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F1BB05-DB81-44FD-9A9E-B2F9B37E24F8}">
  <a:tblStyle styleId="{CBF1BB05-DB81-44FD-9A9E-B2F9B37E24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539c8ff4_1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d539c8ff4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539c8ff4_1_4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d539c8ff4_1_4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539c8ff4_1_2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4d539c8ff4_1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18" name="Google Shape;18;p2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2288" y="187325"/>
            <a:ext cx="5551487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457200"/>
            <a:ext cx="5686425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825625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tive Commons Licens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113" y="6402388"/>
            <a:ext cx="8382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Creative Commons Attribution 4.0 International License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park.apache.org/docs/latest/rdd-programming-guide.html" TargetMode="External"/><Relationship Id="rId4" Type="http://schemas.openxmlformats.org/officeDocument/2006/relationships/hyperlink" Target="https://www.safaribooksonline.com/library/view/learning-spark/9781449359034/ch04.html" TargetMode="External"/><Relationship Id="rId5" Type="http://schemas.openxmlformats.org/officeDocument/2006/relationships/hyperlink" Target="http://www.openkb.info/2016/03/understanding-pagerank-algorithm-i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2630488" y="3616325"/>
            <a:ext cx="4611687" cy="80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970"/>
            </a:br>
            <a:br>
              <a:rPr lang="en-US" sz="2970"/>
            </a:br>
            <a:r>
              <a:rPr lang="en-US" sz="2200"/>
              <a:t>Window-based Stream Data Analytics with SPARK and Kafka</a:t>
            </a:r>
            <a:endParaRPr sz="2970"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630488" y="4999038"/>
            <a:ext cx="42195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000"/>
              <a:buNone/>
            </a:pPr>
            <a:r>
              <a:rPr b="1" lang="en-US" sz="2000">
                <a:solidFill>
                  <a:srgbClr val="2F5597"/>
                </a:solidFill>
              </a:rPr>
              <a:t>3</a:t>
            </a:r>
            <a:r>
              <a:rPr b="1" lang="en-US" sz="2000">
                <a:solidFill>
                  <a:srgbClr val="2F5597"/>
                </a:solidFill>
              </a:rPr>
              <a:t>. Programming with 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Word Count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29842" y="1681163"/>
            <a:ext cx="3868340" cy="583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Python</a:t>
            </a:r>
            <a:endParaRPr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629842" y="2505075"/>
            <a:ext cx="3868340" cy="1928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lines = sc.textFile(</a:t>
            </a:r>
            <a:r>
              <a:rPr lang="en-US" sz="1800">
                <a:solidFill>
                  <a:srgbClr val="000090"/>
                </a:solidFill>
              </a:rPr>
              <a:t>“hamlet.txt”</a:t>
            </a:r>
            <a:r>
              <a:rPr lang="en-US" sz="18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counts = lines.</a:t>
            </a:r>
            <a:r>
              <a:rPr lang="en-US" sz="1800">
                <a:solidFill>
                  <a:srgbClr val="3366FF"/>
                </a:solidFill>
              </a:rPr>
              <a:t>flatMap</a:t>
            </a:r>
            <a:r>
              <a:rPr lang="en-US" sz="1800"/>
              <a:t>(</a:t>
            </a:r>
            <a:r>
              <a:rPr lang="en-US" sz="1800">
                <a:solidFill>
                  <a:srgbClr val="FF0000"/>
                </a:solidFill>
              </a:rPr>
              <a:t>lambda</a:t>
            </a:r>
            <a:r>
              <a:rPr lang="en-US" sz="1800"/>
              <a:t> line: line.split(</a:t>
            </a:r>
            <a:r>
              <a:rPr lang="en-US" sz="1800">
                <a:solidFill>
                  <a:srgbClr val="0070C0"/>
                </a:solidFill>
              </a:rPr>
              <a:t>“ ”</a:t>
            </a:r>
            <a:r>
              <a:rPr lang="en-US" sz="1800"/>
              <a:t>)).</a:t>
            </a:r>
            <a:r>
              <a:rPr lang="en-US" sz="1800">
                <a:solidFill>
                  <a:srgbClr val="3366FF"/>
                </a:solidFill>
              </a:rPr>
              <a:t>map</a:t>
            </a:r>
            <a:r>
              <a:rPr lang="en-US" sz="1800"/>
              <a:t>(</a:t>
            </a:r>
            <a:r>
              <a:rPr lang="en-US" sz="1800">
                <a:solidFill>
                  <a:srgbClr val="FF0000"/>
                </a:solidFill>
              </a:rPr>
              <a:t>lambda</a:t>
            </a:r>
            <a:r>
              <a:rPr lang="en-US" sz="1800">
                <a:solidFill>
                  <a:srgbClr val="FF0080"/>
                </a:solidFill>
              </a:rPr>
              <a:t> </a:t>
            </a:r>
            <a:r>
              <a:rPr lang="en-US" sz="1800"/>
              <a:t>word =&gt; (word, </a:t>
            </a:r>
            <a:r>
              <a:rPr lang="en-US" sz="1800">
                <a:solidFill>
                  <a:schemeClr val="accent2"/>
                </a:solidFill>
              </a:rPr>
              <a:t>1</a:t>
            </a:r>
            <a:r>
              <a:rPr lang="en-US" sz="1800"/>
              <a:t>)).</a:t>
            </a:r>
            <a:r>
              <a:rPr lang="en-US" sz="1800">
                <a:solidFill>
                  <a:srgbClr val="3366FF"/>
                </a:solidFill>
              </a:rPr>
              <a:t>reduceByKey</a:t>
            </a:r>
            <a:r>
              <a:rPr lang="en-US" sz="1800"/>
              <a:t>(</a:t>
            </a:r>
            <a:r>
              <a:rPr lang="en-US" sz="1800">
                <a:solidFill>
                  <a:srgbClr val="FF0000"/>
                </a:solidFill>
              </a:rPr>
              <a:t>lambda</a:t>
            </a:r>
            <a:r>
              <a:rPr lang="en-US" sz="1800">
                <a:solidFill>
                  <a:srgbClr val="FF0080"/>
                </a:solidFill>
              </a:rPr>
              <a:t> </a:t>
            </a:r>
            <a:r>
              <a:rPr lang="en-US" sz="1800"/>
              <a:t>x, y: x + y)</a:t>
            </a:r>
            <a:endParaRPr sz="1800"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4629150" y="1681163"/>
            <a:ext cx="3887391" cy="583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Scala</a:t>
            </a:r>
            <a:endParaRPr/>
          </a:p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4629150" y="2505075"/>
            <a:ext cx="3887391" cy="1928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lines = sc.textFile(</a:t>
            </a:r>
            <a:r>
              <a:rPr lang="en-US" sz="1800">
                <a:solidFill>
                  <a:srgbClr val="000090"/>
                </a:solidFill>
              </a:rPr>
              <a:t>“hamlet.txt”</a:t>
            </a:r>
            <a:r>
              <a:rPr lang="en-US" sz="1800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counts = lines.</a:t>
            </a:r>
            <a:r>
              <a:rPr lang="en-US" sz="1800">
                <a:solidFill>
                  <a:srgbClr val="3366FF"/>
                </a:solidFill>
              </a:rPr>
              <a:t>flatMap</a:t>
            </a:r>
            <a:r>
              <a:rPr lang="en-US" sz="1800"/>
              <a:t>(line </a:t>
            </a:r>
            <a:r>
              <a:rPr lang="en-US" sz="1800">
                <a:solidFill>
                  <a:srgbClr val="FF0000"/>
                </a:solidFill>
              </a:rPr>
              <a:t>=&gt;</a:t>
            </a:r>
            <a:r>
              <a:rPr lang="en-US" sz="1800"/>
              <a:t> line.split(</a:t>
            </a:r>
            <a:r>
              <a:rPr lang="en-US" sz="1800">
                <a:solidFill>
                  <a:srgbClr val="0070C0"/>
                </a:solidFill>
              </a:rPr>
              <a:t>“ ”</a:t>
            </a:r>
            <a:r>
              <a:rPr lang="en-US" sz="1800"/>
              <a:t>)</a:t>
            </a:r>
            <a:r>
              <a:rPr lang="en-US" sz="1800">
                <a:solidFill>
                  <a:srgbClr val="FF0080"/>
                </a:solidFill>
              </a:rPr>
              <a:t> </a:t>
            </a:r>
            <a:r>
              <a:rPr lang="en-US" sz="1800"/>
              <a:t>).</a:t>
            </a:r>
            <a:r>
              <a:rPr lang="en-US" sz="1800">
                <a:solidFill>
                  <a:srgbClr val="0070C0"/>
                </a:solidFill>
              </a:rPr>
              <a:t>map</a:t>
            </a:r>
            <a:r>
              <a:rPr lang="en-US" sz="1800"/>
              <a:t>(word </a:t>
            </a:r>
            <a:r>
              <a:rPr lang="en-US" sz="1800">
                <a:solidFill>
                  <a:srgbClr val="FF0000"/>
                </a:solidFill>
              </a:rPr>
              <a:t>=&gt;</a:t>
            </a:r>
            <a:r>
              <a:rPr lang="en-US" sz="1800"/>
              <a:t> (word, </a:t>
            </a:r>
            <a:r>
              <a:rPr lang="en-US" sz="1800">
                <a:solidFill>
                  <a:schemeClr val="accent2"/>
                </a:solidFill>
              </a:rPr>
              <a:t>1</a:t>
            </a:r>
            <a:r>
              <a:rPr lang="en-US" sz="1800"/>
              <a:t>)).</a:t>
            </a:r>
            <a:r>
              <a:rPr lang="en-US" sz="1800">
                <a:solidFill>
                  <a:srgbClr val="3366FF"/>
                </a:solidFill>
              </a:rPr>
              <a:t>reduceByKey</a:t>
            </a:r>
            <a:r>
              <a:rPr lang="en-US" sz="1800"/>
              <a:t>(_+_)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1168939" y="4366348"/>
            <a:ext cx="6322144" cy="1804030"/>
            <a:chOff x="1206551" y="4724413"/>
            <a:chExt cx="6194118" cy="2079411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1253038" y="5079991"/>
              <a:ext cx="11973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 be or”</a:t>
              </a:r>
              <a:endParaRPr/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1206551" y="6146727"/>
              <a:ext cx="13557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 to be”</a:t>
              </a:r>
              <a:endParaRPr/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3256587" y="4724413"/>
              <a:ext cx="670500" cy="9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“or”</a:t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3256587" y="5842324"/>
              <a:ext cx="830400" cy="9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“not”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“to”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“be”</a:t>
              </a:r>
              <a:endParaRPr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4761119" y="4724413"/>
              <a:ext cx="879600" cy="9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4781426" y="5754495"/>
              <a:ext cx="1034100" cy="9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1)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1)</a:t>
              </a:r>
              <a:endParaRPr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6460470" y="4885086"/>
              <a:ext cx="9402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(be, 2)</a:t>
              </a:r>
              <a:b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(not, 1)</a:t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6460470" y="6001845"/>
              <a:ext cx="830400" cy="6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(or, 1)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(to, 2)</a:t>
              </a:r>
              <a:endParaRPr/>
            </a:p>
          </p:txBody>
        </p:sp>
        <p:cxnSp>
          <p:nvCxnSpPr>
            <p:cNvPr id="140" name="Google Shape;140;p20"/>
            <p:cNvCxnSpPr/>
            <p:nvPr/>
          </p:nvCxnSpPr>
          <p:spPr>
            <a:xfrm>
              <a:off x="2518918" y="5287749"/>
              <a:ext cx="6705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2518918" y="6357863"/>
              <a:ext cx="6705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3973353" y="5264150"/>
              <a:ext cx="6705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3" name="Google Shape;143;p20"/>
            <p:cNvCxnSpPr/>
            <p:nvPr/>
          </p:nvCxnSpPr>
          <p:spPr>
            <a:xfrm>
              <a:off x="3973353" y="6400800"/>
              <a:ext cx="6705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4" name="Google Shape;144;p20"/>
            <p:cNvCxnSpPr/>
            <p:nvPr/>
          </p:nvCxnSpPr>
          <p:spPr>
            <a:xfrm>
              <a:off x="5640793" y="5219821"/>
              <a:ext cx="764090" cy="11256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5" name="Google Shape;145;p20"/>
            <p:cNvCxnSpPr/>
            <p:nvPr/>
          </p:nvCxnSpPr>
          <p:spPr>
            <a:xfrm>
              <a:off x="5640793" y="5215684"/>
              <a:ext cx="764090" cy="1017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6" name="Google Shape;146;p20"/>
            <p:cNvCxnSpPr/>
            <p:nvPr/>
          </p:nvCxnSpPr>
          <p:spPr>
            <a:xfrm flipH="1" rot="10800000">
              <a:off x="5640793" y="5311916"/>
              <a:ext cx="764090" cy="1117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47" name="Google Shape;147;p20"/>
            <p:cNvCxnSpPr/>
            <p:nvPr/>
          </p:nvCxnSpPr>
          <p:spPr>
            <a:xfrm flipH="1" rot="10800000">
              <a:off x="5640793" y="6340732"/>
              <a:ext cx="764090" cy="1010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Key-Value Operations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visits = sc.parallelize([ 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1800">
                <a:solidFill>
                  <a:srgbClr val="000090"/>
                </a:solidFill>
              </a:rPr>
              <a:t>index.html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1800"/>
              <a:t>,</a:t>
            </a:r>
            <a:r>
              <a:rPr lang="en-US" sz="1800">
                <a:solidFill>
                  <a:srgbClr val="000090"/>
                </a:solidFill>
              </a:rPr>
              <a:t> “1.2.3.4”</a:t>
            </a:r>
            <a:r>
              <a:rPr lang="en-US" sz="1800"/>
              <a:t>),</a:t>
            </a:r>
            <a:br>
              <a:rPr lang="en-US" sz="1800"/>
            </a:br>
            <a:r>
              <a:rPr lang="en-US" sz="1800"/>
              <a:t>                          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1800">
                <a:solidFill>
                  <a:srgbClr val="000090"/>
                </a:solidFill>
              </a:rPr>
              <a:t>about.html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1800">
                <a:solidFill>
                  <a:srgbClr val="000000"/>
                </a:solidFill>
              </a:rPr>
              <a:t>,</a:t>
            </a:r>
            <a:r>
              <a:rPr lang="en-US" sz="1800">
                <a:solidFill>
                  <a:srgbClr val="000090"/>
                </a:solidFill>
              </a:rPr>
              <a:t> “3.4.5.6”</a:t>
            </a:r>
            <a:r>
              <a:rPr lang="en-US" sz="1800"/>
              <a:t>),</a:t>
            </a:r>
            <a:br>
              <a:rPr lang="en-US" sz="1800"/>
            </a:br>
            <a:r>
              <a:rPr lang="en-US" sz="1800"/>
              <a:t>                          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1800">
                <a:solidFill>
                  <a:srgbClr val="000090"/>
                </a:solidFill>
              </a:rPr>
              <a:t>index.html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1800">
                <a:solidFill>
                  <a:srgbClr val="000000"/>
                </a:solidFill>
              </a:rPr>
              <a:t>,</a:t>
            </a:r>
            <a:r>
              <a:rPr lang="en-US" sz="1800">
                <a:solidFill>
                  <a:srgbClr val="000090"/>
                </a:solidFill>
              </a:rPr>
              <a:t> “1.3.3.1”</a:t>
            </a:r>
            <a:r>
              <a:rPr lang="en-US" sz="1800"/>
              <a:t>) ])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erriweather Sans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pageNames = sc.parallelize([ 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1800">
                <a:solidFill>
                  <a:srgbClr val="000090"/>
                </a:solidFill>
              </a:rPr>
              <a:t>index.html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1800"/>
              <a:t>, </a:t>
            </a:r>
            <a:r>
              <a:rPr lang="en-US" sz="1800">
                <a:solidFill>
                  <a:srgbClr val="000090"/>
                </a:solidFill>
              </a:rPr>
              <a:t>“Home”</a:t>
            </a:r>
            <a:r>
              <a:rPr lang="en-US" sz="1800"/>
              <a:t>),</a:t>
            </a:r>
            <a:br>
              <a:rPr lang="en-US" sz="1800"/>
            </a:br>
            <a:r>
              <a:rPr lang="en-US" sz="1800"/>
              <a:t>                             (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1800">
                <a:solidFill>
                  <a:srgbClr val="000090"/>
                </a:solidFill>
              </a:rPr>
              <a:t>about.html</a:t>
            </a:r>
            <a:r>
              <a:rPr lang="en-US" sz="18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1800"/>
              <a:t>, </a:t>
            </a:r>
            <a:r>
              <a:rPr lang="en-US" sz="1800">
                <a:solidFill>
                  <a:srgbClr val="000090"/>
                </a:solidFill>
              </a:rPr>
              <a:t>“About”</a:t>
            </a:r>
            <a:r>
              <a:rPr lang="en-US" sz="1800"/>
              <a:t>) 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visits.</a:t>
            </a:r>
            <a:r>
              <a:rPr lang="en-US" sz="1800">
                <a:solidFill>
                  <a:srgbClr val="3366FF"/>
                </a:solidFill>
              </a:rPr>
              <a:t>join</a:t>
            </a:r>
            <a:r>
              <a:rPr lang="en-US" sz="1800"/>
              <a:t>(pageNames) </a:t>
            </a:r>
            <a:br>
              <a:rPr lang="en-US" sz="1800">
                <a:solidFill>
                  <a:srgbClr val="008040"/>
                </a:solidFill>
              </a:rPr>
            </a:br>
            <a:r>
              <a:rPr lang="en-US" sz="1800">
                <a:solidFill>
                  <a:srgbClr val="008040"/>
                </a:solidFill>
              </a:rPr>
              <a:t># (“index.html”, (“1.2.3.4”, “Home”))</a:t>
            </a:r>
            <a:br>
              <a:rPr lang="en-US" sz="1800">
                <a:solidFill>
                  <a:srgbClr val="008040"/>
                </a:solidFill>
              </a:rPr>
            </a:br>
            <a:r>
              <a:rPr lang="en-US" sz="1800">
                <a:solidFill>
                  <a:srgbClr val="008040"/>
                </a:solidFill>
              </a:rPr>
              <a:t># (“index.html”, (“1.3.3.1”, “Home”))</a:t>
            </a:r>
            <a:br>
              <a:rPr lang="en-US" sz="1800">
                <a:solidFill>
                  <a:srgbClr val="008040"/>
                </a:solidFill>
              </a:rPr>
            </a:br>
            <a:r>
              <a:rPr lang="en-US" sz="1800">
                <a:solidFill>
                  <a:srgbClr val="008040"/>
                </a:solidFill>
              </a:rPr>
              <a:t># (“about.html”, (“3.4.5.6”, “About”))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 sz="1800"/>
              <a:t>visits.</a:t>
            </a:r>
            <a:r>
              <a:rPr lang="en-US" sz="1800">
                <a:solidFill>
                  <a:srgbClr val="3366FF"/>
                </a:solidFill>
              </a:rPr>
              <a:t>cogroup</a:t>
            </a:r>
            <a:r>
              <a:rPr lang="en-US" sz="1800"/>
              <a:t>(pageNames) </a:t>
            </a:r>
            <a:br>
              <a:rPr lang="en-US" sz="1800">
                <a:solidFill>
                  <a:srgbClr val="008040"/>
                </a:solidFill>
              </a:rPr>
            </a:br>
            <a:r>
              <a:rPr lang="en-US" sz="1800">
                <a:solidFill>
                  <a:srgbClr val="008040"/>
                </a:solidFill>
              </a:rPr>
              <a:t># (“index.html”, ([“1.2.3.4”, “1.3.3.1”], [“Home”]))</a:t>
            </a:r>
            <a:br>
              <a:rPr lang="en-US" sz="1800">
                <a:solidFill>
                  <a:srgbClr val="008040"/>
                </a:solidFill>
              </a:rPr>
            </a:br>
            <a:r>
              <a:rPr lang="en-US" sz="1800">
                <a:solidFill>
                  <a:srgbClr val="008040"/>
                </a:solidFill>
              </a:rPr>
              <a:t># (“about.html”, ([“3.4.5.6”], [“About”]))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 the Level of Parallelism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the pair RDD operations take an optional second parameter for number of tasks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words.</a:t>
            </a:r>
            <a:r>
              <a:rPr lang="en-US">
                <a:solidFill>
                  <a:srgbClr val="3366FF"/>
                </a:solidFill>
              </a:rPr>
              <a:t>reduceByKey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lambda </a:t>
            </a:r>
            <a:r>
              <a:rPr lang="en-US"/>
              <a:t>x, y : x + y, </a:t>
            </a:r>
            <a:r>
              <a:rPr lang="en-US">
                <a:solidFill>
                  <a:schemeClr val="accent2"/>
                </a:solidFill>
              </a:rPr>
              <a:t>5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8040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words.</a:t>
            </a:r>
            <a:r>
              <a:rPr lang="en-US">
                <a:solidFill>
                  <a:srgbClr val="3366FF"/>
                </a:solidFill>
              </a:rPr>
              <a:t>groupByKey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5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8040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visits.</a:t>
            </a:r>
            <a:r>
              <a:rPr lang="en-US">
                <a:solidFill>
                  <a:srgbClr val="3366FF"/>
                </a:solidFill>
              </a:rPr>
              <a:t>join</a:t>
            </a:r>
            <a:r>
              <a:rPr lang="en-US">
                <a:solidFill>
                  <a:srgbClr val="000000"/>
                </a:solidFill>
              </a:rPr>
              <a:t>(pageViews, </a:t>
            </a:r>
            <a:r>
              <a:rPr lang="en-US">
                <a:solidFill>
                  <a:schemeClr val="accent2"/>
                </a:solidFill>
              </a:rPr>
              <a:t>5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pair RDDs in Spark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 return pair RDDs for their key/value data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Otherwise, regular RDD can be turned into a pair RDD by running a map()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Example: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We consider code that starts with an RDD of lines of text and the first word in each line as keys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We will see the code in Python and Scala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pair RDD: Python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Creating a pair RDD using the first word as the key in Python: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pairs = lines.</a:t>
            </a:r>
            <a:r>
              <a:rPr lang="en-US">
                <a:solidFill>
                  <a:srgbClr val="0070C0"/>
                </a:solidFill>
              </a:rPr>
              <a:t>map</a:t>
            </a:r>
            <a:r>
              <a:rPr lang="en-US"/>
              <a:t>( </a:t>
            </a:r>
            <a:r>
              <a:rPr lang="en-US">
                <a:solidFill>
                  <a:srgbClr val="FF0000"/>
                </a:solidFill>
              </a:rPr>
              <a:t>lambda</a:t>
            </a:r>
            <a:r>
              <a:rPr lang="en-US"/>
              <a:t> x: ( x.split(</a:t>
            </a:r>
            <a:r>
              <a:rPr lang="en-US">
                <a:solidFill>
                  <a:srgbClr val="1E4E79"/>
                </a:solidFill>
              </a:rPr>
              <a:t>“ ”</a:t>
            </a:r>
            <a:r>
              <a:rPr lang="en-US"/>
              <a:t>)[</a:t>
            </a:r>
            <a:r>
              <a:rPr lang="en-US">
                <a:solidFill>
                  <a:schemeClr val="accent2"/>
                </a:solidFill>
              </a:rPr>
              <a:t>0</a:t>
            </a:r>
            <a:r>
              <a:rPr lang="en-US"/>
              <a:t>], x ))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Python, in order for the functions on keyed data to work we need to return an RDD composed of tuples 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pair RDD: Scala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Creating a pair RDD using the first word as the key in Scala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val pairs = lines.</a:t>
            </a:r>
            <a:r>
              <a:rPr lang="en-US">
                <a:solidFill>
                  <a:srgbClr val="0070C0"/>
                </a:solidFill>
              </a:rPr>
              <a:t>map</a:t>
            </a:r>
            <a:r>
              <a:rPr lang="en-US"/>
              <a:t>( x </a:t>
            </a:r>
            <a:r>
              <a:rPr lang="en-US">
                <a:solidFill>
                  <a:srgbClr val="FF0000"/>
                </a:solidFill>
              </a:rPr>
              <a:t>=&gt;</a:t>
            </a:r>
            <a:r>
              <a:rPr lang="en-US"/>
              <a:t> ( x.split(</a:t>
            </a:r>
            <a:r>
              <a:rPr lang="en-US">
                <a:solidFill>
                  <a:srgbClr val="0070C0"/>
                </a:solidFill>
              </a:rPr>
              <a:t>“ ”</a:t>
            </a:r>
            <a:r>
              <a:rPr lang="en-US"/>
              <a:t>)(</a:t>
            </a:r>
            <a:r>
              <a:rPr lang="en-US">
                <a:solidFill>
                  <a:schemeClr val="accent2"/>
                </a:solidFill>
              </a:rPr>
              <a:t>0</a:t>
            </a:r>
            <a:r>
              <a:rPr lang="en-US"/>
              <a:t>), x ))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Scala, tuples should be returned for the keyed data to be available.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 implicit conversion on RDDs of tuples exists to provide the additional key/value functions.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on Pair RDDs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Pair RDDs contain tuples and we need to pass functions that operate on tuples rather than on individual elements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Pair RDDs are allowed to use all the transformations available to standard RDDs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 {(1, 5), (5, 2), (5, 10)}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on Pair RDDs : Example</a:t>
            </a:r>
            <a:endParaRPr/>
          </a:p>
        </p:txBody>
      </p:sp>
      <p:graphicFrame>
        <p:nvGraphicFramePr>
          <p:cNvPr id="189" name="Google Shape;189;p27"/>
          <p:cNvGraphicFramePr/>
          <p:nvPr/>
        </p:nvGraphicFramePr>
        <p:xfrm>
          <a:off x="155448" y="2972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403875"/>
                <a:gridCol w="2547800"/>
                <a:gridCol w="2154700"/>
                <a:gridCol w="1726725"/>
              </a:tblGrid>
              <a:tr h="33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Function name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Purpose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Example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Result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10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mapValues(func)</a:t>
                      </a:r>
                      <a:endParaRPr sz="13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Apply a function to each value of a pair RDD without changing the key.</a:t>
                      </a:r>
                      <a:endParaRPr sz="13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data</a:t>
                      </a:r>
                      <a:r>
                        <a:rPr lang="en-US" sz="1350"/>
                        <a:t>.mapValues(x =&gt; x+1)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data.</a:t>
                      </a: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mapValues(</a:t>
                      </a:r>
                      <a:r>
                        <a:rPr lang="en-US">
                          <a:solidFill>
                            <a:srgbClr val="008040"/>
                          </a:solidFill>
                        </a:rPr>
                        <a:t>lambda </a:t>
                      </a: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x: x+1)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{ ("apple",3), ("orange",6), ("apple",2),  ("orange",3)}</a:t>
                      </a:r>
                      <a:endParaRPr sz="135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combineByKey(createCombiner,mergeValue, mergeCombiners,partitioner)</a:t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Generic function to combine the elements for each key using a custom set of aggregation functions.</a:t>
                      </a:r>
                      <a:endParaRPr sz="135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7"/>
          <p:cNvSpPr txBox="1"/>
          <p:nvPr/>
        </p:nvSpPr>
        <p:spPr>
          <a:xfrm>
            <a:off x="365700" y="1914000"/>
            <a:ext cx="8412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(Scala)       </a:t>
            </a:r>
            <a:r>
              <a:rPr lang="en-US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val data = spark.sparkContext.parallelize (Array(("apple",2), ("orange",5), ("apple",1), ("orange",2)), 3) 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(Python)   </a:t>
            </a:r>
            <a:r>
              <a:rPr lang="en-US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data = sc.parallelize(  [(“apple”, 2), (“orange”, 5), (“apple”, 1), ("orange",2)])  </a:t>
            </a:r>
            <a:endParaRPr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on Pair RDDs : Example</a:t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93982" y="2374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807950"/>
                <a:gridCol w="2761500"/>
                <a:gridCol w="2377450"/>
                <a:gridCol w="2009125"/>
              </a:tblGrid>
              <a:tr h="3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Function name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Purpose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Example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Result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1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flatMapValues(func)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Apply a function that returns an iterator to each value of a pair RDD, and for each element returned, produce a key/value entry with the old key. Often used for tokenization.</a:t>
                      </a:r>
                      <a:endParaRPr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350"/>
                        <a:t>rdd= sc.parallelize([("a", ["x", "y", "z"]), ("b", ["p", "r"])])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rdd</a:t>
                      </a: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.flatMapValues(x =&gt;x)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rdd.flatMapValues(lambda x: x)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50"/>
                      </a:b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[('a', 'x'), ('a', 'y'), ('a', 'z'), ('b', 'p'), ('b', 'r')]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76200" marB="76200" marR="76200" marL="76200" anchor="ctr"/>
                </a:tc>
              </a:tr>
              <a:tr h="7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keys()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Return an RDD of just the keys.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data</a:t>
                      </a: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.keys()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data.keys()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{“apple”, “orange”, “apple”, “orange”}</a:t>
                      </a:r>
                      <a:endParaRPr sz="13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ctr"/>
                </a:tc>
              </a:tr>
              <a:tr h="94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values()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Return an RDD of just the values.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data</a:t>
                      </a: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.values()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data.values()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{2,5,1,2}</a:t>
                      </a:r>
                      <a:endParaRPr sz="135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7" name="Google Shape;197;p28"/>
          <p:cNvSpPr txBox="1"/>
          <p:nvPr/>
        </p:nvSpPr>
        <p:spPr>
          <a:xfrm>
            <a:off x="365700" y="1690700"/>
            <a:ext cx="86844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(Scala)       </a:t>
            </a:r>
            <a:r>
              <a:rPr lang="en-US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val data = spark.sparkContext.parallelize (Array(("apple",2), ("orange",5), ("apple",1), ("orange",2)), 3) 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(Python)   </a:t>
            </a:r>
            <a:r>
              <a:rPr lang="en-US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data = sc.parallelize(  [(“apple”, 2), (“orange”, 5), (“apple”, 1), ("orange",2)])  </a:t>
            </a:r>
            <a:endParaRPr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Pair RDDs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Pair RDDs support all the functions supported by simple RDDs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	For the previously used RDD, filter out lines larger than 20 	characters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result = pairs.</a:t>
            </a:r>
            <a:r>
              <a:rPr lang="en-US">
                <a:solidFill>
                  <a:srgbClr val="0070C0"/>
                </a:solidFill>
              </a:rPr>
              <a:t>filter</a:t>
            </a:r>
            <a:r>
              <a:rPr lang="en-US"/>
              <a:t>( </a:t>
            </a:r>
            <a:r>
              <a:rPr lang="en-US">
                <a:solidFill>
                  <a:srgbClr val="FF0000"/>
                </a:solidFill>
              </a:rPr>
              <a:t>lambda</a:t>
            </a:r>
            <a:r>
              <a:rPr lang="en-US"/>
              <a:t> keyValue: len( keyValue[</a:t>
            </a:r>
            <a:r>
              <a:rPr lang="en-US">
                <a:solidFill>
                  <a:schemeClr val="accent2"/>
                </a:solidFill>
              </a:rPr>
              <a:t>1</a:t>
            </a:r>
            <a:r>
              <a:rPr lang="en-US"/>
              <a:t>] ) &lt; </a:t>
            </a:r>
            <a:r>
              <a:rPr lang="en-US">
                <a:solidFill>
                  <a:schemeClr val="accent2"/>
                </a:solidFill>
              </a:rPr>
              <a:t>20</a:t>
            </a:r>
            <a:r>
              <a:rPr lang="en-US"/>
              <a:t>)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val result = pairs.</a:t>
            </a:r>
            <a:r>
              <a:rPr lang="en-US">
                <a:solidFill>
                  <a:srgbClr val="0070C0"/>
                </a:solidFill>
              </a:rPr>
              <a:t>filter</a:t>
            </a:r>
            <a:r>
              <a:rPr lang="en-US"/>
              <a:t>{ </a:t>
            </a:r>
            <a:r>
              <a:rPr lang="en-US">
                <a:solidFill>
                  <a:srgbClr val="FF0000"/>
                </a:solidFill>
              </a:rPr>
              <a:t>case</a:t>
            </a:r>
            <a:r>
              <a:rPr lang="en-US"/>
              <a:t> (key, value) </a:t>
            </a:r>
            <a:r>
              <a:rPr lang="en-US">
                <a:solidFill>
                  <a:srgbClr val="FF0000"/>
                </a:solidFill>
              </a:rPr>
              <a:t>=&gt;</a:t>
            </a:r>
            <a:r>
              <a:rPr lang="en-US"/>
              <a:t> value.length &lt; </a:t>
            </a:r>
            <a:r>
              <a:rPr lang="en-US">
                <a:solidFill>
                  <a:schemeClr val="accent2"/>
                </a:solidFill>
              </a:rPr>
              <a:t>20</a:t>
            </a:r>
            <a:r>
              <a:rPr lang="en-US"/>
              <a:t>}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2118591" y="4370626"/>
            <a:ext cx="4114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filter on second element in Python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214579" y="5887077"/>
            <a:ext cx="3922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filter on second element in Scala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1" marL="685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/>
              <a:t>Resilient Distributed Datasets (RDDs) </a:t>
            </a:r>
            <a:endParaRPr sz="2100"/>
          </a:p>
          <a:p>
            <a:pPr indent="-1905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Creation</a:t>
            </a:r>
            <a:endParaRPr sz="1800"/>
          </a:p>
          <a:p>
            <a:pPr indent="-1905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Basic transformations and actions</a:t>
            </a:r>
            <a:endParaRPr sz="1800"/>
          </a:p>
          <a:p>
            <a:pPr indent="-1905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key/value pairs 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61950" lvl="1" marL="685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/>
              <a:t>Pair RDDs</a:t>
            </a:r>
            <a:endParaRPr sz="2100"/>
          </a:p>
          <a:p>
            <a:pPr indent="-1905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Creation</a:t>
            </a:r>
            <a:endParaRPr sz="1800"/>
          </a:p>
          <a:p>
            <a:pPr indent="-1905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Basic transformations and actions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Pair RDDs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2722828" y="3760627"/>
            <a:ext cx="3969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Pictorial representation of the operation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859536" y="4490249"/>
            <a:ext cx="7786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one wants to access the value part of the &lt;Key, Value&gt; pair if pair RDDs?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859536" y="5037754"/>
            <a:ext cx="51744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provides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mapValues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(func) function for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function is same as :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{case (x, y): (x, func(y))}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859536" y="1677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600200"/>
                <a:gridCol w="1600200"/>
              </a:tblGrid>
              <a:tr h="53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likes soccer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likes movies and music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5355336" y="1700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600200"/>
                <a:gridCol w="1600200"/>
              </a:tblGrid>
              <a:tr h="53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likes soccer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16" name="Google Shape;216;p30"/>
          <p:cNvCxnSpPr/>
          <p:nvPr/>
        </p:nvCxnSpPr>
        <p:spPr>
          <a:xfrm flipH="1" rot="10800000">
            <a:off x="4126545" y="2300894"/>
            <a:ext cx="106451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30"/>
          <p:cNvSpPr txBox="1"/>
          <p:nvPr/>
        </p:nvSpPr>
        <p:spPr>
          <a:xfrm>
            <a:off x="4397294" y="1954030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Pair RDDs : Aggregations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Spark has operations for pair RDDs to combine values with the </a:t>
            </a:r>
            <a:r>
              <a:rPr lang="en-US" u="sng"/>
              <a:t>same key</a:t>
            </a:r>
            <a:r>
              <a:rPr lang="en-US"/>
              <a:t>, same to those for simple RDDs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377191" y="3096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183125"/>
                <a:gridCol w="2724900"/>
                <a:gridCol w="3694175"/>
              </a:tblGrid>
              <a:tr h="47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Actions</a:t>
                      </a:r>
                      <a:r>
                        <a:rPr lang="en-US" sz="1500"/>
                        <a:t> for pair RDD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Actions for basic RDD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Use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93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reduceByKey()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reduce()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take a function and use it to combine values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86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foldByKey() 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fold()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use a zero value of the same type of the data in our RDD and combination function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reduceByKey() and mapValues()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Code sample for reduceByKey() and mapValues()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884609" y="2599786"/>
            <a:ext cx="796923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rdd.</a:t>
            </a:r>
            <a:r>
              <a:rPr lang="en-US" sz="18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mapValues</a:t>
            </a:r>
            <a:r>
              <a:rPr lang="en-US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reduceByKey</a:t>
            </a:r>
            <a:r>
              <a:rPr lang="en-US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(x[0]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y[0], x[1] + y[1]))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Per-key average with reduceByKey() and mapValues() in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rdd.</a:t>
            </a:r>
            <a:r>
              <a:rPr lang="en-US" sz="18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mapValues</a:t>
            </a:r>
            <a:r>
              <a:rPr lang="en-US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rgbClr val="000088"/>
                </a:solidFill>
                <a:latin typeface="Calibri"/>
                <a:ea typeface="Calibri"/>
                <a:cs typeface="Calibri"/>
                <a:sym typeface="Calibri"/>
              </a:rPr>
              <a:t>reduceByKey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((x, y)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en-US" sz="1800">
                <a:solidFill>
                  <a:srgbClr val="4A3C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(x._1 + y._1, x._2 + y._2))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Per-key average with reduceByKey() and mapValues() in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reduceByKey() and mapValues()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2015790" y="5999858"/>
            <a:ext cx="51068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Pictorial representation of Per-key average data flow</a:t>
            </a:r>
            <a:endParaRPr/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628650" y="1665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423025"/>
                <a:gridCol w="142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Key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Value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Z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0" name="Google Shape;240;p33"/>
          <p:cNvGraphicFramePr/>
          <p:nvPr/>
        </p:nvGraphicFramePr>
        <p:xfrm>
          <a:off x="5935980" y="1690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423025"/>
                <a:gridCol w="142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Key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Value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(1,1)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(0,1)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Z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(5,1)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(2,1)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(5,1)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2720836" y="441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1423025"/>
                <a:gridCol w="1423025"/>
              </a:tblGrid>
              <a:tr h="3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Key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Value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X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(6,2)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(2,2)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3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Z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(5,1)</a:t>
                      </a:r>
                      <a:endParaRPr sz="15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42" name="Google Shape;242;p33"/>
          <p:cNvCxnSpPr/>
          <p:nvPr/>
        </p:nvCxnSpPr>
        <p:spPr>
          <a:xfrm>
            <a:off x="3752850" y="2803209"/>
            <a:ext cx="1943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3" name="Google Shape;243;p33"/>
          <p:cNvCxnSpPr/>
          <p:nvPr/>
        </p:nvCxnSpPr>
        <p:spPr>
          <a:xfrm flipH="1">
            <a:off x="5051178" y="3999903"/>
            <a:ext cx="884802" cy="33313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33"/>
          <p:cNvSpPr txBox="1"/>
          <p:nvPr/>
        </p:nvSpPr>
        <p:spPr>
          <a:xfrm>
            <a:off x="4100056" y="2416262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695950" y="4047290"/>
            <a:ext cx="1395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reduceByKey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Actions on Pair RDDs: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rdd=</a:t>
            </a:r>
            <a:r>
              <a:rPr lang="en-US" sz="2100"/>
              <a:t>{(1, 5), (5, 2), (5, 10)}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128016" y="1690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222000"/>
                <a:gridCol w="2624325"/>
                <a:gridCol w="2103125"/>
                <a:gridCol w="1938525"/>
              </a:tblGrid>
              <a:tr h="52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7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countByKey()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the number of elements for each key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rdd.countByKey()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chemeClr val="lt2"/>
                          </a:highlight>
                        </a:rPr>
                        <a:t>{(1, 1), (5, 2)}</a:t>
                      </a:r>
                      <a:endParaRPr b="0" i="0" sz="18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2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collectAsMap()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 the result as a map to provide easy lookup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rdd.collectAsMap()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chemeClr val="lt2"/>
                          </a:highlight>
                        </a:rPr>
                        <a:t>Map{(1, 5), (5, 2), (5, 10)}</a:t>
                      </a:r>
                      <a:endParaRPr b="0" i="0" sz="18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8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lookup(key)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all values associated with the provided key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rdd.lookup(5)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chemeClr val="lt2"/>
                          </a:highlight>
                        </a:rPr>
                        <a:t>[2, 10]</a:t>
                      </a:r>
                      <a:endParaRPr b="0" i="0" sz="180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https://spark.apache.org/docs/latest/rdd-programming-guide.html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https://www.safaribooksonline.com/library/view/learning-spark/9781449359034/ch04.html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http://www.openkb.info/2016/03/understanding-pagerank-algorithm-in.html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Shell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Launching: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spark-shell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pyspark (IPYTHON=1)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Modes: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865990" y="3807083"/>
            <a:ext cx="80692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MASTER=local    ./spark-shell   </a:t>
            </a:r>
            <a:r>
              <a:rPr b="0" i="0" lang="en-US" sz="18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# local, 1 thread</a:t>
            </a:r>
            <a:br>
              <a:rPr b="0" i="0" lang="en-US" sz="18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MASTER=local[2] ./spark-shell   </a:t>
            </a:r>
            <a:r>
              <a:rPr b="0" i="0" lang="en-US" sz="18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# local, 2 threads</a:t>
            </a:r>
            <a:br>
              <a:rPr b="0" i="0" lang="en-US" sz="18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MASTER=spark://host:port ./spark-shell  </a:t>
            </a:r>
            <a:r>
              <a:rPr b="0" i="0" lang="en-US" sz="18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#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entry point to Spark functionality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shell as variable </a:t>
            </a:r>
            <a:r>
              <a:rPr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84" y="1027907"/>
            <a:ext cx="5125165" cy="212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RDDs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</a:rPr>
              <a:t># Turn a Python collection into an RDD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/>
              <a:t>sc.parallelize([</a:t>
            </a:r>
            <a:r>
              <a:rPr lang="en-US"/>
              <a:t>‘a’, ‘b’, ‘c’</a:t>
            </a:r>
            <a:r>
              <a:rPr lang="en-US" sz="2100"/>
              <a:t>])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</a:rPr>
              <a:t># Load text file from local FS, HDFS, or S3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/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>
                <a:solidFill>
                  <a:srgbClr val="000090"/>
                </a:solidFill>
              </a:rPr>
              <a:t>TextFile</a:t>
            </a:r>
            <a:r>
              <a:rPr lang="en-US" sz="2100">
                <a:solidFill>
                  <a:srgbClr val="000090"/>
                </a:solidFill>
              </a:rPr>
              <a:t>.txt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21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/>
              <a:t>sc.textFile(</a:t>
            </a:r>
            <a:r>
              <a:rPr lang="en-US" sz="2100">
                <a:solidFill>
                  <a:srgbClr val="000090"/>
                </a:solidFill>
              </a:rPr>
              <a:t>“directoryPath/*.txt”</a:t>
            </a:r>
            <a:r>
              <a:rPr lang="en-US" sz="21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/>
              <a:t>sc.textFile(</a:t>
            </a:r>
            <a:r>
              <a:rPr lang="en-US" sz="2100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 sz="2100">
                <a:solidFill>
                  <a:srgbClr val="000090"/>
                </a:solidFill>
              </a:rPr>
              <a:t>hdfs://namenode:9000/path/file”</a:t>
            </a:r>
            <a:r>
              <a:rPr lang="en-US" sz="2100"/>
              <a:t>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40"/>
              </a:buClr>
              <a:buSzPts val="2100"/>
              <a:buNone/>
            </a:pPr>
            <a:r>
              <a:rPr lang="en-US" sz="2100">
                <a:solidFill>
                  <a:srgbClr val="008040"/>
                </a:solidFill>
              </a:rPr>
              <a:t># Use existing Hadoop InputFormat (</a:t>
            </a:r>
            <a:r>
              <a:rPr lang="en-US" sz="2100">
                <a:solidFill>
                  <a:srgbClr val="008000"/>
                </a:solidFill>
              </a:rPr>
              <a:t>Java/Scala only</a:t>
            </a:r>
            <a:r>
              <a:rPr lang="en-US" sz="2100">
                <a:solidFill>
                  <a:srgbClr val="00804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 sz="2100"/>
              <a:t>sc.hadoopFile(keyClass, valClass, inputFmt, conf)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 Sans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</a:t>
            </a:r>
            <a:r>
              <a:rPr lang="en-US"/>
              <a:t>Transformations on RDDs : Example</a:t>
            </a:r>
            <a:endParaRPr/>
          </a:p>
        </p:txBody>
      </p:sp>
      <p:graphicFrame>
        <p:nvGraphicFramePr>
          <p:cNvPr id="93" name="Google Shape;93;p15"/>
          <p:cNvGraphicFramePr/>
          <p:nvPr/>
        </p:nvGraphicFramePr>
        <p:xfrm>
          <a:off x="155448" y="2502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105675"/>
                <a:gridCol w="2129050"/>
                <a:gridCol w="2871650"/>
                <a:gridCol w="1726725"/>
              </a:tblGrid>
              <a:tr h="32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Function name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Purpose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Example 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Result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</a:tr>
              <a:tr h="88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map</a:t>
                      </a:r>
                      <a:r>
                        <a:rPr b="1" lang="en-US" sz="1350" u="none" cap="none" strike="noStrike"/>
                        <a:t>(func)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 a new distributed dataset formed by passing each element of the source through a function 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val squares = nums.map(x=&gt;x*x)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squares = nums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.map(lambda x: x*x) 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squares: List[Int] = List(1, 4, 9)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99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Filter</a:t>
                      </a:r>
                      <a:r>
                        <a:rPr b="1" lang="en-US" sz="1350"/>
                        <a:t>(func)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 a new dataset formed by selecting those elements of the source on which 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true.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351C75"/>
                          </a:solidFill>
                        </a:rPr>
                        <a:t>val even = squares.filter(x=&gt;x%2==0)</a:t>
                      </a:r>
                      <a:endParaRPr sz="135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even = squares.filter(lambda x: x % 2 == 0) 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even: List[Int] = List(4)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1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flatMap(func)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Similar to map, but each input item can be mapped to 0 or more output items.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351C75"/>
                          </a:solidFill>
                        </a:rPr>
                        <a:t>val range = even.flatMap(x =&gt; Range (1,x,1))</a:t>
                      </a:r>
                      <a:endParaRPr sz="135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range = even.flatMap(lambda x: range(x))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range: List[Int] = List(1, 2, 3)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" name="Google Shape;94;p15"/>
          <p:cNvSpPr txBox="1"/>
          <p:nvPr/>
        </p:nvSpPr>
        <p:spPr>
          <a:xfrm>
            <a:off x="352725" y="1459900"/>
            <a:ext cx="7955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Scala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</a:t>
            </a:r>
            <a:r>
              <a:rPr lang="en-US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val num = List(1, 2, 3)           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1800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nums = sc.parallelize([1, 2, 3])  </a:t>
            </a:r>
            <a:endParaRPr sz="1800"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Transformations on RDDs : Example</a:t>
            </a:r>
            <a:endParaRPr/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155448" y="2711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105675"/>
                <a:gridCol w="2129050"/>
                <a:gridCol w="2871650"/>
                <a:gridCol w="1726725"/>
              </a:tblGrid>
              <a:tr h="33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Function name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Purpose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Example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Result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union(otherDataset)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 a new dataset that contains the union of the elements in the source dataset and the argument.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351C75"/>
                          </a:solidFill>
                        </a:rPr>
                        <a:t>val rddUnion = num1.union(num2)</a:t>
                      </a:r>
                      <a:endParaRPr sz="135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rddUnion = num1.union(num2)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rddUnion: List[Int] = List(1, 2, 2, 3, 5, 5)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62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intersection(otherDataset)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 a new RDD that contains the intersection of elements in the source dataset and the argument.</a:t>
                      </a:r>
                      <a:endParaRPr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351C75"/>
                          </a:solidFill>
                        </a:rPr>
                        <a:t>val rddIntersection = num1.intersection(num2)</a:t>
                      </a:r>
                      <a:endParaRPr sz="135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rddIntersection = num1.intersection(num2)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rddIntersection: List[Int] = List(2)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distinct([numPartitions]))</a:t>
                      </a:r>
                      <a:endParaRPr b="1" sz="135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Return a new dataset that contains the distinct elements of the source dataset.</a:t>
                      </a:r>
                      <a:endParaRPr sz="105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351C75"/>
                          </a:solidFill>
                        </a:rPr>
                        <a:t>val result = num2.distinct()</a:t>
                      </a:r>
                      <a:endParaRPr sz="135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result = num2.distinct()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result:  List[Int] = List(2,5)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" name="Google Shape;101;p16"/>
          <p:cNvSpPr txBox="1"/>
          <p:nvPr/>
        </p:nvSpPr>
        <p:spPr>
          <a:xfrm>
            <a:off x="352725" y="1459900"/>
            <a:ext cx="7955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Scala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</a:t>
            </a:r>
            <a:r>
              <a:rPr lang="en-US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val num1 = List(1, 2, 3)             val  num2= List( 2, 5, 5)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1800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num1 = sc.parallelize([1, 2, 3])   num2 = sc.parallelize([2, 5, 5])</a:t>
            </a:r>
            <a:endParaRPr sz="1800"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Actions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53541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 = sc.parallelize([1, 2, 3])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>
                <a:solidFill>
                  <a:srgbClr val="008040"/>
                </a:solidFill>
              </a:rPr>
              <a:t># Retrieve RDD contents as a local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nums.</a:t>
            </a:r>
            <a:r>
              <a:rPr lang="en-US">
                <a:solidFill>
                  <a:srgbClr val="3366FF"/>
                </a:solidFill>
              </a:rPr>
              <a:t>collect</a:t>
            </a:r>
            <a:r>
              <a:rPr lang="en-US"/>
              <a:t>() 	</a:t>
            </a:r>
            <a:r>
              <a:rPr lang="en-US">
                <a:solidFill>
                  <a:srgbClr val="008040"/>
                </a:solidFill>
              </a:rPr>
              <a:t>#  [1, 2, 3]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>
              <a:solidFill>
                <a:srgbClr val="008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>
                <a:solidFill>
                  <a:srgbClr val="008040"/>
                </a:solidFill>
              </a:rPr>
              <a:t># Return first K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nums.</a:t>
            </a:r>
            <a:r>
              <a:rPr lang="en-US">
                <a:solidFill>
                  <a:srgbClr val="3366FF"/>
                </a:solidFill>
              </a:rPr>
              <a:t>take</a:t>
            </a:r>
            <a:r>
              <a:rPr lang="en-US"/>
              <a:t>(2)   	</a:t>
            </a:r>
            <a:r>
              <a:rPr lang="en-US">
                <a:solidFill>
                  <a:srgbClr val="008040"/>
                </a:solidFill>
              </a:rPr>
              <a:t>#  [1, 2]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>
                <a:solidFill>
                  <a:srgbClr val="008040"/>
                </a:solidFill>
              </a:rPr>
              <a:t># Count number of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nums.</a:t>
            </a:r>
            <a:r>
              <a:rPr lang="en-US">
                <a:solidFill>
                  <a:srgbClr val="3366FF"/>
                </a:solidFill>
              </a:rPr>
              <a:t>count</a:t>
            </a:r>
            <a:r>
              <a:rPr lang="en-US"/>
              <a:t>()  	 </a:t>
            </a:r>
            <a:r>
              <a:rPr lang="en-US">
                <a:solidFill>
                  <a:srgbClr val="008040"/>
                </a:solidFill>
              </a:rPr>
              <a:t># 3</a:t>
            </a:r>
            <a:endParaRPr>
              <a:solidFill>
                <a:srgbClr val="008040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>
              <a:solidFill>
                <a:srgbClr val="008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>
                <a:solidFill>
                  <a:srgbClr val="008040"/>
                </a:solidFill>
              </a:rPr>
              <a:t># Merge elements with an associative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nums.</a:t>
            </a:r>
            <a:r>
              <a:rPr lang="en-US">
                <a:solidFill>
                  <a:srgbClr val="3366FF"/>
                </a:solidFill>
              </a:rPr>
              <a:t>reduce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lambda</a:t>
            </a:r>
            <a:r>
              <a:rPr lang="en-US">
                <a:solidFill>
                  <a:srgbClr val="FF0080"/>
                </a:solidFill>
              </a:rPr>
              <a:t> </a:t>
            </a:r>
            <a:r>
              <a:rPr lang="en-US"/>
              <a:t>x, y: x + y)  </a:t>
            </a:r>
            <a:r>
              <a:rPr lang="en-US">
                <a:solidFill>
                  <a:srgbClr val="008040"/>
                </a:solidFill>
              </a:rPr>
              <a:t># 6</a:t>
            </a:r>
            <a:endParaRPr>
              <a:solidFill>
                <a:srgbClr val="008040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Merriweather Sans"/>
              <a:buNone/>
            </a:pPr>
            <a:r>
              <a:t/>
            </a:r>
            <a:endParaRPr>
              <a:solidFill>
                <a:srgbClr val="008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>
                <a:solidFill>
                  <a:srgbClr val="008040"/>
                </a:solidFill>
              </a:rPr>
              <a:t># Write elements to a text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</a:pPr>
            <a:r>
              <a:rPr lang="en-US"/>
              <a:t>nums.</a:t>
            </a:r>
            <a:r>
              <a:rPr lang="en-US">
                <a:solidFill>
                  <a:srgbClr val="3366FF"/>
                </a:solidFill>
              </a:rPr>
              <a:t>saveAsTextFile</a:t>
            </a:r>
            <a:r>
              <a:rPr lang="en-US"/>
              <a:t>(</a:t>
            </a:r>
            <a:r>
              <a:rPr lang="en-US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</a:t>
            </a:r>
            <a:r>
              <a:rPr lang="en-US">
                <a:solidFill>
                  <a:srgbClr val="000090"/>
                </a:solidFill>
              </a:rPr>
              <a:t>hdfs://file.txt</a:t>
            </a:r>
            <a:r>
              <a:rPr lang="en-US">
                <a:solidFill>
                  <a:srgbClr val="00009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/>
              <a:t>)</a:t>
            </a:r>
            <a:endParaRPr>
              <a:solidFill>
                <a:srgbClr val="008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Key-Value Pairs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0930" y="1421273"/>
            <a:ext cx="7720419" cy="956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Spark’s “distributed reduce” transformations operate on RDDs of key-value pairs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28650" y="2549130"/>
            <a:ext cx="6902681" cy="308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</a:t>
            </a:r>
            <a:r>
              <a:rPr lang="en-US" sz="21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= (‘a’, ‘b’)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			pair[0]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=&gt; a </a:t>
            </a:r>
            <a:b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pair[1]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=&gt; b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 = (‘a’, ‘b’)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pair._1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=&gt; a</a:t>
            </a:r>
            <a:b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pair._2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=&gt; b</a:t>
            </a:r>
            <a:endParaRPr sz="1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Tuple2 pair =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Tuple2(‘a’,’b’); </a:t>
            </a:r>
            <a:b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pair._1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=&gt; a</a:t>
            </a:r>
            <a:b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pair._2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=&gt; b</a:t>
            </a:r>
            <a:endParaRPr sz="1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Key-Value Operations</a:t>
            </a:r>
            <a:r>
              <a:rPr lang="en-US"/>
              <a:t>: Example</a:t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155448" y="2254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{CBF1BB05-DB81-44FD-9A9E-B2F9B37E24F8}</a:tableStyleId>
              </a:tblPr>
              <a:tblGrid>
                <a:gridCol w="2105675"/>
                <a:gridCol w="2129050"/>
                <a:gridCol w="2871650"/>
                <a:gridCol w="1726725"/>
              </a:tblGrid>
              <a:tr h="33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Function name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Purpose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Example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Result</a:t>
                      </a:r>
                      <a:endParaRPr b="1" sz="1350" u="none" cap="none" strike="noStrike"/>
                    </a:p>
                  </a:txBody>
                  <a:tcPr marT="45725" marB="45725" marR="91450" marL="91450"/>
                </a:tc>
              </a:tr>
              <a:tr h="5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groupByKey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([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numPartitions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])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Group values with the same key.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val group = data.groupByKey()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group = data.</a:t>
                      </a: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groupByKey()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{(apple, [2, 1]), (orange, [5, 2])}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reduceByKey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func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, [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numPartitions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])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50"/>
                        <a:t>Combine values with the same key.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val reduced = data.reduceByKey(_+_)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8040"/>
                          </a:solidFill>
                        </a:rPr>
                        <a:t>reduced = data.reduceByKey(lambda x, y: x + y)</a:t>
                      </a:r>
                      <a:endParaRPr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{(apple, 3), 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(orange, 7)}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sortByKey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([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ascending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], [</a:t>
                      </a:r>
                      <a:r>
                        <a:rPr i="1"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numPartitions</a:t>
                      </a:r>
                      <a:r>
                        <a:rPr lang="en-US" sz="105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])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Return an RDD sorted by the key.</a:t>
                      </a:r>
                      <a:endParaRPr sz="105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674EA7"/>
                          </a:solidFill>
                        </a:rPr>
                        <a:t>val sorted = data.sortByKey()</a:t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>
                          <a:solidFill>
                            <a:srgbClr val="008040"/>
                          </a:solidFill>
                        </a:rPr>
                        <a:t>sorted = data.sortByKey()</a:t>
                      </a:r>
                      <a:endParaRPr sz="1350">
                        <a:solidFill>
                          <a:srgbClr val="00804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50"/>
                        <a:t>{ </a:t>
                      </a:r>
                      <a:r>
                        <a:rPr lang="en-US" sz="1350"/>
                        <a:t>("apple",2), ("apple",1), ("orange",5), ("orange",2)}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Google Shape;121;p19"/>
          <p:cNvSpPr txBox="1"/>
          <p:nvPr/>
        </p:nvSpPr>
        <p:spPr>
          <a:xfrm>
            <a:off x="326575" y="1495975"/>
            <a:ext cx="8412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(Scala)       </a:t>
            </a:r>
            <a:r>
              <a:rPr lang="en-US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al data = spark.sparkContext.parallelize (Array(("apple",2), ("orange",5), ("apple",1), ("orange",2)), 3) 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(Python)   </a:t>
            </a:r>
            <a:r>
              <a:rPr lang="en-US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data = sc.parallelize(  [(“apple”, 2), (“orange”, 5), (“apple”, 1), ("orange",2)])  </a:t>
            </a:r>
            <a:endParaRPr>
              <a:solidFill>
                <a:srgbClr val="008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_C5Modules_CC_License_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