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303" r:id="rId3"/>
    <p:sldId id="304" r:id="rId4"/>
    <p:sldId id="305" r:id="rId5"/>
    <p:sldId id="320" r:id="rId6"/>
    <p:sldId id="318" r:id="rId7"/>
    <p:sldId id="322" r:id="rId8"/>
    <p:sldId id="308" r:id="rId9"/>
    <p:sldId id="309" r:id="rId10"/>
    <p:sldId id="319" r:id="rId11"/>
    <p:sldId id="324" r:id="rId12"/>
    <p:sldId id="316" r:id="rId13"/>
    <p:sldId id="313" r:id="rId14"/>
    <p:sldId id="314" r:id="rId15"/>
    <p:sldId id="323" r:id="rId16"/>
    <p:sldId id="317" r:id="rId17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2" autoAdjust="0"/>
    <p:restoredTop sz="81906" autoAdjust="0"/>
  </p:normalViewPr>
  <p:slideViewPr>
    <p:cSldViewPr snapToGrid="0" snapToObjects="1">
      <p:cViewPr varScale="1">
        <p:scale>
          <a:sx n="63" d="100"/>
          <a:sy n="63" d="100"/>
        </p:scale>
        <p:origin x="1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show() method will print the </a:t>
            </a:r>
            <a:r>
              <a:rPr lang="en-US" dirty="0" err="1"/>
              <a:t>DataFrame</a:t>
            </a:r>
            <a:r>
              <a:rPr lang="en-US" dirty="0"/>
              <a:t> as a table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printSchema</a:t>
            </a:r>
            <a:r>
              <a:rPr lang="en-US" dirty="0"/>
              <a:t>() method will print the schema of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dirty="0" err="1"/>
              <a:t>DataFrame</a:t>
            </a:r>
            <a:r>
              <a:rPr lang="en-US" dirty="0"/>
              <a:t> we can use SQL like query commands (i.e. select, </a:t>
            </a:r>
            <a:r>
              <a:rPr lang="en-US" dirty="0" err="1"/>
              <a:t>groupBy</a:t>
            </a:r>
            <a:r>
              <a:rPr lang="en-US" dirty="0"/>
              <a:t>, count) for specific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2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example, using </a:t>
            </a:r>
            <a:r>
              <a:rPr lang="en-US" dirty="0" err="1"/>
              <a:t>SparkSession’s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function, we write a simple </a:t>
            </a:r>
            <a:r>
              <a:rPr lang="en-US" dirty="0" err="1"/>
              <a:t>sql</a:t>
            </a:r>
            <a:r>
              <a:rPr lang="en-US" dirty="0"/>
              <a:t> query to fetch all the rows of Movies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59C-89A0-4C1D-B3B9-DD0F9998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2288" y="187325"/>
            <a:ext cx="5551487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</a:t>
            </a:r>
          </a:p>
          <a:p>
            <a:pPr lvl="0"/>
            <a:r>
              <a:rPr lang="en-US"/>
              <a:t>aster text styles</a:t>
            </a:r>
          </a:p>
          <a:p>
            <a:pPr lvl="1"/>
            <a:r>
              <a:rPr lang="en-US"/>
              <a:t>Second levelThird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3" y="6415088"/>
            <a:ext cx="5700712" cy="246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x-none" altLang="x-none" sz="1000" dirty="0">
                <a:cs typeface="+mn-cs"/>
              </a:rPr>
              <a:t>  This document is licensed with a </a:t>
            </a:r>
            <a:r>
              <a:rPr lang="x-none" altLang="x-none" sz="1000" dirty="0">
                <a:cs typeface="+mn-cs"/>
                <a:hlinkClick r:id="rId12"/>
              </a:rPr>
              <a:t>Creative Commons Attribution 4.0 International License</a:t>
            </a:r>
            <a:r>
              <a:rPr lang="x-none" altLang="x-none" sz="1000" dirty="0">
                <a:cs typeface="+mn-cs"/>
              </a:rPr>
              <a:t> ©2017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ail.mit.edu/matei/papers/2015/sigmod_spark_sql.pdf" TargetMode="External"/><Relationship Id="rId2" Type="http://schemas.openxmlformats.org/officeDocument/2006/relationships/hyperlink" Target="https://spark.apache.org/docs/latest/sql-programming-guid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88" y="3616325"/>
            <a:ext cx="4611687" cy="803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sz="3300" dirty="0"/>
            </a:br>
            <a:br>
              <a:rPr sz="3300" dirty="0"/>
            </a:br>
            <a:r>
              <a:rPr sz="3300" dirty="0"/>
              <a:t>SPARK BASICS</a:t>
            </a:r>
            <a:endParaRPr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>
          <a:xfrm>
            <a:off x="2630488" y="4999038"/>
            <a:ext cx="4219575" cy="277812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2F5597"/>
                </a:solidFill>
              </a:rPr>
              <a:t>3. Spark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different equivalent ways to refer to a </a:t>
            </a:r>
            <a:r>
              <a:rPr lang="en-US" dirty="0" err="1"/>
              <a:t>DataFrame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Indexing: </a:t>
            </a:r>
            <a:r>
              <a:rPr lang="en-US" dirty="0" err="1"/>
              <a:t>df</a:t>
            </a:r>
            <a:r>
              <a:rPr lang="en-US" dirty="0"/>
              <a:t>[‘year’]</a:t>
            </a:r>
          </a:p>
          <a:p>
            <a:pPr lvl="1"/>
            <a:r>
              <a:rPr lang="en-US" dirty="0"/>
              <a:t>By attribute: </a:t>
            </a:r>
            <a:r>
              <a:rPr lang="en-US" dirty="0" err="1"/>
              <a:t>df.year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preferred way is the first one (indexing)</a:t>
            </a:r>
          </a:p>
          <a:p>
            <a:pPr lvl="1"/>
            <a:r>
              <a:rPr lang="en-US" dirty="0"/>
              <a:t>won’t break with column names that are also attributes on the </a:t>
            </a:r>
            <a:r>
              <a:rPr lang="en-US" dirty="0" err="1"/>
              <a:t>DataFrame</a:t>
            </a:r>
            <a:r>
              <a:rPr lang="en-US" dirty="0"/>
              <a:t> class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3429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# Select people older than 21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‘year’</a:t>
            </a:r>
            <a:r>
              <a:rPr lang="en-US" dirty="0"/>
              <a:t>] &gt; 2000) 		 </a:t>
            </a:r>
            <a:r>
              <a:rPr lang="en-US" dirty="0">
                <a:solidFill>
                  <a:srgbClr val="00B050"/>
                </a:solidFill>
              </a:rPr>
              <a:t># works</a:t>
            </a:r>
            <a:endParaRPr lang="en-US" dirty="0"/>
          </a:p>
          <a:p>
            <a:pPr marL="342900" lvl="1" indent="0">
              <a:buNone/>
            </a:pPr>
            <a:r>
              <a:rPr lang="en-US" dirty="0" err="1"/>
              <a:t>df.filter</a:t>
            </a:r>
            <a:r>
              <a:rPr lang="en-US" dirty="0"/>
              <a:t>(</a:t>
            </a:r>
            <a:r>
              <a:rPr lang="en-US" dirty="0" err="1"/>
              <a:t>df.year</a:t>
            </a:r>
            <a:r>
              <a:rPr lang="en-US" dirty="0"/>
              <a:t>&gt; 2000).show()		</a:t>
            </a:r>
            <a:r>
              <a:rPr lang="en-US" dirty="0">
                <a:solidFill>
                  <a:srgbClr val="00B050"/>
                </a:solidFill>
              </a:rPr>
              <a:t> # works</a:t>
            </a:r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‘year’</a:t>
            </a:r>
            <a:r>
              <a:rPr lang="en-US" dirty="0"/>
              <a:t> &gt; 2000)		 	 </a:t>
            </a:r>
            <a:r>
              <a:rPr lang="en-US" dirty="0">
                <a:solidFill>
                  <a:srgbClr val="00B050"/>
                </a:solidFill>
              </a:rPr>
              <a:t># fails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77566" y="3683046"/>
            <a:ext cx="453265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‘</a:t>
            </a:r>
            <a:r>
              <a:rPr lang="en-US" dirty="0">
                <a:solidFill>
                  <a:schemeClr val="tx1"/>
                </a:solidFill>
              </a:rPr>
              <a:t>year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’&gt;2000 is a bool, not a column expression</a:t>
            </a:r>
          </a:p>
        </p:txBody>
      </p:sp>
    </p:spTree>
    <p:extLst>
      <p:ext uri="{BB962C8B-B14F-4D97-AF65-F5344CB8AC3E}">
        <p14:creationId xmlns:p14="http://schemas.microsoft.com/office/powerpoint/2010/main" val="2541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you can refer to a column with its name in a string, this is ambiguous: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‘movie’</a:t>
            </a:r>
            <a:r>
              <a:rPr lang="en-US" dirty="0"/>
              <a:t>] ==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</a:t>
            </a:r>
            <a:r>
              <a:rPr lang="en-US" dirty="0"/>
              <a:t>’)</a:t>
            </a:r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‘movie’</a:t>
            </a:r>
            <a:r>
              <a:rPr lang="en-US" dirty="0"/>
              <a:t>] ==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year</a:t>
            </a:r>
            <a:r>
              <a:rPr lang="en-US" dirty="0"/>
              <a:t>’)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Are ‘Up’ and ‘year’ columns or string literals? Be explicit: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‘movie’</a:t>
            </a:r>
            <a:r>
              <a:rPr lang="en-US" dirty="0"/>
              <a:t>] == </a:t>
            </a:r>
            <a:r>
              <a:rPr lang="en-US" dirty="0" err="1"/>
              <a:t>functions.lit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‘Up’</a:t>
            </a:r>
            <a:r>
              <a:rPr lang="en-US" dirty="0"/>
              <a:t>))</a:t>
            </a:r>
          </a:p>
          <a:p>
            <a:pPr marL="342900" lvl="1" indent="0">
              <a:buNone/>
            </a:pPr>
            <a:r>
              <a:rPr lang="en-US" dirty="0" err="1"/>
              <a:t>df.where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‘movie’</a:t>
            </a:r>
            <a:r>
              <a:rPr lang="en-US" dirty="0"/>
              <a:t>] ==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‘year’</a:t>
            </a:r>
            <a:r>
              <a:rPr lang="en-US" dirty="0"/>
              <a:t>]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pyspark.sql.functions</a:t>
            </a:r>
            <a:r>
              <a:rPr lang="en-US" dirty="0"/>
              <a:t> module has functions for lots of useful calculations in column expressions</a:t>
            </a:r>
          </a:p>
          <a:p>
            <a:endParaRPr lang="en-US" dirty="0"/>
          </a:p>
          <a:p>
            <a:r>
              <a:rPr lang="en-US" dirty="0"/>
              <a:t>In core-Spark, we wrote Python functions that could have any logic</a:t>
            </a:r>
          </a:p>
          <a:p>
            <a:endParaRPr lang="en-US" dirty="0"/>
          </a:p>
          <a:p>
            <a:r>
              <a:rPr lang="en-US" dirty="0"/>
              <a:t>Spark SQL has only column expressions, so we are restricted to what they can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register a </a:t>
            </a:r>
            <a:r>
              <a:rPr lang="en-US" b="1" dirty="0"/>
              <a:t>user defined function (UDF) </a:t>
            </a:r>
            <a:r>
              <a:rPr lang="en-US" dirty="0"/>
              <a:t>from Python</a:t>
            </a:r>
          </a:p>
          <a:p>
            <a:r>
              <a:rPr lang="en-US" dirty="0"/>
              <a:t>But there is a speed penalty getting the data to/from Python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 err="1"/>
              <a:t>pyspark.sql.functions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import</a:t>
            </a:r>
            <a:r>
              <a:rPr lang="en-US" sz="1800" dirty="0"/>
              <a:t> </a:t>
            </a:r>
            <a:r>
              <a:rPr lang="en-US" sz="1800" dirty="0" err="1"/>
              <a:t>udf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convert2float</a:t>
            </a:r>
            <a:r>
              <a:rPr lang="en-US" sz="1800" dirty="0"/>
              <a:t>(x):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return</a:t>
            </a:r>
            <a:r>
              <a:rPr lang="en-US" sz="1800" dirty="0"/>
              <a:t> float(x)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convert_udf</a:t>
            </a:r>
            <a:r>
              <a:rPr lang="en-US" sz="1800" dirty="0"/>
              <a:t> = </a:t>
            </a:r>
            <a:r>
              <a:rPr lang="en-US" sz="1800" dirty="0" err="1"/>
              <a:t>udf</a:t>
            </a:r>
            <a:r>
              <a:rPr lang="en-US" sz="1800" dirty="0"/>
              <a:t>(convert2float, </a:t>
            </a:r>
            <a:r>
              <a:rPr lang="en-US" sz="1800" dirty="0" err="1"/>
              <a:t>types.FloatType</a:t>
            </a:r>
            <a:r>
              <a:rPr lang="en-US" sz="1800" dirty="0"/>
              <a:t>())</a:t>
            </a:r>
          </a:p>
          <a:p>
            <a:pPr marL="0" indent="0">
              <a:buNone/>
            </a:pP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df.select</a:t>
            </a:r>
            <a:r>
              <a:rPr lang="en-US" sz="1800" dirty="0"/>
              <a:t>(</a:t>
            </a:r>
            <a:r>
              <a:rPr lang="en-US" sz="1800" dirty="0" err="1"/>
              <a:t>convert_udf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70C0"/>
                </a:solidFill>
              </a:rPr>
              <a:t>‘year’</a:t>
            </a:r>
            <a:r>
              <a:rPr lang="en-US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7206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SQL Queries Programmatically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sql</a:t>
            </a:r>
            <a:r>
              <a:rPr lang="en-US" dirty="0"/>
              <a:t> queries programmatically with </a:t>
            </a:r>
            <a:r>
              <a:rPr lang="en-US" dirty="0" err="1"/>
              <a:t>SparkSession’s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function</a:t>
            </a:r>
          </a:p>
          <a:p>
            <a:r>
              <a:rPr lang="en-US" dirty="0"/>
              <a:t>This function returns the result as a </a:t>
            </a:r>
            <a:r>
              <a:rPr lang="en-US" dirty="0" err="1"/>
              <a:t>DataFrame</a:t>
            </a:r>
            <a:endParaRPr lang="en-US" sz="1800" dirty="0">
              <a:solidFill>
                <a:srgbClr val="009242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51140"/>
            <a:ext cx="4858780" cy="20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M. </a:t>
            </a:r>
            <a:r>
              <a:rPr lang="en-US" dirty="0" err="1"/>
              <a:t>Armbrust</a:t>
            </a:r>
            <a:r>
              <a:rPr lang="en-US" dirty="0"/>
              <a:t>, R. Xin, C. </a:t>
            </a:r>
            <a:r>
              <a:rPr lang="en-US" dirty="0" err="1"/>
              <a:t>Lian</a:t>
            </a:r>
            <a:r>
              <a:rPr lang="en-US" dirty="0"/>
              <a:t>, Y. </a:t>
            </a:r>
            <a:r>
              <a:rPr lang="en-US" dirty="0" err="1"/>
              <a:t>Huai</a:t>
            </a:r>
            <a:r>
              <a:rPr lang="en-US" dirty="0"/>
              <a:t>, D. Liu, J. Bradley, X. </a:t>
            </a:r>
            <a:r>
              <a:rPr lang="en-US" dirty="0" err="1"/>
              <a:t>Meng</a:t>
            </a:r>
            <a:r>
              <a:rPr lang="en-US" dirty="0"/>
              <a:t>, T. Kaftan, M. Franklin, A. </a:t>
            </a:r>
            <a:r>
              <a:rPr lang="en-US" dirty="0" err="1"/>
              <a:t>Ghodsi</a:t>
            </a:r>
            <a:r>
              <a:rPr lang="en-US" dirty="0"/>
              <a:t> and M. </a:t>
            </a:r>
            <a:r>
              <a:rPr lang="en-US" dirty="0" err="1"/>
              <a:t>Zaharia</a:t>
            </a:r>
            <a:r>
              <a:rPr lang="en-US" dirty="0"/>
              <a:t>. </a:t>
            </a:r>
            <a:r>
              <a:rPr lang="en-US" u="sng" dirty="0">
                <a:hlinkClick r:id="rId3"/>
              </a:rPr>
              <a:t>Spark SQL: Relational Data Processing in Spark</a:t>
            </a:r>
            <a:r>
              <a:rPr lang="en-US" dirty="0"/>
              <a:t>. </a:t>
            </a:r>
            <a:r>
              <a:rPr lang="en-US" i="1" dirty="0"/>
              <a:t>SIGMOD 2015</a:t>
            </a:r>
            <a:r>
              <a:rPr lang="en-US" dirty="0"/>
              <a:t>, June 2015.</a:t>
            </a:r>
          </a:p>
          <a:p>
            <a:r>
              <a:rPr lang="en-US" dirty="0">
                <a:hlinkClick r:id="rId2"/>
              </a:rPr>
              <a:t>https://spark.apache.org/docs/latest/sql-programming-guide.html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/>
              <a:t>Upon completion of this lesson, students will be able to:</a:t>
            </a:r>
          </a:p>
          <a:p>
            <a:pPr lvl="1" eaLnBrk="1" hangingPunct="1"/>
            <a:r>
              <a:rPr lang="en-US" dirty="0"/>
              <a:t>Understand Spark SQL</a:t>
            </a:r>
          </a:p>
          <a:p>
            <a:pPr lvl="1" eaLnBrk="1" hangingPunct="1"/>
            <a:r>
              <a:rPr lang="en-US" dirty="0"/>
              <a:t>Understand </a:t>
            </a:r>
            <a:r>
              <a:rPr lang="en-US" dirty="0" err="1"/>
              <a:t>DataFrames</a:t>
            </a:r>
            <a:endParaRPr lang="en-US" dirty="0"/>
          </a:p>
          <a:p>
            <a:pPr lvl="1" eaLnBrk="1" hangingPunct="1"/>
            <a:r>
              <a:rPr lang="en-US" dirty="0"/>
              <a:t>Apply Spark SQL syntaxes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is a Spark module for structured data processing.</a:t>
            </a:r>
          </a:p>
          <a:p>
            <a:endParaRPr lang="en-US" dirty="0"/>
          </a:p>
          <a:p>
            <a:r>
              <a:rPr lang="en-US" dirty="0"/>
              <a:t>Unlike the basic Spark RDD API, the interfaces provided by Spark SQL provide Spark with more information about the structure of both the data and the computation being performed.</a:t>
            </a:r>
          </a:p>
          <a:p>
            <a:endParaRPr lang="en-US" dirty="0"/>
          </a:p>
          <a:p>
            <a:r>
              <a:rPr lang="en-US" dirty="0"/>
              <a:t>Spark SQL includes a cost-based optimizer, columnar storage ,and code generation to make queries fast</a:t>
            </a:r>
          </a:p>
        </p:txBody>
      </p:sp>
    </p:spTree>
    <p:extLst>
      <p:ext uri="{BB962C8B-B14F-4D97-AF65-F5344CB8AC3E}">
        <p14:creationId xmlns:p14="http://schemas.microsoft.com/office/powerpoint/2010/main" val="62690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 structure in Spark SQL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Dataset organized into name columns</a:t>
            </a:r>
          </a:p>
          <a:p>
            <a:r>
              <a:rPr lang="en-US" dirty="0"/>
              <a:t>Equivalent to a table in a relational database or a data frame in R/Python</a:t>
            </a:r>
          </a:p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API is available in Scala, Java, Python, and R</a:t>
            </a:r>
          </a:p>
        </p:txBody>
      </p:sp>
    </p:spTree>
    <p:extLst>
      <p:ext uri="{BB962C8B-B14F-4D97-AF65-F5344CB8AC3E}">
        <p14:creationId xmlns:p14="http://schemas.microsoft.com/office/powerpoint/2010/main" val="3351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</a:t>
            </a:r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entry point into all functionality in Spark is the </a:t>
            </a:r>
            <a:r>
              <a:rPr lang="en-US" b="1" dirty="0" err="1"/>
              <a:t>SparkSession</a:t>
            </a:r>
            <a:r>
              <a:rPr lang="en-US" dirty="0"/>
              <a:t> class</a:t>
            </a:r>
          </a:p>
          <a:p>
            <a:r>
              <a:rPr lang="en-US" dirty="0"/>
              <a:t>To create a basic </a:t>
            </a:r>
            <a:r>
              <a:rPr lang="en-US" b="1" dirty="0" err="1"/>
              <a:t>SparkSession</a:t>
            </a:r>
            <a:r>
              <a:rPr lang="en-US" dirty="0"/>
              <a:t>, use </a:t>
            </a:r>
            <a:r>
              <a:rPr lang="en-US" b="1" dirty="0" err="1"/>
              <a:t>SparkSession.builder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pyspark.sql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import</a:t>
            </a:r>
            <a:r>
              <a:rPr lang="en-US" sz="1800" dirty="0"/>
              <a:t> </a:t>
            </a:r>
            <a:r>
              <a:rPr lang="en-US" sz="1800" dirty="0" err="1"/>
              <a:t>SparkSession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spark = </a:t>
            </a:r>
            <a:r>
              <a:rPr lang="en-US" sz="1800" dirty="0" err="1"/>
              <a:t>SparkSession</a:t>
            </a:r>
            <a:r>
              <a:rPr lang="en-US" sz="1800" dirty="0"/>
              <a:t> \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dirty="0"/>
              <a:t>.builder \</a:t>
            </a:r>
          </a:p>
          <a:p>
            <a:pPr marL="0" indent="0">
              <a:buNone/>
            </a:pPr>
            <a:r>
              <a:rPr lang="en-US" sz="1800" dirty="0"/>
              <a:t>		.</a:t>
            </a:r>
            <a:r>
              <a:rPr lang="en-US" sz="1800" dirty="0" err="1"/>
              <a:t>appName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(“Example”</a:t>
            </a:r>
            <a:r>
              <a:rPr lang="en-US" sz="1800" dirty="0"/>
              <a:t>) \</a:t>
            </a:r>
          </a:p>
          <a:p>
            <a:pPr marL="0" indent="0">
              <a:buNone/>
            </a:pPr>
            <a:r>
              <a:rPr lang="en-US" sz="1800" dirty="0"/>
              <a:t>		.</a:t>
            </a:r>
            <a:r>
              <a:rPr lang="en-US" sz="1800" dirty="0" err="1"/>
              <a:t>config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spark.some.config.option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”, “some-value”</a:t>
            </a:r>
            <a:r>
              <a:rPr lang="en-US" sz="1800" dirty="0"/>
              <a:t>) \</a:t>
            </a:r>
          </a:p>
          <a:p>
            <a:pPr marL="0" indent="0">
              <a:buNone/>
            </a:pPr>
            <a:r>
              <a:rPr lang="en-US" sz="1800" dirty="0"/>
              <a:t>		.</a:t>
            </a:r>
            <a:r>
              <a:rPr lang="en-US" sz="1800" dirty="0" err="1"/>
              <a:t>getOrCreate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6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can be created by </a:t>
            </a:r>
            <a:r>
              <a:rPr lang="en-US" dirty="0" err="1"/>
              <a:t>SparkSession</a:t>
            </a:r>
            <a:r>
              <a:rPr lang="en-US" dirty="0"/>
              <a:t> object</a:t>
            </a:r>
          </a:p>
          <a:p>
            <a:r>
              <a:rPr lang="en-US" dirty="0" err="1"/>
              <a:t>DataFrames</a:t>
            </a:r>
            <a:r>
              <a:rPr lang="en-US" dirty="0"/>
              <a:t> can be created from</a:t>
            </a:r>
          </a:p>
          <a:p>
            <a:pPr lvl="1"/>
            <a:r>
              <a:rPr lang="en-US" dirty="0"/>
              <a:t>An existing RDD</a:t>
            </a:r>
          </a:p>
          <a:p>
            <a:pPr lvl="1"/>
            <a:r>
              <a:rPr lang="en-US" dirty="0"/>
              <a:t>Spark data sources</a:t>
            </a:r>
          </a:p>
          <a:p>
            <a:pPr lvl="1"/>
            <a:r>
              <a:rPr lang="en-US" dirty="0"/>
              <a:t>Hive table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rgbClr val="009242"/>
                </a:solidFill>
              </a:rPr>
              <a:t># spark is an existing </a:t>
            </a:r>
            <a:r>
              <a:rPr lang="en-US" dirty="0" err="1">
                <a:solidFill>
                  <a:srgbClr val="009242"/>
                </a:solidFill>
              </a:rPr>
              <a:t>SparkSession</a:t>
            </a:r>
            <a:endParaRPr lang="en-US" dirty="0">
              <a:solidFill>
                <a:srgbClr val="009242"/>
              </a:solidFill>
            </a:endParaRPr>
          </a:p>
          <a:p>
            <a:pPr marL="3429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spark.createDataFrame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an_existing_rdd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spark.read.load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an_input_file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397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</a:t>
            </a:r>
            <a:r>
              <a:rPr lang="en-US" dirty="0" err="1"/>
              <a:t>DataFrame</a:t>
            </a:r>
            <a:r>
              <a:rPr lang="en-US" dirty="0"/>
              <a:t> being implemented with an RDD of Row objects</a:t>
            </a:r>
          </a:p>
          <a:p>
            <a:r>
              <a:rPr lang="en-US" dirty="0"/>
              <a:t>Nicest way to create Rows: create a custom subclass for your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70C0"/>
                </a:solidFill>
              </a:rPr>
              <a:t>pyspark.sql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import</a:t>
            </a:r>
            <a:r>
              <a:rPr lang="en-US" sz="1800" dirty="0"/>
              <a:t> Row</a:t>
            </a:r>
          </a:p>
          <a:p>
            <a:pPr marL="0" indent="0">
              <a:buNone/>
            </a:pPr>
            <a:r>
              <a:rPr lang="en-US" sz="1800" dirty="0" err="1"/>
              <a:t>MovieYear</a:t>
            </a:r>
            <a:r>
              <a:rPr lang="en-US" sz="1800" dirty="0"/>
              <a:t> = Row(‘movie’, ‘year’)</a:t>
            </a:r>
          </a:p>
          <a:p>
            <a:pPr marL="0" indent="0">
              <a:buNone/>
            </a:pPr>
            <a:r>
              <a:rPr lang="en-US" sz="1800" dirty="0"/>
              <a:t>data = [ </a:t>
            </a:r>
            <a:r>
              <a:rPr lang="en-US" sz="1800" dirty="0" err="1"/>
              <a:t>MovieYear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‘The Godfather’</a:t>
            </a:r>
            <a:r>
              <a:rPr lang="en-US" sz="1800" dirty="0"/>
              <a:t>, 1972), </a:t>
            </a:r>
          </a:p>
          <a:p>
            <a:pPr marL="0" indent="0">
              <a:buNone/>
            </a:pPr>
            <a:r>
              <a:rPr lang="en-US" sz="1800" dirty="0"/>
              <a:t>	 </a:t>
            </a:r>
            <a:r>
              <a:rPr lang="en-US" sz="1800" dirty="0" err="1"/>
              <a:t>MovieYear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‘Forrest Gump’</a:t>
            </a:r>
            <a:r>
              <a:rPr lang="en-US" sz="1800" dirty="0"/>
              <a:t>, 1994), </a:t>
            </a:r>
          </a:p>
          <a:p>
            <a:pPr marL="0" indent="0">
              <a:buNone/>
            </a:pPr>
            <a:r>
              <a:rPr lang="en-US" sz="1800" dirty="0"/>
              <a:t>	 </a:t>
            </a:r>
            <a:r>
              <a:rPr lang="en-US" sz="1800" dirty="0" err="1"/>
              <a:t>MovieYear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‘Up’</a:t>
            </a:r>
            <a:r>
              <a:rPr lang="en-US" sz="1800" dirty="0"/>
              <a:t>, 2009) ]</a:t>
            </a:r>
          </a:p>
          <a:p>
            <a:pPr marL="0" indent="0">
              <a:buNone/>
            </a:pPr>
            <a:r>
              <a:rPr lang="en-US" sz="1800" dirty="0" err="1"/>
              <a:t>sc</a:t>
            </a:r>
            <a:r>
              <a:rPr lang="en-US" sz="1800" dirty="0"/>
              <a:t> = </a:t>
            </a:r>
            <a:r>
              <a:rPr lang="en-US" sz="1800" dirty="0" err="1"/>
              <a:t>spark.sparkContext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rdd</a:t>
            </a:r>
            <a:r>
              <a:rPr lang="en-US" sz="1800" dirty="0"/>
              <a:t> = </a:t>
            </a:r>
            <a:r>
              <a:rPr lang="en-US" sz="1800" dirty="0" err="1"/>
              <a:t>sc.parallelize</a:t>
            </a:r>
            <a:r>
              <a:rPr lang="en-US" sz="1800" dirty="0"/>
              <a:t>(data)			</a:t>
            </a:r>
            <a:r>
              <a:rPr lang="en-US" sz="1800" dirty="0">
                <a:solidFill>
                  <a:srgbClr val="009242"/>
                </a:solidFill>
              </a:rPr>
              <a:t># create </a:t>
            </a:r>
            <a:r>
              <a:rPr lang="en-US" sz="1800" dirty="0" err="1">
                <a:solidFill>
                  <a:srgbClr val="009242"/>
                </a:solidFill>
              </a:rPr>
              <a:t>rdd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spark.createDataFrame</a:t>
            </a:r>
            <a:r>
              <a:rPr lang="en-US" sz="1800" dirty="0"/>
              <a:t>(</a:t>
            </a:r>
            <a:r>
              <a:rPr lang="en-US" sz="1800" dirty="0" err="1"/>
              <a:t>rdd</a:t>
            </a:r>
            <a:r>
              <a:rPr lang="en-US" sz="1800" dirty="0"/>
              <a:t>)		</a:t>
            </a:r>
            <a:r>
              <a:rPr lang="en-US" sz="1800" dirty="0">
                <a:solidFill>
                  <a:srgbClr val="009242"/>
                </a:solidFill>
              </a:rPr>
              <a:t># create </a:t>
            </a:r>
            <a:r>
              <a:rPr lang="en-US" sz="1800" dirty="0" err="1">
                <a:solidFill>
                  <a:srgbClr val="009242"/>
                </a:solidFill>
              </a:rPr>
              <a:t>DataFrame</a:t>
            </a:r>
            <a:r>
              <a:rPr lang="en-US" sz="1800" dirty="0">
                <a:solidFill>
                  <a:srgbClr val="009242"/>
                </a:solidFill>
              </a:rPr>
              <a:t> from </a:t>
            </a:r>
            <a:r>
              <a:rPr lang="en-US" sz="1800" dirty="0" err="1">
                <a:solidFill>
                  <a:srgbClr val="009242"/>
                </a:solidFill>
              </a:rPr>
              <a:t>rdd</a:t>
            </a:r>
            <a:r>
              <a:rPr lang="en-US" sz="1800" dirty="0">
                <a:solidFill>
                  <a:srgbClr val="009242"/>
                </a:solidFill>
              </a:rPr>
              <a:t> of Rows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391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are table-like and have a fixed schema</a:t>
            </a:r>
          </a:p>
          <a:p>
            <a:r>
              <a:rPr lang="en-US" b="1" dirty="0"/>
              <a:t>.show() </a:t>
            </a:r>
            <a:r>
              <a:rPr lang="en-US" dirty="0"/>
              <a:t>is a convenient debugging/testing output method</a:t>
            </a:r>
          </a:p>
          <a:p>
            <a:r>
              <a:rPr lang="en-US" dirty="0"/>
              <a:t>Displays the content of the </a:t>
            </a:r>
            <a:r>
              <a:rPr lang="en-US" dirty="0" err="1"/>
              <a:t>DataFrame</a:t>
            </a:r>
            <a:r>
              <a:rPr lang="en-US" dirty="0"/>
              <a:t> to </a:t>
            </a:r>
            <a:r>
              <a:rPr lang="en-US" dirty="0" err="1"/>
              <a:t>stdout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5" y="3288631"/>
            <a:ext cx="3798970" cy="26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3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18611"/>
            <a:ext cx="3886200" cy="36583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# Select only the “movie” column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9150" y="2518611"/>
            <a:ext cx="3886200" cy="365835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# Count movies by year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3" y="3179628"/>
            <a:ext cx="2807657" cy="140900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40" y="3178740"/>
            <a:ext cx="3238952" cy="14098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1613042"/>
            <a:ext cx="1898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+mn-lt"/>
                <a:cs typeface="Arial" panose="020B0604020202020204" pitchFamily="34" charset="0"/>
              </a:rPr>
              <a:t>Very SQL-like</a:t>
            </a:r>
          </a:p>
          <a:p>
            <a:endParaRPr lang="en-US" sz="21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75414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2622</TotalTime>
  <Words>702</Words>
  <Application>Microsoft Macintosh PowerPoint</Application>
  <PresentationFormat>On-screen Show (4:3)</PresentationFormat>
  <Paragraphs>124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PP_C5Modules_CC_License_standard</vt:lpstr>
      <vt:lpstr>  SPARK BASICS</vt:lpstr>
      <vt:lpstr>Learning Outcomes</vt:lpstr>
      <vt:lpstr>Spark SQL</vt:lpstr>
      <vt:lpstr>DataFrames</vt:lpstr>
      <vt:lpstr>Starting Point: SparkSession</vt:lpstr>
      <vt:lpstr>Create DataFrame</vt:lpstr>
      <vt:lpstr>Create DataFrame</vt:lpstr>
      <vt:lpstr>Viewing DataFrames</vt:lpstr>
      <vt:lpstr>DataFrame Operations</vt:lpstr>
      <vt:lpstr>Column Expressions</vt:lpstr>
      <vt:lpstr>Column Expressions</vt:lpstr>
      <vt:lpstr>Column Expressions</vt:lpstr>
      <vt:lpstr>Column Expressions</vt:lpstr>
      <vt:lpstr>UDFs</vt:lpstr>
      <vt:lpstr>Running SQL Queries Programmatically</vt:lpstr>
      <vt:lpstr>Sources</vt:lpstr>
    </vt:vector>
  </TitlesOfParts>
  <Company>University of California at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Microsoft Office User</cp:lastModifiedBy>
  <cp:revision>233</cp:revision>
  <cp:lastPrinted>2016-07-18T16:40:10Z</cp:lastPrinted>
  <dcterms:created xsi:type="dcterms:W3CDTF">2016-07-03T20:12:42Z</dcterms:created>
  <dcterms:modified xsi:type="dcterms:W3CDTF">2019-02-17T18:56:50Z</dcterms:modified>
</cp:coreProperties>
</file>