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7315200" cy="96012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 name="Google Shape;61;p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 name="Google Shape;62;p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a4c4bf77d_1_16: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3" name="Google Shape;163;g4a4c4bf77d_1_1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a4c4bf77d_0_68: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lnSpc>
                <a:spcPct val="115000"/>
              </a:lnSpc>
              <a:spcBef>
                <a:spcPts val="400"/>
              </a:spcBef>
              <a:spcAft>
                <a:spcPts val="0"/>
              </a:spcAft>
              <a:buNone/>
            </a:pPr>
            <a:r>
              <a:rPr lang="en-US" sz="1450">
                <a:solidFill>
                  <a:srgbClr val="222635"/>
                </a:solidFill>
                <a:latin typeface="Cambria"/>
                <a:ea typeface="Cambria"/>
                <a:cs typeface="Cambria"/>
                <a:sym typeface="Cambria"/>
              </a:rPr>
              <a:t>A </a:t>
            </a:r>
            <a:r>
              <a:rPr b="1" lang="en-US" sz="1450">
                <a:solidFill>
                  <a:srgbClr val="222635"/>
                </a:solidFill>
                <a:latin typeface="Cambria"/>
                <a:ea typeface="Cambria"/>
                <a:cs typeface="Cambria"/>
                <a:sym typeface="Cambria"/>
              </a:rPr>
              <a:t>topic</a:t>
            </a:r>
            <a:r>
              <a:rPr lang="en-US" sz="1450">
                <a:solidFill>
                  <a:srgbClr val="222635"/>
                </a:solidFill>
                <a:latin typeface="Cambria"/>
                <a:ea typeface="Cambria"/>
                <a:cs typeface="Cambria"/>
                <a:sym typeface="Cambria"/>
              </a:rPr>
              <a:t> is a logical name to which the records are published. Internally, the topic is divided into partitions to which the data is published. These partitions are distributed across the brokers in the cluster. For example, if a topic has three partitions with three brokers in the cluster, each broker has one partition. The published data to partition is append-only with the offset increment. </a:t>
            </a:r>
            <a:endParaRPr sz="1450">
              <a:solidFill>
                <a:srgbClr val="222635"/>
              </a:solidFill>
              <a:latin typeface="Cambria"/>
              <a:ea typeface="Cambria"/>
              <a:cs typeface="Cambria"/>
              <a:sym typeface="Cambria"/>
            </a:endParaRPr>
          </a:p>
          <a:p>
            <a:pPr indent="0" lvl="0" marL="0" rtl="0" algn="l">
              <a:lnSpc>
                <a:spcPct val="115000"/>
              </a:lnSpc>
              <a:spcBef>
                <a:spcPts val="1100"/>
              </a:spcBef>
              <a:spcAft>
                <a:spcPts val="0"/>
              </a:spcAft>
              <a:buNone/>
            </a:pPr>
            <a:r>
              <a:t/>
            </a:r>
            <a:endParaRPr sz="1450">
              <a:solidFill>
                <a:srgbClr val="222635"/>
              </a:solidFill>
              <a:latin typeface="Cambria"/>
              <a:ea typeface="Cambria"/>
              <a:cs typeface="Cambria"/>
              <a:sym typeface="Cambria"/>
            </a:endParaRPr>
          </a:p>
          <a:p>
            <a:pPr indent="0" lvl="0" marL="0" rtl="0" algn="l">
              <a:lnSpc>
                <a:spcPct val="115000"/>
              </a:lnSpc>
              <a:spcBef>
                <a:spcPts val="1100"/>
              </a:spcBef>
              <a:spcAft>
                <a:spcPts val="1100"/>
              </a:spcAft>
              <a:buNone/>
            </a:pPr>
            <a:r>
              <a:t/>
            </a:r>
            <a:endParaRPr sz="1450">
              <a:solidFill>
                <a:srgbClr val="222635"/>
              </a:solidFill>
              <a:latin typeface="Cambria"/>
              <a:ea typeface="Cambria"/>
              <a:cs typeface="Cambria"/>
              <a:sym typeface="Cambria"/>
            </a:endParaRPr>
          </a:p>
        </p:txBody>
      </p:sp>
      <p:sp>
        <p:nvSpPr>
          <p:cNvPr id="209" name="Google Shape;209;g4a4c4bf77d_0_6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058efeea6_1_3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lnSpc>
                <a:spcPct val="115000"/>
              </a:lnSpc>
              <a:spcBef>
                <a:spcPts val="400"/>
              </a:spcBef>
              <a:spcAft>
                <a:spcPts val="1100"/>
              </a:spcAft>
              <a:buNone/>
            </a:pPr>
            <a:r>
              <a:t/>
            </a:r>
            <a:endParaRPr/>
          </a:p>
        </p:txBody>
      </p:sp>
      <p:sp>
        <p:nvSpPr>
          <p:cNvPr id="217" name="Google Shape;217;g5058efeea6_1_3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058efeea6_1_23: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23" name="Google Shape;223;g5058efeea6_1_2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058efeea6_1_37: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lnSpc>
                <a:spcPct val="115000"/>
              </a:lnSpc>
              <a:spcBef>
                <a:spcPts val="400"/>
              </a:spcBef>
              <a:spcAft>
                <a:spcPts val="0"/>
              </a:spcAft>
              <a:buNone/>
            </a:pPr>
            <a:r>
              <a:rPr lang="en-US" sz="1450">
                <a:solidFill>
                  <a:srgbClr val="222635"/>
                </a:solidFill>
                <a:latin typeface="Cambria"/>
                <a:ea typeface="Cambria"/>
                <a:cs typeface="Cambria"/>
                <a:sym typeface="Cambria"/>
              </a:rPr>
              <a:t>In this example, a topic with three partitions with a replication factor of 3 has been created. In this case, as the cluster has three brokers, the partitions are evenly distributed and the replicas of each partition are replicated over to another two brokers. As the replication factor is 3, there is no data loss — even if two brokers goes down. Always keep the replication factor greater than 1 and less than or equal to the number of brokers in the cluster. You can not create a topic with a replication factor more than the number of brokers in a cluster.</a:t>
            </a:r>
            <a:endParaRPr sz="1450">
              <a:solidFill>
                <a:srgbClr val="222635"/>
              </a:solidFill>
              <a:latin typeface="Cambria"/>
              <a:ea typeface="Cambria"/>
              <a:cs typeface="Cambria"/>
              <a:sym typeface="Cambria"/>
            </a:endParaRPr>
          </a:p>
          <a:p>
            <a:pPr indent="0" lvl="0" marL="0" rtl="0" algn="l">
              <a:lnSpc>
                <a:spcPct val="115000"/>
              </a:lnSpc>
              <a:spcBef>
                <a:spcPts val="1100"/>
              </a:spcBef>
              <a:spcAft>
                <a:spcPts val="0"/>
              </a:spcAft>
              <a:buNone/>
            </a:pPr>
            <a:r>
              <a:rPr lang="en-US" sz="1450">
                <a:solidFill>
                  <a:srgbClr val="222635"/>
                </a:solidFill>
                <a:latin typeface="Cambria"/>
                <a:ea typeface="Cambria"/>
                <a:cs typeface="Cambria"/>
                <a:sym typeface="Cambria"/>
              </a:rPr>
              <a:t>In the above diagram, for each partition, there is a leader (glowing partition) and other in-sync replicas (gray out partitions) are followers. For partition 0, the broker-1 is leader and broker-2 and broker-3 are followers. All the reads/writes to partition 0 will go to broker-1 and the same will be copied to broker-2 and broker-3.</a:t>
            </a:r>
            <a:endParaRPr sz="1450">
              <a:solidFill>
                <a:srgbClr val="222635"/>
              </a:solidFill>
              <a:latin typeface="Cambria"/>
              <a:ea typeface="Cambria"/>
              <a:cs typeface="Cambria"/>
              <a:sym typeface="Cambria"/>
            </a:endParaRPr>
          </a:p>
          <a:p>
            <a:pPr indent="0" lvl="0" marL="0" rtl="0" algn="l">
              <a:lnSpc>
                <a:spcPct val="115000"/>
              </a:lnSpc>
              <a:spcBef>
                <a:spcPts val="1100"/>
              </a:spcBef>
              <a:spcAft>
                <a:spcPts val="0"/>
              </a:spcAft>
              <a:buNone/>
            </a:pPr>
            <a:r>
              <a:t/>
            </a:r>
            <a:endParaRPr sz="1450">
              <a:solidFill>
                <a:srgbClr val="222635"/>
              </a:solidFill>
              <a:latin typeface="Cambria"/>
              <a:ea typeface="Cambria"/>
              <a:cs typeface="Cambria"/>
              <a:sym typeface="Cambria"/>
            </a:endParaRPr>
          </a:p>
          <a:p>
            <a:pPr indent="0" lvl="0" marL="0" rtl="0" algn="l">
              <a:lnSpc>
                <a:spcPct val="115000"/>
              </a:lnSpc>
              <a:spcBef>
                <a:spcPts val="1100"/>
              </a:spcBef>
              <a:spcAft>
                <a:spcPts val="1100"/>
              </a:spcAft>
              <a:buNone/>
            </a:pPr>
            <a:r>
              <a:t/>
            </a:r>
            <a:endParaRPr/>
          </a:p>
        </p:txBody>
      </p:sp>
      <p:sp>
        <p:nvSpPr>
          <p:cNvPr id="229" name="Google Shape;229;g5058efeea6_1_3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058efeea6_1_4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058efeea6_1_44: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lnSpc>
                <a:spcPct val="115000"/>
              </a:lnSpc>
              <a:spcBef>
                <a:spcPts val="0"/>
              </a:spcBef>
              <a:spcAft>
                <a:spcPts val="0"/>
              </a:spcAft>
              <a:buNone/>
            </a:pPr>
            <a:r>
              <a:rPr lang="en-US" sz="1050">
                <a:solidFill>
                  <a:srgbClr val="555555"/>
                </a:solidFill>
                <a:latin typeface="Roboto"/>
                <a:ea typeface="Roboto"/>
                <a:cs typeface="Roboto"/>
                <a:sym typeface="Roboto"/>
              </a:rPr>
              <a:t>Consumers remember offset where they left off reading. Consumers groups each have their own offset per partition.</a:t>
            </a:r>
            <a:endParaRPr sz="1050">
              <a:solidFill>
                <a:srgbClr val="555555"/>
              </a:solidFill>
              <a:latin typeface="Roboto"/>
              <a:ea typeface="Roboto"/>
              <a:cs typeface="Roboto"/>
              <a:sym typeface="Roboto"/>
            </a:endParaRPr>
          </a:p>
          <a:p>
            <a:pPr indent="0" lvl="0" marL="0" rtl="0" algn="l">
              <a:lnSpc>
                <a:spcPct val="115000"/>
              </a:lnSpc>
              <a:spcBef>
                <a:spcPts val="800"/>
              </a:spcBef>
              <a:spcAft>
                <a:spcPts val="0"/>
              </a:spcAft>
              <a:buNone/>
            </a:pPr>
            <a:r>
              <a:t/>
            </a:r>
            <a:endParaRPr sz="1050">
              <a:solidFill>
                <a:srgbClr val="555555"/>
              </a:solidFill>
              <a:latin typeface="Roboto"/>
              <a:ea typeface="Roboto"/>
              <a:cs typeface="Roboto"/>
              <a:sym typeface="Roboto"/>
            </a:endParaRPr>
          </a:p>
          <a:p>
            <a:pPr indent="0" lvl="0" marL="0" rtl="0" algn="l">
              <a:lnSpc>
                <a:spcPct val="115000"/>
              </a:lnSpc>
              <a:spcBef>
                <a:spcPts val="800"/>
              </a:spcBef>
              <a:spcAft>
                <a:spcPts val="800"/>
              </a:spcAft>
              <a:buNone/>
            </a:pPr>
            <a:r>
              <a:t/>
            </a:r>
            <a:endParaRPr sz="1050">
              <a:solidFill>
                <a:srgbClr val="555555"/>
              </a:solidFill>
              <a:latin typeface="Roboto"/>
              <a:ea typeface="Roboto"/>
              <a:cs typeface="Roboto"/>
              <a:sym typeface="Roboto"/>
            </a:endParaRPr>
          </a:p>
        </p:txBody>
      </p:sp>
      <p:sp>
        <p:nvSpPr>
          <p:cNvPr id="237" name="Google Shape;237;g5058efeea6_1_44: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058efeea6_1_5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058efeea6_1_52: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lnSpc>
                <a:spcPct val="115000"/>
              </a:lnSpc>
              <a:spcBef>
                <a:spcPts val="0"/>
              </a:spcBef>
              <a:spcAft>
                <a:spcPts val="0"/>
              </a:spcAft>
              <a:buNone/>
            </a:pPr>
            <a:r>
              <a:rPr lang="en-US" sz="1050">
                <a:solidFill>
                  <a:srgbClr val="555555"/>
                </a:solidFill>
                <a:latin typeface="Roboto"/>
                <a:ea typeface="Roboto"/>
                <a:cs typeface="Roboto"/>
                <a:sym typeface="Roboto"/>
              </a:rPr>
              <a:t>Notice server 1 has topic partition P2, P3, and P4 while server 2 has partition P0, P1, and P5. Notice that Consumer C0 from Consumer Group A is processing records from P0 and P2. Notice that no single partition is shared by any consumer from any consumer group. Notice that each partition gets its fair share of partitions for the topics.</a:t>
            </a:r>
            <a:endParaRPr sz="1050">
              <a:solidFill>
                <a:srgbClr val="555555"/>
              </a:solidFill>
              <a:latin typeface="Roboto"/>
              <a:ea typeface="Roboto"/>
              <a:cs typeface="Roboto"/>
              <a:sym typeface="Roboto"/>
            </a:endParaRPr>
          </a:p>
          <a:p>
            <a:pPr indent="0" lvl="0" marL="0" rtl="0" algn="l">
              <a:lnSpc>
                <a:spcPct val="115000"/>
              </a:lnSpc>
              <a:spcBef>
                <a:spcPts val="800"/>
              </a:spcBef>
              <a:spcAft>
                <a:spcPts val="0"/>
              </a:spcAft>
              <a:buNone/>
            </a:pPr>
            <a:r>
              <a:t/>
            </a:r>
            <a:endParaRPr sz="1050">
              <a:solidFill>
                <a:srgbClr val="555555"/>
              </a:solidFill>
              <a:latin typeface="Roboto"/>
              <a:ea typeface="Roboto"/>
              <a:cs typeface="Roboto"/>
              <a:sym typeface="Roboto"/>
            </a:endParaRPr>
          </a:p>
          <a:p>
            <a:pPr indent="0" lvl="0" marL="0" rtl="0" algn="l">
              <a:lnSpc>
                <a:spcPct val="115000"/>
              </a:lnSpc>
              <a:spcBef>
                <a:spcPts val="800"/>
              </a:spcBef>
              <a:spcAft>
                <a:spcPts val="800"/>
              </a:spcAft>
              <a:buNone/>
            </a:pPr>
            <a:r>
              <a:t/>
            </a:r>
            <a:endParaRPr sz="1050">
              <a:solidFill>
                <a:srgbClr val="555555"/>
              </a:solidFill>
              <a:latin typeface="Roboto"/>
              <a:ea typeface="Roboto"/>
              <a:cs typeface="Roboto"/>
              <a:sym typeface="Roboto"/>
            </a:endParaRPr>
          </a:p>
        </p:txBody>
      </p:sp>
      <p:sp>
        <p:nvSpPr>
          <p:cNvPr id="245" name="Google Shape;245;g5058efeea6_1_52: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a4c4bf77d_1_65: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2" name="Google Shape;252;g4a4c4bf77d_1_6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a4c4bf77d_1_93: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9" name="Google Shape;259;g4a4c4bf77d_1_9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a4c4bf77d_1_21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9" name="Google Shape;289;g4a4c4bf77d_1_210: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0" name="Google Shape;290;g4a4c4bf77d_1_210: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 name="Google Shape;68;p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 name="Google Shape;69;p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a4c4bf77d_1_8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96" name="Google Shape;296;g4a4c4bf77d_1_8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a4c4bf77d_1_21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2" name="Google Shape;302;g4a4c4bf77d_1_216: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3" name="Google Shape;303;g4a4c4bf77d_1_216: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a4c4bf77d_1_158: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rPr lang="en-US"/>
              <a:t>https://spark.apache.org/docs/2.2.0/streaming-kafka-integration.html</a:t>
            </a:r>
            <a:endParaRPr/>
          </a:p>
        </p:txBody>
      </p:sp>
      <p:sp>
        <p:nvSpPr>
          <p:cNvPr id="309" name="Google Shape;309;g4a4c4bf77d_1_15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85130bf9a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15" name="Google Shape;315;g485130bf9a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a4c4bf77d_1_165: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21" name="Google Shape;321;g4a4c4bf77d_1_16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a4c4bf77d_1_172: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27" name="Google Shape;327;g4a4c4bf77d_1_17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a4c4bf77d_1_183: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33" name="Google Shape;333;g4a4c4bf77d_1_18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a4c4bf77d_1_191: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39" name="Google Shape;339;g4a4c4bf77d_1_19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a4c4bf77d_1_153: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45" name="Google Shape;345;g4a4c4bf77d_1_15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d3e559929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51" name="Google Shape;351;g4d3e559929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a4c4bf77d_1_19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4a4c4bf77d_1_198: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6" name="Google Shape;76;g4a4c4bf77d_1_198: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a4c4bf77d_0_8: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2" name="Google Shape;82;g4a4c4bf77d_0_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a4c4bf77d_0_18: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8" name="Google Shape;88;g4a4c4bf77d_0_1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a4c4bf77d_0_32: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1" name="Google Shape;101;g4a4c4bf77d_0_3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a4c4bf77d_1_20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g4a4c4bf77d_1_204: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8" name="Google Shape;128;g4a4c4bf77d_1_204: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a4c4bf77d_0_62: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lnSpc>
                <a:spcPct val="115000"/>
              </a:lnSpc>
              <a:spcBef>
                <a:spcPts val="400"/>
              </a:spcBef>
              <a:spcAft>
                <a:spcPts val="0"/>
              </a:spcAft>
              <a:buClr>
                <a:schemeClr val="dk1"/>
              </a:buClr>
              <a:buSzPts val="1100"/>
              <a:buFont typeface="Arial"/>
              <a:buNone/>
            </a:pPr>
            <a:r>
              <a:t/>
            </a:r>
            <a:endParaRPr sz="1450">
              <a:solidFill>
                <a:srgbClr val="222635"/>
              </a:solidFill>
              <a:latin typeface="Cambria"/>
              <a:ea typeface="Cambria"/>
              <a:cs typeface="Cambria"/>
              <a:sym typeface="Cambria"/>
            </a:endParaRPr>
          </a:p>
          <a:p>
            <a:pPr indent="0" lvl="0" marL="0" rtl="0" algn="l">
              <a:spcBef>
                <a:spcPts val="1100"/>
              </a:spcBef>
              <a:spcAft>
                <a:spcPts val="0"/>
              </a:spcAft>
              <a:buNone/>
            </a:pPr>
            <a:r>
              <a:t/>
            </a:r>
            <a:endParaRPr/>
          </a:p>
        </p:txBody>
      </p:sp>
      <p:sp>
        <p:nvSpPr>
          <p:cNvPr id="134" name="Google Shape;134;g4a4c4bf77d_0_6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058efeea6_1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2" name="Google Shape;142;g5058efeea6_1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grpSp>
        <p:nvGrpSpPr>
          <p:cNvPr id="17" name="Google Shape;17;p2"/>
          <p:cNvGrpSpPr/>
          <p:nvPr/>
        </p:nvGrpSpPr>
        <p:grpSpPr>
          <a:xfrm>
            <a:off x="2249488" y="3402013"/>
            <a:ext cx="5372100" cy="2058987"/>
            <a:chOff x="914400" y="3657600"/>
            <a:chExt cx="7162800" cy="2059641"/>
          </a:xfrm>
        </p:grpSpPr>
        <p:sp>
          <p:nvSpPr>
            <p:cNvPr id="18" name="Google Shape;18;p2"/>
            <p:cNvSpPr/>
            <p:nvPr/>
          </p:nvSpPr>
          <p:spPr>
            <a:xfrm>
              <a:off x="914400" y="3657600"/>
              <a:ext cx="7162800" cy="1295811"/>
            </a:xfrm>
            <a:prstGeom prst="rect">
              <a:avLst/>
            </a:prstGeom>
            <a:noFill/>
            <a:ln cap="flat" cmpd="sng" w="12700">
              <a:solidFill>
                <a:srgbClr val="2955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9" name="Google Shape;19;p2"/>
            <p:cNvSpPr/>
            <p:nvPr/>
          </p:nvSpPr>
          <p:spPr>
            <a:xfrm>
              <a:off x="914400" y="5069335"/>
              <a:ext cx="7162800" cy="647906"/>
            </a:xfrm>
            <a:prstGeom prst="rect">
              <a:avLst/>
            </a:prstGeom>
            <a:noFill/>
            <a:ln cap="flat" cmpd="sng" w="12700">
              <a:solidFill>
                <a:srgbClr val="2955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0" name="Google Shape;20;p2"/>
            <p:cNvSpPr/>
            <p:nvPr/>
          </p:nvSpPr>
          <p:spPr>
            <a:xfrm>
              <a:off x="914400" y="3657600"/>
              <a:ext cx="228600" cy="1295811"/>
            </a:xfrm>
            <a:prstGeom prst="rect">
              <a:avLst/>
            </a:prstGeom>
            <a:solidFill>
              <a:srgbClr val="295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1" name="Google Shape;21;p2"/>
            <p:cNvSpPr/>
            <p:nvPr/>
          </p:nvSpPr>
          <p:spPr>
            <a:xfrm>
              <a:off x="914400" y="5069335"/>
              <a:ext cx="228600" cy="647906"/>
            </a:xfrm>
            <a:prstGeom prst="rect">
              <a:avLst/>
            </a:prstGeom>
            <a:solidFill>
              <a:srgbClr val="295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grpSp>
      <p:sp>
        <p:nvSpPr>
          <p:cNvPr id="22" name="Google Shape;22;p2"/>
          <p:cNvSpPr txBox="1"/>
          <p:nvPr>
            <p:ph type="ctrTitle"/>
          </p:nvPr>
        </p:nvSpPr>
        <p:spPr>
          <a:xfrm>
            <a:off x="2629775" y="3616586"/>
            <a:ext cx="4611655" cy="8035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3000">
                <a:solidFill>
                  <a:srgbClr val="2955A6"/>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2"/>
          <p:cNvSpPr txBox="1"/>
          <p:nvPr>
            <p:ph idx="1" type="body"/>
          </p:nvPr>
        </p:nvSpPr>
        <p:spPr>
          <a:xfrm>
            <a:off x="2629775" y="4998325"/>
            <a:ext cx="4220429" cy="27889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750"/>
              </a:spcBef>
              <a:spcAft>
                <a:spcPts val="0"/>
              </a:spcAft>
              <a:buClr>
                <a:schemeClr val="dk1"/>
              </a:buClr>
              <a:buSzPts val="2100"/>
              <a:buNone/>
              <a:defRPr/>
            </a:lvl1pPr>
            <a:lvl2pPr indent="-342900" lvl="1" marL="914400" algn="l">
              <a:lnSpc>
                <a:spcPct val="90000"/>
              </a:lnSpc>
              <a:spcBef>
                <a:spcPts val="375"/>
              </a:spcBef>
              <a:spcAft>
                <a:spcPts val="0"/>
              </a:spcAft>
              <a:buClr>
                <a:schemeClr val="dk1"/>
              </a:buClr>
              <a:buSzPts val="1800"/>
              <a:buChar char="•"/>
              <a:defRPr/>
            </a:lvl2pPr>
            <a:lvl3pPr indent="-228600" lvl="2" marL="1371600" algn="l">
              <a:lnSpc>
                <a:spcPct val="90000"/>
              </a:lnSpc>
              <a:spcBef>
                <a:spcPts val="375"/>
              </a:spcBef>
              <a:spcAft>
                <a:spcPts val="0"/>
              </a:spcAft>
              <a:buClr>
                <a:schemeClr val="dk1"/>
              </a:buClr>
              <a:buSzPts val="1500"/>
              <a:buNone/>
              <a:defRPr/>
            </a:lvl3pPr>
            <a:lvl4pPr indent="-342900" lvl="3" marL="1828800" algn="l">
              <a:lnSpc>
                <a:spcPct val="90000"/>
              </a:lnSpc>
              <a:spcBef>
                <a:spcPts val="375"/>
              </a:spcBef>
              <a:spcAft>
                <a:spcPts val="0"/>
              </a:spcAft>
              <a:buClr>
                <a:schemeClr val="dk1"/>
              </a:buClr>
              <a:buSzPts val="1800"/>
              <a:buChar char="•"/>
              <a:defRPr/>
            </a:lvl4pPr>
            <a:lvl5pPr indent="-228600" lvl="4" marL="2286000" algn="l">
              <a:lnSpc>
                <a:spcPct val="90000"/>
              </a:lnSpc>
              <a:spcBef>
                <a:spcPts val="375"/>
              </a:spcBef>
              <a:spcAft>
                <a:spcPts val="0"/>
              </a:spcAft>
              <a:buClr>
                <a:schemeClr val="dk1"/>
              </a:buClr>
              <a:buSzPts val="13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 name="Google Shape;26;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3"/>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1" name="Google Shape;31;p4"/>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0" name="Google Shape;40;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6"/>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 name="Shape 47"/>
        <p:cNvGrpSpPr/>
        <p:nvPr/>
      </p:nvGrpSpPr>
      <p:grpSpPr>
        <a:xfrm>
          <a:off x="0" y="0"/>
          <a:ext cx="0" cy="0"/>
          <a:chOff x="0" y="0"/>
          <a:chExt cx="0" cy="0"/>
        </a:xfrm>
      </p:grpSpPr>
      <p:sp>
        <p:nvSpPr>
          <p:cNvPr id="48" name="Google Shape;48;p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0" name="Google Shape;50;p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1" name="Google Shape;51;p8"/>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9"/>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55" name="Google Shape;55;p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6" name="Google Shape;56;p9"/>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st Slide" showMasterSp="0" type="blank">
  <p:cSld name="BLANK">
    <p:spTree>
      <p:nvGrpSpPr>
        <p:cNvPr id="57" name="Shape 57"/>
        <p:cNvGrpSpPr/>
        <p:nvPr/>
      </p:nvGrpSpPr>
      <p:grpSpPr>
        <a:xfrm>
          <a:off x="0" y="0"/>
          <a:ext cx="0" cy="0"/>
          <a:chOff x="0" y="0"/>
          <a:chExt cx="0" cy="0"/>
        </a:xfrm>
      </p:grpSpPr>
      <p:pic>
        <p:nvPicPr>
          <p:cNvPr id="58" name="Google Shape;58;p10"/>
          <p:cNvPicPr preferRelativeResize="0"/>
          <p:nvPr/>
        </p:nvPicPr>
        <p:blipFill rotWithShape="1">
          <a:blip r:embed="rId2">
            <a:alphaModFix/>
          </a:blip>
          <a:srcRect b="0" l="0" r="0" t="0"/>
          <a:stretch/>
        </p:blipFill>
        <p:spPr>
          <a:xfrm>
            <a:off x="1792288" y="187325"/>
            <a:ext cx="5551487" cy="6670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type="title"/>
          </p:nvPr>
        </p:nvSpPr>
        <p:spPr>
          <a:xfrm>
            <a:off x="628650" y="457200"/>
            <a:ext cx="5686425" cy="11017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2" name="Google Shape;12;p1"/>
          <p:cNvSpPr txBox="1"/>
          <p:nvPr>
            <p:ph idx="1" type="body"/>
          </p:nvPr>
        </p:nvSpPr>
        <p:spPr>
          <a:xfrm>
            <a:off x="628650" y="1825625"/>
            <a:ext cx="7886700" cy="44831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1"/>
          <p:cNvSpPr/>
          <p:nvPr/>
        </p:nvSpPr>
        <p:spPr>
          <a:xfrm>
            <a:off x="0" y="90488"/>
            <a:ext cx="138113" cy="276225"/>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i="0" sz="1350" u="none" cap="none" strike="noStrike">
              <a:solidFill>
                <a:schemeClr val="dk1"/>
              </a:solidFill>
              <a:latin typeface="Calibri"/>
              <a:ea typeface="Calibri"/>
              <a:cs typeface="Calibri"/>
              <a:sym typeface="Calibri"/>
            </a:endParaRPr>
          </a:p>
        </p:txBody>
      </p:sp>
      <p:pic>
        <p:nvPicPr>
          <p:cNvPr descr="reative Commons License" id="14" name="Google Shape;14;p1"/>
          <p:cNvPicPr preferRelativeResize="0"/>
          <p:nvPr/>
        </p:nvPicPr>
        <p:blipFill rotWithShape="1">
          <a:blip r:embed="rId1">
            <a:alphaModFix/>
          </a:blip>
          <a:srcRect b="0" l="0" r="0" t="0"/>
          <a:stretch/>
        </p:blipFill>
        <p:spPr>
          <a:xfrm>
            <a:off x="138113" y="6402388"/>
            <a:ext cx="838200" cy="292100"/>
          </a:xfrm>
          <a:prstGeom prst="rect">
            <a:avLst/>
          </a:prstGeom>
          <a:noFill/>
          <a:ln>
            <a:noFill/>
          </a:ln>
        </p:spPr>
      </p:pic>
      <p:sp>
        <p:nvSpPr>
          <p:cNvPr id="15" name="Google Shape;15;p1"/>
          <p:cNvSpPr/>
          <p:nvPr/>
        </p:nvSpPr>
        <p:spPr>
          <a:xfrm>
            <a:off x="976313" y="6415088"/>
            <a:ext cx="5700712" cy="2460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  This document is licensed with a </a:t>
            </a:r>
            <a:r>
              <a:rPr b="0" i="0" lang="en-US" sz="1000" u="sng" cap="none" strike="noStrike">
                <a:solidFill>
                  <a:schemeClr val="hlink"/>
                </a:solidFill>
                <a:latin typeface="Arial"/>
                <a:ea typeface="Arial"/>
                <a:cs typeface="Arial"/>
                <a:sym typeface="Arial"/>
                <a:hlinkClick r:id="rId2"/>
              </a:rPr>
              <a:t>Creative Commons Attribution 4.0 International License</a:t>
            </a:r>
            <a:r>
              <a:rPr b="0" i="0" lang="en-US" sz="1000" u="none" cap="none" strike="noStrike">
                <a:solidFill>
                  <a:schemeClr val="dk1"/>
                </a:solidFill>
                <a:latin typeface="Arial"/>
                <a:ea typeface="Arial"/>
                <a:cs typeface="Arial"/>
                <a:sym typeface="Arial"/>
              </a:rPr>
              <a:t> ©2017 </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s://dzone.com/articles/introduction-to-apache-kafka-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s://dzone.com/articles/introduction-to-apache-kafka-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cloudurable.com/blog/kafka-architecture-consumers/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cloudurable.com/blog/kafka-architecture-consumers/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zookeeper.apache.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apache.org/dyn/closer.cgi?path=/kafka/2.1.0/kafka_2.11-2.1.0.tgz" TargetMode="External"/><Relationship Id="rId4" Type="http://schemas.openxmlformats.org/officeDocument/2006/relationships/hyperlink" Target="https://kafka.apache.org/quickstar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kafka.apache.org/quicksta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dzone.com/articles/introduction-to-apache-kafka-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ctrTitle"/>
          </p:nvPr>
        </p:nvSpPr>
        <p:spPr>
          <a:xfrm>
            <a:off x="2630488" y="3616325"/>
            <a:ext cx="4611687" cy="803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lang="en-US" sz="2200"/>
              <a:t>Window-based Stream Data Analytics with SPARK and Kafka</a:t>
            </a:r>
            <a:endParaRPr sz="2970"/>
          </a:p>
        </p:txBody>
      </p:sp>
      <p:sp>
        <p:nvSpPr>
          <p:cNvPr id="65" name="Google Shape;65;p11"/>
          <p:cNvSpPr txBox="1"/>
          <p:nvPr>
            <p:ph idx="1" type="body"/>
          </p:nvPr>
        </p:nvSpPr>
        <p:spPr>
          <a:xfrm>
            <a:off x="2630500" y="4999050"/>
            <a:ext cx="5037300" cy="277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597"/>
              </a:buClr>
              <a:buSzPts val="2000"/>
              <a:buNone/>
            </a:pPr>
            <a:r>
              <a:rPr b="1" lang="en-US" sz="2000">
                <a:solidFill>
                  <a:srgbClr val="2F5597"/>
                </a:solidFill>
              </a:rPr>
              <a:t>4</a:t>
            </a:r>
            <a:r>
              <a:rPr b="1" lang="en-US" sz="2000">
                <a:solidFill>
                  <a:srgbClr val="2F5597"/>
                </a:solidFill>
              </a:rPr>
              <a:t>. Introduction to Apache Kafka and its setup</a:t>
            </a:r>
            <a:endParaRPr b="1" sz="2000">
              <a:solidFill>
                <a:srgbClr val="2F559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Apache Kafka</a:t>
            </a:r>
            <a:endParaRPr/>
          </a:p>
        </p:txBody>
      </p:sp>
      <p:sp>
        <p:nvSpPr>
          <p:cNvPr id="166" name="Google Shape;166;p20"/>
          <p:cNvSpPr/>
          <p:nvPr/>
        </p:nvSpPr>
        <p:spPr>
          <a:xfrm>
            <a:off x="795275" y="3010375"/>
            <a:ext cx="1386300" cy="5349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Producer </a:t>
            </a:r>
            <a:endParaRPr/>
          </a:p>
        </p:txBody>
      </p:sp>
      <p:sp>
        <p:nvSpPr>
          <p:cNvPr id="167" name="Google Shape;167;p20"/>
          <p:cNvSpPr/>
          <p:nvPr/>
        </p:nvSpPr>
        <p:spPr>
          <a:xfrm>
            <a:off x="741725" y="4186975"/>
            <a:ext cx="1386300" cy="5349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Producer </a:t>
            </a:r>
            <a:endParaRPr/>
          </a:p>
        </p:txBody>
      </p:sp>
      <p:sp>
        <p:nvSpPr>
          <p:cNvPr id="168" name="Google Shape;168;p20"/>
          <p:cNvSpPr/>
          <p:nvPr/>
        </p:nvSpPr>
        <p:spPr>
          <a:xfrm>
            <a:off x="4985425" y="2168575"/>
            <a:ext cx="1520100" cy="3495300"/>
          </a:xfrm>
          <a:prstGeom prst="roundRect">
            <a:avLst>
              <a:gd fmla="val 16667" name="adj"/>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p>
        </p:txBody>
      </p:sp>
      <p:sp>
        <p:nvSpPr>
          <p:cNvPr id="169" name="Google Shape;169;p20"/>
          <p:cNvSpPr/>
          <p:nvPr/>
        </p:nvSpPr>
        <p:spPr>
          <a:xfrm>
            <a:off x="7033100" y="2681600"/>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Consumer </a:t>
            </a:r>
            <a:endParaRPr/>
          </a:p>
        </p:txBody>
      </p:sp>
      <p:sp>
        <p:nvSpPr>
          <p:cNvPr id="170" name="Google Shape;170;p20"/>
          <p:cNvSpPr/>
          <p:nvPr/>
        </p:nvSpPr>
        <p:spPr>
          <a:xfrm>
            <a:off x="7033100" y="3563575"/>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Consumer</a:t>
            </a:r>
            <a:r>
              <a:rPr lang="en-US"/>
              <a:t> </a:t>
            </a:r>
            <a:endParaRPr/>
          </a:p>
        </p:txBody>
      </p:sp>
      <p:sp>
        <p:nvSpPr>
          <p:cNvPr id="171" name="Google Shape;171;p20"/>
          <p:cNvSpPr/>
          <p:nvPr/>
        </p:nvSpPr>
        <p:spPr>
          <a:xfrm>
            <a:off x="7033100" y="4445550"/>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Consumer</a:t>
            </a:r>
            <a:r>
              <a:rPr lang="en-US"/>
              <a:t> </a:t>
            </a:r>
            <a:endParaRPr/>
          </a:p>
        </p:txBody>
      </p:sp>
      <p:sp>
        <p:nvSpPr>
          <p:cNvPr id="172" name="Google Shape;172;p20"/>
          <p:cNvSpPr/>
          <p:nvPr/>
        </p:nvSpPr>
        <p:spPr>
          <a:xfrm>
            <a:off x="2709150" y="2168575"/>
            <a:ext cx="1520100" cy="3495300"/>
          </a:xfrm>
          <a:prstGeom prst="roundRect">
            <a:avLst>
              <a:gd fmla="val 16667" name="adj"/>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p>
        </p:txBody>
      </p:sp>
      <p:sp>
        <p:nvSpPr>
          <p:cNvPr id="173" name="Google Shape;173;p20"/>
          <p:cNvSpPr txBox="1"/>
          <p:nvPr/>
        </p:nvSpPr>
        <p:spPr>
          <a:xfrm>
            <a:off x="3043125" y="1791500"/>
            <a:ext cx="8235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Topics</a:t>
            </a:r>
            <a:endParaRPr b="1"/>
          </a:p>
        </p:txBody>
      </p:sp>
      <p:sp>
        <p:nvSpPr>
          <p:cNvPr id="174" name="Google Shape;174;p20"/>
          <p:cNvSpPr txBox="1"/>
          <p:nvPr/>
        </p:nvSpPr>
        <p:spPr>
          <a:xfrm>
            <a:off x="5061625" y="1793050"/>
            <a:ext cx="14712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Kafka Brokers</a:t>
            </a:r>
            <a:endParaRPr b="1"/>
          </a:p>
        </p:txBody>
      </p:sp>
      <p:sp>
        <p:nvSpPr>
          <p:cNvPr id="175" name="Google Shape;175;p20"/>
          <p:cNvSpPr/>
          <p:nvPr/>
        </p:nvSpPr>
        <p:spPr>
          <a:xfrm>
            <a:off x="2885050" y="2691325"/>
            <a:ext cx="1167325" cy="425700"/>
          </a:xfrm>
          <a:prstGeom prst="flowChartMagneticDrum">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0   1</a:t>
            </a:r>
            <a:endParaRPr/>
          </a:p>
        </p:txBody>
      </p:sp>
      <p:sp>
        <p:nvSpPr>
          <p:cNvPr id="176" name="Google Shape;176;p20"/>
          <p:cNvSpPr/>
          <p:nvPr/>
        </p:nvSpPr>
        <p:spPr>
          <a:xfrm>
            <a:off x="2885538" y="3591150"/>
            <a:ext cx="1167325" cy="425700"/>
          </a:xfrm>
          <a:prstGeom prst="flowChartMagneticDrum">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0 1 2</a:t>
            </a:r>
            <a:endParaRPr sz="1200"/>
          </a:p>
        </p:txBody>
      </p:sp>
      <p:sp>
        <p:nvSpPr>
          <p:cNvPr id="177" name="Google Shape;177;p20"/>
          <p:cNvSpPr/>
          <p:nvPr/>
        </p:nvSpPr>
        <p:spPr>
          <a:xfrm>
            <a:off x="2860275" y="4619025"/>
            <a:ext cx="1167325" cy="425700"/>
          </a:xfrm>
          <a:prstGeom prst="flowChartMagneticDrum">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sp>
        <p:nvSpPr>
          <p:cNvPr id="178" name="Google Shape;178;p20"/>
          <p:cNvSpPr txBox="1"/>
          <p:nvPr/>
        </p:nvSpPr>
        <p:spPr>
          <a:xfrm>
            <a:off x="2966925" y="2328975"/>
            <a:ext cx="1060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Partition 1</a:t>
            </a:r>
            <a:endParaRPr/>
          </a:p>
        </p:txBody>
      </p:sp>
      <p:sp>
        <p:nvSpPr>
          <p:cNvPr id="179" name="Google Shape;179;p20"/>
          <p:cNvSpPr txBox="1"/>
          <p:nvPr/>
        </p:nvSpPr>
        <p:spPr>
          <a:xfrm>
            <a:off x="2966925" y="3243375"/>
            <a:ext cx="1060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Partition 2</a:t>
            </a:r>
            <a:endParaRPr/>
          </a:p>
        </p:txBody>
      </p:sp>
      <p:sp>
        <p:nvSpPr>
          <p:cNvPr id="180" name="Google Shape;180;p20"/>
          <p:cNvSpPr txBox="1"/>
          <p:nvPr/>
        </p:nvSpPr>
        <p:spPr>
          <a:xfrm>
            <a:off x="2966925" y="4310175"/>
            <a:ext cx="1060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Partition 3</a:t>
            </a:r>
            <a:endParaRPr/>
          </a:p>
        </p:txBody>
      </p:sp>
      <p:sp>
        <p:nvSpPr>
          <p:cNvPr id="181" name="Google Shape;181;p20"/>
          <p:cNvSpPr/>
          <p:nvPr/>
        </p:nvSpPr>
        <p:spPr>
          <a:xfrm>
            <a:off x="5061750" y="2435150"/>
            <a:ext cx="1337400" cy="76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t>Server 1</a:t>
            </a:r>
            <a:endParaRPr b="1" sz="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20"/>
          <p:cNvSpPr/>
          <p:nvPr/>
        </p:nvSpPr>
        <p:spPr>
          <a:xfrm>
            <a:off x="5061625" y="3578150"/>
            <a:ext cx="1337400" cy="76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t>Server 2</a:t>
            </a:r>
            <a:endParaRPr b="1" sz="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p20"/>
          <p:cNvSpPr/>
          <p:nvPr/>
        </p:nvSpPr>
        <p:spPr>
          <a:xfrm>
            <a:off x="5061625" y="4721150"/>
            <a:ext cx="1261200" cy="76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t>Server 3</a:t>
            </a:r>
            <a:endParaRPr b="1" sz="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20"/>
          <p:cNvSpPr/>
          <p:nvPr/>
        </p:nvSpPr>
        <p:spPr>
          <a:xfrm>
            <a:off x="5079475" y="2903700"/>
            <a:ext cx="620150" cy="213325"/>
          </a:xfrm>
          <a:prstGeom prst="flowChartMagneticDrum">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p1</a:t>
            </a:r>
            <a:endParaRPr b="1" sz="700"/>
          </a:p>
        </p:txBody>
      </p:sp>
      <p:sp>
        <p:nvSpPr>
          <p:cNvPr id="185" name="Google Shape;185;p20"/>
          <p:cNvSpPr/>
          <p:nvPr/>
        </p:nvSpPr>
        <p:spPr>
          <a:xfrm>
            <a:off x="5079450" y="4016850"/>
            <a:ext cx="620150" cy="213325"/>
          </a:xfrm>
          <a:prstGeom prst="flowChartMagneticDrum">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P2</a:t>
            </a:r>
            <a:endParaRPr b="1" sz="600"/>
          </a:p>
        </p:txBody>
      </p:sp>
      <p:sp>
        <p:nvSpPr>
          <p:cNvPr id="186" name="Google Shape;186;p20"/>
          <p:cNvSpPr/>
          <p:nvPr/>
        </p:nvSpPr>
        <p:spPr>
          <a:xfrm>
            <a:off x="5082700" y="5126625"/>
            <a:ext cx="620150" cy="213325"/>
          </a:xfrm>
          <a:prstGeom prst="flowChartMagneticDrum">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p3</a:t>
            </a:r>
            <a:endParaRPr b="1" sz="700"/>
          </a:p>
        </p:txBody>
      </p:sp>
      <p:sp>
        <p:nvSpPr>
          <p:cNvPr id="187" name="Google Shape;187;p20"/>
          <p:cNvSpPr/>
          <p:nvPr/>
        </p:nvSpPr>
        <p:spPr>
          <a:xfrm>
            <a:off x="5775800" y="2745625"/>
            <a:ext cx="547200" cy="3714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Replica</a:t>
            </a:r>
            <a:endParaRPr b="1" sz="700"/>
          </a:p>
          <a:p>
            <a:pPr indent="0" lvl="0" marL="0" rtl="0" algn="l">
              <a:spcBef>
                <a:spcPts val="0"/>
              </a:spcBef>
              <a:spcAft>
                <a:spcPts val="0"/>
              </a:spcAft>
              <a:buNone/>
            </a:pPr>
            <a:r>
              <a:rPr b="1" lang="en-US" sz="700"/>
              <a:t>1</a:t>
            </a:r>
            <a:endParaRPr b="1" sz="700"/>
          </a:p>
        </p:txBody>
      </p:sp>
      <p:sp>
        <p:nvSpPr>
          <p:cNvPr id="188" name="Google Shape;188;p20"/>
          <p:cNvSpPr/>
          <p:nvPr/>
        </p:nvSpPr>
        <p:spPr>
          <a:xfrm>
            <a:off x="5775800" y="3888625"/>
            <a:ext cx="547200" cy="3714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Replica</a:t>
            </a:r>
            <a:endParaRPr b="1" sz="700"/>
          </a:p>
          <a:p>
            <a:pPr indent="0" lvl="0" marL="0" rtl="0" algn="l">
              <a:spcBef>
                <a:spcPts val="0"/>
              </a:spcBef>
              <a:spcAft>
                <a:spcPts val="0"/>
              </a:spcAft>
              <a:buNone/>
            </a:pPr>
            <a:r>
              <a:rPr b="1" lang="en-US" sz="700"/>
              <a:t>2</a:t>
            </a:r>
            <a:endParaRPr b="1" sz="700"/>
          </a:p>
        </p:txBody>
      </p:sp>
      <p:sp>
        <p:nvSpPr>
          <p:cNvPr id="189" name="Google Shape;189;p20"/>
          <p:cNvSpPr/>
          <p:nvPr/>
        </p:nvSpPr>
        <p:spPr>
          <a:xfrm>
            <a:off x="5775800" y="5031625"/>
            <a:ext cx="547200" cy="3714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700"/>
              <a:t>Replica</a:t>
            </a:r>
            <a:endParaRPr b="1" sz="700"/>
          </a:p>
          <a:p>
            <a:pPr indent="0" lvl="0" marL="0" rtl="0" algn="l">
              <a:spcBef>
                <a:spcPts val="0"/>
              </a:spcBef>
              <a:spcAft>
                <a:spcPts val="0"/>
              </a:spcAft>
              <a:buNone/>
            </a:pPr>
            <a:r>
              <a:rPr b="1" lang="en-US" sz="700"/>
              <a:t>3</a:t>
            </a:r>
            <a:endParaRPr b="1" sz="700"/>
          </a:p>
        </p:txBody>
      </p:sp>
      <p:cxnSp>
        <p:nvCxnSpPr>
          <p:cNvPr id="190" name="Google Shape;190;p20"/>
          <p:cNvCxnSpPr>
            <a:stCxn id="166" idx="3"/>
            <a:endCxn id="175" idx="1"/>
          </p:cNvCxnSpPr>
          <p:nvPr/>
        </p:nvCxnSpPr>
        <p:spPr>
          <a:xfrm flipH="1" rot="10800000">
            <a:off x="2181575" y="2904325"/>
            <a:ext cx="703500" cy="373500"/>
          </a:xfrm>
          <a:prstGeom prst="straightConnector1">
            <a:avLst/>
          </a:prstGeom>
          <a:noFill/>
          <a:ln cap="flat" cmpd="sng" w="28575">
            <a:solidFill>
              <a:schemeClr val="dk2"/>
            </a:solidFill>
            <a:prstDash val="dash"/>
            <a:round/>
            <a:headEnd len="med" w="med" type="none"/>
            <a:tailEnd len="med" w="med" type="triangle"/>
          </a:ln>
        </p:spPr>
      </p:cxnSp>
      <p:cxnSp>
        <p:nvCxnSpPr>
          <p:cNvPr id="191" name="Google Shape;191;p20"/>
          <p:cNvCxnSpPr>
            <a:stCxn id="166" idx="3"/>
            <a:endCxn id="176" idx="1"/>
          </p:cNvCxnSpPr>
          <p:nvPr/>
        </p:nvCxnSpPr>
        <p:spPr>
          <a:xfrm>
            <a:off x="2181575" y="3277825"/>
            <a:ext cx="704100" cy="526200"/>
          </a:xfrm>
          <a:prstGeom prst="straightConnector1">
            <a:avLst/>
          </a:prstGeom>
          <a:noFill/>
          <a:ln cap="flat" cmpd="sng" w="28575">
            <a:solidFill>
              <a:schemeClr val="dk2"/>
            </a:solidFill>
            <a:prstDash val="dash"/>
            <a:round/>
            <a:headEnd len="med" w="med" type="none"/>
            <a:tailEnd len="med" w="med" type="triangle"/>
          </a:ln>
        </p:spPr>
      </p:cxnSp>
      <p:cxnSp>
        <p:nvCxnSpPr>
          <p:cNvPr id="192" name="Google Shape;192;p20"/>
          <p:cNvCxnSpPr>
            <a:stCxn id="167" idx="3"/>
            <a:endCxn id="177" idx="1"/>
          </p:cNvCxnSpPr>
          <p:nvPr/>
        </p:nvCxnSpPr>
        <p:spPr>
          <a:xfrm>
            <a:off x="2128025" y="4454425"/>
            <a:ext cx="732300" cy="377400"/>
          </a:xfrm>
          <a:prstGeom prst="straightConnector1">
            <a:avLst/>
          </a:prstGeom>
          <a:noFill/>
          <a:ln cap="flat" cmpd="sng" w="28575">
            <a:solidFill>
              <a:schemeClr val="dk2"/>
            </a:solidFill>
            <a:prstDash val="dash"/>
            <a:round/>
            <a:headEnd len="med" w="med" type="none"/>
            <a:tailEnd len="med" w="med" type="triangle"/>
          </a:ln>
        </p:spPr>
      </p:cxnSp>
      <p:cxnSp>
        <p:nvCxnSpPr>
          <p:cNvPr id="193" name="Google Shape;193;p20"/>
          <p:cNvCxnSpPr>
            <a:stCxn id="175" idx="4"/>
            <a:endCxn id="184" idx="1"/>
          </p:cNvCxnSpPr>
          <p:nvPr/>
        </p:nvCxnSpPr>
        <p:spPr>
          <a:xfrm>
            <a:off x="4052375" y="2904175"/>
            <a:ext cx="1027200" cy="106200"/>
          </a:xfrm>
          <a:prstGeom prst="straightConnector1">
            <a:avLst/>
          </a:prstGeom>
          <a:noFill/>
          <a:ln cap="flat" cmpd="sng" w="28575">
            <a:solidFill>
              <a:schemeClr val="dk2"/>
            </a:solidFill>
            <a:prstDash val="dash"/>
            <a:round/>
            <a:headEnd len="med" w="med" type="none"/>
            <a:tailEnd len="med" w="med" type="triangle"/>
          </a:ln>
        </p:spPr>
      </p:cxnSp>
      <p:cxnSp>
        <p:nvCxnSpPr>
          <p:cNvPr id="194" name="Google Shape;194;p20"/>
          <p:cNvCxnSpPr>
            <a:stCxn id="176" idx="4"/>
            <a:endCxn id="185" idx="1"/>
          </p:cNvCxnSpPr>
          <p:nvPr/>
        </p:nvCxnSpPr>
        <p:spPr>
          <a:xfrm>
            <a:off x="4052863" y="3804000"/>
            <a:ext cx="1026600" cy="319500"/>
          </a:xfrm>
          <a:prstGeom prst="straightConnector1">
            <a:avLst/>
          </a:prstGeom>
          <a:noFill/>
          <a:ln cap="flat" cmpd="sng" w="28575">
            <a:solidFill>
              <a:schemeClr val="dk2"/>
            </a:solidFill>
            <a:prstDash val="dash"/>
            <a:round/>
            <a:headEnd len="med" w="med" type="none"/>
            <a:tailEnd len="med" w="med" type="triangle"/>
          </a:ln>
        </p:spPr>
      </p:cxnSp>
      <p:cxnSp>
        <p:nvCxnSpPr>
          <p:cNvPr id="195" name="Google Shape;195;p20"/>
          <p:cNvCxnSpPr>
            <a:stCxn id="177" idx="4"/>
            <a:endCxn id="186" idx="2"/>
          </p:cNvCxnSpPr>
          <p:nvPr/>
        </p:nvCxnSpPr>
        <p:spPr>
          <a:xfrm>
            <a:off x="4027600" y="4831875"/>
            <a:ext cx="1365300" cy="508200"/>
          </a:xfrm>
          <a:prstGeom prst="straightConnector1">
            <a:avLst/>
          </a:prstGeom>
          <a:noFill/>
          <a:ln cap="flat" cmpd="sng" w="28575">
            <a:solidFill>
              <a:schemeClr val="dk2"/>
            </a:solidFill>
            <a:prstDash val="dash"/>
            <a:round/>
            <a:headEnd len="med" w="med" type="none"/>
            <a:tailEnd len="med" w="med" type="triangle"/>
          </a:ln>
        </p:spPr>
      </p:cxnSp>
      <p:cxnSp>
        <p:nvCxnSpPr>
          <p:cNvPr id="196" name="Google Shape;196;p20"/>
          <p:cNvCxnSpPr>
            <a:stCxn id="181" idx="3"/>
            <a:endCxn id="169" idx="1"/>
          </p:cNvCxnSpPr>
          <p:nvPr/>
        </p:nvCxnSpPr>
        <p:spPr>
          <a:xfrm>
            <a:off x="6399150" y="2818100"/>
            <a:ext cx="633900" cy="131100"/>
          </a:xfrm>
          <a:prstGeom prst="straightConnector1">
            <a:avLst/>
          </a:prstGeom>
          <a:noFill/>
          <a:ln cap="flat" cmpd="sng" w="28575">
            <a:solidFill>
              <a:schemeClr val="dk2"/>
            </a:solidFill>
            <a:prstDash val="dash"/>
            <a:round/>
            <a:headEnd len="med" w="med" type="none"/>
            <a:tailEnd len="med" w="med" type="triangle"/>
          </a:ln>
        </p:spPr>
      </p:cxnSp>
      <p:cxnSp>
        <p:nvCxnSpPr>
          <p:cNvPr id="197" name="Google Shape;197;p20"/>
          <p:cNvCxnSpPr>
            <a:stCxn id="182" idx="3"/>
            <a:endCxn id="170" idx="1"/>
          </p:cNvCxnSpPr>
          <p:nvPr/>
        </p:nvCxnSpPr>
        <p:spPr>
          <a:xfrm flipH="1" rot="10800000">
            <a:off x="6399025" y="3830900"/>
            <a:ext cx="634200" cy="130200"/>
          </a:xfrm>
          <a:prstGeom prst="straightConnector1">
            <a:avLst/>
          </a:prstGeom>
          <a:noFill/>
          <a:ln cap="flat" cmpd="sng" w="28575">
            <a:solidFill>
              <a:schemeClr val="dk2"/>
            </a:solidFill>
            <a:prstDash val="dash"/>
            <a:round/>
            <a:headEnd len="med" w="med" type="none"/>
            <a:tailEnd len="med" w="med" type="triangle"/>
          </a:ln>
        </p:spPr>
      </p:cxnSp>
      <p:cxnSp>
        <p:nvCxnSpPr>
          <p:cNvPr id="198" name="Google Shape;198;p20"/>
          <p:cNvCxnSpPr>
            <a:endCxn id="171" idx="1"/>
          </p:cNvCxnSpPr>
          <p:nvPr/>
        </p:nvCxnSpPr>
        <p:spPr>
          <a:xfrm flipH="1" rot="10800000">
            <a:off x="6310700" y="4713000"/>
            <a:ext cx="722400" cy="257700"/>
          </a:xfrm>
          <a:prstGeom prst="straightConnector1">
            <a:avLst/>
          </a:prstGeom>
          <a:noFill/>
          <a:ln cap="flat" cmpd="sng" w="28575">
            <a:solidFill>
              <a:schemeClr val="dk2"/>
            </a:solidFill>
            <a:prstDash val="dash"/>
            <a:round/>
            <a:headEnd len="med" w="med" type="none"/>
            <a:tailEnd len="med" w="med" type="triangle"/>
          </a:ln>
        </p:spPr>
      </p:cxnSp>
      <p:sp>
        <p:nvSpPr>
          <p:cNvPr id="199" name="Google Shape;199;p20"/>
          <p:cNvSpPr txBox="1"/>
          <p:nvPr/>
        </p:nvSpPr>
        <p:spPr>
          <a:xfrm>
            <a:off x="1783800" y="3759763"/>
            <a:ext cx="10266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Write/ Push data</a:t>
            </a:r>
            <a:endParaRPr b="1" sz="800"/>
          </a:p>
        </p:txBody>
      </p:sp>
      <p:sp>
        <p:nvSpPr>
          <p:cNvPr id="200" name="Google Shape;200;p20"/>
          <p:cNvSpPr txBox="1"/>
          <p:nvPr/>
        </p:nvSpPr>
        <p:spPr>
          <a:xfrm>
            <a:off x="6505525" y="3251875"/>
            <a:ext cx="10266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Read/ pull </a:t>
            </a:r>
            <a:r>
              <a:rPr b="1" lang="en-US" sz="800"/>
              <a:t>data</a:t>
            </a:r>
            <a:endParaRPr b="1" sz="800"/>
          </a:p>
        </p:txBody>
      </p:sp>
      <p:sp>
        <p:nvSpPr>
          <p:cNvPr id="201" name="Google Shape;201;p20"/>
          <p:cNvSpPr txBox="1"/>
          <p:nvPr/>
        </p:nvSpPr>
        <p:spPr>
          <a:xfrm>
            <a:off x="2772375" y="5174300"/>
            <a:ext cx="1410600" cy="2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Old - - - - - - - &gt; New</a:t>
            </a:r>
            <a:endParaRPr b="1" sz="1000"/>
          </a:p>
        </p:txBody>
      </p:sp>
      <p:sp>
        <p:nvSpPr>
          <p:cNvPr id="202" name="Google Shape;202;p20"/>
          <p:cNvSpPr txBox="1"/>
          <p:nvPr/>
        </p:nvSpPr>
        <p:spPr>
          <a:xfrm>
            <a:off x="5131350" y="2163975"/>
            <a:ext cx="7323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Leader</a:t>
            </a:r>
            <a:endParaRPr sz="800"/>
          </a:p>
        </p:txBody>
      </p:sp>
      <p:sp>
        <p:nvSpPr>
          <p:cNvPr id="203" name="Google Shape;203;p20"/>
          <p:cNvSpPr txBox="1"/>
          <p:nvPr/>
        </p:nvSpPr>
        <p:spPr>
          <a:xfrm>
            <a:off x="5055150" y="3306975"/>
            <a:ext cx="7323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Follower</a:t>
            </a:r>
            <a:endParaRPr sz="800"/>
          </a:p>
        </p:txBody>
      </p:sp>
      <p:sp>
        <p:nvSpPr>
          <p:cNvPr id="204" name="Google Shape;204;p20"/>
          <p:cNvSpPr txBox="1"/>
          <p:nvPr/>
        </p:nvSpPr>
        <p:spPr>
          <a:xfrm>
            <a:off x="5055150" y="4449975"/>
            <a:ext cx="7323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Follower</a:t>
            </a:r>
            <a:endParaRPr sz="800"/>
          </a:p>
        </p:txBody>
      </p:sp>
      <p:pic>
        <p:nvPicPr>
          <p:cNvPr id="205" name="Google Shape;205;p20"/>
          <p:cNvPicPr preferRelativeResize="0"/>
          <p:nvPr/>
        </p:nvPicPr>
        <p:blipFill>
          <a:blip r:embed="rId3">
            <a:alphaModFix/>
          </a:blip>
          <a:stretch>
            <a:fillRect/>
          </a:stretch>
        </p:blipFill>
        <p:spPr>
          <a:xfrm>
            <a:off x="2326860" y="2771925"/>
            <a:ext cx="306090" cy="213325"/>
          </a:xfrm>
          <a:prstGeom prst="rect">
            <a:avLst/>
          </a:prstGeom>
          <a:noFill/>
          <a:ln>
            <a:noFill/>
          </a:ln>
        </p:spPr>
      </p:pic>
      <p:pic>
        <p:nvPicPr>
          <p:cNvPr id="206" name="Google Shape;206;p20"/>
          <p:cNvPicPr preferRelativeResize="0"/>
          <p:nvPr/>
        </p:nvPicPr>
        <p:blipFill>
          <a:blip r:embed="rId3">
            <a:alphaModFix/>
          </a:blip>
          <a:stretch>
            <a:fillRect/>
          </a:stretch>
        </p:blipFill>
        <p:spPr>
          <a:xfrm>
            <a:off x="6616272" y="2532300"/>
            <a:ext cx="306090" cy="21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Apache</a:t>
            </a:r>
            <a:r>
              <a:rPr lang="en-US"/>
              <a:t> Kafka: </a:t>
            </a:r>
            <a:r>
              <a:rPr lang="en-US"/>
              <a:t>Terminology</a:t>
            </a:r>
            <a:endParaRPr/>
          </a:p>
        </p:txBody>
      </p:sp>
      <p:sp>
        <p:nvSpPr>
          <p:cNvPr id="212" name="Google Shape;212;p2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750"/>
              </a:spcBef>
              <a:spcAft>
                <a:spcPts val="0"/>
              </a:spcAft>
              <a:buSzPts val="1800"/>
              <a:buChar char="•"/>
            </a:pPr>
            <a:r>
              <a:rPr b="1" lang="en-US">
                <a:solidFill>
                  <a:srgbClr val="4A86E8"/>
                </a:solidFill>
              </a:rPr>
              <a:t>Topic</a:t>
            </a:r>
            <a:r>
              <a:rPr lang="en-US"/>
              <a:t>: A stream of messages belonging to a particular category.</a:t>
            </a:r>
            <a:endParaRPr/>
          </a:p>
          <a:p>
            <a:pPr indent="0" lvl="0" marL="457200" rtl="0" algn="l">
              <a:spcBef>
                <a:spcPts val="750"/>
              </a:spcBef>
              <a:spcAft>
                <a:spcPts val="0"/>
              </a:spcAft>
              <a:buNone/>
            </a:pPr>
            <a:r>
              <a:t/>
            </a:r>
            <a:endParaRPr b="1">
              <a:solidFill>
                <a:srgbClr val="FF0000"/>
              </a:solidFill>
            </a:endParaRPr>
          </a:p>
          <a:p>
            <a:pPr indent="-342900" lvl="0" marL="457200" rtl="0" algn="l">
              <a:spcBef>
                <a:spcPts val="750"/>
              </a:spcBef>
              <a:spcAft>
                <a:spcPts val="0"/>
              </a:spcAft>
              <a:buSzPts val="1800"/>
              <a:buChar char="•"/>
            </a:pPr>
            <a:r>
              <a:rPr b="1" lang="en-US">
                <a:solidFill>
                  <a:srgbClr val="4A86E8"/>
                </a:solidFill>
              </a:rPr>
              <a:t>Partition</a:t>
            </a:r>
            <a:r>
              <a:rPr lang="en-US"/>
              <a:t>: Topics are split into partitions. </a:t>
            </a:r>
            <a:endParaRPr/>
          </a:p>
          <a:p>
            <a:pPr indent="-342900" lvl="1" marL="914400" rtl="0" algn="l">
              <a:spcBef>
                <a:spcPts val="0"/>
              </a:spcBef>
              <a:spcAft>
                <a:spcPts val="0"/>
              </a:spcAft>
              <a:buSzPts val="1800"/>
              <a:buChar char="•"/>
            </a:pPr>
            <a:r>
              <a:rPr lang="en-US"/>
              <a:t>For each topic, Kafka keeps one or more partitions.</a:t>
            </a:r>
            <a:endParaRPr/>
          </a:p>
          <a:p>
            <a:pPr indent="-342900" lvl="1" marL="914400" rtl="0" algn="l">
              <a:spcBef>
                <a:spcPts val="0"/>
              </a:spcBef>
              <a:spcAft>
                <a:spcPts val="0"/>
              </a:spcAft>
              <a:buSzPts val="1800"/>
              <a:buChar char="•"/>
            </a:pPr>
            <a:r>
              <a:rPr lang="en-US"/>
              <a:t>Each partition has a unique sequence ID called offset. </a:t>
            </a:r>
            <a:endParaRPr/>
          </a:p>
          <a:p>
            <a:pPr indent="-342900" lvl="1" marL="914400" rtl="0" algn="l">
              <a:spcBef>
                <a:spcPts val="0"/>
              </a:spcBef>
              <a:spcAft>
                <a:spcPts val="0"/>
              </a:spcAft>
              <a:buSzPts val="1800"/>
              <a:buChar char="•"/>
            </a:pPr>
            <a:r>
              <a:rPr lang="en-US"/>
              <a:t>Example: In the previous diagram, a topic has three partitions. Partition 1 has two offset factors 0 and 1. </a:t>
            </a:r>
            <a:endParaRPr/>
          </a:p>
        </p:txBody>
      </p:sp>
      <p:pic>
        <p:nvPicPr>
          <p:cNvPr id="213" name="Google Shape;213;p21"/>
          <p:cNvPicPr preferRelativeResize="0"/>
          <p:nvPr/>
        </p:nvPicPr>
        <p:blipFill>
          <a:blip r:embed="rId3">
            <a:alphaModFix/>
          </a:blip>
          <a:stretch>
            <a:fillRect/>
          </a:stretch>
        </p:blipFill>
        <p:spPr>
          <a:xfrm>
            <a:off x="1690688" y="4137375"/>
            <a:ext cx="5762625" cy="1743075"/>
          </a:xfrm>
          <a:prstGeom prst="rect">
            <a:avLst/>
          </a:prstGeom>
          <a:noFill/>
          <a:ln>
            <a:noFill/>
          </a:ln>
        </p:spPr>
      </p:pic>
      <p:sp>
        <p:nvSpPr>
          <p:cNvPr id="214" name="Google Shape;214;p21"/>
          <p:cNvSpPr txBox="1"/>
          <p:nvPr/>
        </p:nvSpPr>
        <p:spPr>
          <a:xfrm>
            <a:off x="4018350" y="5920375"/>
            <a:ext cx="4915800" cy="2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1100"/>
              </a:spcAft>
              <a:buClr>
                <a:schemeClr val="dk1"/>
              </a:buClr>
              <a:buSzPts val="1100"/>
              <a:buFont typeface="Arial"/>
              <a:buNone/>
            </a:pPr>
            <a:r>
              <a:rPr lang="en-US" sz="1200">
                <a:solidFill>
                  <a:srgbClr val="222635"/>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4"/>
              </a:rPr>
              <a:t>https://dzone.com/articles/introduction-to-apache-kafka-1</a:t>
            </a:r>
            <a:r>
              <a:rPr lang="en-US" sz="1200">
                <a:solidFill>
                  <a:srgbClr val="222635"/>
                </a:solidFill>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Apache Kafka: Terminology</a:t>
            </a:r>
            <a:endParaRPr/>
          </a:p>
        </p:txBody>
      </p:sp>
      <p:sp>
        <p:nvSpPr>
          <p:cNvPr id="220" name="Google Shape;220;p22"/>
          <p:cNvSpPr txBox="1"/>
          <p:nvPr>
            <p:ph idx="1" type="body"/>
          </p:nvPr>
        </p:nvSpPr>
        <p:spPr>
          <a:xfrm>
            <a:off x="542525" y="1825625"/>
            <a:ext cx="8124000" cy="43512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Clr>
                <a:srgbClr val="000000"/>
              </a:buClr>
              <a:buSzPts val="1100"/>
              <a:buFont typeface="Arial"/>
              <a:buNone/>
            </a:pPr>
            <a:r>
              <a:rPr lang="en-US" sz="2000"/>
              <a:t>Below are some points we need to remember when working with </a:t>
            </a:r>
            <a:r>
              <a:rPr b="1" lang="en-US" sz="2000">
                <a:solidFill>
                  <a:srgbClr val="FF0000"/>
                </a:solidFill>
              </a:rPr>
              <a:t>partitions</a:t>
            </a:r>
            <a:r>
              <a:rPr lang="en-US" sz="2000"/>
              <a:t>.</a:t>
            </a:r>
            <a:endParaRPr sz="2000"/>
          </a:p>
          <a:p>
            <a:pPr indent="-355600" lvl="0" marL="457200" rtl="0" algn="l">
              <a:spcBef>
                <a:spcPts val="750"/>
              </a:spcBef>
              <a:spcAft>
                <a:spcPts val="0"/>
              </a:spcAft>
              <a:buSzPts val="2000"/>
              <a:buChar char="●"/>
            </a:pPr>
            <a:r>
              <a:rPr b="1" lang="en-US" sz="2000"/>
              <a:t>Topics are identified by name.</a:t>
            </a:r>
            <a:r>
              <a:rPr lang="en-US" sz="2000"/>
              <a:t> We can have many named topics in a cluster.</a:t>
            </a:r>
            <a:endParaRPr sz="2000"/>
          </a:p>
          <a:p>
            <a:pPr indent="-355600" lvl="0" marL="457200" rtl="0" algn="l">
              <a:spcBef>
                <a:spcPts val="750"/>
              </a:spcBef>
              <a:spcAft>
                <a:spcPts val="0"/>
              </a:spcAft>
              <a:buSzPts val="2000"/>
              <a:buChar char="●"/>
            </a:pPr>
            <a:r>
              <a:rPr b="1" lang="en-US" sz="2000"/>
              <a:t>The order of messages is maintained at the partition level</a:t>
            </a:r>
            <a:r>
              <a:rPr lang="en-US" sz="2000"/>
              <a:t>, not across topics.</a:t>
            </a:r>
            <a:endParaRPr sz="2000"/>
          </a:p>
          <a:p>
            <a:pPr indent="-355600" lvl="0" marL="457200" rtl="0" algn="l">
              <a:spcBef>
                <a:spcPts val="750"/>
              </a:spcBef>
              <a:spcAft>
                <a:spcPts val="0"/>
              </a:spcAft>
              <a:buSzPts val="2000"/>
              <a:buChar char="●"/>
            </a:pPr>
            <a:r>
              <a:rPr b="1" lang="en-US" sz="2000"/>
              <a:t>Once the data written to the partition, it is not overridden</a:t>
            </a:r>
            <a:r>
              <a:rPr lang="en-US" sz="2000"/>
              <a:t>. This is called immutability.</a:t>
            </a:r>
            <a:endParaRPr sz="2000"/>
          </a:p>
          <a:p>
            <a:pPr indent="-355600" lvl="0" marL="457200" rtl="0" algn="l">
              <a:spcBef>
                <a:spcPts val="750"/>
              </a:spcBef>
              <a:spcAft>
                <a:spcPts val="0"/>
              </a:spcAft>
              <a:buSzPts val="2000"/>
              <a:buChar char="●"/>
            </a:pPr>
            <a:r>
              <a:rPr b="1" lang="en-US" sz="2000"/>
              <a:t>The messages in partitions are stored with keys, values, and timestamps.</a:t>
            </a:r>
            <a:r>
              <a:rPr lang="en-US" sz="2000"/>
              <a:t> Kafka ensures publishing the message to the same partition for a given key.</a:t>
            </a:r>
            <a:endParaRPr sz="2000"/>
          </a:p>
          <a:p>
            <a:pPr indent="-355600" lvl="0" marL="457200" rtl="0" algn="l">
              <a:spcBef>
                <a:spcPts val="750"/>
              </a:spcBef>
              <a:spcAft>
                <a:spcPts val="0"/>
              </a:spcAft>
              <a:buSzPts val="2000"/>
              <a:buChar char="●"/>
            </a:pPr>
            <a:r>
              <a:rPr lang="en-US" sz="2000"/>
              <a:t>From the Kafka cluster, </a:t>
            </a:r>
            <a:r>
              <a:rPr b="1" lang="en-US" sz="2000"/>
              <a:t>each partition will have a leader</a:t>
            </a:r>
            <a:r>
              <a:rPr lang="en-US" sz="2000"/>
              <a:t> that will take read/write operations to that partition.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Apache Kafka: Terminology</a:t>
            </a:r>
            <a:endParaRPr/>
          </a:p>
        </p:txBody>
      </p:sp>
      <p:sp>
        <p:nvSpPr>
          <p:cNvPr id="226" name="Google Shape;226;p2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914400" rtl="0" algn="l">
              <a:lnSpc>
                <a:spcPct val="90000"/>
              </a:lnSpc>
              <a:spcBef>
                <a:spcPts val="750"/>
              </a:spcBef>
              <a:spcAft>
                <a:spcPts val="0"/>
              </a:spcAft>
              <a:buNone/>
            </a:pPr>
            <a:r>
              <a:t/>
            </a:r>
            <a:endParaRPr/>
          </a:p>
          <a:p>
            <a:pPr indent="-342900" lvl="0" marL="457200" marR="0" rtl="0" algn="l">
              <a:lnSpc>
                <a:spcPct val="90000"/>
              </a:lnSpc>
              <a:spcBef>
                <a:spcPts val="750"/>
              </a:spcBef>
              <a:spcAft>
                <a:spcPts val="0"/>
              </a:spcAft>
              <a:buSzPts val="1800"/>
              <a:buChar char="•"/>
            </a:pPr>
            <a:r>
              <a:rPr b="1" lang="en-US">
                <a:solidFill>
                  <a:srgbClr val="4A86E8"/>
                </a:solidFill>
              </a:rPr>
              <a:t>Replicas</a:t>
            </a:r>
            <a:r>
              <a:rPr lang="en-US"/>
              <a:t>: backups of a partition</a:t>
            </a:r>
            <a:endParaRPr/>
          </a:p>
          <a:p>
            <a:pPr indent="0" lvl="0" marL="457200" marR="0" rtl="0" algn="l">
              <a:lnSpc>
                <a:spcPct val="90000"/>
              </a:lnSpc>
              <a:spcBef>
                <a:spcPts val="750"/>
              </a:spcBef>
              <a:spcAft>
                <a:spcPts val="0"/>
              </a:spcAft>
              <a:buNone/>
            </a:pPr>
            <a:r>
              <a:t/>
            </a:r>
            <a:endParaRPr/>
          </a:p>
          <a:p>
            <a:pPr indent="-342900" lvl="0" marL="457200" marR="0" rtl="0" algn="l">
              <a:lnSpc>
                <a:spcPct val="90000"/>
              </a:lnSpc>
              <a:spcBef>
                <a:spcPts val="750"/>
              </a:spcBef>
              <a:spcAft>
                <a:spcPts val="0"/>
              </a:spcAft>
              <a:buSzPts val="1800"/>
              <a:buChar char="•"/>
            </a:pPr>
            <a:r>
              <a:rPr b="1" lang="en-US">
                <a:solidFill>
                  <a:srgbClr val="4A86E8"/>
                </a:solidFill>
              </a:rPr>
              <a:t>Broker</a:t>
            </a:r>
            <a:r>
              <a:rPr lang="en-US"/>
              <a:t>: Kafka run as a cluster comprised of one or more servers each of which is called broker.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Apache Kafka: Example</a:t>
            </a:r>
            <a:endParaRPr/>
          </a:p>
        </p:txBody>
      </p:sp>
      <p:pic>
        <p:nvPicPr>
          <p:cNvPr id="232" name="Google Shape;232;p24"/>
          <p:cNvPicPr preferRelativeResize="0"/>
          <p:nvPr/>
        </p:nvPicPr>
        <p:blipFill>
          <a:blip r:embed="rId3">
            <a:alphaModFix/>
          </a:blip>
          <a:stretch>
            <a:fillRect/>
          </a:stretch>
        </p:blipFill>
        <p:spPr>
          <a:xfrm>
            <a:off x="783775" y="1800225"/>
            <a:ext cx="7549550" cy="3932125"/>
          </a:xfrm>
          <a:prstGeom prst="rect">
            <a:avLst/>
          </a:prstGeom>
          <a:noFill/>
          <a:ln>
            <a:noFill/>
          </a:ln>
        </p:spPr>
      </p:pic>
      <p:sp>
        <p:nvSpPr>
          <p:cNvPr id="233" name="Google Shape;233;p24"/>
          <p:cNvSpPr txBox="1"/>
          <p:nvPr/>
        </p:nvSpPr>
        <p:spPr>
          <a:xfrm>
            <a:off x="4329850" y="5880225"/>
            <a:ext cx="4581000" cy="2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1100"/>
              </a:spcAft>
              <a:buClr>
                <a:schemeClr val="dk1"/>
              </a:buClr>
              <a:buSzPts val="1100"/>
              <a:buFont typeface="Arial"/>
              <a:buNone/>
            </a:pPr>
            <a:r>
              <a:rPr lang="en-US" sz="1200">
                <a:solidFill>
                  <a:srgbClr val="222635"/>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4"/>
              </a:rPr>
              <a:t>https://dzone.com/articles/introduction-to-apache-kafka-1</a:t>
            </a:r>
            <a:r>
              <a:rPr lang="en-US" sz="1200">
                <a:solidFill>
                  <a:srgbClr val="222635"/>
                </a:solidFill>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628650" y="365126"/>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Kafka Consumer Group</a:t>
            </a:r>
            <a:endParaRPr/>
          </a:p>
        </p:txBody>
      </p:sp>
      <p:pic>
        <p:nvPicPr>
          <p:cNvPr id="240" name="Google Shape;240;p25"/>
          <p:cNvPicPr preferRelativeResize="0"/>
          <p:nvPr/>
        </p:nvPicPr>
        <p:blipFill rotWithShape="1">
          <a:blip r:embed="rId3">
            <a:alphaModFix/>
          </a:blip>
          <a:srcRect b="0" l="0" r="0" t="18180"/>
          <a:stretch/>
        </p:blipFill>
        <p:spPr>
          <a:xfrm>
            <a:off x="628650" y="1580100"/>
            <a:ext cx="7886700" cy="4032200"/>
          </a:xfrm>
          <a:prstGeom prst="rect">
            <a:avLst/>
          </a:prstGeom>
          <a:noFill/>
          <a:ln>
            <a:noFill/>
          </a:ln>
        </p:spPr>
      </p:pic>
      <p:sp>
        <p:nvSpPr>
          <p:cNvPr id="241" name="Google Shape;241;p25"/>
          <p:cNvSpPr txBox="1"/>
          <p:nvPr/>
        </p:nvSpPr>
        <p:spPr>
          <a:xfrm>
            <a:off x="3455800" y="5612300"/>
            <a:ext cx="5505300" cy="2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rPr lang="en-US" sz="1200">
                <a:solidFill>
                  <a:srgbClr val="555555"/>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4"/>
              </a:rPr>
              <a:t>http://cloudurable.com/blog/kafka-architecture-consumers/index.html</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628650" y="365126"/>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2 Server Kafka Cluster Hosting 4 Partition (P0-P5)</a:t>
            </a:r>
            <a:endParaRPr sz="3000"/>
          </a:p>
        </p:txBody>
      </p:sp>
      <p:pic>
        <p:nvPicPr>
          <p:cNvPr id="248" name="Google Shape;248;p26"/>
          <p:cNvPicPr preferRelativeResize="0"/>
          <p:nvPr/>
        </p:nvPicPr>
        <p:blipFill rotWithShape="1">
          <a:blip r:embed="rId3">
            <a:alphaModFix/>
          </a:blip>
          <a:srcRect b="0" l="0" r="0" t="16638"/>
          <a:stretch/>
        </p:blipFill>
        <p:spPr>
          <a:xfrm>
            <a:off x="735900" y="1444625"/>
            <a:ext cx="7665149" cy="4355200"/>
          </a:xfrm>
          <a:prstGeom prst="rect">
            <a:avLst/>
          </a:prstGeom>
          <a:noFill/>
          <a:ln>
            <a:noFill/>
          </a:ln>
        </p:spPr>
      </p:pic>
      <p:sp>
        <p:nvSpPr>
          <p:cNvPr id="249" name="Google Shape;249;p26"/>
          <p:cNvSpPr txBox="1"/>
          <p:nvPr/>
        </p:nvSpPr>
        <p:spPr>
          <a:xfrm>
            <a:off x="3737075" y="5973950"/>
            <a:ext cx="5304300" cy="2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rPr lang="en-US" sz="1200">
                <a:solidFill>
                  <a:srgbClr val="555555"/>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4"/>
              </a:rPr>
              <a:t>http://cloudurable.com/blog/kafka-architecture-consumers/index.html</a:t>
            </a:r>
            <a:r>
              <a:rPr lang="en-US" sz="1200">
                <a:solidFill>
                  <a:srgbClr val="555555"/>
                </a:solidFill>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Zookeeper</a:t>
            </a:r>
            <a:endParaRPr/>
          </a:p>
        </p:txBody>
      </p:sp>
      <p:sp>
        <p:nvSpPr>
          <p:cNvPr id="255" name="Google Shape;255;p2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Zookeeper is an open source and a high performance coordination service for distributed applications. </a:t>
            </a:r>
            <a:endParaRPr/>
          </a:p>
          <a:p>
            <a:pPr indent="-342900" lvl="0" marL="457200" rtl="0" algn="l">
              <a:spcBef>
                <a:spcPts val="0"/>
              </a:spcBef>
              <a:spcAft>
                <a:spcPts val="0"/>
              </a:spcAft>
              <a:buSzPts val="1800"/>
              <a:buChar char="•"/>
            </a:pPr>
            <a:r>
              <a:rPr lang="en-US"/>
              <a:t>ZooKeeper is used for managing and coordinating Kafka brokers. </a:t>
            </a:r>
            <a:endParaRPr/>
          </a:p>
          <a:p>
            <a:pPr indent="-342900" lvl="0" marL="457200" rtl="0" algn="l">
              <a:spcBef>
                <a:spcPts val="0"/>
              </a:spcBef>
              <a:spcAft>
                <a:spcPts val="0"/>
              </a:spcAft>
              <a:buSzPts val="1800"/>
              <a:buChar char="•"/>
            </a:pPr>
            <a:r>
              <a:rPr lang="en-US"/>
              <a:t>ZooKeeper is mainly used to notify producers and consumers about the presence of any new broker in the Kafka system or about the failure of any broker in the Kafka system. </a:t>
            </a:r>
            <a:endParaRPr/>
          </a:p>
          <a:p>
            <a:pPr indent="-342900" lvl="0" marL="457200" rtl="0" algn="l">
              <a:spcBef>
                <a:spcPts val="0"/>
              </a:spcBef>
              <a:spcAft>
                <a:spcPts val="0"/>
              </a:spcAft>
              <a:buSzPts val="1800"/>
              <a:buChar char="•"/>
            </a:pPr>
            <a:r>
              <a:rPr lang="en-US"/>
              <a:t>ZooKeeper notifies the producer and consumer about the presence or failure of a broker based on which producer and consumer makes a decision and starts coordinating their tasks with some other broker.</a:t>
            </a:r>
            <a:endParaRPr/>
          </a:p>
        </p:txBody>
      </p:sp>
      <p:sp>
        <p:nvSpPr>
          <p:cNvPr id="256" name="Google Shape;256;p27"/>
          <p:cNvSpPr txBox="1"/>
          <p:nvPr/>
        </p:nvSpPr>
        <p:spPr>
          <a:xfrm>
            <a:off x="863325" y="5590975"/>
            <a:ext cx="54474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3"/>
              </a:rPr>
              <a:t>http://zookeeper.apache.org/</a:t>
            </a: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p:nvPr/>
        </p:nvSpPr>
        <p:spPr>
          <a:xfrm>
            <a:off x="6809350" y="2493512"/>
            <a:ext cx="1872600" cy="2857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935475" y="2833996"/>
            <a:ext cx="1605000" cy="218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Kafka Architecture</a:t>
            </a:r>
            <a:endParaRPr/>
          </a:p>
        </p:txBody>
      </p:sp>
      <p:sp>
        <p:nvSpPr>
          <p:cNvPr id="264" name="Google Shape;264;p28"/>
          <p:cNvSpPr/>
          <p:nvPr/>
        </p:nvSpPr>
        <p:spPr>
          <a:xfrm>
            <a:off x="1005175" y="3208650"/>
            <a:ext cx="1386300" cy="5349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Producer </a:t>
            </a:r>
            <a:endParaRPr/>
          </a:p>
        </p:txBody>
      </p:sp>
      <p:sp>
        <p:nvSpPr>
          <p:cNvPr id="265" name="Google Shape;265;p28"/>
          <p:cNvSpPr/>
          <p:nvPr/>
        </p:nvSpPr>
        <p:spPr>
          <a:xfrm>
            <a:off x="1005175" y="4112275"/>
            <a:ext cx="1386300" cy="5349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Producer </a:t>
            </a:r>
            <a:endParaRPr/>
          </a:p>
        </p:txBody>
      </p:sp>
      <p:sp>
        <p:nvSpPr>
          <p:cNvPr id="266" name="Google Shape;266;p28"/>
          <p:cNvSpPr/>
          <p:nvPr/>
        </p:nvSpPr>
        <p:spPr>
          <a:xfrm>
            <a:off x="7033100" y="2834000"/>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Consumer </a:t>
            </a:r>
            <a:endParaRPr/>
          </a:p>
        </p:txBody>
      </p:sp>
      <p:sp>
        <p:nvSpPr>
          <p:cNvPr id="267" name="Google Shape;267;p28"/>
          <p:cNvSpPr/>
          <p:nvPr/>
        </p:nvSpPr>
        <p:spPr>
          <a:xfrm>
            <a:off x="7033100" y="3639775"/>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Consumer</a:t>
            </a:r>
            <a:r>
              <a:rPr lang="en-US"/>
              <a:t> </a:t>
            </a:r>
            <a:endParaRPr/>
          </a:p>
        </p:txBody>
      </p:sp>
      <p:sp>
        <p:nvSpPr>
          <p:cNvPr id="268" name="Google Shape;268;p28"/>
          <p:cNvSpPr/>
          <p:nvPr/>
        </p:nvSpPr>
        <p:spPr>
          <a:xfrm>
            <a:off x="7033100" y="4445550"/>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Consumer</a:t>
            </a:r>
            <a:r>
              <a:rPr lang="en-US"/>
              <a:t> </a:t>
            </a:r>
            <a:endParaRPr/>
          </a:p>
        </p:txBody>
      </p:sp>
      <p:sp>
        <p:nvSpPr>
          <p:cNvPr id="269" name="Google Shape;269;p28"/>
          <p:cNvSpPr/>
          <p:nvPr/>
        </p:nvSpPr>
        <p:spPr>
          <a:xfrm>
            <a:off x="3775950" y="2168575"/>
            <a:ext cx="1520100" cy="3495300"/>
          </a:xfrm>
          <a:prstGeom prst="roundRect">
            <a:avLst>
              <a:gd fmla="val 16667" name="adj"/>
            </a:avLst>
          </a:prstGeom>
          <a:solidFill>
            <a:srgbClr val="FFF2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p>
        </p:txBody>
      </p:sp>
      <p:sp>
        <p:nvSpPr>
          <p:cNvPr id="270" name="Google Shape;270;p28"/>
          <p:cNvSpPr txBox="1"/>
          <p:nvPr/>
        </p:nvSpPr>
        <p:spPr>
          <a:xfrm>
            <a:off x="3927200" y="2328975"/>
            <a:ext cx="13227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t>Kafka Cluster</a:t>
            </a:r>
            <a:endParaRPr b="1" sz="1100"/>
          </a:p>
        </p:txBody>
      </p:sp>
      <p:sp>
        <p:nvSpPr>
          <p:cNvPr id="271" name="Google Shape;271;p28"/>
          <p:cNvSpPr txBox="1"/>
          <p:nvPr/>
        </p:nvSpPr>
        <p:spPr>
          <a:xfrm>
            <a:off x="2644913" y="3912513"/>
            <a:ext cx="10266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Write/ Push data</a:t>
            </a:r>
            <a:endParaRPr b="1" sz="800"/>
          </a:p>
        </p:txBody>
      </p:sp>
      <p:sp>
        <p:nvSpPr>
          <p:cNvPr id="272" name="Google Shape;272;p28"/>
          <p:cNvSpPr txBox="1"/>
          <p:nvPr/>
        </p:nvSpPr>
        <p:spPr>
          <a:xfrm>
            <a:off x="5429250" y="3912513"/>
            <a:ext cx="10266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Read/ pull data</a:t>
            </a:r>
            <a:endParaRPr b="1" sz="800"/>
          </a:p>
        </p:txBody>
      </p:sp>
      <p:pic>
        <p:nvPicPr>
          <p:cNvPr id="273" name="Google Shape;273;p28"/>
          <p:cNvPicPr preferRelativeResize="0"/>
          <p:nvPr/>
        </p:nvPicPr>
        <p:blipFill>
          <a:blip r:embed="rId3">
            <a:alphaModFix/>
          </a:blip>
          <a:stretch>
            <a:fillRect/>
          </a:stretch>
        </p:blipFill>
        <p:spPr>
          <a:xfrm>
            <a:off x="3005172" y="3641262"/>
            <a:ext cx="306090" cy="213325"/>
          </a:xfrm>
          <a:prstGeom prst="rect">
            <a:avLst/>
          </a:prstGeom>
          <a:noFill/>
          <a:ln>
            <a:noFill/>
          </a:ln>
        </p:spPr>
      </p:pic>
      <p:pic>
        <p:nvPicPr>
          <p:cNvPr id="274" name="Google Shape;274;p28"/>
          <p:cNvPicPr preferRelativeResize="0"/>
          <p:nvPr/>
        </p:nvPicPr>
        <p:blipFill>
          <a:blip r:embed="rId3">
            <a:alphaModFix/>
          </a:blip>
          <a:stretch>
            <a:fillRect/>
          </a:stretch>
        </p:blipFill>
        <p:spPr>
          <a:xfrm>
            <a:off x="5789497" y="3604112"/>
            <a:ext cx="306090" cy="213325"/>
          </a:xfrm>
          <a:prstGeom prst="rect">
            <a:avLst/>
          </a:prstGeom>
          <a:noFill/>
          <a:ln>
            <a:noFill/>
          </a:ln>
        </p:spPr>
      </p:pic>
      <p:sp>
        <p:nvSpPr>
          <p:cNvPr id="275" name="Google Shape;275;p28"/>
          <p:cNvSpPr/>
          <p:nvPr/>
        </p:nvSpPr>
        <p:spPr>
          <a:xfrm>
            <a:off x="3976175" y="2745625"/>
            <a:ext cx="1143000" cy="2127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txBox="1"/>
          <p:nvPr/>
        </p:nvSpPr>
        <p:spPr>
          <a:xfrm>
            <a:off x="4049150" y="2988825"/>
            <a:ext cx="1026600" cy="377100"/>
          </a:xfrm>
          <a:prstGeom prst="rect">
            <a:avLst/>
          </a:prstGeom>
          <a:solidFill>
            <a:srgbClr val="C9DAF8"/>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Broker 1</a:t>
            </a:r>
            <a:endParaRPr/>
          </a:p>
        </p:txBody>
      </p:sp>
      <p:sp>
        <p:nvSpPr>
          <p:cNvPr id="277" name="Google Shape;277;p28"/>
          <p:cNvSpPr txBox="1"/>
          <p:nvPr/>
        </p:nvSpPr>
        <p:spPr>
          <a:xfrm>
            <a:off x="4049150" y="3522225"/>
            <a:ext cx="1026600" cy="377100"/>
          </a:xfrm>
          <a:prstGeom prst="rect">
            <a:avLst/>
          </a:prstGeom>
          <a:solidFill>
            <a:srgbClr val="C9DAF8"/>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Broker 2</a:t>
            </a:r>
            <a:endParaRPr/>
          </a:p>
        </p:txBody>
      </p:sp>
      <p:sp>
        <p:nvSpPr>
          <p:cNvPr id="278" name="Google Shape;278;p28"/>
          <p:cNvSpPr txBox="1"/>
          <p:nvPr/>
        </p:nvSpPr>
        <p:spPr>
          <a:xfrm>
            <a:off x="4049150" y="4131825"/>
            <a:ext cx="1026600" cy="377100"/>
          </a:xfrm>
          <a:prstGeom prst="rect">
            <a:avLst/>
          </a:prstGeom>
          <a:solidFill>
            <a:srgbClr val="C9DAF8"/>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Broker 3</a:t>
            </a:r>
            <a:endParaRPr/>
          </a:p>
        </p:txBody>
      </p:sp>
      <p:sp>
        <p:nvSpPr>
          <p:cNvPr id="279" name="Google Shape;279;p28"/>
          <p:cNvSpPr txBox="1"/>
          <p:nvPr/>
        </p:nvSpPr>
        <p:spPr>
          <a:xfrm>
            <a:off x="4033748" y="5094863"/>
            <a:ext cx="1026600" cy="377100"/>
          </a:xfrm>
          <a:prstGeom prst="rect">
            <a:avLst/>
          </a:prstGeom>
          <a:solidFill>
            <a:srgbClr val="C9DAF8"/>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Zookeeper</a:t>
            </a:r>
            <a:endParaRPr b="1" sz="1200"/>
          </a:p>
        </p:txBody>
      </p:sp>
      <p:cxnSp>
        <p:nvCxnSpPr>
          <p:cNvPr id="280" name="Google Shape;280;p28"/>
          <p:cNvCxnSpPr>
            <a:stCxn id="262" idx="3"/>
            <a:endCxn id="269" idx="1"/>
          </p:cNvCxnSpPr>
          <p:nvPr/>
        </p:nvCxnSpPr>
        <p:spPr>
          <a:xfrm flipH="1" rot="10800000">
            <a:off x="2540475" y="3916246"/>
            <a:ext cx="1235400" cy="10800"/>
          </a:xfrm>
          <a:prstGeom prst="straightConnector1">
            <a:avLst/>
          </a:prstGeom>
          <a:noFill/>
          <a:ln cap="flat" cmpd="sng" w="28575">
            <a:solidFill>
              <a:srgbClr val="980000"/>
            </a:solidFill>
            <a:prstDash val="solid"/>
            <a:round/>
            <a:headEnd len="med" w="med" type="none"/>
            <a:tailEnd len="med" w="med" type="triangle"/>
          </a:ln>
        </p:spPr>
      </p:cxnSp>
      <p:cxnSp>
        <p:nvCxnSpPr>
          <p:cNvPr id="281" name="Google Shape;281;p28"/>
          <p:cNvCxnSpPr>
            <a:stCxn id="269" idx="3"/>
            <a:endCxn id="261" idx="1"/>
          </p:cNvCxnSpPr>
          <p:nvPr/>
        </p:nvCxnSpPr>
        <p:spPr>
          <a:xfrm>
            <a:off x="5296050" y="3916225"/>
            <a:ext cx="1513200" cy="6000"/>
          </a:xfrm>
          <a:prstGeom prst="straightConnector1">
            <a:avLst/>
          </a:prstGeom>
          <a:noFill/>
          <a:ln cap="flat" cmpd="sng" w="28575">
            <a:solidFill>
              <a:srgbClr val="980000"/>
            </a:solidFill>
            <a:prstDash val="solid"/>
            <a:round/>
            <a:headEnd len="med" w="med" type="none"/>
            <a:tailEnd len="med" w="med" type="triangle"/>
          </a:ln>
        </p:spPr>
      </p:cxnSp>
      <p:cxnSp>
        <p:nvCxnSpPr>
          <p:cNvPr id="282" name="Google Shape;282;p28"/>
          <p:cNvCxnSpPr>
            <a:stCxn id="275" idx="2"/>
            <a:endCxn id="279" idx="0"/>
          </p:cNvCxnSpPr>
          <p:nvPr/>
        </p:nvCxnSpPr>
        <p:spPr>
          <a:xfrm flipH="1">
            <a:off x="4547075" y="4873525"/>
            <a:ext cx="600" cy="221400"/>
          </a:xfrm>
          <a:prstGeom prst="straightConnector1">
            <a:avLst/>
          </a:prstGeom>
          <a:noFill/>
          <a:ln cap="flat" cmpd="sng" w="9525">
            <a:solidFill>
              <a:srgbClr val="980000"/>
            </a:solidFill>
            <a:prstDash val="solid"/>
            <a:round/>
            <a:headEnd len="med" w="med" type="none"/>
            <a:tailEnd len="med" w="med" type="triangle"/>
          </a:ln>
        </p:spPr>
      </p:cxnSp>
      <p:cxnSp>
        <p:nvCxnSpPr>
          <p:cNvPr id="283" name="Google Shape;283;p28"/>
          <p:cNvCxnSpPr>
            <a:endCxn id="279" idx="1"/>
          </p:cNvCxnSpPr>
          <p:nvPr/>
        </p:nvCxnSpPr>
        <p:spPr>
          <a:xfrm>
            <a:off x="2529248" y="3913013"/>
            <a:ext cx="1504500" cy="1370400"/>
          </a:xfrm>
          <a:prstGeom prst="straightConnector1">
            <a:avLst/>
          </a:prstGeom>
          <a:noFill/>
          <a:ln cap="flat" cmpd="sng" w="9525">
            <a:solidFill>
              <a:schemeClr val="dk2"/>
            </a:solidFill>
            <a:prstDash val="dash"/>
            <a:round/>
            <a:headEnd len="med" w="med" type="none"/>
            <a:tailEnd len="med" w="med" type="triangle"/>
          </a:ln>
        </p:spPr>
      </p:cxnSp>
      <p:cxnSp>
        <p:nvCxnSpPr>
          <p:cNvPr id="284" name="Google Shape;284;p28"/>
          <p:cNvCxnSpPr>
            <a:stCxn id="279" idx="3"/>
            <a:endCxn id="261" idx="1"/>
          </p:cNvCxnSpPr>
          <p:nvPr/>
        </p:nvCxnSpPr>
        <p:spPr>
          <a:xfrm flipH="1" rot="10800000">
            <a:off x="5060348" y="3922313"/>
            <a:ext cx="1749000" cy="1361100"/>
          </a:xfrm>
          <a:prstGeom prst="straightConnector1">
            <a:avLst/>
          </a:prstGeom>
          <a:noFill/>
          <a:ln cap="flat" cmpd="sng" w="9525">
            <a:solidFill>
              <a:schemeClr val="dk2"/>
            </a:solidFill>
            <a:prstDash val="dash"/>
            <a:round/>
            <a:headEnd len="med" w="med" type="none"/>
            <a:tailEnd len="med" w="med" type="triangle"/>
          </a:ln>
        </p:spPr>
      </p:cxnSp>
      <p:sp>
        <p:nvSpPr>
          <p:cNvPr id="285" name="Google Shape;285;p28"/>
          <p:cNvSpPr txBox="1"/>
          <p:nvPr/>
        </p:nvSpPr>
        <p:spPr>
          <a:xfrm>
            <a:off x="2644925" y="4642525"/>
            <a:ext cx="10266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get kafka broker id</a:t>
            </a:r>
            <a:endParaRPr sz="1200"/>
          </a:p>
        </p:txBody>
      </p:sp>
      <p:sp>
        <p:nvSpPr>
          <p:cNvPr id="286" name="Google Shape;286;p28"/>
          <p:cNvSpPr txBox="1"/>
          <p:nvPr/>
        </p:nvSpPr>
        <p:spPr>
          <a:xfrm>
            <a:off x="5593075" y="4743800"/>
            <a:ext cx="11430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t>Update Offset</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Learning Outlines</a:t>
            </a:r>
            <a:endParaRPr/>
          </a:p>
        </p:txBody>
      </p:sp>
      <p:sp>
        <p:nvSpPr>
          <p:cNvPr id="293" name="Google Shape;293;p2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375"/>
              </a:spcBef>
              <a:spcAft>
                <a:spcPts val="0"/>
              </a:spcAft>
              <a:buClr>
                <a:schemeClr val="dk1"/>
              </a:buClr>
              <a:buSzPts val="1800"/>
              <a:buChar char="•"/>
            </a:pPr>
            <a:r>
              <a:rPr lang="en-US"/>
              <a:t>What is a messaging system? </a:t>
            </a:r>
            <a:endParaRPr/>
          </a:p>
          <a:p>
            <a:pPr indent="-171450" lvl="1" marL="514350" rtl="0" algn="l">
              <a:lnSpc>
                <a:spcPct val="90000"/>
              </a:lnSpc>
              <a:spcBef>
                <a:spcPts val="375"/>
              </a:spcBef>
              <a:spcAft>
                <a:spcPts val="0"/>
              </a:spcAft>
              <a:buSzPts val="1800"/>
              <a:buChar char="•"/>
            </a:pPr>
            <a:r>
              <a:rPr lang="en-US"/>
              <a:t>Point to point </a:t>
            </a:r>
            <a:endParaRPr/>
          </a:p>
          <a:p>
            <a:pPr indent="-171450" lvl="1" marL="514350" rtl="0" algn="l">
              <a:spcBef>
                <a:spcPts val="0"/>
              </a:spcBef>
              <a:spcAft>
                <a:spcPts val="0"/>
              </a:spcAft>
              <a:buSzPts val="1800"/>
              <a:buChar char="•"/>
            </a:pPr>
            <a:r>
              <a:rPr lang="en-US"/>
              <a:t>Publish-subscribe (pub-sub)</a:t>
            </a:r>
            <a:endParaRPr/>
          </a:p>
          <a:p>
            <a:pPr indent="-171450" lvl="0" marL="171450" rtl="0" algn="l">
              <a:lnSpc>
                <a:spcPct val="90000"/>
              </a:lnSpc>
              <a:spcBef>
                <a:spcPts val="375"/>
              </a:spcBef>
              <a:spcAft>
                <a:spcPts val="0"/>
              </a:spcAft>
              <a:buClr>
                <a:srgbClr val="000000"/>
              </a:buClr>
              <a:buSzPts val="1800"/>
              <a:buChar char="•"/>
            </a:pPr>
            <a:r>
              <a:rPr lang="en-US">
                <a:solidFill>
                  <a:srgbClr val="000000"/>
                </a:solidFill>
              </a:rPr>
              <a:t>Apache Kafka</a:t>
            </a:r>
            <a:endParaRPr>
              <a:solidFill>
                <a:srgbClr val="000000"/>
              </a:solidFill>
            </a:endParaRPr>
          </a:p>
          <a:p>
            <a:pPr indent="-171450" lvl="1" marL="514350" rtl="0" algn="l">
              <a:lnSpc>
                <a:spcPct val="90000"/>
              </a:lnSpc>
              <a:spcBef>
                <a:spcPts val="375"/>
              </a:spcBef>
              <a:spcAft>
                <a:spcPts val="0"/>
              </a:spcAft>
              <a:buSzPts val="1800"/>
              <a:buChar char="•"/>
            </a:pPr>
            <a:r>
              <a:rPr lang="en-US"/>
              <a:t>Terminology</a:t>
            </a:r>
            <a:endParaRPr/>
          </a:p>
          <a:p>
            <a:pPr indent="-171450" lvl="1" marL="514350" rtl="0" algn="l">
              <a:lnSpc>
                <a:spcPct val="90000"/>
              </a:lnSpc>
              <a:spcBef>
                <a:spcPts val="375"/>
              </a:spcBef>
              <a:spcAft>
                <a:spcPts val="0"/>
              </a:spcAft>
              <a:buSzPts val="1800"/>
              <a:buChar char="•"/>
            </a:pPr>
            <a:r>
              <a:rPr lang="en-US"/>
              <a:t>Kafka Architecture</a:t>
            </a:r>
            <a:endParaRPr/>
          </a:p>
          <a:p>
            <a:pPr indent="-171450" lvl="0" marL="171450" rtl="0" algn="l">
              <a:lnSpc>
                <a:spcPct val="90000"/>
              </a:lnSpc>
              <a:spcBef>
                <a:spcPts val="375"/>
              </a:spcBef>
              <a:spcAft>
                <a:spcPts val="0"/>
              </a:spcAft>
              <a:buClr>
                <a:srgbClr val="FF0000"/>
              </a:buClr>
              <a:buSzPts val="1800"/>
              <a:buChar char="•"/>
            </a:pPr>
            <a:r>
              <a:rPr lang="en-US">
                <a:solidFill>
                  <a:srgbClr val="FF0000"/>
                </a:solidFill>
              </a:rPr>
              <a:t>Why Kafka?  </a:t>
            </a:r>
            <a:endParaRPr>
              <a:solidFill>
                <a:srgbClr val="FF0000"/>
              </a:solidFill>
            </a:endParaRPr>
          </a:p>
          <a:p>
            <a:pPr indent="-171450" lvl="0" marL="171450" rtl="0" algn="l">
              <a:lnSpc>
                <a:spcPct val="90000"/>
              </a:lnSpc>
              <a:spcBef>
                <a:spcPts val="375"/>
              </a:spcBef>
              <a:spcAft>
                <a:spcPts val="0"/>
              </a:spcAft>
              <a:buSzPts val="1800"/>
              <a:buChar char="•"/>
            </a:pPr>
            <a:r>
              <a:rPr lang="en-US"/>
              <a:t>Kafka Setup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Learning Outlines</a:t>
            </a:r>
            <a:endParaRPr/>
          </a:p>
        </p:txBody>
      </p:sp>
      <p:sp>
        <p:nvSpPr>
          <p:cNvPr id="72" name="Google Shape;72;p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375"/>
              </a:spcBef>
              <a:spcAft>
                <a:spcPts val="0"/>
              </a:spcAft>
              <a:buClr>
                <a:schemeClr val="dk1"/>
              </a:buClr>
              <a:buSzPts val="1800"/>
              <a:buChar char="•"/>
            </a:pPr>
            <a:r>
              <a:rPr lang="en-US"/>
              <a:t>What is a messaging system? </a:t>
            </a:r>
            <a:endParaRPr/>
          </a:p>
          <a:p>
            <a:pPr indent="-171450" lvl="1" marL="514350" rtl="0" algn="l">
              <a:lnSpc>
                <a:spcPct val="90000"/>
              </a:lnSpc>
              <a:spcBef>
                <a:spcPts val="375"/>
              </a:spcBef>
              <a:spcAft>
                <a:spcPts val="0"/>
              </a:spcAft>
              <a:buSzPts val="1800"/>
              <a:buChar char="•"/>
            </a:pPr>
            <a:r>
              <a:rPr lang="en-US"/>
              <a:t>Point to point </a:t>
            </a:r>
            <a:endParaRPr/>
          </a:p>
          <a:p>
            <a:pPr indent="-171450" lvl="1" marL="514350" rtl="0" algn="l">
              <a:spcBef>
                <a:spcPts val="0"/>
              </a:spcBef>
              <a:spcAft>
                <a:spcPts val="0"/>
              </a:spcAft>
              <a:buSzPts val="1800"/>
              <a:buChar char="•"/>
            </a:pPr>
            <a:r>
              <a:rPr lang="en-US"/>
              <a:t>Publish-subscribe (pub-sub)</a:t>
            </a:r>
            <a:endParaRPr/>
          </a:p>
          <a:p>
            <a:pPr indent="-171450" lvl="0" marL="171450" rtl="0" algn="l">
              <a:lnSpc>
                <a:spcPct val="90000"/>
              </a:lnSpc>
              <a:spcBef>
                <a:spcPts val="375"/>
              </a:spcBef>
              <a:spcAft>
                <a:spcPts val="0"/>
              </a:spcAft>
              <a:buSzPts val="1800"/>
              <a:buChar char="•"/>
            </a:pPr>
            <a:r>
              <a:rPr lang="en-US"/>
              <a:t>Apache Kafka</a:t>
            </a:r>
            <a:endParaRPr/>
          </a:p>
          <a:p>
            <a:pPr indent="-171450" lvl="1" marL="514350" rtl="0" algn="l">
              <a:lnSpc>
                <a:spcPct val="90000"/>
              </a:lnSpc>
              <a:spcBef>
                <a:spcPts val="375"/>
              </a:spcBef>
              <a:spcAft>
                <a:spcPts val="0"/>
              </a:spcAft>
              <a:buSzPts val="1800"/>
              <a:buChar char="•"/>
            </a:pPr>
            <a:r>
              <a:rPr lang="en-US"/>
              <a:t>Terminology</a:t>
            </a:r>
            <a:endParaRPr/>
          </a:p>
          <a:p>
            <a:pPr indent="-171450" lvl="1" marL="514350" rtl="0" algn="l">
              <a:lnSpc>
                <a:spcPct val="90000"/>
              </a:lnSpc>
              <a:spcBef>
                <a:spcPts val="375"/>
              </a:spcBef>
              <a:spcAft>
                <a:spcPts val="0"/>
              </a:spcAft>
              <a:buSzPts val="1800"/>
              <a:buChar char="•"/>
            </a:pPr>
            <a:r>
              <a:rPr lang="en-US"/>
              <a:t>Architecture</a:t>
            </a:r>
            <a:endParaRPr/>
          </a:p>
          <a:p>
            <a:pPr indent="-171450" lvl="0" marL="171450" rtl="0" algn="l">
              <a:lnSpc>
                <a:spcPct val="90000"/>
              </a:lnSpc>
              <a:spcBef>
                <a:spcPts val="375"/>
              </a:spcBef>
              <a:spcAft>
                <a:spcPts val="0"/>
              </a:spcAft>
              <a:buSzPts val="1800"/>
              <a:buChar char="•"/>
            </a:pPr>
            <a:r>
              <a:rPr lang="en-US"/>
              <a:t>Why Kafka?  </a:t>
            </a:r>
            <a:endParaRPr/>
          </a:p>
          <a:p>
            <a:pPr indent="-171450" lvl="0" marL="171450" rtl="0" algn="l">
              <a:lnSpc>
                <a:spcPct val="90000"/>
              </a:lnSpc>
              <a:spcBef>
                <a:spcPts val="375"/>
              </a:spcBef>
              <a:spcAft>
                <a:spcPts val="0"/>
              </a:spcAft>
              <a:buSzPts val="1800"/>
              <a:buChar char="•"/>
            </a:pPr>
            <a:r>
              <a:rPr lang="en-US"/>
              <a:t>Kafka Setup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Why Kafka?</a:t>
            </a:r>
            <a:endParaRPr/>
          </a:p>
        </p:txBody>
      </p:sp>
      <p:sp>
        <p:nvSpPr>
          <p:cNvPr id="299" name="Google Shape;299;p3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450" lvl="0" marL="171450" rtl="0" algn="just">
              <a:lnSpc>
                <a:spcPct val="90000"/>
              </a:lnSpc>
              <a:spcBef>
                <a:spcPts val="750"/>
              </a:spcBef>
              <a:spcAft>
                <a:spcPts val="0"/>
              </a:spcAft>
              <a:buClr>
                <a:srgbClr val="000000"/>
              </a:buClr>
              <a:buSzPts val="2100"/>
              <a:buChar char="•"/>
            </a:pPr>
            <a:r>
              <a:rPr lang="en-US">
                <a:solidFill>
                  <a:srgbClr val="000000"/>
                </a:solidFill>
              </a:rPr>
              <a:t>Kafka is a fast, scalable, durable, and reliable publish-subscribe messaging system.</a:t>
            </a:r>
            <a:endParaRPr>
              <a:solidFill>
                <a:srgbClr val="000000"/>
              </a:solidFill>
            </a:endParaRPr>
          </a:p>
          <a:p>
            <a:pPr indent="-171450" lvl="1" marL="514350" rtl="0" algn="just">
              <a:lnSpc>
                <a:spcPct val="90000"/>
              </a:lnSpc>
              <a:spcBef>
                <a:spcPts val="750"/>
              </a:spcBef>
              <a:spcAft>
                <a:spcPts val="0"/>
              </a:spcAft>
              <a:buClr>
                <a:srgbClr val="000000"/>
              </a:buClr>
              <a:buSzPts val="1800"/>
              <a:buChar char="•"/>
            </a:pPr>
            <a:r>
              <a:rPr lang="en-US" u="sng">
                <a:solidFill>
                  <a:srgbClr val="000000"/>
                </a:solidFill>
              </a:rPr>
              <a:t>Scalability</a:t>
            </a:r>
            <a:r>
              <a:rPr lang="en-US">
                <a:solidFill>
                  <a:srgbClr val="000000"/>
                </a:solidFill>
              </a:rPr>
              <a:t> - Kafka messaging system scales easily without down time.</a:t>
            </a:r>
            <a:endParaRPr>
              <a:solidFill>
                <a:srgbClr val="000000"/>
              </a:solidFill>
            </a:endParaRPr>
          </a:p>
          <a:p>
            <a:pPr indent="-171450" lvl="1" marL="514350" rtl="0" algn="just">
              <a:lnSpc>
                <a:spcPct val="90000"/>
              </a:lnSpc>
              <a:spcBef>
                <a:spcPts val="0"/>
              </a:spcBef>
              <a:spcAft>
                <a:spcPts val="0"/>
              </a:spcAft>
              <a:buSzPts val="1800"/>
              <a:buChar char="•"/>
            </a:pPr>
            <a:r>
              <a:rPr lang="en-US" u="sng"/>
              <a:t>Durability</a:t>
            </a:r>
            <a:r>
              <a:rPr lang="en-US"/>
              <a:t> - Kafka uses “Distributed commit log” which means messages persists on disk as fast as possible, hence it is durable.</a:t>
            </a:r>
            <a:endParaRPr/>
          </a:p>
          <a:p>
            <a:pPr indent="-171450" lvl="1" marL="514350" rtl="0" algn="just">
              <a:lnSpc>
                <a:spcPct val="90000"/>
              </a:lnSpc>
              <a:spcBef>
                <a:spcPts val="0"/>
              </a:spcBef>
              <a:spcAft>
                <a:spcPts val="0"/>
              </a:spcAft>
              <a:buSzPts val="1800"/>
              <a:buChar char="•"/>
            </a:pPr>
            <a:r>
              <a:rPr lang="en-US" u="sng"/>
              <a:t>Reliability</a:t>
            </a:r>
            <a:r>
              <a:rPr lang="en-US"/>
              <a:t> - Kafka is distributed, partitioned, replicated and fault tolerance.</a:t>
            </a:r>
            <a:endParaRPr/>
          </a:p>
          <a:p>
            <a:pPr indent="-171450" lvl="1" marL="514350" rtl="0" algn="just">
              <a:lnSpc>
                <a:spcPct val="90000"/>
              </a:lnSpc>
              <a:spcBef>
                <a:spcPts val="0"/>
              </a:spcBef>
              <a:spcAft>
                <a:spcPts val="0"/>
              </a:spcAft>
              <a:buSzPts val="1800"/>
              <a:buChar char="•"/>
            </a:pPr>
            <a:r>
              <a:rPr lang="en-US" u="sng"/>
              <a:t>Performance</a:t>
            </a:r>
            <a:r>
              <a:rPr lang="en-US"/>
              <a:t>. Kafka has high throughput for both publishing and subscribing messages. It maintains stable performance even when dealing with many terabytes of stored messages.</a:t>
            </a:r>
            <a:endParaRPr/>
          </a:p>
          <a:p>
            <a:pPr indent="-171450" lvl="0" marL="171450" rtl="0" algn="just">
              <a:spcBef>
                <a:spcPts val="0"/>
              </a:spcBef>
              <a:spcAft>
                <a:spcPts val="0"/>
              </a:spcAft>
              <a:buSzPts val="1800"/>
              <a:buChar char="•"/>
            </a:pPr>
            <a:r>
              <a:rPr lang="en-US"/>
              <a:t>Real time streaming data processed for real time analytics </a:t>
            </a:r>
            <a:endParaRPr/>
          </a:p>
          <a:p>
            <a:pPr indent="-171450" lvl="0" marL="171450" marR="0" rtl="0" algn="just">
              <a:lnSpc>
                <a:spcPct val="90000"/>
              </a:lnSpc>
              <a:spcBef>
                <a:spcPts val="750"/>
              </a:spcBef>
              <a:spcAft>
                <a:spcPts val="0"/>
              </a:spcAft>
              <a:buClr>
                <a:srgbClr val="000000"/>
              </a:buClr>
              <a:buSzPts val="2100"/>
              <a:buFont typeface="Arial"/>
              <a:buChar char="•"/>
            </a:pPr>
            <a:r>
              <a:rPr lang="en-US">
                <a:solidFill>
                  <a:srgbClr val="000000"/>
                </a:solidFill>
              </a:rPr>
              <a:t>Kafka can works in combination with </a:t>
            </a:r>
            <a:endParaRPr>
              <a:solidFill>
                <a:srgbClr val="000000"/>
              </a:solidFill>
            </a:endParaRPr>
          </a:p>
          <a:p>
            <a:pPr indent="-190500" lvl="1" marL="514350" marR="0" rtl="0" algn="just">
              <a:lnSpc>
                <a:spcPct val="90000"/>
              </a:lnSpc>
              <a:spcBef>
                <a:spcPts val="750"/>
              </a:spcBef>
              <a:spcAft>
                <a:spcPts val="0"/>
              </a:spcAft>
              <a:buClr>
                <a:srgbClr val="000000"/>
              </a:buClr>
              <a:buSzPts val="2100"/>
              <a:buFont typeface="Arial"/>
              <a:buChar char="•"/>
            </a:pPr>
            <a:r>
              <a:rPr lang="en-US">
                <a:solidFill>
                  <a:srgbClr val="000000"/>
                </a:solidFill>
              </a:rPr>
              <a:t>Flume/Flafka, Spark Streaming, Storm, HBase and Spark for real-time analysis and processing of streaming data</a:t>
            </a:r>
            <a:endParaRPr>
              <a:solidFill>
                <a:srgbClr val="000000"/>
              </a:solidFill>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Learning Outlines</a:t>
            </a:r>
            <a:endParaRPr/>
          </a:p>
        </p:txBody>
      </p:sp>
      <p:sp>
        <p:nvSpPr>
          <p:cNvPr id="306" name="Google Shape;306;p3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375"/>
              </a:spcBef>
              <a:spcAft>
                <a:spcPts val="0"/>
              </a:spcAft>
              <a:buClr>
                <a:schemeClr val="dk1"/>
              </a:buClr>
              <a:buSzPts val="1800"/>
              <a:buChar char="•"/>
            </a:pPr>
            <a:r>
              <a:rPr lang="en-US"/>
              <a:t>What is a messaging system? </a:t>
            </a:r>
            <a:endParaRPr/>
          </a:p>
          <a:p>
            <a:pPr indent="-171450" lvl="1" marL="514350" rtl="0" algn="l">
              <a:lnSpc>
                <a:spcPct val="90000"/>
              </a:lnSpc>
              <a:spcBef>
                <a:spcPts val="375"/>
              </a:spcBef>
              <a:spcAft>
                <a:spcPts val="0"/>
              </a:spcAft>
              <a:buSzPts val="1800"/>
              <a:buChar char="•"/>
            </a:pPr>
            <a:r>
              <a:rPr lang="en-US"/>
              <a:t>Point to point </a:t>
            </a:r>
            <a:endParaRPr/>
          </a:p>
          <a:p>
            <a:pPr indent="-171450" lvl="1" marL="514350" rtl="0" algn="l">
              <a:spcBef>
                <a:spcPts val="0"/>
              </a:spcBef>
              <a:spcAft>
                <a:spcPts val="0"/>
              </a:spcAft>
              <a:buSzPts val="1800"/>
              <a:buChar char="•"/>
            </a:pPr>
            <a:r>
              <a:rPr lang="en-US"/>
              <a:t>Publish-subscribe (pub-sub)</a:t>
            </a:r>
            <a:endParaRPr/>
          </a:p>
          <a:p>
            <a:pPr indent="-171450" lvl="0" marL="171450" rtl="0" algn="l">
              <a:lnSpc>
                <a:spcPct val="90000"/>
              </a:lnSpc>
              <a:spcBef>
                <a:spcPts val="375"/>
              </a:spcBef>
              <a:spcAft>
                <a:spcPts val="0"/>
              </a:spcAft>
              <a:buClr>
                <a:srgbClr val="000000"/>
              </a:buClr>
              <a:buSzPts val="1800"/>
              <a:buChar char="•"/>
            </a:pPr>
            <a:r>
              <a:rPr lang="en-US">
                <a:solidFill>
                  <a:srgbClr val="000000"/>
                </a:solidFill>
              </a:rPr>
              <a:t>Apache Kafka</a:t>
            </a:r>
            <a:endParaRPr>
              <a:solidFill>
                <a:srgbClr val="000000"/>
              </a:solidFill>
            </a:endParaRPr>
          </a:p>
          <a:p>
            <a:pPr indent="-171450" lvl="1" marL="514350" rtl="0" algn="l">
              <a:lnSpc>
                <a:spcPct val="90000"/>
              </a:lnSpc>
              <a:spcBef>
                <a:spcPts val="375"/>
              </a:spcBef>
              <a:spcAft>
                <a:spcPts val="0"/>
              </a:spcAft>
              <a:buSzPts val="1800"/>
              <a:buChar char="•"/>
            </a:pPr>
            <a:r>
              <a:rPr lang="en-US"/>
              <a:t>Terminology</a:t>
            </a:r>
            <a:endParaRPr/>
          </a:p>
          <a:p>
            <a:pPr indent="-171450" lvl="1" marL="514350" rtl="0" algn="l">
              <a:lnSpc>
                <a:spcPct val="90000"/>
              </a:lnSpc>
              <a:spcBef>
                <a:spcPts val="375"/>
              </a:spcBef>
              <a:spcAft>
                <a:spcPts val="0"/>
              </a:spcAft>
              <a:buSzPts val="1800"/>
              <a:buChar char="•"/>
            </a:pPr>
            <a:r>
              <a:rPr lang="en-US"/>
              <a:t>Kafka Architecture</a:t>
            </a:r>
            <a:endParaRPr/>
          </a:p>
          <a:p>
            <a:pPr indent="-171450" lvl="0" marL="171450" rtl="0" algn="l">
              <a:lnSpc>
                <a:spcPct val="90000"/>
              </a:lnSpc>
              <a:spcBef>
                <a:spcPts val="375"/>
              </a:spcBef>
              <a:spcAft>
                <a:spcPts val="0"/>
              </a:spcAft>
              <a:buClr>
                <a:srgbClr val="000000"/>
              </a:buClr>
              <a:buSzPts val="1800"/>
              <a:buChar char="•"/>
            </a:pPr>
            <a:r>
              <a:rPr lang="en-US">
                <a:solidFill>
                  <a:srgbClr val="000000"/>
                </a:solidFill>
              </a:rPr>
              <a:t>Why Kafka?  </a:t>
            </a:r>
            <a:endParaRPr>
              <a:solidFill>
                <a:srgbClr val="000000"/>
              </a:solidFill>
            </a:endParaRPr>
          </a:p>
          <a:p>
            <a:pPr indent="-171450" lvl="0" marL="171450" rtl="0" algn="l">
              <a:lnSpc>
                <a:spcPct val="90000"/>
              </a:lnSpc>
              <a:spcBef>
                <a:spcPts val="375"/>
              </a:spcBef>
              <a:spcAft>
                <a:spcPts val="0"/>
              </a:spcAft>
              <a:buClr>
                <a:srgbClr val="FF0000"/>
              </a:buClr>
              <a:buSzPts val="1800"/>
              <a:buChar char="•"/>
            </a:pPr>
            <a:r>
              <a:rPr lang="en-US">
                <a:solidFill>
                  <a:srgbClr val="FF0000"/>
                </a:solidFill>
              </a:rPr>
              <a:t>Kafka Setup </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Kafka Setup </a:t>
            </a:r>
            <a:endParaRPr/>
          </a:p>
        </p:txBody>
      </p:sp>
      <p:sp>
        <p:nvSpPr>
          <p:cNvPr id="312" name="Google Shape;312;p3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rPr lang="en-US"/>
              <a:t>Operating system:  Unix-based  (although it also works on Windows platform, these instructions are for unix-based systems)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solidFill>
                  <a:srgbClr val="980000"/>
                </a:solidFill>
              </a:rPr>
              <a:t>Step 1</a:t>
            </a:r>
            <a:r>
              <a:rPr lang="en-US"/>
              <a:t>: Download the code and un-tar it: </a:t>
            </a:r>
            <a:endParaRPr/>
          </a:p>
          <a:p>
            <a:pPr indent="0" lvl="0" marL="0" rtl="0" algn="l">
              <a:spcBef>
                <a:spcPts val="750"/>
              </a:spcBef>
              <a:spcAft>
                <a:spcPts val="0"/>
              </a:spcAft>
              <a:buNone/>
            </a:pPr>
            <a:r>
              <a:rPr lang="en-US" u="sng">
                <a:solidFill>
                  <a:schemeClr val="hlink"/>
                </a:solidFill>
                <a:hlinkClick r:id="rId3"/>
              </a:rPr>
              <a:t>https://www.apache.org/dyn/closer.cgi?path=/kafka/2.1.0/kafka_2.11-2.1.0.tgz</a:t>
            </a:r>
            <a:r>
              <a:rPr lang="en-US"/>
              <a:t>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t>Ref: </a:t>
            </a:r>
            <a:r>
              <a:rPr lang="en-US" u="sng">
                <a:solidFill>
                  <a:schemeClr val="hlink"/>
                </a:solidFill>
                <a:hlinkClick r:id="rId4"/>
              </a:rPr>
              <a:t>https://kafka.apache.org/quickstart</a:t>
            </a:r>
            <a:r>
              <a:rPr lang="en-US"/>
              <a:t> </a:t>
            </a:r>
            <a:endParaRPr/>
          </a:p>
          <a:p>
            <a:pPr indent="0" lvl="0" marL="0" rtl="0" algn="l">
              <a:spcBef>
                <a:spcPts val="75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Kafka Setup (Cont’d)  </a:t>
            </a:r>
            <a:endParaRPr/>
          </a:p>
        </p:txBody>
      </p:sp>
      <p:sp>
        <p:nvSpPr>
          <p:cNvPr id="318" name="Google Shape;318;p3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Clr>
                <a:schemeClr val="dk1"/>
              </a:buClr>
              <a:buSzPts val="1100"/>
              <a:buFont typeface="Arial"/>
              <a:buNone/>
            </a:pPr>
            <a:r>
              <a:rPr lang="en-US">
                <a:solidFill>
                  <a:srgbClr val="980000"/>
                </a:solidFill>
              </a:rPr>
              <a:t>Step 2</a:t>
            </a:r>
            <a:r>
              <a:rPr lang="en-US"/>
              <a:t>: Start the ZooKeeper Server</a:t>
            </a:r>
            <a:endParaRPr/>
          </a:p>
          <a:p>
            <a:pPr indent="0" lvl="0" marL="0" rtl="0" algn="l">
              <a:lnSpc>
                <a:spcPct val="90000"/>
              </a:lnSpc>
              <a:spcBef>
                <a:spcPts val="750"/>
              </a:spcBef>
              <a:spcAft>
                <a:spcPts val="0"/>
              </a:spcAft>
              <a:buNone/>
            </a:pPr>
            <a:r>
              <a:rPr lang="en-US"/>
              <a:t>If you do not have a ZooKeeper server on your system, you can use a single-node Zookeeper instance in the Kafka package.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solidFill>
                  <a:srgbClr val="0000FF"/>
                </a:solidFill>
              </a:rPr>
              <a:t>&gt; bin/zookeeper-server-start.sh config/zookeeper.properties </a:t>
            </a:r>
            <a:endParaRPr>
              <a:solidFill>
                <a:srgbClr val="0000FF"/>
              </a:solidFill>
            </a:endParaRPr>
          </a:p>
          <a:p>
            <a:pPr indent="0" lvl="0" marL="0" rtl="0" algn="l">
              <a:spcBef>
                <a:spcPts val="750"/>
              </a:spcBef>
              <a:spcAft>
                <a:spcPts val="0"/>
              </a:spcAft>
              <a:buNone/>
            </a:pPr>
            <a:r>
              <a:rPr lang="en-US">
                <a:solidFill>
                  <a:srgbClr val="000000"/>
                </a:solidFill>
              </a:rPr>
              <a:t>When it starts successfully, you will see: </a:t>
            </a:r>
            <a:endParaRPr>
              <a:solidFill>
                <a:srgbClr val="000000"/>
              </a:solidFill>
            </a:endParaRPr>
          </a:p>
          <a:p>
            <a:pPr indent="0" lvl="0" marL="0" rtl="0" algn="l">
              <a:spcBef>
                <a:spcPts val="750"/>
              </a:spcBef>
              <a:spcAft>
                <a:spcPts val="0"/>
              </a:spcAft>
              <a:buNone/>
            </a:pPr>
            <a:r>
              <a:rPr lang="en-US" sz="1050">
                <a:highlight>
                  <a:srgbClr val="FFFFFF"/>
                </a:highlight>
                <a:latin typeface="Courier New"/>
                <a:ea typeface="Courier New"/>
                <a:cs typeface="Courier New"/>
                <a:sym typeface="Courier New"/>
              </a:rPr>
              <a:t>[2013-04-22 15:01:37,495] INFO Reading configuration from: config/zookeeper.properties (org.apache.zookeeper.server.quorum.QuorumPeerConfig)</a:t>
            </a:r>
            <a:endParaRPr>
              <a:solidFill>
                <a:srgbClr val="000000"/>
              </a:solidFill>
            </a:endParaRPr>
          </a:p>
          <a:p>
            <a:pPr indent="0" lvl="0" marL="0" rtl="0" algn="l">
              <a:spcBef>
                <a:spcPts val="750"/>
              </a:spcBef>
              <a:spcAft>
                <a:spcPts val="0"/>
              </a:spcAft>
              <a:buNone/>
            </a:pPr>
            <a:r>
              <a:rPr lang="en-US" sz="1100">
                <a:solidFill>
                  <a:srgbClr val="000000"/>
                </a:solidFill>
              </a:rPr>
              <a:t>...</a:t>
            </a:r>
            <a:endParaRPr sz="1100">
              <a:solidFill>
                <a:srgbClr val="000000"/>
              </a:solidFill>
            </a:endParaRPr>
          </a:p>
          <a:p>
            <a:pPr indent="0" lvl="0" marL="0" rtl="0" algn="l">
              <a:spcBef>
                <a:spcPts val="750"/>
              </a:spcBef>
              <a:spcAft>
                <a:spcPts val="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Kafka Setup (Cont’d)   </a:t>
            </a:r>
            <a:endParaRPr/>
          </a:p>
        </p:txBody>
      </p:sp>
      <p:sp>
        <p:nvSpPr>
          <p:cNvPr id="324" name="Google Shape;324;p3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rPr lang="en-US">
                <a:solidFill>
                  <a:srgbClr val="980000"/>
                </a:solidFill>
              </a:rPr>
              <a:t>Step 3</a:t>
            </a:r>
            <a:r>
              <a:rPr lang="en-US"/>
              <a:t>: Start the Kafka Server</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solidFill>
                  <a:srgbClr val="0000FF"/>
                </a:solidFill>
              </a:rPr>
              <a:t>&gt; bin/kafka-server-start.sh config/server.properties</a:t>
            </a:r>
            <a:endParaRPr>
              <a:solidFill>
                <a:srgbClr val="0000FF"/>
              </a:solidFill>
            </a:endParaRPr>
          </a:p>
          <a:p>
            <a:pPr indent="0" lvl="0" marL="0" rtl="0" algn="l">
              <a:spcBef>
                <a:spcPts val="750"/>
              </a:spcBef>
              <a:spcAft>
                <a:spcPts val="0"/>
              </a:spcAft>
              <a:buNone/>
            </a:pPr>
            <a:r>
              <a:rPr lang="en-US"/>
              <a:t>When it starts successfully, you will see: </a:t>
            </a:r>
            <a:endParaRPr/>
          </a:p>
          <a:p>
            <a:pPr indent="0" lvl="0" marL="0" rtl="0" algn="l">
              <a:spcBef>
                <a:spcPts val="750"/>
              </a:spcBef>
              <a:spcAft>
                <a:spcPts val="0"/>
              </a:spcAft>
              <a:buNone/>
            </a:pPr>
            <a:r>
              <a:t/>
            </a:r>
            <a:endParaRPr/>
          </a:p>
          <a:p>
            <a:pPr indent="0" lvl="0" marL="139700" marR="139700" rtl="0" algn="l">
              <a:lnSpc>
                <a:spcPct val="115000"/>
              </a:lnSpc>
              <a:spcBef>
                <a:spcPts val="0"/>
              </a:spcBef>
              <a:spcAft>
                <a:spcPts val="0"/>
              </a:spcAft>
              <a:buNone/>
            </a:pPr>
            <a:r>
              <a:rPr lang="en-US" sz="1050">
                <a:highlight>
                  <a:srgbClr val="FFFFFF"/>
                </a:highlight>
                <a:latin typeface="Courier New"/>
                <a:ea typeface="Courier New"/>
                <a:cs typeface="Courier New"/>
                <a:sym typeface="Courier New"/>
              </a:rPr>
              <a:t>[2013-04-22 15:01:47,028] INFO Verifying properties (kafka.utils.VerifiableProperties)</a:t>
            </a:r>
            <a:endParaRPr sz="1050">
              <a:highlight>
                <a:srgbClr val="FFFFFF"/>
              </a:highlight>
              <a:latin typeface="Courier New"/>
              <a:ea typeface="Courier New"/>
              <a:cs typeface="Courier New"/>
              <a:sym typeface="Courier New"/>
            </a:endParaRPr>
          </a:p>
          <a:p>
            <a:pPr indent="0" lvl="0" marL="139700" marR="139700" rtl="0" algn="l">
              <a:lnSpc>
                <a:spcPct val="115000"/>
              </a:lnSpc>
              <a:spcBef>
                <a:spcPts val="0"/>
              </a:spcBef>
              <a:spcAft>
                <a:spcPts val="0"/>
              </a:spcAft>
              <a:buNone/>
            </a:pPr>
            <a:r>
              <a:rPr lang="en-US" sz="1050">
                <a:highlight>
                  <a:srgbClr val="FFFFFF"/>
                </a:highlight>
                <a:latin typeface="Courier New"/>
                <a:ea typeface="Courier New"/>
                <a:cs typeface="Courier New"/>
                <a:sym typeface="Courier New"/>
              </a:rPr>
              <a:t>[2013-04-22 15:01:47,051] INFO Property socket.send.buffer.bytes is overridden to 1048576 (kafka.utils.VerifiableProperties)</a:t>
            </a:r>
            <a:endParaRPr sz="1050">
              <a:highlight>
                <a:srgbClr val="FFFFFF"/>
              </a:highlight>
              <a:latin typeface="Courier New"/>
              <a:ea typeface="Courier New"/>
              <a:cs typeface="Courier New"/>
              <a:sym typeface="Courier New"/>
            </a:endParaRPr>
          </a:p>
          <a:p>
            <a:pPr indent="0" lvl="0" marL="139700" marR="139700" rtl="0" algn="l">
              <a:lnSpc>
                <a:spcPct val="115000"/>
              </a:lnSpc>
              <a:spcBef>
                <a:spcPts val="0"/>
              </a:spcBef>
              <a:spcAft>
                <a:spcPts val="0"/>
              </a:spcAft>
              <a:buNone/>
            </a:pPr>
            <a:r>
              <a:rPr lang="en-US"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spcBef>
                <a:spcPts val="750"/>
              </a:spcBef>
              <a:spcAft>
                <a:spcPts val="0"/>
              </a:spcAft>
              <a:buClr>
                <a:schemeClr val="dk1"/>
              </a:buClr>
              <a:buSzPts val="1100"/>
              <a:buFont typeface="Arial"/>
              <a:buNone/>
            </a:pPr>
            <a:r>
              <a:t/>
            </a:r>
            <a:endParaRPr/>
          </a:p>
          <a:p>
            <a:pPr indent="0" lvl="0" marL="0" rtl="0" algn="l">
              <a:lnSpc>
                <a:spcPct val="90000"/>
              </a:lnSpc>
              <a:spcBef>
                <a:spcPts val="75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Kafka Setup </a:t>
            </a:r>
            <a:r>
              <a:rPr lang="en-US"/>
              <a:t>(Cont’d)  </a:t>
            </a:r>
            <a:endParaRPr/>
          </a:p>
        </p:txBody>
      </p:sp>
      <p:sp>
        <p:nvSpPr>
          <p:cNvPr id="330" name="Google Shape;330;p3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rPr lang="en-US">
                <a:solidFill>
                  <a:srgbClr val="980000"/>
                </a:solidFill>
              </a:rPr>
              <a:t>Step 4</a:t>
            </a:r>
            <a:r>
              <a:rPr lang="en-US"/>
              <a:t>: Create a topic </a:t>
            </a:r>
            <a:endParaRPr/>
          </a:p>
          <a:p>
            <a:pPr indent="0" lvl="0" marL="0" rtl="0" algn="l">
              <a:spcBef>
                <a:spcPts val="750"/>
              </a:spcBef>
              <a:spcAft>
                <a:spcPts val="0"/>
              </a:spcAft>
              <a:buNone/>
            </a:pPr>
            <a:r>
              <a:rPr lang="en-US"/>
              <a:t>To create a topic named “test” with a single partition and one replica: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solidFill>
                  <a:srgbClr val="0000FF"/>
                </a:solidFill>
              </a:rPr>
              <a:t>&gt; bin/kafka-topics.sh --create --zookeeper localhost:2181 --replication-factor 1 --partitions 1 --topic </a:t>
            </a:r>
            <a:r>
              <a:rPr lang="en-US">
                <a:solidFill>
                  <a:srgbClr val="FF9900"/>
                </a:solidFill>
              </a:rPr>
              <a:t>test</a:t>
            </a:r>
            <a:endParaRPr>
              <a:solidFill>
                <a:srgbClr val="FF9900"/>
              </a:solidFill>
            </a:endParaRPr>
          </a:p>
          <a:p>
            <a:pPr indent="0" lvl="0" marL="0" rtl="0" algn="l">
              <a:spcBef>
                <a:spcPts val="750"/>
              </a:spcBef>
              <a:spcAft>
                <a:spcPts val="0"/>
              </a:spcAft>
              <a:buNone/>
            </a:pPr>
            <a:r>
              <a:t/>
            </a:r>
            <a:endParaRPr>
              <a:solidFill>
                <a:srgbClr val="000000"/>
              </a:solidFill>
            </a:endParaRPr>
          </a:p>
          <a:p>
            <a:pPr indent="0" lvl="0" marL="0" rtl="0" algn="l">
              <a:spcBef>
                <a:spcPts val="750"/>
              </a:spcBef>
              <a:spcAft>
                <a:spcPts val="0"/>
              </a:spcAft>
              <a:buNone/>
            </a:pPr>
            <a:r>
              <a:rPr lang="en-US">
                <a:solidFill>
                  <a:srgbClr val="000000"/>
                </a:solidFill>
              </a:rPr>
              <a:t>If you run the following command, you will see the topic name: </a:t>
            </a:r>
            <a:endParaRPr>
              <a:solidFill>
                <a:srgbClr val="000000"/>
              </a:solidFill>
            </a:endParaRPr>
          </a:p>
          <a:p>
            <a:pPr indent="0" lvl="0" marL="0" rtl="0" algn="l">
              <a:spcBef>
                <a:spcPts val="750"/>
              </a:spcBef>
              <a:spcAft>
                <a:spcPts val="0"/>
              </a:spcAft>
              <a:buNone/>
            </a:pPr>
            <a:r>
              <a:rPr lang="en-US">
                <a:solidFill>
                  <a:srgbClr val="0000FF"/>
                </a:solidFill>
              </a:rPr>
              <a:t>&gt; bin/kafka-topics.sh --list --zookeeper localhost:2181</a:t>
            </a:r>
            <a:endParaRPr>
              <a:solidFill>
                <a:srgbClr val="0000FF"/>
              </a:solidFill>
            </a:endParaRPr>
          </a:p>
          <a:p>
            <a:pPr indent="0" lvl="0" marL="0" rtl="0" algn="l">
              <a:spcBef>
                <a:spcPts val="750"/>
              </a:spcBef>
              <a:spcAft>
                <a:spcPts val="0"/>
              </a:spcAft>
              <a:buClr>
                <a:schemeClr val="dk1"/>
              </a:buClr>
              <a:buSzPts val="1100"/>
              <a:buFont typeface="Arial"/>
              <a:buNone/>
            </a:pPr>
            <a:r>
              <a:t/>
            </a:r>
            <a:endParaRPr>
              <a:solidFill>
                <a:srgbClr val="0000FF"/>
              </a:solidFill>
            </a:endParaRPr>
          </a:p>
          <a:p>
            <a:pPr indent="0" lvl="0" marL="0" rtl="0" algn="l">
              <a:spcBef>
                <a:spcPts val="750"/>
              </a:spcBef>
              <a:spcAft>
                <a:spcPts val="0"/>
              </a:spcAft>
              <a:buClr>
                <a:schemeClr val="dk1"/>
              </a:buClr>
              <a:buSzPts val="1100"/>
              <a:buFont typeface="Arial"/>
              <a:buNone/>
            </a:pPr>
            <a:r>
              <a:rPr lang="en-US">
                <a:solidFill>
                  <a:srgbClr val="FF9900"/>
                </a:solidFill>
              </a:rPr>
              <a:t>test</a:t>
            </a:r>
            <a:endParaRPr>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Kafka Setup </a:t>
            </a:r>
            <a:r>
              <a:rPr lang="en-US"/>
              <a:t>(Cont’d)  </a:t>
            </a:r>
            <a:r>
              <a:rPr lang="en-US"/>
              <a:t> </a:t>
            </a:r>
            <a:endParaRPr/>
          </a:p>
        </p:txBody>
      </p:sp>
      <p:sp>
        <p:nvSpPr>
          <p:cNvPr id="336" name="Google Shape;336;p3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171450" rtl="0" algn="l">
              <a:lnSpc>
                <a:spcPct val="90000"/>
              </a:lnSpc>
              <a:spcBef>
                <a:spcPts val="750"/>
              </a:spcBef>
              <a:spcAft>
                <a:spcPts val="0"/>
              </a:spcAft>
              <a:buNone/>
            </a:pPr>
            <a:r>
              <a:rPr lang="en-US">
                <a:solidFill>
                  <a:srgbClr val="980000"/>
                </a:solidFill>
              </a:rPr>
              <a:t>Step 5</a:t>
            </a:r>
            <a:r>
              <a:rPr lang="en-US"/>
              <a:t>: Send some messages by producer: </a:t>
            </a:r>
            <a:endParaRPr/>
          </a:p>
          <a:p>
            <a:pPr indent="0" lvl="0" marL="171450" rtl="0" algn="l">
              <a:lnSpc>
                <a:spcPct val="90000"/>
              </a:lnSpc>
              <a:spcBef>
                <a:spcPts val="750"/>
              </a:spcBef>
              <a:spcAft>
                <a:spcPts val="0"/>
              </a:spcAft>
              <a:buNone/>
            </a:pPr>
            <a:r>
              <a:t/>
            </a:r>
            <a:endParaRPr/>
          </a:p>
          <a:p>
            <a:pPr indent="0" lvl="0" marL="171450" rtl="0" algn="l">
              <a:lnSpc>
                <a:spcPct val="90000"/>
              </a:lnSpc>
              <a:spcBef>
                <a:spcPts val="750"/>
              </a:spcBef>
              <a:spcAft>
                <a:spcPts val="0"/>
              </a:spcAft>
              <a:buNone/>
            </a:pPr>
            <a:r>
              <a:rPr lang="en-US"/>
              <a:t>By using the following command, you can send messages to the server through the producer: </a:t>
            </a:r>
            <a:endParaRPr/>
          </a:p>
          <a:p>
            <a:pPr indent="0" lvl="0" marL="171450" rtl="0" algn="l">
              <a:lnSpc>
                <a:spcPct val="90000"/>
              </a:lnSpc>
              <a:spcBef>
                <a:spcPts val="750"/>
              </a:spcBef>
              <a:spcAft>
                <a:spcPts val="0"/>
              </a:spcAft>
              <a:buClr>
                <a:schemeClr val="dk1"/>
              </a:buClr>
              <a:buSzPts val="1100"/>
              <a:buFont typeface="Arial"/>
              <a:buNone/>
            </a:pPr>
            <a:r>
              <a:rPr lang="en-US">
                <a:solidFill>
                  <a:srgbClr val="0000FF"/>
                </a:solidFill>
              </a:rPr>
              <a:t>&gt; bin/kafka-console-producer.sh --broker-list localhost:9092 --topic test</a:t>
            </a:r>
            <a:endParaRPr>
              <a:solidFill>
                <a:srgbClr val="0000FF"/>
              </a:solidFill>
            </a:endParaRPr>
          </a:p>
          <a:p>
            <a:pPr indent="0" lvl="0" marL="171450" rtl="0" algn="l">
              <a:lnSpc>
                <a:spcPct val="90000"/>
              </a:lnSpc>
              <a:spcBef>
                <a:spcPts val="750"/>
              </a:spcBef>
              <a:spcAft>
                <a:spcPts val="0"/>
              </a:spcAft>
              <a:buNone/>
            </a:pPr>
            <a:r>
              <a:rPr lang="en-US">
                <a:solidFill>
                  <a:srgbClr val="9900FF"/>
                </a:solidFill>
              </a:rPr>
              <a:t>This is a test. </a:t>
            </a:r>
            <a:endParaRPr>
              <a:solidFill>
                <a:srgbClr val="9900FF"/>
              </a:solidFill>
            </a:endParaRPr>
          </a:p>
          <a:p>
            <a:pPr indent="0" lvl="0" marL="171450" rtl="0" algn="l">
              <a:lnSpc>
                <a:spcPct val="90000"/>
              </a:lnSpc>
              <a:spcBef>
                <a:spcPts val="750"/>
              </a:spcBef>
              <a:spcAft>
                <a:spcPts val="0"/>
              </a:spcAft>
              <a:buClr>
                <a:schemeClr val="dk1"/>
              </a:buClr>
              <a:buSzPts val="1100"/>
              <a:buFont typeface="Arial"/>
              <a:buNone/>
            </a:pPr>
            <a:r>
              <a:rPr lang="en-US">
                <a:solidFill>
                  <a:srgbClr val="9900FF"/>
                </a:solidFill>
              </a:rPr>
              <a:t>This is the second test. </a:t>
            </a:r>
            <a:endParaRPr>
              <a:solidFill>
                <a:srgbClr val="9900FF"/>
              </a:solidFill>
            </a:endParaRPr>
          </a:p>
          <a:p>
            <a:pPr indent="0" lvl="0" marL="171450" rtl="0" algn="l">
              <a:lnSpc>
                <a:spcPct val="90000"/>
              </a:lnSpc>
              <a:spcBef>
                <a:spcPts val="75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Kafka Setup </a:t>
            </a:r>
            <a:r>
              <a:rPr lang="en-US"/>
              <a:t>(Cont’d)  </a:t>
            </a:r>
            <a:r>
              <a:rPr lang="en-US"/>
              <a:t> </a:t>
            </a:r>
            <a:endParaRPr/>
          </a:p>
        </p:txBody>
      </p:sp>
      <p:sp>
        <p:nvSpPr>
          <p:cNvPr id="342" name="Google Shape;342;p3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171450" rtl="0" algn="l">
              <a:lnSpc>
                <a:spcPct val="90000"/>
              </a:lnSpc>
              <a:spcBef>
                <a:spcPts val="750"/>
              </a:spcBef>
              <a:spcAft>
                <a:spcPts val="0"/>
              </a:spcAft>
              <a:buNone/>
            </a:pPr>
            <a:r>
              <a:rPr lang="en-US">
                <a:solidFill>
                  <a:srgbClr val="980000"/>
                </a:solidFill>
              </a:rPr>
              <a:t>Step 6</a:t>
            </a:r>
            <a:r>
              <a:rPr lang="en-US"/>
              <a:t>: </a:t>
            </a:r>
            <a:r>
              <a:rPr lang="en-US"/>
              <a:t>Receive</a:t>
            </a:r>
            <a:r>
              <a:rPr lang="en-US"/>
              <a:t> the messages by consumer:</a:t>
            </a:r>
            <a:endParaRPr/>
          </a:p>
          <a:p>
            <a:pPr indent="0" lvl="0" marL="171450" rtl="0" algn="l">
              <a:lnSpc>
                <a:spcPct val="90000"/>
              </a:lnSpc>
              <a:spcBef>
                <a:spcPts val="750"/>
              </a:spcBef>
              <a:spcAft>
                <a:spcPts val="0"/>
              </a:spcAft>
              <a:buNone/>
            </a:pPr>
            <a:r>
              <a:t/>
            </a:r>
            <a:endParaRPr/>
          </a:p>
          <a:p>
            <a:pPr indent="0" lvl="0" marL="0" rtl="0" algn="l">
              <a:spcBef>
                <a:spcPts val="750"/>
              </a:spcBef>
              <a:spcAft>
                <a:spcPts val="0"/>
              </a:spcAft>
              <a:buNone/>
            </a:pPr>
            <a:r>
              <a:rPr lang="en-US"/>
              <a:t>Kafka also has a command line consumer that will dump out messages to standard output:</a:t>
            </a:r>
            <a:endParaRPr/>
          </a:p>
          <a:p>
            <a:pPr indent="0" lvl="0" marL="0" rtl="0" algn="l">
              <a:spcBef>
                <a:spcPts val="750"/>
              </a:spcBef>
              <a:spcAft>
                <a:spcPts val="0"/>
              </a:spcAft>
              <a:buNone/>
            </a:pPr>
            <a:r>
              <a:t/>
            </a:r>
            <a:endParaRPr/>
          </a:p>
          <a:p>
            <a:pPr indent="0" lvl="0" marL="0" marR="139700" rtl="0" algn="l">
              <a:lnSpc>
                <a:spcPct val="115000"/>
              </a:lnSpc>
              <a:spcBef>
                <a:spcPts val="0"/>
              </a:spcBef>
              <a:spcAft>
                <a:spcPts val="0"/>
              </a:spcAft>
              <a:buNone/>
            </a:pPr>
            <a:r>
              <a:rPr lang="en-US">
                <a:solidFill>
                  <a:srgbClr val="0000FF"/>
                </a:solidFill>
              </a:rPr>
              <a:t>&gt; bin/kafka-console-consumer.sh --bootstrap-server localhost:9092 --topic test --from-beginning</a:t>
            </a:r>
            <a:endParaRPr sz="1100">
              <a:latin typeface="Arial"/>
              <a:ea typeface="Arial"/>
              <a:cs typeface="Arial"/>
              <a:sym typeface="Arial"/>
            </a:endParaRPr>
          </a:p>
          <a:p>
            <a:pPr indent="0" lvl="0" marL="171450" rtl="0" algn="l">
              <a:lnSpc>
                <a:spcPct val="90000"/>
              </a:lnSpc>
              <a:spcBef>
                <a:spcPts val="750"/>
              </a:spcBef>
              <a:spcAft>
                <a:spcPts val="0"/>
              </a:spcAft>
              <a:buNone/>
            </a:pPr>
            <a:r>
              <a:rPr lang="en-US">
                <a:solidFill>
                  <a:srgbClr val="9900FF"/>
                </a:solidFill>
              </a:rPr>
              <a:t>This is a test. </a:t>
            </a:r>
            <a:endParaRPr>
              <a:solidFill>
                <a:srgbClr val="9900FF"/>
              </a:solidFill>
            </a:endParaRPr>
          </a:p>
          <a:p>
            <a:pPr indent="0" lvl="0" marL="171450" rtl="0" algn="l">
              <a:lnSpc>
                <a:spcPct val="90000"/>
              </a:lnSpc>
              <a:spcBef>
                <a:spcPts val="750"/>
              </a:spcBef>
              <a:spcAft>
                <a:spcPts val="0"/>
              </a:spcAft>
              <a:buNone/>
            </a:pPr>
            <a:r>
              <a:rPr lang="en-US">
                <a:solidFill>
                  <a:srgbClr val="9900FF"/>
                </a:solidFill>
              </a:rPr>
              <a:t>This is the second test. </a:t>
            </a:r>
            <a:endParaRPr>
              <a:solidFill>
                <a:srgbClr val="9900FF"/>
              </a:solidFill>
            </a:endParaRPr>
          </a:p>
          <a:p>
            <a:pPr indent="0" lvl="0" marL="171450" rtl="0" algn="l">
              <a:lnSpc>
                <a:spcPct val="90000"/>
              </a:lnSpc>
              <a:spcBef>
                <a:spcPts val="75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Next Lessons </a:t>
            </a:r>
            <a:endParaRPr/>
          </a:p>
        </p:txBody>
      </p:sp>
      <p:sp>
        <p:nvSpPr>
          <p:cNvPr id="348" name="Google Shape;348;p3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000" lvl="0" marL="171359" rtl="0" algn="l">
              <a:spcBef>
                <a:spcPts val="0"/>
              </a:spcBef>
              <a:spcAft>
                <a:spcPts val="0"/>
              </a:spcAft>
              <a:buSzPts val="2100"/>
              <a:buChar char="•"/>
            </a:pPr>
            <a:r>
              <a:rPr lang="en-US"/>
              <a:t>We will discuss details about Apache Spark Streaming Based on Kafka </a:t>
            </a:r>
            <a:endParaRPr/>
          </a:p>
          <a:p>
            <a:pPr indent="-171000" lvl="0" marL="171359" rtl="0" algn="l">
              <a:spcBef>
                <a:spcPts val="0"/>
              </a:spcBef>
              <a:spcAft>
                <a:spcPts val="0"/>
              </a:spcAft>
              <a:buSzPts val="2100"/>
              <a:buChar char="•"/>
            </a:pPr>
            <a:r>
              <a:rPr lang="en-US"/>
              <a:t>We will also give some example in pyspark about how to extract features from documents: </a:t>
            </a:r>
            <a:endParaRPr/>
          </a:p>
          <a:p>
            <a:pPr indent="-317500" lvl="1" marL="914400" rtl="0" algn="l">
              <a:spcBef>
                <a:spcPts val="0"/>
              </a:spcBef>
              <a:spcAft>
                <a:spcPts val="0"/>
              </a:spcAft>
              <a:buSzPts val="1400"/>
              <a:buChar char="○"/>
            </a:pPr>
            <a:r>
              <a:rPr lang="en-US"/>
              <a:t>Tokenizer</a:t>
            </a:r>
            <a:endParaRPr/>
          </a:p>
          <a:p>
            <a:pPr indent="-317500" lvl="1" marL="914400" rtl="0" algn="l">
              <a:spcBef>
                <a:spcPts val="0"/>
              </a:spcBef>
              <a:spcAft>
                <a:spcPts val="0"/>
              </a:spcAft>
              <a:buSzPts val="1400"/>
              <a:buChar char="○"/>
            </a:pPr>
            <a:r>
              <a:rPr lang="en-US"/>
              <a:t>Stop word removal</a:t>
            </a:r>
            <a:endParaRPr/>
          </a:p>
          <a:p>
            <a:pPr indent="-317500" lvl="1" marL="914400" rtl="0" algn="l">
              <a:spcBef>
                <a:spcPts val="0"/>
              </a:spcBef>
              <a:spcAft>
                <a:spcPts val="0"/>
              </a:spcAft>
              <a:buSzPts val="1400"/>
              <a:buChar char="○"/>
            </a:pPr>
            <a:r>
              <a:rPr lang="en-US"/>
              <a:t>n-gram</a:t>
            </a:r>
            <a:endParaRPr/>
          </a:p>
          <a:p>
            <a:pPr indent="-317500" lvl="1" marL="914400" rtl="0" algn="l">
              <a:spcBef>
                <a:spcPts val="0"/>
              </a:spcBef>
              <a:spcAft>
                <a:spcPts val="0"/>
              </a:spcAft>
              <a:buSzPts val="1400"/>
              <a:buChar char="○"/>
            </a:pPr>
            <a:r>
              <a:rPr lang="en-US"/>
              <a:t>TF-IDF</a:t>
            </a:r>
            <a:endParaRPr/>
          </a:p>
          <a:p>
            <a:pPr indent="-317500" lvl="1" marL="914400" rtl="0" algn="l">
              <a:spcBef>
                <a:spcPts val="0"/>
              </a:spcBef>
              <a:spcAft>
                <a:spcPts val="0"/>
              </a:spcAft>
              <a:buSzPts val="1400"/>
              <a:buChar char="○"/>
            </a:pPr>
            <a:r>
              <a:rPr lang="en-US"/>
              <a:t>word2vec</a:t>
            </a:r>
            <a:endParaRPr/>
          </a:p>
          <a:p>
            <a:pPr indent="0" lvl="0" marL="914400" rtl="0" algn="l">
              <a:spcBef>
                <a:spcPts val="0"/>
              </a:spcBef>
              <a:spcAft>
                <a:spcPts val="0"/>
              </a:spcAft>
              <a:buNone/>
            </a:pPr>
            <a:r>
              <a:t/>
            </a:r>
            <a:endParaRPr/>
          </a:p>
          <a:p>
            <a:pPr indent="-171000" lvl="0" marL="171359" rtl="0" algn="l">
              <a:spcBef>
                <a:spcPts val="0"/>
              </a:spcBef>
              <a:spcAft>
                <a:spcPts val="0"/>
              </a:spcAft>
              <a:buSzPts val="2100"/>
              <a:buChar char="•"/>
            </a:pPr>
            <a:r>
              <a:rPr lang="en-US"/>
              <a:t>We will also give some example in pyspark about how to classify documents with extracted features: </a:t>
            </a:r>
            <a:endParaRPr/>
          </a:p>
          <a:p>
            <a:pPr indent="-317500" lvl="1" marL="914400" rtl="0" algn="l">
              <a:spcBef>
                <a:spcPts val="0"/>
              </a:spcBef>
              <a:spcAft>
                <a:spcPts val="0"/>
              </a:spcAft>
              <a:buSzPts val="1400"/>
              <a:buChar char="○"/>
            </a:pPr>
            <a:r>
              <a:rPr lang="en-US"/>
              <a:t>Decision Tree</a:t>
            </a:r>
            <a:endParaRPr/>
          </a:p>
          <a:p>
            <a:pPr indent="-317500" lvl="1" marL="914400" rtl="0" algn="l">
              <a:spcBef>
                <a:spcPts val="0"/>
              </a:spcBef>
              <a:spcAft>
                <a:spcPts val="0"/>
              </a:spcAft>
              <a:buSzPts val="1400"/>
              <a:buChar char="○"/>
            </a:pPr>
            <a:r>
              <a:rPr lang="en-US"/>
              <a:t>Naive Bayes</a:t>
            </a:r>
            <a:endParaRPr/>
          </a:p>
          <a:p>
            <a:pPr indent="-317500" lvl="1" marL="914400" rtl="0" algn="l">
              <a:spcBef>
                <a:spcPts val="0"/>
              </a:spcBef>
              <a:spcAft>
                <a:spcPts val="0"/>
              </a:spcAft>
              <a:buSzPts val="1400"/>
              <a:buChar char="○"/>
            </a:pPr>
            <a:r>
              <a:rPr lang="en-US"/>
              <a:t>SVM</a:t>
            </a:r>
            <a:endParaRPr/>
          </a:p>
          <a:p>
            <a:pPr indent="0" lvl="0" marL="171450" rtl="0" algn="l">
              <a:lnSpc>
                <a:spcPct val="90000"/>
              </a:lnSpc>
              <a:spcBef>
                <a:spcPts val="75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Reference</a:t>
            </a:r>
            <a:endParaRPr/>
          </a:p>
        </p:txBody>
      </p:sp>
      <p:sp>
        <p:nvSpPr>
          <p:cNvPr id="354" name="Google Shape;354;p3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Font typeface="Arial"/>
              <a:buNone/>
            </a:pPr>
            <a:r>
              <a:rPr lang="en-US"/>
              <a:t>Apache Kafka: </a:t>
            </a:r>
            <a:endParaRPr/>
          </a:p>
          <a:p>
            <a:pPr indent="0" lvl="0" marL="0" rtl="0" algn="l">
              <a:lnSpc>
                <a:spcPct val="100000"/>
              </a:lnSpc>
              <a:spcBef>
                <a:spcPts val="0"/>
              </a:spcBef>
              <a:spcAft>
                <a:spcPts val="0"/>
              </a:spcAft>
              <a:buClr>
                <a:schemeClr val="dk1"/>
              </a:buClr>
              <a:buFont typeface="Arial"/>
              <a:buNone/>
            </a:pPr>
            <a:r>
              <a:t/>
            </a:r>
            <a:endParaRPr/>
          </a:p>
          <a:p>
            <a:pPr indent="-361950" lvl="0" marL="457200" rtl="0" algn="l">
              <a:lnSpc>
                <a:spcPct val="100000"/>
              </a:lnSpc>
              <a:spcBef>
                <a:spcPts val="0"/>
              </a:spcBef>
              <a:spcAft>
                <a:spcPts val="0"/>
              </a:spcAft>
              <a:buSzPts val="2100"/>
              <a:buFont typeface="Calibri"/>
              <a:buChar char="-"/>
            </a:pPr>
            <a:r>
              <a:rPr lang="en-US" u="sng">
                <a:solidFill>
                  <a:srgbClr val="0000FF"/>
                </a:solidFill>
                <a:hlinkClick r:id="rId3"/>
              </a:rPr>
              <a:t>https://kafka.apache.org/</a:t>
            </a:r>
            <a:r>
              <a:rPr lang="en-US"/>
              <a:t> </a:t>
            </a:r>
            <a:endParaRPr/>
          </a:p>
          <a:p>
            <a:pPr indent="0" lvl="0" marL="171450" rtl="0" algn="l">
              <a:lnSpc>
                <a:spcPct val="90000"/>
              </a:lnSpc>
              <a:spcBef>
                <a:spcPts val="75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Learning Outlines</a:t>
            </a:r>
            <a:endParaRPr/>
          </a:p>
        </p:txBody>
      </p:sp>
      <p:sp>
        <p:nvSpPr>
          <p:cNvPr id="79" name="Google Shape;79;p1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375"/>
              </a:spcBef>
              <a:spcAft>
                <a:spcPts val="0"/>
              </a:spcAft>
              <a:buClr>
                <a:srgbClr val="FF0000"/>
              </a:buClr>
              <a:buSzPts val="1800"/>
              <a:buChar char="•"/>
            </a:pPr>
            <a:r>
              <a:rPr lang="en-US">
                <a:solidFill>
                  <a:srgbClr val="FF0000"/>
                </a:solidFill>
              </a:rPr>
              <a:t>What is a messaging system? </a:t>
            </a:r>
            <a:endParaRPr>
              <a:solidFill>
                <a:srgbClr val="FF0000"/>
              </a:solidFill>
            </a:endParaRPr>
          </a:p>
          <a:p>
            <a:pPr indent="-171450" lvl="1" marL="514350" rtl="0" algn="l">
              <a:lnSpc>
                <a:spcPct val="90000"/>
              </a:lnSpc>
              <a:spcBef>
                <a:spcPts val="375"/>
              </a:spcBef>
              <a:spcAft>
                <a:spcPts val="0"/>
              </a:spcAft>
              <a:buSzPts val="1800"/>
              <a:buChar char="•"/>
            </a:pPr>
            <a:r>
              <a:rPr lang="en-US"/>
              <a:t>Point to point </a:t>
            </a:r>
            <a:endParaRPr/>
          </a:p>
          <a:p>
            <a:pPr indent="-171450" lvl="1" marL="514350" rtl="0" algn="l">
              <a:spcBef>
                <a:spcPts val="0"/>
              </a:spcBef>
              <a:spcAft>
                <a:spcPts val="0"/>
              </a:spcAft>
              <a:buSzPts val="1800"/>
              <a:buChar char="•"/>
            </a:pPr>
            <a:r>
              <a:rPr lang="en-US"/>
              <a:t>Publish-subscribe (pub-sub)</a:t>
            </a:r>
            <a:endParaRPr/>
          </a:p>
          <a:p>
            <a:pPr indent="-171450" lvl="0" marL="171450" rtl="0" algn="l">
              <a:lnSpc>
                <a:spcPct val="90000"/>
              </a:lnSpc>
              <a:spcBef>
                <a:spcPts val="375"/>
              </a:spcBef>
              <a:spcAft>
                <a:spcPts val="0"/>
              </a:spcAft>
              <a:buSzPts val="1800"/>
              <a:buChar char="•"/>
            </a:pPr>
            <a:r>
              <a:rPr lang="en-US"/>
              <a:t>Apache Kafka</a:t>
            </a:r>
            <a:endParaRPr/>
          </a:p>
          <a:p>
            <a:pPr indent="-171450" lvl="1" marL="514350" rtl="0" algn="l">
              <a:lnSpc>
                <a:spcPct val="90000"/>
              </a:lnSpc>
              <a:spcBef>
                <a:spcPts val="375"/>
              </a:spcBef>
              <a:spcAft>
                <a:spcPts val="0"/>
              </a:spcAft>
              <a:buSzPts val="1800"/>
              <a:buChar char="•"/>
            </a:pPr>
            <a:r>
              <a:rPr lang="en-US"/>
              <a:t>Terminology</a:t>
            </a:r>
            <a:endParaRPr/>
          </a:p>
          <a:p>
            <a:pPr indent="-171450" lvl="1" marL="514350" rtl="0" algn="l">
              <a:lnSpc>
                <a:spcPct val="90000"/>
              </a:lnSpc>
              <a:spcBef>
                <a:spcPts val="375"/>
              </a:spcBef>
              <a:spcAft>
                <a:spcPts val="0"/>
              </a:spcAft>
              <a:buSzPts val="1800"/>
              <a:buChar char="•"/>
            </a:pPr>
            <a:r>
              <a:rPr lang="en-US"/>
              <a:t>Architecture</a:t>
            </a:r>
            <a:endParaRPr/>
          </a:p>
          <a:p>
            <a:pPr indent="-171450" lvl="0" marL="171450" rtl="0" algn="l">
              <a:lnSpc>
                <a:spcPct val="90000"/>
              </a:lnSpc>
              <a:spcBef>
                <a:spcPts val="375"/>
              </a:spcBef>
              <a:spcAft>
                <a:spcPts val="0"/>
              </a:spcAft>
              <a:buSzPts val="1800"/>
              <a:buChar char="•"/>
            </a:pPr>
            <a:r>
              <a:rPr lang="en-US"/>
              <a:t>Why Kafka?  </a:t>
            </a:r>
            <a:endParaRPr/>
          </a:p>
          <a:p>
            <a:pPr indent="-171450" lvl="0" marL="171450" rtl="0" algn="l">
              <a:lnSpc>
                <a:spcPct val="90000"/>
              </a:lnSpc>
              <a:spcBef>
                <a:spcPts val="375"/>
              </a:spcBef>
              <a:spcAft>
                <a:spcPts val="0"/>
              </a:spcAft>
              <a:buSzPts val="1800"/>
              <a:buChar char="•"/>
            </a:pPr>
            <a:r>
              <a:rPr lang="en-US"/>
              <a:t>Kafka Setup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What is a Messaging System?</a:t>
            </a:r>
            <a:endParaRPr/>
          </a:p>
        </p:txBody>
      </p:sp>
      <p:sp>
        <p:nvSpPr>
          <p:cNvPr id="85" name="Google Shape;85;p1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750"/>
              </a:spcBef>
              <a:spcAft>
                <a:spcPts val="0"/>
              </a:spcAft>
              <a:buSzPts val="1800"/>
              <a:buChar char="•"/>
            </a:pPr>
            <a:r>
              <a:rPr lang="en-US"/>
              <a:t>A</a:t>
            </a:r>
            <a:r>
              <a:rPr lang="en-US">
                <a:solidFill>
                  <a:schemeClr val="accent6"/>
                </a:solidFill>
              </a:rPr>
              <a:t> </a:t>
            </a:r>
            <a:r>
              <a:rPr lang="en-US">
                <a:solidFill>
                  <a:srgbClr val="4A86E8"/>
                </a:solidFill>
              </a:rPr>
              <a:t>Messaging System</a:t>
            </a:r>
            <a:r>
              <a:rPr lang="en-US"/>
              <a:t> is responsible for transferring data from one application to another</a:t>
            </a:r>
            <a:endParaRPr/>
          </a:p>
          <a:p>
            <a:pPr indent="-342900" lvl="1" marL="914400" rtl="0" algn="l">
              <a:lnSpc>
                <a:spcPct val="90000"/>
              </a:lnSpc>
              <a:spcBef>
                <a:spcPts val="0"/>
              </a:spcBef>
              <a:spcAft>
                <a:spcPts val="0"/>
              </a:spcAft>
              <a:buSzPts val="1800"/>
              <a:buChar char="•"/>
            </a:pPr>
            <a:r>
              <a:rPr lang="en-US"/>
              <a:t>Applications do not involve in how to share data.</a:t>
            </a:r>
            <a:endParaRPr/>
          </a:p>
          <a:p>
            <a:pPr indent="0" lvl="0" marL="457200" rtl="0" algn="l">
              <a:lnSpc>
                <a:spcPct val="90000"/>
              </a:lnSpc>
              <a:spcBef>
                <a:spcPts val="750"/>
              </a:spcBef>
              <a:spcAft>
                <a:spcPts val="0"/>
              </a:spcAft>
              <a:buNone/>
            </a:pPr>
            <a:r>
              <a:rPr lang="en-US"/>
              <a:t> </a:t>
            </a:r>
            <a:endParaRPr/>
          </a:p>
          <a:p>
            <a:pPr indent="-342900" lvl="0" marL="457200" rtl="0" algn="l">
              <a:lnSpc>
                <a:spcPct val="90000"/>
              </a:lnSpc>
              <a:spcBef>
                <a:spcPts val="750"/>
              </a:spcBef>
              <a:spcAft>
                <a:spcPts val="0"/>
              </a:spcAft>
              <a:buSzPts val="1800"/>
              <a:buChar char="•"/>
            </a:pPr>
            <a:r>
              <a:rPr lang="en-US"/>
              <a:t> Distributed messaging:</a:t>
            </a:r>
            <a:endParaRPr/>
          </a:p>
          <a:p>
            <a:pPr indent="-342900" lvl="1" marL="914400" rtl="0" algn="l">
              <a:lnSpc>
                <a:spcPct val="90000"/>
              </a:lnSpc>
              <a:spcBef>
                <a:spcPts val="0"/>
              </a:spcBef>
              <a:spcAft>
                <a:spcPts val="0"/>
              </a:spcAft>
              <a:buSzPts val="1800"/>
              <a:buChar char="•"/>
            </a:pPr>
            <a:r>
              <a:rPr lang="en-US"/>
              <a:t>Point to point </a:t>
            </a:r>
            <a:endParaRPr/>
          </a:p>
          <a:p>
            <a:pPr indent="-342900" lvl="1" marL="914400" rtl="0" algn="l">
              <a:lnSpc>
                <a:spcPct val="90000"/>
              </a:lnSpc>
              <a:spcBef>
                <a:spcPts val="0"/>
              </a:spcBef>
              <a:spcAft>
                <a:spcPts val="0"/>
              </a:spcAft>
              <a:buSzPts val="1800"/>
              <a:buChar char="•"/>
            </a:pPr>
            <a:r>
              <a:rPr lang="en-US"/>
              <a:t>Publish-subscribe (pub-sub)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Point to Point Messaging System</a:t>
            </a:r>
            <a:endParaRPr/>
          </a:p>
        </p:txBody>
      </p:sp>
      <p:sp>
        <p:nvSpPr>
          <p:cNvPr id="91" name="Google Shape;91;p1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90000"/>
              </a:lnSpc>
              <a:spcBef>
                <a:spcPts val="750"/>
              </a:spcBef>
              <a:spcAft>
                <a:spcPts val="0"/>
              </a:spcAft>
              <a:buClr>
                <a:schemeClr val="dk1"/>
              </a:buClr>
              <a:buSzPts val="1800"/>
              <a:buFont typeface="Arial"/>
              <a:buChar char="•"/>
            </a:pPr>
            <a:r>
              <a:rPr lang="en-US"/>
              <a:t>This system uses a </a:t>
            </a:r>
            <a:r>
              <a:rPr lang="en-US">
                <a:solidFill>
                  <a:srgbClr val="FF0000"/>
                </a:solidFill>
              </a:rPr>
              <a:t>queue</a:t>
            </a:r>
            <a:r>
              <a:rPr lang="en-US"/>
              <a:t> to persist messages</a:t>
            </a:r>
            <a:endParaRPr/>
          </a:p>
          <a:p>
            <a:pPr indent="0" lvl="0" marL="457200" marR="0" rtl="0" algn="l">
              <a:lnSpc>
                <a:spcPct val="90000"/>
              </a:lnSpc>
              <a:spcBef>
                <a:spcPts val="750"/>
              </a:spcBef>
              <a:spcAft>
                <a:spcPts val="0"/>
              </a:spcAft>
              <a:buNone/>
            </a:pPr>
            <a:r>
              <a:rPr lang="en-US"/>
              <a:t> </a:t>
            </a:r>
            <a:endParaRPr/>
          </a:p>
          <a:p>
            <a:pPr indent="-342900" lvl="0" marL="457200" marR="0" rtl="0" algn="l">
              <a:lnSpc>
                <a:spcPct val="90000"/>
              </a:lnSpc>
              <a:spcBef>
                <a:spcPts val="750"/>
              </a:spcBef>
              <a:spcAft>
                <a:spcPts val="0"/>
              </a:spcAft>
              <a:buSzPts val="1800"/>
              <a:buChar char="•"/>
            </a:pPr>
            <a:r>
              <a:rPr lang="en-US"/>
              <a:t>One or more consumers can consume the messages in the queue</a:t>
            </a:r>
            <a:endParaRPr/>
          </a:p>
          <a:p>
            <a:pPr indent="-342900" lvl="1" marL="914400" marR="0" rtl="0" algn="l">
              <a:lnSpc>
                <a:spcPct val="90000"/>
              </a:lnSpc>
              <a:spcBef>
                <a:spcPts val="0"/>
              </a:spcBef>
              <a:spcAft>
                <a:spcPts val="0"/>
              </a:spcAft>
              <a:buSzPts val="1800"/>
              <a:buChar char="•"/>
            </a:pPr>
            <a:r>
              <a:rPr lang="en-US"/>
              <a:t>but a particular message can be consumed by just one consumer.</a:t>
            </a:r>
            <a:endParaRPr/>
          </a:p>
          <a:p>
            <a:pPr indent="-342900" lvl="1" marL="914400" marR="0" rtl="0" algn="l">
              <a:lnSpc>
                <a:spcPct val="90000"/>
              </a:lnSpc>
              <a:spcBef>
                <a:spcPts val="0"/>
              </a:spcBef>
              <a:spcAft>
                <a:spcPts val="0"/>
              </a:spcAft>
              <a:buSzPts val="1800"/>
              <a:buChar char="•"/>
            </a:pPr>
            <a:r>
              <a:rPr lang="en-US"/>
              <a:t>Then, it will </a:t>
            </a:r>
            <a:r>
              <a:rPr lang="en-US"/>
              <a:t>disappear</a:t>
            </a:r>
            <a:r>
              <a:rPr lang="en-US"/>
              <a:t> from the queue. </a:t>
            </a:r>
            <a:endParaRPr/>
          </a:p>
        </p:txBody>
      </p:sp>
      <p:sp>
        <p:nvSpPr>
          <p:cNvPr id="92" name="Google Shape;92;p15"/>
          <p:cNvSpPr/>
          <p:nvPr/>
        </p:nvSpPr>
        <p:spPr>
          <a:xfrm>
            <a:off x="1267100" y="4595525"/>
            <a:ext cx="1358400" cy="5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Sender</a:t>
            </a:r>
            <a:endParaRPr b="1"/>
          </a:p>
        </p:txBody>
      </p:sp>
      <p:sp>
        <p:nvSpPr>
          <p:cNvPr id="93" name="Google Shape;93;p15"/>
          <p:cNvSpPr/>
          <p:nvPr/>
        </p:nvSpPr>
        <p:spPr>
          <a:xfrm>
            <a:off x="6579325" y="4595525"/>
            <a:ext cx="1358400" cy="5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Receiver</a:t>
            </a:r>
            <a:endParaRPr b="1"/>
          </a:p>
        </p:txBody>
      </p:sp>
      <p:sp>
        <p:nvSpPr>
          <p:cNvPr id="94" name="Google Shape;94;p15"/>
          <p:cNvSpPr/>
          <p:nvPr/>
        </p:nvSpPr>
        <p:spPr>
          <a:xfrm>
            <a:off x="3655450" y="4595525"/>
            <a:ext cx="1833100" cy="587700"/>
          </a:xfrm>
          <a:prstGeom prst="flowChartMagneticDrum">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t>Message </a:t>
            </a:r>
            <a:endParaRPr b="1" sz="1300"/>
          </a:p>
          <a:p>
            <a:pPr indent="0" lvl="0" marL="0" rtl="0" algn="l">
              <a:spcBef>
                <a:spcPts val="0"/>
              </a:spcBef>
              <a:spcAft>
                <a:spcPts val="0"/>
              </a:spcAft>
              <a:buNone/>
            </a:pPr>
            <a:r>
              <a:rPr b="1" lang="en-US" sz="1300"/>
              <a:t>Queue</a:t>
            </a:r>
            <a:endParaRPr b="1" sz="1300"/>
          </a:p>
        </p:txBody>
      </p:sp>
      <p:cxnSp>
        <p:nvCxnSpPr>
          <p:cNvPr id="95" name="Google Shape;95;p15"/>
          <p:cNvCxnSpPr>
            <a:stCxn id="92" idx="3"/>
            <a:endCxn id="94" idx="1"/>
          </p:cNvCxnSpPr>
          <p:nvPr/>
        </p:nvCxnSpPr>
        <p:spPr>
          <a:xfrm>
            <a:off x="2625500" y="4889375"/>
            <a:ext cx="1029900" cy="0"/>
          </a:xfrm>
          <a:prstGeom prst="straightConnector1">
            <a:avLst/>
          </a:prstGeom>
          <a:noFill/>
          <a:ln cap="flat" cmpd="sng" w="19050">
            <a:solidFill>
              <a:srgbClr val="980000"/>
            </a:solidFill>
            <a:prstDash val="dash"/>
            <a:round/>
            <a:headEnd len="med" w="med" type="none"/>
            <a:tailEnd len="med" w="med" type="triangle"/>
          </a:ln>
        </p:spPr>
      </p:cxnSp>
      <p:cxnSp>
        <p:nvCxnSpPr>
          <p:cNvPr id="96" name="Google Shape;96;p15"/>
          <p:cNvCxnSpPr>
            <a:stCxn id="94" idx="4"/>
            <a:endCxn id="93" idx="1"/>
          </p:cNvCxnSpPr>
          <p:nvPr/>
        </p:nvCxnSpPr>
        <p:spPr>
          <a:xfrm>
            <a:off x="5488550" y="4889375"/>
            <a:ext cx="1090800" cy="0"/>
          </a:xfrm>
          <a:prstGeom prst="straightConnector1">
            <a:avLst/>
          </a:prstGeom>
          <a:noFill/>
          <a:ln cap="flat" cmpd="sng" w="19050">
            <a:solidFill>
              <a:srgbClr val="980000"/>
            </a:solidFill>
            <a:prstDash val="dash"/>
            <a:round/>
            <a:headEnd len="med" w="med" type="none"/>
            <a:tailEnd len="med" w="med" type="triangle"/>
          </a:ln>
        </p:spPr>
      </p:cxnSp>
      <p:pic>
        <p:nvPicPr>
          <p:cNvPr id="97" name="Google Shape;97;p15"/>
          <p:cNvPicPr preferRelativeResize="0"/>
          <p:nvPr/>
        </p:nvPicPr>
        <p:blipFill>
          <a:blip r:embed="rId3">
            <a:alphaModFix/>
          </a:blip>
          <a:stretch>
            <a:fillRect/>
          </a:stretch>
        </p:blipFill>
        <p:spPr>
          <a:xfrm>
            <a:off x="2783762" y="4098300"/>
            <a:ext cx="713425" cy="497225"/>
          </a:xfrm>
          <a:prstGeom prst="rect">
            <a:avLst/>
          </a:prstGeom>
          <a:noFill/>
          <a:ln>
            <a:noFill/>
          </a:ln>
        </p:spPr>
      </p:pic>
      <p:pic>
        <p:nvPicPr>
          <p:cNvPr id="98" name="Google Shape;98;p15"/>
          <p:cNvPicPr preferRelativeResize="0"/>
          <p:nvPr/>
        </p:nvPicPr>
        <p:blipFill>
          <a:blip r:embed="rId3">
            <a:alphaModFix/>
          </a:blip>
          <a:stretch>
            <a:fillRect/>
          </a:stretch>
        </p:blipFill>
        <p:spPr>
          <a:xfrm>
            <a:off x="5677237" y="4098300"/>
            <a:ext cx="713425" cy="49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Publish-Subscribe Messaging System</a:t>
            </a:r>
            <a:endParaRPr/>
          </a:p>
        </p:txBody>
      </p:sp>
      <p:sp>
        <p:nvSpPr>
          <p:cNvPr id="104" name="Google Shape;104;p1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90000"/>
              </a:lnSpc>
              <a:spcBef>
                <a:spcPts val="750"/>
              </a:spcBef>
              <a:spcAft>
                <a:spcPts val="0"/>
              </a:spcAft>
              <a:buClr>
                <a:schemeClr val="dk1"/>
              </a:buClr>
              <a:buSzPts val="1800"/>
              <a:buFont typeface="Arial"/>
              <a:buChar char="•"/>
            </a:pPr>
            <a:r>
              <a:rPr lang="en-US"/>
              <a:t>In t</a:t>
            </a:r>
            <a:r>
              <a:rPr lang="en-US"/>
              <a:t>his system, messages are persisted in a </a:t>
            </a:r>
            <a:r>
              <a:rPr lang="en-US">
                <a:solidFill>
                  <a:srgbClr val="FF0000"/>
                </a:solidFill>
              </a:rPr>
              <a:t>topic</a:t>
            </a:r>
            <a:r>
              <a:rPr lang="en-US"/>
              <a:t>. </a:t>
            </a:r>
            <a:endParaRPr/>
          </a:p>
          <a:p>
            <a:pPr indent="-342900" lvl="0" marL="457200" marR="0" rtl="0" algn="l">
              <a:lnSpc>
                <a:spcPct val="90000"/>
              </a:lnSpc>
              <a:spcBef>
                <a:spcPts val="0"/>
              </a:spcBef>
              <a:spcAft>
                <a:spcPts val="0"/>
              </a:spcAft>
              <a:buSzPts val="1800"/>
              <a:buChar char="•"/>
            </a:pPr>
            <a:r>
              <a:rPr lang="en-US"/>
              <a:t>C</a:t>
            </a:r>
            <a:r>
              <a:rPr lang="en-US"/>
              <a:t>onsumers can subscribe to one or more topic and consume all the messages in that topic. </a:t>
            </a:r>
            <a:endParaRPr/>
          </a:p>
          <a:p>
            <a:pPr indent="-342900" lvl="0" marL="457200" marR="0" rtl="0" algn="l">
              <a:lnSpc>
                <a:spcPct val="90000"/>
              </a:lnSpc>
              <a:spcBef>
                <a:spcPts val="0"/>
              </a:spcBef>
              <a:spcAft>
                <a:spcPts val="0"/>
              </a:spcAft>
              <a:buSzPts val="1800"/>
              <a:buChar char="•"/>
            </a:pPr>
            <a:r>
              <a:rPr lang="en-US"/>
              <a:t>Message </a:t>
            </a:r>
            <a:r>
              <a:rPr lang="en-US">
                <a:solidFill>
                  <a:srgbClr val="0000FF"/>
                </a:solidFill>
              </a:rPr>
              <a:t>producers</a:t>
            </a:r>
            <a:r>
              <a:rPr lang="en-US"/>
              <a:t> are called </a:t>
            </a:r>
            <a:r>
              <a:rPr lang="en-US">
                <a:solidFill>
                  <a:srgbClr val="0000FF"/>
                </a:solidFill>
              </a:rPr>
              <a:t>publishers</a:t>
            </a:r>
            <a:r>
              <a:rPr lang="en-US"/>
              <a:t> and message </a:t>
            </a:r>
            <a:r>
              <a:rPr lang="en-US">
                <a:solidFill>
                  <a:srgbClr val="9900FF"/>
                </a:solidFill>
              </a:rPr>
              <a:t>consumers</a:t>
            </a:r>
            <a:r>
              <a:rPr lang="en-US"/>
              <a:t> are called </a:t>
            </a:r>
            <a:r>
              <a:rPr lang="en-US">
                <a:solidFill>
                  <a:srgbClr val="9900FF"/>
                </a:solidFill>
              </a:rPr>
              <a:t>subscribers</a:t>
            </a:r>
            <a:r>
              <a:rPr lang="en-US"/>
              <a:t>.</a:t>
            </a:r>
            <a:endParaRPr/>
          </a:p>
          <a:p>
            <a:pPr indent="0" lvl="0" marL="0" marR="0" rtl="0" algn="l">
              <a:lnSpc>
                <a:spcPct val="90000"/>
              </a:lnSpc>
              <a:spcBef>
                <a:spcPts val="750"/>
              </a:spcBef>
              <a:spcAft>
                <a:spcPts val="0"/>
              </a:spcAft>
              <a:buNone/>
            </a:pPr>
            <a:r>
              <a:t/>
            </a:r>
            <a:endParaRPr/>
          </a:p>
        </p:txBody>
      </p:sp>
      <p:sp>
        <p:nvSpPr>
          <p:cNvPr id="105" name="Google Shape;105;p16"/>
          <p:cNvSpPr/>
          <p:nvPr/>
        </p:nvSpPr>
        <p:spPr>
          <a:xfrm>
            <a:off x="849075" y="3824800"/>
            <a:ext cx="1358400" cy="5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0000FF"/>
                </a:solidFill>
              </a:rPr>
              <a:t>Producer</a:t>
            </a:r>
            <a:endParaRPr b="1">
              <a:solidFill>
                <a:srgbClr val="0000FF"/>
              </a:solidFill>
            </a:endParaRPr>
          </a:p>
        </p:txBody>
      </p:sp>
      <p:sp>
        <p:nvSpPr>
          <p:cNvPr id="106" name="Google Shape;106;p16"/>
          <p:cNvSpPr/>
          <p:nvPr/>
        </p:nvSpPr>
        <p:spPr>
          <a:xfrm>
            <a:off x="7156950" y="3824800"/>
            <a:ext cx="1358400" cy="5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9900FF"/>
                </a:solidFill>
              </a:rPr>
              <a:t>Consumer</a:t>
            </a:r>
            <a:endParaRPr b="1">
              <a:solidFill>
                <a:srgbClr val="9900FF"/>
              </a:solidFill>
            </a:endParaRPr>
          </a:p>
        </p:txBody>
      </p:sp>
      <p:pic>
        <p:nvPicPr>
          <p:cNvPr id="107" name="Google Shape;107;p16"/>
          <p:cNvPicPr preferRelativeResize="0"/>
          <p:nvPr/>
        </p:nvPicPr>
        <p:blipFill>
          <a:blip r:embed="rId3">
            <a:alphaModFix/>
          </a:blip>
          <a:stretch>
            <a:fillRect/>
          </a:stretch>
        </p:blipFill>
        <p:spPr>
          <a:xfrm>
            <a:off x="2429721" y="3990450"/>
            <a:ext cx="479675" cy="334300"/>
          </a:xfrm>
          <a:prstGeom prst="rect">
            <a:avLst/>
          </a:prstGeom>
          <a:noFill/>
          <a:ln>
            <a:noFill/>
          </a:ln>
        </p:spPr>
      </p:pic>
      <p:pic>
        <p:nvPicPr>
          <p:cNvPr id="108" name="Google Shape;108;p16"/>
          <p:cNvPicPr preferRelativeResize="0"/>
          <p:nvPr/>
        </p:nvPicPr>
        <p:blipFill>
          <a:blip r:embed="rId3">
            <a:alphaModFix/>
          </a:blip>
          <a:stretch>
            <a:fillRect/>
          </a:stretch>
        </p:blipFill>
        <p:spPr>
          <a:xfrm>
            <a:off x="6548895" y="4761975"/>
            <a:ext cx="479675" cy="334300"/>
          </a:xfrm>
          <a:prstGeom prst="rect">
            <a:avLst/>
          </a:prstGeom>
          <a:noFill/>
          <a:ln>
            <a:noFill/>
          </a:ln>
        </p:spPr>
      </p:pic>
      <p:sp>
        <p:nvSpPr>
          <p:cNvPr id="109" name="Google Shape;109;p16"/>
          <p:cNvSpPr/>
          <p:nvPr/>
        </p:nvSpPr>
        <p:spPr>
          <a:xfrm>
            <a:off x="849075" y="5183225"/>
            <a:ext cx="1358400" cy="5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0000FF"/>
                </a:solidFill>
              </a:rPr>
              <a:t>Producer</a:t>
            </a:r>
            <a:endParaRPr b="1">
              <a:solidFill>
                <a:srgbClr val="0000FF"/>
              </a:solidFill>
            </a:endParaRPr>
          </a:p>
        </p:txBody>
      </p:sp>
      <p:sp>
        <p:nvSpPr>
          <p:cNvPr id="110" name="Google Shape;110;p16"/>
          <p:cNvSpPr/>
          <p:nvPr/>
        </p:nvSpPr>
        <p:spPr>
          <a:xfrm>
            <a:off x="2909399" y="4019950"/>
            <a:ext cx="3373812" cy="2202444"/>
          </a:xfrm>
          <a:prstGeom prst="cloud">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409400" y="4491700"/>
            <a:ext cx="1517450" cy="469425"/>
          </a:xfrm>
          <a:prstGeom prst="flowChartMagneticDrum">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t>Topic 1</a:t>
            </a:r>
            <a:endParaRPr b="1" sz="1300"/>
          </a:p>
        </p:txBody>
      </p:sp>
      <p:sp>
        <p:nvSpPr>
          <p:cNvPr id="112" name="Google Shape;112;p16"/>
          <p:cNvSpPr/>
          <p:nvPr/>
        </p:nvSpPr>
        <p:spPr>
          <a:xfrm>
            <a:off x="3409400" y="5388675"/>
            <a:ext cx="1517450" cy="469425"/>
          </a:xfrm>
          <a:prstGeom prst="flowChartMagneticDrum">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t>Topic 2</a:t>
            </a:r>
            <a:endParaRPr b="1" sz="1300"/>
          </a:p>
        </p:txBody>
      </p:sp>
      <p:sp>
        <p:nvSpPr>
          <p:cNvPr id="113" name="Google Shape;113;p16"/>
          <p:cNvSpPr/>
          <p:nvPr/>
        </p:nvSpPr>
        <p:spPr>
          <a:xfrm>
            <a:off x="4728750" y="4961125"/>
            <a:ext cx="1443425" cy="469425"/>
          </a:xfrm>
          <a:prstGeom prst="flowChartMagneticDrum">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t>Topic 3</a:t>
            </a:r>
            <a:endParaRPr b="1" sz="1200"/>
          </a:p>
        </p:txBody>
      </p:sp>
      <p:sp>
        <p:nvSpPr>
          <p:cNvPr id="114" name="Google Shape;114;p16"/>
          <p:cNvSpPr/>
          <p:nvPr/>
        </p:nvSpPr>
        <p:spPr>
          <a:xfrm rot="1743794">
            <a:off x="2186303" y="4347306"/>
            <a:ext cx="966497" cy="334249"/>
          </a:xfrm>
          <a:prstGeom prst="rightArrow">
            <a:avLst>
              <a:gd fmla="val 20704" name="adj1"/>
              <a:gd fmla="val 50000" name="adj2"/>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7270175" y="5259425"/>
            <a:ext cx="1358400" cy="5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9900FF"/>
                </a:solidFill>
              </a:rPr>
              <a:t>Consumer</a:t>
            </a:r>
            <a:endParaRPr b="1">
              <a:solidFill>
                <a:srgbClr val="9900FF"/>
              </a:solidFill>
            </a:endParaRPr>
          </a:p>
        </p:txBody>
      </p:sp>
      <p:sp>
        <p:nvSpPr>
          <p:cNvPr id="116" name="Google Shape;116;p16"/>
          <p:cNvSpPr/>
          <p:nvPr/>
        </p:nvSpPr>
        <p:spPr>
          <a:xfrm rot="408575">
            <a:off x="6268648" y="5098683"/>
            <a:ext cx="966518" cy="334155"/>
          </a:xfrm>
          <a:prstGeom prst="rightArrow">
            <a:avLst>
              <a:gd fmla="val 20704" name="adj1"/>
              <a:gd fmla="val 50000" name="adj2"/>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840622">
            <a:off x="6166191" y="4311637"/>
            <a:ext cx="966553" cy="334190"/>
          </a:xfrm>
          <a:prstGeom prst="rightArrow">
            <a:avLst>
              <a:gd fmla="val 20704" name="adj1"/>
              <a:gd fmla="val 50000" name="adj2"/>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rot="-878812">
            <a:off x="2237426" y="5238982"/>
            <a:ext cx="751006" cy="334282"/>
          </a:xfrm>
          <a:prstGeom prst="rightArrow">
            <a:avLst>
              <a:gd fmla="val 20704" name="adj1"/>
              <a:gd fmla="val 50000" name="adj2"/>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nvSpPr>
        <p:spPr>
          <a:xfrm>
            <a:off x="1916925" y="4510688"/>
            <a:ext cx="12540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Publish (topic, msg)</a:t>
            </a:r>
            <a:endParaRPr/>
          </a:p>
        </p:txBody>
      </p:sp>
      <p:sp>
        <p:nvSpPr>
          <p:cNvPr id="120" name="Google Shape;120;p16"/>
          <p:cNvSpPr txBox="1"/>
          <p:nvPr/>
        </p:nvSpPr>
        <p:spPr>
          <a:xfrm rot="-556694">
            <a:off x="6335544" y="4408428"/>
            <a:ext cx="614033" cy="46967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msg</a:t>
            </a:r>
            <a:endParaRPr/>
          </a:p>
        </p:txBody>
      </p:sp>
      <p:sp>
        <p:nvSpPr>
          <p:cNvPr id="121" name="Google Shape;121;p16"/>
          <p:cNvSpPr txBox="1"/>
          <p:nvPr/>
        </p:nvSpPr>
        <p:spPr>
          <a:xfrm rot="-986262">
            <a:off x="6042322" y="3852912"/>
            <a:ext cx="1007165" cy="33433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Subscribe</a:t>
            </a:r>
            <a:endParaRPr/>
          </a:p>
        </p:txBody>
      </p:sp>
      <p:cxnSp>
        <p:nvCxnSpPr>
          <p:cNvPr id="122" name="Google Shape;122;p16"/>
          <p:cNvCxnSpPr>
            <a:stCxn id="106" idx="1"/>
          </p:cNvCxnSpPr>
          <p:nvPr/>
        </p:nvCxnSpPr>
        <p:spPr>
          <a:xfrm flipH="1">
            <a:off x="6113550" y="4118650"/>
            <a:ext cx="1043400" cy="294000"/>
          </a:xfrm>
          <a:prstGeom prst="straightConnector1">
            <a:avLst/>
          </a:prstGeom>
          <a:noFill/>
          <a:ln cap="flat" cmpd="sng" w="28575">
            <a:solidFill>
              <a:schemeClr val="dk2"/>
            </a:solidFill>
            <a:prstDash val="dash"/>
            <a:round/>
            <a:headEnd len="med" w="med" type="none"/>
            <a:tailEnd len="med" w="med" type="triangle"/>
          </a:ln>
        </p:spPr>
      </p:cxnSp>
      <p:cxnSp>
        <p:nvCxnSpPr>
          <p:cNvPr id="123" name="Google Shape;123;p16"/>
          <p:cNvCxnSpPr/>
          <p:nvPr/>
        </p:nvCxnSpPr>
        <p:spPr>
          <a:xfrm rot="10800000">
            <a:off x="6113375" y="5457738"/>
            <a:ext cx="1080600" cy="95400"/>
          </a:xfrm>
          <a:prstGeom prst="straightConnector1">
            <a:avLst/>
          </a:prstGeom>
          <a:noFill/>
          <a:ln cap="flat" cmpd="sng" w="28575">
            <a:solidFill>
              <a:schemeClr val="dk2"/>
            </a:solidFill>
            <a:prstDash val="dash"/>
            <a:round/>
            <a:headEnd len="med" w="med" type="none"/>
            <a:tailEnd len="med" w="med" type="triangle"/>
          </a:ln>
        </p:spPr>
      </p:cxnSp>
      <p:sp>
        <p:nvSpPr>
          <p:cNvPr id="124" name="Google Shape;124;p16"/>
          <p:cNvSpPr txBox="1"/>
          <p:nvPr/>
        </p:nvSpPr>
        <p:spPr>
          <a:xfrm rot="286074">
            <a:off x="6042352" y="5484822"/>
            <a:ext cx="1006985" cy="3344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Subscribe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Learning Outlines</a:t>
            </a:r>
            <a:endParaRPr/>
          </a:p>
        </p:txBody>
      </p:sp>
      <p:sp>
        <p:nvSpPr>
          <p:cNvPr id="131" name="Google Shape;131;p1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375"/>
              </a:spcBef>
              <a:spcAft>
                <a:spcPts val="0"/>
              </a:spcAft>
              <a:buClr>
                <a:schemeClr val="dk1"/>
              </a:buClr>
              <a:buSzPts val="1800"/>
              <a:buChar char="•"/>
            </a:pPr>
            <a:r>
              <a:rPr lang="en-US"/>
              <a:t>What is a messaging system? </a:t>
            </a:r>
            <a:endParaRPr/>
          </a:p>
          <a:p>
            <a:pPr indent="-171450" lvl="1" marL="514350" rtl="0" algn="l">
              <a:lnSpc>
                <a:spcPct val="90000"/>
              </a:lnSpc>
              <a:spcBef>
                <a:spcPts val="375"/>
              </a:spcBef>
              <a:spcAft>
                <a:spcPts val="0"/>
              </a:spcAft>
              <a:buSzPts val="1800"/>
              <a:buChar char="•"/>
            </a:pPr>
            <a:r>
              <a:rPr lang="en-US"/>
              <a:t>Point to point </a:t>
            </a:r>
            <a:endParaRPr/>
          </a:p>
          <a:p>
            <a:pPr indent="-171450" lvl="1" marL="514350" rtl="0" algn="l">
              <a:spcBef>
                <a:spcPts val="0"/>
              </a:spcBef>
              <a:spcAft>
                <a:spcPts val="0"/>
              </a:spcAft>
              <a:buSzPts val="1800"/>
              <a:buChar char="•"/>
            </a:pPr>
            <a:r>
              <a:rPr lang="en-US"/>
              <a:t>Publish-subscribe (pub-sub)</a:t>
            </a:r>
            <a:endParaRPr/>
          </a:p>
          <a:p>
            <a:pPr indent="-171450" lvl="0" marL="171450" rtl="0" algn="l">
              <a:lnSpc>
                <a:spcPct val="90000"/>
              </a:lnSpc>
              <a:spcBef>
                <a:spcPts val="375"/>
              </a:spcBef>
              <a:spcAft>
                <a:spcPts val="0"/>
              </a:spcAft>
              <a:buClr>
                <a:srgbClr val="FF0000"/>
              </a:buClr>
              <a:buSzPts val="1800"/>
              <a:buChar char="•"/>
            </a:pPr>
            <a:r>
              <a:rPr lang="en-US">
                <a:solidFill>
                  <a:srgbClr val="FF0000"/>
                </a:solidFill>
              </a:rPr>
              <a:t>Apache Kafka</a:t>
            </a:r>
            <a:endParaRPr>
              <a:solidFill>
                <a:srgbClr val="FF0000"/>
              </a:solidFill>
            </a:endParaRPr>
          </a:p>
          <a:p>
            <a:pPr indent="-171450" lvl="1" marL="514350" rtl="0" algn="l">
              <a:lnSpc>
                <a:spcPct val="90000"/>
              </a:lnSpc>
              <a:spcBef>
                <a:spcPts val="375"/>
              </a:spcBef>
              <a:spcAft>
                <a:spcPts val="0"/>
              </a:spcAft>
              <a:buClr>
                <a:srgbClr val="FF0000"/>
              </a:buClr>
              <a:buSzPts val="1800"/>
              <a:buChar char="•"/>
            </a:pPr>
            <a:r>
              <a:rPr lang="en-US">
                <a:solidFill>
                  <a:srgbClr val="FF0000"/>
                </a:solidFill>
              </a:rPr>
              <a:t>Terminology</a:t>
            </a:r>
            <a:endParaRPr>
              <a:solidFill>
                <a:srgbClr val="FF0000"/>
              </a:solidFill>
            </a:endParaRPr>
          </a:p>
          <a:p>
            <a:pPr indent="-171450" lvl="1" marL="514350" rtl="0" algn="l">
              <a:lnSpc>
                <a:spcPct val="90000"/>
              </a:lnSpc>
              <a:spcBef>
                <a:spcPts val="375"/>
              </a:spcBef>
              <a:spcAft>
                <a:spcPts val="0"/>
              </a:spcAft>
              <a:buClr>
                <a:srgbClr val="FF0000"/>
              </a:buClr>
              <a:buSzPts val="1800"/>
              <a:buChar char="•"/>
            </a:pPr>
            <a:r>
              <a:rPr lang="en-US">
                <a:solidFill>
                  <a:srgbClr val="FF0000"/>
                </a:solidFill>
              </a:rPr>
              <a:t>kafka Architecture</a:t>
            </a:r>
            <a:endParaRPr>
              <a:solidFill>
                <a:srgbClr val="FF0000"/>
              </a:solidFill>
            </a:endParaRPr>
          </a:p>
          <a:p>
            <a:pPr indent="-171450" lvl="0" marL="171450" rtl="0" algn="l">
              <a:lnSpc>
                <a:spcPct val="90000"/>
              </a:lnSpc>
              <a:spcBef>
                <a:spcPts val="375"/>
              </a:spcBef>
              <a:spcAft>
                <a:spcPts val="0"/>
              </a:spcAft>
              <a:buSzPts val="1800"/>
              <a:buChar char="•"/>
            </a:pPr>
            <a:r>
              <a:rPr lang="en-US"/>
              <a:t>Why Kafka?  </a:t>
            </a:r>
            <a:endParaRPr/>
          </a:p>
          <a:p>
            <a:pPr indent="-171450" lvl="0" marL="171450" rtl="0" algn="l">
              <a:lnSpc>
                <a:spcPct val="90000"/>
              </a:lnSpc>
              <a:spcBef>
                <a:spcPts val="375"/>
              </a:spcBef>
              <a:spcAft>
                <a:spcPts val="0"/>
              </a:spcAft>
              <a:buSzPts val="1800"/>
              <a:buChar char="•"/>
            </a:pPr>
            <a:r>
              <a:rPr lang="en-US"/>
              <a:t>Kafka Setup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Apache</a:t>
            </a:r>
            <a:r>
              <a:rPr lang="en-US"/>
              <a:t> Kafka</a:t>
            </a:r>
            <a:endParaRPr/>
          </a:p>
        </p:txBody>
      </p:sp>
      <p:pic>
        <p:nvPicPr>
          <p:cNvPr id="137" name="Google Shape;137;p18"/>
          <p:cNvPicPr preferRelativeResize="0"/>
          <p:nvPr/>
        </p:nvPicPr>
        <p:blipFill>
          <a:blip r:embed="rId3">
            <a:alphaModFix/>
          </a:blip>
          <a:stretch>
            <a:fillRect/>
          </a:stretch>
        </p:blipFill>
        <p:spPr>
          <a:xfrm>
            <a:off x="1348550" y="2922600"/>
            <a:ext cx="6120325" cy="3086100"/>
          </a:xfrm>
          <a:prstGeom prst="rect">
            <a:avLst/>
          </a:prstGeom>
          <a:noFill/>
          <a:ln>
            <a:noFill/>
          </a:ln>
        </p:spPr>
      </p:pic>
      <p:sp>
        <p:nvSpPr>
          <p:cNvPr id="138" name="Google Shape;138;p18"/>
          <p:cNvSpPr txBox="1"/>
          <p:nvPr/>
        </p:nvSpPr>
        <p:spPr>
          <a:xfrm>
            <a:off x="440425" y="1635850"/>
            <a:ext cx="7965300" cy="132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Kafka is used as an </a:t>
            </a:r>
            <a:r>
              <a:rPr lang="en-US" sz="1800">
                <a:solidFill>
                  <a:srgbClr val="FF0000"/>
                </a:solidFill>
              </a:rPr>
              <a:t>enterprise messaging</a:t>
            </a:r>
            <a:r>
              <a:rPr lang="en-US" sz="1800"/>
              <a:t> system to decouple source and target systems to exchange data. </a:t>
            </a:r>
            <a:endParaRPr sz="1800"/>
          </a:p>
          <a:p>
            <a:pPr indent="-342900" lvl="0" marL="457200" rtl="0" algn="l">
              <a:spcBef>
                <a:spcPts val="0"/>
              </a:spcBef>
              <a:spcAft>
                <a:spcPts val="0"/>
              </a:spcAft>
              <a:buSzPts val="1800"/>
              <a:buChar char="●"/>
            </a:pPr>
            <a:r>
              <a:rPr lang="en-US" sz="1800"/>
              <a:t>Kafka provides </a:t>
            </a:r>
            <a:r>
              <a:rPr lang="en-US" sz="1800">
                <a:solidFill>
                  <a:srgbClr val="FF0000"/>
                </a:solidFill>
              </a:rPr>
              <a:t>high throughput with partitions</a:t>
            </a:r>
            <a:r>
              <a:rPr lang="en-US" sz="1800"/>
              <a:t> and </a:t>
            </a:r>
            <a:r>
              <a:rPr lang="en-US" sz="1800">
                <a:solidFill>
                  <a:srgbClr val="FF0000"/>
                </a:solidFill>
              </a:rPr>
              <a:t>fault tolerance with replication</a:t>
            </a:r>
            <a:r>
              <a:rPr lang="en-US" sz="1800"/>
              <a:t>.</a:t>
            </a:r>
            <a:endParaRPr sz="1800"/>
          </a:p>
          <a:p>
            <a:pPr indent="0" lvl="0" marL="0" rtl="0" algn="l">
              <a:lnSpc>
                <a:spcPct val="115000"/>
              </a:lnSpc>
              <a:spcBef>
                <a:spcPts val="0"/>
              </a:spcBef>
              <a:spcAft>
                <a:spcPts val="0"/>
              </a:spcAft>
              <a:buNone/>
            </a:pPr>
            <a:r>
              <a:t/>
            </a:r>
            <a:endParaRPr>
              <a:latin typeface="Calibri"/>
              <a:ea typeface="Calibri"/>
              <a:cs typeface="Calibri"/>
              <a:sym typeface="Calibri"/>
            </a:endParaRPr>
          </a:p>
        </p:txBody>
      </p:sp>
      <p:sp>
        <p:nvSpPr>
          <p:cNvPr id="139" name="Google Shape;139;p18"/>
          <p:cNvSpPr txBox="1"/>
          <p:nvPr/>
        </p:nvSpPr>
        <p:spPr>
          <a:xfrm>
            <a:off x="4455600" y="5955500"/>
            <a:ext cx="4688400" cy="3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1100"/>
              </a:spcAft>
              <a:buClr>
                <a:schemeClr val="dk1"/>
              </a:buClr>
              <a:buSzPts val="1100"/>
              <a:buFont typeface="Arial"/>
              <a:buNone/>
            </a:pPr>
            <a:r>
              <a:rPr lang="en-US" sz="1200">
                <a:solidFill>
                  <a:srgbClr val="222635"/>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4"/>
              </a:rPr>
              <a:t>https://dzone.com/articles/introduction-to-apache-kafka-1</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Apache Kafka</a:t>
            </a:r>
            <a:endParaRPr/>
          </a:p>
        </p:txBody>
      </p:sp>
      <p:sp>
        <p:nvSpPr>
          <p:cNvPr id="145" name="Google Shape;145;p1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750"/>
              </a:spcBef>
              <a:spcAft>
                <a:spcPts val="0"/>
              </a:spcAft>
              <a:buClr>
                <a:srgbClr val="000000"/>
              </a:buClr>
              <a:buSzPts val="1800"/>
              <a:buChar char="•"/>
            </a:pPr>
            <a:r>
              <a:rPr lang="en-US">
                <a:solidFill>
                  <a:srgbClr val="000000"/>
                </a:solidFill>
              </a:rPr>
              <a:t>Apache Kafka is a </a:t>
            </a:r>
            <a:r>
              <a:rPr lang="en-US">
                <a:solidFill>
                  <a:srgbClr val="FF0000"/>
                </a:solidFill>
              </a:rPr>
              <a:t>distributed publish-subscribe messaging system</a:t>
            </a:r>
            <a:r>
              <a:rPr lang="en-US">
                <a:solidFill>
                  <a:srgbClr val="000000"/>
                </a:solidFill>
              </a:rPr>
              <a:t> and a robust queue that can handle a high amount of data. </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US">
                <a:solidFill>
                  <a:srgbClr val="000000"/>
                </a:solidFill>
              </a:rPr>
              <a:t>Kafka maintains feeds of messages in </a:t>
            </a:r>
            <a:r>
              <a:rPr lang="en-US">
                <a:solidFill>
                  <a:srgbClr val="FF0000"/>
                </a:solidFill>
              </a:rPr>
              <a:t>topics</a:t>
            </a:r>
            <a:r>
              <a:rPr lang="en-US">
                <a:solidFill>
                  <a:srgbClr val="000000"/>
                </a:solidFill>
              </a:rPr>
              <a:t>. Producers write data to topics and consumers read from topics. Since Kafka is a distributed system, topics are partitioned and replicated across multiple nodes.</a:t>
            </a:r>
            <a:endParaRPr>
              <a:solidFill>
                <a:srgbClr val="000000"/>
              </a:solidFill>
            </a:endParaRPr>
          </a:p>
        </p:txBody>
      </p:sp>
      <p:sp>
        <p:nvSpPr>
          <p:cNvPr id="146" name="Google Shape;146;p19"/>
          <p:cNvSpPr/>
          <p:nvPr/>
        </p:nvSpPr>
        <p:spPr>
          <a:xfrm>
            <a:off x="1203800" y="4095350"/>
            <a:ext cx="1386300" cy="5349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Producer </a:t>
            </a:r>
            <a:endParaRPr/>
          </a:p>
        </p:txBody>
      </p:sp>
      <p:sp>
        <p:nvSpPr>
          <p:cNvPr id="147" name="Google Shape;147;p19"/>
          <p:cNvSpPr/>
          <p:nvPr/>
        </p:nvSpPr>
        <p:spPr>
          <a:xfrm>
            <a:off x="1203800" y="5232675"/>
            <a:ext cx="1386300" cy="5349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Producer </a:t>
            </a:r>
            <a:endParaRPr/>
          </a:p>
        </p:txBody>
      </p:sp>
      <p:sp>
        <p:nvSpPr>
          <p:cNvPr id="148" name="Google Shape;148;p19"/>
          <p:cNvSpPr/>
          <p:nvPr/>
        </p:nvSpPr>
        <p:spPr>
          <a:xfrm>
            <a:off x="3684350" y="3900800"/>
            <a:ext cx="1933500" cy="20184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Kafka</a:t>
            </a:r>
            <a:endParaRPr b="1" sz="1800"/>
          </a:p>
          <a:p>
            <a:pPr indent="0" lvl="0" marL="0" rtl="0" algn="ctr">
              <a:spcBef>
                <a:spcPts val="0"/>
              </a:spcBef>
              <a:spcAft>
                <a:spcPts val="0"/>
              </a:spcAft>
              <a:buNone/>
            </a:pPr>
            <a:r>
              <a:rPr b="1" lang="en-US" sz="1800"/>
              <a:t>Cluster</a:t>
            </a:r>
            <a:endParaRPr b="1" sz="1800"/>
          </a:p>
        </p:txBody>
      </p:sp>
      <p:sp>
        <p:nvSpPr>
          <p:cNvPr id="149" name="Google Shape;149;p19"/>
          <p:cNvSpPr/>
          <p:nvPr/>
        </p:nvSpPr>
        <p:spPr>
          <a:xfrm>
            <a:off x="6499700" y="3900800"/>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Consumer </a:t>
            </a:r>
            <a:endParaRPr/>
          </a:p>
        </p:txBody>
      </p:sp>
      <p:sp>
        <p:nvSpPr>
          <p:cNvPr id="150" name="Google Shape;150;p19"/>
          <p:cNvSpPr/>
          <p:nvPr/>
        </p:nvSpPr>
        <p:spPr>
          <a:xfrm>
            <a:off x="6499700" y="4782775"/>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Consumer</a:t>
            </a:r>
            <a:r>
              <a:rPr lang="en-US"/>
              <a:t> </a:t>
            </a:r>
            <a:endParaRPr/>
          </a:p>
        </p:txBody>
      </p:sp>
      <p:sp>
        <p:nvSpPr>
          <p:cNvPr id="151" name="Google Shape;151;p19"/>
          <p:cNvSpPr/>
          <p:nvPr/>
        </p:nvSpPr>
        <p:spPr>
          <a:xfrm>
            <a:off x="6499700" y="5664750"/>
            <a:ext cx="1386300" cy="534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Consumer</a:t>
            </a:r>
            <a:r>
              <a:rPr lang="en-US"/>
              <a:t> </a:t>
            </a:r>
            <a:endParaRPr/>
          </a:p>
        </p:txBody>
      </p:sp>
      <p:cxnSp>
        <p:nvCxnSpPr>
          <p:cNvPr id="152" name="Google Shape;152;p19"/>
          <p:cNvCxnSpPr>
            <a:stCxn id="146" idx="3"/>
          </p:cNvCxnSpPr>
          <p:nvPr/>
        </p:nvCxnSpPr>
        <p:spPr>
          <a:xfrm flipH="1" rot="10800000">
            <a:off x="2590100" y="4350800"/>
            <a:ext cx="1094400" cy="120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9"/>
          <p:cNvCxnSpPr>
            <a:stCxn id="146" idx="3"/>
            <a:endCxn id="148" idx="1"/>
          </p:cNvCxnSpPr>
          <p:nvPr/>
        </p:nvCxnSpPr>
        <p:spPr>
          <a:xfrm>
            <a:off x="2590100" y="4362800"/>
            <a:ext cx="1094400" cy="5472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a:stCxn id="146" idx="3"/>
          </p:cNvCxnSpPr>
          <p:nvPr/>
        </p:nvCxnSpPr>
        <p:spPr>
          <a:xfrm>
            <a:off x="2590100" y="4362800"/>
            <a:ext cx="1094400" cy="11553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9"/>
          <p:cNvCxnSpPr>
            <a:stCxn id="147" idx="3"/>
          </p:cNvCxnSpPr>
          <p:nvPr/>
        </p:nvCxnSpPr>
        <p:spPr>
          <a:xfrm flipH="1" rot="10800000">
            <a:off x="2590100" y="4362825"/>
            <a:ext cx="1106400" cy="11373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9"/>
          <p:cNvCxnSpPr>
            <a:stCxn id="147" idx="3"/>
            <a:endCxn id="148" idx="1"/>
          </p:cNvCxnSpPr>
          <p:nvPr/>
        </p:nvCxnSpPr>
        <p:spPr>
          <a:xfrm flipH="1" rot="10800000">
            <a:off x="2590100" y="4910025"/>
            <a:ext cx="1094400" cy="5901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9"/>
          <p:cNvCxnSpPr>
            <a:stCxn id="147" idx="3"/>
          </p:cNvCxnSpPr>
          <p:nvPr/>
        </p:nvCxnSpPr>
        <p:spPr>
          <a:xfrm>
            <a:off x="2590100" y="5500125"/>
            <a:ext cx="1094400" cy="57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9"/>
          <p:cNvCxnSpPr>
            <a:endCxn id="149" idx="1"/>
          </p:cNvCxnSpPr>
          <p:nvPr/>
        </p:nvCxnSpPr>
        <p:spPr>
          <a:xfrm flipH="1" rot="10800000">
            <a:off x="5630000" y="4168250"/>
            <a:ext cx="869700" cy="1218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9"/>
          <p:cNvCxnSpPr>
            <a:stCxn id="148" idx="3"/>
            <a:endCxn id="150" idx="1"/>
          </p:cNvCxnSpPr>
          <p:nvPr/>
        </p:nvCxnSpPr>
        <p:spPr>
          <a:xfrm>
            <a:off x="5617850" y="4910000"/>
            <a:ext cx="882000" cy="1401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9"/>
          <p:cNvCxnSpPr>
            <a:endCxn id="151" idx="1"/>
          </p:cNvCxnSpPr>
          <p:nvPr/>
        </p:nvCxnSpPr>
        <p:spPr>
          <a:xfrm>
            <a:off x="5617700" y="5688300"/>
            <a:ext cx="882000" cy="24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_C5Modules_CC_License_standar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