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F36F73-BBBC-40B3-9429-B39D47487E78}">
  <a:tblStyle styleId="{D0F36F73-BBBC-40B3-9429-B39D47487E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ce2339b3_0_56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ce2339b3_0_56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ce2339b3_0_63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ce2339b3_0_63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ce2339b3_0_8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ce2339b3_0_8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ce2339b3_0_95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ce2339b3_0_95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ce2339b3_0_101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ce2339b3_0_101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ce2339b3_0_109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ce2339b3_0_109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847a4b840_0_6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4847a4b840_0_6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4847a4b840_0_6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5aba1a46_0_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5aba1a46_0_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ce2339b3_0_38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ce2339b3_0_38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ce2339b3_1_14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ce2339b3_1_14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a479d8e8_0_61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44a479d8e8_0_61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44a479d8e8_0_61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5ce2339b3_1_64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5ce2339b3_1_64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ce2339b3_1_32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ce2339b3_1_32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ce2339b3_1_9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ce2339b3_1_9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ce2339b3_1_4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ce2339b3_1_4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847a4b840_0_12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4847a4b840_0_12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g4847a4b840_0_12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d5aba1a46_0_22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d5aba1a46_0_22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ce2339b3_1_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ce2339b3_1_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5ce2339b3_1_7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5ce2339b3_1_7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d38f14426_0_42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4d38f14426_0_42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4d38f14426_0_42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847a4b840_0_46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4847a4b840_0_46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g4847a4b840_0_46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47a4b840_0_0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4847a4b840_0_0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4847a4b840_0_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d38f14426_0_13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4d38f14426_0_13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g4d38f14426_0_13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d38f14426_0_7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4d38f14426_0_7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g4d38f14426_0_7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d38f14426_0_0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4d38f14426_0_0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g4d38f14426_0_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d38f14426_0_33:notes"/>
          <p:cNvSpPr txBox="1"/>
          <p:nvPr>
            <p:ph idx="1" type="body"/>
          </p:nvPr>
        </p:nvSpPr>
        <p:spPr>
          <a:xfrm>
            <a:off x="731880" y="4560840"/>
            <a:ext cx="5851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4d38f14426_0_33:notes"/>
          <p:cNvSpPr txBox="1"/>
          <p:nvPr/>
        </p:nvSpPr>
        <p:spPr>
          <a:xfrm>
            <a:off x="4143240" y="9120240"/>
            <a:ext cx="3169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g4d38f14426_0_33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9c2d8f51_0_5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9c2d8f51_0_5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ce2339b3_0_16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ce2339b3_0_16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47a4b840_0_18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47a4b840_0_18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ce2339b3_0_117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ce2339b3_0_117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ce2339b3_0_28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ce2339b3_0_28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ce2339b3_0_44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ce2339b3_0_44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389200" y="328356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389200" y="428652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71460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3892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0400" y="3283200"/>
            <a:ext cx="2406240" cy="19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0400" y="3283200"/>
            <a:ext cx="2406240" cy="19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3892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71460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5389200" y="1143000"/>
            <a:ext cx="3428640" cy="9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53892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71460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53892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71460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5389200" y="428652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5389200" y="328356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5389200" y="428652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71460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53892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0400" y="3283200"/>
            <a:ext cx="2406240" cy="19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0400" y="3283200"/>
            <a:ext cx="2406240" cy="19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389200" y="3283560"/>
            <a:ext cx="342864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3892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71460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389200" y="1143000"/>
            <a:ext cx="3428640" cy="9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3892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71460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389200" y="3283560"/>
            <a:ext cx="1672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7146000" y="428652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389200" y="1143000"/>
            <a:ext cx="342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3892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7146000" y="3283560"/>
            <a:ext cx="167292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5389200" y="4286520"/>
            <a:ext cx="342864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009080" y="6416640"/>
            <a:ext cx="563436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Creative Commons Attribution 4.0 International License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249640" y="3402000"/>
            <a:ext cx="5371920" cy="1294920"/>
          </a:xfrm>
          <a:prstGeom prst="rect">
            <a:avLst/>
          </a:prstGeom>
          <a:noFill/>
          <a:ln cap="flat" cmpd="sng" w="12600">
            <a:solidFill>
              <a:srgbClr val="2955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249640" y="4813200"/>
            <a:ext cx="5371920" cy="647280"/>
          </a:xfrm>
          <a:prstGeom prst="rect">
            <a:avLst/>
          </a:prstGeom>
          <a:noFill/>
          <a:ln cap="flat" cmpd="sng" w="12600">
            <a:solidFill>
              <a:srgbClr val="2955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249640" y="3402000"/>
            <a:ext cx="171000" cy="129492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249640" y="4813200"/>
            <a:ext cx="171000" cy="64728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629800" y="3616560"/>
            <a:ext cx="4611240" cy="803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2629800" y="4998240"/>
            <a:ext cx="4219920" cy="27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009080" y="6416640"/>
            <a:ext cx="563436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Creative Commons Attribution 4.0 International License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park.apache.org/docs/2.1.0/ml-features.html" TargetMode="External"/><Relationship Id="rId4" Type="http://schemas.openxmlformats.org/officeDocument/2006/relationships/hyperlink" Target="http://spark.apache.org/docs/2.1.0/api/python/index.html" TargetMode="External"/><Relationship Id="rId5" Type="http://schemas.openxmlformats.org/officeDocument/2006/relationships/hyperlink" Target="https://kafka.apache.org/quickst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2630520" y="4998960"/>
            <a:ext cx="5050440" cy="27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20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0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Text Classification using Spark</a:t>
            </a:r>
            <a:endParaRPr b="1" sz="20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2630500" y="3713850"/>
            <a:ext cx="4859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rPr>
              <a:t>Window-based Stream Data Analytics with SPARK and Kafka</a:t>
            </a:r>
            <a:endParaRPr b="1" sz="2200">
              <a:solidFill>
                <a:srgbClr val="295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Pre-processing: Stop Words Remover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StopWordsRemover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takes as input a sequence of strings (e.g. the output of a Tokenizer) and drops all the stop words from the input sequences.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419500" y="3317150"/>
            <a:ext cx="8159100" cy="2543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StopWordsRemover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sentenceData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spark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createDataFrame([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"show"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"an"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"8.6%", "rise"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"from"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"year"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"earlier"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"Government"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"the"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"first",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"id"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"raw"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remover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StopWordsRemover(inputCol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"raw"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"filtered"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remover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transform(sentenceData)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show(truncate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200">
              <a:solidFill>
                <a:srgbClr val="00702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Pre-processing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: n-gram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n-gram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a sequence of n tokens (typically words) for some integer 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NGram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takes as input a sequence of strings (e.g. the output of a Tokenizer or StopWordRemover).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parameter n is used to determine the number of terms in each n-gram.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419500" y="3548175"/>
            <a:ext cx="8159100" cy="2780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NGram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wordDataFrame = spark.createDataFrame([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"show"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"an"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"8.6%", "rise"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"from"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"year"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"earlier"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"Government"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"the"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"first",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"id"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ngram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NGram(n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"ngrams"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ngramDataFrame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ngram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transform(wordDataFrame)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ngramDataFrame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select(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"ngrams"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show(truncate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Feature Extraction: TF-IDF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a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feature vectorization method widely used in text classification to reflect the importance of a term to a document in the corpus.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TF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Both </a:t>
            </a:r>
            <a:r>
              <a:rPr lang="en-US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HashingTF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CountVectorizer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can be used to generate the term frequency vectors.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IDF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IDF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is an Estimator which is fit on a dataset and produces an IDFModel. The IDFModel takes feature vectors (generally created from HashingTF or CountVectorizer) and scales each feature.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Feature Extraction: TF-IDF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492450" y="1906625"/>
            <a:ext cx="8159100" cy="42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HashingTF, IDF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wordsData</a:t>
            </a:r>
            <a:r>
              <a:rPr lang="en-US" sz="9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 spark.createDataFrame([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"show"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"an"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"8.6%", "rise"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"from"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"year"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"earlier"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"Government"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"for"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"the"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"first",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"10"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"months", "of"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"2015"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"label"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hashingTF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HashingTF(inputCol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"rawFeatures"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numFeatures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featurizedData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hashingTF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transform(wordsData)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idf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IDF(inputCol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"rawFeatures"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"features"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idfModel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idf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fit(featurizedData)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rescaledData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idfModel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transform(featurizedData)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rescaledData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select(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"label"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"features"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show()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Feature Extraction: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an Estimator which takes sequences of words representing documents and trains a Word2VecModel.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model maps each word to a unique fixed-size vector. The Word2VecModel transforms each document into a vector using the average of all words in the document.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Extraction: Word2Vec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492450" y="1690150"/>
            <a:ext cx="8159100" cy="4486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Word2Vec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2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Input data: Each row is a bag of words from a sentence or document.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documentDF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spark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createDataFrame([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"Statistics for first 10 months of 2015 show an 8.6% rise from a year earlier"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split(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 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"Government statistics for the first 10 months of 2015"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split(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 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"text"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2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Learn a mapping from words to Vectors.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word2Vec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Word2Vec(vectorSize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minCount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"text"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"result"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word2Vec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fit(documentDF)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Show the result for each sentence</a:t>
            </a:r>
            <a:endParaRPr b="1" i="1" sz="12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result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model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transform(documentDF)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row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result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collect():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text, vector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row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"Text: [</a:t>
            </a:r>
            <a:r>
              <a:rPr b="1" i="1" lang="en-US" sz="1200">
                <a:solidFill>
                  <a:srgbClr val="70A0D0"/>
                </a:solidFill>
                <a:latin typeface="Verdana"/>
                <a:ea typeface="Verdana"/>
                <a:cs typeface="Verdana"/>
                <a:sym typeface="Verdana"/>
              </a:rPr>
              <a:t>%s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] =&gt; \nVector: </a:t>
            </a:r>
            <a:r>
              <a:rPr b="1" i="1" lang="en-US" sz="1200">
                <a:solidFill>
                  <a:srgbClr val="70A0D0"/>
                </a:solidFill>
                <a:latin typeface="Verdana"/>
                <a:ea typeface="Verdana"/>
                <a:cs typeface="Verdana"/>
                <a:sym typeface="Verdana"/>
              </a:rPr>
              <a:t>%s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\n"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%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", "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join(text),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str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(vector)))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Preprocessing by Using Apache Spark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Classification by Using Apache Spark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Classification Evaluation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Stream Classification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Pipeline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628560" y="19017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43"/>
          <p:cNvGrpSpPr/>
          <p:nvPr/>
        </p:nvGrpSpPr>
        <p:grpSpPr>
          <a:xfrm>
            <a:off x="4550925" y="2148200"/>
            <a:ext cx="1848300" cy="3953350"/>
            <a:chOff x="3331725" y="1995800"/>
            <a:chExt cx="1848300" cy="3953350"/>
          </a:xfrm>
        </p:grpSpPr>
        <p:sp>
          <p:nvSpPr>
            <p:cNvPr id="266" name="Google Shape;266;p43"/>
            <p:cNvSpPr/>
            <p:nvPr/>
          </p:nvSpPr>
          <p:spPr>
            <a:xfrm>
              <a:off x="3331725" y="19958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Load Textual Data</a:t>
              </a:r>
              <a:endParaRPr b="1"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3331725" y="307055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Extract Features</a:t>
              </a:r>
              <a:endParaRPr b="1"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3331725" y="41453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Train Model</a:t>
              </a:r>
              <a:endParaRPr b="1"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3331725" y="5243850"/>
              <a:ext cx="1848300" cy="7053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</a:rPr>
                <a:t>Evaluate</a:t>
              </a:r>
              <a:endParaRPr/>
            </a:p>
          </p:txBody>
        </p:sp>
      </p:grpSp>
      <p:grpSp>
        <p:nvGrpSpPr>
          <p:cNvPr id="270" name="Google Shape;270;p43"/>
          <p:cNvGrpSpPr/>
          <p:nvPr/>
        </p:nvGrpSpPr>
        <p:grpSpPr>
          <a:xfrm>
            <a:off x="590000" y="1616500"/>
            <a:ext cx="2636356" cy="1711982"/>
            <a:chOff x="209000" y="1921300"/>
            <a:chExt cx="2636356" cy="1711982"/>
          </a:xfrm>
        </p:grpSpPr>
        <p:sp>
          <p:nvSpPr>
            <p:cNvPr id="271" name="Google Shape;271;p43"/>
            <p:cNvSpPr/>
            <p:nvPr/>
          </p:nvSpPr>
          <p:spPr>
            <a:xfrm>
              <a:off x="1334490" y="2297214"/>
              <a:ext cx="1510866" cy="1336068"/>
            </a:xfrm>
            <a:prstGeom prst="flowChartMultidocumen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600"/>
                <a:t>Statistics for first 10 months of 2015 show an 8.6% rise from a year earlier after new North Sea fields were opened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Britain’s oil and gas fields have increased production for the first time in more than 15 years, figures show.</a:t>
              </a:r>
              <a:endParaRPr sz="600"/>
            </a:p>
          </p:txBody>
        </p:sp>
        <p:sp>
          <p:nvSpPr>
            <p:cNvPr id="272" name="Google Shape;272;p43"/>
            <p:cNvSpPr txBox="1"/>
            <p:nvPr/>
          </p:nvSpPr>
          <p:spPr>
            <a:xfrm>
              <a:off x="1627924" y="1921300"/>
              <a:ext cx="762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Corpus</a:t>
              </a:r>
              <a:endParaRPr b="1" sz="1200"/>
            </a:p>
          </p:txBody>
        </p:sp>
        <p:sp>
          <p:nvSpPr>
            <p:cNvPr id="273" name="Google Shape;273;p43"/>
            <p:cNvSpPr txBox="1"/>
            <p:nvPr/>
          </p:nvSpPr>
          <p:spPr>
            <a:xfrm>
              <a:off x="209000" y="2587549"/>
              <a:ext cx="1030800" cy="8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Guardian News Articles</a:t>
              </a:r>
              <a:endParaRPr/>
            </a:p>
          </p:txBody>
        </p:sp>
      </p:grpSp>
      <p:sp>
        <p:nvSpPr>
          <p:cNvPr id="274" name="Google Shape;274;p43"/>
          <p:cNvSpPr/>
          <p:nvPr/>
        </p:nvSpPr>
        <p:spPr>
          <a:xfrm>
            <a:off x="6641850" y="5398525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 rot="10798800">
            <a:off x="3449090" y="5398533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389100" y="5068125"/>
            <a:ext cx="2985300" cy="111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Topics: Business, Sport, Finance, etc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Type of Malware data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Spam or not spam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...</a:t>
            </a:r>
            <a:endParaRPr sz="1200"/>
          </a:p>
        </p:txBody>
      </p:sp>
      <p:sp>
        <p:nvSpPr>
          <p:cNvPr id="277" name="Google Shape;277;p43"/>
          <p:cNvSpPr txBox="1"/>
          <p:nvPr/>
        </p:nvSpPr>
        <p:spPr>
          <a:xfrm>
            <a:off x="1398350" y="4479175"/>
            <a:ext cx="11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>
                <a:solidFill>
                  <a:srgbClr val="000000"/>
                </a:solidFill>
              </a:rPr>
              <a:t>: 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3459038" y="2188988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7660525" y="5122675"/>
            <a:ext cx="1264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Accuracy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Precision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Recall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/>
              <a:t>F1- measure</a:t>
            </a:r>
            <a:endParaRPr sz="1200"/>
          </a:p>
        </p:txBody>
      </p:sp>
      <p:sp>
        <p:nvSpPr>
          <p:cNvPr id="280" name="Google Shape;280;p43"/>
          <p:cNvSpPr txBox="1"/>
          <p:nvPr/>
        </p:nvSpPr>
        <p:spPr>
          <a:xfrm>
            <a:off x="7758875" y="4479163"/>
            <a:ext cx="970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 sz="1200"/>
              <a:t>Evaluation Metric</a:t>
            </a:r>
            <a:r>
              <a:rPr b="1" lang="en-US"/>
              <a:t>:</a:t>
            </a:r>
            <a:endParaRPr b="1"/>
          </a:p>
        </p:txBody>
      </p:sp>
      <p:sp>
        <p:nvSpPr>
          <p:cNvPr id="281" name="Google Shape;281;p43"/>
          <p:cNvSpPr/>
          <p:nvPr/>
        </p:nvSpPr>
        <p:spPr>
          <a:xfrm>
            <a:off x="4413925" y="4250175"/>
            <a:ext cx="2127900" cy="778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MLlib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is a Spark’s library of machine learning functions including classification algorithms, such as: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Naïve Bayes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SVM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0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LabelCol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Labels: Categories of text, type of anomalies, topic of news, etc.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Type: Double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Default name: “label”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featureCol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Feature vector: TF-IDF, Word2vec, etc.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Vector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Default: “features”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1.3, 24.2, 3.5, 21.0, 4.4, 5.7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3.0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4.6, 94.5, 2.5, 31.5, 3.1, 7.2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2.1, 58.5, 1.3, 29.1, 6.8, 8.4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Preprocessing by Using Apache Spark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Classification by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Classification Evaluation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Stream Classification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628560" y="17493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After extracting features from text data, we need to convert the vector from the following input format to the LabeledPoint format.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Input example: (</a:t>
            </a:r>
            <a:r>
              <a:rPr lang="en-US" sz="21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fea1</a:t>
            </a:r>
            <a:r>
              <a:rPr lang="en-US" sz="2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fea2</a:t>
            </a:r>
            <a:r>
              <a:rPr lang="en-US" sz="2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1.3, 24.2, 3.5, 21.0, 4.4, 5.7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3.0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4.6, 94.5, 2.5, 31.5, 3.1, 7.2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2.1, 58.5, 1.3, 29.1, 6.8, 8.4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LabeledPoint format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lang="en-US" sz="2100">
                <a:solidFill>
                  <a:srgbClr val="40A07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[</a:t>
            </a:r>
            <a:r>
              <a:rPr lang="en-US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fea1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fea2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 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1.3, 24.2, 3.5, 21.0, 4.4, 5.7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3.0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4.6, 94.5, 2.5, 31.5, 3.1, 7.2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]),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2.1, 58.5, 1.3, 29.1, 6.8, 8.4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1568300" y="4375025"/>
            <a:ext cx="6006900" cy="16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pyspark.ml.regression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LabeledPoint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/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#parse data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 parsePoint(line):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values = [float(x) for x in line.split(‘,’)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return LabeledPoint(Values[0], values[1:])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Naïve Bayes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628550" y="1690150"/>
            <a:ext cx="78864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pyspark.ml.classification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NaiveBayes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pyspark.ml.evaluation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MulticlassClassificationEvaluator</a:t>
            </a:r>
            <a:endParaRPr b="1" sz="1100">
              <a:solidFill>
                <a:srgbClr val="0070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Load the data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sc = SparkContext(appName = “NBayes”)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textFile(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"data/guardian.txt"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Split the data into training and test sets (30% held out for testing)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(trainingData, testData)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randomSplit([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0.7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0.3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create the trainer and set its parameters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nb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NaiveBayes(smoothing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1.0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modelType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"multinomial"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train the model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nb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fit(trainingData)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Apply the model on the testData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predictions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model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transform(testData)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compute accuracy on the test set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evaluator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MulticlassClassificationEvaluator(labelCol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"label"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predictionCol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"prediction"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metricName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"accuracy"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accuracy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evaluator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evaluate(predictions)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"Test set accuracy = 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str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(accuracy))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628560" y="35289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: Decision tree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628550" y="1529675"/>
            <a:ext cx="7886400" cy="4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pyspark.mllib.tree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DecisionTree, DecisionTreeModel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pyspark.mllib.util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MulticlassClassificationEvaluator</a:t>
            </a:r>
            <a:endParaRPr b="1" sz="1100">
              <a:solidFill>
                <a:srgbClr val="0070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Load the data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sc = SparkContext(appName = “Decision Tree”)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textFile(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"data/guardian.txt"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Split the data into training and test sets (30% held out for testing)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(trainingData, testData)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randomSplit([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0.7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0.3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Train a DecisionTree model.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 Empty categoricalFeaturesInfo indicates all features are continuous.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DecisionTree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trainClassifier(trainingData, numClasses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categoricalFeaturesInfo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{},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impurity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'gini'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maxDepth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maxBins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Apply the model on the testData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predictions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model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transform(testData)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compute accuracy on the test set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evaluator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MulticlassClassificationEvaluator(labelCol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"label"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predictionCol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"prediction"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metricName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"accuracy"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accuracy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evaluator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evaluate(predictions)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"Test set accuracy = 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str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(accuracy))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628560" y="35289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Linear Support Vector Machines (SVMs)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628550" y="1785025"/>
            <a:ext cx="78864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pyspark.mllib.classification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LinearSVC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pyspark.mllib.util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MulticlassClassificationEvaluator</a:t>
            </a:r>
            <a:endParaRPr b="1" sz="1100">
              <a:solidFill>
                <a:srgbClr val="00702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Load the data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sc = SparkContext(appName = “SVM”)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textFile(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"data/guardian.txt"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parsedData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map(parsePoint)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Split the data into training and test sets (30% held out for testing)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(trainingData, testData)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data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randomSplit([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0.7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0.3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Train the model.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lsvc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LinearSVC(maxIter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regParam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0.1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lsvcModel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lsvc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fit(trainingData)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Preprocessing by Using Apache Spark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Classification by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Classification Evaluation by Using Apache Spark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Stream Classification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Pipeline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628560" y="19017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51"/>
          <p:cNvGrpSpPr/>
          <p:nvPr/>
        </p:nvGrpSpPr>
        <p:grpSpPr>
          <a:xfrm>
            <a:off x="4550925" y="2148200"/>
            <a:ext cx="1848300" cy="3953350"/>
            <a:chOff x="3331725" y="1995800"/>
            <a:chExt cx="1848300" cy="3953350"/>
          </a:xfrm>
        </p:grpSpPr>
        <p:sp>
          <p:nvSpPr>
            <p:cNvPr id="334" name="Google Shape;334;p51"/>
            <p:cNvSpPr/>
            <p:nvPr/>
          </p:nvSpPr>
          <p:spPr>
            <a:xfrm>
              <a:off x="3331725" y="19958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Load Textual Data</a:t>
              </a:r>
              <a:endParaRPr b="1"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3331725" y="307055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Extract Features</a:t>
              </a:r>
              <a:endParaRPr b="1"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3331725" y="41453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Train Model</a:t>
              </a:r>
              <a:endParaRPr b="1"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3331725" y="5243850"/>
              <a:ext cx="1848300" cy="7053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</a:rPr>
                <a:t>Evaluate</a:t>
              </a:r>
              <a:endParaRPr/>
            </a:p>
          </p:txBody>
        </p:sp>
      </p:grpSp>
      <p:grpSp>
        <p:nvGrpSpPr>
          <p:cNvPr id="338" name="Google Shape;338;p51"/>
          <p:cNvGrpSpPr/>
          <p:nvPr/>
        </p:nvGrpSpPr>
        <p:grpSpPr>
          <a:xfrm>
            <a:off x="590000" y="1616500"/>
            <a:ext cx="2636356" cy="1711982"/>
            <a:chOff x="209000" y="1921300"/>
            <a:chExt cx="2636356" cy="1711982"/>
          </a:xfrm>
        </p:grpSpPr>
        <p:sp>
          <p:nvSpPr>
            <p:cNvPr id="339" name="Google Shape;339;p51"/>
            <p:cNvSpPr/>
            <p:nvPr/>
          </p:nvSpPr>
          <p:spPr>
            <a:xfrm>
              <a:off x="1334490" y="2297214"/>
              <a:ext cx="1510866" cy="1336068"/>
            </a:xfrm>
            <a:prstGeom prst="flowChartMultidocumen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600"/>
                <a:t>Statistics for first 10 months of 2015 show an 8.6% rise from a year earlier after new North Sea fields were opened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Britain’s oil and gas fields have increased production for the first time in more than 15 years, figures show.</a:t>
              </a:r>
              <a:endParaRPr sz="600"/>
            </a:p>
          </p:txBody>
        </p:sp>
        <p:sp>
          <p:nvSpPr>
            <p:cNvPr id="340" name="Google Shape;340;p51"/>
            <p:cNvSpPr txBox="1"/>
            <p:nvPr/>
          </p:nvSpPr>
          <p:spPr>
            <a:xfrm>
              <a:off x="1627924" y="1921300"/>
              <a:ext cx="762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Corpus</a:t>
              </a:r>
              <a:endParaRPr b="1" sz="1200"/>
            </a:p>
          </p:txBody>
        </p:sp>
        <p:sp>
          <p:nvSpPr>
            <p:cNvPr id="341" name="Google Shape;341;p51"/>
            <p:cNvSpPr txBox="1"/>
            <p:nvPr/>
          </p:nvSpPr>
          <p:spPr>
            <a:xfrm>
              <a:off x="209000" y="2587549"/>
              <a:ext cx="1030800" cy="8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Guardian News Articles</a:t>
              </a:r>
              <a:endParaRPr/>
            </a:p>
          </p:txBody>
        </p:sp>
      </p:grpSp>
      <p:sp>
        <p:nvSpPr>
          <p:cNvPr id="342" name="Google Shape;342;p51"/>
          <p:cNvSpPr/>
          <p:nvPr/>
        </p:nvSpPr>
        <p:spPr>
          <a:xfrm>
            <a:off x="6641850" y="5398525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 rot="10798800">
            <a:off x="3449090" y="5398533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1"/>
          <p:cNvSpPr txBox="1"/>
          <p:nvPr/>
        </p:nvSpPr>
        <p:spPr>
          <a:xfrm>
            <a:off x="389100" y="5068125"/>
            <a:ext cx="2985300" cy="111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Topics: Business, Sport, Finance, etc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Type of Malware data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Spam or not spam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...</a:t>
            </a:r>
            <a:endParaRPr sz="1200"/>
          </a:p>
        </p:txBody>
      </p:sp>
      <p:sp>
        <p:nvSpPr>
          <p:cNvPr id="345" name="Google Shape;345;p51"/>
          <p:cNvSpPr txBox="1"/>
          <p:nvPr/>
        </p:nvSpPr>
        <p:spPr>
          <a:xfrm>
            <a:off x="1398350" y="4479175"/>
            <a:ext cx="11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>
                <a:solidFill>
                  <a:srgbClr val="000000"/>
                </a:solidFill>
              </a:rPr>
              <a:t>: </a:t>
            </a:r>
            <a:endParaRPr/>
          </a:p>
        </p:txBody>
      </p:sp>
      <p:sp>
        <p:nvSpPr>
          <p:cNvPr id="346" name="Google Shape;346;p51"/>
          <p:cNvSpPr/>
          <p:nvPr/>
        </p:nvSpPr>
        <p:spPr>
          <a:xfrm>
            <a:off x="3459038" y="2188988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7660525" y="5122675"/>
            <a:ext cx="1264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Accuracy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Precision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Recall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/>
              <a:t>F1- measure</a:t>
            </a:r>
            <a:endParaRPr sz="1200"/>
          </a:p>
        </p:txBody>
      </p:sp>
      <p:sp>
        <p:nvSpPr>
          <p:cNvPr id="348" name="Google Shape;348;p51"/>
          <p:cNvSpPr txBox="1"/>
          <p:nvPr/>
        </p:nvSpPr>
        <p:spPr>
          <a:xfrm>
            <a:off x="7758875" y="4479163"/>
            <a:ext cx="970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 sz="1200"/>
              <a:t>Evaluation Metric</a:t>
            </a:r>
            <a:r>
              <a:rPr b="1" lang="en-US"/>
              <a:t>:</a:t>
            </a:r>
            <a:endParaRPr b="1"/>
          </a:p>
        </p:txBody>
      </p:sp>
      <p:sp>
        <p:nvSpPr>
          <p:cNvPr id="349" name="Google Shape;349;p51"/>
          <p:cNvSpPr/>
          <p:nvPr/>
        </p:nvSpPr>
        <p:spPr>
          <a:xfrm>
            <a:off x="4413925" y="5316975"/>
            <a:ext cx="2127900" cy="778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Classification Evaluation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Currently, 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spark.ml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supports model selection using the </a:t>
            </a: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CrossValidator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class, which takes an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Estimator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a set of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ParamMaps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and an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Evaluator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CrossValidator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begins by splitting the dataset into a set of folds which are used as separate training and test datasets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e.g., with k=3 folds, CrossValidator will generate 3 (training, test) dataset pairs, each of which uses 2/3 of the data for training and 1/3 for testing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CrossValidator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iterates through the set of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ParamMaps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– For each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ParamMap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it trains the given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Estimator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evaluates it using the given </a:t>
            </a:r>
            <a:r>
              <a:rPr lang="en-US" sz="2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Evaluator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Classification Evaluation: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CrossValidator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628550" y="1825550"/>
            <a:ext cx="78864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Pipeline</a:t>
            </a:r>
            <a:b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pyspark.ml.classification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LogisticRegression</a:t>
            </a:r>
            <a:b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HashingTF, Tokenizer</a:t>
            </a:r>
            <a:b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pyspark.ml.tuning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CrossValidator, ParamGridBuilder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Configure an ML pipeline, which consists of tree stages: tokenizer, hashingTF, and lr.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tokenizer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Tokenizer(inputCol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"text"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hashingTF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HashingTF(inputCol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tokenizer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getOutputCol(), outputCol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"features"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lr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LogisticRegression(maxIter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pipeline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Pipeline(stages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[tokenizer, hashingTF, lr])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A CrossValidator requires an Estimator, a set of Estimator ParamMaps, and an Evaluator. </a:t>
            </a:r>
            <a:endParaRPr b="1" i="1" sz="1100">
              <a:solidFill>
                <a:srgbClr val="60A0B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#ParamGridBuilder to construct a grid of parameters to search over.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With 3 values for hashingTF.numFeatures and 2 values for lr.regParam</a:t>
            </a: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paramGrid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ParamGridBuilder() \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addGrid(hashingTF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numFeatures, [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\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addGrid(lr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regParam, [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0.1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0.01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\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build()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crossval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CrossValidator(estimator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pipeline,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estimatorParamMaps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paramGrid,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evaluator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BinaryClassificationEvaluator(),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      numFolds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use 3+ folds in practice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US" sz="1100">
                <a:solidFill>
                  <a:srgbClr val="60A0B0"/>
                </a:solidFill>
                <a:latin typeface="Verdana"/>
                <a:ea typeface="Verdana"/>
                <a:cs typeface="Verdana"/>
                <a:sym typeface="Verdana"/>
              </a:rPr>
              <a:t># Run cross-validation, and choose the best set of parameters.</a:t>
            </a:r>
            <a:b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cvModel 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crossval</a:t>
            </a:r>
            <a:r>
              <a:rPr b="1" lang="en-US" sz="11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fit(training)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Preprocessing by Using Apache Spark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Classification by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Classification Evaluation by Using Apache Spark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Stream Classification by Using Apache Spark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Spark Streaming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endParaRPr b="1" sz="2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Let’s assume we need to categorize the stream of news articles to predefined news topics (labels). We can capture the news articles through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Guardian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API, then we will pass it to the text processing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to label them by using Apache Kafka as a producer.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Train and save an offline pipeline for text preprocessing, feature extraction and classification by using am offline training data.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Preprocessing by Using Apache Spark 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Text Classification by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Classification Evaluation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Stream Classification by Using Apache Spark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/>
        </p:nvSpPr>
        <p:spPr>
          <a:xfrm>
            <a:off x="628560" y="2888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Spark Streaming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13" y="1537775"/>
            <a:ext cx="7991475" cy="4638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4" name="Google Shape;384;p56"/>
          <p:cNvSpPr/>
          <p:nvPr/>
        </p:nvSpPr>
        <p:spPr>
          <a:xfrm>
            <a:off x="5040675" y="23998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Loading the data</a:t>
            </a:r>
            <a:endParaRPr b="1" sz="1100"/>
          </a:p>
        </p:txBody>
      </p:sp>
      <p:sp>
        <p:nvSpPr>
          <p:cNvPr id="385" name="Google Shape;385;p56"/>
          <p:cNvSpPr/>
          <p:nvPr/>
        </p:nvSpPr>
        <p:spPr>
          <a:xfrm>
            <a:off x="6685200" y="36617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Tokenize the text into words</a:t>
            </a:r>
            <a:endParaRPr b="1" sz="1100"/>
          </a:p>
        </p:txBody>
      </p:sp>
      <p:sp>
        <p:nvSpPr>
          <p:cNvPr id="386" name="Google Shape;386;p56"/>
          <p:cNvSpPr/>
          <p:nvPr/>
        </p:nvSpPr>
        <p:spPr>
          <a:xfrm>
            <a:off x="6837600" y="38141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Remove Stopwords</a:t>
            </a:r>
            <a:endParaRPr b="1" sz="1100"/>
          </a:p>
        </p:txBody>
      </p:sp>
      <p:sp>
        <p:nvSpPr>
          <p:cNvPr id="387" name="Google Shape;387;p56"/>
          <p:cNvSpPr/>
          <p:nvPr/>
        </p:nvSpPr>
        <p:spPr>
          <a:xfrm>
            <a:off x="6990000" y="39665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Calculate Term Frequency</a:t>
            </a:r>
            <a:endParaRPr b="1" sz="1100"/>
          </a:p>
        </p:txBody>
      </p:sp>
      <p:sp>
        <p:nvSpPr>
          <p:cNvPr id="388" name="Google Shape;388;p56"/>
          <p:cNvSpPr/>
          <p:nvPr/>
        </p:nvSpPr>
        <p:spPr>
          <a:xfrm>
            <a:off x="7142400" y="41189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Find out Inverse Doc Frequency</a:t>
            </a:r>
            <a:endParaRPr b="1" sz="1100"/>
          </a:p>
        </p:txBody>
      </p:sp>
      <p:sp>
        <p:nvSpPr>
          <p:cNvPr id="389" name="Google Shape;389;p56"/>
          <p:cNvSpPr/>
          <p:nvPr/>
        </p:nvSpPr>
        <p:spPr>
          <a:xfrm>
            <a:off x="7294800" y="42713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String label to Integer  </a:t>
            </a:r>
            <a:endParaRPr b="1" sz="1100"/>
          </a:p>
        </p:txBody>
      </p:sp>
      <p:sp>
        <p:nvSpPr>
          <p:cNvPr id="390" name="Google Shape;390;p56"/>
          <p:cNvSpPr/>
          <p:nvPr/>
        </p:nvSpPr>
        <p:spPr>
          <a:xfrm>
            <a:off x="6228000" y="4423700"/>
            <a:ext cx="1233900" cy="487800"/>
          </a:xfrm>
          <a:prstGeom prst="wedgeRoundRectCallout">
            <a:avLst>
              <a:gd fmla="val -171702" name="adj1"/>
              <a:gd fmla="val 11098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NaiveBayes Classifier</a:t>
            </a:r>
            <a:endParaRPr b="1" sz="1100"/>
          </a:p>
        </p:txBody>
      </p:sp>
      <p:sp>
        <p:nvSpPr>
          <p:cNvPr id="391" name="Google Shape;391;p56"/>
          <p:cNvSpPr/>
          <p:nvPr/>
        </p:nvSpPr>
        <p:spPr>
          <a:xfrm>
            <a:off x="6990000" y="4652300"/>
            <a:ext cx="1484400" cy="675300"/>
          </a:xfrm>
          <a:prstGeom prst="wedgeRoundRectCallout">
            <a:avLst>
              <a:gd fmla="val -182609" name="adj1"/>
              <a:gd fmla="val 6841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Build a pipeline with all the stages defined above </a:t>
            </a:r>
            <a:endParaRPr b="1" sz="1100"/>
          </a:p>
        </p:txBody>
      </p:sp>
      <p:sp>
        <p:nvSpPr>
          <p:cNvPr id="392" name="Google Shape;392;p56"/>
          <p:cNvSpPr/>
          <p:nvPr/>
        </p:nvSpPr>
        <p:spPr>
          <a:xfrm>
            <a:off x="5008800" y="5109500"/>
            <a:ext cx="1019700" cy="487800"/>
          </a:xfrm>
          <a:prstGeom prst="wedgeRoundRectCallout">
            <a:avLst>
              <a:gd fmla="val -182609" name="adj1"/>
              <a:gd fmla="val 6841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Train the model</a:t>
            </a:r>
            <a:endParaRPr b="1" sz="1100"/>
          </a:p>
        </p:txBody>
      </p:sp>
      <p:sp>
        <p:nvSpPr>
          <p:cNvPr id="393" name="Google Shape;393;p56"/>
          <p:cNvSpPr/>
          <p:nvPr/>
        </p:nvSpPr>
        <p:spPr>
          <a:xfrm>
            <a:off x="5694600" y="5490500"/>
            <a:ext cx="1019700" cy="487800"/>
          </a:xfrm>
          <a:prstGeom prst="wedgeRoundRectCallout">
            <a:avLst>
              <a:gd fmla="val -182609" name="adj1"/>
              <a:gd fmla="val 6841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Save the model</a:t>
            </a:r>
            <a:endParaRPr b="1"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Spark Streaming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Run the Apache Kafka and ZooKeeper, then create a topic (see Kafka setup tutorial)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 need to create SparkContext with n (number of) working thread and then we define the batch interval as t seconds.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Here, we are receiving data through Kafka. Then, give its parameters as an input of the program.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B60D5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US" sz="16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'spark-submit --packages org.apache.spark:spark-streaming-kafka-0-8_2.11:2.0.1 App_Name.py.py localhost:port &lt;topic&gt;</a:t>
            </a:r>
            <a:endParaRPr sz="1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88900" rtl="0" algn="l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Let assume the input stream has the “Category||News Article Text” format.</a:t>
            </a:r>
            <a:r>
              <a:rPr lang="en-US"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D1F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Spark Streaming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1D1F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594913"/>
            <a:ext cx="8429625" cy="4581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References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Apache Spark online documentation: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https://spark.apache.org/docs/2.1.0/ml-features.html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http://spark.apache.org/docs/2.1.0/api/python/index.html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Apache Kafka: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https://kafka.apache.org/quickstart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12381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718050" y="1825550"/>
            <a:ext cx="7587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</a:rPr>
              <a:t>Goal</a:t>
            </a:r>
            <a:r>
              <a:rPr lang="en-US" sz="1800"/>
              <a:t>:  Given a news article documents, predict its topic by using Spark</a:t>
            </a:r>
            <a:endParaRPr sz="1800"/>
          </a:p>
        </p:txBody>
      </p:sp>
      <p:sp>
        <p:nvSpPr>
          <p:cNvPr id="142" name="Google Shape;142;p30"/>
          <p:cNvSpPr txBox="1"/>
          <p:nvPr/>
        </p:nvSpPr>
        <p:spPr>
          <a:xfrm>
            <a:off x="5755525" y="3582200"/>
            <a:ext cx="1994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</a:t>
            </a:r>
            <a:r>
              <a:rPr lang="en-US"/>
              <a:t>: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 Sport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3: Politics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4: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4573625" y="3876475"/>
            <a:ext cx="9810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1691775" y="2928025"/>
            <a:ext cx="1641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980000"/>
                </a:solidFill>
              </a:rPr>
              <a:t>News Article</a:t>
            </a:r>
            <a:endParaRPr b="1" u="sng">
              <a:solidFill>
                <a:srgbClr val="980000"/>
              </a:solidFill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822150" y="3001000"/>
            <a:ext cx="1641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980000"/>
                </a:solidFill>
              </a:rPr>
              <a:t>Labels</a:t>
            </a:r>
            <a:endParaRPr b="1" u="sng">
              <a:solidFill>
                <a:srgbClr val="980000"/>
              </a:solidFill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1018125" y="3458400"/>
            <a:ext cx="3331746" cy="1961334"/>
          </a:xfrm>
          <a:prstGeom prst="flowChartDocumen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Statistics for first 10 months of 2015 show an 8.6% rise from a year earlier after new North Sea fields were opened Britain’s oil and gas fields have increased production for the first time in more than 15 years, figures show.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/>
              <a:t>Government statistics for the first 10 months of 2015 show oil and gas produced on the UK continental shelf up 8.6% from a year earlier, the industry body Oil &amp; Gas UK said. It added that, based on that number, it expected production for all of 2015 to be between 7% and 8% higher.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Pipeline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560" y="19017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31"/>
          <p:cNvGrpSpPr/>
          <p:nvPr/>
        </p:nvGrpSpPr>
        <p:grpSpPr>
          <a:xfrm>
            <a:off x="4550925" y="2148200"/>
            <a:ext cx="1848300" cy="3953350"/>
            <a:chOff x="3331725" y="1995800"/>
            <a:chExt cx="1848300" cy="3953350"/>
          </a:xfrm>
        </p:grpSpPr>
        <p:sp>
          <p:nvSpPr>
            <p:cNvPr id="154" name="Google Shape;154;p31"/>
            <p:cNvSpPr/>
            <p:nvPr/>
          </p:nvSpPr>
          <p:spPr>
            <a:xfrm>
              <a:off x="3331725" y="19958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Load Textual Data</a:t>
              </a:r>
              <a:endParaRPr b="1"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3331725" y="307055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Extract Features</a:t>
              </a:r>
              <a:endParaRPr b="1"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3331725" y="41453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Train Model</a:t>
              </a:r>
              <a:endParaRPr b="1"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3331725" y="5243850"/>
              <a:ext cx="1848300" cy="7053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</a:rPr>
                <a:t>Evaluate</a:t>
              </a:r>
              <a:endParaRPr/>
            </a:p>
          </p:txBody>
        </p:sp>
      </p:grpSp>
      <p:grpSp>
        <p:nvGrpSpPr>
          <p:cNvPr id="158" name="Google Shape;158;p31"/>
          <p:cNvGrpSpPr/>
          <p:nvPr/>
        </p:nvGrpSpPr>
        <p:grpSpPr>
          <a:xfrm>
            <a:off x="590000" y="1616500"/>
            <a:ext cx="2636356" cy="1711982"/>
            <a:chOff x="209000" y="1921300"/>
            <a:chExt cx="2636356" cy="1711982"/>
          </a:xfrm>
        </p:grpSpPr>
        <p:sp>
          <p:nvSpPr>
            <p:cNvPr id="159" name="Google Shape;159;p31"/>
            <p:cNvSpPr/>
            <p:nvPr/>
          </p:nvSpPr>
          <p:spPr>
            <a:xfrm>
              <a:off x="1334490" y="2297214"/>
              <a:ext cx="1510866" cy="1336068"/>
            </a:xfrm>
            <a:prstGeom prst="flowChartMultidocumen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600"/>
                <a:t>Statistics for first 10 months of 2015 show an 8.6% rise from a year earlier after new North Sea fields were opened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Britain’s oil and gas fields have increased production for the first time in more than 15 years, figures show.</a:t>
              </a:r>
              <a:endParaRPr sz="600"/>
            </a:p>
          </p:txBody>
        </p:sp>
        <p:sp>
          <p:nvSpPr>
            <p:cNvPr id="160" name="Google Shape;160;p31"/>
            <p:cNvSpPr txBox="1"/>
            <p:nvPr/>
          </p:nvSpPr>
          <p:spPr>
            <a:xfrm>
              <a:off x="1627924" y="1921300"/>
              <a:ext cx="762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Corpus</a:t>
              </a:r>
              <a:endParaRPr b="1" sz="1200"/>
            </a:p>
          </p:txBody>
        </p:sp>
        <p:sp>
          <p:nvSpPr>
            <p:cNvPr id="161" name="Google Shape;161;p31"/>
            <p:cNvSpPr txBox="1"/>
            <p:nvPr/>
          </p:nvSpPr>
          <p:spPr>
            <a:xfrm>
              <a:off x="209000" y="2587549"/>
              <a:ext cx="1030800" cy="8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Guardian News Articles</a:t>
              </a:r>
              <a:endParaRPr/>
            </a:p>
          </p:txBody>
        </p:sp>
      </p:grpSp>
      <p:sp>
        <p:nvSpPr>
          <p:cNvPr id="162" name="Google Shape;162;p31"/>
          <p:cNvSpPr/>
          <p:nvPr/>
        </p:nvSpPr>
        <p:spPr>
          <a:xfrm>
            <a:off x="6641850" y="5398525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 rot="10798800">
            <a:off x="3449090" y="5398533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389100" y="5068125"/>
            <a:ext cx="2985300" cy="111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Topics: </a:t>
            </a:r>
            <a:r>
              <a:rPr lang="en-US" sz="1200"/>
              <a:t>Business, Sport, Finance, etc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Type of Malware data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Spam or not spam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...</a:t>
            </a:r>
            <a:endParaRPr sz="1200"/>
          </a:p>
        </p:txBody>
      </p:sp>
      <p:sp>
        <p:nvSpPr>
          <p:cNvPr id="165" name="Google Shape;165;p31"/>
          <p:cNvSpPr txBox="1"/>
          <p:nvPr/>
        </p:nvSpPr>
        <p:spPr>
          <a:xfrm>
            <a:off x="1398350" y="4479175"/>
            <a:ext cx="11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>
                <a:solidFill>
                  <a:srgbClr val="000000"/>
                </a:solidFill>
              </a:rPr>
              <a:t>: </a:t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3459038" y="2188988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7660525" y="5122675"/>
            <a:ext cx="1264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Accuracy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Precision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Recall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/>
              <a:t>F1- measure</a:t>
            </a:r>
            <a:endParaRPr sz="1200"/>
          </a:p>
        </p:txBody>
      </p:sp>
      <p:sp>
        <p:nvSpPr>
          <p:cNvPr id="168" name="Google Shape;168;p31"/>
          <p:cNvSpPr txBox="1"/>
          <p:nvPr/>
        </p:nvSpPr>
        <p:spPr>
          <a:xfrm>
            <a:off x="7758875" y="4479163"/>
            <a:ext cx="970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 sz="1200"/>
              <a:t>Evaluation Metric</a:t>
            </a:r>
            <a:r>
              <a:rPr b="1" lang="en-US"/>
              <a:t>: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Classification: Pipeline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628560" y="19017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2"/>
          <p:cNvGrpSpPr/>
          <p:nvPr/>
        </p:nvGrpSpPr>
        <p:grpSpPr>
          <a:xfrm>
            <a:off x="4550925" y="2148200"/>
            <a:ext cx="1848300" cy="3953350"/>
            <a:chOff x="3331725" y="1995800"/>
            <a:chExt cx="1848300" cy="3953350"/>
          </a:xfrm>
        </p:grpSpPr>
        <p:sp>
          <p:nvSpPr>
            <p:cNvPr id="176" name="Google Shape;176;p32"/>
            <p:cNvSpPr/>
            <p:nvPr/>
          </p:nvSpPr>
          <p:spPr>
            <a:xfrm>
              <a:off x="3331725" y="19958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Load Textual Data</a:t>
              </a:r>
              <a:endParaRPr b="1"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331725" y="307055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Extract Features</a:t>
              </a:r>
              <a:endParaRPr b="1"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3331725" y="4145300"/>
              <a:ext cx="1848300" cy="10215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Train Model</a:t>
              </a:r>
              <a:endParaRPr b="1"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3331725" y="5243850"/>
              <a:ext cx="1848300" cy="7053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</a:rPr>
                <a:t>Evaluate</a:t>
              </a:r>
              <a:endParaRPr/>
            </a:p>
          </p:txBody>
        </p:sp>
      </p:grpSp>
      <p:grpSp>
        <p:nvGrpSpPr>
          <p:cNvPr id="180" name="Google Shape;180;p32"/>
          <p:cNvGrpSpPr/>
          <p:nvPr/>
        </p:nvGrpSpPr>
        <p:grpSpPr>
          <a:xfrm>
            <a:off x="590000" y="1616500"/>
            <a:ext cx="2636356" cy="1711982"/>
            <a:chOff x="209000" y="1921300"/>
            <a:chExt cx="2636356" cy="1711982"/>
          </a:xfrm>
        </p:grpSpPr>
        <p:sp>
          <p:nvSpPr>
            <p:cNvPr id="181" name="Google Shape;181;p32"/>
            <p:cNvSpPr/>
            <p:nvPr/>
          </p:nvSpPr>
          <p:spPr>
            <a:xfrm>
              <a:off x="1334490" y="2297214"/>
              <a:ext cx="1510866" cy="1336068"/>
            </a:xfrm>
            <a:prstGeom prst="flowChartMultidocument">
              <a:avLst/>
            </a:prstGeom>
            <a:solidFill>
              <a:srgbClr val="E7E6E6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600"/>
                <a:t>Statistics for first 10 months of 2015 show an 8.6% rise from a year earlier after new North Sea fields were opened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/>
                <a:t>Britain’s oil and gas fields have increased production for the first time in more than 15 years, figures show.</a:t>
              </a:r>
              <a:endParaRPr sz="600"/>
            </a:p>
          </p:txBody>
        </p:sp>
        <p:sp>
          <p:nvSpPr>
            <p:cNvPr id="182" name="Google Shape;182;p32"/>
            <p:cNvSpPr txBox="1"/>
            <p:nvPr/>
          </p:nvSpPr>
          <p:spPr>
            <a:xfrm>
              <a:off x="1627924" y="1921300"/>
              <a:ext cx="762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Corpus</a:t>
              </a:r>
              <a:endParaRPr b="1" sz="1200"/>
            </a:p>
          </p:txBody>
        </p:sp>
        <p:sp>
          <p:nvSpPr>
            <p:cNvPr id="183" name="Google Shape;183;p32"/>
            <p:cNvSpPr txBox="1"/>
            <p:nvPr/>
          </p:nvSpPr>
          <p:spPr>
            <a:xfrm>
              <a:off x="209000" y="2587549"/>
              <a:ext cx="1030800" cy="8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Guardian News Articles</a:t>
              </a:r>
              <a:endParaRPr/>
            </a:p>
          </p:txBody>
        </p:sp>
      </p:grpSp>
      <p:sp>
        <p:nvSpPr>
          <p:cNvPr id="184" name="Google Shape;184;p32"/>
          <p:cNvSpPr/>
          <p:nvPr/>
        </p:nvSpPr>
        <p:spPr>
          <a:xfrm>
            <a:off x="6641850" y="5398525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 rot="10798800">
            <a:off x="3449090" y="5398533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389100" y="5068125"/>
            <a:ext cx="2985300" cy="111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Topics: Business, Sport, Finance, etc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Type of Malware data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Spam or not spam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...</a:t>
            </a:r>
            <a:endParaRPr sz="1200"/>
          </a:p>
        </p:txBody>
      </p:sp>
      <p:sp>
        <p:nvSpPr>
          <p:cNvPr id="187" name="Google Shape;187;p32"/>
          <p:cNvSpPr txBox="1"/>
          <p:nvPr/>
        </p:nvSpPr>
        <p:spPr>
          <a:xfrm>
            <a:off x="1398350" y="4479175"/>
            <a:ext cx="11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lang="en-US">
                <a:solidFill>
                  <a:srgbClr val="000000"/>
                </a:solidFill>
              </a:rPr>
              <a:t>: 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3459038" y="2188988"/>
            <a:ext cx="859200" cy="567000"/>
          </a:xfrm>
          <a:prstGeom prst="rightArrow">
            <a:avLst>
              <a:gd fmla="val 34082" name="adj1"/>
              <a:gd fmla="val 81582" name="adj2"/>
            </a:avLst>
          </a:prstGeom>
          <a:solidFill>
            <a:srgbClr val="44546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7660525" y="5122675"/>
            <a:ext cx="1264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200"/>
              <a:t>Accuracy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Precision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Recall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/>
              <a:t>F1- measure</a:t>
            </a:r>
            <a:endParaRPr sz="1200"/>
          </a:p>
        </p:txBody>
      </p:sp>
      <p:sp>
        <p:nvSpPr>
          <p:cNvPr id="190" name="Google Shape;190;p32"/>
          <p:cNvSpPr txBox="1"/>
          <p:nvPr/>
        </p:nvSpPr>
        <p:spPr>
          <a:xfrm>
            <a:off x="7758875" y="4479163"/>
            <a:ext cx="970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000"/>
              </a:spcAft>
              <a:buNone/>
            </a:pPr>
            <a:r>
              <a:rPr b="1" lang="en-US" sz="1200"/>
              <a:t>Evaluation Metric</a:t>
            </a:r>
            <a:r>
              <a:rPr b="1" lang="en-US"/>
              <a:t>:</a:t>
            </a:r>
            <a:endParaRPr b="1"/>
          </a:p>
        </p:txBody>
      </p:sp>
      <p:sp>
        <p:nvSpPr>
          <p:cNvPr id="191" name="Google Shape;191;p32"/>
          <p:cNvSpPr/>
          <p:nvPr/>
        </p:nvSpPr>
        <p:spPr>
          <a:xfrm>
            <a:off x="4413925" y="3183375"/>
            <a:ext cx="2127900" cy="778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Feature Extraction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mllib.features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package contains several classes for common features transformation.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These includes algorithms to pre-process the text, construct feature vectors from text and ways to to normalize and scale features.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Pre-processing: Tokenizer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Tokenization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the process of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splitting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 text (or s sentence) into individual tokens (usually words).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example below shows how to split sentences into sequences of words.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492450" y="3113175"/>
            <a:ext cx="8159100" cy="31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pyspark.ml.feature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Tokenizer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sentenceDataFrame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spark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createDataFrame([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Statistics for first 10 months of 2015 show an 8.6% rise from a year earlier after new North Sea fields were opened Britain’s oil and gas fields have increased production for the first time in more than 15 years, figures show.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(</a:t>
            </a:r>
            <a:r>
              <a:rPr b="1" lang="en-US" sz="1200">
                <a:solidFill>
                  <a:srgbClr val="40A07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Government statistics for the first 10 months of 2015 show oil and gas produced on the UK continental shelf up 8.6% from a year earlier, the industry body Oil &amp; Gas UK said. It added that, based on that number, it expected production for all of 2015 to be between 7% and 8% higher.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], [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"id"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sentence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tokenizer 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Tokenizer(inputCol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sentence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outputCol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"words"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tokenizer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transform(sentenceDataFrame)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show(truncate</a:t>
            </a:r>
            <a:r>
              <a:rPr b="1" lang="en-US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-US" sz="1200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1" lang="en-US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Text Pre-processing: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Stop Words Remover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Stop words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 words which should be excluded from the input, typically because the words appear frequently and don’t carry as much meaning.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example below shows the output of the stop words remover.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782250" y="388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{D0F36F73-BBBC-40B3-9429-B39D47487E78}</a:tableStyleId>
              </a:tblPr>
              <a:tblGrid>
                <a:gridCol w="1026825"/>
                <a:gridCol w="3166900"/>
                <a:gridCol w="304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filtered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</a:t>
                      </a: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Statistics, for, first, 10, months, of, 2015, show, an, 8.6%, rise, from, a, year, earlier]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[Statistics, first, 10, months, 2015, show, 8.6%, rise, year, earlier]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</a:t>
                      </a: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Government, statistics, for, the, first, 10, months, of, 2015]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[Government, statistics, first, 10, months, 2015]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