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ibn6R6jFg/ndY+29qn+JcDGHZn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F4603B-A6C0-4F4A-8C66-65184F3E5B79}">
  <a:tblStyle styleId="{C1F4603B-A6C0-4F4A-8C66-65184F3E5B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DC52783-7C07-4FCD-A577-3EACA74A592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bf2c37d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bf2c37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dd8ce452_1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dd8ce452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dd8ce45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dd8ce4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2dd8ce452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2dd8ce45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2dd8ce452_1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2dd8ce452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2dd8ce452_1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2dd8ce452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f8744c7466733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f8744c7466733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2ca1ca7f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a2ca1ca7fa_1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2bf2c37d4_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2bf2c37d4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2bf2c37d4_4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2bf2c37d4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62bf2c37d4_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62bf2c37d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2bf2c37d4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2bf2c37d4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19c5f269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19c5f26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19c5f269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19c5f26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19c5f269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19c5f26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2bf2c37d4_4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2bf2c37d4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2bf2c37d4_4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2bf2c37d4_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233e2d55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6233e2d55d_2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233e2d55d_2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233e2d55d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233e2d55d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6233e2d55d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2bf2c37d4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2bf2c37d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rPr>
              <a:t>Formulate as an optimal control problem, the satisfaction of the</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rules and some vehicle limitations are enforced by Control Barrier</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Functions (CBF) ,and convergence to desired states is achieved</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through Control Lyapunov Functions . To minimize violation of</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the set of rules, we formulate iterative rule relaxation according to</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the pre-order on the rules.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233e2d55d_2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233e2d55d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233e2d55d_2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233e2d55d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6233e2d55d_2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6233e2d55d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233e2d55d_2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233e2d55d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6233e2d55d_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6233e2d55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6233e2d55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6233e2d5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2dd8ce452_1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2dd8ce452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25d9246c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25d9246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2dd8ce452_1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2dd8ce452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sz="1400">
                <a:solidFill>
                  <a:schemeClr val="dk1"/>
                </a:solidFill>
              </a:rPr>
              <a:t>Find a control policy that satisfy dynamic system,  such that the objective function in is minimized and the trajectory tracking, state constraints and priority structure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US" sz="1400">
                <a:solidFill>
                  <a:schemeClr val="dk1"/>
                </a:solidFill>
              </a:rPr>
              <a:t>and control bounds  are satisfied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dd8ce452_1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dd8ce452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25d9246c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25d9246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2dd8ce452_1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2dd8ce452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7" name="Shape 7"/>
        <p:cNvGrpSpPr/>
        <p:nvPr/>
      </p:nvGrpSpPr>
      <p:grpSpPr>
        <a:xfrm>
          <a:off x="0" y="0"/>
          <a:ext cx="0" cy="0"/>
          <a:chOff x="0" y="0"/>
          <a:chExt cx="0" cy="0"/>
        </a:xfrm>
      </p:grpSpPr>
      <p:sp>
        <p:nvSpPr>
          <p:cNvPr id="8" name="Google Shape;8;g262dd8ce452_1_117"/>
          <p:cNvSpPr txBox="1"/>
          <p:nvPr>
            <p:ph type="ctrTitle"/>
          </p:nvPr>
        </p:nvSpPr>
        <p:spPr>
          <a:xfrm>
            <a:off x="1143000" y="266331"/>
            <a:ext cx="6858000" cy="6480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rgbClr val="00274C"/>
              </a:buClr>
              <a:buSzPts val="3600"/>
              <a:buFont typeface="Calibri"/>
              <a:buNone/>
              <a:defRPr b="1" i="0" sz="3600" u="none" cap="none" strike="noStrike">
                <a:solidFill>
                  <a:srgbClr val="00274C"/>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g262dd8ce452_1_117"/>
          <p:cNvSpPr txBox="1"/>
          <p:nvPr>
            <p:ph idx="1" type="subTitle"/>
          </p:nvPr>
        </p:nvSpPr>
        <p:spPr>
          <a:xfrm>
            <a:off x="1143000" y="1156507"/>
            <a:ext cx="6858000" cy="3447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g262dd8ce452_1_1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 name="Google Shape;12;g262dd8ce452_1_12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g262dd8ce452_1_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14" name="Shape 14"/>
        <p:cNvGrpSpPr/>
        <p:nvPr/>
      </p:nvGrpSpPr>
      <p:grpSpPr>
        <a:xfrm>
          <a:off x="0" y="0"/>
          <a:ext cx="0" cy="0"/>
          <a:chOff x="0" y="0"/>
          <a:chExt cx="0" cy="0"/>
        </a:xfrm>
      </p:grpSpPr>
      <p:sp>
        <p:nvSpPr>
          <p:cNvPr id="15" name="Google Shape;15;g262dd8ce452_1_124"/>
          <p:cNvSpPr txBox="1"/>
          <p:nvPr>
            <p:ph type="ctrTitle"/>
          </p:nvPr>
        </p:nvSpPr>
        <p:spPr>
          <a:xfrm>
            <a:off x="0" y="1930873"/>
            <a:ext cx="91440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Calibri"/>
              <a:buNone/>
              <a:defRPr b="1" i="0" sz="48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g262dd8ce452_1_124"/>
          <p:cNvSpPr txBox="1"/>
          <p:nvPr>
            <p:ph idx="1" type="subTitle"/>
          </p:nvPr>
        </p:nvSpPr>
        <p:spPr>
          <a:xfrm>
            <a:off x="0" y="3889983"/>
            <a:ext cx="9144000" cy="12414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7" name="Google Shape;17;g262dd8ce452_1_1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solidFill>
                  <a:schemeClr val="lt1"/>
                </a:solidFill>
                <a:latin typeface="Calibri"/>
                <a:ea typeface="Calibri"/>
                <a:cs typeface="Calibri"/>
                <a:sym typeface="Calibri"/>
              </a:defRPr>
            </a:lvl1pPr>
            <a:lvl2pPr lvl="1" rtl="0">
              <a:buNone/>
              <a:defRPr>
                <a:solidFill>
                  <a:schemeClr val="lt1"/>
                </a:solidFill>
                <a:latin typeface="Calibri"/>
                <a:ea typeface="Calibri"/>
                <a:cs typeface="Calibri"/>
                <a:sym typeface="Calibri"/>
              </a:defRPr>
            </a:lvl2pPr>
            <a:lvl3pPr lvl="2" rtl="0">
              <a:buNone/>
              <a:defRPr>
                <a:solidFill>
                  <a:schemeClr val="lt1"/>
                </a:solidFill>
                <a:latin typeface="Calibri"/>
                <a:ea typeface="Calibri"/>
                <a:cs typeface="Calibri"/>
                <a:sym typeface="Calibri"/>
              </a:defRPr>
            </a:lvl3pPr>
            <a:lvl4pPr lvl="3" rtl="0">
              <a:buNone/>
              <a:defRPr>
                <a:solidFill>
                  <a:schemeClr val="lt1"/>
                </a:solidFill>
                <a:latin typeface="Calibri"/>
                <a:ea typeface="Calibri"/>
                <a:cs typeface="Calibri"/>
                <a:sym typeface="Calibri"/>
              </a:defRPr>
            </a:lvl4pPr>
            <a:lvl5pPr lvl="4" rtl="0">
              <a:buNone/>
              <a:defRPr>
                <a:solidFill>
                  <a:schemeClr val="lt1"/>
                </a:solidFill>
                <a:latin typeface="Calibri"/>
                <a:ea typeface="Calibri"/>
                <a:cs typeface="Calibri"/>
                <a:sym typeface="Calibri"/>
              </a:defRPr>
            </a:lvl5pPr>
            <a:lvl6pPr lvl="5" rtl="0">
              <a:buNone/>
              <a:defRPr>
                <a:solidFill>
                  <a:schemeClr val="lt1"/>
                </a:solidFill>
                <a:latin typeface="Calibri"/>
                <a:ea typeface="Calibri"/>
                <a:cs typeface="Calibri"/>
                <a:sym typeface="Calibri"/>
              </a:defRPr>
            </a:lvl6pPr>
            <a:lvl7pPr lvl="6" rtl="0">
              <a:buNone/>
              <a:defRPr>
                <a:solidFill>
                  <a:schemeClr val="lt1"/>
                </a:solidFill>
                <a:latin typeface="Calibri"/>
                <a:ea typeface="Calibri"/>
                <a:cs typeface="Calibri"/>
                <a:sym typeface="Calibri"/>
              </a:defRPr>
            </a:lvl7pPr>
            <a:lvl8pPr lvl="7" rtl="0">
              <a:buNone/>
              <a:defRPr>
                <a:solidFill>
                  <a:schemeClr val="lt1"/>
                </a:solidFill>
                <a:latin typeface="Calibri"/>
                <a:ea typeface="Calibri"/>
                <a:cs typeface="Calibri"/>
                <a:sym typeface="Calibri"/>
              </a:defRPr>
            </a:lvl8pPr>
            <a:lvl9pPr lvl="8" rtl="0">
              <a:buNone/>
              <a:defRPr>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18" name="Shape 18"/>
        <p:cNvGrpSpPr/>
        <p:nvPr/>
      </p:nvGrpSpPr>
      <p:grpSpPr>
        <a:xfrm>
          <a:off x="0" y="0"/>
          <a:ext cx="0" cy="0"/>
          <a:chOff x="0" y="0"/>
          <a:chExt cx="0" cy="0"/>
        </a:xfrm>
      </p:grpSpPr>
      <p:sp>
        <p:nvSpPr>
          <p:cNvPr id="19" name="Google Shape;19;g262dd8ce452_1_128"/>
          <p:cNvSpPr txBox="1"/>
          <p:nvPr>
            <p:ph type="ctrTitle"/>
          </p:nvPr>
        </p:nvSpPr>
        <p:spPr>
          <a:xfrm>
            <a:off x="0" y="1930873"/>
            <a:ext cx="91440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Calibri"/>
              <a:buNone/>
              <a:defRPr b="1" i="0" sz="48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 name="Google Shape;20;g262dd8ce452_1_128"/>
          <p:cNvSpPr txBox="1"/>
          <p:nvPr>
            <p:ph idx="1" type="subTitle"/>
          </p:nvPr>
        </p:nvSpPr>
        <p:spPr>
          <a:xfrm>
            <a:off x="0" y="3889983"/>
            <a:ext cx="9144000" cy="12414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g262dd8ce452_1_1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solidFill>
                  <a:schemeClr val="lt1"/>
                </a:solidFill>
                <a:latin typeface="Calibri"/>
                <a:ea typeface="Calibri"/>
                <a:cs typeface="Calibri"/>
                <a:sym typeface="Calibri"/>
              </a:defRPr>
            </a:lvl1pPr>
            <a:lvl2pPr lvl="1" rtl="0">
              <a:buNone/>
              <a:defRPr>
                <a:solidFill>
                  <a:schemeClr val="lt1"/>
                </a:solidFill>
                <a:latin typeface="Calibri"/>
                <a:ea typeface="Calibri"/>
                <a:cs typeface="Calibri"/>
                <a:sym typeface="Calibri"/>
              </a:defRPr>
            </a:lvl2pPr>
            <a:lvl3pPr lvl="2" rtl="0">
              <a:buNone/>
              <a:defRPr>
                <a:solidFill>
                  <a:schemeClr val="lt1"/>
                </a:solidFill>
                <a:latin typeface="Calibri"/>
                <a:ea typeface="Calibri"/>
                <a:cs typeface="Calibri"/>
                <a:sym typeface="Calibri"/>
              </a:defRPr>
            </a:lvl3pPr>
            <a:lvl4pPr lvl="3" rtl="0">
              <a:buNone/>
              <a:defRPr>
                <a:solidFill>
                  <a:schemeClr val="lt1"/>
                </a:solidFill>
                <a:latin typeface="Calibri"/>
                <a:ea typeface="Calibri"/>
                <a:cs typeface="Calibri"/>
                <a:sym typeface="Calibri"/>
              </a:defRPr>
            </a:lvl4pPr>
            <a:lvl5pPr lvl="4" rtl="0">
              <a:buNone/>
              <a:defRPr>
                <a:solidFill>
                  <a:schemeClr val="lt1"/>
                </a:solidFill>
                <a:latin typeface="Calibri"/>
                <a:ea typeface="Calibri"/>
                <a:cs typeface="Calibri"/>
                <a:sym typeface="Calibri"/>
              </a:defRPr>
            </a:lvl5pPr>
            <a:lvl6pPr lvl="5" rtl="0">
              <a:buNone/>
              <a:defRPr>
                <a:solidFill>
                  <a:schemeClr val="lt1"/>
                </a:solidFill>
                <a:latin typeface="Calibri"/>
                <a:ea typeface="Calibri"/>
                <a:cs typeface="Calibri"/>
                <a:sym typeface="Calibri"/>
              </a:defRPr>
            </a:lvl6pPr>
            <a:lvl7pPr lvl="6" rtl="0">
              <a:buNone/>
              <a:defRPr>
                <a:solidFill>
                  <a:schemeClr val="lt1"/>
                </a:solidFill>
                <a:latin typeface="Calibri"/>
                <a:ea typeface="Calibri"/>
                <a:cs typeface="Calibri"/>
                <a:sym typeface="Calibri"/>
              </a:defRPr>
            </a:lvl7pPr>
            <a:lvl8pPr lvl="7" rtl="0">
              <a:buNone/>
              <a:defRPr>
                <a:solidFill>
                  <a:schemeClr val="lt1"/>
                </a:solidFill>
                <a:latin typeface="Calibri"/>
                <a:ea typeface="Calibri"/>
                <a:cs typeface="Calibri"/>
                <a:sym typeface="Calibri"/>
              </a:defRPr>
            </a:lvl8pPr>
            <a:lvl9pPr lvl="8" rtl="0">
              <a:buNone/>
              <a:defRPr>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22" name="Shape 22"/>
        <p:cNvGrpSpPr/>
        <p:nvPr/>
      </p:nvGrpSpPr>
      <p:grpSpPr>
        <a:xfrm>
          <a:off x="0" y="0"/>
          <a:ext cx="0" cy="0"/>
          <a:chOff x="0" y="0"/>
          <a:chExt cx="0" cy="0"/>
        </a:xfrm>
      </p:grpSpPr>
      <p:sp>
        <p:nvSpPr>
          <p:cNvPr id="23" name="Google Shape;23;g262dd8ce452_1_132"/>
          <p:cNvSpPr txBox="1"/>
          <p:nvPr>
            <p:ph type="ctrTitle"/>
          </p:nvPr>
        </p:nvSpPr>
        <p:spPr>
          <a:xfrm>
            <a:off x="0" y="1930873"/>
            <a:ext cx="91440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Calibri"/>
              <a:buNone/>
              <a:defRPr b="1" i="0" sz="48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 name="Google Shape;24;g262dd8ce452_1_132"/>
          <p:cNvSpPr txBox="1"/>
          <p:nvPr>
            <p:ph idx="1" type="subTitle"/>
          </p:nvPr>
        </p:nvSpPr>
        <p:spPr>
          <a:xfrm>
            <a:off x="0" y="3889983"/>
            <a:ext cx="9144000" cy="12414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5" name="Google Shape;25;g262dd8ce452_1_1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solidFill>
                  <a:schemeClr val="lt1"/>
                </a:solidFill>
                <a:latin typeface="Calibri"/>
                <a:ea typeface="Calibri"/>
                <a:cs typeface="Calibri"/>
                <a:sym typeface="Calibri"/>
              </a:defRPr>
            </a:lvl1pPr>
            <a:lvl2pPr lvl="1" rtl="0">
              <a:buNone/>
              <a:defRPr>
                <a:solidFill>
                  <a:schemeClr val="lt1"/>
                </a:solidFill>
                <a:latin typeface="Calibri"/>
                <a:ea typeface="Calibri"/>
                <a:cs typeface="Calibri"/>
                <a:sym typeface="Calibri"/>
              </a:defRPr>
            </a:lvl2pPr>
            <a:lvl3pPr lvl="2" rtl="0">
              <a:buNone/>
              <a:defRPr>
                <a:solidFill>
                  <a:schemeClr val="lt1"/>
                </a:solidFill>
                <a:latin typeface="Calibri"/>
                <a:ea typeface="Calibri"/>
                <a:cs typeface="Calibri"/>
                <a:sym typeface="Calibri"/>
              </a:defRPr>
            </a:lvl3pPr>
            <a:lvl4pPr lvl="3" rtl="0">
              <a:buNone/>
              <a:defRPr>
                <a:solidFill>
                  <a:schemeClr val="lt1"/>
                </a:solidFill>
                <a:latin typeface="Calibri"/>
                <a:ea typeface="Calibri"/>
                <a:cs typeface="Calibri"/>
                <a:sym typeface="Calibri"/>
              </a:defRPr>
            </a:lvl4pPr>
            <a:lvl5pPr lvl="4" rtl="0">
              <a:buNone/>
              <a:defRPr>
                <a:solidFill>
                  <a:schemeClr val="lt1"/>
                </a:solidFill>
                <a:latin typeface="Calibri"/>
                <a:ea typeface="Calibri"/>
                <a:cs typeface="Calibri"/>
                <a:sym typeface="Calibri"/>
              </a:defRPr>
            </a:lvl5pPr>
            <a:lvl6pPr lvl="5" rtl="0">
              <a:buNone/>
              <a:defRPr>
                <a:solidFill>
                  <a:schemeClr val="lt1"/>
                </a:solidFill>
                <a:latin typeface="Calibri"/>
                <a:ea typeface="Calibri"/>
                <a:cs typeface="Calibri"/>
                <a:sym typeface="Calibri"/>
              </a:defRPr>
            </a:lvl6pPr>
            <a:lvl7pPr lvl="6" rtl="0">
              <a:buNone/>
              <a:defRPr>
                <a:solidFill>
                  <a:schemeClr val="lt1"/>
                </a:solidFill>
                <a:latin typeface="Calibri"/>
                <a:ea typeface="Calibri"/>
                <a:cs typeface="Calibri"/>
                <a:sym typeface="Calibri"/>
              </a:defRPr>
            </a:lvl7pPr>
            <a:lvl8pPr lvl="7" rtl="0">
              <a:buNone/>
              <a:defRPr>
                <a:solidFill>
                  <a:schemeClr val="lt1"/>
                </a:solidFill>
                <a:latin typeface="Calibri"/>
                <a:ea typeface="Calibri"/>
                <a:cs typeface="Calibri"/>
                <a:sym typeface="Calibri"/>
              </a:defRPr>
            </a:lvl8pPr>
            <a:lvl9pPr lvl="8" rtl="0">
              <a:buNone/>
              <a:defRPr>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 Slide 5">
    <p:spTree>
      <p:nvGrpSpPr>
        <p:cNvPr id="26" name="Shape 26"/>
        <p:cNvGrpSpPr/>
        <p:nvPr/>
      </p:nvGrpSpPr>
      <p:grpSpPr>
        <a:xfrm>
          <a:off x="0" y="0"/>
          <a:ext cx="0" cy="0"/>
          <a:chOff x="0" y="0"/>
          <a:chExt cx="0" cy="0"/>
        </a:xfrm>
      </p:grpSpPr>
      <p:sp>
        <p:nvSpPr>
          <p:cNvPr id="27" name="Google Shape;27;g262dd8ce452_1_136"/>
          <p:cNvSpPr txBox="1"/>
          <p:nvPr>
            <p:ph type="ctrTitle"/>
          </p:nvPr>
        </p:nvSpPr>
        <p:spPr>
          <a:xfrm>
            <a:off x="0" y="2349499"/>
            <a:ext cx="9144000" cy="13722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Calibri"/>
              <a:buNone/>
              <a:defRPr b="1" i="0" sz="48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g262dd8ce452_1_136"/>
          <p:cNvSpPr txBox="1"/>
          <p:nvPr>
            <p:ph idx="1" type="subTitle"/>
          </p:nvPr>
        </p:nvSpPr>
        <p:spPr>
          <a:xfrm>
            <a:off x="0" y="3889983"/>
            <a:ext cx="9144000" cy="12414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9" name="Google Shape;29;g262dd8ce452_1_1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solidFill>
                  <a:schemeClr val="lt1"/>
                </a:solidFill>
                <a:latin typeface="Calibri"/>
                <a:ea typeface="Calibri"/>
                <a:cs typeface="Calibri"/>
                <a:sym typeface="Calibri"/>
              </a:defRPr>
            </a:lvl1pPr>
            <a:lvl2pPr lvl="1" rtl="0">
              <a:buNone/>
              <a:defRPr>
                <a:solidFill>
                  <a:schemeClr val="lt1"/>
                </a:solidFill>
                <a:latin typeface="Calibri"/>
                <a:ea typeface="Calibri"/>
                <a:cs typeface="Calibri"/>
                <a:sym typeface="Calibri"/>
              </a:defRPr>
            </a:lvl2pPr>
            <a:lvl3pPr lvl="2" rtl="0">
              <a:buNone/>
              <a:defRPr>
                <a:solidFill>
                  <a:schemeClr val="lt1"/>
                </a:solidFill>
                <a:latin typeface="Calibri"/>
                <a:ea typeface="Calibri"/>
                <a:cs typeface="Calibri"/>
                <a:sym typeface="Calibri"/>
              </a:defRPr>
            </a:lvl3pPr>
            <a:lvl4pPr lvl="3" rtl="0">
              <a:buNone/>
              <a:defRPr>
                <a:solidFill>
                  <a:schemeClr val="lt1"/>
                </a:solidFill>
                <a:latin typeface="Calibri"/>
                <a:ea typeface="Calibri"/>
                <a:cs typeface="Calibri"/>
                <a:sym typeface="Calibri"/>
              </a:defRPr>
            </a:lvl4pPr>
            <a:lvl5pPr lvl="4" rtl="0">
              <a:buNone/>
              <a:defRPr>
                <a:solidFill>
                  <a:schemeClr val="lt1"/>
                </a:solidFill>
                <a:latin typeface="Calibri"/>
                <a:ea typeface="Calibri"/>
                <a:cs typeface="Calibri"/>
                <a:sym typeface="Calibri"/>
              </a:defRPr>
            </a:lvl5pPr>
            <a:lvl6pPr lvl="5" rtl="0">
              <a:buNone/>
              <a:defRPr>
                <a:solidFill>
                  <a:schemeClr val="lt1"/>
                </a:solidFill>
                <a:latin typeface="Calibri"/>
                <a:ea typeface="Calibri"/>
                <a:cs typeface="Calibri"/>
                <a:sym typeface="Calibri"/>
              </a:defRPr>
            </a:lvl6pPr>
            <a:lvl7pPr lvl="6" rtl="0">
              <a:buNone/>
              <a:defRPr>
                <a:solidFill>
                  <a:schemeClr val="lt1"/>
                </a:solidFill>
                <a:latin typeface="Calibri"/>
                <a:ea typeface="Calibri"/>
                <a:cs typeface="Calibri"/>
                <a:sym typeface="Calibri"/>
              </a:defRPr>
            </a:lvl7pPr>
            <a:lvl8pPr lvl="7" rtl="0">
              <a:buNone/>
              <a:defRPr>
                <a:solidFill>
                  <a:schemeClr val="lt1"/>
                </a:solidFill>
                <a:latin typeface="Calibri"/>
                <a:ea typeface="Calibri"/>
                <a:cs typeface="Calibri"/>
                <a:sym typeface="Calibri"/>
              </a:defRPr>
            </a:lvl8pPr>
            <a:lvl9pPr lvl="8" rtl="0">
              <a:buNone/>
              <a:defRPr>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 Slide 6">
    <p:spTree>
      <p:nvGrpSpPr>
        <p:cNvPr id="30" name="Shape 30"/>
        <p:cNvGrpSpPr/>
        <p:nvPr/>
      </p:nvGrpSpPr>
      <p:grpSpPr>
        <a:xfrm>
          <a:off x="0" y="0"/>
          <a:ext cx="0" cy="0"/>
          <a:chOff x="0" y="0"/>
          <a:chExt cx="0" cy="0"/>
        </a:xfrm>
      </p:grpSpPr>
      <p:sp>
        <p:nvSpPr>
          <p:cNvPr id="31" name="Google Shape;31;g262dd8ce452_1_140"/>
          <p:cNvSpPr txBox="1"/>
          <p:nvPr>
            <p:ph type="ctrTitle"/>
          </p:nvPr>
        </p:nvSpPr>
        <p:spPr>
          <a:xfrm>
            <a:off x="0" y="2349499"/>
            <a:ext cx="9144000" cy="13722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Calibri"/>
              <a:buNone/>
              <a:defRPr b="1" i="0" sz="48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2" name="Google Shape;32;g262dd8ce452_1_140"/>
          <p:cNvSpPr txBox="1"/>
          <p:nvPr>
            <p:ph idx="1" type="subTitle"/>
          </p:nvPr>
        </p:nvSpPr>
        <p:spPr>
          <a:xfrm>
            <a:off x="0" y="3889983"/>
            <a:ext cx="9144000" cy="12414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3" name="Google Shape;33;g262dd8ce452_1_1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solidFill>
                  <a:schemeClr val="lt1"/>
                </a:solidFill>
                <a:latin typeface="Calibri"/>
                <a:ea typeface="Calibri"/>
                <a:cs typeface="Calibri"/>
                <a:sym typeface="Calibri"/>
              </a:defRPr>
            </a:lvl1pPr>
            <a:lvl2pPr lvl="1" rtl="0">
              <a:buNone/>
              <a:defRPr>
                <a:solidFill>
                  <a:schemeClr val="lt1"/>
                </a:solidFill>
                <a:latin typeface="Calibri"/>
                <a:ea typeface="Calibri"/>
                <a:cs typeface="Calibri"/>
                <a:sym typeface="Calibri"/>
              </a:defRPr>
            </a:lvl2pPr>
            <a:lvl3pPr lvl="2" rtl="0">
              <a:buNone/>
              <a:defRPr>
                <a:solidFill>
                  <a:schemeClr val="lt1"/>
                </a:solidFill>
                <a:latin typeface="Calibri"/>
                <a:ea typeface="Calibri"/>
                <a:cs typeface="Calibri"/>
                <a:sym typeface="Calibri"/>
              </a:defRPr>
            </a:lvl3pPr>
            <a:lvl4pPr lvl="3" rtl="0">
              <a:buNone/>
              <a:defRPr>
                <a:solidFill>
                  <a:schemeClr val="lt1"/>
                </a:solidFill>
                <a:latin typeface="Calibri"/>
                <a:ea typeface="Calibri"/>
                <a:cs typeface="Calibri"/>
                <a:sym typeface="Calibri"/>
              </a:defRPr>
            </a:lvl4pPr>
            <a:lvl5pPr lvl="4" rtl="0">
              <a:buNone/>
              <a:defRPr>
                <a:solidFill>
                  <a:schemeClr val="lt1"/>
                </a:solidFill>
                <a:latin typeface="Calibri"/>
                <a:ea typeface="Calibri"/>
                <a:cs typeface="Calibri"/>
                <a:sym typeface="Calibri"/>
              </a:defRPr>
            </a:lvl5pPr>
            <a:lvl6pPr lvl="5" rtl="0">
              <a:buNone/>
              <a:defRPr>
                <a:solidFill>
                  <a:schemeClr val="lt1"/>
                </a:solidFill>
                <a:latin typeface="Calibri"/>
                <a:ea typeface="Calibri"/>
                <a:cs typeface="Calibri"/>
                <a:sym typeface="Calibri"/>
              </a:defRPr>
            </a:lvl6pPr>
            <a:lvl7pPr lvl="6" rtl="0">
              <a:buNone/>
              <a:defRPr>
                <a:solidFill>
                  <a:schemeClr val="lt1"/>
                </a:solidFill>
                <a:latin typeface="Calibri"/>
                <a:ea typeface="Calibri"/>
                <a:cs typeface="Calibri"/>
                <a:sym typeface="Calibri"/>
              </a:defRPr>
            </a:lvl7pPr>
            <a:lvl8pPr lvl="7" rtl="0">
              <a:buNone/>
              <a:defRPr>
                <a:solidFill>
                  <a:schemeClr val="lt1"/>
                </a:solidFill>
                <a:latin typeface="Calibri"/>
                <a:ea typeface="Calibri"/>
                <a:cs typeface="Calibri"/>
                <a:sym typeface="Calibri"/>
              </a:defRPr>
            </a:lvl8pPr>
            <a:lvl9pPr lvl="8" rtl="0">
              <a:buNone/>
              <a:defRPr>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p:cSld name="Content Slide 2">
    <p:spTree>
      <p:nvGrpSpPr>
        <p:cNvPr id="34" name="Shape 34"/>
        <p:cNvGrpSpPr/>
        <p:nvPr/>
      </p:nvGrpSpPr>
      <p:grpSpPr>
        <a:xfrm>
          <a:off x="0" y="0"/>
          <a:ext cx="0" cy="0"/>
          <a:chOff x="0" y="0"/>
          <a:chExt cx="0" cy="0"/>
        </a:xfrm>
      </p:grpSpPr>
      <p:sp>
        <p:nvSpPr>
          <p:cNvPr id="35" name="Google Shape;35;g262dd8ce452_1_144"/>
          <p:cNvSpPr txBox="1"/>
          <p:nvPr>
            <p:ph type="ctrTitle"/>
          </p:nvPr>
        </p:nvSpPr>
        <p:spPr>
          <a:xfrm>
            <a:off x="1143000" y="266331"/>
            <a:ext cx="6858000" cy="6480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rgbClr val="00274C"/>
              </a:buClr>
              <a:buSzPts val="3600"/>
              <a:buFont typeface="Calibri"/>
              <a:buNone/>
              <a:defRPr b="1" i="0" sz="3600" u="none" cap="none" strike="noStrike">
                <a:solidFill>
                  <a:srgbClr val="00274C"/>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36" name="Google Shape;36;g262dd8ce452_1_144"/>
          <p:cNvSpPr txBox="1"/>
          <p:nvPr>
            <p:ph idx="1" type="subTitle"/>
          </p:nvPr>
        </p:nvSpPr>
        <p:spPr>
          <a:xfrm>
            <a:off x="1143000" y="1156507"/>
            <a:ext cx="6858000" cy="3447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7" name="Google Shape;37;g262dd8ce452_1_144"/>
          <p:cNvSpPr txBox="1"/>
          <p:nvPr>
            <p:ph idx="10" type="dt"/>
          </p:nvPr>
        </p:nvSpPr>
        <p:spPr>
          <a:xfrm>
            <a:off x="7269874" y="4855779"/>
            <a:ext cx="731100" cy="185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g262dd8ce452_1_144"/>
          <p:cNvSpPr txBox="1"/>
          <p:nvPr>
            <p:ph idx="11" type="ftr"/>
          </p:nvPr>
        </p:nvSpPr>
        <p:spPr>
          <a:xfrm>
            <a:off x="1143000" y="4855779"/>
            <a:ext cx="5864700" cy="1854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g262dd8ce452_1_144"/>
          <p:cNvSpPr txBox="1"/>
          <p:nvPr>
            <p:ph idx="12" type="sldNum"/>
          </p:nvPr>
        </p:nvSpPr>
        <p:spPr>
          <a:xfrm>
            <a:off x="8001000" y="4855779"/>
            <a:ext cx="851400" cy="1854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4">
  <p:cSld name="Content Slide 4">
    <p:spTree>
      <p:nvGrpSpPr>
        <p:cNvPr id="40" name="Shape 40"/>
        <p:cNvGrpSpPr/>
        <p:nvPr/>
      </p:nvGrpSpPr>
      <p:grpSpPr>
        <a:xfrm>
          <a:off x="0" y="0"/>
          <a:ext cx="0" cy="0"/>
          <a:chOff x="0" y="0"/>
          <a:chExt cx="0" cy="0"/>
        </a:xfrm>
      </p:grpSpPr>
      <p:sp>
        <p:nvSpPr>
          <p:cNvPr id="41" name="Google Shape;41;g262dd8ce452_1_150"/>
          <p:cNvSpPr txBox="1"/>
          <p:nvPr>
            <p:ph type="ctrTitle"/>
          </p:nvPr>
        </p:nvSpPr>
        <p:spPr>
          <a:xfrm>
            <a:off x="628650" y="282575"/>
            <a:ext cx="7886700" cy="70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alibri"/>
              <a:buNone/>
              <a:defRPr b="1" i="0" sz="48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2" name="Google Shape;42;g262dd8ce452_1_150"/>
          <p:cNvSpPr txBox="1"/>
          <p:nvPr>
            <p:ph idx="1" type="subTitle"/>
          </p:nvPr>
        </p:nvSpPr>
        <p:spPr>
          <a:xfrm>
            <a:off x="628650" y="1231900"/>
            <a:ext cx="7886700" cy="3200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43" name="Google Shape;43;g262dd8ce452_1_150"/>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4" name="Google Shape;44;g262dd8ce452_1_150"/>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5" name="Google Shape;45;g262dd8ce452_1_150"/>
          <p:cNvSpPr txBox="1"/>
          <p:nvPr>
            <p:ph idx="12" type="sldNum"/>
          </p:nvPr>
        </p:nvSpPr>
        <p:spPr>
          <a:xfrm>
            <a:off x="6457950" y="4767263"/>
            <a:ext cx="501600" cy="2745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0" marR="0" rtl="0" algn="l">
              <a:spcBef>
                <a:spcPts val="0"/>
              </a:spcBef>
              <a:buNone/>
              <a:defRPr b="0" i="0" sz="1200" u="none" cap="none" strike="noStrike">
                <a:solidFill>
                  <a:schemeClr val="lt1"/>
                </a:solidFill>
                <a:latin typeface="Calibri"/>
                <a:ea typeface="Calibri"/>
                <a:cs typeface="Calibri"/>
                <a:sym typeface="Calibri"/>
              </a:defRPr>
            </a:lvl2pPr>
            <a:lvl3pPr indent="0" lvl="2" marL="0" marR="0" rtl="0" algn="l">
              <a:spcBef>
                <a:spcPts val="0"/>
              </a:spcBef>
              <a:buNone/>
              <a:defRPr b="0" i="0" sz="1200" u="none" cap="none" strike="noStrike">
                <a:solidFill>
                  <a:schemeClr val="lt1"/>
                </a:solidFill>
                <a:latin typeface="Calibri"/>
                <a:ea typeface="Calibri"/>
                <a:cs typeface="Calibri"/>
                <a:sym typeface="Calibri"/>
              </a:defRPr>
            </a:lvl3pPr>
            <a:lvl4pPr indent="0" lvl="3" marL="0" marR="0" rtl="0" algn="l">
              <a:spcBef>
                <a:spcPts val="0"/>
              </a:spcBef>
              <a:buNone/>
              <a:defRPr b="0" i="0" sz="1200" u="none" cap="none" strike="noStrike">
                <a:solidFill>
                  <a:schemeClr val="lt1"/>
                </a:solidFill>
                <a:latin typeface="Calibri"/>
                <a:ea typeface="Calibri"/>
                <a:cs typeface="Calibri"/>
                <a:sym typeface="Calibri"/>
              </a:defRPr>
            </a:lvl4pPr>
            <a:lvl5pPr indent="0" lvl="4" marL="0" marR="0" rtl="0" algn="l">
              <a:spcBef>
                <a:spcPts val="0"/>
              </a:spcBef>
              <a:buNone/>
              <a:defRPr b="0" i="0" sz="1200" u="none" cap="none" strike="noStrike">
                <a:solidFill>
                  <a:schemeClr val="lt1"/>
                </a:solidFill>
                <a:latin typeface="Calibri"/>
                <a:ea typeface="Calibri"/>
                <a:cs typeface="Calibri"/>
                <a:sym typeface="Calibri"/>
              </a:defRPr>
            </a:lvl5pPr>
            <a:lvl6pPr indent="0" lvl="5" marL="0" marR="0" rtl="0" algn="l">
              <a:spcBef>
                <a:spcPts val="0"/>
              </a:spcBef>
              <a:buNone/>
              <a:defRPr b="0" i="0" sz="1200" u="none" cap="none" strike="noStrike">
                <a:solidFill>
                  <a:schemeClr val="lt1"/>
                </a:solidFill>
                <a:latin typeface="Calibri"/>
                <a:ea typeface="Calibri"/>
                <a:cs typeface="Calibri"/>
                <a:sym typeface="Calibri"/>
              </a:defRPr>
            </a:lvl6pPr>
            <a:lvl7pPr indent="0" lvl="6" marL="0" marR="0" rtl="0" algn="l">
              <a:spcBef>
                <a:spcPts val="0"/>
              </a:spcBef>
              <a:buNone/>
              <a:defRPr b="0" i="0" sz="1200" u="none" cap="none" strike="noStrike">
                <a:solidFill>
                  <a:schemeClr val="lt1"/>
                </a:solidFill>
                <a:latin typeface="Calibri"/>
                <a:ea typeface="Calibri"/>
                <a:cs typeface="Calibri"/>
                <a:sym typeface="Calibri"/>
              </a:defRPr>
            </a:lvl7pPr>
            <a:lvl8pPr indent="0" lvl="7" marL="0" marR="0" rtl="0" algn="l">
              <a:spcBef>
                <a:spcPts val="0"/>
              </a:spcBef>
              <a:buNone/>
              <a:defRPr b="0" i="0" sz="1200" u="none" cap="none" strike="noStrike">
                <a:solidFill>
                  <a:schemeClr val="lt1"/>
                </a:solidFill>
                <a:latin typeface="Calibri"/>
                <a:ea typeface="Calibri"/>
                <a:cs typeface="Calibri"/>
                <a:sym typeface="Calibri"/>
              </a:defRPr>
            </a:lvl8pPr>
            <a:lvl9pPr indent="0" lvl="8" marL="0" marR="0" rtl="0" algn="l">
              <a:spcBef>
                <a:spcPts val="0"/>
              </a:spcBef>
              <a:buNone/>
              <a:defRPr b="0" i="0" sz="12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g262dd8ce452_1_115"/>
          <p:cNvPicPr preferRelativeResize="0"/>
          <p:nvPr/>
        </p:nvPicPr>
        <p:blipFill rotWithShape="1">
          <a:blip r:embed="rId1">
            <a:alphaModFix/>
          </a:blip>
          <a:srcRect b="0" l="0" r="0" t="0"/>
          <a:stretch/>
        </p:blipFill>
        <p:spPr>
          <a:xfrm>
            <a:off x="0" y="0"/>
            <a:ext cx="9144002"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61.png"/><Relationship Id="rId5" Type="http://schemas.openxmlformats.org/officeDocument/2006/relationships/image" Target="../media/image56.png"/><Relationship Id="rId6" Type="http://schemas.openxmlformats.org/officeDocument/2006/relationships/image" Target="../media/image72.png"/><Relationship Id="rId7" Type="http://schemas.openxmlformats.org/officeDocument/2006/relationships/image" Target="../media/image7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62.png"/><Relationship Id="rId5" Type="http://schemas.openxmlformats.org/officeDocument/2006/relationships/image" Target="../media/image71.png"/><Relationship Id="rId6"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6.png"/><Relationship Id="rId4" Type="http://schemas.openxmlformats.org/officeDocument/2006/relationships/image" Target="../media/image76.png"/><Relationship Id="rId5" Type="http://schemas.openxmlformats.org/officeDocument/2006/relationships/image" Target="../media/image73.png"/><Relationship Id="rId6" Type="http://schemas.openxmlformats.org/officeDocument/2006/relationships/image" Target="../media/image7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researchleap.com/research-in-autonomous-driving-a-historic-bibliometric-view-of-the-research-development-in-autonomous-driving/" TargetMode="External"/><Relationship Id="rId4" Type="http://schemas.openxmlformats.org/officeDocument/2006/relationships/hyperlink" Target="https://github.com/HybridRobotics/CBF-CLF-Helper" TargetMode="External"/><Relationship Id="rId5" Type="http://schemas.openxmlformats.org/officeDocument/2006/relationships/hyperlink" Target="https://www.hindawi.com/journals/tswj/2014/218246/" TargetMode="External"/><Relationship Id="rId6" Type="http://schemas.openxmlformats.org/officeDocument/2006/relationships/hyperlink" Target="https://www.researchgate.net/figure/Basic-idea-of-trajectory-tracking-in-a-differential-drive-mobile-robot_fig1_33872217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5.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9.png"/><Relationship Id="rId4" Type="http://schemas.openxmlformats.org/officeDocument/2006/relationships/image" Target="../media/image51.png"/><Relationship Id="rId5" Type="http://schemas.openxmlformats.org/officeDocument/2006/relationships/image" Target="../media/image40.png"/><Relationship Id="rId6" Type="http://schemas.openxmlformats.org/officeDocument/2006/relationships/image" Target="../media/image50.png"/><Relationship Id="rId7" Type="http://schemas.openxmlformats.org/officeDocument/2006/relationships/image" Target="../media/image5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49.png"/><Relationship Id="rId4" Type="http://schemas.openxmlformats.org/officeDocument/2006/relationships/image" Target="../media/image42.png"/><Relationship Id="rId5" Type="http://schemas.openxmlformats.org/officeDocument/2006/relationships/image" Target="../media/image54.png"/><Relationship Id="rId6"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60.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59.png"/><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66.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67.png"/><Relationship Id="rId4" Type="http://schemas.openxmlformats.org/officeDocument/2006/relationships/image" Target="../media/image64.png"/><Relationship Id="rId5" Type="http://schemas.openxmlformats.org/officeDocument/2006/relationships/image" Target="../media/image6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3.png"/><Relationship Id="rId7" Type="http://schemas.openxmlformats.org/officeDocument/2006/relationships/image" Target="../media/image18.png"/><Relationship Id="rId8"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1.png"/><Relationship Id="rId10" Type="http://schemas.openxmlformats.org/officeDocument/2006/relationships/image" Target="../media/image27.png"/><Relationship Id="rId9" Type="http://schemas.openxmlformats.org/officeDocument/2006/relationships/image" Target="../media/image29.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idx="1" type="subTitle"/>
          </p:nvPr>
        </p:nvSpPr>
        <p:spPr>
          <a:xfrm>
            <a:off x="311700" y="3130525"/>
            <a:ext cx="8520600" cy="908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US">
                <a:latin typeface="Lato"/>
                <a:ea typeface="Lato"/>
                <a:cs typeface="Lato"/>
                <a:sym typeface="Lato"/>
              </a:rPr>
              <a:t>Team 6</a:t>
            </a:r>
            <a:endParaRPr>
              <a:latin typeface="Lato"/>
              <a:ea typeface="Lato"/>
              <a:cs typeface="Lato"/>
              <a:sym typeface="Lato"/>
            </a:endParaRPr>
          </a:p>
          <a:p>
            <a:pPr indent="0" lvl="0" marL="0" rtl="0" algn="ctr">
              <a:lnSpc>
                <a:spcPct val="90000"/>
              </a:lnSpc>
              <a:spcBef>
                <a:spcPts val="0"/>
              </a:spcBef>
              <a:spcAft>
                <a:spcPts val="0"/>
              </a:spcAft>
              <a:buClr>
                <a:schemeClr val="lt1"/>
              </a:buClr>
              <a:buSzPts val="1800"/>
              <a:buNone/>
            </a:pPr>
            <a:r>
              <a:rPr lang="en-US" sz="2000">
                <a:solidFill>
                  <a:schemeClr val="dk1"/>
                </a:solidFill>
                <a:latin typeface="Lato"/>
                <a:ea typeface="Lato"/>
                <a:cs typeface="Lato"/>
                <a:sym typeface="Lato"/>
              </a:rPr>
              <a:t>Barış Özmadenci | Aarish Shah | Aditya Paranjape | Quang Le</a:t>
            </a:r>
            <a:endParaRPr sz="2000">
              <a:latin typeface="Lato"/>
              <a:ea typeface="Lato"/>
              <a:cs typeface="Lato"/>
              <a:sym typeface="Lato"/>
            </a:endParaRPr>
          </a:p>
        </p:txBody>
      </p:sp>
      <p:sp>
        <p:nvSpPr>
          <p:cNvPr id="51" name="Google Shape;51;p1"/>
          <p:cNvSpPr txBox="1"/>
          <p:nvPr>
            <p:ph type="ctrTitle"/>
          </p:nvPr>
        </p:nvSpPr>
        <p:spPr>
          <a:xfrm>
            <a:off x="311708" y="744575"/>
            <a:ext cx="8520600" cy="2052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b="1" lang="en-US" sz="4000">
                <a:latin typeface="Lato"/>
                <a:ea typeface="Lato"/>
                <a:cs typeface="Lato"/>
                <a:sym typeface="Lato"/>
              </a:rPr>
              <a:t>Rule-based Optimal Control for Autonomous Driving</a:t>
            </a:r>
            <a:endParaRPr b="1" sz="4000">
              <a:latin typeface="Lato"/>
              <a:ea typeface="Lato"/>
              <a:cs typeface="Lato"/>
              <a:sym typeface="Lato"/>
            </a:endParaRPr>
          </a:p>
        </p:txBody>
      </p:sp>
      <p:sp>
        <p:nvSpPr>
          <p:cNvPr id="52" name="Google Shape;52;p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62bf2c37d4_0_29"/>
          <p:cNvSpPr txBox="1"/>
          <p:nvPr>
            <p:ph type="ctrTitle"/>
          </p:nvPr>
        </p:nvSpPr>
        <p:spPr>
          <a:xfrm>
            <a:off x="386200" y="161956"/>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Critical Review of The Paper</a:t>
            </a:r>
            <a:endParaRPr sz="2800" u="sng">
              <a:latin typeface="Lato"/>
              <a:ea typeface="Lato"/>
              <a:cs typeface="Lato"/>
              <a:sym typeface="Lato"/>
            </a:endParaRPr>
          </a:p>
        </p:txBody>
      </p:sp>
      <p:sp>
        <p:nvSpPr>
          <p:cNvPr id="170" name="Google Shape;170;g262bf2c37d4_0_29"/>
          <p:cNvSpPr txBox="1"/>
          <p:nvPr>
            <p:ph idx="1" type="subTitle"/>
          </p:nvPr>
        </p:nvSpPr>
        <p:spPr>
          <a:xfrm>
            <a:off x="725450" y="1065176"/>
            <a:ext cx="6858000" cy="27942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Font typeface="Lato"/>
              <a:buChar char="●"/>
            </a:pPr>
            <a:r>
              <a:rPr lang="en-US">
                <a:latin typeface="Lato"/>
                <a:ea typeface="Lato"/>
                <a:cs typeface="Lato"/>
                <a:sym typeface="Lato"/>
              </a:rPr>
              <a:t>In the paper, optimization problem is solved at each time step using QP by fixing the state values whereas w</a:t>
            </a:r>
            <a:r>
              <a:rPr lang="en-US">
                <a:latin typeface="Lato"/>
                <a:ea typeface="Lato"/>
                <a:cs typeface="Lato"/>
                <a:sym typeface="Lato"/>
              </a:rPr>
              <a:t>e used SQP method by optimizing the whole trajectory via fmincon in MATLAB, due to the existence of nonlinear constraints</a:t>
            </a:r>
            <a:endParaRPr>
              <a:latin typeface="Lato"/>
              <a:ea typeface="Lato"/>
              <a:cs typeface="Lato"/>
              <a:sym typeface="Lato"/>
            </a:endParaRPr>
          </a:p>
          <a:p>
            <a:pPr indent="-342900" lvl="0" marL="457200" rtl="0" algn="l">
              <a:spcBef>
                <a:spcPts val="800"/>
              </a:spcBef>
              <a:spcAft>
                <a:spcPts val="0"/>
              </a:spcAft>
              <a:buSzPts val="1800"/>
              <a:buFont typeface="Lato"/>
              <a:buChar char="●"/>
            </a:pPr>
            <a:r>
              <a:rPr lang="en-US">
                <a:latin typeface="Lato"/>
                <a:ea typeface="Lato"/>
                <a:cs typeface="Lato"/>
                <a:sym typeface="Lato"/>
              </a:rPr>
              <a:t>The dynamic model and control inputs we employ differ from those outlined in the paper</a:t>
            </a:r>
            <a:endParaRPr>
              <a:latin typeface="Lato"/>
              <a:ea typeface="Lato"/>
              <a:cs typeface="Lato"/>
              <a:sym typeface="Lato"/>
            </a:endParaRPr>
          </a:p>
          <a:p>
            <a:pPr indent="-342900" lvl="0" marL="457200" rtl="0" algn="l">
              <a:spcBef>
                <a:spcPts val="800"/>
              </a:spcBef>
              <a:spcAft>
                <a:spcPts val="0"/>
              </a:spcAft>
              <a:buSzPts val="1800"/>
              <a:buFont typeface="Lato"/>
              <a:buChar char="●"/>
            </a:pPr>
            <a:r>
              <a:rPr lang="en-US">
                <a:latin typeface="Lato"/>
                <a:ea typeface="Lato"/>
                <a:cs typeface="Lato"/>
                <a:sym typeface="Lato"/>
              </a:rPr>
              <a:t>The CLF and HOCBF equations are structured differently</a:t>
            </a:r>
            <a:endParaRPr>
              <a:latin typeface="Lato"/>
              <a:ea typeface="Lato"/>
              <a:cs typeface="Lato"/>
              <a:sym typeface="Lato"/>
            </a:endParaRPr>
          </a:p>
          <a:p>
            <a:pPr indent="-342900" lvl="0" marL="457200" rtl="0" algn="l">
              <a:spcBef>
                <a:spcPts val="800"/>
              </a:spcBef>
              <a:spcAft>
                <a:spcPts val="0"/>
              </a:spcAft>
              <a:buSzPts val="1800"/>
              <a:buFont typeface="Lato"/>
              <a:buChar char="●"/>
            </a:pPr>
            <a:r>
              <a:rPr lang="en-US">
                <a:latin typeface="Lato"/>
                <a:ea typeface="Lato"/>
                <a:cs typeface="Lato"/>
                <a:sym typeface="Lato"/>
              </a:rPr>
              <a:t>Our priority rule framework comprises 3 </a:t>
            </a:r>
            <a:r>
              <a:rPr lang="en-US">
                <a:latin typeface="Lato"/>
                <a:ea typeface="Lato"/>
                <a:cs typeface="Lato"/>
                <a:sym typeface="Lato"/>
              </a:rPr>
              <a:t>rules as opposed to the</a:t>
            </a:r>
            <a:r>
              <a:rPr lang="en-US">
                <a:latin typeface="Lato"/>
                <a:ea typeface="Lato"/>
                <a:cs typeface="Lato"/>
                <a:sym typeface="Lato"/>
              </a:rPr>
              <a:t> rules specified in the paper’s rulebook</a:t>
            </a:r>
            <a:endParaRPr>
              <a:latin typeface="Lato"/>
              <a:ea typeface="Lato"/>
              <a:cs typeface="Lato"/>
              <a:sym typeface="Lato"/>
            </a:endParaRPr>
          </a:p>
        </p:txBody>
      </p:sp>
      <p:sp>
        <p:nvSpPr>
          <p:cNvPr id="171" name="Google Shape;171;g262bf2c37d4_0_29"/>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62dd8ce452_1_187"/>
          <p:cNvSpPr txBox="1"/>
          <p:nvPr>
            <p:ph type="ctrTitle"/>
          </p:nvPr>
        </p:nvSpPr>
        <p:spPr>
          <a:xfrm>
            <a:off x="204325" y="100681"/>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Tuning Parameters</a:t>
            </a:r>
            <a:endParaRPr sz="2800" u="sng">
              <a:latin typeface="Lato"/>
              <a:ea typeface="Lato"/>
              <a:cs typeface="Lato"/>
              <a:sym typeface="Lato"/>
            </a:endParaRPr>
          </a:p>
        </p:txBody>
      </p:sp>
      <p:sp>
        <p:nvSpPr>
          <p:cNvPr id="177" name="Google Shape;177;g262dd8ce452_1_187"/>
          <p:cNvSpPr txBox="1"/>
          <p:nvPr>
            <p:ph idx="1" type="subTitle"/>
          </p:nvPr>
        </p:nvSpPr>
        <p:spPr>
          <a:xfrm>
            <a:off x="471600" y="951943"/>
            <a:ext cx="6858000" cy="5781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Font typeface="Lato"/>
              <a:buChar char="●"/>
            </a:pPr>
            <a:r>
              <a:rPr lang="en-US">
                <a:latin typeface="Lato"/>
                <a:ea typeface="Lato"/>
                <a:cs typeface="Lato"/>
                <a:sym typeface="Lato"/>
              </a:rPr>
              <a:t>Selecting appropriate hyperparameters is very important. They directly affect the performance of the controller.</a:t>
            </a:r>
            <a:endParaRPr>
              <a:latin typeface="Lato"/>
              <a:ea typeface="Lato"/>
              <a:cs typeface="Lato"/>
              <a:sym typeface="Lato"/>
            </a:endParaRPr>
          </a:p>
        </p:txBody>
      </p:sp>
      <p:sp>
        <p:nvSpPr>
          <p:cNvPr id="178" name="Google Shape;178;g262dd8ce452_1_187"/>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9" name="Google Shape;179;g262dd8ce452_1_187"/>
          <p:cNvPicPr preferRelativeResize="0"/>
          <p:nvPr/>
        </p:nvPicPr>
        <p:blipFill>
          <a:blip r:embed="rId3">
            <a:alphaModFix/>
          </a:blip>
          <a:stretch>
            <a:fillRect/>
          </a:stretch>
        </p:blipFill>
        <p:spPr>
          <a:xfrm>
            <a:off x="837050" y="1530038"/>
            <a:ext cx="3486299" cy="1337225"/>
          </a:xfrm>
          <a:prstGeom prst="rect">
            <a:avLst/>
          </a:prstGeom>
          <a:noFill/>
          <a:ln>
            <a:noFill/>
          </a:ln>
        </p:spPr>
      </p:pic>
      <p:pic>
        <p:nvPicPr>
          <p:cNvPr id="180" name="Google Shape;180;g262dd8ce452_1_187"/>
          <p:cNvPicPr preferRelativeResize="0"/>
          <p:nvPr/>
        </p:nvPicPr>
        <p:blipFill>
          <a:blip r:embed="rId4">
            <a:alphaModFix/>
          </a:blip>
          <a:stretch>
            <a:fillRect/>
          </a:stretch>
        </p:blipFill>
        <p:spPr>
          <a:xfrm>
            <a:off x="4774874" y="1525388"/>
            <a:ext cx="3504151" cy="1337225"/>
          </a:xfrm>
          <a:prstGeom prst="rect">
            <a:avLst/>
          </a:prstGeom>
          <a:noFill/>
          <a:ln>
            <a:noFill/>
          </a:ln>
        </p:spPr>
      </p:pic>
      <p:sp>
        <p:nvSpPr>
          <p:cNvPr id="181" name="Google Shape;181;g262dd8ce452_1_187"/>
          <p:cNvSpPr txBox="1"/>
          <p:nvPr/>
        </p:nvSpPr>
        <p:spPr>
          <a:xfrm>
            <a:off x="471600" y="3353963"/>
            <a:ext cx="8200800" cy="837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US" sz="1700">
                <a:latin typeface="Lato"/>
                <a:ea typeface="Lato"/>
                <a:cs typeface="Lato"/>
                <a:sym typeface="Lato"/>
              </a:rPr>
              <a:t>The graph shows the effect of changing hyperparameter γ associated with the </a:t>
            </a:r>
            <a:r>
              <a:rPr lang="en-US" sz="1700">
                <a:latin typeface="Lato"/>
                <a:ea typeface="Lato"/>
                <a:cs typeface="Lato"/>
                <a:sym typeface="Lato"/>
              </a:rPr>
              <a:t>Pedestrian</a:t>
            </a:r>
            <a:r>
              <a:rPr lang="en-US" sz="1700">
                <a:latin typeface="Lato"/>
                <a:ea typeface="Lato"/>
                <a:cs typeface="Lato"/>
                <a:sym typeface="Lato"/>
              </a:rPr>
              <a:t> safe circle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Inappropriate values of hyperparameters can also render an </a:t>
            </a:r>
            <a:r>
              <a:rPr lang="en-US" sz="1700">
                <a:latin typeface="Lato"/>
                <a:ea typeface="Lato"/>
                <a:cs typeface="Lato"/>
                <a:sym typeface="Lato"/>
              </a:rPr>
              <a:t>infeasible</a:t>
            </a:r>
            <a:r>
              <a:rPr lang="en-US" sz="1700">
                <a:latin typeface="Lato"/>
                <a:ea typeface="Lato"/>
                <a:cs typeface="Lato"/>
                <a:sym typeface="Lato"/>
              </a:rPr>
              <a:t> solution</a:t>
            </a:r>
            <a:endParaRPr sz="1700">
              <a:latin typeface="Lato"/>
              <a:ea typeface="Lato"/>
              <a:cs typeface="Lato"/>
              <a:sym typeface="Lato"/>
            </a:endParaRPr>
          </a:p>
        </p:txBody>
      </p:sp>
      <p:sp>
        <p:nvSpPr>
          <p:cNvPr id="182" name="Google Shape;182;g262dd8ce452_1_187"/>
          <p:cNvSpPr txBox="1"/>
          <p:nvPr/>
        </p:nvSpPr>
        <p:spPr>
          <a:xfrm>
            <a:off x="1717100" y="2897563"/>
            <a:ext cx="1726200" cy="34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700">
                <a:solidFill>
                  <a:schemeClr val="dk1"/>
                </a:solidFill>
                <a:latin typeface="Lato"/>
                <a:ea typeface="Lato"/>
                <a:cs typeface="Lato"/>
                <a:sym typeface="Lato"/>
              </a:rPr>
              <a:t>γ = 0.1</a:t>
            </a:r>
            <a:endParaRPr>
              <a:latin typeface="Lato"/>
              <a:ea typeface="Lato"/>
              <a:cs typeface="Lato"/>
              <a:sym typeface="Lato"/>
            </a:endParaRPr>
          </a:p>
        </p:txBody>
      </p:sp>
      <p:sp>
        <p:nvSpPr>
          <p:cNvPr id="183" name="Google Shape;183;g262dd8ce452_1_187"/>
          <p:cNvSpPr txBox="1"/>
          <p:nvPr/>
        </p:nvSpPr>
        <p:spPr>
          <a:xfrm>
            <a:off x="5663850" y="2902788"/>
            <a:ext cx="1726200" cy="411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700">
                <a:solidFill>
                  <a:schemeClr val="dk1"/>
                </a:solidFill>
                <a:latin typeface="Lato"/>
                <a:ea typeface="Lato"/>
                <a:cs typeface="Lato"/>
                <a:sym typeface="Lato"/>
              </a:rPr>
              <a:t>γ = 0.5</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62dd8ce452_0_13"/>
          <p:cNvSpPr txBox="1"/>
          <p:nvPr>
            <p:ph type="ctrTitle"/>
          </p:nvPr>
        </p:nvSpPr>
        <p:spPr>
          <a:xfrm>
            <a:off x="269725" y="188925"/>
            <a:ext cx="7886700" cy="7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800" u="sng">
                <a:latin typeface="Lato"/>
                <a:ea typeface="Lato"/>
                <a:cs typeface="Lato"/>
                <a:sym typeface="Lato"/>
              </a:rPr>
              <a:t>Results</a:t>
            </a:r>
            <a:endParaRPr sz="2800" u="sng">
              <a:latin typeface="Lato"/>
              <a:ea typeface="Lato"/>
              <a:cs typeface="Lato"/>
              <a:sym typeface="Lato"/>
            </a:endParaRPr>
          </a:p>
        </p:txBody>
      </p:sp>
      <p:sp>
        <p:nvSpPr>
          <p:cNvPr id="189" name="Google Shape;189;g262dd8ce452_0_13"/>
          <p:cNvSpPr txBox="1"/>
          <p:nvPr>
            <p:ph idx="1" type="subTitle"/>
          </p:nvPr>
        </p:nvSpPr>
        <p:spPr>
          <a:xfrm>
            <a:off x="628650" y="1231900"/>
            <a:ext cx="7886700" cy="202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700">
                <a:latin typeface="Lato"/>
                <a:ea typeface="Lato"/>
                <a:cs typeface="Lato"/>
                <a:sym typeface="Lato"/>
              </a:rPr>
              <a:t>We are testing 4 scenarios here:</a:t>
            </a:r>
            <a:endParaRPr sz="1700">
              <a:latin typeface="Lato"/>
              <a:ea typeface="Lato"/>
              <a:cs typeface="Lato"/>
              <a:sym typeface="Lato"/>
            </a:endParaRPr>
          </a:p>
          <a:p>
            <a:pPr indent="0" lvl="0" marL="457200" rtl="0" algn="l">
              <a:spcBef>
                <a:spcPts val="1000"/>
              </a:spcBef>
              <a:spcAft>
                <a:spcPts val="0"/>
              </a:spcAft>
              <a:buNone/>
            </a:pPr>
            <a:r>
              <a:rPr lang="en-US" sz="1700">
                <a:latin typeface="Lato"/>
                <a:ea typeface="Lato"/>
                <a:cs typeface="Lato"/>
                <a:sym typeface="Lato"/>
              </a:rPr>
              <a:t>1. </a:t>
            </a:r>
            <a:r>
              <a:rPr lang="en-US" sz="1700">
                <a:latin typeface="Lato"/>
                <a:ea typeface="Lato"/>
                <a:cs typeface="Lato"/>
                <a:sym typeface="Lato"/>
              </a:rPr>
              <a:t> No CBF constraints are relaxed (corresponds to relaxing {∅})</a:t>
            </a:r>
            <a:endParaRPr sz="1700">
              <a:latin typeface="Lato"/>
              <a:ea typeface="Lato"/>
              <a:cs typeface="Lato"/>
              <a:sym typeface="Lato"/>
            </a:endParaRPr>
          </a:p>
          <a:p>
            <a:pPr indent="0" lvl="0" marL="457200" rtl="0" algn="l">
              <a:spcBef>
                <a:spcPts val="1000"/>
              </a:spcBef>
              <a:spcAft>
                <a:spcPts val="0"/>
              </a:spcAft>
              <a:buNone/>
            </a:pPr>
            <a:r>
              <a:rPr lang="en-US" sz="1700">
                <a:latin typeface="Lato"/>
                <a:ea typeface="Lato"/>
                <a:cs typeface="Lato"/>
                <a:sym typeface="Lato"/>
              </a:rPr>
              <a:t>2.</a:t>
            </a:r>
            <a:r>
              <a:rPr lang="en-US" sz="1700">
                <a:latin typeface="Lato"/>
                <a:ea typeface="Lato"/>
                <a:cs typeface="Lato"/>
                <a:sym typeface="Lato"/>
              </a:rPr>
              <a:t> Iteratively Lane keeping constraint is relaxed (corresponds to relaxing {O</a:t>
            </a:r>
            <a:r>
              <a:rPr baseline="-25000" lang="en-US" sz="1700">
                <a:latin typeface="Lato"/>
                <a:ea typeface="Lato"/>
                <a:cs typeface="Lato"/>
                <a:sym typeface="Lato"/>
              </a:rPr>
              <a:t>2</a:t>
            </a:r>
            <a:r>
              <a:rPr lang="en-US" sz="1700">
                <a:latin typeface="Lato"/>
                <a:ea typeface="Lato"/>
                <a:cs typeface="Lato"/>
                <a:sym typeface="Lato"/>
              </a:rPr>
              <a:t>})</a:t>
            </a:r>
            <a:endParaRPr sz="1700">
              <a:latin typeface="Lato"/>
              <a:ea typeface="Lato"/>
              <a:cs typeface="Lato"/>
              <a:sym typeface="Lato"/>
            </a:endParaRPr>
          </a:p>
          <a:p>
            <a:pPr indent="0" lvl="0" marL="457200" rtl="0" algn="l">
              <a:spcBef>
                <a:spcPts val="1000"/>
              </a:spcBef>
              <a:spcAft>
                <a:spcPts val="0"/>
              </a:spcAft>
              <a:buNone/>
            </a:pPr>
            <a:r>
              <a:rPr lang="en-US" sz="1700">
                <a:latin typeface="Lato"/>
                <a:ea typeface="Lato"/>
                <a:cs typeface="Lato"/>
                <a:sym typeface="Lato"/>
              </a:rPr>
              <a:t>3. Iteratively Pedestrian constraint is relaxed </a:t>
            </a:r>
            <a:r>
              <a:rPr lang="en-US" sz="1700">
                <a:latin typeface="Lato"/>
                <a:ea typeface="Lato"/>
                <a:cs typeface="Lato"/>
                <a:sym typeface="Lato"/>
              </a:rPr>
              <a:t>(corresponds to relaxing {O</a:t>
            </a:r>
            <a:r>
              <a:rPr baseline="-25000" lang="en-US" sz="1700">
                <a:latin typeface="Lato"/>
                <a:ea typeface="Lato"/>
                <a:cs typeface="Lato"/>
                <a:sym typeface="Lato"/>
              </a:rPr>
              <a:t>1</a:t>
            </a:r>
            <a:r>
              <a:rPr lang="en-US" sz="1700">
                <a:latin typeface="Lato"/>
                <a:ea typeface="Lato"/>
                <a:cs typeface="Lato"/>
                <a:sym typeface="Lato"/>
              </a:rPr>
              <a:t>})</a:t>
            </a:r>
            <a:endParaRPr sz="1700">
              <a:latin typeface="Lato"/>
              <a:ea typeface="Lato"/>
              <a:cs typeface="Lato"/>
              <a:sym typeface="Lato"/>
            </a:endParaRPr>
          </a:p>
          <a:p>
            <a:pPr indent="0" lvl="0" marL="457200" rtl="0" algn="l">
              <a:spcBef>
                <a:spcPts val="1000"/>
              </a:spcBef>
              <a:spcAft>
                <a:spcPts val="0"/>
              </a:spcAft>
              <a:buNone/>
            </a:pPr>
            <a:r>
              <a:rPr lang="en-US" sz="1700">
                <a:latin typeface="Lato"/>
                <a:ea typeface="Lato"/>
                <a:cs typeface="Lato"/>
                <a:sym typeface="Lato"/>
              </a:rPr>
              <a:t>4. Iteratively Lane keeping and Pedestrian constraints are relaxed (corresponds to relaxing {O</a:t>
            </a:r>
            <a:r>
              <a:rPr baseline="-25000" lang="en-US" sz="1700">
                <a:latin typeface="Lato"/>
                <a:ea typeface="Lato"/>
                <a:cs typeface="Lato"/>
                <a:sym typeface="Lato"/>
              </a:rPr>
              <a:t>1,</a:t>
            </a:r>
            <a:r>
              <a:rPr lang="en-US" sz="1700">
                <a:latin typeface="Lato"/>
                <a:ea typeface="Lato"/>
                <a:cs typeface="Lato"/>
                <a:sym typeface="Lato"/>
              </a:rPr>
              <a:t>O</a:t>
            </a:r>
            <a:r>
              <a:rPr baseline="-25000" lang="en-US" sz="1700">
                <a:latin typeface="Lato"/>
                <a:ea typeface="Lato"/>
                <a:cs typeface="Lato"/>
                <a:sym typeface="Lato"/>
              </a:rPr>
              <a:t>2</a:t>
            </a:r>
            <a:r>
              <a:rPr lang="en-US" sz="1700">
                <a:latin typeface="Lato"/>
                <a:ea typeface="Lato"/>
                <a:cs typeface="Lato"/>
                <a:sym typeface="Lato"/>
              </a:rPr>
              <a:t>})</a:t>
            </a:r>
            <a:endParaRPr sz="1700">
              <a:latin typeface="Lato"/>
              <a:ea typeface="Lato"/>
              <a:cs typeface="Lato"/>
              <a:sym typeface="Lato"/>
            </a:endParaRPr>
          </a:p>
          <a:p>
            <a:pPr indent="0" lvl="0" marL="457200" rtl="0" algn="l">
              <a:spcBef>
                <a:spcPts val="1000"/>
              </a:spcBef>
              <a:spcAft>
                <a:spcPts val="0"/>
              </a:spcAft>
              <a:buNone/>
            </a:pPr>
            <a:r>
              <a:t/>
            </a:r>
            <a:endParaRPr sz="1700">
              <a:latin typeface="Lato"/>
              <a:ea typeface="Lato"/>
              <a:cs typeface="Lato"/>
              <a:sym typeface="Lato"/>
            </a:endParaRPr>
          </a:p>
        </p:txBody>
      </p:sp>
      <p:sp>
        <p:nvSpPr>
          <p:cNvPr id="190" name="Google Shape;190;g262dd8ce452_0_13"/>
          <p:cNvSpPr txBox="1"/>
          <p:nvPr>
            <p:ph idx="12" type="sldNum"/>
          </p:nvPr>
        </p:nvSpPr>
        <p:spPr>
          <a:xfrm>
            <a:off x="8347700" y="4790138"/>
            <a:ext cx="501600" cy="27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62dd8ce452_0_19"/>
          <p:cNvSpPr txBox="1"/>
          <p:nvPr>
            <p:ph type="ctrTitle"/>
          </p:nvPr>
        </p:nvSpPr>
        <p:spPr>
          <a:xfrm>
            <a:off x="297325" y="188300"/>
            <a:ext cx="2193000" cy="7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800" u="sng">
                <a:latin typeface="Lato"/>
                <a:ea typeface="Lato"/>
                <a:cs typeface="Lato"/>
                <a:sym typeface="Lato"/>
              </a:rPr>
              <a:t>Scenario 1</a:t>
            </a:r>
            <a:endParaRPr sz="2800" u="sng">
              <a:latin typeface="Lato"/>
              <a:ea typeface="Lato"/>
              <a:cs typeface="Lato"/>
              <a:sym typeface="Lato"/>
            </a:endParaRPr>
          </a:p>
        </p:txBody>
      </p:sp>
      <p:sp>
        <p:nvSpPr>
          <p:cNvPr id="196" name="Google Shape;196;g262dd8ce452_0_19"/>
          <p:cNvSpPr txBox="1"/>
          <p:nvPr>
            <p:ph idx="1" type="subTitle"/>
          </p:nvPr>
        </p:nvSpPr>
        <p:spPr>
          <a:xfrm>
            <a:off x="504400" y="827275"/>
            <a:ext cx="2871300" cy="26931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spcBef>
                <a:spcPts val="1000"/>
              </a:spcBef>
              <a:spcAft>
                <a:spcPts val="0"/>
              </a:spcAft>
              <a:buSzPts val="1800"/>
              <a:buFont typeface="Lato"/>
              <a:buChar char="●"/>
            </a:pPr>
            <a:r>
              <a:rPr lang="en-US" sz="1800">
                <a:latin typeface="Lato"/>
                <a:ea typeface="Lato"/>
                <a:cs typeface="Lato"/>
                <a:sym typeface="Lato"/>
              </a:rPr>
              <a:t>All constraints act as hard constraints, hence we can see the slack variables for all CBFs to be zero.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US" sz="1800">
                <a:latin typeface="Lato"/>
                <a:ea typeface="Lato"/>
                <a:cs typeface="Lato"/>
                <a:sym typeface="Lato"/>
              </a:rPr>
              <a:t>The trajectory follows a path between the gap of lane boundary and pedestrian safe circle.</a:t>
            </a:r>
            <a:endParaRPr sz="1800">
              <a:latin typeface="Lato"/>
              <a:ea typeface="Lato"/>
              <a:cs typeface="Lato"/>
              <a:sym typeface="Lato"/>
            </a:endParaRPr>
          </a:p>
        </p:txBody>
      </p:sp>
      <p:sp>
        <p:nvSpPr>
          <p:cNvPr id="197" name="Google Shape;197;g262dd8ce452_0_19"/>
          <p:cNvSpPr txBox="1"/>
          <p:nvPr>
            <p:ph idx="12" type="sldNum"/>
          </p:nvPr>
        </p:nvSpPr>
        <p:spPr>
          <a:xfrm>
            <a:off x="8272500" y="4767263"/>
            <a:ext cx="501600" cy="27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98" name="Google Shape;198;g262dd8ce452_0_19"/>
          <p:cNvPicPr preferRelativeResize="0"/>
          <p:nvPr/>
        </p:nvPicPr>
        <p:blipFill>
          <a:blip r:embed="rId3">
            <a:alphaModFix/>
          </a:blip>
          <a:stretch>
            <a:fillRect/>
          </a:stretch>
        </p:blipFill>
        <p:spPr>
          <a:xfrm>
            <a:off x="3527300" y="827275"/>
            <a:ext cx="5246799" cy="1033871"/>
          </a:xfrm>
          <a:prstGeom prst="rect">
            <a:avLst/>
          </a:prstGeom>
          <a:noFill/>
          <a:ln cap="flat" cmpd="sng" w="19050">
            <a:solidFill>
              <a:schemeClr val="lt1"/>
            </a:solidFill>
            <a:prstDash val="solid"/>
            <a:round/>
            <a:headEnd len="sm" w="sm" type="none"/>
            <a:tailEnd len="sm" w="sm" type="none"/>
          </a:ln>
        </p:spPr>
      </p:pic>
      <p:pic>
        <p:nvPicPr>
          <p:cNvPr id="199" name="Google Shape;199;g262dd8ce452_0_19"/>
          <p:cNvPicPr preferRelativeResize="0"/>
          <p:nvPr/>
        </p:nvPicPr>
        <p:blipFill>
          <a:blip r:embed="rId4">
            <a:alphaModFix/>
          </a:blip>
          <a:stretch>
            <a:fillRect/>
          </a:stretch>
        </p:blipFill>
        <p:spPr>
          <a:xfrm>
            <a:off x="3692150" y="1958687"/>
            <a:ext cx="2193116" cy="1130400"/>
          </a:xfrm>
          <a:prstGeom prst="rect">
            <a:avLst/>
          </a:prstGeom>
          <a:noFill/>
          <a:ln cap="flat" cmpd="sng" w="19050">
            <a:solidFill>
              <a:schemeClr val="lt1"/>
            </a:solidFill>
            <a:prstDash val="solid"/>
            <a:round/>
            <a:headEnd len="sm" w="sm" type="none"/>
            <a:tailEnd len="sm" w="sm" type="none"/>
          </a:ln>
        </p:spPr>
      </p:pic>
      <p:pic>
        <p:nvPicPr>
          <p:cNvPr id="200" name="Google Shape;200;g262dd8ce452_0_19"/>
          <p:cNvPicPr preferRelativeResize="0"/>
          <p:nvPr/>
        </p:nvPicPr>
        <p:blipFill>
          <a:blip r:embed="rId5">
            <a:alphaModFix/>
          </a:blip>
          <a:stretch>
            <a:fillRect/>
          </a:stretch>
        </p:blipFill>
        <p:spPr>
          <a:xfrm>
            <a:off x="3692150" y="3300725"/>
            <a:ext cx="2193123" cy="1130673"/>
          </a:xfrm>
          <a:prstGeom prst="rect">
            <a:avLst/>
          </a:prstGeom>
          <a:noFill/>
          <a:ln cap="flat" cmpd="sng" w="19050">
            <a:solidFill>
              <a:schemeClr val="lt1"/>
            </a:solidFill>
            <a:prstDash val="solid"/>
            <a:round/>
            <a:headEnd len="sm" w="sm" type="none"/>
            <a:tailEnd len="sm" w="sm" type="none"/>
          </a:ln>
        </p:spPr>
      </p:pic>
      <p:pic>
        <p:nvPicPr>
          <p:cNvPr id="201" name="Google Shape;201;g262dd8ce452_0_19"/>
          <p:cNvPicPr preferRelativeResize="0"/>
          <p:nvPr/>
        </p:nvPicPr>
        <p:blipFill>
          <a:blip r:embed="rId6">
            <a:alphaModFix/>
          </a:blip>
          <a:stretch>
            <a:fillRect/>
          </a:stretch>
        </p:blipFill>
        <p:spPr>
          <a:xfrm>
            <a:off x="6322225" y="1958676"/>
            <a:ext cx="2015482" cy="1033874"/>
          </a:xfrm>
          <a:prstGeom prst="rect">
            <a:avLst/>
          </a:prstGeom>
          <a:noFill/>
          <a:ln cap="flat" cmpd="sng" w="19050">
            <a:solidFill>
              <a:schemeClr val="lt1"/>
            </a:solidFill>
            <a:prstDash val="solid"/>
            <a:round/>
            <a:headEnd len="sm" w="sm" type="none"/>
            <a:tailEnd len="sm" w="sm" type="none"/>
          </a:ln>
        </p:spPr>
      </p:pic>
      <p:pic>
        <p:nvPicPr>
          <p:cNvPr id="202" name="Google Shape;202;g262dd8ce452_0_19"/>
          <p:cNvPicPr preferRelativeResize="0"/>
          <p:nvPr/>
        </p:nvPicPr>
        <p:blipFill>
          <a:blip r:embed="rId7">
            <a:alphaModFix/>
          </a:blip>
          <a:stretch>
            <a:fillRect/>
          </a:stretch>
        </p:blipFill>
        <p:spPr>
          <a:xfrm>
            <a:off x="6338812" y="3362974"/>
            <a:ext cx="1982310" cy="1033875"/>
          </a:xfrm>
          <a:prstGeom prst="rect">
            <a:avLst/>
          </a:prstGeom>
          <a:noFill/>
          <a:ln cap="flat" cmpd="sng" w="19050">
            <a:solidFill>
              <a:schemeClr val="lt1"/>
            </a:solidFill>
            <a:prstDash val="solid"/>
            <a:round/>
            <a:headEnd len="sm" w="sm" type="none"/>
            <a:tailEnd len="sm" w="sm" type="none"/>
          </a:ln>
        </p:spPr>
      </p:pic>
      <p:sp>
        <p:nvSpPr>
          <p:cNvPr id="203" name="Google Shape;203;g262dd8ce452_0_19"/>
          <p:cNvSpPr txBox="1"/>
          <p:nvPr/>
        </p:nvSpPr>
        <p:spPr>
          <a:xfrm>
            <a:off x="4444308" y="3025850"/>
            <a:ext cx="6888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u="sng"/>
              <a:t>CLF Slack </a:t>
            </a:r>
            <a:endParaRPr b="1" sz="800" u="sng"/>
          </a:p>
        </p:txBody>
      </p:sp>
      <p:sp>
        <p:nvSpPr>
          <p:cNvPr id="204" name="Google Shape;204;g262dd8ce452_0_19"/>
          <p:cNvSpPr txBox="1"/>
          <p:nvPr/>
        </p:nvSpPr>
        <p:spPr>
          <a:xfrm>
            <a:off x="4179450" y="4409975"/>
            <a:ext cx="14373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u="sng"/>
              <a:t>Lane-keeping </a:t>
            </a:r>
            <a:r>
              <a:rPr b="1" lang="en-US" sz="800" u="sng"/>
              <a:t>CBF Slack </a:t>
            </a:r>
            <a:endParaRPr b="1" sz="800" u="sng"/>
          </a:p>
        </p:txBody>
      </p:sp>
      <p:sp>
        <p:nvSpPr>
          <p:cNvPr id="205" name="Google Shape;205;g262dd8ce452_0_19"/>
          <p:cNvSpPr txBox="1"/>
          <p:nvPr/>
        </p:nvSpPr>
        <p:spPr>
          <a:xfrm>
            <a:off x="6671750" y="3053000"/>
            <a:ext cx="1316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u="sng">
                <a:solidFill>
                  <a:schemeClr val="dk1"/>
                </a:solidFill>
              </a:rPr>
              <a:t>Pedestrian</a:t>
            </a:r>
            <a:r>
              <a:rPr b="1" lang="en-US" sz="800" u="sng">
                <a:solidFill>
                  <a:schemeClr val="dk1"/>
                </a:solidFill>
              </a:rPr>
              <a:t> CBF Slack</a:t>
            </a:r>
            <a:endParaRPr/>
          </a:p>
        </p:txBody>
      </p:sp>
      <p:sp>
        <p:nvSpPr>
          <p:cNvPr id="206" name="Google Shape;206;g262dd8ce452_0_19"/>
          <p:cNvSpPr txBox="1"/>
          <p:nvPr/>
        </p:nvSpPr>
        <p:spPr>
          <a:xfrm>
            <a:off x="6593700" y="4399013"/>
            <a:ext cx="1678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u="sng">
                <a:solidFill>
                  <a:schemeClr val="dk1"/>
                </a:solidFill>
              </a:rPr>
              <a:t>Minimum velocity</a:t>
            </a:r>
            <a:r>
              <a:rPr b="1" lang="en-US" sz="800" u="sng">
                <a:solidFill>
                  <a:schemeClr val="dk1"/>
                </a:solidFill>
              </a:rPr>
              <a:t> CBF Slack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2dd8ce452_1_167"/>
          <p:cNvSpPr txBox="1"/>
          <p:nvPr>
            <p:ph type="ctrTitle"/>
          </p:nvPr>
        </p:nvSpPr>
        <p:spPr>
          <a:xfrm>
            <a:off x="344300" y="132900"/>
            <a:ext cx="2032500" cy="63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800" u="sng">
                <a:latin typeface="Lato"/>
                <a:ea typeface="Lato"/>
                <a:cs typeface="Lato"/>
                <a:sym typeface="Lato"/>
              </a:rPr>
              <a:t>Scenario 2</a:t>
            </a:r>
            <a:endParaRPr sz="2800" u="sng">
              <a:latin typeface="Lato"/>
              <a:ea typeface="Lato"/>
              <a:cs typeface="Lato"/>
              <a:sym typeface="Lato"/>
            </a:endParaRPr>
          </a:p>
        </p:txBody>
      </p:sp>
      <p:sp>
        <p:nvSpPr>
          <p:cNvPr id="212" name="Google Shape;212;g262dd8ce452_1_167"/>
          <p:cNvSpPr txBox="1"/>
          <p:nvPr>
            <p:ph idx="1" type="subTitle"/>
          </p:nvPr>
        </p:nvSpPr>
        <p:spPr>
          <a:xfrm>
            <a:off x="632175" y="941100"/>
            <a:ext cx="3156600" cy="34137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spcBef>
                <a:spcPts val="1000"/>
              </a:spcBef>
              <a:spcAft>
                <a:spcPts val="0"/>
              </a:spcAft>
              <a:buSzPts val="1800"/>
              <a:buFont typeface="Lato"/>
              <a:buChar char="●"/>
            </a:pPr>
            <a:r>
              <a:rPr lang="en-US" sz="1800">
                <a:latin typeface="Lato"/>
                <a:ea typeface="Lato"/>
                <a:cs typeface="Lato"/>
                <a:sym typeface="Lato"/>
              </a:rPr>
              <a:t>I</a:t>
            </a:r>
            <a:r>
              <a:rPr lang="en-US" sz="1800">
                <a:latin typeface="Lato"/>
                <a:ea typeface="Lato"/>
                <a:cs typeface="Lato"/>
                <a:sym typeface="Lato"/>
              </a:rPr>
              <a:t>terative power set finds optimal trajectory when lane keeping constraint is relaxed.</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US" sz="1800">
                <a:latin typeface="Lato"/>
                <a:ea typeface="Lato"/>
                <a:cs typeface="Lato"/>
                <a:sym typeface="Lato"/>
              </a:rPr>
              <a:t>Lane keeping constraint is violated without violating the </a:t>
            </a:r>
            <a:r>
              <a:rPr lang="en-US" sz="1800">
                <a:latin typeface="Lato"/>
                <a:ea typeface="Lato"/>
                <a:cs typeface="Lato"/>
                <a:sym typeface="Lato"/>
              </a:rPr>
              <a:t>pedestrian</a:t>
            </a:r>
            <a:r>
              <a:rPr lang="en-US" sz="1800">
                <a:latin typeface="Lato"/>
                <a:ea typeface="Lato"/>
                <a:cs typeface="Lato"/>
                <a:sym typeface="Lato"/>
              </a:rPr>
              <a:t> and min velocity constraint.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US" sz="1800">
                <a:latin typeface="Lato"/>
                <a:ea typeface="Lato"/>
                <a:cs typeface="Lato"/>
                <a:sym typeface="Lato"/>
              </a:rPr>
              <a:t>The lane keeping slack </a:t>
            </a:r>
            <a:r>
              <a:rPr lang="en-US" sz="1800">
                <a:latin typeface="Lato"/>
                <a:ea typeface="Lato"/>
                <a:cs typeface="Lato"/>
                <a:sym typeface="Lato"/>
              </a:rPr>
              <a:t>variable</a:t>
            </a:r>
            <a:r>
              <a:rPr lang="en-US" sz="1800">
                <a:latin typeface="Lato"/>
                <a:ea typeface="Lato"/>
                <a:cs typeface="Lato"/>
                <a:sym typeface="Lato"/>
              </a:rPr>
              <a:t> has a non zero value, but only when constraint is violated.</a:t>
            </a:r>
            <a:endParaRPr sz="1800">
              <a:latin typeface="Lato"/>
              <a:ea typeface="Lato"/>
              <a:cs typeface="Lato"/>
              <a:sym typeface="Lato"/>
            </a:endParaRPr>
          </a:p>
        </p:txBody>
      </p:sp>
      <p:sp>
        <p:nvSpPr>
          <p:cNvPr id="213" name="Google Shape;213;g262dd8ce452_1_167"/>
          <p:cNvSpPr txBox="1"/>
          <p:nvPr>
            <p:ph idx="12" type="sldNum"/>
          </p:nvPr>
        </p:nvSpPr>
        <p:spPr>
          <a:xfrm>
            <a:off x="8256275" y="4774888"/>
            <a:ext cx="501600" cy="27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14" name="Google Shape;214;g262dd8ce452_1_167"/>
          <p:cNvPicPr preferRelativeResize="0"/>
          <p:nvPr/>
        </p:nvPicPr>
        <p:blipFill>
          <a:blip r:embed="rId3">
            <a:alphaModFix/>
          </a:blip>
          <a:stretch>
            <a:fillRect/>
          </a:stretch>
        </p:blipFill>
        <p:spPr>
          <a:xfrm>
            <a:off x="3930625" y="840875"/>
            <a:ext cx="4928673" cy="993750"/>
          </a:xfrm>
          <a:prstGeom prst="rect">
            <a:avLst/>
          </a:prstGeom>
          <a:noFill/>
          <a:ln>
            <a:noFill/>
          </a:ln>
        </p:spPr>
      </p:pic>
      <p:pic>
        <p:nvPicPr>
          <p:cNvPr id="215" name="Google Shape;215;g262dd8ce452_1_167"/>
          <p:cNvPicPr preferRelativeResize="0"/>
          <p:nvPr/>
        </p:nvPicPr>
        <p:blipFill>
          <a:blip r:embed="rId4">
            <a:alphaModFix/>
          </a:blip>
          <a:stretch>
            <a:fillRect/>
          </a:stretch>
        </p:blipFill>
        <p:spPr>
          <a:xfrm>
            <a:off x="4282950" y="1942064"/>
            <a:ext cx="2032500" cy="1073424"/>
          </a:xfrm>
          <a:prstGeom prst="rect">
            <a:avLst/>
          </a:prstGeom>
          <a:noFill/>
          <a:ln>
            <a:noFill/>
          </a:ln>
        </p:spPr>
      </p:pic>
      <p:pic>
        <p:nvPicPr>
          <p:cNvPr id="216" name="Google Shape;216;g262dd8ce452_1_167"/>
          <p:cNvPicPr preferRelativeResize="0"/>
          <p:nvPr/>
        </p:nvPicPr>
        <p:blipFill>
          <a:blip r:embed="rId5">
            <a:alphaModFix/>
          </a:blip>
          <a:stretch>
            <a:fillRect/>
          </a:stretch>
        </p:blipFill>
        <p:spPr>
          <a:xfrm>
            <a:off x="6489826" y="3267871"/>
            <a:ext cx="2126750" cy="1175354"/>
          </a:xfrm>
          <a:prstGeom prst="rect">
            <a:avLst/>
          </a:prstGeom>
          <a:noFill/>
          <a:ln>
            <a:noFill/>
          </a:ln>
        </p:spPr>
      </p:pic>
      <p:sp>
        <p:nvSpPr>
          <p:cNvPr id="217" name="Google Shape;217;g262dd8ce452_1_167"/>
          <p:cNvSpPr txBox="1"/>
          <p:nvPr/>
        </p:nvSpPr>
        <p:spPr>
          <a:xfrm>
            <a:off x="6889450" y="2010150"/>
            <a:ext cx="2032500" cy="112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1700">
                <a:solidFill>
                  <a:schemeClr val="dk1"/>
                </a:solidFill>
                <a:latin typeface="Calibri"/>
                <a:ea typeface="Calibri"/>
                <a:cs typeface="Calibri"/>
                <a:sym typeface="Calibri"/>
              </a:rPr>
              <a:t>Lane keeping slack variable is negative, signifying constraint loosening.</a:t>
            </a:r>
            <a:endParaRPr/>
          </a:p>
        </p:txBody>
      </p:sp>
      <p:sp>
        <p:nvSpPr>
          <p:cNvPr id="218" name="Google Shape;218;g262dd8ce452_1_167"/>
          <p:cNvSpPr/>
          <p:nvPr/>
        </p:nvSpPr>
        <p:spPr>
          <a:xfrm>
            <a:off x="6351650" y="2417725"/>
            <a:ext cx="501600" cy="122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g262dd8ce452_1_167"/>
          <p:cNvSpPr txBox="1"/>
          <p:nvPr/>
        </p:nvSpPr>
        <p:spPr>
          <a:xfrm>
            <a:off x="4551000" y="4443225"/>
            <a:ext cx="128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u="sng">
                <a:solidFill>
                  <a:schemeClr val="dk1"/>
                </a:solidFill>
              </a:rPr>
              <a:t>Pedestrian CBF Slack</a:t>
            </a:r>
            <a:endParaRPr>
              <a:solidFill>
                <a:schemeClr val="dk1"/>
              </a:solidFill>
            </a:endParaRPr>
          </a:p>
        </p:txBody>
      </p:sp>
      <p:sp>
        <p:nvSpPr>
          <p:cNvPr id="220" name="Google Shape;220;g262dd8ce452_1_167"/>
          <p:cNvSpPr txBox="1"/>
          <p:nvPr/>
        </p:nvSpPr>
        <p:spPr>
          <a:xfrm>
            <a:off x="6719050" y="4443225"/>
            <a:ext cx="1668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u="sng">
                <a:solidFill>
                  <a:schemeClr val="dk1"/>
                </a:solidFill>
              </a:rPr>
              <a:t>Minimum velocity CBF Slack</a:t>
            </a:r>
            <a:endParaRPr>
              <a:solidFill>
                <a:schemeClr val="dk1"/>
              </a:solidFill>
            </a:endParaRPr>
          </a:p>
        </p:txBody>
      </p:sp>
      <p:pic>
        <p:nvPicPr>
          <p:cNvPr id="221" name="Google Shape;221;g262dd8ce452_1_167"/>
          <p:cNvPicPr preferRelativeResize="0"/>
          <p:nvPr/>
        </p:nvPicPr>
        <p:blipFill>
          <a:blip r:embed="rId6">
            <a:alphaModFix/>
          </a:blip>
          <a:stretch>
            <a:fillRect/>
          </a:stretch>
        </p:blipFill>
        <p:spPr>
          <a:xfrm>
            <a:off x="4406601" y="3293950"/>
            <a:ext cx="1690950" cy="1123200"/>
          </a:xfrm>
          <a:prstGeom prst="rect">
            <a:avLst/>
          </a:prstGeom>
          <a:noFill/>
          <a:ln>
            <a:noFill/>
          </a:ln>
        </p:spPr>
      </p:pic>
      <p:sp>
        <p:nvSpPr>
          <p:cNvPr id="222" name="Google Shape;222;g262dd8ce452_1_167"/>
          <p:cNvSpPr txBox="1"/>
          <p:nvPr/>
        </p:nvSpPr>
        <p:spPr>
          <a:xfrm>
            <a:off x="4530425" y="2985025"/>
            <a:ext cx="144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u="sng">
                <a:solidFill>
                  <a:schemeClr val="dk1"/>
                </a:solidFill>
              </a:rPr>
              <a:t>Lane-keeping CBF Slack </a:t>
            </a:r>
            <a:endParaRPr b="1" sz="800" u="sng">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62dd8ce452_1_177"/>
          <p:cNvSpPr txBox="1"/>
          <p:nvPr>
            <p:ph type="ctrTitle"/>
          </p:nvPr>
        </p:nvSpPr>
        <p:spPr>
          <a:xfrm>
            <a:off x="390525" y="166125"/>
            <a:ext cx="2032500" cy="596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800" u="sng">
                <a:latin typeface="Lato"/>
                <a:ea typeface="Lato"/>
                <a:cs typeface="Lato"/>
                <a:sym typeface="Lato"/>
              </a:rPr>
              <a:t>Scenario 3</a:t>
            </a:r>
            <a:endParaRPr sz="2800" u="sng">
              <a:latin typeface="Lato"/>
              <a:ea typeface="Lato"/>
              <a:cs typeface="Lato"/>
              <a:sym typeface="Lato"/>
            </a:endParaRPr>
          </a:p>
        </p:txBody>
      </p:sp>
      <p:sp>
        <p:nvSpPr>
          <p:cNvPr id="228" name="Google Shape;228;g262dd8ce452_1_177"/>
          <p:cNvSpPr txBox="1"/>
          <p:nvPr>
            <p:ph idx="1" type="subTitle"/>
          </p:nvPr>
        </p:nvSpPr>
        <p:spPr>
          <a:xfrm>
            <a:off x="390525" y="944550"/>
            <a:ext cx="3161400" cy="30483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36550" lvl="0" marL="457200" rtl="0" algn="l">
              <a:spcBef>
                <a:spcPts val="1000"/>
              </a:spcBef>
              <a:spcAft>
                <a:spcPts val="0"/>
              </a:spcAft>
              <a:buSzPts val="1700"/>
              <a:buFont typeface="Lato"/>
              <a:buChar char="●"/>
            </a:pPr>
            <a:r>
              <a:rPr lang="en-US" sz="1700">
                <a:latin typeface="Lato"/>
                <a:ea typeface="Lato"/>
                <a:cs typeface="Lato"/>
                <a:sym typeface="Lato"/>
              </a:rPr>
              <a:t>Here the lane keeping is made a hard constraint for test case purposes.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We can see that the trajectory violates the </a:t>
            </a:r>
            <a:r>
              <a:rPr lang="en-US" sz="1700">
                <a:latin typeface="Lato"/>
                <a:ea typeface="Lato"/>
                <a:cs typeface="Lato"/>
                <a:sym typeface="Lato"/>
              </a:rPr>
              <a:t>pedestrian</a:t>
            </a:r>
            <a:r>
              <a:rPr lang="en-US" sz="1700">
                <a:latin typeface="Lato"/>
                <a:ea typeface="Lato"/>
                <a:cs typeface="Lato"/>
                <a:sym typeface="Lato"/>
              </a:rPr>
              <a:t> safe circle, since there is no other feasible trajectory.</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However, it tries to stay as far away as possible from the pedestrian to minimize constraint violation.</a:t>
            </a:r>
            <a:endParaRPr sz="1700">
              <a:latin typeface="Lato"/>
              <a:ea typeface="Lato"/>
              <a:cs typeface="Lato"/>
              <a:sym typeface="Lato"/>
            </a:endParaRPr>
          </a:p>
        </p:txBody>
      </p:sp>
      <p:sp>
        <p:nvSpPr>
          <p:cNvPr id="229" name="Google Shape;229;g262dd8ce452_1_177"/>
          <p:cNvSpPr txBox="1"/>
          <p:nvPr>
            <p:ph idx="12" type="sldNum"/>
          </p:nvPr>
        </p:nvSpPr>
        <p:spPr>
          <a:xfrm>
            <a:off x="8332475" y="4767263"/>
            <a:ext cx="501600" cy="27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30" name="Google Shape;230;g262dd8ce452_1_177"/>
          <p:cNvPicPr preferRelativeResize="0"/>
          <p:nvPr/>
        </p:nvPicPr>
        <p:blipFill>
          <a:blip r:embed="rId3">
            <a:alphaModFix/>
          </a:blip>
          <a:stretch>
            <a:fillRect/>
          </a:stretch>
        </p:blipFill>
        <p:spPr>
          <a:xfrm>
            <a:off x="3731772" y="944550"/>
            <a:ext cx="4942864" cy="1039112"/>
          </a:xfrm>
          <a:prstGeom prst="rect">
            <a:avLst/>
          </a:prstGeom>
          <a:noFill/>
          <a:ln>
            <a:noFill/>
          </a:ln>
        </p:spPr>
      </p:pic>
      <p:pic>
        <p:nvPicPr>
          <p:cNvPr id="231" name="Google Shape;231;g262dd8ce452_1_177"/>
          <p:cNvPicPr preferRelativeResize="0"/>
          <p:nvPr/>
        </p:nvPicPr>
        <p:blipFill>
          <a:blip r:embed="rId4">
            <a:alphaModFix/>
          </a:blip>
          <a:stretch>
            <a:fillRect/>
          </a:stretch>
        </p:blipFill>
        <p:spPr>
          <a:xfrm>
            <a:off x="3933100" y="2050788"/>
            <a:ext cx="2032500" cy="1049761"/>
          </a:xfrm>
          <a:prstGeom prst="rect">
            <a:avLst/>
          </a:prstGeom>
          <a:noFill/>
          <a:ln>
            <a:noFill/>
          </a:ln>
        </p:spPr>
      </p:pic>
      <p:pic>
        <p:nvPicPr>
          <p:cNvPr id="232" name="Google Shape;232;g262dd8ce452_1_177"/>
          <p:cNvPicPr preferRelativeResize="0"/>
          <p:nvPr/>
        </p:nvPicPr>
        <p:blipFill>
          <a:blip r:embed="rId5">
            <a:alphaModFix/>
          </a:blip>
          <a:stretch>
            <a:fillRect/>
          </a:stretch>
        </p:blipFill>
        <p:spPr>
          <a:xfrm>
            <a:off x="4009363" y="3401338"/>
            <a:ext cx="1932835" cy="972949"/>
          </a:xfrm>
          <a:prstGeom prst="rect">
            <a:avLst/>
          </a:prstGeom>
          <a:noFill/>
          <a:ln>
            <a:noFill/>
          </a:ln>
        </p:spPr>
      </p:pic>
      <p:pic>
        <p:nvPicPr>
          <p:cNvPr id="233" name="Google Shape;233;g262dd8ce452_1_177"/>
          <p:cNvPicPr preferRelativeResize="0"/>
          <p:nvPr/>
        </p:nvPicPr>
        <p:blipFill>
          <a:blip r:embed="rId6">
            <a:alphaModFix/>
          </a:blip>
          <a:stretch>
            <a:fillRect/>
          </a:stretch>
        </p:blipFill>
        <p:spPr>
          <a:xfrm>
            <a:off x="6399650" y="3390016"/>
            <a:ext cx="1932824" cy="995585"/>
          </a:xfrm>
          <a:prstGeom prst="rect">
            <a:avLst/>
          </a:prstGeom>
          <a:noFill/>
          <a:ln>
            <a:noFill/>
          </a:ln>
        </p:spPr>
      </p:pic>
      <p:sp>
        <p:nvSpPr>
          <p:cNvPr id="234" name="Google Shape;234;g262dd8ce452_1_177"/>
          <p:cNvSpPr txBox="1"/>
          <p:nvPr/>
        </p:nvSpPr>
        <p:spPr>
          <a:xfrm>
            <a:off x="6642125" y="2107050"/>
            <a:ext cx="2032500" cy="112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1700">
                <a:solidFill>
                  <a:schemeClr val="dk1"/>
                </a:solidFill>
                <a:latin typeface="Calibri"/>
                <a:ea typeface="Calibri"/>
                <a:cs typeface="Calibri"/>
                <a:sym typeface="Calibri"/>
              </a:rPr>
              <a:t>Pedestrian distance</a:t>
            </a:r>
            <a:r>
              <a:rPr lang="en-US" sz="1700">
                <a:solidFill>
                  <a:schemeClr val="dk1"/>
                </a:solidFill>
                <a:latin typeface="Calibri"/>
                <a:ea typeface="Calibri"/>
                <a:cs typeface="Calibri"/>
                <a:sym typeface="Calibri"/>
              </a:rPr>
              <a:t> slack variable is negative, signifying constraint loosening.</a:t>
            </a:r>
            <a:endParaRPr/>
          </a:p>
        </p:txBody>
      </p:sp>
      <p:sp>
        <p:nvSpPr>
          <p:cNvPr id="235" name="Google Shape;235;g262dd8ce452_1_177"/>
          <p:cNvSpPr/>
          <p:nvPr/>
        </p:nvSpPr>
        <p:spPr>
          <a:xfrm>
            <a:off x="6104325" y="2514625"/>
            <a:ext cx="501600" cy="122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g262dd8ce452_1_177"/>
          <p:cNvSpPr txBox="1"/>
          <p:nvPr/>
        </p:nvSpPr>
        <p:spPr>
          <a:xfrm>
            <a:off x="4288788" y="3100550"/>
            <a:ext cx="1374000" cy="455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800" u="sng">
                <a:solidFill>
                  <a:schemeClr val="dk1"/>
                </a:solidFill>
              </a:rPr>
              <a:t>Pedestrian CBF Slack</a:t>
            </a:r>
            <a:endParaRPr b="1" sz="800" u="sng">
              <a:solidFill>
                <a:schemeClr val="dk1"/>
              </a:solidFill>
            </a:endParaRPr>
          </a:p>
          <a:p>
            <a:pPr indent="0" lvl="0" marL="0" rtl="0" algn="l">
              <a:lnSpc>
                <a:spcPct val="115000"/>
              </a:lnSpc>
              <a:spcBef>
                <a:spcPts val="0"/>
              </a:spcBef>
              <a:spcAft>
                <a:spcPts val="0"/>
              </a:spcAft>
              <a:buNone/>
            </a:pPr>
            <a:r>
              <a:t/>
            </a:r>
            <a:endParaRPr b="1" sz="800" u="sng">
              <a:solidFill>
                <a:schemeClr val="dk1"/>
              </a:solidFill>
            </a:endParaRPr>
          </a:p>
        </p:txBody>
      </p:sp>
      <p:sp>
        <p:nvSpPr>
          <p:cNvPr id="237" name="Google Shape;237;g262dd8ce452_1_177"/>
          <p:cNvSpPr txBox="1"/>
          <p:nvPr/>
        </p:nvSpPr>
        <p:spPr>
          <a:xfrm>
            <a:off x="4233750" y="4374275"/>
            <a:ext cx="148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u="sng">
                <a:solidFill>
                  <a:schemeClr val="dk1"/>
                </a:solidFill>
              </a:rPr>
              <a:t>Lane-keeping CBF Slack </a:t>
            </a:r>
            <a:endParaRPr b="1" sz="800" u="sng">
              <a:solidFill>
                <a:schemeClr val="dk1"/>
              </a:solidFill>
            </a:endParaRPr>
          </a:p>
        </p:txBody>
      </p:sp>
      <p:sp>
        <p:nvSpPr>
          <p:cNvPr id="238" name="Google Shape;238;g262dd8ce452_1_177"/>
          <p:cNvSpPr txBox="1"/>
          <p:nvPr/>
        </p:nvSpPr>
        <p:spPr>
          <a:xfrm>
            <a:off x="6531925" y="4385600"/>
            <a:ext cx="1668300" cy="455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800" u="sng">
                <a:solidFill>
                  <a:schemeClr val="dk1"/>
                </a:solidFill>
              </a:rPr>
              <a:t>Minimum velocity CBF Slack</a:t>
            </a:r>
            <a:endParaRPr b="1" sz="800" u="sng">
              <a:solidFill>
                <a:schemeClr val="dk1"/>
              </a:solidFill>
            </a:endParaRPr>
          </a:p>
          <a:p>
            <a:pPr indent="0" lvl="0" marL="0" rtl="0" algn="l">
              <a:lnSpc>
                <a:spcPct val="115000"/>
              </a:lnSpc>
              <a:spcBef>
                <a:spcPts val="0"/>
              </a:spcBef>
              <a:spcAft>
                <a:spcPts val="0"/>
              </a:spcAft>
              <a:buNone/>
            </a:pPr>
            <a:r>
              <a:t/>
            </a:r>
            <a:endParaRPr b="1" sz="800" u="sng">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9f8744c74667331_8"/>
          <p:cNvSpPr txBox="1"/>
          <p:nvPr>
            <p:ph type="ctrTitle"/>
          </p:nvPr>
        </p:nvSpPr>
        <p:spPr>
          <a:xfrm>
            <a:off x="390525" y="166125"/>
            <a:ext cx="2032500" cy="596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800" u="sng">
                <a:latin typeface="Lato"/>
                <a:ea typeface="Lato"/>
                <a:cs typeface="Lato"/>
                <a:sym typeface="Lato"/>
              </a:rPr>
              <a:t>Scenario 4</a:t>
            </a:r>
            <a:endParaRPr sz="2800" u="sng">
              <a:latin typeface="Lato"/>
              <a:ea typeface="Lato"/>
              <a:cs typeface="Lato"/>
              <a:sym typeface="Lato"/>
            </a:endParaRPr>
          </a:p>
        </p:txBody>
      </p:sp>
      <p:sp>
        <p:nvSpPr>
          <p:cNvPr id="244" name="Google Shape;244;g9f8744c74667331_8"/>
          <p:cNvSpPr txBox="1"/>
          <p:nvPr>
            <p:ph idx="1" type="subTitle"/>
          </p:nvPr>
        </p:nvSpPr>
        <p:spPr>
          <a:xfrm>
            <a:off x="390525" y="944550"/>
            <a:ext cx="3161400" cy="31947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36550" lvl="0" marL="457200" rtl="0" algn="l">
              <a:spcBef>
                <a:spcPts val="1000"/>
              </a:spcBef>
              <a:spcAft>
                <a:spcPts val="0"/>
              </a:spcAft>
              <a:buSzPts val="1700"/>
              <a:buFont typeface="Lato"/>
              <a:buChar char="●"/>
            </a:pPr>
            <a:r>
              <a:rPr lang="en-US" sz="1700">
                <a:latin typeface="Lato"/>
                <a:ea typeface="Lato"/>
                <a:cs typeface="Lato"/>
                <a:sym typeface="Lato"/>
              </a:rPr>
              <a:t>Here both lane keeping and pedestrian </a:t>
            </a:r>
            <a:r>
              <a:rPr lang="en-US" sz="1700">
                <a:latin typeface="Lato"/>
                <a:ea typeface="Lato"/>
                <a:cs typeface="Lato"/>
                <a:sym typeface="Lato"/>
              </a:rPr>
              <a:t>constraints are relaxed at the starting point</a:t>
            </a:r>
            <a:r>
              <a:rPr lang="en-US" sz="1700">
                <a:latin typeface="Lato"/>
                <a:ea typeface="Lato"/>
                <a:cs typeface="Lato"/>
                <a:sym typeface="Lato"/>
              </a:rPr>
              <a:t>.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We can see that the trajectory tries to move out of the circle as fast as possible.</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However, it tries to exit the pedestrian circle  and go inside the lane as soon as possible to minimize constraint violation.</a:t>
            </a:r>
            <a:endParaRPr sz="1700">
              <a:latin typeface="Lato"/>
              <a:ea typeface="Lato"/>
              <a:cs typeface="Lato"/>
              <a:sym typeface="Lato"/>
            </a:endParaRPr>
          </a:p>
        </p:txBody>
      </p:sp>
      <p:sp>
        <p:nvSpPr>
          <p:cNvPr id="245" name="Google Shape;245;g9f8744c74667331_8"/>
          <p:cNvSpPr txBox="1"/>
          <p:nvPr>
            <p:ph idx="12" type="sldNum"/>
          </p:nvPr>
        </p:nvSpPr>
        <p:spPr>
          <a:xfrm>
            <a:off x="8332475" y="4767263"/>
            <a:ext cx="501600" cy="27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46" name="Google Shape;246;g9f8744c74667331_8"/>
          <p:cNvPicPr preferRelativeResize="0"/>
          <p:nvPr/>
        </p:nvPicPr>
        <p:blipFill>
          <a:blip r:embed="rId3">
            <a:alphaModFix/>
          </a:blip>
          <a:stretch>
            <a:fillRect/>
          </a:stretch>
        </p:blipFill>
        <p:spPr>
          <a:xfrm>
            <a:off x="4144825" y="2493425"/>
            <a:ext cx="2150559" cy="1645825"/>
          </a:xfrm>
          <a:prstGeom prst="rect">
            <a:avLst/>
          </a:prstGeom>
          <a:noFill/>
          <a:ln>
            <a:noFill/>
          </a:ln>
        </p:spPr>
      </p:pic>
      <p:pic>
        <p:nvPicPr>
          <p:cNvPr id="247" name="Google Shape;247;g9f8744c74667331_8"/>
          <p:cNvPicPr preferRelativeResize="0"/>
          <p:nvPr/>
        </p:nvPicPr>
        <p:blipFill>
          <a:blip r:embed="rId4">
            <a:alphaModFix/>
          </a:blip>
          <a:stretch>
            <a:fillRect/>
          </a:stretch>
        </p:blipFill>
        <p:spPr>
          <a:xfrm>
            <a:off x="6540925" y="2473737"/>
            <a:ext cx="2150550" cy="1685206"/>
          </a:xfrm>
          <a:prstGeom prst="rect">
            <a:avLst/>
          </a:prstGeom>
          <a:noFill/>
          <a:ln>
            <a:noFill/>
          </a:ln>
        </p:spPr>
      </p:pic>
      <p:pic>
        <p:nvPicPr>
          <p:cNvPr id="248" name="Google Shape;248;g9f8744c74667331_8"/>
          <p:cNvPicPr preferRelativeResize="0"/>
          <p:nvPr/>
        </p:nvPicPr>
        <p:blipFill>
          <a:blip r:embed="rId5">
            <a:alphaModFix/>
          </a:blip>
          <a:stretch>
            <a:fillRect/>
          </a:stretch>
        </p:blipFill>
        <p:spPr>
          <a:xfrm>
            <a:off x="4214100" y="502225"/>
            <a:ext cx="4340927" cy="1570175"/>
          </a:xfrm>
          <a:prstGeom prst="rect">
            <a:avLst/>
          </a:prstGeom>
          <a:noFill/>
          <a:ln>
            <a:noFill/>
          </a:ln>
        </p:spPr>
      </p:pic>
      <p:sp>
        <p:nvSpPr>
          <p:cNvPr id="249" name="Google Shape;249;g9f8744c74667331_8"/>
          <p:cNvSpPr txBox="1"/>
          <p:nvPr/>
        </p:nvSpPr>
        <p:spPr>
          <a:xfrm>
            <a:off x="4629725" y="4158950"/>
            <a:ext cx="1368300" cy="455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800" u="sng">
                <a:solidFill>
                  <a:schemeClr val="dk1"/>
                </a:solidFill>
              </a:rPr>
              <a:t>Pedestrian CBF Slack</a:t>
            </a:r>
            <a:endParaRPr b="1" sz="800" u="sng">
              <a:solidFill>
                <a:schemeClr val="dk1"/>
              </a:solidFill>
            </a:endParaRPr>
          </a:p>
          <a:p>
            <a:pPr indent="0" lvl="0" marL="0" rtl="0" algn="l">
              <a:lnSpc>
                <a:spcPct val="115000"/>
              </a:lnSpc>
              <a:spcBef>
                <a:spcPts val="0"/>
              </a:spcBef>
              <a:spcAft>
                <a:spcPts val="0"/>
              </a:spcAft>
              <a:buNone/>
            </a:pPr>
            <a:r>
              <a:t/>
            </a:r>
            <a:endParaRPr b="1" sz="800" u="sng">
              <a:solidFill>
                <a:schemeClr val="dk1"/>
              </a:solidFill>
            </a:endParaRPr>
          </a:p>
        </p:txBody>
      </p:sp>
      <p:sp>
        <p:nvSpPr>
          <p:cNvPr id="250" name="Google Shape;250;g9f8744c74667331_8"/>
          <p:cNvSpPr txBox="1"/>
          <p:nvPr/>
        </p:nvSpPr>
        <p:spPr>
          <a:xfrm>
            <a:off x="6967675" y="4139250"/>
            <a:ext cx="145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u="sng">
                <a:solidFill>
                  <a:schemeClr val="dk1"/>
                </a:solidFill>
              </a:rPr>
              <a:t>Lane-keeping CBF Slack </a:t>
            </a:r>
            <a:endParaRPr b="1" sz="800" u="sng">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a2ca1ca7fa_10_0"/>
          <p:cNvSpPr txBox="1"/>
          <p:nvPr>
            <p:ph type="ctrTitle"/>
          </p:nvPr>
        </p:nvSpPr>
        <p:spPr>
          <a:xfrm>
            <a:off x="311708" y="744575"/>
            <a:ext cx="8520600" cy="2052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b="1" lang="en-US" sz="4000">
                <a:latin typeface="Lato"/>
                <a:ea typeface="Lato"/>
                <a:cs typeface="Lato"/>
                <a:sym typeface="Lato"/>
              </a:rPr>
              <a:t>Thank you </a:t>
            </a:r>
            <a:endParaRPr b="1" sz="4000">
              <a:latin typeface="Lato"/>
              <a:ea typeface="Lato"/>
              <a:cs typeface="Lato"/>
              <a:sym typeface="Lato"/>
            </a:endParaRPr>
          </a:p>
        </p:txBody>
      </p:sp>
      <p:sp>
        <p:nvSpPr>
          <p:cNvPr id="256" name="Google Shape;256;g2a2ca1ca7fa_10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62bf2c37d4_4_27"/>
          <p:cNvSpPr txBox="1"/>
          <p:nvPr>
            <p:ph type="ctrTitle"/>
          </p:nvPr>
        </p:nvSpPr>
        <p:spPr>
          <a:xfrm>
            <a:off x="628650" y="282575"/>
            <a:ext cx="7886700" cy="545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latin typeface="Lato"/>
                <a:ea typeface="Lato"/>
                <a:cs typeface="Lato"/>
                <a:sym typeface="Lato"/>
              </a:rPr>
              <a:t>References</a:t>
            </a:r>
            <a:endParaRPr sz="2600">
              <a:latin typeface="Lato"/>
              <a:ea typeface="Lato"/>
              <a:cs typeface="Lato"/>
              <a:sym typeface="Lato"/>
            </a:endParaRPr>
          </a:p>
        </p:txBody>
      </p:sp>
      <p:sp>
        <p:nvSpPr>
          <p:cNvPr id="262" name="Google Shape;262;g262bf2c37d4_4_27"/>
          <p:cNvSpPr txBox="1"/>
          <p:nvPr/>
        </p:nvSpPr>
        <p:spPr>
          <a:xfrm>
            <a:off x="556850" y="1102600"/>
            <a:ext cx="8052300" cy="26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US" u="sng">
                <a:solidFill>
                  <a:schemeClr val="hlink"/>
                </a:solidFill>
                <a:latin typeface="Lato"/>
                <a:ea typeface="Lato"/>
                <a:cs typeface="Lato"/>
                <a:sym typeface="Lato"/>
                <a:hlinkClick r:id="rId3"/>
              </a:rPr>
              <a:t>https://researchleap.com/research-in-autonomous-driving-a-historic-bibliometric-view-of-the-research-development-in-autonomous-driving/</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US" u="sng">
                <a:solidFill>
                  <a:schemeClr val="hlink"/>
                </a:solidFill>
                <a:latin typeface="Lato"/>
                <a:ea typeface="Lato"/>
                <a:cs typeface="Lato"/>
                <a:sym typeface="Lato"/>
                <a:hlinkClick r:id="rId4"/>
              </a:rPr>
              <a:t>https://github.com/HybridRobotics/CBF-CLF-Helper</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US" u="sng">
                <a:solidFill>
                  <a:schemeClr val="hlink"/>
                </a:solidFill>
                <a:latin typeface="Lato"/>
                <a:ea typeface="Lato"/>
                <a:cs typeface="Lato"/>
                <a:sym typeface="Lato"/>
                <a:hlinkClick r:id="rId5"/>
              </a:rPr>
              <a:t>https://www.hindawi.com/journals/tswj/2014/218246/</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US" u="sng">
                <a:solidFill>
                  <a:schemeClr val="hlink"/>
                </a:solidFill>
                <a:latin typeface="Lato"/>
                <a:ea typeface="Lato"/>
                <a:cs typeface="Lato"/>
                <a:sym typeface="Lato"/>
                <a:hlinkClick r:id="rId6"/>
              </a:rPr>
              <a:t>https://www.researchgate.net/figure/Basic-idea-of-trajectory-tracking-in-a-differential-drive-mobile-robot_fig1_338722172</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US">
                <a:solidFill>
                  <a:schemeClr val="dk1"/>
                </a:solidFill>
                <a:latin typeface="Lato"/>
                <a:ea typeface="Lato"/>
                <a:cs typeface="Lato"/>
                <a:sym typeface="Lato"/>
              </a:rPr>
              <a:t>Xiao, W., Mehdipour, N., Collin, A., Bin-Nun, A. Y., Frazzoli, E., Tebbens, R. D., &amp; Belta, C. (2021). Rule-based optimal control for autonomous driving. </a:t>
            </a:r>
            <a:r>
              <a:rPr i="1" lang="en-US">
                <a:solidFill>
                  <a:schemeClr val="dk1"/>
                </a:solidFill>
                <a:latin typeface="Lato"/>
                <a:ea typeface="Lato"/>
                <a:cs typeface="Lato"/>
                <a:sym typeface="Lato"/>
              </a:rPr>
              <a:t>Proceedings of the ACM/IEEE 12th International Conference on Cyber-Physical Systems</a:t>
            </a:r>
            <a:r>
              <a:rPr lang="en-US">
                <a:solidFill>
                  <a:schemeClr val="dk1"/>
                </a:solidFill>
                <a:latin typeface="Lato"/>
                <a:ea typeface="Lato"/>
                <a:cs typeface="Lato"/>
                <a:sym typeface="Lato"/>
              </a:rPr>
              <a:t>. https://doi.org/10.1145/3450267.3450542 </a:t>
            </a:r>
            <a:endParaRPr>
              <a:latin typeface="Lato"/>
              <a:ea typeface="Lato"/>
              <a:cs typeface="Lato"/>
              <a:sym typeface="Lato"/>
            </a:endParaRPr>
          </a:p>
          <a:p>
            <a:pPr indent="0" lvl="0" marL="457200" rtl="0" algn="l">
              <a:spcBef>
                <a:spcPts val="1200"/>
              </a:spcBef>
              <a:spcAft>
                <a:spcPts val="0"/>
              </a:spcAft>
              <a:buNone/>
            </a:pPr>
            <a:r>
              <a:t/>
            </a:r>
            <a:endParaRPr sz="1600">
              <a:latin typeface="Calibri"/>
              <a:ea typeface="Calibri"/>
              <a:cs typeface="Calibri"/>
              <a:sym typeface="Calibri"/>
            </a:endParaRPr>
          </a:p>
        </p:txBody>
      </p:sp>
      <p:sp>
        <p:nvSpPr>
          <p:cNvPr id="263" name="Google Shape;263;g262bf2c37d4_4_27"/>
          <p:cNvSpPr txBox="1"/>
          <p:nvPr>
            <p:ph idx="12" type="sldNum"/>
          </p:nvPr>
        </p:nvSpPr>
        <p:spPr>
          <a:xfrm>
            <a:off x="8008625" y="47871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sz="1400"/>
              <a:t>‹#›</a:t>
            </a:fld>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 name="Shape 267"/>
        <p:cNvGrpSpPr/>
        <p:nvPr/>
      </p:nvGrpSpPr>
      <p:grpSpPr>
        <a:xfrm>
          <a:off x="0" y="0"/>
          <a:ext cx="0" cy="0"/>
          <a:chOff x="0" y="0"/>
          <a:chExt cx="0" cy="0"/>
        </a:xfrm>
      </p:grpSpPr>
      <p:sp>
        <p:nvSpPr>
          <p:cNvPr id="268" name="Google Shape;268;g262bf2c37d4_4_126"/>
          <p:cNvSpPr txBox="1"/>
          <p:nvPr>
            <p:ph type="ctrTitle"/>
          </p:nvPr>
        </p:nvSpPr>
        <p:spPr>
          <a:xfrm>
            <a:off x="394175" y="143350"/>
            <a:ext cx="7886700" cy="464700"/>
          </a:xfrm>
          <a:prstGeom prst="rect">
            <a:avLst/>
          </a:prstGeom>
        </p:spPr>
        <p:txBody>
          <a:bodyPr anchorCtr="0" anchor="b" bIns="34275" lIns="68575" spcFirstLastPara="1" rIns="68575" wrap="square" tIns="34275">
            <a:noAutofit/>
          </a:bodyPr>
          <a:lstStyle/>
          <a:p>
            <a:pPr indent="-406400" lvl="0" marL="457200" rtl="0" algn="l">
              <a:spcBef>
                <a:spcPts val="0"/>
              </a:spcBef>
              <a:spcAft>
                <a:spcPts val="0"/>
              </a:spcAft>
              <a:buSzPts val="2800"/>
              <a:buAutoNum type="arabicPeriod"/>
            </a:pPr>
            <a:r>
              <a:rPr lang="en-US" sz="2800"/>
              <a:t>Introduction</a:t>
            </a:r>
            <a:endParaRPr sz="2600"/>
          </a:p>
        </p:txBody>
      </p:sp>
      <p:sp>
        <p:nvSpPr>
          <p:cNvPr id="269" name="Google Shape;269;g262bf2c37d4_4_126"/>
          <p:cNvSpPr txBox="1"/>
          <p:nvPr/>
        </p:nvSpPr>
        <p:spPr>
          <a:xfrm>
            <a:off x="190675" y="608050"/>
            <a:ext cx="5583000" cy="310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solidFill>
                  <a:schemeClr val="dk1"/>
                </a:solidFill>
              </a:rPr>
              <a:t>CLF and CBF based methods are effective in many safety-critical control problems. Generally, CLF are designed for reaching a target state (or set) and CBF are designed for avoiding an unsafe set. </a:t>
            </a:r>
            <a:endParaRPr>
              <a:solidFill>
                <a:schemeClr val="dk1"/>
              </a:solidFill>
            </a:endParaRPr>
          </a:p>
          <a:p>
            <a:pPr indent="0" lvl="0" marL="457200" rtl="0" algn="l">
              <a:spcBef>
                <a:spcPts val="0"/>
              </a:spcBef>
              <a:spcAft>
                <a:spcPts val="0"/>
              </a:spcAft>
              <a:buNone/>
            </a:pPr>
            <a:r>
              <a:rPr lang="en-US">
                <a:solidFill>
                  <a:schemeClr val="dk1"/>
                </a:solidFill>
              </a:rPr>
              <a:t>⇒ </a:t>
            </a:r>
            <a:r>
              <a:rPr b="1" lang="en-US">
                <a:solidFill>
                  <a:schemeClr val="dk1"/>
                </a:solidFill>
              </a:rPr>
              <a:t>Formulate quadratic programs (QPs) that could be solved in real time</a:t>
            </a:r>
            <a:endParaRPr b="1">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Given the relative priorities of these specifications, a reasonable AV behavior would be to avoid a collision with the pedestrian or other vehicles (high priority), and instead violate low or medium priority rules. </a:t>
            </a:r>
            <a:endParaRPr>
              <a:solidFill>
                <a:schemeClr val="dk1"/>
              </a:solidFill>
            </a:endParaRPr>
          </a:p>
        </p:txBody>
      </p:sp>
      <p:pic>
        <p:nvPicPr>
          <p:cNvPr id="270" name="Google Shape;270;g262bf2c37d4_4_126"/>
          <p:cNvPicPr preferRelativeResize="0"/>
          <p:nvPr/>
        </p:nvPicPr>
        <p:blipFill>
          <a:blip r:embed="rId3">
            <a:alphaModFix/>
          </a:blip>
          <a:stretch>
            <a:fillRect/>
          </a:stretch>
        </p:blipFill>
        <p:spPr>
          <a:xfrm>
            <a:off x="5927425" y="359775"/>
            <a:ext cx="2850174" cy="2145874"/>
          </a:xfrm>
          <a:prstGeom prst="rect">
            <a:avLst/>
          </a:prstGeom>
          <a:noFill/>
          <a:ln>
            <a:noFill/>
          </a:ln>
        </p:spPr>
      </p:pic>
      <p:sp>
        <p:nvSpPr>
          <p:cNvPr id="271" name="Google Shape;271;g262bf2c37d4_4_126"/>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2" name="Google Shape;272;g262bf2c37d4_4_126"/>
          <p:cNvSpPr/>
          <p:nvPr/>
        </p:nvSpPr>
        <p:spPr>
          <a:xfrm>
            <a:off x="344375" y="3773375"/>
            <a:ext cx="769200" cy="344400"/>
          </a:xfrm>
          <a:prstGeom prst="rightArrow">
            <a:avLst>
              <a:gd fmla="val 50000" name="adj1"/>
              <a:gd fmla="val 50000" name="adj2"/>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g262bf2c37d4_4_126"/>
          <p:cNvSpPr/>
          <p:nvPr/>
        </p:nvSpPr>
        <p:spPr>
          <a:xfrm>
            <a:off x="1208950" y="3648800"/>
            <a:ext cx="6902100" cy="5349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a:t>A</a:t>
            </a:r>
            <a:r>
              <a:rPr b="1" lang="en-US"/>
              <a:t>n iterative procedure that uses the rule priority to determine a control strategy that minimizes rule violation globally</a:t>
            </a:r>
            <a:endParaRPr b="1"/>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262bf2c37d4_4_13"/>
          <p:cNvSpPr txBox="1"/>
          <p:nvPr>
            <p:ph type="ctrTitle"/>
          </p:nvPr>
        </p:nvSpPr>
        <p:spPr>
          <a:xfrm>
            <a:off x="315900" y="182525"/>
            <a:ext cx="7886700" cy="560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Contents</a:t>
            </a:r>
            <a:endParaRPr sz="2600" u="sng">
              <a:latin typeface="Lato"/>
              <a:ea typeface="Lato"/>
              <a:cs typeface="Lato"/>
              <a:sym typeface="Lato"/>
            </a:endParaRPr>
          </a:p>
        </p:txBody>
      </p:sp>
      <p:sp>
        <p:nvSpPr>
          <p:cNvPr id="58" name="Google Shape;58;g262bf2c37d4_4_13"/>
          <p:cNvSpPr txBox="1"/>
          <p:nvPr/>
        </p:nvSpPr>
        <p:spPr>
          <a:xfrm>
            <a:off x="354000" y="826750"/>
            <a:ext cx="8286900" cy="3773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ato"/>
              <a:buAutoNum type="arabicPeriod"/>
            </a:pPr>
            <a:r>
              <a:rPr lang="en-US" sz="1800">
                <a:latin typeface="Lato"/>
                <a:ea typeface="Lato"/>
                <a:cs typeface="Lato"/>
                <a:sym typeface="Lato"/>
              </a:rPr>
              <a:t>Introduction to Project </a:t>
            </a:r>
            <a:endParaRPr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lang="en-US" sz="1800">
                <a:latin typeface="Lato"/>
                <a:ea typeface="Lato"/>
                <a:cs typeface="Lato"/>
                <a:sym typeface="Lato"/>
              </a:rPr>
              <a:t>Control Lyapunov Functions &amp; </a:t>
            </a:r>
            <a:r>
              <a:rPr lang="en-US" sz="1800">
                <a:solidFill>
                  <a:schemeClr val="dk1"/>
                </a:solidFill>
                <a:latin typeface="Lato"/>
                <a:ea typeface="Lato"/>
                <a:cs typeface="Lato"/>
                <a:sym typeface="Lato"/>
              </a:rPr>
              <a:t>Control Barrier Functions</a:t>
            </a:r>
            <a:endParaRPr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lang="en-US" sz="1800">
                <a:latin typeface="Lato"/>
                <a:ea typeface="Lato"/>
                <a:cs typeface="Lato"/>
                <a:sym typeface="Lato"/>
              </a:rPr>
              <a:t>Problem Formulation</a:t>
            </a:r>
            <a:endParaRPr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lang="en-US" sz="1800">
                <a:latin typeface="Lato"/>
                <a:ea typeface="Lato"/>
                <a:cs typeface="Lato"/>
                <a:sym typeface="Lato"/>
              </a:rPr>
              <a:t>Algorithm - Iterative Approach</a:t>
            </a:r>
            <a:endParaRPr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lang="en-US" sz="1800">
                <a:latin typeface="Lato"/>
                <a:ea typeface="Lato"/>
                <a:cs typeface="Lato"/>
                <a:sym typeface="Lato"/>
              </a:rPr>
              <a:t>Critical Review with paper</a:t>
            </a:r>
            <a:endParaRPr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lang="en-US" sz="1800">
                <a:latin typeface="Lato"/>
                <a:ea typeface="Lato"/>
                <a:cs typeface="Lato"/>
                <a:sym typeface="Lato"/>
              </a:rPr>
              <a:t>Tuning </a:t>
            </a:r>
            <a:r>
              <a:rPr lang="en-US" sz="1800">
                <a:latin typeface="Lato"/>
                <a:ea typeface="Lato"/>
                <a:cs typeface="Lato"/>
                <a:sym typeface="Lato"/>
              </a:rPr>
              <a:t>Parameters</a:t>
            </a:r>
            <a:endParaRPr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lang="en-US" sz="1800">
                <a:latin typeface="Lato"/>
                <a:ea typeface="Lato"/>
                <a:cs typeface="Lato"/>
                <a:sym typeface="Lato"/>
              </a:rPr>
              <a:t>Results</a:t>
            </a:r>
            <a:endParaRPr sz="1800">
              <a:latin typeface="Lato"/>
              <a:ea typeface="Lato"/>
              <a:cs typeface="Lato"/>
              <a:sym typeface="Lato"/>
            </a:endParaRPr>
          </a:p>
        </p:txBody>
      </p:sp>
      <p:sp>
        <p:nvSpPr>
          <p:cNvPr id="59" name="Google Shape;59;g262bf2c37d4_4_13"/>
          <p:cNvSpPr txBox="1"/>
          <p:nvPr>
            <p:ph idx="12" type="sldNum"/>
          </p:nvPr>
        </p:nvSpPr>
        <p:spPr>
          <a:xfrm>
            <a:off x="6150200" y="4745263"/>
            <a:ext cx="501600" cy="27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pic>
        <p:nvPicPr>
          <p:cNvPr id="60" name="Google Shape;60;g262bf2c37d4_4_13"/>
          <p:cNvPicPr preferRelativeResize="0"/>
          <p:nvPr/>
        </p:nvPicPr>
        <p:blipFill>
          <a:blip r:embed="rId3">
            <a:alphaModFix/>
          </a:blip>
          <a:stretch>
            <a:fillRect/>
          </a:stretch>
        </p:blipFill>
        <p:spPr>
          <a:xfrm>
            <a:off x="4960171" y="2240275"/>
            <a:ext cx="3605277" cy="20345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g262bf2c37d4_4_18"/>
          <p:cNvSpPr txBox="1"/>
          <p:nvPr>
            <p:ph type="ctrTitle"/>
          </p:nvPr>
        </p:nvSpPr>
        <p:spPr>
          <a:xfrm>
            <a:off x="474775" y="194625"/>
            <a:ext cx="7886700" cy="911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t>2.1. Problem Formulation - Cost function</a:t>
            </a:r>
            <a:endParaRPr sz="2600"/>
          </a:p>
        </p:txBody>
      </p:sp>
      <p:sp>
        <p:nvSpPr>
          <p:cNvPr id="279" name="Google Shape;279;g262bf2c37d4_4_18"/>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0" name="Google Shape;280;g262bf2c37d4_4_18"/>
          <p:cNvPicPr preferRelativeResize="0"/>
          <p:nvPr/>
        </p:nvPicPr>
        <p:blipFill>
          <a:blip r:embed="rId3">
            <a:alphaModFix/>
          </a:blip>
          <a:stretch>
            <a:fillRect/>
          </a:stretch>
        </p:blipFill>
        <p:spPr>
          <a:xfrm>
            <a:off x="1150662" y="782375"/>
            <a:ext cx="5143500" cy="771525"/>
          </a:xfrm>
          <a:prstGeom prst="rect">
            <a:avLst/>
          </a:prstGeom>
          <a:noFill/>
          <a:ln>
            <a:noFill/>
          </a:ln>
        </p:spPr>
      </p:pic>
      <p:pic>
        <p:nvPicPr>
          <p:cNvPr id="281" name="Google Shape;281;g262bf2c37d4_4_18"/>
          <p:cNvPicPr preferRelativeResize="0"/>
          <p:nvPr/>
        </p:nvPicPr>
        <p:blipFill>
          <a:blip r:embed="rId4">
            <a:alphaModFix/>
          </a:blip>
          <a:stretch>
            <a:fillRect/>
          </a:stretch>
        </p:blipFill>
        <p:spPr>
          <a:xfrm>
            <a:off x="1376000" y="1833713"/>
            <a:ext cx="2295525" cy="390525"/>
          </a:xfrm>
          <a:prstGeom prst="rect">
            <a:avLst/>
          </a:prstGeom>
          <a:noFill/>
          <a:ln>
            <a:noFill/>
          </a:ln>
        </p:spPr>
      </p:pic>
      <p:sp>
        <p:nvSpPr>
          <p:cNvPr id="282" name="Google Shape;282;g262bf2c37d4_4_18"/>
          <p:cNvSpPr/>
          <p:nvPr/>
        </p:nvSpPr>
        <p:spPr>
          <a:xfrm>
            <a:off x="2490450" y="2366975"/>
            <a:ext cx="373800" cy="527700"/>
          </a:xfrm>
          <a:prstGeom prst="down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g262bf2c37d4_4_18"/>
          <p:cNvSpPr txBox="1"/>
          <p:nvPr/>
        </p:nvSpPr>
        <p:spPr>
          <a:xfrm>
            <a:off x="3113950" y="2355125"/>
            <a:ext cx="15825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Reformulate</a:t>
            </a:r>
            <a:endParaRPr/>
          </a:p>
        </p:txBody>
      </p:sp>
      <p:pic>
        <p:nvPicPr>
          <p:cNvPr id="284" name="Google Shape;284;g262bf2c37d4_4_18"/>
          <p:cNvPicPr preferRelativeResize="0"/>
          <p:nvPr/>
        </p:nvPicPr>
        <p:blipFill>
          <a:blip r:embed="rId5">
            <a:alphaModFix/>
          </a:blip>
          <a:stretch>
            <a:fillRect/>
          </a:stretch>
        </p:blipFill>
        <p:spPr>
          <a:xfrm>
            <a:off x="983650" y="2998762"/>
            <a:ext cx="4599450" cy="742725"/>
          </a:xfrm>
          <a:prstGeom prst="rect">
            <a:avLst/>
          </a:prstGeom>
          <a:noFill/>
          <a:ln>
            <a:noFill/>
          </a:ln>
        </p:spPr>
      </p:pic>
      <p:sp>
        <p:nvSpPr>
          <p:cNvPr id="285" name="Google Shape;285;g262bf2c37d4_4_18"/>
          <p:cNvSpPr txBox="1"/>
          <p:nvPr/>
        </p:nvSpPr>
        <p:spPr>
          <a:xfrm>
            <a:off x="234475" y="3994525"/>
            <a:ext cx="15825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Simple version:</a:t>
            </a:r>
            <a:endParaRPr/>
          </a:p>
        </p:txBody>
      </p:sp>
      <p:pic>
        <p:nvPicPr>
          <p:cNvPr id="286" name="Google Shape;286;g262bf2c37d4_4_18"/>
          <p:cNvPicPr preferRelativeResize="0"/>
          <p:nvPr/>
        </p:nvPicPr>
        <p:blipFill>
          <a:blip r:embed="rId6">
            <a:alphaModFix/>
          </a:blip>
          <a:stretch>
            <a:fillRect/>
          </a:stretch>
        </p:blipFill>
        <p:spPr>
          <a:xfrm>
            <a:off x="1676400" y="3906602"/>
            <a:ext cx="4583307" cy="648625"/>
          </a:xfrm>
          <a:prstGeom prst="rect">
            <a:avLst/>
          </a:prstGeom>
          <a:noFill/>
          <a:ln>
            <a:noFill/>
          </a:ln>
        </p:spPr>
      </p:pic>
      <p:sp>
        <p:nvSpPr>
          <p:cNvPr id="287" name="Google Shape;287;g262bf2c37d4_4_18"/>
          <p:cNvSpPr txBox="1"/>
          <p:nvPr/>
        </p:nvSpPr>
        <p:spPr>
          <a:xfrm>
            <a:off x="6418375" y="1267550"/>
            <a:ext cx="2410500" cy="254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Explain variables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g2a19c5f2694_0_20"/>
          <p:cNvSpPr txBox="1"/>
          <p:nvPr>
            <p:ph type="ctrTitle"/>
          </p:nvPr>
        </p:nvSpPr>
        <p:spPr>
          <a:xfrm>
            <a:off x="474775" y="194625"/>
            <a:ext cx="7886700" cy="911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t>2.4. Problem Formulation - CLF</a:t>
            </a:r>
            <a:endParaRPr sz="2600"/>
          </a:p>
        </p:txBody>
      </p:sp>
      <p:sp>
        <p:nvSpPr>
          <p:cNvPr id="293" name="Google Shape;293;g2a19c5f2694_0_20"/>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4" name="Google Shape;294;g2a19c5f2694_0_20"/>
          <p:cNvPicPr preferRelativeResize="0"/>
          <p:nvPr/>
        </p:nvPicPr>
        <p:blipFill>
          <a:blip r:embed="rId3">
            <a:alphaModFix/>
          </a:blip>
          <a:stretch>
            <a:fillRect/>
          </a:stretch>
        </p:blipFill>
        <p:spPr>
          <a:xfrm>
            <a:off x="543975" y="694500"/>
            <a:ext cx="8160376" cy="3495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g2a19c5f2694_0_15"/>
          <p:cNvSpPr txBox="1"/>
          <p:nvPr>
            <p:ph type="ctrTitle"/>
          </p:nvPr>
        </p:nvSpPr>
        <p:spPr>
          <a:xfrm>
            <a:off x="474775" y="194625"/>
            <a:ext cx="7886700" cy="911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t>2.3. Problem Formulation - HOCBF</a:t>
            </a:r>
            <a:endParaRPr sz="2600"/>
          </a:p>
        </p:txBody>
      </p:sp>
      <p:sp>
        <p:nvSpPr>
          <p:cNvPr id="300" name="Google Shape;300;g2a19c5f2694_0_15"/>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1" name="Google Shape;301;g2a19c5f2694_0_15"/>
          <p:cNvSpPr txBox="1"/>
          <p:nvPr/>
        </p:nvSpPr>
        <p:spPr>
          <a:xfrm>
            <a:off x="417625" y="849925"/>
            <a:ext cx="344400" cy="1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g2a19c5f2694_0_15"/>
          <p:cNvPicPr preferRelativeResize="0"/>
          <p:nvPr/>
        </p:nvPicPr>
        <p:blipFill>
          <a:blip r:embed="rId3">
            <a:alphaModFix/>
          </a:blip>
          <a:stretch>
            <a:fillRect/>
          </a:stretch>
        </p:blipFill>
        <p:spPr>
          <a:xfrm>
            <a:off x="526050" y="731200"/>
            <a:ext cx="6997319" cy="3356139"/>
          </a:xfrm>
          <a:prstGeom prst="rect">
            <a:avLst/>
          </a:prstGeom>
          <a:noFill/>
          <a:ln>
            <a:noFill/>
          </a:ln>
        </p:spPr>
      </p:pic>
      <p:sp>
        <p:nvSpPr>
          <p:cNvPr id="303" name="Google Shape;303;g2a19c5f2694_0_15"/>
          <p:cNvSpPr/>
          <p:nvPr/>
        </p:nvSpPr>
        <p:spPr>
          <a:xfrm>
            <a:off x="381000" y="4161700"/>
            <a:ext cx="769200" cy="344400"/>
          </a:xfrm>
          <a:prstGeom prst="rightArrow">
            <a:avLst>
              <a:gd fmla="val 50000" name="adj1"/>
              <a:gd fmla="val 50000" name="adj2"/>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04" name="Google Shape;304;g2a19c5f2694_0_15"/>
          <p:cNvPicPr preferRelativeResize="0"/>
          <p:nvPr/>
        </p:nvPicPr>
        <p:blipFill>
          <a:blip r:embed="rId4">
            <a:alphaModFix/>
          </a:blip>
          <a:stretch>
            <a:fillRect/>
          </a:stretch>
        </p:blipFill>
        <p:spPr>
          <a:xfrm>
            <a:off x="2377375" y="4117042"/>
            <a:ext cx="3626300" cy="5787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8" name="Shape 308"/>
        <p:cNvGrpSpPr/>
        <p:nvPr/>
      </p:nvGrpSpPr>
      <p:grpSpPr>
        <a:xfrm>
          <a:off x="0" y="0"/>
          <a:ext cx="0" cy="0"/>
          <a:chOff x="0" y="0"/>
          <a:chExt cx="0" cy="0"/>
        </a:xfrm>
      </p:grpSpPr>
      <p:sp>
        <p:nvSpPr>
          <p:cNvPr id="309" name="Google Shape;309;g2a19c5f2694_0_25"/>
          <p:cNvSpPr txBox="1"/>
          <p:nvPr>
            <p:ph type="ctrTitle"/>
          </p:nvPr>
        </p:nvSpPr>
        <p:spPr>
          <a:xfrm>
            <a:off x="474775" y="194625"/>
            <a:ext cx="8377500" cy="399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t>2.5. Problem Formulation - Final statement</a:t>
            </a:r>
            <a:endParaRPr sz="2600"/>
          </a:p>
        </p:txBody>
      </p:sp>
      <p:sp>
        <p:nvSpPr>
          <p:cNvPr id="310" name="Google Shape;310;g2a19c5f2694_0_25"/>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1" name="Google Shape;311;g2a19c5f2694_0_25"/>
          <p:cNvSpPr txBox="1"/>
          <p:nvPr/>
        </p:nvSpPr>
        <p:spPr>
          <a:xfrm>
            <a:off x="886550" y="1663200"/>
            <a:ext cx="6696900" cy="26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a19c5f2694_0_25"/>
          <p:cNvSpPr txBox="1"/>
          <p:nvPr/>
        </p:nvSpPr>
        <p:spPr>
          <a:xfrm>
            <a:off x="622675" y="769625"/>
            <a:ext cx="8081700" cy="106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Find a control policy that satisfy dynamic system (1),  such that the objective function in (7) is minimized and the trajectory tracking, state constraints (8) and priority structure                      ,</a:t>
            </a:r>
            <a:endParaRPr/>
          </a:p>
          <a:p>
            <a:pPr indent="0" lvl="0" marL="457200" rtl="0" algn="l">
              <a:spcBef>
                <a:spcPts val="0"/>
              </a:spcBef>
              <a:spcAft>
                <a:spcPts val="0"/>
              </a:spcAft>
              <a:buNone/>
            </a:pPr>
            <a:r>
              <a:rPr lang="en-US"/>
              <a:t>and control bounds (2) are satisfied.  </a:t>
            </a:r>
            <a:endParaRPr/>
          </a:p>
        </p:txBody>
      </p:sp>
      <p:pic>
        <p:nvPicPr>
          <p:cNvPr id="313" name="Google Shape;313;g2a19c5f2694_0_25"/>
          <p:cNvPicPr preferRelativeResize="0"/>
          <p:nvPr/>
        </p:nvPicPr>
        <p:blipFill>
          <a:blip r:embed="rId3">
            <a:alphaModFix/>
          </a:blip>
          <a:stretch>
            <a:fillRect/>
          </a:stretch>
        </p:blipFill>
        <p:spPr>
          <a:xfrm>
            <a:off x="7391375" y="1106323"/>
            <a:ext cx="858692" cy="274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g262bf2c37d4_4_22"/>
          <p:cNvSpPr txBox="1"/>
          <p:nvPr>
            <p:ph type="ctrTitle"/>
          </p:nvPr>
        </p:nvSpPr>
        <p:spPr>
          <a:xfrm>
            <a:off x="474775" y="194625"/>
            <a:ext cx="7886700" cy="911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t>3. Algorithm of project - Iterative approach</a:t>
            </a:r>
            <a:endParaRPr sz="2600"/>
          </a:p>
        </p:txBody>
      </p:sp>
      <p:sp>
        <p:nvSpPr>
          <p:cNvPr id="319" name="Google Shape;319;g262bf2c37d4_4_22"/>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0" name="Google Shape;320;g262bf2c37d4_4_22"/>
          <p:cNvPicPr preferRelativeResize="0"/>
          <p:nvPr/>
        </p:nvPicPr>
        <p:blipFill>
          <a:blip r:embed="rId3">
            <a:alphaModFix/>
          </a:blip>
          <a:stretch>
            <a:fillRect/>
          </a:stretch>
        </p:blipFill>
        <p:spPr>
          <a:xfrm>
            <a:off x="183175" y="791300"/>
            <a:ext cx="3494950" cy="3731999"/>
          </a:xfrm>
          <a:prstGeom prst="rect">
            <a:avLst/>
          </a:prstGeom>
          <a:noFill/>
          <a:ln>
            <a:noFill/>
          </a:ln>
        </p:spPr>
      </p:pic>
      <p:pic>
        <p:nvPicPr>
          <p:cNvPr id="321" name="Google Shape;321;g262bf2c37d4_4_22"/>
          <p:cNvPicPr preferRelativeResize="0"/>
          <p:nvPr/>
        </p:nvPicPr>
        <p:blipFill>
          <a:blip r:embed="rId4">
            <a:alphaModFix/>
          </a:blip>
          <a:stretch>
            <a:fillRect/>
          </a:stretch>
        </p:blipFill>
        <p:spPr>
          <a:xfrm>
            <a:off x="4233500" y="929025"/>
            <a:ext cx="4619625" cy="438150"/>
          </a:xfrm>
          <a:prstGeom prst="rect">
            <a:avLst/>
          </a:prstGeom>
          <a:noFill/>
          <a:ln>
            <a:noFill/>
          </a:ln>
        </p:spPr>
      </p:pic>
      <p:pic>
        <p:nvPicPr>
          <p:cNvPr id="322" name="Google Shape;322;g262bf2c37d4_4_22"/>
          <p:cNvPicPr preferRelativeResize="0"/>
          <p:nvPr/>
        </p:nvPicPr>
        <p:blipFill>
          <a:blip r:embed="rId5">
            <a:alphaModFix/>
          </a:blip>
          <a:stretch>
            <a:fillRect/>
          </a:stretch>
        </p:blipFill>
        <p:spPr>
          <a:xfrm>
            <a:off x="3971562" y="1623350"/>
            <a:ext cx="5143500" cy="771525"/>
          </a:xfrm>
          <a:prstGeom prst="rect">
            <a:avLst/>
          </a:prstGeom>
          <a:noFill/>
          <a:ln>
            <a:noFill/>
          </a:ln>
        </p:spPr>
      </p:pic>
      <p:pic>
        <p:nvPicPr>
          <p:cNvPr id="323" name="Google Shape;323;g262bf2c37d4_4_22"/>
          <p:cNvPicPr preferRelativeResize="0"/>
          <p:nvPr/>
        </p:nvPicPr>
        <p:blipFill>
          <a:blip r:embed="rId6">
            <a:alphaModFix/>
          </a:blip>
          <a:stretch>
            <a:fillRect/>
          </a:stretch>
        </p:blipFill>
        <p:spPr>
          <a:xfrm>
            <a:off x="4372725" y="2704750"/>
            <a:ext cx="3789225" cy="365225"/>
          </a:xfrm>
          <a:prstGeom prst="rect">
            <a:avLst/>
          </a:prstGeom>
          <a:noFill/>
          <a:ln>
            <a:noFill/>
          </a:ln>
        </p:spPr>
      </p:pic>
      <p:pic>
        <p:nvPicPr>
          <p:cNvPr id="324" name="Google Shape;324;g262bf2c37d4_4_22"/>
          <p:cNvPicPr preferRelativeResize="0"/>
          <p:nvPr/>
        </p:nvPicPr>
        <p:blipFill>
          <a:blip r:embed="rId7">
            <a:alphaModFix/>
          </a:blip>
          <a:stretch>
            <a:fillRect/>
          </a:stretch>
        </p:blipFill>
        <p:spPr>
          <a:xfrm>
            <a:off x="4511925" y="3423374"/>
            <a:ext cx="3702802" cy="315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sp>
        <p:nvSpPr>
          <p:cNvPr id="329" name="Google Shape;329;g262bf2c37d4_4_104"/>
          <p:cNvSpPr txBox="1"/>
          <p:nvPr>
            <p:ph type="ctrTitle"/>
          </p:nvPr>
        </p:nvSpPr>
        <p:spPr>
          <a:xfrm>
            <a:off x="474775" y="194625"/>
            <a:ext cx="7886700" cy="911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t>3. Algorithm of project - Iterative approach</a:t>
            </a:r>
            <a:endParaRPr sz="2600"/>
          </a:p>
        </p:txBody>
      </p:sp>
      <p:sp>
        <p:nvSpPr>
          <p:cNvPr id="330" name="Google Shape;330;g262bf2c37d4_4_104"/>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31" name="Google Shape;331;g262bf2c37d4_4_104"/>
          <p:cNvPicPr preferRelativeResize="0"/>
          <p:nvPr/>
        </p:nvPicPr>
        <p:blipFill>
          <a:blip r:embed="rId3">
            <a:alphaModFix/>
          </a:blip>
          <a:stretch>
            <a:fillRect/>
          </a:stretch>
        </p:blipFill>
        <p:spPr>
          <a:xfrm>
            <a:off x="183175" y="791300"/>
            <a:ext cx="3494950" cy="3731999"/>
          </a:xfrm>
          <a:prstGeom prst="rect">
            <a:avLst/>
          </a:prstGeom>
          <a:noFill/>
          <a:ln>
            <a:noFill/>
          </a:ln>
        </p:spPr>
      </p:pic>
      <p:pic>
        <p:nvPicPr>
          <p:cNvPr id="332" name="Google Shape;332;g262bf2c37d4_4_104"/>
          <p:cNvPicPr preferRelativeResize="0"/>
          <p:nvPr/>
        </p:nvPicPr>
        <p:blipFill>
          <a:blip r:embed="rId4">
            <a:alphaModFix/>
          </a:blip>
          <a:stretch>
            <a:fillRect/>
          </a:stretch>
        </p:blipFill>
        <p:spPr>
          <a:xfrm>
            <a:off x="4134225" y="791300"/>
            <a:ext cx="4599450" cy="742725"/>
          </a:xfrm>
          <a:prstGeom prst="rect">
            <a:avLst/>
          </a:prstGeom>
          <a:noFill/>
          <a:ln>
            <a:noFill/>
          </a:ln>
        </p:spPr>
      </p:pic>
      <p:pic>
        <p:nvPicPr>
          <p:cNvPr id="333" name="Google Shape;333;g262bf2c37d4_4_104"/>
          <p:cNvPicPr preferRelativeResize="0"/>
          <p:nvPr/>
        </p:nvPicPr>
        <p:blipFill>
          <a:blip r:embed="rId5">
            <a:alphaModFix/>
          </a:blip>
          <a:stretch>
            <a:fillRect/>
          </a:stretch>
        </p:blipFill>
        <p:spPr>
          <a:xfrm>
            <a:off x="4373638" y="1655775"/>
            <a:ext cx="4406425" cy="528175"/>
          </a:xfrm>
          <a:prstGeom prst="rect">
            <a:avLst/>
          </a:prstGeom>
          <a:noFill/>
          <a:ln>
            <a:noFill/>
          </a:ln>
        </p:spPr>
      </p:pic>
      <p:pic>
        <p:nvPicPr>
          <p:cNvPr id="334" name="Google Shape;334;g262bf2c37d4_4_104"/>
          <p:cNvPicPr preferRelativeResize="0"/>
          <p:nvPr/>
        </p:nvPicPr>
        <p:blipFill>
          <a:blip r:embed="rId6">
            <a:alphaModFix/>
          </a:blip>
          <a:stretch>
            <a:fillRect/>
          </a:stretch>
        </p:blipFill>
        <p:spPr>
          <a:xfrm>
            <a:off x="4373650" y="2305700"/>
            <a:ext cx="4646885" cy="22469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7"/>
          <p:cNvSpPr txBox="1"/>
          <p:nvPr>
            <p:ph type="ctrTitle"/>
          </p:nvPr>
        </p:nvSpPr>
        <p:spPr>
          <a:xfrm>
            <a:off x="311708" y="744575"/>
            <a:ext cx="8520600" cy="205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US" sz="3600"/>
              <a:t>Proposal of the paper</a:t>
            </a:r>
            <a:endParaRPr sz="3600"/>
          </a:p>
        </p:txBody>
      </p:sp>
      <p:sp>
        <p:nvSpPr>
          <p:cNvPr id="340" name="Google Shape;340;p7"/>
          <p:cNvSpPr txBox="1"/>
          <p:nvPr>
            <p:ph idx="1" type="subTitle"/>
          </p:nvPr>
        </p:nvSpPr>
        <p:spPr>
          <a:xfrm>
            <a:off x="311700" y="2834125"/>
            <a:ext cx="8520600" cy="79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Content</a:t>
            </a:r>
            <a:endParaRPr/>
          </a:p>
        </p:txBody>
      </p:sp>
      <p:pic>
        <p:nvPicPr>
          <p:cNvPr id="341" name="Google Shape;341;p7"/>
          <p:cNvPicPr preferRelativeResize="0"/>
          <p:nvPr/>
        </p:nvPicPr>
        <p:blipFill>
          <a:blip r:embed="rId3">
            <a:alphaModFix/>
          </a:blip>
          <a:stretch>
            <a:fillRect/>
          </a:stretch>
        </p:blipFill>
        <p:spPr>
          <a:xfrm>
            <a:off x="2049988" y="990600"/>
            <a:ext cx="7324725" cy="3609975"/>
          </a:xfrm>
          <a:prstGeom prst="rect">
            <a:avLst/>
          </a:prstGeom>
          <a:noFill/>
          <a:ln>
            <a:noFill/>
          </a:ln>
        </p:spPr>
      </p:pic>
      <p:sp>
        <p:nvSpPr>
          <p:cNvPr id="342" name="Google Shape;3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sp>
        <p:nvSpPr>
          <p:cNvPr id="347" name="Google Shape;347;g26233e2d55d_2_54"/>
          <p:cNvSpPr txBox="1"/>
          <p:nvPr>
            <p:ph type="ctrTitle"/>
          </p:nvPr>
        </p:nvSpPr>
        <p:spPr>
          <a:xfrm>
            <a:off x="311708" y="744575"/>
            <a:ext cx="8520600" cy="205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US" sz="3600"/>
              <a:t>Proposal of the paper</a:t>
            </a:r>
            <a:endParaRPr sz="3600"/>
          </a:p>
        </p:txBody>
      </p:sp>
      <p:sp>
        <p:nvSpPr>
          <p:cNvPr id="348" name="Google Shape;348;g26233e2d55d_2_54"/>
          <p:cNvSpPr txBox="1"/>
          <p:nvPr>
            <p:ph idx="1" type="subTitle"/>
          </p:nvPr>
        </p:nvSpPr>
        <p:spPr>
          <a:xfrm>
            <a:off x="311700" y="2834125"/>
            <a:ext cx="8520600" cy="79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Content</a:t>
            </a:r>
            <a:endParaRPr/>
          </a:p>
        </p:txBody>
      </p:sp>
      <p:pic>
        <p:nvPicPr>
          <p:cNvPr id="349" name="Google Shape;349;g26233e2d55d_2_54"/>
          <p:cNvPicPr preferRelativeResize="0"/>
          <p:nvPr/>
        </p:nvPicPr>
        <p:blipFill>
          <a:blip r:embed="rId3">
            <a:alphaModFix/>
          </a:blip>
          <a:stretch>
            <a:fillRect/>
          </a:stretch>
        </p:blipFill>
        <p:spPr>
          <a:xfrm>
            <a:off x="499913" y="679450"/>
            <a:ext cx="6562725" cy="3752850"/>
          </a:xfrm>
          <a:prstGeom prst="rect">
            <a:avLst/>
          </a:prstGeom>
          <a:noFill/>
          <a:ln>
            <a:noFill/>
          </a:ln>
        </p:spPr>
      </p:pic>
      <p:sp>
        <p:nvSpPr>
          <p:cNvPr id="350" name="Google Shape;350;g26233e2d55d_2_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g26233e2d55d_2_69"/>
          <p:cNvSpPr txBox="1"/>
          <p:nvPr>
            <p:ph type="ctrTitle"/>
          </p:nvPr>
        </p:nvSpPr>
        <p:spPr>
          <a:xfrm>
            <a:off x="1143000" y="266331"/>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a:t>Points of the proposal</a:t>
            </a:r>
            <a:endParaRPr/>
          </a:p>
        </p:txBody>
      </p:sp>
      <p:sp>
        <p:nvSpPr>
          <p:cNvPr id="356" name="Google Shape;356;g26233e2d55d_2_69"/>
          <p:cNvSpPr txBox="1"/>
          <p:nvPr>
            <p:ph idx="1" type="subTitle"/>
          </p:nvPr>
        </p:nvSpPr>
        <p:spPr>
          <a:xfrm>
            <a:off x="201925" y="629925"/>
            <a:ext cx="7886700" cy="3200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a:p>
            <a:pPr indent="-323850" lvl="0" marL="457200" rtl="0" algn="l">
              <a:spcBef>
                <a:spcPts val="800"/>
              </a:spcBef>
              <a:spcAft>
                <a:spcPts val="0"/>
              </a:spcAft>
              <a:buSzPts val="1500"/>
              <a:buChar char="●"/>
            </a:pPr>
            <a:r>
              <a:rPr lang="en-US" sz="1500"/>
              <a:t>use CLFs for tracking the reference trajectory X and HOCBFs to implement the state constraints (8)</a:t>
            </a:r>
            <a:endParaRPr sz="1500"/>
          </a:p>
          <a:p>
            <a:pPr indent="-323850" lvl="0" marL="457200" rtl="0" algn="l">
              <a:spcBef>
                <a:spcPts val="0"/>
              </a:spcBef>
              <a:spcAft>
                <a:spcPts val="0"/>
              </a:spcAft>
              <a:buSzPts val="1500"/>
              <a:buChar char="●"/>
            </a:pPr>
            <a:r>
              <a:rPr lang="en-US" sz="1500"/>
              <a:t>For each rule in 𝑅, we define violation metrics. We show that satisfaction of the rules can be written as forward invariance for sets described by differential functions, and enforce them using HOCBF ???</a:t>
            </a:r>
            <a:endParaRPr sz="1500"/>
          </a:p>
          <a:p>
            <a:pPr indent="-323850" lvl="0" marL="457200" rtl="0" algn="l">
              <a:spcBef>
                <a:spcPts val="0"/>
              </a:spcBef>
              <a:spcAft>
                <a:spcPts val="0"/>
              </a:spcAft>
              <a:buSzPts val="1500"/>
              <a:buChar char="●"/>
            </a:pPr>
            <a:r>
              <a:rPr lang="en-US" sz="1500"/>
              <a:t>The control bounds (2) are considered as constraints</a:t>
            </a:r>
            <a:endParaRPr sz="1500"/>
          </a:p>
          <a:p>
            <a:pPr indent="-323850" lvl="0" marL="457200" rtl="0" algn="l">
              <a:spcBef>
                <a:spcPts val="0"/>
              </a:spcBef>
              <a:spcAft>
                <a:spcPts val="0"/>
              </a:spcAft>
              <a:buSzPts val="1500"/>
              <a:buChar char="●"/>
            </a:pPr>
            <a:r>
              <a:rPr lang="en-US" sz="1500"/>
              <a:t>We provide an iterative solution to Problem 1, where each iteration involves solving a sequence of QPs. In the first iteration, all the rules from 𝑅 are considered. If the corresponding QPs are feasible, then an optimal control is found. Otherwise, we iteratively relax the satisfaction of rules from subsets of 𝑅 based on their priorities, and minimize the corresponding relaxations by including them in the cost function.</a:t>
            </a:r>
            <a:endParaRPr/>
          </a:p>
        </p:txBody>
      </p:sp>
      <p:sp>
        <p:nvSpPr>
          <p:cNvPr id="357" name="Google Shape;357;g26233e2d55d_2_69"/>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1" name="Shape 361"/>
        <p:cNvGrpSpPr/>
        <p:nvPr/>
      </p:nvGrpSpPr>
      <p:grpSpPr>
        <a:xfrm>
          <a:off x="0" y="0"/>
          <a:ext cx="0" cy="0"/>
          <a:chOff x="0" y="0"/>
          <a:chExt cx="0" cy="0"/>
        </a:xfrm>
      </p:grpSpPr>
      <p:sp>
        <p:nvSpPr>
          <p:cNvPr id="362" name="Google Shape;362;g26233e2d55d_2_86"/>
          <p:cNvSpPr txBox="1"/>
          <p:nvPr>
            <p:ph type="ctrTitle"/>
          </p:nvPr>
        </p:nvSpPr>
        <p:spPr>
          <a:xfrm>
            <a:off x="1143000" y="266331"/>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3000"/>
              <a:t>Sec 4 : Rules and priority structures</a:t>
            </a:r>
            <a:endParaRPr sz="3000"/>
          </a:p>
        </p:txBody>
      </p:sp>
      <p:sp>
        <p:nvSpPr>
          <p:cNvPr id="363" name="Google Shape;363;g26233e2d55d_2_86"/>
          <p:cNvSpPr txBox="1"/>
          <p:nvPr>
            <p:ph idx="1" type="subTitle"/>
          </p:nvPr>
        </p:nvSpPr>
        <p:spPr>
          <a:xfrm>
            <a:off x="1143000" y="1156507"/>
            <a:ext cx="6858000" cy="34470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SzPts val="1900"/>
              <a:buChar char="●"/>
            </a:pPr>
            <a:r>
              <a:rPr lang="en-US" sz="1900"/>
              <a:t>implemented through selection of a maximum or a minimum, integration over time, summation over instances, or by using general 𝐿 𝑝 norms.</a:t>
            </a:r>
            <a:endParaRPr sz="1900"/>
          </a:p>
          <a:p>
            <a:pPr indent="-349250" lvl="0" marL="457200" rtl="0" algn="l">
              <a:spcBef>
                <a:spcPts val="0"/>
              </a:spcBef>
              <a:spcAft>
                <a:spcPts val="0"/>
              </a:spcAft>
              <a:buSzPts val="1900"/>
              <a:buChar char="●"/>
            </a:pPr>
            <a:r>
              <a:rPr lang="en-US" sz="1900"/>
              <a:t>A zero value for a violation score shows satisfaction of the rule.</a:t>
            </a:r>
            <a:endParaRPr sz="1900"/>
          </a:p>
          <a:p>
            <a:pPr indent="-349250" lvl="0" marL="457200" rtl="0" algn="l">
              <a:spcBef>
                <a:spcPts val="0"/>
              </a:spcBef>
              <a:spcAft>
                <a:spcPts val="0"/>
              </a:spcAft>
              <a:buSzPts val="1900"/>
              <a:buChar char="●"/>
            </a:pPr>
            <a:r>
              <a:rPr lang="en-US" sz="1900"/>
              <a:t>We divide the set of rules into two categories: (1) clearance rules - safety relevant rules enforcing that ego maintains a minimal distance to other traffic participants and to the side of the road or lane (2) non-clearance rules - rules that that are not contained in the first category, such as speed limit rules.</a:t>
            </a:r>
            <a:endParaRPr sz="1900"/>
          </a:p>
          <a:p>
            <a:pPr indent="-349250" lvl="0" marL="457200" rtl="0" algn="l">
              <a:spcBef>
                <a:spcPts val="0"/>
              </a:spcBef>
              <a:spcAft>
                <a:spcPts val="0"/>
              </a:spcAft>
              <a:buSzPts val="1900"/>
              <a:buChar char="●"/>
            </a:pPr>
            <a:r>
              <a:rPr lang="en-US" sz="1900"/>
              <a:t>Provide a general methodology to express clearance rules as inequalities involving differentiable functions, which will allow us to enforce their satisfaction using HOCBFs</a:t>
            </a:r>
            <a:endParaRPr sz="1900"/>
          </a:p>
        </p:txBody>
      </p:sp>
      <p:sp>
        <p:nvSpPr>
          <p:cNvPr id="364" name="Google Shape;364;g26233e2d55d_2_86"/>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62bf2c37d4_4_5"/>
          <p:cNvSpPr txBox="1"/>
          <p:nvPr>
            <p:ph type="ctrTitle"/>
          </p:nvPr>
        </p:nvSpPr>
        <p:spPr>
          <a:xfrm>
            <a:off x="246375" y="230825"/>
            <a:ext cx="7886700" cy="464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Introduction - Paper Proposal</a:t>
            </a:r>
            <a:endParaRPr sz="2600" u="sng">
              <a:latin typeface="Lato"/>
              <a:ea typeface="Lato"/>
              <a:cs typeface="Lato"/>
              <a:sym typeface="Lato"/>
            </a:endParaRPr>
          </a:p>
        </p:txBody>
      </p:sp>
      <p:sp>
        <p:nvSpPr>
          <p:cNvPr id="66" name="Google Shape;66;g262bf2c37d4_4_5"/>
          <p:cNvSpPr txBox="1"/>
          <p:nvPr/>
        </p:nvSpPr>
        <p:spPr>
          <a:xfrm>
            <a:off x="99425" y="835375"/>
            <a:ext cx="5619600" cy="3595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US" sz="1600">
                <a:latin typeface="Lato"/>
                <a:ea typeface="Lato"/>
                <a:cs typeface="Lato"/>
                <a:sym typeface="Lato"/>
              </a:rPr>
              <a:t>In this project we implemented an optimal control approach for AV to navigate on road.</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While driving on road, certain traffic rules and driving behaviour needs to be demonstrated.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For example, an AV has to </a:t>
            </a:r>
            <a:r>
              <a:rPr b="1" lang="en-US" sz="1600">
                <a:latin typeface="Lato"/>
                <a:ea typeface="Lato"/>
                <a:cs typeface="Lato"/>
                <a:sym typeface="Lato"/>
              </a:rPr>
              <a:t>avoid collisions</a:t>
            </a:r>
            <a:r>
              <a:rPr lang="en-US" sz="1600">
                <a:latin typeface="Lato"/>
                <a:ea typeface="Lato"/>
                <a:cs typeface="Lato"/>
                <a:sym typeface="Lato"/>
              </a:rPr>
              <a:t> with other road users (high priority), </a:t>
            </a:r>
            <a:r>
              <a:rPr b="1" lang="en-US" sz="1600">
                <a:latin typeface="Lato"/>
                <a:ea typeface="Lato"/>
                <a:cs typeface="Lato"/>
                <a:sym typeface="Lato"/>
              </a:rPr>
              <a:t>drive faster</a:t>
            </a:r>
            <a:r>
              <a:rPr lang="en-US" sz="1600">
                <a:latin typeface="Lato"/>
                <a:ea typeface="Lato"/>
                <a:cs typeface="Lato"/>
                <a:sym typeface="Lato"/>
              </a:rPr>
              <a:t> than the minimum speed limit (low priority), and </a:t>
            </a:r>
            <a:r>
              <a:rPr b="1" lang="en-US" sz="1600">
                <a:latin typeface="Lato"/>
                <a:ea typeface="Lato"/>
                <a:cs typeface="Lato"/>
                <a:sym typeface="Lato"/>
              </a:rPr>
              <a:t>maintain longitudinal clearance</a:t>
            </a:r>
            <a:r>
              <a:rPr lang="en-US" sz="1600">
                <a:latin typeface="Lato"/>
                <a:ea typeface="Lato"/>
                <a:cs typeface="Lato"/>
                <a:sym typeface="Lato"/>
              </a:rPr>
              <a:t> with the lead car (medium priority).</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         </a:t>
            </a:r>
            <a:endParaRPr sz="1600">
              <a:latin typeface="Lato"/>
              <a:ea typeface="Lato"/>
              <a:cs typeface="Lato"/>
              <a:sym typeface="Lato"/>
            </a:endParaRPr>
          </a:p>
          <a:p>
            <a:pPr indent="-330200" lvl="0" marL="914400" rtl="0" algn="l">
              <a:spcBef>
                <a:spcPts val="0"/>
              </a:spcBef>
              <a:spcAft>
                <a:spcPts val="0"/>
              </a:spcAft>
              <a:buSzPts val="1600"/>
              <a:buFont typeface="Lato"/>
              <a:buChar char="●"/>
            </a:pPr>
            <a:r>
              <a:rPr lang="en-US" sz="1600">
                <a:latin typeface="Lato"/>
                <a:ea typeface="Lato"/>
                <a:cs typeface="Lato"/>
                <a:sym typeface="Lato"/>
              </a:rPr>
              <a:t>Constraints are formulated as </a:t>
            </a:r>
            <a:r>
              <a:rPr b="1" lang="en-US" sz="1600">
                <a:latin typeface="Lato"/>
                <a:ea typeface="Lato"/>
                <a:cs typeface="Lato"/>
                <a:sym typeface="Lato"/>
              </a:rPr>
              <a:t>Control Lyapunov      Functions (CLF)</a:t>
            </a:r>
            <a:r>
              <a:rPr lang="en-US" sz="1600">
                <a:latin typeface="Lato"/>
                <a:ea typeface="Lato"/>
                <a:cs typeface="Lato"/>
                <a:sym typeface="Lato"/>
              </a:rPr>
              <a:t> and </a:t>
            </a:r>
            <a:r>
              <a:rPr b="1" lang="en-US" sz="1600">
                <a:latin typeface="Lato"/>
                <a:ea typeface="Lato"/>
                <a:cs typeface="Lato"/>
                <a:sym typeface="Lato"/>
              </a:rPr>
              <a:t>Control Barrier Functions (CBFs)</a:t>
            </a:r>
            <a:r>
              <a:rPr lang="en-US" sz="1600">
                <a:latin typeface="Lato"/>
                <a:ea typeface="Lato"/>
                <a:cs typeface="Lato"/>
                <a:sym typeface="Lato"/>
              </a:rPr>
              <a:t>. </a:t>
            </a:r>
            <a:r>
              <a:rPr lang="en-US" sz="1600">
                <a:solidFill>
                  <a:schemeClr val="dk1"/>
                </a:solidFill>
                <a:latin typeface="Lato"/>
                <a:ea typeface="Lato"/>
                <a:cs typeface="Lato"/>
                <a:sym typeface="Lato"/>
              </a:rPr>
              <a:t>W</a:t>
            </a:r>
            <a:r>
              <a:rPr lang="en-US" sz="1600">
                <a:solidFill>
                  <a:schemeClr val="dk1"/>
                </a:solidFill>
                <a:latin typeface="Lato"/>
                <a:ea typeface="Lato"/>
                <a:cs typeface="Lato"/>
                <a:sym typeface="Lato"/>
              </a:rPr>
              <a:t>e formulate iterative rule relaxation according to the priority on the rules</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                  </a:t>
            </a:r>
            <a:endParaRPr sz="1600">
              <a:latin typeface="Lato"/>
              <a:ea typeface="Lato"/>
              <a:cs typeface="Lato"/>
              <a:sym typeface="Lato"/>
            </a:endParaRPr>
          </a:p>
          <a:p>
            <a:pPr indent="0" lvl="0" marL="457200" rtl="0" algn="just">
              <a:spcBef>
                <a:spcPts val="0"/>
              </a:spcBef>
              <a:spcAft>
                <a:spcPts val="0"/>
              </a:spcAft>
              <a:buNone/>
            </a:pPr>
            <a:r>
              <a:t/>
            </a:r>
            <a:endParaRPr sz="1600"/>
          </a:p>
        </p:txBody>
      </p:sp>
      <p:pic>
        <p:nvPicPr>
          <p:cNvPr id="67" name="Google Shape;67;g262bf2c37d4_4_5"/>
          <p:cNvPicPr preferRelativeResize="0"/>
          <p:nvPr/>
        </p:nvPicPr>
        <p:blipFill>
          <a:blip r:embed="rId3">
            <a:alphaModFix/>
          </a:blip>
          <a:stretch>
            <a:fillRect/>
          </a:stretch>
        </p:blipFill>
        <p:spPr>
          <a:xfrm>
            <a:off x="5912050" y="695512"/>
            <a:ext cx="2850174" cy="2145874"/>
          </a:xfrm>
          <a:prstGeom prst="rect">
            <a:avLst/>
          </a:prstGeom>
          <a:noFill/>
          <a:ln>
            <a:noFill/>
          </a:ln>
        </p:spPr>
      </p:pic>
      <p:sp>
        <p:nvSpPr>
          <p:cNvPr id="68" name="Google Shape;68;g262bf2c37d4_4_5"/>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69" name="Google Shape;69;g262bf2c37d4_4_5"/>
          <p:cNvPicPr preferRelativeResize="0"/>
          <p:nvPr/>
        </p:nvPicPr>
        <p:blipFill>
          <a:blip r:embed="rId4">
            <a:alphaModFix/>
          </a:blip>
          <a:stretch>
            <a:fillRect/>
          </a:stretch>
        </p:blipFill>
        <p:spPr>
          <a:xfrm>
            <a:off x="6202400" y="2898350"/>
            <a:ext cx="2446300" cy="1644675"/>
          </a:xfrm>
          <a:prstGeom prst="rect">
            <a:avLst/>
          </a:prstGeom>
          <a:noFill/>
          <a:ln>
            <a:noFill/>
          </a:ln>
        </p:spPr>
      </p:pic>
      <p:sp>
        <p:nvSpPr>
          <p:cNvPr id="70" name="Google Shape;70;g262bf2c37d4_4_5"/>
          <p:cNvSpPr/>
          <p:nvPr/>
        </p:nvSpPr>
        <p:spPr>
          <a:xfrm>
            <a:off x="547875" y="3151425"/>
            <a:ext cx="388800" cy="2442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sp>
        <p:nvSpPr>
          <p:cNvPr id="369" name="Google Shape;369;g26233e2d55d_2_93"/>
          <p:cNvSpPr txBox="1"/>
          <p:nvPr>
            <p:ph type="ctrTitle"/>
          </p:nvPr>
        </p:nvSpPr>
        <p:spPr>
          <a:xfrm>
            <a:off x="1143000" y="266331"/>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3000"/>
              <a:t>Sec 4 : Rules and priority structures</a:t>
            </a:r>
            <a:endParaRPr sz="3000"/>
          </a:p>
        </p:txBody>
      </p:sp>
      <p:sp>
        <p:nvSpPr>
          <p:cNvPr id="370" name="Google Shape;370;g26233e2d55d_2_93"/>
          <p:cNvSpPr txBox="1"/>
          <p:nvPr>
            <p:ph idx="1" type="subTitle"/>
          </p:nvPr>
        </p:nvSpPr>
        <p:spPr>
          <a:xfrm>
            <a:off x="628650" y="814275"/>
            <a:ext cx="7886700" cy="32004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SzPts val="1900"/>
              <a:buChar char="●"/>
            </a:pPr>
            <a:r>
              <a:rPr lang="en-US" sz="1900"/>
              <a:t>Given a priority structure ⟨𝑅, ∼ 𝑝 , ≤ 𝑝 ⟩, we can assign numerical (integer) priorities to the rules. We assign priority 1 to the equivalence class with the lowest priority, priority 2 to the next one and so on. The rules inside an equivalence class inherit the priority from their equivalence class. Given a priority structure ⟨𝑅, ∼ 𝑝 , ≤ 𝑝 ⟩ and violation scores for the rules in 𝑅, we can compare trajectories</a:t>
            </a:r>
            <a:endParaRPr sz="1900"/>
          </a:p>
        </p:txBody>
      </p:sp>
      <p:sp>
        <p:nvSpPr>
          <p:cNvPr id="371" name="Google Shape;371;g26233e2d55d_2_93"/>
          <p:cNvSpPr txBox="1"/>
          <p:nvPr/>
        </p:nvSpPr>
        <p:spPr>
          <a:xfrm>
            <a:off x="197825" y="3033350"/>
            <a:ext cx="1428900" cy="8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How to compare trajectory</a:t>
            </a:r>
            <a:endParaRPr/>
          </a:p>
        </p:txBody>
      </p:sp>
      <p:pic>
        <p:nvPicPr>
          <p:cNvPr id="372" name="Google Shape;372;g26233e2d55d_2_93"/>
          <p:cNvPicPr preferRelativeResize="0"/>
          <p:nvPr/>
        </p:nvPicPr>
        <p:blipFill>
          <a:blip r:embed="rId3">
            <a:alphaModFix/>
          </a:blip>
          <a:stretch>
            <a:fillRect/>
          </a:stretch>
        </p:blipFill>
        <p:spPr>
          <a:xfrm>
            <a:off x="3353197" y="2525250"/>
            <a:ext cx="5012767" cy="1387400"/>
          </a:xfrm>
          <a:prstGeom prst="rect">
            <a:avLst/>
          </a:prstGeom>
          <a:noFill/>
          <a:ln>
            <a:noFill/>
          </a:ln>
        </p:spPr>
      </p:pic>
      <p:pic>
        <p:nvPicPr>
          <p:cNvPr id="373" name="Google Shape;373;g26233e2d55d_2_93"/>
          <p:cNvPicPr preferRelativeResize="0"/>
          <p:nvPr/>
        </p:nvPicPr>
        <p:blipFill>
          <a:blip r:embed="rId4">
            <a:alphaModFix/>
          </a:blip>
          <a:stretch>
            <a:fillRect/>
          </a:stretch>
        </p:blipFill>
        <p:spPr>
          <a:xfrm>
            <a:off x="3353200" y="4014675"/>
            <a:ext cx="5317876" cy="539375"/>
          </a:xfrm>
          <a:prstGeom prst="rect">
            <a:avLst/>
          </a:prstGeom>
          <a:noFill/>
          <a:ln>
            <a:noFill/>
          </a:ln>
        </p:spPr>
      </p:pic>
      <p:sp>
        <p:nvSpPr>
          <p:cNvPr id="374" name="Google Shape;374;g26233e2d55d_2_93"/>
          <p:cNvSpPr/>
          <p:nvPr/>
        </p:nvSpPr>
        <p:spPr>
          <a:xfrm>
            <a:off x="1538650" y="3363050"/>
            <a:ext cx="1370100" cy="5055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g26233e2d55d_2_93"/>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9" name="Shape 379"/>
        <p:cNvGrpSpPr/>
        <p:nvPr/>
      </p:nvGrpSpPr>
      <p:grpSpPr>
        <a:xfrm>
          <a:off x="0" y="0"/>
          <a:ext cx="0" cy="0"/>
          <a:chOff x="0" y="0"/>
          <a:chExt cx="0" cy="0"/>
        </a:xfrm>
      </p:grpSpPr>
      <p:sp>
        <p:nvSpPr>
          <p:cNvPr id="380" name="Google Shape;380;g26233e2d55d_2_103"/>
          <p:cNvSpPr txBox="1"/>
          <p:nvPr>
            <p:ph type="ctrTitle"/>
          </p:nvPr>
        </p:nvSpPr>
        <p:spPr>
          <a:xfrm>
            <a:off x="1143000" y="266331"/>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3000"/>
              <a:t>Sec 4 : Rules and priority structures</a:t>
            </a:r>
            <a:endParaRPr sz="3000"/>
          </a:p>
        </p:txBody>
      </p:sp>
      <p:sp>
        <p:nvSpPr>
          <p:cNvPr id="381" name="Google Shape;381;g26233e2d55d_2_103"/>
          <p:cNvSpPr txBox="1"/>
          <p:nvPr>
            <p:ph idx="1" type="subTitle"/>
          </p:nvPr>
        </p:nvSpPr>
        <p:spPr>
          <a:xfrm>
            <a:off x="628650" y="814275"/>
            <a:ext cx="7886700" cy="32004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SzPts val="1900"/>
              <a:buChar char="●"/>
            </a:pPr>
            <a:r>
              <a:t/>
            </a:r>
            <a:endParaRPr sz="1900"/>
          </a:p>
        </p:txBody>
      </p:sp>
      <p:pic>
        <p:nvPicPr>
          <p:cNvPr id="382" name="Google Shape;382;g26233e2d55d_2_103"/>
          <p:cNvPicPr preferRelativeResize="0"/>
          <p:nvPr/>
        </p:nvPicPr>
        <p:blipFill>
          <a:blip r:embed="rId3">
            <a:alphaModFix/>
          </a:blip>
          <a:stretch>
            <a:fillRect/>
          </a:stretch>
        </p:blipFill>
        <p:spPr>
          <a:xfrm>
            <a:off x="146550" y="695825"/>
            <a:ext cx="4799800" cy="3605075"/>
          </a:xfrm>
          <a:prstGeom prst="rect">
            <a:avLst/>
          </a:prstGeom>
          <a:noFill/>
          <a:ln>
            <a:noFill/>
          </a:ln>
        </p:spPr>
      </p:pic>
      <p:pic>
        <p:nvPicPr>
          <p:cNvPr id="383" name="Google Shape;383;g26233e2d55d_2_103"/>
          <p:cNvPicPr preferRelativeResize="0"/>
          <p:nvPr/>
        </p:nvPicPr>
        <p:blipFill>
          <a:blip r:embed="rId4">
            <a:alphaModFix/>
          </a:blip>
          <a:stretch>
            <a:fillRect/>
          </a:stretch>
        </p:blipFill>
        <p:spPr>
          <a:xfrm>
            <a:off x="4894375" y="865325"/>
            <a:ext cx="4157049" cy="2790825"/>
          </a:xfrm>
          <a:prstGeom prst="rect">
            <a:avLst/>
          </a:prstGeom>
          <a:noFill/>
          <a:ln>
            <a:noFill/>
          </a:ln>
        </p:spPr>
      </p:pic>
      <p:sp>
        <p:nvSpPr>
          <p:cNvPr id="384" name="Google Shape;384;g26233e2d55d_2_103"/>
          <p:cNvSpPr txBox="1"/>
          <p:nvPr/>
        </p:nvSpPr>
        <p:spPr>
          <a:xfrm>
            <a:off x="5597775" y="3861300"/>
            <a:ext cx="16191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Great example</a:t>
            </a:r>
            <a:endParaRPr/>
          </a:p>
        </p:txBody>
      </p:sp>
      <p:sp>
        <p:nvSpPr>
          <p:cNvPr id="385" name="Google Shape;385;g26233e2d55d_2_103"/>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9" name="Shape 389"/>
        <p:cNvGrpSpPr/>
        <p:nvPr/>
      </p:nvGrpSpPr>
      <p:grpSpPr>
        <a:xfrm>
          <a:off x="0" y="0"/>
          <a:ext cx="0" cy="0"/>
          <a:chOff x="0" y="0"/>
          <a:chExt cx="0" cy="0"/>
        </a:xfrm>
      </p:grpSpPr>
      <p:sp>
        <p:nvSpPr>
          <p:cNvPr id="390" name="Google Shape;390;g26233e2d55d_2_131"/>
          <p:cNvSpPr txBox="1"/>
          <p:nvPr>
            <p:ph type="ctrTitle"/>
          </p:nvPr>
        </p:nvSpPr>
        <p:spPr>
          <a:xfrm>
            <a:off x="1143000" y="266331"/>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3000"/>
              <a:t>Sec 5 : How to solve proposed problem 1</a:t>
            </a:r>
            <a:endParaRPr sz="3000"/>
          </a:p>
        </p:txBody>
      </p:sp>
      <p:sp>
        <p:nvSpPr>
          <p:cNvPr id="391" name="Google Shape;391;g26233e2d55d_2_131"/>
          <p:cNvSpPr txBox="1"/>
          <p:nvPr>
            <p:ph idx="1" type="subTitle"/>
          </p:nvPr>
        </p:nvSpPr>
        <p:spPr>
          <a:xfrm>
            <a:off x="577375" y="784975"/>
            <a:ext cx="7886700" cy="32004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SzPts val="1900"/>
              <a:buChar char="●"/>
            </a:pPr>
            <a:r>
              <a:rPr lang="en-US" sz="1900"/>
              <a:t>5.3: Optimal Control </a:t>
            </a:r>
            <a:endParaRPr sz="1900"/>
          </a:p>
          <a:p>
            <a:pPr indent="0" lvl="0" marL="0" rtl="0" algn="l">
              <a:spcBef>
                <a:spcPts val="800"/>
              </a:spcBef>
              <a:spcAft>
                <a:spcPts val="0"/>
              </a:spcAft>
              <a:buNone/>
            </a:pPr>
            <a:r>
              <a:t/>
            </a:r>
            <a:endParaRPr sz="1900"/>
          </a:p>
        </p:txBody>
      </p:sp>
      <p:sp>
        <p:nvSpPr>
          <p:cNvPr id="392" name="Google Shape;392;g26233e2d55d_2_131"/>
          <p:cNvSpPr txBox="1"/>
          <p:nvPr/>
        </p:nvSpPr>
        <p:spPr>
          <a:xfrm>
            <a:off x="5597775" y="3861300"/>
            <a:ext cx="16191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Great example</a:t>
            </a:r>
            <a:endParaRPr/>
          </a:p>
        </p:txBody>
      </p:sp>
      <p:pic>
        <p:nvPicPr>
          <p:cNvPr id="393" name="Google Shape;393;g26233e2d55d_2_131"/>
          <p:cNvPicPr preferRelativeResize="0"/>
          <p:nvPr/>
        </p:nvPicPr>
        <p:blipFill>
          <a:blip r:embed="rId3">
            <a:alphaModFix/>
          </a:blip>
          <a:stretch>
            <a:fillRect/>
          </a:stretch>
        </p:blipFill>
        <p:spPr>
          <a:xfrm>
            <a:off x="413634" y="1350350"/>
            <a:ext cx="3767050" cy="2760050"/>
          </a:xfrm>
          <a:prstGeom prst="rect">
            <a:avLst/>
          </a:prstGeom>
          <a:noFill/>
          <a:ln>
            <a:noFill/>
          </a:ln>
        </p:spPr>
      </p:pic>
      <p:pic>
        <p:nvPicPr>
          <p:cNvPr id="394" name="Google Shape;394;g26233e2d55d_2_131"/>
          <p:cNvPicPr preferRelativeResize="0"/>
          <p:nvPr/>
        </p:nvPicPr>
        <p:blipFill>
          <a:blip r:embed="rId4">
            <a:alphaModFix/>
          </a:blip>
          <a:stretch>
            <a:fillRect/>
          </a:stretch>
        </p:blipFill>
        <p:spPr>
          <a:xfrm>
            <a:off x="4860602" y="725375"/>
            <a:ext cx="3210199" cy="3889124"/>
          </a:xfrm>
          <a:prstGeom prst="rect">
            <a:avLst/>
          </a:prstGeom>
          <a:noFill/>
          <a:ln>
            <a:noFill/>
          </a:ln>
        </p:spPr>
      </p:pic>
      <p:sp>
        <p:nvSpPr>
          <p:cNvPr id="395" name="Google Shape;395;g26233e2d55d_2_131"/>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9" name="Shape 399"/>
        <p:cNvGrpSpPr/>
        <p:nvPr/>
      </p:nvGrpSpPr>
      <p:grpSpPr>
        <a:xfrm>
          <a:off x="0" y="0"/>
          <a:ext cx="0" cy="0"/>
          <a:chOff x="0" y="0"/>
          <a:chExt cx="0" cy="0"/>
        </a:xfrm>
      </p:grpSpPr>
      <p:sp>
        <p:nvSpPr>
          <p:cNvPr id="400" name="Google Shape;400;g26233e2d55d_2_189"/>
          <p:cNvSpPr txBox="1"/>
          <p:nvPr>
            <p:ph type="ctrTitle"/>
          </p:nvPr>
        </p:nvSpPr>
        <p:spPr>
          <a:xfrm>
            <a:off x="628650" y="282575"/>
            <a:ext cx="7886700" cy="1256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a:t>Verified effectiveness of the proposal - Case study</a:t>
            </a:r>
            <a:endParaRPr sz="2600"/>
          </a:p>
        </p:txBody>
      </p:sp>
      <p:sp>
        <p:nvSpPr>
          <p:cNvPr id="401" name="Google Shape;401;g26233e2d55d_2_189"/>
          <p:cNvSpPr txBox="1"/>
          <p:nvPr/>
        </p:nvSpPr>
        <p:spPr>
          <a:xfrm>
            <a:off x="315050" y="952500"/>
            <a:ext cx="14067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Scenario 1</a:t>
            </a:r>
            <a:endParaRPr/>
          </a:p>
        </p:txBody>
      </p:sp>
      <p:pic>
        <p:nvPicPr>
          <p:cNvPr id="402" name="Google Shape;402;g26233e2d55d_2_189"/>
          <p:cNvPicPr preferRelativeResize="0"/>
          <p:nvPr/>
        </p:nvPicPr>
        <p:blipFill>
          <a:blip r:embed="rId3">
            <a:alphaModFix/>
          </a:blip>
          <a:stretch>
            <a:fillRect/>
          </a:stretch>
        </p:blipFill>
        <p:spPr>
          <a:xfrm>
            <a:off x="5619750" y="1171175"/>
            <a:ext cx="2989375" cy="2085225"/>
          </a:xfrm>
          <a:prstGeom prst="rect">
            <a:avLst/>
          </a:prstGeom>
          <a:noFill/>
          <a:ln>
            <a:noFill/>
          </a:ln>
        </p:spPr>
      </p:pic>
      <p:pic>
        <p:nvPicPr>
          <p:cNvPr id="403" name="Google Shape;403;g26233e2d55d_2_189"/>
          <p:cNvPicPr preferRelativeResize="0"/>
          <p:nvPr/>
        </p:nvPicPr>
        <p:blipFill>
          <a:blip r:embed="rId4">
            <a:alphaModFix/>
          </a:blip>
          <a:stretch>
            <a:fillRect/>
          </a:stretch>
        </p:blipFill>
        <p:spPr>
          <a:xfrm>
            <a:off x="93775" y="1413250"/>
            <a:ext cx="4648199" cy="2584559"/>
          </a:xfrm>
          <a:prstGeom prst="rect">
            <a:avLst/>
          </a:prstGeom>
          <a:noFill/>
          <a:ln>
            <a:noFill/>
          </a:ln>
        </p:spPr>
      </p:pic>
      <p:pic>
        <p:nvPicPr>
          <p:cNvPr id="404" name="Google Shape;404;g26233e2d55d_2_189"/>
          <p:cNvPicPr preferRelativeResize="0"/>
          <p:nvPr/>
        </p:nvPicPr>
        <p:blipFill>
          <a:blip r:embed="rId5">
            <a:alphaModFix/>
          </a:blip>
          <a:stretch>
            <a:fillRect/>
          </a:stretch>
        </p:blipFill>
        <p:spPr>
          <a:xfrm>
            <a:off x="184625" y="4039325"/>
            <a:ext cx="6629400" cy="2305050"/>
          </a:xfrm>
          <a:prstGeom prst="rect">
            <a:avLst/>
          </a:prstGeom>
          <a:noFill/>
          <a:ln>
            <a:noFill/>
          </a:ln>
        </p:spPr>
      </p:pic>
      <p:sp>
        <p:nvSpPr>
          <p:cNvPr id="405" name="Google Shape;405;g26233e2d55d_2_189"/>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 name="Shape 409"/>
        <p:cNvGrpSpPr/>
        <p:nvPr/>
      </p:nvGrpSpPr>
      <p:grpSpPr>
        <a:xfrm>
          <a:off x="0" y="0"/>
          <a:ext cx="0" cy="0"/>
          <a:chOff x="0" y="0"/>
          <a:chExt cx="0" cy="0"/>
        </a:xfrm>
      </p:grpSpPr>
      <p:sp>
        <p:nvSpPr>
          <p:cNvPr id="410" name="Google Shape;410;g26233e2d55d_2_25"/>
          <p:cNvSpPr txBox="1"/>
          <p:nvPr>
            <p:ph type="ctrTitle"/>
          </p:nvPr>
        </p:nvSpPr>
        <p:spPr>
          <a:xfrm>
            <a:off x="628650" y="253275"/>
            <a:ext cx="7886700" cy="70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3600"/>
              <a:t>Discussions/ Remaining problems</a:t>
            </a:r>
            <a:endParaRPr sz="3600"/>
          </a:p>
        </p:txBody>
      </p:sp>
      <p:pic>
        <p:nvPicPr>
          <p:cNvPr id="411" name="Google Shape;411;g26233e2d55d_2_25"/>
          <p:cNvPicPr preferRelativeResize="0"/>
          <p:nvPr/>
        </p:nvPicPr>
        <p:blipFill>
          <a:blip r:embed="rId3">
            <a:alphaModFix/>
          </a:blip>
          <a:stretch>
            <a:fillRect/>
          </a:stretch>
        </p:blipFill>
        <p:spPr>
          <a:xfrm>
            <a:off x="1071275" y="1238225"/>
            <a:ext cx="4607374" cy="3093425"/>
          </a:xfrm>
          <a:prstGeom prst="rect">
            <a:avLst/>
          </a:prstGeom>
          <a:noFill/>
          <a:ln>
            <a:noFill/>
          </a:ln>
        </p:spPr>
      </p:pic>
      <p:sp>
        <p:nvSpPr>
          <p:cNvPr id="412" name="Google Shape;412;g26233e2d55d_2_25"/>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6" name="Shape 416"/>
        <p:cNvGrpSpPr/>
        <p:nvPr/>
      </p:nvGrpSpPr>
      <p:grpSpPr>
        <a:xfrm>
          <a:off x="0" y="0"/>
          <a:ext cx="0" cy="0"/>
          <a:chOff x="0" y="0"/>
          <a:chExt cx="0" cy="0"/>
        </a:xfrm>
      </p:grpSpPr>
      <p:sp>
        <p:nvSpPr>
          <p:cNvPr id="417" name="Google Shape;417;g26233e2d55d_1_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g26233e2d55d_1_0"/>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19" name="Google Shape;419;g26233e2d55d_1_0"/>
          <p:cNvPicPr preferRelativeResize="0"/>
          <p:nvPr/>
        </p:nvPicPr>
        <p:blipFill>
          <a:blip r:embed="rId3">
            <a:alphaModFix/>
          </a:blip>
          <a:stretch>
            <a:fillRect/>
          </a:stretch>
        </p:blipFill>
        <p:spPr>
          <a:xfrm>
            <a:off x="0" y="518150"/>
            <a:ext cx="9144000" cy="3914151"/>
          </a:xfrm>
          <a:prstGeom prst="rect">
            <a:avLst/>
          </a:prstGeom>
          <a:noFill/>
          <a:ln>
            <a:noFill/>
          </a:ln>
        </p:spPr>
      </p:pic>
      <p:sp>
        <p:nvSpPr>
          <p:cNvPr id="420" name="Google Shape;420;g26233e2d55d_1_0"/>
          <p:cNvSpPr txBox="1"/>
          <p:nvPr>
            <p:ph idx="12" type="sldNum"/>
          </p:nvPr>
        </p:nvSpPr>
        <p:spPr>
          <a:xfrm>
            <a:off x="6626025" y="4811263"/>
            <a:ext cx="501600" cy="27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62dd8ce452_1_206"/>
          <p:cNvSpPr txBox="1"/>
          <p:nvPr>
            <p:ph type="ctrTitle"/>
          </p:nvPr>
        </p:nvSpPr>
        <p:spPr>
          <a:xfrm>
            <a:off x="135300" y="80001"/>
            <a:ext cx="6858000" cy="54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Control Lyapunov Functions </a:t>
            </a:r>
            <a:endParaRPr sz="2800" u="sng">
              <a:latin typeface="Lato"/>
              <a:ea typeface="Lato"/>
              <a:cs typeface="Lato"/>
              <a:sym typeface="Lato"/>
            </a:endParaRPr>
          </a:p>
        </p:txBody>
      </p:sp>
      <p:sp>
        <p:nvSpPr>
          <p:cNvPr id="76" name="Google Shape;76;g262dd8ce452_1_206"/>
          <p:cNvSpPr txBox="1"/>
          <p:nvPr>
            <p:ph idx="1" type="subTitle"/>
          </p:nvPr>
        </p:nvSpPr>
        <p:spPr>
          <a:xfrm>
            <a:off x="471425" y="739150"/>
            <a:ext cx="7485600" cy="3800400"/>
          </a:xfrm>
          <a:prstGeom prst="rect">
            <a:avLst/>
          </a:prstGeom>
        </p:spPr>
        <p:txBody>
          <a:bodyPr anchorCtr="0" anchor="t" bIns="34275" lIns="68575" spcFirstLastPara="1" rIns="68575" wrap="square" tIns="34275">
            <a:noAutofit/>
          </a:bodyPr>
          <a:lstStyle/>
          <a:p>
            <a:pPr indent="-342900" lvl="0" marL="457200" rtl="0" algn="l">
              <a:lnSpc>
                <a:spcPct val="100000"/>
              </a:lnSpc>
              <a:spcBef>
                <a:spcPts val="0"/>
              </a:spcBef>
              <a:spcAft>
                <a:spcPts val="0"/>
              </a:spcAft>
              <a:buSzPts val="1800"/>
              <a:buFont typeface="Lato"/>
              <a:buChar char="●"/>
            </a:pPr>
            <a:r>
              <a:rPr lang="en-US">
                <a:latin typeface="Lato"/>
                <a:ea typeface="Lato"/>
                <a:cs typeface="Lato"/>
                <a:sym typeface="Lato"/>
              </a:rPr>
              <a:t>Consider an affine control system, </a:t>
            </a:r>
            <a:r>
              <a:rPr lang="en-US">
                <a:latin typeface="Lato"/>
                <a:ea typeface="Lato"/>
                <a:cs typeface="Lato"/>
                <a:sym typeface="Lato"/>
              </a:rPr>
              <a:t>with</a:t>
            </a:r>
            <a:r>
              <a:rPr lang="en-US">
                <a:latin typeface="Lato"/>
                <a:ea typeface="Lato"/>
                <a:cs typeface="Lato"/>
                <a:sym typeface="Lato"/>
              </a:rPr>
              <a:t> following general form: </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0" lvl="0" marL="457200" rtl="0" algn="l">
              <a:lnSpc>
                <a:spcPct val="100000"/>
              </a:lnSpc>
              <a:spcBef>
                <a:spcPts val="0"/>
              </a:spcBef>
              <a:spcAft>
                <a:spcPts val="0"/>
              </a:spcAft>
              <a:buNone/>
            </a:pPr>
            <a:r>
              <a:t/>
            </a:r>
            <a:endParaRPr>
              <a:latin typeface="Lato"/>
              <a:ea typeface="Lato"/>
              <a:cs typeface="Lato"/>
              <a:sym typeface="Lato"/>
            </a:endParaRPr>
          </a:p>
          <a:p>
            <a:pPr indent="-342900" lvl="0" marL="457200" rtl="0" algn="l">
              <a:lnSpc>
                <a:spcPct val="100000"/>
              </a:lnSpc>
              <a:spcBef>
                <a:spcPts val="0"/>
              </a:spcBef>
              <a:spcAft>
                <a:spcPts val="0"/>
              </a:spcAft>
              <a:buSzPts val="1800"/>
              <a:buChar char="●"/>
            </a:pPr>
            <a:r>
              <a:rPr b="1" lang="en-US">
                <a:latin typeface="Lato"/>
                <a:ea typeface="Lato"/>
                <a:cs typeface="Lato"/>
                <a:sym typeface="Lato"/>
              </a:rPr>
              <a:t>CLF is designed for reaching a target state (or set) </a:t>
            </a:r>
            <a:endParaRPr b="1">
              <a:latin typeface="Lato"/>
              <a:ea typeface="Lato"/>
              <a:cs typeface="Lato"/>
              <a:sym typeface="Lato"/>
            </a:endParaRPr>
          </a:p>
          <a:p>
            <a:pPr indent="0" lvl="0" marL="0" rtl="0" algn="l">
              <a:lnSpc>
                <a:spcPct val="100000"/>
              </a:lnSpc>
              <a:spcBef>
                <a:spcPts val="0"/>
              </a:spcBef>
              <a:spcAft>
                <a:spcPts val="0"/>
              </a:spcAft>
              <a:buNone/>
            </a:pPr>
            <a:r>
              <a:t/>
            </a:r>
            <a:endParaRPr b="1">
              <a:latin typeface="Lato"/>
              <a:ea typeface="Lato"/>
              <a:cs typeface="Lato"/>
              <a:sym typeface="Lato"/>
            </a:endParaRPr>
          </a:p>
          <a:p>
            <a:pPr indent="-342900" lvl="0" marL="457200" rtl="0" algn="l">
              <a:spcBef>
                <a:spcPts val="800"/>
              </a:spcBef>
              <a:spcAft>
                <a:spcPts val="0"/>
              </a:spcAft>
              <a:buSzPts val="1800"/>
              <a:buFont typeface="Lato"/>
              <a:buChar char="●"/>
            </a:pPr>
            <a:r>
              <a:rPr lang="en-US" u="sng">
                <a:latin typeface="Lato"/>
                <a:ea typeface="Lato"/>
                <a:cs typeface="Lato"/>
                <a:sym typeface="Lato"/>
              </a:rPr>
              <a:t>CLF general form: </a:t>
            </a:r>
            <a:endParaRPr u="sng">
              <a:latin typeface="Lato"/>
              <a:ea typeface="Lato"/>
              <a:cs typeface="Lato"/>
              <a:sym typeface="Lato"/>
            </a:endParaRPr>
          </a:p>
          <a:p>
            <a:pPr indent="0" lvl="0" marL="457200" rtl="0" algn="l">
              <a:spcBef>
                <a:spcPts val="800"/>
              </a:spcBef>
              <a:spcAft>
                <a:spcPts val="0"/>
              </a:spcAft>
              <a:buNone/>
            </a:pPr>
            <a:r>
              <a:t/>
            </a:r>
            <a:endParaRPr>
              <a:latin typeface="Lato"/>
              <a:ea typeface="Lato"/>
              <a:cs typeface="Lato"/>
              <a:sym typeface="Lato"/>
            </a:endParaRPr>
          </a:p>
        </p:txBody>
      </p:sp>
      <p:sp>
        <p:nvSpPr>
          <p:cNvPr id="77" name="Google Shape;77;g262dd8ce452_1_206"/>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78" name="Google Shape;78;g262dd8ce452_1_206"/>
          <p:cNvPicPr preferRelativeResize="0"/>
          <p:nvPr/>
        </p:nvPicPr>
        <p:blipFill rotWithShape="1">
          <a:blip r:embed="rId3">
            <a:alphaModFix/>
          </a:blip>
          <a:srcRect b="20458" l="3213" r="0" t="25087"/>
          <a:stretch/>
        </p:blipFill>
        <p:spPr>
          <a:xfrm>
            <a:off x="3004250" y="2207350"/>
            <a:ext cx="3518050" cy="326625"/>
          </a:xfrm>
          <a:prstGeom prst="rect">
            <a:avLst/>
          </a:prstGeom>
          <a:noFill/>
          <a:ln cap="flat" cmpd="sng" w="19050">
            <a:solidFill>
              <a:schemeClr val="dk1"/>
            </a:solidFill>
            <a:prstDash val="solid"/>
            <a:round/>
            <a:headEnd len="sm" w="sm" type="none"/>
            <a:tailEnd len="sm" w="sm" type="none"/>
          </a:ln>
        </p:spPr>
      </p:pic>
      <p:graphicFrame>
        <p:nvGraphicFramePr>
          <p:cNvPr id="79" name="Google Shape;79;g262dd8ce452_1_206"/>
          <p:cNvGraphicFramePr/>
          <p:nvPr/>
        </p:nvGraphicFramePr>
        <p:xfrm>
          <a:off x="2304575" y="2712825"/>
          <a:ext cx="3000000" cy="3000000"/>
        </p:xfrm>
        <a:graphic>
          <a:graphicData uri="http://schemas.openxmlformats.org/drawingml/2006/table">
            <a:tbl>
              <a:tblPr>
                <a:noFill/>
                <a:tableStyleId>{C1F4603B-A6C0-4F4A-8C66-65184F3E5B79}</a:tableStyleId>
              </a:tblPr>
              <a:tblGrid>
                <a:gridCol w="2156225"/>
                <a:gridCol w="2156225"/>
              </a:tblGrid>
              <a:tr h="469550">
                <a:tc>
                  <a:txBody>
                    <a:bodyPr/>
                    <a:lstStyle/>
                    <a:p>
                      <a:pPr indent="0" lvl="0" marL="0" rtl="0" algn="l">
                        <a:spcBef>
                          <a:spcPts val="0"/>
                        </a:spcBef>
                        <a:spcAft>
                          <a:spcPts val="0"/>
                        </a:spcAft>
                        <a:buNone/>
                      </a:pPr>
                      <a:r>
                        <a:t/>
                      </a:r>
                      <a:endParaRPr/>
                    </a:p>
                  </a:txBody>
                  <a:tcPr marT="91425" marB="91425" marR="91425" marL="91425">
                    <a:lnL cap="flat" cmpd="sng" w="9525">
                      <a:solidFill>
                        <a:srgbClr val="00274C">
                          <a:alpha val="0"/>
                        </a:srgbClr>
                      </a:solidFill>
                      <a:prstDash val="solid"/>
                      <a:round/>
                      <a:headEnd len="sm" w="sm" type="none"/>
                      <a:tailEnd len="sm" w="sm" type="none"/>
                    </a:lnL>
                    <a:lnR cap="flat" cmpd="sng" w="9525">
                      <a:solidFill>
                        <a:srgbClr val="00274C">
                          <a:alpha val="0"/>
                        </a:srgbClr>
                      </a:solidFill>
                      <a:prstDash val="solid"/>
                      <a:round/>
                      <a:headEnd len="sm" w="sm" type="none"/>
                      <a:tailEnd len="sm" w="sm" type="none"/>
                    </a:lnR>
                    <a:lnT cap="flat" cmpd="sng" w="9525">
                      <a:solidFill>
                        <a:srgbClr val="00274C">
                          <a:alpha val="0"/>
                        </a:srgbClr>
                      </a:solidFill>
                      <a:prstDash val="solid"/>
                      <a:round/>
                      <a:headEnd len="sm" w="sm" type="none"/>
                      <a:tailEnd len="sm" w="sm" type="none"/>
                    </a:lnT>
                    <a:lnB cap="flat" cmpd="sng" w="9525">
                      <a:solidFill>
                        <a:srgbClr val="00274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sz="1600">
                          <a:latin typeface="Lato"/>
                          <a:ea typeface="Lato"/>
                          <a:cs typeface="Lato"/>
                          <a:sym typeface="Lato"/>
                        </a:rPr>
                        <a:t>Lie derivative along f</a:t>
                      </a:r>
                      <a:endParaRPr sz="1600">
                        <a:latin typeface="Lato"/>
                        <a:ea typeface="Lato"/>
                        <a:cs typeface="Lato"/>
                        <a:sym typeface="Lato"/>
                      </a:endParaRPr>
                    </a:p>
                  </a:txBody>
                  <a:tcPr marT="91425" marB="91425" marR="91425" marL="91425">
                    <a:lnL cap="flat" cmpd="sng" w="9525">
                      <a:solidFill>
                        <a:srgbClr val="00274C">
                          <a:alpha val="0"/>
                        </a:srgbClr>
                      </a:solidFill>
                      <a:prstDash val="solid"/>
                      <a:round/>
                      <a:headEnd len="sm" w="sm" type="none"/>
                      <a:tailEnd len="sm" w="sm" type="none"/>
                    </a:lnL>
                    <a:lnR cap="flat" cmpd="sng" w="9525">
                      <a:solidFill>
                        <a:srgbClr val="00274C">
                          <a:alpha val="0"/>
                        </a:srgbClr>
                      </a:solidFill>
                      <a:prstDash val="solid"/>
                      <a:round/>
                      <a:headEnd len="sm" w="sm" type="none"/>
                      <a:tailEnd len="sm" w="sm" type="none"/>
                    </a:lnR>
                    <a:lnT cap="flat" cmpd="sng" w="9525">
                      <a:solidFill>
                        <a:srgbClr val="00274C">
                          <a:alpha val="0"/>
                        </a:srgbClr>
                      </a:solidFill>
                      <a:prstDash val="solid"/>
                      <a:round/>
                      <a:headEnd len="sm" w="sm" type="none"/>
                      <a:tailEnd len="sm" w="sm" type="none"/>
                    </a:lnT>
                    <a:lnB cap="flat" cmpd="sng" w="9525">
                      <a:solidFill>
                        <a:srgbClr val="00274C">
                          <a:alpha val="0"/>
                        </a:srgbClr>
                      </a:solidFill>
                      <a:prstDash val="solid"/>
                      <a:round/>
                      <a:headEnd len="sm" w="sm" type="none"/>
                      <a:tailEnd len="sm" w="sm" type="none"/>
                    </a:lnB>
                  </a:tcPr>
                </a:tc>
              </a:tr>
              <a:tr h="469550">
                <a:tc>
                  <a:txBody>
                    <a:bodyPr/>
                    <a:lstStyle/>
                    <a:p>
                      <a:pPr indent="0" lvl="0" marL="0" rtl="0" algn="ctr">
                        <a:spcBef>
                          <a:spcPts val="0"/>
                        </a:spcBef>
                        <a:spcAft>
                          <a:spcPts val="0"/>
                        </a:spcAft>
                        <a:buNone/>
                      </a:pPr>
                      <a:r>
                        <a:rPr lang="en-US" sz="1800">
                          <a:solidFill>
                            <a:schemeClr val="dk1"/>
                          </a:solidFill>
                        </a:rPr>
                        <a:t>𝑉(𝑥)</a:t>
                      </a:r>
                      <a:endParaRPr sz="1800"/>
                    </a:p>
                  </a:txBody>
                  <a:tcPr marT="91425" marB="91425" marR="91425" marL="91425">
                    <a:lnL cap="flat" cmpd="sng" w="9525">
                      <a:solidFill>
                        <a:srgbClr val="00274C">
                          <a:alpha val="0"/>
                        </a:srgbClr>
                      </a:solidFill>
                      <a:prstDash val="solid"/>
                      <a:round/>
                      <a:headEnd len="sm" w="sm" type="none"/>
                      <a:tailEnd len="sm" w="sm" type="none"/>
                    </a:lnL>
                    <a:lnR cap="flat" cmpd="sng" w="9525">
                      <a:solidFill>
                        <a:srgbClr val="00274C">
                          <a:alpha val="0"/>
                        </a:srgbClr>
                      </a:solidFill>
                      <a:prstDash val="solid"/>
                      <a:round/>
                      <a:headEnd len="sm" w="sm" type="none"/>
                      <a:tailEnd len="sm" w="sm" type="none"/>
                    </a:lnR>
                    <a:lnT cap="flat" cmpd="sng" w="9525">
                      <a:solidFill>
                        <a:srgbClr val="00274C">
                          <a:alpha val="0"/>
                        </a:srgbClr>
                      </a:solidFill>
                      <a:prstDash val="solid"/>
                      <a:round/>
                      <a:headEnd len="sm" w="sm" type="none"/>
                      <a:tailEnd len="sm" w="sm" type="none"/>
                    </a:lnT>
                    <a:lnB cap="flat" cmpd="sng" w="9525">
                      <a:solidFill>
                        <a:srgbClr val="00274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sz="1600">
                          <a:latin typeface="Lato"/>
                          <a:ea typeface="Lato"/>
                          <a:cs typeface="Lato"/>
                          <a:sym typeface="Lato"/>
                        </a:rPr>
                        <a:t>Lyapunov Function</a:t>
                      </a:r>
                      <a:endParaRPr sz="1600">
                        <a:latin typeface="Lato"/>
                        <a:ea typeface="Lato"/>
                        <a:cs typeface="Lato"/>
                        <a:sym typeface="Lato"/>
                      </a:endParaRPr>
                    </a:p>
                  </a:txBody>
                  <a:tcPr marT="91425" marB="91425" marR="91425" marL="91425">
                    <a:lnL cap="flat" cmpd="sng" w="9525">
                      <a:solidFill>
                        <a:srgbClr val="00274C">
                          <a:alpha val="0"/>
                        </a:srgbClr>
                      </a:solidFill>
                      <a:prstDash val="solid"/>
                      <a:round/>
                      <a:headEnd len="sm" w="sm" type="none"/>
                      <a:tailEnd len="sm" w="sm" type="none"/>
                    </a:lnL>
                    <a:lnR cap="flat" cmpd="sng" w="9525">
                      <a:solidFill>
                        <a:srgbClr val="00274C">
                          <a:alpha val="0"/>
                        </a:srgbClr>
                      </a:solidFill>
                      <a:prstDash val="solid"/>
                      <a:round/>
                      <a:headEnd len="sm" w="sm" type="none"/>
                      <a:tailEnd len="sm" w="sm" type="none"/>
                    </a:lnR>
                    <a:lnT cap="flat" cmpd="sng" w="9525">
                      <a:solidFill>
                        <a:srgbClr val="00274C">
                          <a:alpha val="0"/>
                        </a:srgbClr>
                      </a:solidFill>
                      <a:prstDash val="solid"/>
                      <a:round/>
                      <a:headEnd len="sm" w="sm" type="none"/>
                      <a:tailEnd len="sm" w="sm" type="none"/>
                    </a:lnT>
                    <a:lnB cap="flat" cmpd="sng" w="9525">
                      <a:solidFill>
                        <a:srgbClr val="00274C">
                          <a:alpha val="0"/>
                        </a:srgbClr>
                      </a:solidFill>
                      <a:prstDash val="solid"/>
                      <a:round/>
                      <a:headEnd len="sm" w="sm" type="none"/>
                      <a:tailEnd len="sm" w="sm" type="none"/>
                    </a:lnB>
                  </a:tcPr>
                </a:tc>
              </a:tr>
              <a:tr h="469550">
                <a:tc>
                  <a:txBody>
                    <a:bodyPr/>
                    <a:lstStyle/>
                    <a:p>
                      <a:pPr indent="0" lvl="0" marL="0" rtl="0" algn="l">
                        <a:spcBef>
                          <a:spcPts val="0"/>
                        </a:spcBef>
                        <a:spcAft>
                          <a:spcPts val="0"/>
                        </a:spcAft>
                        <a:buNone/>
                      </a:pPr>
                      <a:r>
                        <a:t/>
                      </a:r>
                      <a:endParaRPr/>
                    </a:p>
                  </a:txBody>
                  <a:tcPr marT="91425" marB="91425" marR="91425" marL="91425">
                    <a:lnL cap="flat" cmpd="sng" w="9525">
                      <a:solidFill>
                        <a:srgbClr val="00274C">
                          <a:alpha val="0"/>
                        </a:srgbClr>
                      </a:solidFill>
                      <a:prstDash val="solid"/>
                      <a:round/>
                      <a:headEnd len="sm" w="sm" type="none"/>
                      <a:tailEnd len="sm" w="sm" type="none"/>
                    </a:lnL>
                    <a:lnR cap="flat" cmpd="sng" w="9525">
                      <a:solidFill>
                        <a:srgbClr val="00274C">
                          <a:alpha val="0"/>
                        </a:srgbClr>
                      </a:solidFill>
                      <a:prstDash val="solid"/>
                      <a:round/>
                      <a:headEnd len="sm" w="sm" type="none"/>
                      <a:tailEnd len="sm" w="sm" type="none"/>
                    </a:lnR>
                    <a:lnT cap="flat" cmpd="sng" w="9525">
                      <a:solidFill>
                        <a:srgbClr val="00274C">
                          <a:alpha val="0"/>
                        </a:srgbClr>
                      </a:solidFill>
                      <a:prstDash val="solid"/>
                      <a:round/>
                      <a:headEnd len="sm" w="sm" type="none"/>
                      <a:tailEnd len="sm" w="sm" type="none"/>
                    </a:lnT>
                    <a:lnB cap="flat" cmpd="sng" w="9525">
                      <a:solidFill>
                        <a:srgbClr val="00274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sz="1600">
                          <a:latin typeface="Lato"/>
                          <a:ea typeface="Lato"/>
                          <a:cs typeface="Lato"/>
                          <a:sym typeface="Lato"/>
                        </a:rPr>
                        <a:t>CLF Slack Variable</a:t>
                      </a:r>
                      <a:endParaRPr sz="1600">
                        <a:latin typeface="Lato"/>
                        <a:ea typeface="Lato"/>
                        <a:cs typeface="Lato"/>
                        <a:sym typeface="Lato"/>
                      </a:endParaRPr>
                    </a:p>
                  </a:txBody>
                  <a:tcPr marT="91425" marB="91425" marR="91425" marL="91425">
                    <a:lnL cap="flat" cmpd="sng" w="9525">
                      <a:solidFill>
                        <a:srgbClr val="00274C">
                          <a:alpha val="0"/>
                        </a:srgbClr>
                      </a:solidFill>
                      <a:prstDash val="solid"/>
                      <a:round/>
                      <a:headEnd len="sm" w="sm" type="none"/>
                      <a:tailEnd len="sm" w="sm" type="none"/>
                    </a:lnL>
                    <a:lnR cap="flat" cmpd="sng" w="9525">
                      <a:solidFill>
                        <a:srgbClr val="00274C">
                          <a:alpha val="0"/>
                        </a:srgbClr>
                      </a:solidFill>
                      <a:prstDash val="solid"/>
                      <a:round/>
                      <a:headEnd len="sm" w="sm" type="none"/>
                      <a:tailEnd len="sm" w="sm" type="none"/>
                    </a:lnR>
                    <a:lnT cap="flat" cmpd="sng" w="9525">
                      <a:solidFill>
                        <a:srgbClr val="00274C">
                          <a:alpha val="0"/>
                        </a:srgbClr>
                      </a:solidFill>
                      <a:prstDash val="solid"/>
                      <a:round/>
                      <a:headEnd len="sm" w="sm" type="none"/>
                      <a:tailEnd len="sm" w="sm" type="none"/>
                    </a:lnT>
                    <a:lnB cap="flat" cmpd="sng" w="9525">
                      <a:solidFill>
                        <a:srgbClr val="00274C">
                          <a:alpha val="0"/>
                        </a:srgbClr>
                      </a:solidFill>
                      <a:prstDash val="solid"/>
                      <a:round/>
                      <a:headEnd len="sm" w="sm" type="none"/>
                      <a:tailEnd len="sm" w="sm" type="none"/>
                    </a:lnB>
                  </a:tcPr>
                </a:tc>
              </a:tr>
            </a:tbl>
          </a:graphicData>
        </a:graphic>
      </p:graphicFrame>
      <p:pic>
        <p:nvPicPr>
          <p:cNvPr id="80" name="Google Shape;80;g262dd8ce452_1_206"/>
          <p:cNvPicPr preferRelativeResize="0"/>
          <p:nvPr/>
        </p:nvPicPr>
        <p:blipFill>
          <a:blip r:embed="rId4">
            <a:alphaModFix/>
          </a:blip>
          <a:stretch>
            <a:fillRect/>
          </a:stretch>
        </p:blipFill>
        <p:spPr>
          <a:xfrm>
            <a:off x="3168575" y="2712825"/>
            <a:ext cx="339600" cy="396200"/>
          </a:xfrm>
          <a:prstGeom prst="rect">
            <a:avLst/>
          </a:prstGeom>
          <a:noFill/>
          <a:ln>
            <a:noFill/>
          </a:ln>
        </p:spPr>
      </p:pic>
      <p:pic>
        <p:nvPicPr>
          <p:cNvPr id="81" name="Google Shape;81;g262dd8ce452_1_206"/>
          <p:cNvPicPr preferRelativeResize="0"/>
          <p:nvPr/>
        </p:nvPicPr>
        <p:blipFill>
          <a:blip r:embed="rId5">
            <a:alphaModFix/>
          </a:blip>
          <a:stretch>
            <a:fillRect/>
          </a:stretch>
        </p:blipFill>
        <p:spPr>
          <a:xfrm>
            <a:off x="3251325" y="3651932"/>
            <a:ext cx="339600" cy="428970"/>
          </a:xfrm>
          <a:prstGeom prst="rect">
            <a:avLst/>
          </a:prstGeom>
          <a:noFill/>
          <a:ln>
            <a:noFill/>
          </a:ln>
        </p:spPr>
      </p:pic>
      <p:sp>
        <p:nvSpPr>
          <p:cNvPr id="82" name="Google Shape;82;g262dd8ce452_1_206"/>
          <p:cNvSpPr txBox="1"/>
          <p:nvPr/>
        </p:nvSpPr>
        <p:spPr>
          <a:xfrm>
            <a:off x="1638250" y="3029525"/>
            <a:ext cx="988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Lato"/>
                <a:ea typeface="Lato"/>
                <a:cs typeface="Lato"/>
                <a:sym typeface="Lato"/>
              </a:rPr>
              <a:t>where</a:t>
            </a:r>
            <a:endParaRPr sz="1800">
              <a:latin typeface="Lato"/>
              <a:ea typeface="Lato"/>
              <a:cs typeface="Lato"/>
              <a:sym typeface="Lato"/>
            </a:endParaRPr>
          </a:p>
        </p:txBody>
      </p:sp>
      <p:sp>
        <p:nvSpPr>
          <p:cNvPr id="83" name="Google Shape;83;g262dd8ce452_1_206"/>
          <p:cNvSpPr txBox="1"/>
          <p:nvPr/>
        </p:nvSpPr>
        <p:spPr>
          <a:xfrm>
            <a:off x="471425" y="4002200"/>
            <a:ext cx="7595400" cy="64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US" sz="1700">
                <a:solidFill>
                  <a:schemeClr val="dk1"/>
                </a:solidFill>
                <a:latin typeface="Lato"/>
                <a:ea typeface="Lato"/>
                <a:cs typeface="Lato"/>
                <a:sym typeface="Lato"/>
              </a:rPr>
              <a:t>𝝐 is a tuning constant. </a:t>
            </a:r>
            <a:r>
              <a:rPr lang="en-US" sz="1700">
                <a:latin typeface="Lato"/>
                <a:ea typeface="Lato"/>
                <a:cs typeface="Lato"/>
                <a:sym typeface="Lato"/>
              </a:rPr>
              <a:t>As 𝝐 gets bigger, the CLF constraint imposes stricter condition. It requires 𝑉(𝑥) to decay more quickly.</a:t>
            </a:r>
            <a:endParaRPr sz="1700">
              <a:latin typeface="Lato"/>
              <a:ea typeface="Lato"/>
              <a:cs typeface="Lato"/>
              <a:sym typeface="Lato"/>
            </a:endParaRPr>
          </a:p>
          <a:p>
            <a:pPr indent="0" lvl="0" marL="0" rtl="0" algn="l">
              <a:spcBef>
                <a:spcPts val="0"/>
              </a:spcBef>
              <a:spcAft>
                <a:spcPts val="0"/>
              </a:spcAft>
              <a:buNone/>
            </a:pPr>
            <a:r>
              <a:t/>
            </a:r>
            <a:endParaRPr/>
          </a:p>
        </p:txBody>
      </p:sp>
      <p:pic>
        <p:nvPicPr>
          <p:cNvPr id="84" name="Google Shape;84;g262dd8ce452_1_206"/>
          <p:cNvPicPr preferRelativeResize="0"/>
          <p:nvPr/>
        </p:nvPicPr>
        <p:blipFill rotWithShape="1">
          <a:blip r:embed="rId6">
            <a:alphaModFix/>
          </a:blip>
          <a:srcRect b="20458" l="0" r="0" t="30784"/>
          <a:stretch/>
        </p:blipFill>
        <p:spPr>
          <a:xfrm>
            <a:off x="3399427" y="1118925"/>
            <a:ext cx="2221750" cy="32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a25d9246ce_0_12"/>
          <p:cNvSpPr txBox="1"/>
          <p:nvPr>
            <p:ph type="ctrTitle"/>
          </p:nvPr>
        </p:nvSpPr>
        <p:spPr>
          <a:xfrm>
            <a:off x="185275" y="96156"/>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Control Barrier Functions</a:t>
            </a:r>
            <a:r>
              <a:rPr lang="en-US" sz="2800" u="sng">
                <a:latin typeface="Lato"/>
                <a:ea typeface="Lato"/>
                <a:cs typeface="Lato"/>
                <a:sym typeface="Lato"/>
              </a:rPr>
              <a:t> </a:t>
            </a:r>
            <a:endParaRPr sz="2800" u="sng">
              <a:latin typeface="Lato"/>
              <a:ea typeface="Lato"/>
              <a:cs typeface="Lato"/>
              <a:sym typeface="Lato"/>
            </a:endParaRPr>
          </a:p>
        </p:txBody>
      </p:sp>
      <p:sp>
        <p:nvSpPr>
          <p:cNvPr id="90" name="Google Shape;90;g2a25d9246ce_0_12"/>
          <p:cNvSpPr txBox="1"/>
          <p:nvPr>
            <p:ph idx="1" type="subTitle"/>
          </p:nvPr>
        </p:nvSpPr>
        <p:spPr>
          <a:xfrm>
            <a:off x="555850" y="966475"/>
            <a:ext cx="8100600" cy="3447000"/>
          </a:xfrm>
          <a:prstGeom prst="rect">
            <a:avLst/>
          </a:prstGeom>
        </p:spPr>
        <p:txBody>
          <a:bodyPr anchorCtr="0" anchor="t" bIns="34275" lIns="68575" spcFirstLastPara="1" rIns="68575" wrap="square" tIns="34275">
            <a:noAutofit/>
          </a:bodyPr>
          <a:lstStyle/>
          <a:p>
            <a:pPr indent="-342900" lvl="0" marL="457200" rtl="0" algn="l">
              <a:lnSpc>
                <a:spcPct val="100000"/>
              </a:lnSpc>
              <a:spcBef>
                <a:spcPts val="0"/>
              </a:spcBef>
              <a:spcAft>
                <a:spcPts val="0"/>
              </a:spcAft>
              <a:buSzPts val="1800"/>
              <a:buFont typeface="Lato"/>
              <a:buChar char="●"/>
            </a:pPr>
            <a:r>
              <a:rPr lang="en-US">
                <a:latin typeface="Lato"/>
                <a:ea typeface="Lato"/>
                <a:cs typeface="Lato"/>
                <a:sym typeface="Lato"/>
              </a:rPr>
              <a:t>CBF are designed for designed for avoiding an unsafe set</a:t>
            </a:r>
            <a:endParaRPr>
              <a:latin typeface="Lato"/>
              <a:ea typeface="Lato"/>
              <a:cs typeface="Lato"/>
              <a:sym typeface="Lato"/>
            </a:endParaRPr>
          </a:p>
          <a:p>
            <a:pPr indent="0" lvl="0" marL="457200" rtl="0" algn="l">
              <a:lnSpc>
                <a:spcPct val="100000"/>
              </a:lnSpc>
              <a:spcBef>
                <a:spcPts val="0"/>
              </a:spcBef>
              <a:spcAft>
                <a:spcPts val="0"/>
              </a:spcAft>
              <a:buNone/>
            </a:pPr>
            <a:r>
              <a:t/>
            </a:r>
            <a:endParaRPr>
              <a:latin typeface="Lato"/>
              <a:ea typeface="Lato"/>
              <a:cs typeface="Lato"/>
              <a:sym typeface="Lato"/>
            </a:endParaRPr>
          </a:p>
          <a:p>
            <a:pPr indent="-342900" lvl="0" marL="457200" rtl="0" algn="l">
              <a:spcBef>
                <a:spcPts val="800"/>
              </a:spcBef>
              <a:spcAft>
                <a:spcPts val="0"/>
              </a:spcAft>
              <a:buSzPts val="1800"/>
              <a:buFont typeface="Lato"/>
              <a:buChar char="●"/>
            </a:pPr>
            <a:r>
              <a:rPr lang="en-US" u="sng">
                <a:latin typeface="Lato"/>
                <a:ea typeface="Lato"/>
                <a:cs typeface="Lato"/>
                <a:sym typeface="Lato"/>
              </a:rPr>
              <a:t>CBF general form:</a:t>
            </a:r>
            <a:r>
              <a:rPr lang="en-US">
                <a:latin typeface="Lato"/>
                <a:ea typeface="Lato"/>
                <a:cs typeface="Lato"/>
                <a:sym typeface="Lato"/>
              </a:rPr>
              <a:t> </a:t>
            </a:r>
            <a:endParaRPr>
              <a:latin typeface="Lato"/>
              <a:ea typeface="Lato"/>
              <a:cs typeface="Lato"/>
              <a:sym typeface="Lato"/>
            </a:endParaRPr>
          </a:p>
          <a:p>
            <a:pPr indent="0" lvl="0" marL="457200" rtl="0" algn="l">
              <a:spcBef>
                <a:spcPts val="800"/>
              </a:spcBef>
              <a:spcAft>
                <a:spcPts val="0"/>
              </a:spcAft>
              <a:buNone/>
            </a:pPr>
            <a:r>
              <a:t/>
            </a:r>
            <a:endParaRPr>
              <a:latin typeface="Lato"/>
              <a:ea typeface="Lato"/>
              <a:cs typeface="Lato"/>
              <a:sym typeface="Lato"/>
            </a:endParaRPr>
          </a:p>
          <a:p>
            <a:pPr indent="-342900" lvl="0" marL="457200" rtl="0" algn="l">
              <a:spcBef>
                <a:spcPts val="800"/>
              </a:spcBef>
              <a:spcAft>
                <a:spcPts val="0"/>
              </a:spcAft>
              <a:buSzPts val="1800"/>
              <a:buFont typeface="Lato"/>
              <a:buChar char="●"/>
            </a:pPr>
            <a:r>
              <a:rPr lang="en-US" u="sng">
                <a:latin typeface="Lato"/>
                <a:ea typeface="Lato"/>
                <a:cs typeface="Lato"/>
                <a:sym typeface="Lato"/>
              </a:rPr>
              <a:t>HOCBF (2nd order):</a:t>
            </a:r>
            <a:r>
              <a:rPr lang="en-US">
                <a:latin typeface="Lato"/>
                <a:ea typeface="Lato"/>
                <a:cs typeface="Lato"/>
                <a:sym typeface="Lato"/>
              </a:rPr>
              <a:t> </a:t>
            </a:r>
            <a:endParaRPr>
              <a:latin typeface="Lato"/>
              <a:ea typeface="Lato"/>
              <a:cs typeface="Lato"/>
              <a:sym typeface="Lato"/>
            </a:endParaRPr>
          </a:p>
        </p:txBody>
      </p:sp>
      <p:sp>
        <p:nvSpPr>
          <p:cNvPr id="91" name="Google Shape;91;g2a25d9246ce_0_12"/>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92" name="Google Shape;92;g2a25d9246ce_0_12"/>
          <p:cNvGraphicFramePr/>
          <p:nvPr/>
        </p:nvGraphicFramePr>
        <p:xfrm>
          <a:off x="2528225" y="3008350"/>
          <a:ext cx="3000000" cy="3000000"/>
        </p:xfrm>
        <a:graphic>
          <a:graphicData uri="http://schemas.openxmlformats.org/drawingml/2006/table">
            <a:tbl>
              <a:tblPr>
                <a:noFill/>
                <a:tableStyleId>{C1F4603B-A6C0-4F4A-8C66-65184F3E5B79}</a:tableStyleId>
              </a:tblPr>
              <a:tblGrid>
                <a:gridCol w="1335125"/>
                <a:gridCol w="2752425"/>
              </a:tblGrid>
              <a:tr h="506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sz="1600">
                          <a:latin typeface="Lato"/>
                          <a:ea typeface="Lato"/>
                          <a:cs typeface="Lato"/>
                          <a:sym typeface="Lato"/>
                        </a:rPr>
                        <a:t>Control Barrier Function</a:t>
                      </a:r>
                      <a:endParaRPr sz="16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6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sz="1600">
                          <a:latin typeface="Lato"/>
                          <a:ea typeface="Lato"/>
                          <a:cs typeface="Lato"/>
                          <a:sym typeface="Lato"/>
                        </a:rPr>
                        <a:t>CBF Slack Variable</a:t>
                      </a:r>
                      <a:endParaRPr sz="16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3" name="Google Shape;93;g2a25d9246ce_0_12"/>
          <p:cNvSpPr txBox="1"/>
          <p:nvPr/>
        </p:nvSpPr>
        <p:spPr>
          <a:xfrm>
            <a:off x="1005200" y="2965175"/>
            <a:ext cx="12381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where</a:t>
            </a:r>
            <a:endParaRPr sz="1800">
              <a:latin typeface="Calibri"/>
              <a:ea typeface="Calibri"/>
              <a:cs typeface="Calibri"/>
              <a:sym typeface="Calibri"/>
            </a:endParaRPr>
          </a:p>
        </p:txBody>
      </p:sp>
      <p:pic>
        <p:nvPicPr>
          <p:cNvPr id="94" name="Google Shape;94;g2a25d9246ce_0_12"/>
          <p:cNvPicPr preferRelativeResize="0"/>
          <p:nvPr/>
        </p:nvPicPr>
        <p:blipFill>
          <a:blip r:embed="rId3">
            <a:alphaModFix/>
          </a:blip>
          <a:stretch>
            <a:fillRect/>
          </a:stretch>
        </p:blipFill>
        <p:spPr>
          <a:xfrm>
            <a:off x="2980851" y="3000174"/>
            <a:ext cx="428450" cy="377600"/>
          </a:xfrm>
          <a:prstGeom prst="rect">
            <a:avLst/>
          </a:prstGeom>
          <a:noFill/>
          <a:ln>
            <a:noFill/>
          </a:ln>
        </p:spPr>
      </p:pic>
      <p:pic>
        <p:nvPicPr>
          <p:cNvPr id="95" name="Google Shape;95;g2a25d9246ce_0_12"/>
          <p:cNvPicPr preferRelativeResize="0"/>
          <p:nvPr/>
        </p:nvPicPr>
        <p:blipFill>
          <a:blip r:embed="rId4">
            <a:alphaModFix/>
          </a:blip>
          <a:stretch>
            <a:fillRect/>
          </a:stretch>
        </p:blipFill>
        <p:spPr>
          <a:xfrm>
            <a:off x="3033138" y="3498488"/>
            <a:ext cx="323850" cy="447675"/>
          </a:xfrm>
          <a:prstGeom prst="rect">
            <a:avLst/>
          </a:prstGeom>
          <a:noFill/>
          <a:ln>
            <a:noFill/>
          </a:ln>
        </p:spPr>
      </p:pic>
      <p:sp>
        <p:nvSpPr>
          <p:cNvPr id="96" name="Google Shape;96;g2a25d9246ce_0_12"/>
          <p:cNvSpPr txBox="1"/>
          <p:nvPr/>
        </p:nvSpPr>
        <p:spPr>
          <a:xfrm>
            <a:off x="555850" y="3976375"/>
            <a:ext cx="82224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p:txBody>
      </p:sp>
      <p:pic>
        <p:nvPicPr>
          <p:cNvPr id="97" name="Google Shape;97;g2a25d9246ce_0_12"/>
          <p:cNvPicPr preferRelativeResize="0"/>
          <p:nvPr/>
        </p:nvPicPr>
        <p:blipFill>
          <a:blip r:embed="rId5">
            <a:alphaModFix/>
          </a:blip>
          <a:stretch>
            <a:fillRect/>
          </a:stretch>
        </p:blipFill>
        <p:spPr>
          <a:xfrm>
            <a:off x="3188325" y="1439225"/>
            <a:ext cx="3753989" cy="648000"/>
          </a:xfrm>
          <a:prstGeom prst="rect">
            <a:avLst/>
          </a:prstGeom>
          <a:noFill/>
          <a:ln cap="flat" cmpd="sng" w="19050">
            <a:solidFill>
              <a:schemeClr val="dk1"/>
            </a:solidFill>
            <a:prstDash val="solid"/>
            <a:round/>
            <a:headEnd len="sm" w="sm" type="none"/>
            <a:tailEnd len="sm" w="sm" type="none"/>
          </a:ln>
        </p:spPr>
      </p:pic>
      <p:pic>
        <p:nvPicPr>
          <p:cNvPr id="98" name="Google Shape;98;g2a25d9246ce_0_12"/>
          <p:cNvPicPr preferRelativeResize="0"/>
          <p:nvPr/>
        </p:nvPicPr>
        <p:blipFill>
          <a:blip r:embed="rId6">
            <a:alphaModFix/>
          </a:blip>
          <a:stretch>
            <a:fillRect/>
          </a:stretch>
        </p:blipFill>
        <p:spPr>
          <a:xfrm>
            <a:off x="3188326" y="2225477"/>
            <a:ext cx="4197525" cy="5714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62dd8ce452_1_218"/>
          <p:cNvSpPr txBox="1"/>
          <p:nvPr>
            <p:ph type="ctrTitle"/>
          </p:nvPr>
        </p:nvSpPr>
        <p:spPr>
          <a:xfrm>
            <a:off x="238500" y="126950"/>
            <a:ext cx="45465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Problem Formulation</a:t>
            </a:r>
            <a:endParaRPr sz="2800" u="sng">
              <a:latin typeface="Lato"/>
              <a:ea typeface="Lato"/>
              <a:cs typeface="Lato"/>
              <a:sym typeface="Lato"/>
            </a:endParaRPr>
          </a:p>
        </p:txBody>
      </p:sp>
      <p:sp>
        <p:nvSpPr>
          <p:cNvPr id="104" name="Google Shape;104;g262dd8ce452_1_218"/>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5" name="Google Shape;105;g262dd8ce452_1_218"/>
          <p:cNvSpPr txBox="1"/>
          <p:nvPr/>
        </p:nvSpPr>
        <p:spPr>
          <a:xfrm>
            <a:off x="4728025" y="899200"/>
            <a:ext cx="21852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Lato"/>
                <a:ea typeface="Lato"/>
                <a:cs typeface="Lato"/>
                <a:sym typeface="Lato"/>
              </a:rPr>
              <a:t>2</a:t>
            </a:r>
            <a:r>
              <a:rPr b="1" lang="en-US" sz="1800" u="sng">
                <a:latin typeface="Lato"/>
                <a:ea typeface="Lato"/>
                <a:cs typeface="Lato"/>
                <a:sym typeface="Lato"/>
              </a:rPr>
              <a:t>. Cost Function:</a:t>
            </a:r>
            <a:endParaRPr b="1" sz="1800" u="sng">
              <a:latin typeface="Lato"/>
              <a:ea typeface="Lato"/>
              <a:cs typeface="Lato"/>
              <a:sym typeface="Lato"/>
            </a:endParaRPr>
          </a:p>
        </p:txBody>
      </p:sp>
      <p:sp>
        <p:nvSpPr>
          <p:cNvPr id="106" name="Google Shape;106;g262dd8ce452_1_218"/>
          <p:cNvSpPr txBox="1"/>
          <p:nvPr/>
        </p:nvSpPr>
        <p:spPr>
          <a:xfrm>
            <a:off x="930475" y="1314875"/>
            <a:ext cx="28941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u="sng">
                <a:latin typeface="Lato"/>
                <a:ea typeface="Lato"/>
                <a:cs typeface="Lato"/>
                <a:sym typeface="Lato"/>
              </a:rPr>
              <a:t>Affine </a:t>
            </a:r>
            <a:r>
              <a:rPr lang="en-US" sz="1600" u="sng">
                <a:latin typeface="Lato"/>
                <a:ea typeface="Lato"/>
                <a:cs typeface="Lato"/>
                <a:sym typeface="Lato"/>
              </a:rPr>
              <a:t>control</a:t>
            </a:r>
            <a:r>
              <a:rPr lang="en-US" sz="1600" u="sng">
                <a:latin typeface="Lato"/>
                <a:ea typeface="Lato"/>
                <a:cs typeface="Lato"/>
                <a:sym typeface="Lato"/>
              </a:rPr>
              <a:t> system:</a:t>
            </a:r>
            <a:endParaRPr sz="1600" u="sng">
              <a:latin typeface="Lato"/>
              <a:ea typeface="Lato"/>
              <a:cs typeface="Lato"/>
              <a:sym typeface="Lato"/>
            </a:endParaRPr>
          </a:p>
        </p:txBody>
      </p:sp>
      <p:pic>
        <p:nvPicPr>
          <p:cNvPr id="107" name="Google Shape;107;g262dd8ce452_1_218"/>
          <p:cNvPicPr preferRelativeResize="0"/>
          <p:nvPr/>
        </p:nvPicPr>
        <p:blipFill rotWithShape="1">
          <a:blip r:embed="rId3">
            <a:alphaModFix/>
          </a:blip>
          <a:srcRect b="18626" l="0" r="0" t="19284"/>
          <a:stretch/>
        </p:blipFill>
        <p:spPr>
          <a:xfrm>
            <a:off x="1196875" y="1890375"/>
            <a:ext cx="2361300" cy="442100"/>
          </a:xfrm>
          <a:prstGeom prst="rect">
            <a:avLst/>
          </a:prstGeom>
          <a:noFill/>
          <a:ln>
            <a:noFill/>
          </a:ln>
        </p:spPr>
      </p:pic>
      <p:pic>
        <p:nvPicPr>
          <p:cNvPr id="108" name="Google Shape;108;g262dd8ce452_1_218"/>
          <p:cNvPicPr preferRelativeResize="0"/>
          <p:nvPr/>
        </p:nvPicPr>
        <p:blipFill>
          <a:blip r:embed="rId4">
            <a:alphaModFix/>
          </a:blip>
          <a:stretch>
            <a:fillRect/>
          </a:stretch>
        </p:blipFill>
        <p:spPr>
          <a:xfrm>
            <a:off x="739325" y="3102543"/>
            <a:ext cx="3407650" cy="1239082"/>
          </a:xfrm>
          <a:prstGeom prst="rect">
            <a:avLst/>
          </a:prstGeom>
          <a:noFill/>
          <a:ln cap="flat" cmpd="sng" w="19050">
            <a:solidFill>
              <a:schemeClr val="dk2"/>
            </a:solidFill>
            <a:prstDash val="solid"/>
            <a:round/>
            <a:headEnd len="sm" w="sm" type="none"/>
            <a:tailEnd len="sm" w="sm" type="none"/>
          </a:ln>
        </p:spPr>
      </p:pic>
      <p:sp>
        <p:nvSpPr>
          <p:cNvPr id="109" name="Google Shape;109;g262dd8ce452_1_218"/>
          <p:cNvSpPr/>
          <p:nvPr/>
        </p:nvSpPr>
        <p:spPr>
          <a:xfrm>
            <a:off x="2078634" y="2512274"/>
            <a:ext cx="506400" cy="512700"/>
          </a:xfrm>
          <a:prstGeom prst="downArrow">
            <a:avLst>
              <a:gd fmla="val 50000" name="adj1"/>
              <a:gd fmla="val 50000" name="adj2"/>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0" name="Google Shape;110;g262dd8ce452_1_218"/>
          <p:cNvPicPr preferRelativeResize="0"/>
          <p:nvPr/>
        </p:nvPicPr>
        <p:blipFill>
          <a:blip r:embed="rId5">
            <a:alphaModFix/>
          </a:blip>
          <a:stretch>
            <a:fillRect/>
          </a:stretch>
        </p:blipFill>
        <p:spPr>
          <a:xfrm>
            <a:off x="4617274" y="1385500"/>
            <a:ext cx="4358776" cy="648000"/>
          </a:xfrm>
          <a:prstGeom prst="rect">
            <a:avLst/>
          </a:prstGeom>
          <a:noFill/>
          <a:ln cap="flat" cmpd="sng" w="19050">
            <a:solidFill>
              <a:schemeClr val="dk2"/>
            </a:solidFill>
            <a:prstDash val="solid"/>
            <a:round/>
            <a:headEnd len="sm" w="sm" type="none"/>
            <a:tailEnd len="sm" w="sm" type="none"/>
          </a:ln>
        </p:spPr>
      </p:pic>
      <p:sp>
        <p:nvSpPr>
          <p:cNvPr id="111" name="Google Shape;111;g262dd8ce452_1_218"/>
          <p:cNvSpPr txBox="1"/>
          <p:nvPr/>
        </p:nvSpPr>
        <p:spPr>
          <a:xfrm>
            <a:off x="632075" y="899200"/>
            <a:ext cx="23613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Lato"/>
                <a:ea typeface="Lato"/>
                <a:cs typeface="Lato"/>
                <a:sym typeface="Lato"/>
              </a:rPr>
              <a:t>1</a:t>
            </a:r>
            <a:r>
              <a:rPr b="1" lang="en-US" sz="1800" u="sng">
                <a:latin typeface="Lato"/>
                <a:ea typeface="Lato"/>
                <a:cs typeface="Lato"/>
                <a:sym typeface="Lato"/>
              </a:rPr>
              <a:t>. Dynamics Model:</a:t>
            </a:r>
            <a:endParaRPr b="1" sz="1800" u="sng">
              <a:latin typeface="Lato"/>
              <a:ea typeface="Lato"/>
              <a:cs typeface="Lato"/>
              <a:sym typeface="Lato"/>
            </a:endParaRPr>
          </a:p>
        </p:txBody>
      </p:sp>
      <p:sp>
        <p:nvSpPr>
          <p:cNvPr id="112" name="Google Shape;112;g262dd8ce452_1_218"/>
          <p:cNvSpPr txBox="1"/>
          <p:nvPr/>
        </p:nvSpPr>
        <p:spPr>
          <a:xfrm>
            <a:off x="10650004" y="2903000"/>
            <a:ext cx="4031100" cy="10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Lato"/>
                <a:ea typeface="Lato"/>
                <a:cs typeface="Lato"/>
                <a:sym typeface="Lato"/>
              </a:rPr>
              <a:t>Decision Variables:</a:t>
            </a:r>
            <a:endParaRPr b="1">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US">
                <a:latin typeface="Lato"/>
                <a:ea typeface="Lato"/>
                <a:cs typeface="Lato"/>
                <a:sym typeface="Lato"/>
              </a:rPr>
              <a:t>Linear velocity</a:t>
            </a:r>
            <a:endParaRPr b="1">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US">
                <a:latin typeface="Lato"/>
                <a:ea typeface="Lato"/>
                <a:cs typeface="Lato"/>
                <a:sym typeface="Lato"/>
              </a:rPr>
              <a:t>Rate of change of steering angle</a:t>
            </a:r>
            <a:endParaRPr b="1">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US">
                <a:latin typeface="Lato"/>
                <a:ea typeface="Lato"/>
                <a:cs typeface="Lato"/>
                <a:sym typeface="Lato"/>
              </a:rPr>
              <a:t>CLF slack variable</a:t>
            </a:r>
            <a:endParaRPr b="1">
              <a:latin typeface="Lato"/>
              <a:ea typeface="Lato"/>
              <a:cs typeface="Lato"/>
              <a:sym typeface="Lato"/>
            </a:endParaRPr>
          </a:p>
        </p:txBody>
      </p:sp>
      <p:sp>
        <p:nvSpPr>
          <p:cNvPr id="113" name="Google Shape;113;g262dd8ce452_1_218"/>
          <p:cNvSpPr txBox="1"/>
          <p:nvPr/>
        </p:nvSpPr>
        <p:spPr>
          <a:xfrm>
            <a:off x="11402688" y="4338875"/>
            <a:ext cx="21852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Lato"/>
                <a:ea typeface="Lato"/>
                <a:cs typeface="Lato"/>
                <a:sym typeface="Lato"/>
              </a:rPr>
              <a:t>4. 1st CBF slack variable </a:t>
            </a:r>
            <a:endParaRPr b="1">
              <a:latin typeface="Lato"/>
              <a:ea typeface="Lato"/>
              <a:cs typeface="Lato"/>
              <a:sym typeface="Lato"/>
            </a:endParaRPr>
          </a:p>
          <a:p>
            <a:pPr indent="0" lvl="0" marL="0" rtl="0" algn="l">
              <a:spcBef>
                <a:spcPts val="0"/>
              </a:spcBef>
              <a:spcAft>
                <a:spcPts val="0"/>
              </a:spcAft>
              <a:buNone/>
            </a:pPr>
            <a:r>
              <a:rPr b="1" lang="en-US">
                <a:latin typeface="Lato"/>
                <a:ea typeface="Lato"/>
                <a:cs typeface="Lato"/>
                <a:sym typeface="Lato"/>
              </a:rPr>
              <a:t>5. 2nd CBF slack variable</a:t>
            </a:r>
            <a:endParaRPr b="1">
              <a:latin typeface="Lato"/>
              <a:ea typeface="Lato"/>
              <a:cs typeface="Lato"/>
              <a:sym typeface="Lato"/>
            </a:endParaRPr>
          </a:p>
          <a:p>
            <a:pPr indent="0" lvl="0" marL="0" rtl="0" algn="l">
              <a:spcBef>
                <a:spcPts val="0"/>
              </a:spcBef>
              <a:spcAft>
                <a:spcPts val="0"/>
              </a:spcAft>
              <a:buNone/>
            </a:pPr>
            <a:r>
              <a:rPr b="1" lang="en-US">
                <a:latin typeface="Lato"/>
                <a:ea typeface="Lato"/>
                <a:cs typeface="Lato"/>
                <a:sym typeface="Lato"/>
              </a:rPr>
              <a:t>6. 3rd CBF slack variable</a:t>
            </a:r>
            <a:endParaRPr b="1">
              <a:latin typeface="Lato"/>
              <a:ea typeface="Lato"/>
              <a:cs typeface="Lato"/>
              <a:sym typeface="Lato"/>
            </a:endParaRPr>
          </a:p>
        </p:txBody>
      </p:sp>
      <p:graphicFrame>
        <p:nvGraphicFramePr>
          <p:cNvPr id="114" name="Google Shape;114;g262dd8ce452_1_218"/>
          <p:cNvGraphicFramePr/>
          <p:nvPr/>
        </p:nvGraphicFramePr>
        <p:xfrm>
          <a:off x="4617275" y="2294900"/>
          <a:ext cx="3000000" cy="3000000"/>
        </p:xfrm>
        <a:graphic>
          <a:graphicData uri="http://schemas.openxmlformats.org/drawingml/2006/table">
            <a:tbl>
              <a:tblPr>
                <a:noFill/>
                <a:tableStyleId>{6DC52783-7C07-4FCD-A577-3EACA74A5929}</a:tableStyleId>
              </a:tblPr>
              <a:tblGrid>
                <a:gridCol w="913325"/>
                <a:gridCol w="3321800"/>
              </a:tblGrid>
              <a:tr h="12700">
                <a:tc>
                  <a:txBody>
                    <a:bodyPr/>
                    <a:lstStyle/>
                    <a:p>
                      <a:pPr indent="0" lvl="0" marL="0" rtl="0" algn="ctr">
                        <a:spcBef>
                          <a:spcPts val="0"/>
                        </a:spcBef>
                        <a:spcAft>
                          <a:spcPts val="0"/>
                        </a:spcAft>
                        <a:buNone/>
                      </a:pPr>
                      <a:r>
                        <a:rPr i="1" lang="en-US">
                          <a:latin typeface="Lato"/>
                          <a:ea typeface="Lato"/>
                          <a:cs typeface="Lato"/>
                          <a:sym typeface="Lato"/>
                        </a:rPr>
                        <a:t>v</a:t>
                      </a:r>
                      <a:endParaRPr i="1">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US">
                          <a:latin typeface="Lato"/>
                          <a:ea typeface="Lato"/>
                          <a:cs typeface="Lato"/>
                          <a:sym typeface="Lato"/>
                        </a:rPr>
                        <a:t>Linear Velocity</a:t>
                      </a:r>
                      <a:endParaRPr>
                        <a:latin typeface="Lato"/>
                        <a:ea typeface="Lato"/>
                        <a:cs typeface="Lato"/>
                        <a:sym typeface="Lato"/>
                      </a:endParaRPr>
                    </a:p>
                  </a:txBody>
                  <a:tcPr marT="63500" marB="63500" marR="63500" marL="63500"/>
                </a:tc>
              </a:tr>
              <a:tr h="12700">
                <a:tc>
                  <a:txBody>
                    <a:bodyPr/>
                    <a:lstStyle/>
                    <a:p>
                      <a:pPr indent="0" lvl="0" marL="0" rtl="0" algn="ctr">
                        <a:spcBef>
                          <a:spcPts val="0"/>
                        </a:spcBef>
                        <a:spcAft>
                          <a:spcPts val="0"/>
                        </a:spcAft>
                        <a:buNone/>
                      </a:pPr>
                      <a:r>
                        <a:rPr lang="en-US">
                          <a:latin typeface="Lato"/>
                          <a:ea typeface="Lato"/>
                          <a:cs typeface="Lato"/>
                          <a:sym typeface="Lato"/>
                        </a:rPr>
                        <a:t>ω</a:t>
                      </a:r>
                      <a:endParaRPr>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US">
                          <a:latin typeface="Lato"/>
                          <a:ea typeface="Lato"/>
                          <a:cs typeface="Lato"/>
                          <a:sym typeface="Lato"/>
                        </a:rPr>
                        <a:t>Angular Velocity</a:t>
                      </a:r>
                      <a:endParaRPr>
                        <a:latin typeface="Lato"/>
                        <a:ea typeface="Lato"/>
                        <a:cs typeface="Lato"/>
                        <a:sym typeface="Lato"/>
                      </a:endParaRPr>
                    </a:p>
                  </a:txBody>
                  <a:tcPr marT="63500" marB="63500" marR="63500" marL="63500"/>
                </a:tc>
              </a:tr>
              <a:tr h="12700">
                <a:tc>
                  <a:txBody>
                    <a:bodyPr/>
                    <a:lstStyle/>
                    <a:p>
                      <a:pPr indent="0" lvl="0" marL="0" rtl="0" algn="ctr">
                        <a:spcBef>
                          <a:spcPts val="0"/>
                        </a:spcBef>
                        <a:spcAft>
                          <a:spcPts val="0"/>
                        </a:spcAft>
                        <a:buNone/>
                      </a:pPr>
                      <a:r>
                        <a:rPr lang="en-US">
                          <a:latin typeface="Lato"/>
                          <a:ea typeface="Lato"/>
                          <a:cs typeface="Lato"/>
                          <a:sym typeface="Lato"/>
                        </a:rPr>
                        <a:t>𝛿</a:t>
                      </a:r>
                      <a:r>
                        <a:rPr baseline="-25000" lang="en-US">
                          <a:latin typeface="Lato"/>
                          <a:ea typeface="Lato"/>
                          <a:cs typeface="Lato"/>
                          <a:sym typeface="Lato"/>
                        </a:rPr>
                        <a:t>e</a:t>
                      </a:r>
                      <a:endParaRPr baseline="-25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US">
                          <a:latin typeface="Lato"/>
                          <a:ea typeface="Lato"/>
                          <a:cs typeface="Lato"/>
                          <a:sym typeface="Lato"/>
                        </a:rPr>
                        <a:t>CLF Slack Variable</a:t>
                      </a:r>
                      <a:endParaRPr>
                        <a:latin typeface="Lato"/>
                        <a:ea typeface="Lato"/>
                        <a:cs typeface="Lato"/>
                        <a:sym typeface="Lato"/>
                      </a:endParaRPr>
                    </a:p>
                  </a:txBody>
                  <a:tcPr marT="63500" marB="63500" marR="63500" marL="63500"/>
                </a:tc>
              </a:tr>
              <a:tr h="12700">
                <a:tc>
                  <a:txBody>
                    <a:bodyPr/>
                    <a:lstStyle/>
                    <a:p>
                      <a:pPr indent="0" lvl="0" marL="0" rtl="0" algn="ctr">
                        <a:spcBef>
                          <a:spcPts val="0"/>
                        </a:spcBef>
                        <a:spcAft>
                          <a:spcPts val="0"/>
                        </a:spcAft>
                        <a:buNone/>
                      </a:pPr>
                      <a:r>
                        <a:rPr lang="en-US">
                          <a:latin typeface="Lato"/>
                          <a:ea typeface="Lato"/>
                          <a:cs typeface="Lato"/>
                          <a:sym typeface="Lato"/>
                        </a:rPr>
                        <a:t>𝛿</a:t>
                      </a:r>
                      <a:r>
                        <a:rPr baseline="-25000" lang="en-US">
                          <a:latin typeface="Lato"/>
                          <a:ea typeface="Lato"/>
                          <a:cs typeface="Lato"/>
                          <a:sym typeface="Lato"/>
                        </a:rPr>
                        <a:t>1</a:t>
                      </a:r>
                      <a:endParaRPr>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US">
                          <a:latin typeface="Lato"/>
                          <a:ea typeface="Lato"/>
                          <a:cs typeface="Lato"/>
                          <a:sym typeface="Lato"/>
                        </a:rPr>
                        <a:t>Pedestrian Distance CBF Slack Variable</a:t>
                      </a:r>
                      <a:endParaRPr>
                        <a:latin typeface="Lato"/>
                        <a:ea typeface="Lato"/>
                        <a:cs typeface="Lato"/>
                        <a:sym typeface="Lato"/>
                      </a:endParaRPr>
                    </a:p>
                  </a:txBody>
                  <a:tcPr marT="63500" marB="63500" marR="63500" marL="63500"/>
                </a:tc>
              </a:tr>
              <a:tr h="12700">
                <a:tc>
                  <a:txBody>
                    <a:bodyPr/>
                    <a:lstStyle/>
                    <a:p>
                      <a:pPr indent="0" lvl="0" marL="0" rtl="0" algn="ctr">
                        <a:spcBef>
                          <a:spcPts val="0"/>
                        </a:spcBef>
                        <a:spcAft>
                          <a:spcPts val="0"/>
                        </a:spcAft>
                        <a:buNone/>
                      </a:pPr>
                      <a:r>
                        <a:rPr lang="en-US">
                          <a:latin typeface="Lato"/>
                          <a:ea typeface="Lato"/>
                          <a:cs typeface="Lato"/>
                          <a:sym typeface="Lato"/>
                        </a:rPr>
                        <a:t>𝛿</a:t>
                      </a:r>
                      <a:r>
                        <a:rPr baseline="-25000" lang="en-US">
                          <a:latin typeface="Lato"/>
                          <a:ea typeface="Lato"/>
                          <a:cs typeface="Lato"/>
                          <a:sym typeface="Lato"/>
                        </a:rPr>
                        <a:t>2</a:t>
                      </a:r>
                      <a:endParaRPr>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US">
                          <a:latin typeface="Lato"/>
                          <a:ea typeface="Lato"/>
                          <a:cs typeface="Lato"/>
                          <a:sym typeface="Lato"/>
                        </a:rPr>
                        <a:t>Lane-keeping CBF Slack Variable</a:t>
                      </a:r>
                      <a:endParaRPr>
                        <a:latin typeface="Lato"/>
                        <a:ea typeface="Lato"/>
                        <a:cs typeface="Lato"/>
                        <a:sym typeface="Lato"/>
                      </a:endParaRPr>
                    </a:p>
                  </a:txBody>
                  <a:tcPr marT="63500" marB="63500" marR="63500" marL="63500"/>
                </a:tc>
              </a:tr>
              <a:tr h="12700">
                <a:tc>
                  <a:txBody>
                    <a:bodyPr/>
                    <a:lstStyle/>
                    <a:p>
                      <a:pPr indent="0" lvl="0" marL="0" rtl="0" algn="ctr">
                        <a:spcBef>
                          <a:spcPts val="0"/>
                        </a:spcBef>
                        <a:spcAft>
                          <a:spcPts val="0"/>
                        </a:spcAft>
                        <a:buNone/>
                      </a:pPr>
                      <a:r>
                        <a:rPr lang="en-US">
                          <a:latin typeface="Lato"/>
                          <a:ea typeface="Lato"/>
                          <a:cs typeface="Lato"/>
                          <a:sym typeface="Lato"/>
                        </a:rPr>
                        <a:t>𝛿</a:t>
                      </a:r>
                      <a:r>
                        <a:rPr baseline="-25000" lang="en-US">
                          <a:latin typeface="Lato"/>
                          <a:ea typeface="Lato"/>
                          <a:cs typeface="Lato"/>
                          <a:sym typeface="Lato"/>
                        </a:rPr>
                        <a:t>3</a:t>
                      </a:r>
                      <a:endParaRPr>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US">
                          <a:latin typeface="Lato"/>
                          <a:ea typeface="Lato"/>
                          <a:cs typeface="Lato"/>
                          <a:sym typeface="Lato"/>
                        </a:rPr>
                        <a:t>Minimum Velocity CBF Slack Variable</a:t>
                      </a:r>
                      <a:endParaRPr>
                        <a:latin typeface="Lato"/>
                        <a:ea typeface="Lato"/>
                        <a:cs typeface="Lato"/>
                        <a:sym typeface="Lato"/>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62dd8ce452_1_225"/>
          <p:cNvSpPr txBox="1"/>
          <p:nvPr>
            <p:ph type="ctrTitle"/>
          </p:nvPr>
        </p:nvSpPr>
        <p:spPr>
          <a:xfrm>
            <a:off x="268725" y="116156"/>
            <a:ext cx="68580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Problem Formulation</a:t>
            </a:r>
            <a:endParaRPr sz="2800" u="sng">
              <a:latin typeface="Lato"/>
              <a:ea typeface="Lato"/>
              <a:cs typeface="Lato"/>
              <a:sym typeface="Lato"/>
            </a:endParaRPr>
          </a:p>
        </p:txBody>
      </p:sp>
      <p:sp>
        <p:nvSpPr>
          <p:cNvPr id="120" name="Google Shape;120;g262dd8ce452_1_225"/>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1" name="Google Shape;121;g262dd8ce452_1_225"/>
          <p:cNvSpPr txBox="1"/>
          <p:nvPr/>
        </p:nvSpPr>
        <p:spPr>
          <a:xfrm>
            <a:off x="600375" y="2439175"/>
            <a:ext cx="10431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Lato"/>
                <a:ea typeface="Lato"/>
                <a:cs typeface="Lato"/>
                <a:sym typeface="Lato"/>
              </a:rPr>
              <a:t>4. CLF:</a:t>
            </a:r>
            <a:endParaRPr b="1" sz="1800" u="sng">
              <a:latin typeface="Lato"/>
              <a:ea typeface="Lato"/>
              <a:cs typeface="Lato"/>
              <a:sym typeface="Lato"/>
            </a:endParaRPr>
          </a:p>
        </p:txBody>
      </p:sp>
      <p:sp>
        <p:nvSpPr>
          <p:cNvPr id="122" name="Google Shape;122;g262dd8ce452_1_225"/>
          <p:cNvSpPr txBox="1"/>
          <p:nvPr/>
        </p:nvSpPr>
        <p:spPr>
          <a:xfrm>
            <a:off x="531800" y="764150"/>
            <a:ext cx="593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u="sng">
                <a:solidFill>
                  <a:schemeClr val="dk1"/>
                </a:solidFill>
                <a:latin typeface="Lato"/>
                <a:ea typeface="Lato"/>
                <a:cs typeface="Lato"/>
                <a:sym typeface="Lato"/>
              </a:rPr>
              <a:t>3. </a:t>
            </a:r>
            <a:r>
              <a:rPr b="1" lang="en-US" sz="1800" u="sng">
                <a:solidFill>
                  <a:schemeClr val="dk1"/>
                </a:solidFill>
                <a:latin typeface="Lato"/>
                <a:ea typeface="Lato"/>
                <a:cs typeface="Lato"/>
                <a:sym typeface="Lato"/>
              </a:rPr>
              <a:t>Regular state and control constraints :</a:t>
            </a:r>
            <a:endParaRPr sz="1800" u="sng">
              <a:latin typeface="Lato"/>
              <a:ea typeface="Lato"/>
              <a:cs typeface="Lato"/>
              <a:sym typeface="Lato"/>
            </a:endParaRPr>
          </a:p>
        </p:txBody>
      </p:sp>
      <p:pic>
        <p:nvPicPr>
          <p:cNvPr id="123" name="Google Shape;123;g262dd8ce452_1_225"/>
          <p:cNvPicPr preferRelativeResize="0"/>
          <p:nvPr/>
        </p:nvPicPr>
        <p:blipFill>
          <a:blip r:embed="rId3">
            <a:alphaModFix/>
          </a:blip>
          <a:stretch>
            <a:fillRect/>
          </a:stretch>
        </p:blipFill>
        <p:spPr>
          <a:xfrm>
            <a:off x="1077763" y="1329625"/>
            <a:ext cx="3135925" cy="758800"/>
          </a:xfrm>
          <a:prstGeom prst="rect">
            <a:avLst/>
          </a:prstGeom>
          <a:noFill/>
          <a:ln cap="flat" cmpd="sng" w="19050">
            <a:solidFill>
              <a:schemeClr val="dk1"/>
            </a:solidFill>
            <a:prstDash val="solid"/>
            <a:round/>
            <a:headEnd len="sm" w="sm" type="none"/>
            <a:tailEnd len="sm" w="sm" type="none"/>
          </a:ln>
        </p:spPr>
      </p:pic>
      <p:sp>
        <p:nvSpPr>
          <p:cNvPr id="124" name="Google Shape;124;g262dd8ce452_1_225"/>
          <p:cNvSpPr/>
          <p:nvPr/>
        </p:nvSpPr>
        <p:spPr>
          <a:xfrm>
            <a:off x="795675" y="4195800"/>
            <a:ext cx="953700" cy="2712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g262dd8ce452_1_225"/>
          <p:cNvSpPr txBox="1"/>
          <p:nvPr/>
        </p:nvSpPr>
        <p:spPr>
          <a:xfrm>
            <a:off x="600375" y="3673075"/>
            <a:ext cx="16071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u="sng">
                <a:latin typeface="Lato"/>
                <a:ea typeface="Lato"/>
                <a:cs typeface="Lato"/>
                <a:sym typeface="Lato"/>
              </a:rPr>
              <a:t>CLF Constraint:</a:t>
            </a:r>
            <a:endParaRPr sz="1600" u="sng">
              <a:latin typeface="Lato"/>
              <a:ea typeface="Lato"/>
              <a:cs typeface="Lato"/>
              <a:sym typeface="Lato"/>
            </a:endParaRPr>
          </a:p>
        </p:txBody>
      </p:sp>
      <p:pic>
        <p:nvPicPr>
          <p:cNvPr id="126" name="Google Shape;126;g262dd8ce452_1_225"/>
          <p:cNvPicPr preferRelativeResize="0"/>
          <p:nvPr/>
        </p:nvPicPr>
        <p:blipFill>
          <a:blip r:embed="rId4">
            <a:alphaModFix/>
          </a:blip>
          <a:stretch>
            <a:fillRect/>
          </a:stretch>
        </p:blipFill>
        <p:spPr>
          <a:xfrm>
            <a:off x="1870400" y="4058325"/>
            <a:ext cx="6826501" cy="546100"/>
          </a:xfrm>
          <a:prstGeom prst="rect">
            <a:avLst/>
          </a:prstGeom>
          <a:noFill/>
          <a:ln cap="flat" cmpd="sng" w="19050">
            <a:solidFill>
              <a:schemeClr val="dk1"/>
            </a:solidFill>
            <a:prstDash val="solid"/>
            <a:round/>
            <a:headEnd len="sm" w="sm" type="none"/>
            <a:tailEnd len="sm" w="sm" type="none"/>
          </a:ln>
        </p:spPr>
      </p:pic>
      <p:pic>
        <p:nvPicPr>
          <p:cNvPr id="127" name="Google Shape;127;g262dd8ce452_1_225"/>
          <p:cNvPicPr preferRelativeResize="0"/>
          <p:nvPr/>
        </p:nvPicPr>
        <p:blipFill rotWithShape="1">
          <a:blip r:embed="rId5">
            <a:alphaModFix/>
          </a:blip>
          <a:srcRect b="21010" l="0" r="0" t="15457"/>
          <a:stretch/>
        </p:blipFill>
        <p:spPr>
          <a:xfrm>
            <a:off x="1765800" y="2472450"/>
            <a:ext cx="1530000" cy="395156"/>
          </a:xfrm>
          <a:prstGeom prst="rect">
            <a:avLst/>
          </a:prstGeom>
          <a:noFill/>
          <a:ln cap="flat" cmpd="sng" w="19050">
            <a:solidFill>
              <a:schemeClr val="dk1"/>
            </a:solidFill>
            <a:prstDash val="solid"/>
            <a:round/>
            <a:headEnd len="sm" w="sm" type="none"/>
            <a:tailEnd len="sm" w="sm" type="none"/>
          </a:ln>
        </p:spPr>
      </p:pic>
      <p:pic>
        <p:nvPicPr>
          <p:cNvPr id="128" name="Google Shape;128;g262dd8ce452_1_225"/>
          <p:cNvPicPr preferRelativeResize="0"/>
          <p:nvPr/>
        </p:nvPicPr>
        <p:blipFill>
          <a:blip r:embed="rId6">
            <a:alphaModFix/>
          </a:blip>
          <a:stretch>
            <a:fillRect/>
          </a:stretch>
        </p:blipFill>
        <p:spPr>
          <a:xfrm>
            <a:off x="1765801" y="3179472"/>
            <a:ext cx="4376074" cy="546100"/>
          </a:xfrm>
          <a:prstGeom prst="rect">
            <a:avLst/>
          </a:prstGeom>
          <a:noFill/>
          <a:ln>
            <a:noFill/>
          </a:ln>
        </p:spPr>
      </p:pic>
      <p:sp>
        <p:nvSpPr>
          <p:cNvPr id="129" name="Google Shape;129;g262dd8ce452_1_225"/>
          <p:cNvSpPr txBox="1"/>
          <p:nvPr/>
        </p:nvSpPr>
        <p:spPr>
          <a:xfrm>
            <a:off x="696225" y="2958738"/>
            <a:ext cx="8514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u="sng">
                <a:latin typeface="Lato"/>
                <a:ea typeface="Lato"/>
                <a:cs typeface="Lato"/>
                <a:sym typeface="Lato"/>
              </a:rPr>
              <a:t>Error:</a:t>
            </a:r>
            <a:endParaRPr sz="1600" u="sng">
              <a:latin typeface="Lato"/>
              <a:ea typeface="Lato"/>
              <a:cs typeface="Lato"/>
              <a:sym typeface="Lato"/>
            </a:endParaRPr>
          </a:p>
        </p:txBody>
      </p:sp>
      <p:sp>
        <p:nvSpPr>
          <p:cNvPr id="130" name="Google Shape;130;g262dd8ce452_1_225"/>
          <p:cNvSpPr/>
          <p:nvPr/>
        </p:nvSpPr>
        <p:spPr>
          <a:xfrm>
            <a:off x="922250" y="3316925"/>
            <a:ext cx="789300" cy="2712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1" name="Google Shape;131;g262dd8ce452_1_225"/>
          <p:cNvPicPr preferRelativeResize="0"/>
          <p:nvPr/>
        </p:nvPicPr>
        <p:blipFill>
          <a:blip r:embed="rId7">
            <a:alphaModFix/>
          </a:blip>
          <a:stretch>
            <a:fillRect/>
          </a:stretch>
        </p:blipFill>
        <p:spPr>
          <a:xfrm>
            <a:off x="4521601" y="1307353"/>
            <a:ext cx="3135900" cy="803335"/>
          </a:xfrm>
          <a:prstGeom prst="rect">
            <a:avLst/>
          </a:prstGeom>
          <a:noFill/>
          <a:ln cap="flat" cmpd="sng" w="19050">
            <a:solidFill>
              <a:schemeClr val="dk2"/>
            </a:solidFill>
            <a:prstDash val="solid"/>
            <a:round/>
            <a:headEnd len="sm" w="sm" type="none"/>
            <a:tailEnd len="sm" w="sm" type="none"/>
          </a:ln>
        </p:spPr>
      </p:pic>
      <p:pic>
        <p:nvPicPr>
          <p:cNvPr id="132" name="Google Shape;132;g262dd8ce452_1_225"/>
          <p:cNvPicPr preferRelativeResize="0"/>
          <p:nvPr/>
        </p:nvPicPr>
        <p:blipFill>
          <a:blip r:embed="rId8">
            <a:alphaModFix/>
          </a:blip>
          <a:stretch>
            <a:fillRect/>
          </a:stretch>
        </p:blipFill>
        <p:spPr>
          <a:xfrm>
            <a:off x="6058543" y="2335343"/>
            <a:ext cx="2638349" cy="149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25d9246ce_0_38"/>
          <p:cNvSpPr txBox="1"/>
          <p:nvPr>
            <p:ph type="ctrTitle"/>
          </p:nvPr>
        </p:nvSpPr>
        <p:spPr>
          <a:xfrm>
            <a:off x="213525" y="0"/>
            <a:ext cx="37764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Problem Formulation</a:t>
            </a:r>
            <a:endParaRPr sz="2800" u="sng">
              <a:latin typeface="Lato"/>
              <a:ea typeface="Lato"/>
              <a:cs typeface="Lato"/>
              <a:sym typeface="Lato"/>
            </a:endParaRPr>
          </a:p>
        </p:txBody>
      </p:sp>
      <p:sp>
        <p:nvSpPr>
          <p:cNvPr id="138" name="Google Shape;138;g2a25d9246ce_0_38"/>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9" name="Google Shape;139;g2a25d9246ce_0_38"/>
          <p:cNvSpPr txBox="1"/>
          <p:nvPr/>
        </p:nvSpPr>
        <p:spPr>
          <a:xfrm>
            <a:off x="351650" y="701450"/>
            <a:ext cx="13305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Lato"/>
                <a:ea typeface="Lato"/>
                <a:cs typeface="Lato"/>
                <a:sym typeface="Lato"/>
              </a:rPr>
              <a:t>5</a:t>
            </a:r>
            <a:r>
              <a:rPr b="1" lang="en-US" sz="1800" u="sng">
                <a:latin typeface="Lato"/>
                <a:ea typeface="Lato"/>
                <a:cs typeface="Lato"/>
                <a:sym typeface="Lato"/>
              </a:rPr>
              <a:t>. CBFs</a:t>
            </a:r>
            <a:endParaRPr b="1" sz="1800" u="sng">
              <a:latin typeface="Lato"/>
              <a:ea typeface="Lato"/>
              <a:cs typeface="Lato"/>
              <a:sym typeface="Lato"/>
            </a:endParaRPr>
          </a:p>
        </p:txBody>
      </p:sp>
      <p:sp>
        <p:nvSpPr>
          <p:cNvPr id="140" name="Google Shape;140;g2a25d9246ce_0_38"/>
          <p:cNvSpPr txBox="1"/>
          <p:nvPr/>
        </p:nvSpPr>
        <p:spPr>
          <a:xfrm>
            <a:off x="351650" y="1196925"/>
            <a:ext cx="3907800" cy="34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1" lang="en-US" sz="1600" u="sng">
                <a:latin typeface="Lato"/>
                <a:ea typeface="Lato"/>
                <a:cs typeface="Lato"/>
                <a:sym typeface="Lato"/>
              </a:rPr>
              <a:t>Pedestrian avoidance HOCBF: </a:t>
            </a:r>
            <a:endParaRPr b="1" sz="1600" u="sng">
              <a:latin typeface="Lato"/>
              <a:ea typeface="Lato"/>
              <a:cs typeface="Lato"/>
              <a:sym typeface="Lato"/>
            </a:endParaRPr>
          </a:p>
        </p:txBody>
      </p:sp>
      <p:sp>
        <p:nvSpPr>
          <p:cNvPr id="141" name="Google Shape;141;g2a25d9246ce_0_38"/>
          <p:cNvSpPr/>
          <p:nvPr/>
        </p:nvSpPr>
        <p:spPr>
          <a:xfrm>
            <a:off x="696050" y="1869050"/>
            <a:ext cx="915900" cy="2712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g2a25d9246ce_0_38"/>
          <p:cNvSpPr txBox="1"/>
          <p:nvPr/>
        </p:nvSpPr>
        <p:spPr>
          <a:xfrm>
            <a:off x="351650" y="2387100"/>
            <a:ext cx="2597400" cy="413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1" lang="en-US" sz="1600" u="sng">
                <a:latin typeface="Lato"/>
                <a:ea typeface="Lato"/>
                <a:cs typeface="Lato"/>
                <a:sym typeface="Lato"/>
              </a:rPr>
              <a:t>Lane keeping CBF:</a:t>
            </a:r>
            <a:r>
              <a:rPr b="1" lang="en-US" sz="1600" u="sng">
                <a:latin typeface="Lato"/>
                <a:ea typeface="Lato"/>
                <a:cs typeface="Lato"/>
                <a:sym typeface="Lato"/>
              </a:rPr>
              <a:t> </a:t>
            </a:r>
            <a:endParaRPr b="1" sz="1600" u="sng">
              <a:latin typeface="Lato"/>
              <a:ea typeface="Lato"/>
              <a:cs typeface="Lato"/>
              <a:sym typeface="Lato"/>
            </a:endParaRPr>
          </a:p>
        </p:txBody>
      </p:sp>
      <p:pic>
        <p:nvPicPr>
          <p:cNvPr id="143" name="Google Shape;143;g2a25d9246ce_0_38"/>
          <p:cNvPicPr preferRelativeResize="0"/>
          <p:nvPr/>
        </p:nvPicPr>
        <p:blipFill rotWithShape="1">
          <a:blip r:embed="rId3">
            <a:alphaModFix/>
          </a:blip>
          <a:srcRect b="0" l="0" r="0" t="17095"/>
          <a:stretch/>
        </p:blipFill>
        <p:spPr>
          <a:xfrm>
            <a:off x="3199288" y="2443500"/>
            <a:ext cx="1172375" cy="300588"/>
          </a:xfrm>
          <a:prstGeom prst="rect">
            <a:avLst/>
          </a:prstGeom>
          <a:noFill/>
          <a:ln>
            <a:noFill/>
          </a:ln>
        </p:spPr>
      </p:pic>
      <p:sp>
        <p:nvSpPr>
          <p:cNvPr id="144" name="Google Shape;144;g2a25d9246ce_0_38"/>
          <p:cNvSpPr/>
          <p:nvPr/>
        </p:nvSpPr>
        <p:spPr>
          <a:xfrm>
            <a:off x="696050" y="2963525"/>
            <a:ext cx="915900" cy="2712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5" name="Google Shape;145;g2a25d9246ce_0_38"/>
          <p:cNvPicPr preferRelativeResize="0"/>
          <p:nvPr/>
        </p:nvPicPr>
        <p:blipFill rotWithShape="1">
          <a:blip r:embed="rId4">
            <a:alphaModFix/>
          </a:blip>
          <a:srcRect b="0" l="0" r="0" t="27246"/>
          <a:stretch/>
        </p:blipFill>
        <p:spPr>
          <a:xfrm>
            <a:off x="1897675" y="2876337"/>
            <a:ext cx="2796100" cy="342675"/>
          </a:xfrm>
          <a:prstGeom prst="rect">
            <a:avLst/>
          </a:prstGeom>
          <a:noFill/>
          <a:ln cap="flat" cmpd="sng" w="19050">
            <a:solidFill>
              <a:schemeClr val="dk1"/>
            </a:solidFill>
            <a:prstDash val="solid"/>
            <a:round/>
            <a:headEnd len="sm" w="sm" type="none"/>
            <a:tailEnd len="sm" w="sm" type="none"/>
          </a:ln>
        </p:spPr>
      </p:pic>
      <p:sp>
        <p:nvSpPr>
          <p:cNvPr id="146" name="Google Shape;146;g2a25d9246ce_0_38"/>
          <p:cNvSpPr txBox="1"/>
          <p:nvPr/>
        </p:nvSpPr>
        <p:spPr>
          <a:xfrm>
            <a:off x="351650" y="3572600"/>
            <a:ext cx="2902200" cy="34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1" lang="en-US" sz="1600" u="sng">
                <a:latin typeface="Lato"/>
                <a:ea typeface="Lato"/>
                <a:cs typeface="Lato"/>
                <a:sym typeface="Lato"/>
              </a:rPr>
              <a:t>Minimum Velocity CBF: </a:t>
            </a:r>
            <a:r>
              <a:rPr b="1" lang="en-US" sz="1600" u="sng">
                <a:latin typeface="Lato"/>
                <a:ea typeface="Lato"/>
                <a:cs typeface="Lato"/>
                <a:sym typeface="Lato"/>
              </a:rPr>
              <a:t> </a:t>
            </a:r>
            <a:endParaRPr b="1" sz="1600" u="sng">
              <a:latin typeface="Lato"/>
              <a:ea typeface="Lato"/>
              <a:cs typeface="Lato"/>
              <a:sym typeface="Lato"/>
            </a:endParaRPr>
          </a:p>
        </p:txBody>
      </p:sp>
      <p:sp>
        <p:nvSpPr>
          <p:cNvPr id="147" name="Google Shape;147;g2a25d9246ce_0_38"/>
          <p:cNvSpPr/>
          <p:nvPr/>
        </p:nvSpPr>
        <p:spPr>
          <a:xfrm>
            <a:off x="696050" y="4112963"/>
            <a:ext cx="915900" cy="2712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8" name="Google Shape;148;g2a25d9246ce_0_38"/>
          <p:cNvPicPr preferRelativeResize="0"/>
          <p:nvPr/>
        </p:nvPicPr>
        <p:blipFill rotWithShape="1">
          <a:blip r:embed="rId5">
            <a:alphaModFix/>
          </a:blip>
          <a:srcRect b="0" l="0" r="0" t="27246"/>
          <a:stretch/>
        </p:blipFill>
        <p:spPr>
          <a:xfrm>
            <a:off x="3447650" y="3629713"/>
            <a:ext cx="1703300" cy="342675"/>
          </a:xfrm>
          <a:prstGeom prst="rect">
            <a:avLst/>
          </a:prstGeom>
          <a:noFill/>
          <a:ln>
            <a:noFill/>
          </a:ln>
        </p:spPr>
      </p:pic>
      <p:pic>
        <p:nvPicPr>
          <p:cNvPr id="149" name="Google Shape;149;g2a25d9246ce_0_38"/>
          <p:cNvPicPr preferRelativeResize="0"/>
          <p:nvPr/>
        </p:nvPicPr>
        <p:blipFill rotWithShape="1">
          <a:blip r:embed="rId6">
            <a:alphaModFix/>
          </a:blip>
          <a:srcRect b="0" l="0" r="0" t="42791"/>
          <a:stretch/>
        </p:blipFill>
        <p:spPr>
          <a:xfrm>
            <a:off x="2006463" y="4077214"/>
            <a:ext cx="2189900" cy="342675"/>
          </a:xfrm>
          <a:prstGeom prst="rect">
            <a:avLst/>
          </a:prstGeom>
          <a:noFill/>
          <a:ln cap="flat" cmpd="sng" w="19050">
            <a:solidFill>
              <a:schemeClr val="dk1"/>
            </a:solidFill>
            <a:prstDash val="solid"/>
            <a:round/>
            <a:headEnd len="sm" w="sm" type="none"/>
            <a:tailEnd len="sm" w="sm" type="none"/>
          </a:ln>
        </p:spPr>
      </p:pic>
      <p:pic>
        <p:nvPicPr>
          <p:cNvPr id="150" name="Google Shape;150;g2a25d9246ce_0_38"/>
          <p:cNvPicPr preferRelativeResize="0"/>
          <p:nvPr/>
        </p:nvPicPr>
        <p:blipFill>
          <a:blip r:embed="rId7">
            <a:alphaModFix/>
          </a:blip>
          <a:stretch>
            <a:fillRect/>
          </a:stretch>
        </p:blipFill>
        <p:spPr>
          <a:xfrm>
            <a:off x="6503350" y="389444"/>
            <a:ext cx="2244400" cy="781107"/>
          </a:xfrm>
          <a:prstGeom prst="rect">
            <a:avLst/>
          </a:prstGeom>
          <a:noFill/>
          <a:ln>
            <a:noFill/>
          </a:ln>
        </p:spPr>
      </p:pic>
      <p:pic>
        <p:nvPicPr>
          <p:cNvPr id="151" name="Google Shape;151;g2a25d9246ce_0_38"/>
          <p:cNvPicPr preferRelativeResize="0"/>
          <p:nvPr/>
        </p:nvPicPr>
        <p:blipFill>
          <a:blip r:embed="rId8">
            <a:alphaModFix/>
          </a:blip>
          <a:stretch>
            <a:fillRect/>
          </a:stretch>
        </p:blipFill>
        <p:spPr>
          <a:xfrm>
            <a:off x="5044974" y="2568811"/>
            <a:ext cx="3195760" cy="580687"/>
          </a:xfrm>
          <a:prstGeom prst="rect">
            <a:avLst/>
          </a:prstGeom>
          <a:noFill/>
          <a:ln>
            <a:noFill/>
          </a:ln>
        </p:spPr>
      </p:pic>
      <p:pic>
        <p:nvPicPr>
          <p:cNvPr id="152" name="Google Shape;152;g2a25d9246ce_0_38"/>
          <p:cNvPicPr preferRelativeResize="0"/>
          <p:nvPr/>
        </p:nvPicPr>
        <p:blipFill>
          <a:blip r:embed="rId9">
            <a:alphaModFix/>
          </a:blip>
          <a:stretch>
            <a:fillRect/>
          </a:stretch>
        </p:blipFill>
        <p:spPr>
          <a:xfrm>
            <a:off x="3846900" y="1170549"/>
            <a:ext cx="2867025" cy="514350"/>
          </a:xfrm>
          <a:prstGeom prst="rect">
            <a:avLst/>
          </a:prstGeom>
          <a:noFill/>
          <a:ln>
            <a:noFill/>
          </a:ln>
        </p:spPr>
      </p:pic>
      <p:pic>
        <p:nvPicPr>
          <p:cNvPr id="153" name="Google Shape;153;g2a25d9246ce_0_38"/>
          <p:cNvPicPr preferRelativeResize="0"/>
          <p:nvPr/>
        </p:nvPicPr>
        <p:blipFill>
          <a:blip r:embed="rId10">
            <a:alphaModFix/>
          </a:blip>
          <a:stretch>
            <a:fillRect/>
          </a:stretch>
        </p:blipFill>
        <p:spPr>
          <a:xfrm>
            <a:off x="2052225" y="1760737"/>
            <a:ext cx="5999104" cy="550537"/>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62dd8ce452_1_197"/>
          <p:cNvSpPr txBox="1"/>
          <p:nvPr>
            <p:ph type="ctrTitle"/>
          </p:nvPr>
        </p:nvSpPr>
        <p:spPr>
          <a:xfrm>
            <a:off x="234678" y="0"/>
            <a:ext cx="8432100" cy="64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US" sz="2800" u="sng">
                <a:latin typeface="Lato"/>
                <a:ea typeface="Lato"/>
                <a:cs typeface="Lato"/>
                <a:sym typeface="Lato"/>
              </a:rPr>
              <a:t>Priority structure </a:t>
            </a:r>
            <a:r>
              <a:rPr lang="en-US" sz="2800" u="sng">
                <a:latin typeface="Lato"/>
                <a:ea typeface="Lato"/>
                <a:cs typeface="Lato"/>
                <a:sym typeface="Lato"/>
              </a:rPr>
              <a:t>Algorithm - Iterative approach</a:t>
            </a:r>
            <a:endParaRPr sz="2800" u="sng">
              <a:latin typeface="Lato"/>
              <a:ea typeface="Lato"/>
              <a:cs typeface="Lato"/>
              <a:sym typeface="Lato"/>
            </a:endParaRPr>
          </a:p>
        </p:txBody>
      </p:sp>
      <p:sp>
        <p:nvSpPr>
          <p:cNvPr id="159" name="Google Shape;159;g262dd8ce452_1_197"/>
          <p:cNvSpPr txBox="1"/>
          <p:nvPr>
            <p:ph idx="1" type="subTitle"/>
          </p:nvPr>
        </p:nvSpPr>
        <p:spPr>
          <a:xfrm>
            <a:off x="853125" y="949430"/>
            <a:ext cx="6858000" cy="6480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US">
                <a:latin typeface="Lato"/>
                <a:ea typeface="Lato"/>
                <a:cs typeface="Lato"/>
                <a:sym typeface="Lato"/>
              </a:rPr>
              <a:t>The algorithm iterates through the power set created which specifies which CBFs are relaxed in a priority order.</a:t>
            </a:r>
            <a:endParaRPr>
              <a:latin typeface="Lato"/>
              <a:ea typeface="Lato"/>
              <a:cs typeface="Lato"/>
              <a:sym typeface="Lato"/>
            </a:endParaRPr>
          </a:p>
        </p:txBody>
      </p:sp>
      <p:sp>
        <p:nvSpPr>
          <p:cNvPr id="160" name="Google Shape;160;g262dd8ce452_1_197"/>
          <p:cNvSpPr txBox="1"/>
          <p:nvPr>
            <p:ph idx="12" type="sldNum"/>
          </p:nvPr>
        </p:nvSpPr>
        <p:spPr>
          <a:xfrm>
            <a:off x="8001000" y="4855779"/>
            <a:ext cx="851400" cy="1854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1" name="Google Shape;161;g262dd8ce452_1_197"/>
          <p:cNvSpPr txBox="1"/>
          <p:nvPr/>
        </p:nvSpPr>
        <p:spPr>
          <a:xfrm>
            <a:off x="853125" y="3606100"/>
            <a:ext cx="15462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u="sng">
                <a:latin typeface="Lato"/>
                <a:ea typeface="Lato"/>
                <a:cs typeface="Lato"/>
                <a:sym typeface="Lato"/>
              </a:rPr>
              <a:t>Power Set</a:t>
            </a:r>
            <a:endParaRPr sz="1600" u="sng">
              <a:latin typeface="Lato"/>
              <a:ea typeface="Lato"/>
              <a:cs typeface="Lato"/>
              <a:sym typeface="Lato"/>
            </a:endParaRPr>
          </a:p>
        </p:txBody>
      </p:sp>
      <p:pic>
        <p:nvPicPr>
          <p:cNvPr id="162" name="Google Shape;162;g262dd8ce452_1_197"/>
          <p:cNvPicPr preferRelativeResize="0"/>
          <p:nvPr/>
        </p:nvPicPr>
        <p:blipFill>
          <a:blip r:embed="rId3">
            <a:alphaModFix/>
          </a:blip>
          <a:stretch>
            <a:fillRect/>
          </a:stretch>
        </p:blipFill>
        <p:spPr>
          <a:xfrm>
            <a:off x="3777375" y="1597425"/>
            <a:ext cx="4889282" cy="2304751"/>
          </a:xfrm>
          <a:prstGeom prst="rect">
            <a:avLst/>
          </a:prstGeom>
          <a:noFill/>
          <a:ln>
            <a:noFill/>
          </a:ln>
        </p:spPr>
      </p:pic>
      <p:pic>
        <p:nvPicPr>
          <p:cNvPr id="163" name="Google Shape;163;g262dd8ce452_1_197"/>
          <p:cNvPicPr preferRelativeResize="0"/>
          <p:nvPr/>
        </p:nvPicPr>
        <p:blipFill>
          <a:blip r:embed="rId4">
            <a:alphaModFix/>
          </a:blip>
          <a:stretch>
            <a:fillRect/>
          </a:stretch>
        </p:blipFill>
        <p:spPr>
          <a:xfrm>
            <a:off x="853125" y="3992500"/>
            <a:ext cx="5924786" cy="386400"/>
          </a:xfrm>
          <a:prstGeom prst="rect">
            <a:avLst/>
          </a:prstGeom>
          <a:noFill/>
          <a:ln>
            <a:noFill/>
          </a:ln>
        </p:spPr>
      </p:pic>
      <p:pic>
        <p:nvPicPr>
          <p:cNvPr id="164" name="Google Shape;164;g262dd8ce452_1_197"/>
          <p:cNvPicPr preferRelativeResize="0"/>
          <p:nvPr/>
        </p:nvPicPr>
        <p:blipFill>
          <a:blip r:embed="rId5">
            <a:alphaModFix/>
          </a:blip>
          <a:stretch>
            <a:fillRect/>
          </a:stretch>
        </p:blipFill>
        <p:spPr>
          <a:xfrm>
            <a:off x="853125" y="1658626"/>
            <a:ext cx="2305936" cy="18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 Slide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2017-05-23T17:12:40Z</dcterms:created>
  <dc:creator>Microsoft Office User</dc:creator>
</cp:coreProperties>
</file>