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3"/>
    <p:restoredTop sz="96327"/>
  </p:normalViewPr>
  <p:slideViewPr>
    <p:cSldViewPr snapToGrid="0" snapToObjects="1">
      <p:cViewPr>
        <p:scale>
          <a:sx n="110" d="100"/>
          <a:sy n="110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2514-160F-A744-A222-5D456BDE2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894" y="749593"/>
            <a:ext cx="7315200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Fair MOT LITERATURE REVIEW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BFBC1-B571-CD44-A6C9-D8E049F3E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214" y="3429001"/>
            <a:ext cx="7187879" cy="2679406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MULTIPLAYER TRACKING CVPR </a:t>
            </a:r>
          </a:p>
          <a:p>
            <a:pPr algn="l"/>
            <a:r>
              <a:rPr lang="en-US" sz="2000" b="1" dirty="0"/>
              <a:t>PROJECT 1</a:t>
            </a:r>
          </a:p>
          <a:p>
            <a:pPr algn="l"/>
            <a:r>
              <a:rPr lang="en-US" sz="2000" b="1" dirty="0"/>
              <a:t>Aditya Bothra</a:t>
            </a:r>
          </a:p>
          <a:p>
            <a:pPr algn="l"/>
            <a:r>
              <a:rPr lang="en-US" sz="2000" b="1" dirty="0"/>
              <a:t>Tyler Banks</a:t>
            </a:r>
          </a:p>
          <a:p>
            <a:pPr algn="l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159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3A51-DB21-414A-A3D9-87073D97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466" y="819631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Tradition Method of Multiplayer Tracking: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815B-D031-594E-8BED-64B09CC6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614" y="1896860"/>
            <a:ext cx="5027737" cy="4569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use a detector like YOLO or faster R-CNN</a:t>
            </a:r>
          </a:p>
          <a:p>
            <a:r>
              <a:rPr lang="en-US" dirty="0"/>
              <a:t>Most popular method is </a:t>
            </a:r>
            <a:r>
              <a:rPr lang="en-US" dirty="0" err="1"/>
              <a:t>DeepSORT</a:t>
            </a:r>
            <a:r>
              <a:rPr lang="en-US" dirty="0"/>
              <a:t>, which uses Kalman Filter for assigning ID’s , and deep learning appearance measurements and motion tracking for similarity extraction</a:t>
            </a:r>
          </a:p>
          <a:p>
            <a:r>
              <a:rPr lang="en-US" dirty="0"/>
              <a:t>ISSUES:</a:t>
            </a:r>
          </a:p>
          <a:p>
            <a:pPr lvl="2"/>
            <a:r>
              <a:rPr lang="en-US" dirty="0"/>
              <a:t>Not anchor-free</a:t>
            </a:r>
          </a:p>
          <a:p>
            <a:pPr lvl="2"/>
            <a:r>
              <a:rPr lang="en-US" dirty="0"/>
              <a:t>Low Accuracy</a:t>
            </a:r>
          </a:p>
          <a:p>
            <a:pPr lvl="2"/>
            <a:r>
              <a:rPr lang="en-US" dirty="0"/>
              <a:t>No Re Identification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84CAC01-6670-1344-92EF-F953D220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38" r="29802"/>
          <a:stretch/>
        </p:blipFill>
        <p:spPr>
          <a:xfrm>
            <a:off x="6331351" y="2245488"/>
            <a:ext cx="4953965" cy="34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9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BABD-5304-944D-88D4-D27526FD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492" y="808056"/>
            <a:ext cx="9331648" cy="1077229"/>
          </a:xfrm>
        </p:spPr>
        <p:txBody>
          <a:bodyPr/>
          <a:lstStyle/>
          <a:p>
            <a:pPr algn="l"/>
            <a:r>
              <a:rPr lang="en-US" dirty="0"/>
              <a:t>Centre Track(Tracking Objects as 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97C1-87B1-1D47-A4C8-09FE7984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491" y="1885285"/>
            <a:ext cx="9331648" cy="4723859"/>
          </a:xfrm>
        </p:spPr>
        <p:txBody>
          <a:bodyPr>
            <a:normAutofit/>
          </a:bodyPr>
          <a:lstStyle/>
          <a:p>
            <a:r>
              <a:rPr lang="en-US" sz="1800" dirty="0"/>
              <a:t>Instead of predicting anchor boxes separately, it does it with allocating it an ID in a single pass.</a:t>
            </a:r>
          </a:p>
          <a:p>
            <a:r>
              <a:rPr lang="en-US" sz="1800" dirty="0"/>
              <a:t>It predicts three features with 1 Neural Network in single pass.</a:t>
            </a:r>
          </a:p>
          <a:p>
            <a:pPr lvl="1"/>
            <a:r>
              <a:rPr lang="en-US" sz="1600" dirty="0"/>
              <a:t>Object Centre- Predicts the </a:t>
            </a:r>
            <a:r>
              <a:rPr lang="en-US" sz="1600" dirty="0" err="1"/>
              <a:t>centre</a:t>
            </a:r>
            <a:r>
              <a:rPr lang="en-US" sz="1600" dirty="0"/>
              <a:t> of the object </a:t>
            </a:r>
            <a:r>
              <a:rPr lang="en-US" sz="1600" dirty="0" err="1"/>
              <a:t>detcted</a:t>
            </a:r>
            <a:endParaRPr lang="en-US" sz="1600" dirty="0"/>
          </a:p>
          <a:p>
            <a:pPr lvl="1"/>
            <a:r>
              <a:rPr lang="en-US" sz="1600" dirty="0"/>
              <a:t>Object size – Predicts the size to form the boundary of objects </a:t>
            </a:r>
          </a:p>
          <a:p>
            <a:pPr lvl="1"/>
            <a:r>
              <a:rPr lang="en-US" sz="1600" dirty="0"/>
              <a:t>Offset-  Uses previous frame information to relate the distance between the object in two consecutive frames.</a:t>
            </a:r>
          </a:p>
          <a:p>
            <a:r>
              <a:rPr lang="en-US" sz="1800" dirty="0"/>
              <a:t>Uses Greedy Algorithm to match bounds with ID’s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883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B48C6D-E862-C847-BDF4-DEA8F5A7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863" y="1658837"/>
            <a:ext cx="6627290" cy="3769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F2777E-60F6-4741-B618-09D25CE875EC}"/>
              </a:ext>
            </a:extLst>
          </p:cNvPr>
          <p:cNvSpPr/>
          <p:nvPr/>
        </p:nvSpPr>
        <p:spPr>
          <a:xfrm>
            <a:off x="1010856" y="1835521"/>
            <a:ext cx="35495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 (lot many features a bit slower). Greedy algo requires going through all possible features and pixels every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 ID features as if the object disappears it can’t be used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at Transfer Learning (Offset is complicated )</a:t>
            </a:r>
          </a:p>
        </p:txBody>
      </p:sp>
    </p:spTree>
    <p:extLst>
      <p:ext uri="{BB962C8B-B14F-4D97-AF65-F5344CB8AC3E}">
        <p14:creationId xmlns:p14="http://schemas.microsoft.com/office/powerpoint/2010/main" val="115925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1F90-5C7C-134D-A3F1-EF3CA83E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043" y="403236"/>
            <a:ext cx="8868661" cy="107722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Fair MOT Architecture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F51868-F86F-8E4E-BA86-E142D8774A48}"/>
              </a:ext>
            </a:extLst>
          </p:cNvPr>
          <p:cNvSpPr/>
          <p:nvPr/>
        </p:nvSpPr>
        <p:spPr>
          <a:xfrm>
            <a:off x="1703409" y="3023886"/>
            <a:ext cx="1585732" cy="81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85954E-A04E-244B-AC43-D1E7067179C2}"/>
              </a:ext>
            </a:extLst>
          </p:cNvPr>
          <p:cNvSpPr/>
          <p:nvPr/>
        </p:nvSpPr>
        <p:spPr>
          <a:xfrm>
            <a:off x="3867391" y="3023886"/>
            <a:ext cx="1585732" cy="81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Encoder-Decoder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F024ED-D65A-2E46-9F28-1E2AFC84856E}"/>
              </a:ext>
            </a:extLst>
          </p:cNvPr>
          <p:cNvSpPr/>
          <p:nvPr/>
        </p:nvSpPr>
        <p:spPr>
          <a:xfrm>
            <a:off x="5823028" y="1408938"/>
            <a:ext cx="1846161" cy="81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8CBD1A-8BAA-A542-B3BC-75857BDE2434}"/>
              </a:ext>
            </a:extLst>
          </p:cNvPr>
          <p:cNvSpPr/>
          <p:nvPr/>
        </p:nvSpPr>
        <p:spPr>
          <a:xfrm>
            <a:off x="5823027" y="4429403"/>
            <a:ext cx="1846161" cy="81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Reidentification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560053-5DBC-D943-849D-0308F34F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18599"/>
              </p:ext>
            </p:extLst>
          </p:nvPr>
        </p:nvGraphicFramePr>
        <p:xfrm>
          <a:off x="5823028" y="2390800"/>
          <a:ext cx="550697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67">
                  <a:extLst>
                    <a:ext uri="{9D8B030D-6E8A-4147-A177-3AD203B41FA5}">
                      <a16:colId xmlns:a16="http://schemas.microsoft.com/office/drawing/2014/main" val="2910642127"/>
                    </a:ext>
                  </a:extLst>
                </a:gridCol>
                <a:gridCol w="1736202">
                  <a:extLst>
                    <a:ext uri="{9D8B030D-6E8A-4147-A177-3AD203B41FA5}">
                      <a16:colId xmlns:a16="http://schemas.microsoft.com/office/drawing/2014/main" val="1883816505"/>
                    </a:ext>
                  </a:extLst>
                </a:gridCol>
                <a:gridCol w="2093407">
                  <a:extLst>
                    <a:ext uri="{9D8B030D-6E8A-4147-A177-3AD203B41FA5}">
                      <a16:colId xmlns:a16="http://schemas.microsoft.com/office/drawing/2014/main" val="959182007"/>
                    </a:ext>
                  </a:extLst>
                </a:gridCol>
              </a:tblGrid>
              <a:tr h="5491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Heat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Box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Center 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651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2C4DE6-3C3F-0541-A1DB-7856C15A6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79526"/>
              </p:ext>
            </p:extLst>
          </p:nvPr>
        </p:nvGraphicFramePr>
        <p:xfrm>
          <a:off x="5823028" y="5479619"/>
          <a:ext cx="55069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221">
                  <a:extLst>
                    <a:ext uri="{9D8B030D-6E8A-4147-A177-3AD203B41FA5}">
                      <a16:colId xmlns:a16="http://schemas.microsoft.com/office/drawing/2014/main" val="2910642127"/>
                    </a:ext>
                  </a:extLst>
                </a:gridCol>
                <a:gridCol w="1925744">
                  <a:extLst>
                    <a:ext uri="{9D8B030D-6E8A-4147-A177-3AD203B41FA5}">
                      <a16:colId xmlns:a16="http://schemas.microsoft.com/office/drawing/2014/main" val="1883816505"/>
                    </a:ext>
                  </a:extLst>
                </a:gridCol>
                <a:gridCol w="1674011">
                  <a:extLst>
                    <a:ext uri="{9D8B030D-6E8A-4147-A177-3AD203B41FA5}">
                      <a16:colId xmlns:a16="http://schemas.microsoft.com/office/drawing/2014/main" val="95918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Re-ID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Anchor Box  Bounding with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6516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CBD003-C4FA-D94A-84B5-13BF97EDC67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89141" y="3429000"/>
            <a:ext cx="57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243DCB6-E538-AE45-B4A5-64980C9660D9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4636725" y="1837584"/>
            <a:ext cx="1209834" cy="1162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013243E-3A60-3241-9152-8061EF8EC892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4741441" y="3752930"/>
            <a:ext cx="1000403" cy="116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4A99C6-FB26-984A-8D64-24732113CD8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746107" y="2219166"/>
            <a:ext cx="2" cy="15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F7C8D9-3959-CE40-A07A-8353453F6A43}"/>
              </a:ext>
            </a:extLst>
          </p:cNvPr>
          <p:cNvCxnSpPr>
            <a:stCxn id="7" idx="2"/>
          </p:cNvCxnSpPr>
          <p:nvPr/>
        </p:nvCxnSpPr>
        <p:spPr>
          <a:xfrm flipH="1">
            <a:off x="6746107" y="5239631"/>
            <a:ext cx="1" cy="23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4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FA23-5B5A-C64E-8C94-9421F32E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306" y="808056"/>
            <a:ext cx="8972833" cy="1077229"/>
          </a:xfrm>
        </p:spPr>
        <p:txBody>
          <a:bodyPr/>
          <a:lstStyle/>
          <a:p>
            <a:pPr algn="l"/>
            <a:r>
              <a:rPr lang="en-US" dirty="0"/>
              <a:t>PROS: </a:t>
            </a:r>
            <a:r>
              <a:rPr lang="en-US" dirty="0" err="1"/>
              <a:t>FairMOT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21C2-D9B6-6045-978C-760488FB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06" y="1643605"/>
            <a:ext cx="8972833" cy="4406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Anchor free</a:t>
            </a:r>
          </a:p>
          <a:p>
            <a:r>
              <a:rPr lang="en-US" sz="2800" b="1" dirty="0"/>
              <a:t>State of the Art Accuracy</a:t>
            </a:r>
          </a:p>
          <a:p>
            <a:r>
              <a:rPr lang="en-US" sz="2800" b="1" dirty="0"/>
              <a:t>Integrated </a:t>
            </a:r>
            <a:r>
              <a:rPr lang="en-US" sz="2800" b="1" dirty="0" err="1"/>
              <a:t>ReId</a:t>
            </a:r>
            <a:endParaRPr lang="en-US" sz="2800" b="1" dirty="0"/>
          </a:p>
          <a:p>
            <a:r>
              <a:rPr lang="en-US" sz="2800" b="1" dirty="0"/>
              <a:t>Transfers well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996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54D0-8C5B-A94E-B662-9EB74A12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881" y="509286"/>
            <a:ext cx="9375494" cy="55406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5913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112</TotalTime>
  <Words>235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Fair MOT LITERATURE REVIEW </vt:lpstr>
      <vt:lpstr>Tradition Method of Multiplayer Tracking:</vt:lpstr>
      <vt:lpstr>Centre Track(Tracking Objects as Points)</vt:lpstr>
      <vt:lpstr>PowerPoint Presentation</vt:lpstr>
      <vt:lpstr>Fair MOT Architecture</vt:lpstr>
      <vt:lpstr>PROS: FairMOT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MOT LITERATURE REVIEW </dc:title>
  <dc:creator>Aditya Bothra</dc:creator>
  <cp:lastModifiedBy>Aditya Bothra</cp:lastModifiedBy>
  <cp:revision>1</cp:revision>
  <dcterms:created xsi:type="dcterms:W3CDTF">2022-03-28T18:27:24Z</dcterms:created>
  <dcterms:modified xsi:type="dcterms:W3CDTF">2022-03-28T20:20:22Z</dcterms:modified>
</cp:coreProperties>
</file>