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9" r:id="rId4"/>
    <p:sldId id="260" r:id="rId5"/>
    <p:sldId id="261" r:id="rId6"/>
    <p:sldId id="258" r:id="rId7"/>
    <p:sldId id="268" r:id="rId8"/>
    <p:sldId id="269" r:id="rId9"/>
    <p:sldId id="265" r:id="rId10"/>
    <p:sldId id="266" r:id="rId11"/>
    <p:sldId id="272" r:id="rId12"/>
    <p:sldId id="273" r:id="rId13"/>
    <p:sldId id="267" r:id="rId14"/>
    <p:sldId id="274" r:id="rId15"/>
    <p:sldId id="271" r:id="rId16"/>
    <p:sldId id="282" r:id="rId17"/>
    <p:sldId id="281" r:id="rId18"/>
    <p:sldId id="291" r:id="rId19"/>
    <p:sldId id="294" r:id="rId20"/>
    <p:sldId id="293" r:id="rId21"/>
    <p:sldId id="277" r:id="rId22"/>
    <p:sldId id="278" r:id="rId23"/>
    <p:sldId id="264" r:id="rId24"/>
    <p:sldId id="299" r:id="rId25"/>
    <p:sldId id="279" r:id="rId26"/>
    <p:sldId id="295" r:id="rId27"/>
    <p:sldId id="296" r:id="rId28"/>
    <p:sldId id="297" r:id="rId29"/>
    <p:sldId id="301" r:id="rId30"/>
    <p:sldId id="302" r:id="rId31"/>
    <p:sldId id="300" r:id="rId32"/>
    <p:sldId id="280" r:id="rId33"/>
    <p:sldId id="298" r:id="rId34"/>
    <p:sldId id="257" r:id="rId35"/>
    <p:sldId id="25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Adarsh" initials="AA" lastIdx="1" clrIdx="0">
    <p:extLst>
      <p:ext uri="{19B8F6BF-5375-455C-9EA6-DF929625EA0E}">
        <p15:presenceInfo xmlns:p15="http://schemas.microsoft.com/office/powerpoint/2012/main" userId="15bd6d2f13afb7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C7"/>
    <a:srgbClr val="124D3D"/>
    <a:srgbClr val="674B7B"/>
    <a:srgbClr val="4A2860"/>
    <a:srgbClr val="523015"/>
    <a:srgbClr val="301230"/>
    <a:srgbClr val="100710"/>
    <a:srgbClr val="354380"/>
    <a:srgbClr val="7F7EE1"/>
    <a:srgbClr val="2FB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3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3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7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0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0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40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38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3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2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8A78-8FEF-447D-9C1D-7A17C0C5F358}" type="datetimeFigureOut">
              <a:rPr lang="en-IN" smtClean="0"/>
              <a:t>15-04-2023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14FE-375C-48F8-ABB9-5492F244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73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5A892E-F2C7-4C38-B256-40E7ADC5FA39}"/>
              </a:ext>
            </a:extLst>
          </p:cNvPr>
          <p:cNvSpPr txBox="1"/>
          <p:nvPr/>
        </p:nvSpPr>
        <p:spPr>
          <a:xfrm>
            <a:off x="2628605" y="2982724"/>
            <a:ext cx="61196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Detection using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Convolution Neural Network</a:t>
            </a:r>
          </a:p>
          <a:p>
            <a:pPr algn="ctr"/>
            <a:r>
              <a:rPr lang="en-US" sz="3000" dirty="0">
                <a:solidFill>
                  <a:schemeClr val="accent5">
                    <a:lumMod val="75000"/>
                  </a:schemeClr>
                </a:solidFill>
              </a:rPr>
              <a:t>Faster RCNN</a:t>
            </a:r>
            <a:endParaRPr lang="en-IN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84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65EF084-06CA-4F19-BC85-AAB3D82D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247" y="3241650"/>
            <a:ext cx="659248" cy="8156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D43CDA-C853-4BCA-BB38-FEF484F48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" t="1692" b="-1"/>
          <a:stretch/>
        </p:blipFill>
        <p:spPr>
          <a:xfrm>
            <a:off x="64206" y="3006376"/>
            <a:ext cx="1797848" cy="17148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C9089-3206-4855-801D-313BE0793782}"/>
              </a:ext>
            </a:extLst>
          </p:cNvPr>
          <p:cNvSpPr/>
          <p:nvPr/>
        </p:nvSpPr>
        <p:spPr>
          <a:xfrm>
            <a:off x="5629853" y="1379487"/>
            <a:ext cx="2166035" cy="6210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 Proposals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DAF7EC-3069-464A-AECD-DD55A9254786}"/>
              </a:ext>
            </a:extLst>
          </p:cNvPr>
          <p:cNvSpPr/>
          <p:nvPr/>
        </p:nvSpPr>
        <p:spPr>
          <a:xfrm rot="16200000">
            <a:off x="7317297" y="1521962"/>
            <a:ext cx="621065" cy="33611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SS / EB</a:t>
            </a:r>
            <a:endParaRPr lang="en-IN" sz="12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4D7C5C4-BBEB-463D-8AAB-C96FB4DD61AC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823644" y="1774798"/>
            <a:ext cx="1371065" cy="1092093"/>
          </a:xfrm>
          <a:prstGeom prst="bentConnector3">
            <a:avLst>
              <a:gd name="adj1" fmla="val 9954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5616C3E-7E7B-4E4E-90AB-428B5769B1D1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10005733" y="1784860"/>
            <a:ext cx="1380050" cy="1080956"/>
          </a:xfrm>
          <a:prstGeom prst="bentConnector3">
            <a:avLst>
              <a:gd name="adj1" fmla="val -16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93C5BF-E8B0-4482-B1FA-19E3E036E412}"/>
              </a:ext>
            </a:extLst>
          </p:cNvPr>
          <p:cNvSpPr txBox="1"/>
          <p:nvPr/>
        </p:nvSpPr>
        <p:spPr>
          <a:xfrm>
            <a:off x="7845308" y="1094219"/>
            <a:ext cx="91660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aseline="-25000" dirty="0"/>
              <a:t>~</a:t>
            </a:r>
            <a:r>
              <a:rPr lang="en-US" sz="3500" dirty="0"/>
              <a:t> </a:t>
            </a:r>
            <a:r>
              <a:rPr lang="en-US" sz="1200" dirty="0"/>
              <a:t>2 K </a:t>
            </a:r>
          </a:p>
          <a:p>
            <a:r>
              <a:rPr lang="en-US" sz="1200" dirty="0"/>
              <a:t>Proposals</a:t>
            </a:r>
            <a:endParaRPr lang="en-IN" sz="1200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564E5-8679-4525-96F6-B21B511C5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05" t="24133" r="7374" b="-1"/>
          <a:stretch/>
        </p:blipFill>
        <p:spPr>
          <a:xfrm>
            <a:off x="11384811" y="3237657"/>
            <a:ext cx="693950" cy="8033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12BC6-F4DB-424B-8FEC-B907770B6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" t="27335" r="54814" b="33566"/>
          <a:stretch/>
        </p:blipFill>
        <p:spPr>
          <a:xfrm>
            <a:off x="10459987" y="3335082"/>
            <a:ext cx="693950" cy="59469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05C6F7-143E-4F6B-A279-6A19F3AEF684}"/>
              </a:ext>
            </a:extLst>
          </p:cNvPr>
          <p:cNvSpPr/>
          <p:nvPr/>
        </p:nvSpPr>
        <p:spPr>
          <a:xfrm>
            <a:off x="2073727" y="928015"/>
            <a:ext cx="8063050" cy="4294674"/>
          </a:xfrm>
          <a:prstGeom prst="rect">
            <a:avLst/>
          </a:prstGeom>
          <a:noFill/>
          <a:ln w="6350">
            <a:solidFill>
              <a:srgbClr val="7F7E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DBEAE-A8F6-4F5E-B2E4-00CCCE73B14D}"/>
              </a:ext>
            </a:extLst>
          </p:cNvPr>
          <p:cNvSpPr txBox="1"/>
          <p:nvPr/>
        </p:nvSpPr>
        <p:spPr>
          <a:xfrm>
            <a:off x="2164921" y="984474"/>
            <a:ext cx="37797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EE1"/>
                </a:solidFill>
              </a:rPr>
              <a:t>Replace RPN which fulfill all the criteria</a:t>
            </a:r>
            <a:endParaRPr lang="en-IN" sz="1600" dirty="0">
              <a:solidFill>
                <a:srgbClr val="7F7EE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2D071-22AC-44F4-8E54-B79EFD2E26E8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C97483-761C-43A6-A708-1E84D81275B8}"/>
              </a:ext>
            </a:extLst>
          </p:cNvPr>
          <p:cNvSpPr txBox="1"/>
          <p:nvPr/>
        </p:nvSpPr>
        <p:spPr>
          <a:xfrm>
            <a:off x="620727" y="47211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1EC383-C557-47D3-BAE3-7A23B09BABD1}"/>
              </a:ext>
            </a:extLst>
          </p:cNvPr>
          <p:cNvSpPr txBox="1"/>
          <p:nvPr/>
        </p:nvSpPr>
        <p:spPr>
          <a:xfrm>
            <a:off x="10394417" y="4174363"/>
            <a:ext cx="16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Region Proposals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5AB598-481F-49D6-86B7-EDD89CF418CB}"/>
              </a:ext>
            </a:extLst>
          </p:cNvPr>
          <p:cNvCxnSpPr>
            <a:cxnSpLocks/>
          </p:cNvCxnSpPr>
          <p:nvPr/>
        </p:nvCxnSpPr>
        <p:spPr>
          <a:xfrm>
            <a:off x="2055224" y="1635312"/>
            <a:ext cx="35829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A26431-BFF7-4F01-A71A-D62229BF20B3}"/>
              </a:ext>
            </a:extLst>
          </p:cNvPr>
          <p:cNvCxnSpPr>
            <a:cxnSpLocks/>
          </p:cNvCxnSpPr>
          <p:nvPr/>
        </p:nvCxnSpPr>
        <p:spPr>
          <a:xfrm>
            <a:off x="7801896" y="1635312"/>
            <a:ext cx="233488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D19270-BE33-405E-92FA-848541638D0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1228872" y="4543695"/>
            <a:ext cx="7364" cy="12602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FBE8E25-B5CC-46A4-8D6F-4933C4103A38}"/>
              </a:ext>
            </a:extLst>
          </p:cNvPr>
          <p:cNvSpPr txBox="1"/>
          <p:nvPr/>
        </p:nvSpPr>
        <p:spPr>
          <a:xfrm>
            <a:off x="8948012" y="5842343"/>
            <a:ext cx="3023949" cy="30777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Classification and Localization Model </a:t>
            </a:r>
            <a:endParaRPr lang="en-IN" sz="1400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0D8CA5-43E0-43E5-97C5-CC0610FE8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98" y="2707850"/>
            <a:ext cx="1334151" cy="16505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228D4E-DABD-4BE3-A561-DC3ACFE1ED87}"/>
              </a:ext>
            </a:extLst>
          </p:cNvPr>
          <p:cNvSpPr/>
          <p:nvPr/>
        </p:nvSpPr>
        <p:spPr>
          <a:xfrm>
            <a:off x="10344677" y="3015363"/>
            <a:ext cx="1783117" cy="1528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D43CDA-C853-4BCA-BB38-FEF484F48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64206" y="3006376"/>
            <a:ext cx="1797848" cy="17148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4D7C5C4-BBEB-463D-8AAB-C96FB4DD61AC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823644" y="1774798"/>
            <a:ext cx="1371065" cy="1092093"/>
          </a:xfrm>
          <a:prstGeom prst="bentConnector3">
            <a:avLst>
              <a:gd name="adj1" fmla="val 9954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605C6F7-143E-4F6B-A279-6A19F3AEF684}"/>
              </a:ext>
            </a:extLst>
          </p:cNvPr>
          <p:cNvSpPr/>
          <p:nvPr/>
        </p:nvSpPr>
        <p:spPr>
          <a:xfrm>
            <a:off x="2073727" y="928015"/>
            <a:ext cx="8063050" cy="4294674"/>
          </a:xfrm>
          <a:prstGeom prst="rect">
            <a:avLst/>
          </a:prstGeom>
          <a:noFill/>
          <a:ln w="6350">
            <a:solidFill>
              <a:srgbClr val="7F7E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DBEAE-A8F6-4F5E-B2E4-00CCCE73B14D}"/>
              </a:ext>
            </a:extLst>
          </p:cNvPr>
          <p:cNvSpPr txBox="1"/>
          <p:nvPr/>
        </p:nvSpPr>
        <p:spPr>
          <a:xfrm>
            <a:off x="2164921" y="984474"/>
            <a:ext cx="37797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EE1"/>
                </a:solidFill>
              </a:rPr>
              <a:t>Replace RPN which fulfill all the criteria</a:t>
            </a:r>
            <a:endParaRPr lang="en-IN" sz="1600" dirty="0">
              <a:solidFill>
                <a:srgbClr val="7F7EE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2D071-22AC-44F4-8E54-B79EFD2E26E8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C97483-761C-43A6-A708-1E84D81275B8}"/>
              </a:ext>
            </a:extLst>
          </p:cNvPr>
          <p:cNvSpPr txBox="1"/>
          <p:nvPr/>
        </p:nvSpPr>
        <p:spPr>
          <a:xfrm>
            <a:off x="620727" y="47211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E0246-A9A9-44D9-B9D9-8E1555EBF499}"/>
              </a:ext>
            </a:extLst>
          </p:cNvPr>
          <p:cNvSpPr txBox="1"/>
          <p:nvPr/>
        </p:nvSpPr>
        <p:spPr>
          <a:xfrm>
            <a:off x="8948012" y="5842343"/>
            <a:ext cx="3023949" cy="30777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Classification and Localization Model </a:t>
            </a:r>
            <a:endParaRPr lang="en-IN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B09A0D-80B5-4635-B0F6-D8BB9EF3A360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10005733" y="1784860"/>
            <a:ext cx="1380050" cy="1080956"/>
          </a:xfrm>
          <a:prstGeom prst="bentConnector3">
            <a:avLst>
              <a:gd name="adj1" fmla="val -16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107B8E-AB95-4A6C-B90B-38F1F3975C3B}"/>
              </a:ext>
            </a:extLst>
          </p:cNvPr>
          <p:cNvSpPr txBox="1"/>
          <p:nvPr/>
        </p:nvSpPr>
        <p:spPr>
          <a:xfrm>
            <a:off x="10394417" y="4174363"/>
            <a:ext cx="16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Region Proposals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E76AF5-EF29-4646-9029-F5A1D4C6D7D7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1228872" y="4543695"/>
            <a:ext cx="7364" cy="12602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090FB-40F9-4B5F-A619-7295EC1D5AB9}"/>
              </a:ext>
            </a:extLst>
          </p:cNvPr>
          <p:cNvSpPr/>
          <p:nvPr/>
        </p:nvSpPr>
        <p:spPr>
          <a:xfrm>
            <a:off x="10344677" y="3015363"/>
            <a:ext cx="1783117" cy="1528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21A39-CEA2-40F1-9BC9-654FEBD4B34F}"/>
              </a:ext>
            </a:extLst>
          </p:cNvPr>
          <p:cNvSpPr txBox="1"/>
          <p:nvPr/>
        </p:nvSpPr>
        <p:spPr>
          <a:xfrm>
            <a:off x="6030571" y="995726"/>
            <a:ext cx="740908" cy="33855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Idea 1 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18DD3-BF11-40B9-9DD2-8E2396780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2479743" y="2859510"/>
            <a:ext cx="1445228" cy="1378486"/>
          </a:xfrm>
          <a:prstGeom prst="rect">
            <a:avLst/>
          </a:prstGeom>
          <a:ln w="31750">
            <a:solidFill>
              <a:schemeClr val="accent5">
                <a:lumMod val="75000"/>
              </a:schemeClr>
            </a:solidFill>
          </a:ln>
          <a:scene3d>
            <a:camera prst="isometricOffAxis1Top">
              <a:rot lat="18600000" lon="18392745" rev="3458550"/>
            </a:camera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D8EE4F-9BAC-4C39-9354-3E555E42A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2479744" y="2495589"/>
            <a:ext cx="1320908" cy="1259907"/>
          </a:xfrm>
          <a:prstGeom prst="rect">
            <a:avLst/>
          </a:prstGeom>
          <a:ln w="31750">
            <a:solidFill>
              <a:schemeClr val="accent5">
                <a:lumMod val="75000"/>
              </a:schemeClr>
            </a:solidFill>
          </a:ln>
          <a:scene3d>
            <a:camera prst="isometricOffAxis1Top">
              <a:rot lat="18600000" lon="18392745" rev="3458550"/>
            </a:camera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57DB8A-E9C7-4B52-8A21-3723DA982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2553103" y="2239857"/>
            <a:ext cx="1101620" cy="1050746"/>
          </a:xfrm>
          <a:prstGeom prst="rect">
            <a:avLst/>
          </a:prstGeom>
          <a:ln w="31750">
            <a:solidFill>
              <a:schemeClr val="accent5">
                <a:lumMod val="75000"/>
              </a:schemeClr>
            </a:solidFill>
          </a:ln>
          <a:scene3d>
            <a:camera prst="isometricOffAxis1Top">
              <a:rot lat="18600000" lon="18392745" rev="3458550"/>
            </a:camera>
            <a:lightRig rig="threePt" dir="t"/>
          </a:scene3d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96D0B99-5EDE-476F-8DA2-1BD023271EDF}"/>
              </a:ext>
            </a:extLst>
          </p:cNvPr>
          <p:cNvSpPr/>
          <p:nvPr/>
        </p:nvSpPr>
        <p:spPr>
          <a:xfrm>
            <a:off x="9446720" y="1635311"/>
            <a:ext cx="155422" cy="936622"/>
          </a:xfrm>
          <a:prstGeom prst="rect">
            <a:avLst/>
          </a:prstGeom>
          <a:gradFill flip="none" rotWithShape="1">
            <a:gsLst>
              <a:gs pos="0">
                <a:srgbClr val="E25A6A">
                  <a:shade val="30000"/>
                  <a:satMod val="115000"/>
                </a:srgbClr>
              </a:gs>
              <a:gs pos="50000">
                <a:srgbClr val="E25A6A">
                  <a:shade val="67500"/>
                  <a:satMod val="115000"/>
                </a:srgbClr>
              </a:gs>
              <a:gs pos="100000">
                <a:srgbClr val="E25A6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9749223E-2B45-4710-9BBF-099D70BCE827}"/>
              </a:ext>
            </a:extLst>
          </p:cNvPr>
          <p:cNvSpPr/>
          <p:nvPr/>
        </p:nvSpPr>
        <p:spPr>
          <a:xfrm rot="5400000">
            <a:off x="4319119" y="2607406"/>
            <a:ext cx="1415336" cy="785681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12887-018F-4534-8597-367DB95141EF}"/>
              </a:ext>
            </a:extLst>
          </p:cNvPr>
          <p:cNvSpPr/>
          <p:nvPr/>
        </p:nvSpPr>
        <p:spPr>
          <a:xfrm>
            <a:off x="9393541" y="3528081"/>
            <a:ext cx="155422" cy="936622"/>
          </a:xfrm>
          <a:prstGeom prst="rect">
            <a:avLst/>
          </a:prstGeom>
          <a:gradFill flip="none" rotWithShape="1">
            <a:gsLst>
              <a:gs pos="0">
                <a:srgbClr val="9B6BD9">
                  <a:shade val="30000"/>
                  <a:satMod val="115000"/>
                </a:srgbClr>
              </a:gs>
              <a:gs pos="50000">
                <a:srgbClr val="9B6BD9">
                  <a:shade val="67500"/>
                  <a:satMod val="115000"/>
                </a:srgbClr>
              </a:gs>
              <a:gs pos="100000">
                <a:srgbClr val="9B6BD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C5E9C2A-9D55-4F09-BC4C-B2EC0613F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5791425" y="2249910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972221-A958-48DA-87BE-212880138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5943825" y="2402310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CFB78D-5746-437A-A8D2-DAD8C2EE7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6096225" y="2554710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2B3EA64-B13A-4679-8DF2-F8BC6E3C9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6401025" y="2859510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B08466C-E1DE-45D2-A668-83E5F98A1838}"/>
              </a:ext>
            </a:extLst>
          </p:cNvPr>
          <p:cNvSpPr/>
          <p:nvPr/>
        </p:nvSpPr>
        <p:spPr>
          <a:xfrm rot="16200000">
            <a:off x="6651415" y="2895742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EAB88B-3D1E-44A6-B5D3-D3F944E65616}"/>
              </a:ext>
            </a:extLst>
          </p:cNvPr>
          <p:cNvSpPr/>
          <p:nvPr/>
        </p:nvSpPr>
        <p:spPr>
          <a:xfrm>
            <a:off x="6664825" y="2890932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CBBFE4-580F-4135-A51D-E4DEE8DCB285}"/>
              </a:ext>
            </a:extLst>
          </p:cNvPr>
          <p:cNvSpPr/>
          <p:nvPr/>
        </p:nvSpPr>
        <p:spPr>
          <a:xfrm>
            <a:off x="6666977" y="3042786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8E9492-3753-4E17-BD0F-DA7C5EB00614}"/>
              </a:ext>
            </a:extLst>
          </p:cNvPr>
          <p:cNvSpPr/>
          <p:nvPr/>
        </p:nvSpPr>
        <p:spPr>
          <a:xfrm rot="16200000">
            <a:off x="6409019" y="4422823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3FECCE-FDA8-4A20-B045-7F378FBDBAFF}"/>
              </a:ext>
            </a:extLst>
          </p:cNvPr>
          <p:cNvSpPr/>
          <p:nvPr/>
        </p:nvSpPr>
        <p:spPr>
          <a:xfrm>
            <a:off x="6959071" y="4405955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1F9827-D98E-4EAF-9528-D6570BA9426D}"/>
              </a:ext>
            </a:extLst>
          </p:cNvPr>
          <p:cNvSpPr/>
          <p:nvPr/>
        </p:nvSpPr>
        <p:spPr>
          <a:xfrm>
            <a:off x="5869128" y="4553971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0EADFF-B6AC-4041-9259-23594C96D910}"/>
              </a:ext>
            </a:extLst>
          </p:cNvPr>
          <p:cNvSpPr/>
          <p:nvPr/>
        </p:nvSpPr>
        <p:spPr>
          <a:xfrm>
            <a:off x="5769779" y="4295935"/>
            <a:ext cx="1557746" cy="72415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20443E-6250-4B85-8683-7731C0B67B3D}"/>
              </a:ext>
            </a:extLst>
          </p:cNvPr>
          <p:cNvSpPr/>
          <p:nvPr/>
        </p:nvSpPr>
        <p:spPr>
          <a:xfrm>
            <a:off x="7913651" y="2780033"/>
            <a:ext cx="602112" cy="262753"/>
          </a:xfrm>
          <a:prstGeom prst="rect">
            <a:avLst/>
          </a:prstGeom>
          <a:solidFill>
            <a:schemeClr val="accent3">
              <a:lumMod val="75000"/>
              <a:alpha val="72000"/>
            </a:schemeClr>
          </a:solidFill>
          <a:ln>
            <a:solidFill>
              <a:schemeClr val="accent3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4B56AD7-B052-4CD3-9FA2-BA63B1D92000}"/>
              </a:ext>
            </a:extLst>
          </p:cNvPr>
          <p:cNvSpPr/>
          <p:nvPr/>
        </p:nvSpPr>
        <p:spPr>
          <a:xfrm>
            <a:off x="8082489" y="3916849"/>
            <a:ext cx="299119" cy="642293"/>
          </a:xfrm>
          <a:prstGeom prst="rect">
            <a:avLst/>
          </a:prstGeom>
          <a:solidFill>
            <a:srgbClr val="196854">
              <a:alpha val="72000"/>
            </a:srgbClr>
          </a:solidFill>
          <a:ln>
            <a:solidFill>
              <a:srgbClr val="196854">
                <a:alpha val="84000"/>
              </a:srgb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1C0B67A-8157-4C46-A2E5-11483911BE8D}"/>
              </a:ext>
            </a:extLst>
          </p:cNvPr>
          <p:cNvSpPr/>
          <p:nvPr/>
        </p:nvSpPr>
        <p:spPr>
          <a:xfrm>
            <a:off x="8082489" y="1695286"/>
            <a:ext cx="284391" cy="307777"/>
          </a:xfrm>
          <a:prstGeom prst="rect">
            <a:avLst/>
          </a:prstGeom>
          <a:solidFill>
            <a:schemeClr val="accent5">
              <a:lumMod val="75000"/>
              <a:alpha val="72000"/>
            </a:schemeClr>
          </a:solidFill>
          <a:ln>
            <a:solidFill>
              <a:schemeClr val="accent5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104FB5-F17F-4438-A25A-1C3E3055B4AA}"/>
              </a:ext>
            </a:extLst>
          </p:cNvPr>
          <p:cNvSpPr/>
          <p:nvPr/>
        </p:nvSpPr>
        <p:spPr>
          <a:xfrm>
            <a:off x="7591080" y="1531808"/>
            <a:ext cx="1299356" cy="348827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8153C9E-D4ED-4548-9BDE-6C26D8F3A1A2}"/>
              </a:ext>
            </a:extLst>
          </p:cNvPr>
          <p:cNvSpPr txBox="1"/>
          <p:nvPr/>
        </p:nvSpPr>
        <p:spPr>
          <a:xfrm>
            <a:off x="8319167" y="2211007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: 1</a:t>
            </a:r>
            <a:endParaRPr lang="en-IN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FE731B-EE7A-4A21-BA8C-3F732D05E318}"/>
              </a:ext>
            </a:extLst>
          </p:cNvPr>
          <p:cNvSpPr txBox="1"/>
          <p:nvPr/>
        </p:nvSpPr>
        <p:spPr>
          <a:xfrm>
            <a:off x="8299755" y="3451261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: 2</a:t>
            </a:r>
            <a:endParaRPr lang="en-IN" sz="1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653D3B5-16FA-40DE-BD7B-469E6CB2E2BD}"/>
              </a:ext>
            </a:extLst>
          </p:cNvPr>
          <p:cNvSpPr txBox="1"/>
          <p:nvPr/>
        </p:nvSpPr>
        <p:spPr>
          <a:xfrm>
            <a:off x="8299755" y="46815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: 1</a:t>
            </a:r>
            <a:endParaRPr lang="en-IN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5CFD9-DDEA-4805-A634-5F1626615384}"/>
              </a:ext>
            </a:extLst>
          </p:cNvPr>
          <p:cNvSpPr txBox="1"/>
          <p:nvPr/>
        </p:nvSpPr>
        <p:spPr>
          <a:xfrm>
            <a:off x="9052903" y="2575210"/>
            <a:ext cx="856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73643"/>
                </a:solidFill>
              </a:rPr>
              <a:t>Bbox Reg</a:t>
            </a:r>
            <a:endParaRPr lang="en-IN" sz="1400" dirty="0">
              <a:solidFill>
                <a:srgbClr val="A73643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52C966-7788-4023-BE04-891172635D57}"/>
              </a:ext>
            </a:extLst>
          </p:cNvPr>
          <p:cNvSpPr txBox="1"/>
          <p:nvPr/>
        </p:nvSpPr>
        <p:spPr>
          <a:xfrm>
            <a:off x="9072753" y="4534219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B6BD9"/>
                </a:solidFill>
              </a:rPr>
              <a:t>FG / BG </a:t>
            </a:r>
          </a:p>
          <a:p>
            <a:r>
              <a:rPr lang="en-US" sz="1400" dirty="0">
                <a:solidFill>
                  <a:srgbClr val="9B6BD9"/>
                </a:solidFill>
              </a:rPr>
              <a:t>Classifier</a:t>
            </a:r>
            <a:endParaRPr lang="en-IN" sz="1400" dirty="0">
              <a:solidFill>
                <a:srgbClr val="9B6BD9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EDC91D0-AA8C-4710-B6AA-DA89A3F20B74}"/>
              </a:ext>
            </a:extLst>
          </p:cNvPr>
          <p:cNvCxnSpPr>
            <a:cxnSpLocks/>
          </p:cNvCxnSpPr>
          <p:nvPr/>
        </p:nvCxnSpPr>
        <p:spPr>
          <a:xfrm>
            <a:off x="4018226" y="3006376"/>
            <a:ext cx="615720" cy="0"/>
          </a:xfrm>
          <a:prstGeom prst="straightConnector1">
            <a:avLst/>
          </a:prstGeom>
          <a:ln>
            <a:solidFill>
              <a:srgbClr val="3CB9B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5FBF1BF-64B7-4A67-A8E4-9C7E27F32458}"/>
              </a:ext>
            </a:extLst>
          </p:cNvPr>
          <p:cNvCxnSpPr>
            <a:cxnSpLocks/>
          </p:cNvCxnSpPr>
          <p:nvPr/>
        </p:nvCxnSpPr>
        <p:spPr>
          <a:xfrm>
            <a:off x="5456640" y="3006376"/>
            <a:ext cx="334785" cy="0"/>
          </a:xfrm>
          <a:prstGeom prst="straightConnector1">
            <a:avLst/>
          </a:prstGeom>
          <a:ln w="12700">
            <a:solidFill>
              <a:srgbClr val="4A15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1955F20-B4C7-43E1-B1E8-C1BB5874748E}"/>
              </a:ext>
            </a:extLst>
          </p:cNvPr>
          <p:cNvCxnSpPr>
            <a:cxnSpLocks/>
            <a:stCxn id="86" idx="3"/>
            <a:endCxn id="28" idx="1"/>
          </p:cNvCxnSpPr>
          <p:nvPr/>
        </p:nvCxnSpPr>
        <p:spPr>
          <a:xfrm flipV="1">
            <a:off x="8890436" y="2103622"/>
            <a:ext cx="556284" cy="1172326"/>
          </a:xfrm>
          <a:prstGeom prst="bentConnector3">
            <a:avLst>
              <a:gd name="adj1" fmla="val 25518"/>
            </a:avLst>
          </a:prstGeom>
          <a:ln>
            <a:solidFill>
              <a:srgbClr val="B93D4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2286194-104C-4AE7-97FD-4559EDB7BCA3}"/>
              </a:ext>
            </a:extLst>
          </p:cNvPr>
          <p:cNvCxnSpPr>
            <a:cxnSpLocks/>
            <a:stCxn id="86" idx="3"/>
            <a:endCxn id="32" idx="1"/>
          </p:cNvCxnSpPr>
          <p:nvPr/>
        </p:nvCxnSpPr>
        <p:spPr>
          <a:xfrm>
            <a:off x="8890436" y="3275948"/>
            <a:ext cx="503105" cy="720444"/>
          </a:xfrm>
          <a:prstGeom prst="bentConnector3">
            <a:avLst>
              <a:gd name="adj1" fmla="val 28731"/>
            </a:avLst>
          </a:prstGeom>
          <a:ln>
            <a:solidFill>
              <a:srgbClr val="6A42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658DE4E-D7E5-4279-838C-E0B335F8136E}"/>
              </a:ext>
            </a:extLst>
          </p:cNvPr>
          <p:cNvSpPr txBox="1"/>
          <p:nvPr/>
        </p:nvSpPr>
        <p:spPr>
          <a:xfrm>
            <a:off x="2344236" y="4054426"/>
            <a:ext cx="187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3 Scale Image Pyramid</a:t>
            </a:r>
            <a:endParaRPr lang="en-IN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D946D4-4069-4202-93B3-DB29D82AE7F3}"/>
              </a:ext>
            </a:extLst>
          </p:cNvPr>
          <p:cNvSpPr txBox="1"/>
          <p:nvPr/>
        </p:nvSpPr>
        <p:spPr>
          <a:xfrm>
            <a:off x="5769779" y="1504248"/>
            <a:ext cx="186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3 different Aspect Ratio Kernel / filter</a:t>
            </a:r>
            <a:endParaRPr lang="en-IN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44C6D52-7FAD-4B28-ABFF-9C05E05B19B1}"/>
              </a:ext>
            </a:extLst>
          </p:cNvPr>
          <p:cNvSpPr txBox="1"/>
          <p:nvPr/>
        </p:nvSpPr>
        <p:spPr>
          <a:xfrm>
            <a:off x="11197425" y="2313564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96854"/>
                </a:solidFill>
              </a:rPr>
              <a:t>NMS - FG</a:t>
            </a:r>
            <a:endParaRPr lang="en-IN" sz="1400" dirty="0">
              <a:solidFill>
                <a:srgbClr val="196854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1C994774-2A1F-41E1-A948-D9EA0D0CB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5" t="24133" r="7374" b="-1"/>
          <a:stretch/>
        </p:blipFill>
        <p:spPr>
          <a:xfrm>
            <a:off x="11384811" y="3237657"/>
            <a:ext cx="693950" cy="8033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9E66AFA-109E-4337-9E37-E8CDF4AF6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27335" r="54814" b="33566"/>
          <a:stretch/>
        </p:blipFill>
        <p:spPr>
          <a:xfrm>
            <a:off x="10459987" y="3335082"/>
            <a:ext cx="693950" cy="59469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77533D-997C-483F-9974-B442038D752C}"/>
              </a:ext>
            </a:extLst>
          </p:cNvPr>
          <p:cNvSpPr txBox="1"/>
          <p:nvPr/>
        </p:nvSpPr>
        <p:spPr>
          <a:xfrm>
            <a:off x="2037013" y="5597531"/>
            <a:ext cx="6380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Although RPN would become learnable but would be a lot slower because of image pyramid and feature pyramid.</a:t>
            </a:r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D4D325C-5C4C-4C18-9438-A43EE07878F0}"/>
              </a:ext>
            </a:extLst>
          </p:cNvPr>
          <p:cNvSpPr txBox="1"/>
          <p:nvPr/>
        </p:nvSpPr>
        <p:spPr>
          <a:xfrm>
            <a:off x="4691242" y="492659"/>
            <a:ext cx="3207222" cy="33855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Image pyramid and Feature pyramid</a:t>
            </a:r>
            <a:endParaRPr lang="en-IN" sz="1600" dirty="0"/>
          </a:p>
        </p:txBody>
      </p:sp>
      <p:sp>
        <p:nvSpPr>
          <p:cNvPr id="128" name="Multiplication Sign 127">
            <a:extLst>
              <a:ext uri="{FF2B5EF4-FFF2-40B4-BE49-F238E27FC236}">
                <a16:creationId xmlns:a16="http://schemas.microsoft.com/office/drawing/2014/main" id="{5F189BF6-6690-4FB9-B49E-2036A7443B79}"/>
              </a:ext>
            </a:extLst>
          </p:cNvPr>
          <p:cNvSpPr/>
          <p:nvPr/>
        </p:nvSpPr>
        <p:spPr>
          <a:xfrm>
            <a:off x="10559375" y="407601"/>
            <a:ext cx="638050" cy="1184031"/>
          </a:xfrm>
          <a:prstGeom prst="mathMultiply">
            <a:avLst/>
          </a:prstGeom>
          <a:solidFill>
            <a:schemeClr val="accent5">
              <a:lumMod val="75000"/>
              <a:alpha val="18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0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7" grpId="0" animBg="1"/>
      <p:bldP spid="1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D43CDA-C853-4BCA-BB38-FEF484F48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64206" y="3006376"/>
            <a:ext cx="1797848" cy="17148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4D7C5C4-BBEB-463D-8AAB-C96FB4DD61AC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823644" y="1774798"/>
            <a:ext cx="1371065" cy="1092093"/>
          </a:xfrm>
          <a:prstGeom prst="bentConnector3">
            <a:avLst>
              <a:gd name="adj1" fmla="val 9954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605C6F7-143E-4F6B-A279-6A19F3AEF684}"/>
              </a:ext>
            </a:extLst>
          </p:cNvPr>
          <p:cNvSpPr/>
          <p:nvPr/>
        </p:nvSpPr>
        <p:spPr>
          <a:xfrm>
            <a:off x="2073727" y="928015"/>
            <a:ext cx="8063050" cy="4294674"/>
          </a:xfrm>
          <a:prstGeom prst="rect">
            <a:avLst/>
          </a:prstGeom>
          <a:noFill/>
          <a:ln w="6350">
            <a:solidFill>
              <a:srgbClr val="7F7E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DBEAE-A8F6-4F5E-B2E4-00CCCE73B14D}"/>
              </a:ext>
            </a:extLst>
          </p:cNvPr>
          <p:cNvSpPr txBox="1"/>
          <p:nvPr/>
        </p:nvSpPr>
        <p:spPr>
          <a:xfrm>
            <a:off x="2164921" y="984474"/>
            <a:ext cx="37797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EE1"/>
                </a:solidFill>
              </a:rPr>
              <a:t>Replace RPN which fulfill all the criteria</a:t>
            </a:r>
            <a:endParaRPr lang="en-IN" sz="1600" dirty="0">
              <a:solidFill>
                <a:srgbClr val="7F7EE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2D071-22AC-44F4-8E54-B79EFD2E26E8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C97483-761C-43A6-A708-1E84D81275B8}"/>
              </a:ext>
            </a:extLst>
          </p:cNvPr>
          <p:cNvSpPr txBox="1"/>
          <p:nvPr/>
        </p:nvSpPr>
        <p:spPr>
          <a:xfrm>
            <a:off x="620727" y="47211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E0246-A9A9-44D9-B9D9-8E1555EBF499}"/>
              </a:ext>
            </a:extLst>
          </p:cNvPr>
          <p:cNvSpPr txBox="1"/>
          <p:nvPr/>
        </p:nvSpPr>
        <p:spPr>
          <a:xfrm>
            <a:off x="8948012" y="5842343"/>
            <a:ext cx="3023949" cy="30777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Classification and Localization Model </a:t>
            </a:r>
            <a:endParaRPr lang="en-IN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B09A0D-80B5-4635-B0F6-D8BB9EF3A360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10005733" y="1784860"/>
            <a:ext cx="1380050" cy="1080956"/>
          </a:xfrm>
          <a:prstGeom prst="bentConnector3">
            <a:avLst>
              <a:gd name="adj1" fmla="val -16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107B8E-AB95-4A6C-B90B-38F1F3975C3B}"/>
              </a:ext>
            </a:extLst>
          </p:cNvPr>
          <p:cNvSpPr txBox="1"/>
          <p:nvPr/>
        </p:nvSpPr>
        <p:spPr>
          <a:xfrm>
            <a:off x="10394417" y="4174363"/>
            <a:ext cx="16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Region Proposals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E76AF5-EF29-4646-9029-F5A1D4C6D7D7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1228872" y="4543695"/>
            <a:ext cx="7364" cy="12602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090FB-40F9-4B5F-A619-7295EC1D5AB9}"/>
              </a:ext>
            </a:extLst>
          </p:cNvPr>
          <p:cNvSpPr/>
          <p:nvPr/>
        </p:nvSpPr>
        <p:spPr>
          <a:xfrm>
            <a:off x="10344677" y="3015363"/>
            <a:ext cx="1783117" cy="1528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21A39-CEA2-40F1-9BC9-654FEBD4B34F}"/>
              </a:ext>
            </a:extLst>
          </p:cNvPr>
          <p:cNvSpPr txBox="1"/>
          <p:nvPr/>
        </p:nvSpPr>
        <p:spPr>
          <a:xfrm>
            <a:off x="6030571" y="995726"/>
            <a:ext cx="740908" cy="33855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Idea 2 </a:t>
            </a:r>
            <a:endParaRPr lang="en-IN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6D0B99-5EDE-476F-8DA2-1BD023271EDF}"/>
              </a:ext>
            </a:extLst>
          </p:cNvPr>
          <p:cNvSpPr/>
          <p:nvPr/>
        </p:nvSpPr>
        <p:spPr>
          <a:xfrm>
            <a:off x="9446720" y="1635311"/>
            <a:ext cx="155422" cy="936622"/>
          </a:xfrm>
          <a:prstGeom prst="rect">
            <a:avLst/>
          </a:prstGeom>
          <a:gradFill flip="none" rotWithShape="1">
            <a:gsLst>
              <a:gs pos="0">
                <a:srgbClr val="E25A6A">
                  <a:shade val="30000"/>
                  <a:satMod val="115000"/>
                </a:srgbClr>
              </a:gs>
              <a:gs pos="50000">
                <a:srgbClr val="E25A6A">
                  <a:shade val="67500"/>
                  <a:satMod val="115000"/>
                </a:srgbClr>
              </a:gs>
              <a:gs pos="100000">
                <a:srgbClr val="E25A6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9749223E-2B45-4710-9BBF-099D70BCE827}"/>
              </a:ext>
            </a:extLst>
          </p:cNvPr>
          <p:cNvSpPr/>
          <p:nvPr/>
        </p:nvSpPr>
        <p:spPr>
          <a:xfrm rot="5400000">
            <a:off x="3011620" y="2558624"/>
            <a:ext cx="1415336" cy="785681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12887-018F-4534-8597-367DB95141EF}"/>
              </a:ext>
            </a:extLst>
          </p:cNvPr>
          <p:cNvSpPr/>
          <p:nvPr/>
        </p:nvSpPr>
        <p:spPr>
          <a:xfrm>
            <a:off x="9393541" y="3528081"/>
            <a:ext cx="155422" cy="936622"/>
          </a:xfrm>
          <a:prstGeom prst="rect">
            <a:avLst/>
          </a:prstGeom>
          <a:gradFill flip="none" rotWithShape="1">
            <a:gsLst>
              <a:gs pos="0">
                <a:srgbClr val="9B6BD9">
                  <a:shade val="30000"/>
                  <a:satMod val="115000"/>
                </a:srgbClr>
              </a:gs>
              <a:gs pos="50000">
                <a:srgbClr val="9B6BD9">
                  <a:shade val="67500"/>
                  <a:satMod val="115000"/>
                </a:srgbClr>
              </a:gs>
              <a:gs pos="100000">
                <a:srgbClr val="9B6BD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C5E9C2A-9D55-4F09-BC4C-B2EC0613F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4483926" y="2201128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972221-A958-48DA-87BE-212880138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4636326" y="2353528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CFB78D-5746-437A-A8D2-DAD8C2EE7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4788726" y="2505928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2B3EA64-B13A-4679-8DF2-F8BC6E3C9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5093526" y="2810728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98E9492-3753-4E17-BD0F-DA7C5EB00614}"/>
              </a:ext>
            </a:extLst>
          </p:cNvPr>
          <p:cNvSpPr/>
          <p:nvPr/>
        </p:nvSpPr>
        <p:spPr>
          <a:xfrm rot="16200000">
            <a:off x="4191141" y="4417189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3FECCE-FDA8-4A20-B045-7F378FBDBAFF}"/>
              </a:ext>
            </a:extLst>
          </p:cNvPr>
          <p:cNvSpPr/>
          <p:nvPr/>
        </p:nvSpPr>
        <p:spPr>
          <a:xfrm>
            <a:off x="5257376" y="4386054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1F9827-D98E-4EAF-9528-D6570BA9426D}"/>
              </a:ext>
            </a:extLst>
          </p:cNvPr>
          <p:cNvSpPr/>
          <p:nvPr/>
        </p:nvSpPr>
        <p:spPr>
          <a:xfrm>
            <a:off x="2689976" y="4521754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0EADFF-B6AC-4041-9259-23594C96D910}"/>
              </a:ext>
            </a:extLst>
          </p:cNvPr>
          <p:cNvSpPr/>
          <p:nvPr/>
        </p:nvSpPr>
        <p:spPr>
          <a:xfrm>
            <a:off x="2590627" y="4263718"/>
            <a:ext cx="3628978" cy="72415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20443E-6250-4B85-8683-7731C0B67B3D}"/>
              </a:ext>
            </a:extLst>
          </p:cNvPr>
          <p:cNvSpPr/>
          <p:nvPr/>
        </p:nvSpPr>
        <p:spPr>
          <a:xfrm>
            <a:off x="7371040" y="2874999"/>
            <a:ext cx="602112" cy="262753"/>
          </a:xfrm>
          <a:prstGeom prst="rect">
            <a:avLst/>
          </a:prstGeom>
          <a:solidFill>
            <a:schemeClr val="accent3">
              <a:lumMod val="75000"/>
              <a:alpha val="72000"/>
            </a:schemeClr>
          </a:solidFill>
          <a:ln>
            <a:solidFill>
              <a:schemeClr val="accent3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4B56AD7-B052-4CD3-9FA2-BA63B1D92000}"/>
              </a:ext>
            </a:extLst>
          </p:cNvPr>
          <p:cNvSpPr/>
          <p:nvPr/>
        </p:nvSpPr>
        <p:spPr>
          <a:xfrm>
            <a:off x="7470811" y="3822410"/>
            <a:ext cx="299119" cy="642293"/>
          </a:xfrm>
          <a:prstGeom prst="rect">
            <a:avLst/>
          </a:prstGeom>
          <a:solidFill>
            <a:srgbClr val="196854">
              <a:alpha val="72000"/>
            </a:srgbClr>
          </a:solidFill>
          <a:ln>
            <a:solidFill>
              <a:srgbClr val="196854">
                <a:alpha val="84000"/>
              </a:srgb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1C0B67A-8157-4C46-A2E5-11483911BE8D}"/>
              </a:ext>
            </a:extLst>
          </p:cNvPr>
          <p:cNvSpPr/>
          <p:nvPr/>
        </p:nvSpPr>
        <p:spPr>
          <a:xfrm>
            <a:off x="7404761" y="1764081"/>
            <a:ext cx="284391" cy="307777"/>
          </a:xfrm>
          <a:prstGeom prst="rect">
            <a:avLst/>
          </a:prstGeom>
          <a:solidFill>
            <a:schemeClr val="accent5">
              <a:lumMod val="75000"/>
              <a:alpha val="72000"/>
            </a:schemeClr>
          </a:solidFill>
          <a:ln>
            <a:solidFill>
              <a:schemeClr val="accent5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104FB5-F17F-4438-A25A-1C3E3055B4AA}"/>
              </a:ext>
            </a:extLst>
          </p:cNvPr>
          <p:cNvSpPr/>
          <p:nvPr/>
        </p:nvSpPr>
        <p:spPr>
          <a:xfrm>
            <a:off x="7087596" y="1499591"/>
            <a:ext cx="1639606" cy="348827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5CFD9-DDEA-4805-A634-5F1626615384}"/>
              </a:ext>
            </a:extLst>
          </p:cNvPr>
          <p:cNvSpPr txBox="1"/>
          <p:nvPr/>
        </p:nvSpPr>
        <p:spPr>
          <a:xfrm>
            <a:off x="9052903" y="2575210"/>
            <a:ext cx="856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73643"/>
                </a:solidFill>
              </a:rPr>
              <a:t>Bbox Reg</a:t>
            </a:r>
            <a:endParaRPr lang="en-IN" sz="1400" dirty="0">
              <a:solidFill>
                <a:srgbClr val="A73643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52C966-7788-4023-BE04-891172635D57}"/>
              </a:ext>
            </a:extLst>
          </p:cNvPr>
          <p:cNvSpPr txBox="1"/>
          <p:nvPr/>
        </p:nvSpPr>
        <p:spPr>
          <a:xfrm>
            <a:off x="9072753" y="4534219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B6BD9"/>
                </a:solidFill>
              </a:rPr>
              <a:t>FG / BG </a:t>
            </a:r>
          </a:p>
          <a:p>
            <a:r>
              <a:rPr lang="en-US" sz="1400" dirty="0">
                <a:solidFill>
                  <a:srgbClr val="9B6BD9"/>
                </a:solidFill>
              </a:rPr>
              <a:t>Classifier</a:t>
            </a:r>
            <a:endParaRPr lang="en-IN" sz="1400" dirty="0">
              <a:solidFill>
                <a:srgbClr val="9B6BD9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5FBF1BF-64B7-4A67-A8E4-9C7E27F32458}"/>
              </a:ext>
            </a:extLst>
          </p:cNvPr>
          <p:cNvCxnSpPr>
            <a:cxnSpLocks/>
          </p:cNvCxnSpPr>
          <p:nvPr/>
        </p:nvCxnSpPr>
        <p:spPr>
          <a:xfrm>
            <a:off x="4149141" y="2957594"/>
            <a:ext cx="334785" cy="0"/>
          </a:xfrm>
          <a:prstGeom prst="straightConnector1">
            <a:avLst/>
          </a:prstGeom>
          <a:ln w="12700">
            <a:solidFill>
              <a:srgbClr val="4A15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1955F20-B4C7-43E1-B1E8-C1BB5874748E}"/>
              </a:ext>
            </a:extLst>
          </p:cNvPr>
          <p:cNvCxnSpPr>
            <a:cxnSpLocks/>
            <a:stCxn id="86" idx="3"/>
            <a:endCxn id="28" idx="1"/>
          </p:cNvCxnSpPr>
          <p:nvPr/>
        </p:nvCxnSpPr>
        <p:spPr>
          <a:xfrm flipV="1">
            <a:off x="8727202" y="2103622"/>
            <a:ext cx="719518" cy="1140109"/>
          </a:xfrm>
          <a:prstGeom prst="bentConnector3">
            <a:avLst>
              <a:gd name="adj1" fmla="val 50000"/>
            </a:avLst>
          </a:prstGeom>
          <a:ln>
            <a:solidFill>
              <a:srgbClr val="B93D4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2286194-104C-4AE7-97FD-4559EDB7BCA3}"/>
              </a:ext>
            </a:extLst>
          </p:cNvPr>
          <p:cNvCxnSpPr>
            <a:cxnSpLocks/>
            <a:stCxn id="86" idx="3"/>
            <a:endCxn id="32" idx="1"/>
          </p:cNvCxnSpPr>
          <p:nvPr/>
        </p:nvCxnSpPr>
        <p:spPr>
          <a:xfrm>
            <a:off x="8727202" y="3243731"/>
            <a:ext cx="666339" cy="752661"/>
          </a:xfrm>
          <a:prstGeom prst="bentConnector3">
            <a:avLst>
              <a:gd name="adj1" fmla="val 53431"/>
            </a:avLst>
          </a:prstGeom>
          <a:ln>
            <a:solidFill>
              <a:srgbClr val="6A42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0D946D4-4069-4202-93B3-DB29D82AE7F3}"/>
              </a:ext>
            </a:extLst>
          </p:cNvPr>
          <p:cNvSpPr txBox="1"/>
          <p:nvPr/>
        </p:nvSpPr>
        <p:spPr>
          <a:xfrm>
            <a:off x="3985871" y="1517974"/>
            <a:ext cx="294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3 different  scale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3 different Aspect Ratio Kernel</a:t>
            </a:r>
            <a:endParaRPr lang="en-IN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44C6D52-7FAD-4B28-ABFF-9C05E05B19B1}"/>
              </a:ext>
            </a:extLst>
          </p:cNvPr>
          <p:cNvSpPr txBox="1"/>
          <p:nvPr/>
        </p:nvSpPr>
        <p:spPr>
          <a:xfrm>
            <a:off x="11197425" y="2313564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96854"/>
                </a:solidFill>
              </a:rPr>
              <a:t>NMS - FG</a:t>
            </a:r>
            <a:endParaRPr lang="en-IN" sz="1400" dirty="0">
              <a:solidFill>
                <a:srgbClr val="196854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1C994774-2A1F-41E1-A948-D9EA0D0CB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5" t="24133" r="7374" b="-1"/>
          <a:stretch/>
        </p:blipFill>
        <p:spPr>
          <a:xfrm>
            <a:off x="11384811" y="3237657"/>
            <a:ext cx="693950" cy="8033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9E66AFA-109E-4337-9E37-E8CDF4AF6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27335" r="54814" b="33566"/>
          <a:stretch/>
        </p:blipFill>
        <p:spPr>
          <a:xfrm>
            <a:off x="10459987" y="3335082"/>
            <a:ext cx="693950" cy="59469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D4D325C-5C4C-4C18-9438-A43EE07878F0}"/>
              </a:ext>
            </a:extLst>
          </p:cNvPr>
          <p:cNvSpPr txBox="1"/>
          <p:nvPr/>
        </p:nvSpPr>
        <p:spPr>
          <a:xfrm>
            <a:off x="4335502" y="504772"/>
            <a:ext cx="4131045" cy="33855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Multi scale Multi Aspect Ratio Feature pyramid</a:t>
            </a: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E1DA1-D542-4989-9AD1-BD8018D7690D}"/>
              </a:ext>
            </a:extLst>
          </p:cNvPr>
          <p:cNvSpPr/>
          <p:nvPr/>
        </p:nvSpPr>
        <p:spPr>
          <a:xfrm>
            <a:off x="3486684" y="4438712"/>
            <a:ext cx="494372" cy="400224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54FB1-CF5D-413A-9AB4-4C2F1B4A4B0B}"/>
              </a:ext>
            </a:extLst>
          </p:cNvPr>
          <p:cNvSpPr txBox="1"/>
          <p:nvPr/>
        </p:nvSpPr>
        <p:spPr>
          <a:xfrm>
            <a:off x="4585797" y="448764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694630-ED9A-461D-9015-2E30B6CAE05B}"/>
              </a:ext>
            </a:extLst>
          </p:cNvPr>
          <p:cNvSpPr/>
          <p:nvPr/>
        </p:nvSpPr>
        <p:spPr>
          <a:xfrm>
            <a:off x="3055031" y="4475115"/>
            <a:ext cx="330951" cy="325868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9456AA-AD11-4390-9592-FA68117A7033}"/>
              </a:ext>
            </a:extLst>
          </p:cNvPr>
          <p:cNvSpPr txBox="1"/>
          <p:nvPr/>
        </p:nvSpPr>
        <p:spPr>
          <a:xfrm>
            <a:off x="5543996" y="450398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AF77F-035E-48B0-BADE-F919E948996D}"/>
              </a:ext>
            </a:extLst>
          </p:cNvPr>
          <p:cNvSpPr/>
          <p:nvPr/>
        </p:nvSpPr>
        <p:spPr>
          <a:xfrm>
            <a:off x="8150231" y="1688362"/>
            <a:ext cx="465357" cy="459213"/>
          </a:xfrm>
          <a:prstGeom prst="rect">
            <a:avLst/>
          </a:prstGeom>
          <a:solidFill>
            <a:schemeClr val="accent5">
              <a:lumMod val="75000"/>
              <a:alpha val="72000"/>
            </a:schemeClr>
          </a:solidFill>
          <a:ln>
            <a:solidFill>
              <a:schemeClr val="accent5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BCCA0F-5D49-49BE-ABED-A0E5DA22CD7A}"/>
              </a:ext>
            </a:extLst>
          </p:cNvPr>
          <p:cNvSpPr txBox="1"/>
          <p:nvPr/>
        </p:nvSpPr>
        <p:spPr>
          <a:xfrm>
            <a:off x="7983036" y="27840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7C685D-AB5E-4966-BB7D-87039E89A4F2}"/>
              </a:ext>
            </a:extLst>
          </p:cNvPr>
          <p:cNvSpPr txBox="1"/>
          <p:nvPr/>
        </p:nvSpPr>
        <p:spPr>
          <a:xfrm>
            <a:off x="7981603" y="395889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ADD07B-B980-4E45-85CB-9FAC0CB53D4A}"/>
              </a:ext>
            </a:extLst>
          </p:cNvPr>
          <p:cNvSpPr txBox="1"/>
          <p:nvPr/>
        </p:nvSpPr>
        <p:spPr>
          <a:xfrm>
            <a:off x="7644051" y="17333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_</a:t>
            </a:r>
            <a:endParaRPr lang="en-IN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B88FE80-9E91-4D04-BE1D-55BB3A87370F}"/>
              </a:ext>
            </a:extLst>
          </p:cNvPr>
          <p:cNvCxnSpPr>
            <a:cxnSpLocks/>
          </p:cNvCxnSpPr>
          <p:nvPr/>
        </p:nvCxnSpPr>
        <p:spPr>
          <a:xfrm>
            <a:off x="2112875" y="1635311"/>
            <a:ext cx="1366153" cy="1263103"/>
          </a:xfrm>
          <a:prstGeom prst="bentConnector3">
            <a:avLst>
              <a:gd name="adj1" fmla="val 50000"/>
            </a:avLst>
          </a:prstGeom>
          <a:ln>
            <a:solidFill>
              <a:srgbClr val="2FB5B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5353CA3-754C-4746-8506-F2F350500351}"/>
              </a:ext>
            </a:extLst>
          </p:cNvPr>
          <p:cNvSpPr txBox="1"/>
          <p:nvPr/>
        </p:nvSpPr>
        <p:spPr>
          <a:xfrm>
            <a:off x="8191070" y="238226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: 1</a:t>
            </a:r>
            <a:endParaRPr lang="en-IN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A3A0C1-C646-4CD0-8FFD-0A6EA1C42F0B}"/>
              </a:ext>
            </a:extLst>
          </p:cNvPr>
          <p:cNvSpPr txBox="1"/>
          <p:nvPr/>
        </p:nvSpPr>
        <p:spPr>
          <a:xfrm>
            <a:off x="8184171" y="338850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: 2</a:t>
            </a:r>
            <a:endParaRPr lang="en-IN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884388-C510-445B-BFE1-309CFE8A5A1C}"/>
              </a:ext>
            </a:extLst>
          </p:cNvPr>
          <p:cNvSpPr txBox="1"/>
          <p:nvPr/>
        </p:nvSpPr>
        <p:spPr>
          <a:xfrm>
            <a:off x="8206213" y="459906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: 1</a:t>
            </a:r>
            <a:endParaRPr lang="en-IN" sz="1600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5FC8A69-732A-40C5-916A-002FF6A9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18" y="2898414"/>
            <a:ext cx="863199" cy="795052"/>
          </a:xfrm>
          <a:prstGeom prst="rect">
            <a:avLst/>
          </a:prstGeom>
          <a:scene3d>
            <a:camera prst="orthographicFront">
              <a:rot lat="0" lon="192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027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52DFAD-7995-49F1-B18A-E68742C74217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0B3A0-7A44-45F2-9481-0948416E0199}"/>
              </a:ext>
            </a:extLst>
          </p:cNvPr>
          <p:cNvSpPr txBox="1"/>
          <p:nvPr/>
        </p:nvSpPr>
        <p:spPr>
          <a:xfrm>
            <a:off x="4335502" y="504772"/>
            <a:ext cx="4131045" cy="33855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Multi scale Multi Aspect Ratio Feature pyramid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5B2E4-A071-4F71-AF99-B677E91C4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64206" y="2020562"/>
            <a:ext cx="2831394" cy="270063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137A3F-9A23-4587-A5DD-76BF8A0DB89F}"/>
              </a:ext>
            </a:extLst>
          </p:cNvPr>
          <p:cNvSpPr txBox="1"/>
          <p:nvPr/>
        </p:nvSpPr>
        <p:spPr>
          <a:xfrm>
            <a:off x="1137501" y="164802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1FC2B-6FE7-4A1E-B702-0D5ADDB72CCB}"/>
              </a:ext>
            </a:extLst>
          </p:cNvPr>
          <p:cNvSpPr txBox="1"/>
          <p:nvPr/>
        </p:nvSpPr>
        <p:spPr>
          <a:xfrm>
            <a:off x="933919" y="472119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600 x 800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6724631B-5277-4E7C-9DC4-07803DFDDD3F}"/>
              </a:ext>
            </a:extLst>
          </p:cNvPr>
          <p:cNvSpPr/>
          <p:nvPr/>
        </p:nvSpPr>
        <p:spPr>
          <a:xfrm rot="5400000">
            <a:off x="4020674" y="2978040"/>
            <a:ext cx="1415336" cy="785681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B6A6F3-5FFF-4D52-A39D-9305502594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6309984" y="2523512"/>
            <a:ext cx="1449716" cy="14017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AADAB6-7DF9-418F-807C-89441C3DB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6462384" y="2675912"/>
            <a:ext cx="1449716" cy="14017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67596D-8967-4BAC-92EC-039F869CC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6614784" y="2828312"/>
            <a:ext cx="1449716" cy="14017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6E363D-9130-41FD-A322-6D8E75245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6919584" y="3133112"/>
            <a:ext cx="1449716" cy="140175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017C6E-9BCD-4F5D-A0F6-54AA925FF3AB}"/>
              </a:ext>
            </a:extLst>
          </p:cNvPr>
          <p:cNvCxnSpPr/>
          <p:nvPr/>
        </p:nvCxnSpPr>
        <p:spPr>
          <a:xfrm>
            <a:off x="3289300" y="3429000"/>
            <a:ext cx="944601" cy="0"/>
          </a:xfrm>
          <a:prstGeom prst="straightConnector1">
            <a:avLst/>
          </a:prstGeom>
          <a:ln>
            <a:solidFill>
              <a:srgbClr val="2FB5B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1A917C-E6CD-4876-8407-242EC46A6249}"/>
              </a:ext>
            </a:extLst>
          </p:cNvPr>
          <p:cNvCxnSpPr/>
          <p:nvPr/>
        </p:nvCxnSpPr>
        <p:spPr>
          <a:xfrm>
            <a:off x="5365383" y="3378200"/>
            <a:ext cx="944601" cy="0"/>
          </a:xfrm>
          <a:prstGeom prst="straightConnector1">
            <a:avLst/>
          </a:prstGeom>
          <a:ln w="9525">
            <a:solidFill>
              <a:srgbClr val="47005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B78614-A2FB-4F53-B751-E56580507583}"/>
              </a:ext>
            </a:extLst>
          </p:cNvPr>
          <p:cNvSpPr txBox="1"/>
          <p:nvPr/>
        </p:nvSpPr>
        <p:spPr>
          <a:xfrm>
            <a:off x="4111441" y="4165538"/>
            <a:ext cx="1135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FB7B3"/>
                </a:solidFill>
              </a:rPr>
              <a:t>Alex NET</a:t>
            </a:r>
            <a:endParaRPr lang="en-IN" dirty="0">
              <a:solidFill>
                <a:srgbClr val="2FB7B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9416C3-1795-4CD0-A815-D48CD35C03DC}"/>
              </a:ext>
            </a:extLst>
          </p:cNvPr>
          <p:cNvSpPr txBox="1"/>
          <p:nvPr/>
        </p:nvSpPr>
        <p:spPr>
          <a:xfrm rot="21441545">
            <a:off x="6916166" y="4615845"/>
            <a:ext cx="1456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38 x 50 x depth</a:t>
            </a:r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2AADA8-B635-49D8-BBA9-AAB572F6C05C}"/>
              </a:ext>
            </a:extLst>
          </p:cNvPr>
          <p:cNvSpPr txBox="1"/>
          <p:nvPr/>
        </p:nvSpPr>
        <p:spPr>
          <a:xfrm>
            <a:off x="3761600" y="2102037"/>
            <a:ext cx="2162770" cy="338538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Sub Sampling Ratio = 16</a:t>
            </a:r>
            <a:endParaRPr lang="en-IN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7F92F-ECD3-46DE-B080-F1406D07CCD8}"/>
              </a:ext>
            </a:extLst>
          </p:cNvPr>
          <p:cNvSpPr/>
          <p:nvPr/>
        </p:nvSpPr>
        <p:spPr>
          <a:xfrm>
            <a:off x="9837076" y="2874905"/>
            <a:ext cx="602112" cy="262753"/>
          </a:xfrm>
          <a:prstGeom prst="rect">
            <a:avLst/>
          </a:prstGeom>
          <a:solidFill>
            <a:schemeClr val="accent3">
              <a:lumMod val="75000"/>
              <a:alpha val="72000"/>
            </a:schemeClr>
          </a:solidFill>
          <a:ln>
            <a:solidFill>
              <a:schemeClr val="accent3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0D6197-03DD-4CBB-A473-B43E38D4CE8D}"/>
              </a:ext>
            </a:extLst>
          </p:cNvPr>
          <p:cNvSpPr/>
          <p:nvPr/>
        </p:nvSpPr>
        <p:spPr>
          <a:xfrm>
            <a:off x="9936847" y="3822316"/>
            <a:ext cx="299119" cy="642293"/>
          </a:xfrm>
          <a:prstGeom prst="rect">
            <a:avLst/>
          </a:prstGeom>
          <a:solidFill>
            <a:srgbClr val="196854">
              <a:alpha val="72000"/>
            </a:srgbClr>
          </a:solidFill>
          <a:ln>
            <a:solidFill>
              <a:srgbClr val="196854">
                <a:alpha val="84000"/>
              </a:srgb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5E997A-03B2-4F63-823E-B4C382CDBA6F}"/>
              </a:ext>
            </a:extLst>
          </p:cNvPr>
          <p:cNvSpPr/>
          <p:nvPr/>
        </p:nvSpPr>
        <p:spPr>
          <a:xfrm>
            <a:off x="9870797" y="1763987"/>
            <a:ext cx="284391" cy="307777"/>
          </a:xfrm>
          <a:prstGeom prst="rect">
            <a:avLst/>
          </a:prstGeom>
          <a:solidFill>
            <a:schemeClr val="accent5">
              <a:lumMod val="75000"/>
              <a:alpha val="72000"/>
            </a:schemeClr>
          </a:solidFill>
          <a:ln>
            <a:solidFill>
              <a:schemeClr val="accent5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53D710-4E8B-458B-9B95-0680FC547BBF}"/>
              </a:ext>
            </a:extLst>
          </p:cNvPr>
          <p:cNvSpPr/>
          <p:nvPr/>
        </p:nvSpPr>
        <p:spPr>
          <a:xfrm>
            <a:off x="9553632" y="1499497"/>
            <a:ext cx="1639606" cy="348827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87A90C-3B44-4F30-BE90-77830A5EB763}"/>
              </a:ext>
            </a:extLst>
          </p:cNvPr>
          <p:cNvSpPr/>
          <p:nvPr/>
        </p:nvSpPr>
        <p:spPr>
          <a:xfrm>
            <a:off x="10616267" y="1688268"/>
            <a:ext cx="465357" cy="459213"/>
          </a:xfrm>
          <a:prstGeom prst="rect">
            <a:avLst/>
          </a:prstGeom>
          <a:solidFill>
            <a:schemeClr val="accent5">
              <a:lumMod val="75000"/>
              <a:alpha val="72000"/>
            </a:schemeClr>
          </a:solidFill>
          <a:ln>
            <a:solidFill>
              <a:schemeClr val="accent5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0BE344-08E6-4823-BDB0-7DEB7A65734D}"/>
              </a:ext>
            </a:extLst>
          </p:cNvPr>
          <p:cNvSpPr txBox="1"/>
          <p:nvPr/>
        </p:nvSpPr>
        <p:spPr>
          <a:xfrm>
            <a:off x="10449072" y="278399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59E5F9-1F64-4A94-9E56-7AEF960BBFFD}"/>
              </a:ext>
            </a:extLst>
          </p:cNvPr>
          <p:cNvSpPr txBox="1"/>
          <p:nvPr/>
        </p:nvSpPr>
        <p:spPr>
          <a:xfrm>
            <a:off x="10447639" y="39587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4B1B03-162F-4D61-BC25-0746E3CEF56E}"/>
              </a:ext>
            </a:extLst>
          </p:cNvPr>
          <p:cNvSpPr txBox="1"/>
          <p:nvPr/>
        </p:nvSpPr>
        <p:spPr>
          <a:xfrm>
            <a:off x="10110087" y="173325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_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C7FE8D-7D6F-4D6F-BA10-D15ACB7F6F01}"/>
              </a:ext>
            </a:extLst>
          </p:cNvPr>
          <p:cNvCxnSpPr>
            <a:cxnSpLocks/>
          </p:cNvCxnSpPr>
          <p:nvPr/>
        </p:nvCxnSpPr>
        <p:spPr>
          <a:xfrm flipV="1">
            <a:off x="8210183" y="2071764"/>
            <a:ext cx="1343449" cy="1509637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0D8F427-B1AE-48CA-A78B-BD98A2ABA401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8182032" y="3243637"/>
            <a:ext cx="1371600" cy="422952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D1219D-2901-4348-B2A7-C9AA9B8950CA}"/>
              </a:ext>
            </a:extLst>
          </p:cNvPr>
          <p:cNvCxnSpPr>
            <a:cxnSpLocks/>
          </p:cNvCxnSpPr>
          <p:nvPr/>
        </p:nvCxnSpPr>
        <p:spPr>
          <a:xfrm>
            <a:off x="8182032" y="3691925"/>
            <a:ext cx="1361154" cy="566400"/>
          </a:xfrm>
          <a:prstGeom prst="straightConnector1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CFB5835-88AE-4D6F-8A57-CE4A8C615543}"/>
              </a:ext>
            </a:extLst>
          </p:cNvPr>
          <p:cNvSpPr txBox="1"/>
          <p:nvPr/>
        </p:nvSpPr>
        <p:spPr>
          <a:xfrm>
            <a:off x="8991590" y="822719"/>
            <a:ext cx="294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3 different  scale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3 different Aspect Ratio Kernel</a:t>
            </a:r>
            <a:endParaRPr lang="en-IN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FDCAA6-D0A8-4C9B-AA4E-DBA91DB935FD}"/>
              </a:ext>
            </a:extLst>
          </p:cNvPr>
          <p:cNvSpPr txBox="1"/>
          <p:nvPr/>
        </p:nvSpPr>
        <p:spPr>
          <a:xfrm>
            <a:off x="10631108" y="240912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: 1</a:t>
            </a:r>
            <a:endParaRPr lang="en-IN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66901A-59C2-4375-908B-E86A70924250}"/>
              </a:ext>
            </a:extLst>
          </p:cNvPr>
          <p:cNvSpPr txBox="1"/>
          <p:nvPr/>
        </p:nvSpPr>
        <p:spPr>
          <a:xfrm>
            <a:off x="10624209" y="341536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: 2</a:t>
            </a:r>
            <a:endParaRPr lang="en-IN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FBA7DD-3060-4CB1-8F67-7A923832DC3F}"/>
              </a:ext>
            </a:extLst>
          </p:cNvPr>
          <p:cNvSpPr txBox="1"/>
          <p:nvPr/>
        </p:nvSpPr>
        <p:spPr>
          <a:xfrm>
            <a:off x="10646251" y="462592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: 1</a:t>
            </a:r>
            <a:endParaRPr lang="en-IN" sz="16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51CB1F1-8822-4722-8EE7-B0E7135B5FD3}"/>
              </a:ext>
            </a:extLst>
          </p:cNvPr>
          <p:cNvSpPr/>
          <p:nvPr/>
        </p:nvSpPr>
        <p:spPr>
          <a:xfrm>
            <a:off x="7062852" y="3114605"/>
            <a:ext cx="298304" cy="369332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5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984EAF2-D97E-42F9-A3A2-593FC74F5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556" y="3494685"/>
            <a:ext cx="1077131" cy="992094"/>
          </a:xfrm>
          <a:prstGeom prst="rect">
            <a:avLst/>
          </a:prstGeom>
          <a:scene3d>
            <a:camera prst="orthographicFront">
              <a:rot lat="0" lon="19200000" rev="0"/>
            </a:camera>
            <a:lightRig rig="threePt" dir="t"/>
          </a:scene3d>
        </p:spPr>
      </p:pic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2BB9225B-5A3F-4EC4-A711-35B495185AC0}"/>
              </a:ext>
            </a:extLst>
          </p:cNvPr>
          <p:cNvSpPr/>
          <p:nvPr/>
        </p:nvSpPr>
        <p:spPr>
          <a:xfrm>
            <a:off x="10762599" y="5358503"/>
            <a:ext cx="638050" cy="1184031"/>
          </a:xfrm>
          <a:prstGeom prst="mathMultiply">
            <a:avLst/>
          </a:prstGeom>
          <a:solidFill>
            <a:schemeClr val="accent5">
              <a:lumMod val="75000"/>
              <a:alpha val="18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F3FE9B-640A-4F67-BF75-6398861E349B}"/>
              </a:ext>
            </a:extLst>
          </p:cNvPr>
          <p:cNvSpPr txBox="1"/>
          <p:nvPr/>
        </p:nvSpPr>
        <p:spPr>
          <a:xfrm>
            <a:off x="888684" y="5219702"/>
            <a:ext cx="7015510" cy="1162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Each pixel in feature map there would be 9 kernels to convolve.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Total number of possible candidate/proposal processing </a:t>
            </a:r>
            <a:r>
              <a:rPr lang="en-IN" sz="1600" dirty="0">
                <a:solidFill>
                  <a:schemeClr val="accent5">
                    <a:lumMod val="75000"/>
                  </a:schemeClr>
                </a:solidFill>
              </a:rPr>
              <a:t>:  38 x 50 x 9 ≈ 17, 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Too much possible proposal to process. And </a:t>
            </a:r>
            <a:r>
              <a:rPr lang="en-IN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  propagation is non-trivial</a:t>
            </a: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50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D43CDA-C853-4BCA-BB38-FEF484F48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64206" y="3006376"/>
            <a:ext cx="1797848" cy="17148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4D7C5C4-BBEB-463D-8AAB-C96FB4DD61AC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823644" y="1774798"/>
            <a:ext cx="1371065" cy="1092093"/>
          </a:xfrm>
          <a:prstGeom prst="bentConnector3">
            <a:avLst>
              <a:gd name="adj1" fmla="val 9954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605C6F7-143E-4F6B-A279-6A19F3AEF684}"/>
              </a:ext>
            </a:extLst>
          </p:cNvPr>
          <p:cNvSpPr/>
          <p:nvPr/>
        </p:nvSpPr>
        <p:spPr>
          <a:xfrm>
            <a:off x="2073727" y="928015"/>
            <a:ext cx="8063050" cy="4294674"/>
          </a:xfrm>
          <a:prstGeom prst="rect">
            <a:avLst/>
          </a:prstGeom>
          <a:noFill/>
          <a:ln w="6350">
            <a:solidFill>
              <a:srgbClr val="7F7E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DBEAE-A8F6-4F5E-B2E4-00CCCE73B14D}"/>
              </a:ext>
            </a:extLst>
          </p:cNvPr>
          <p:cNvSpPr txBox="1"/>
          <p:nvPr/>
        </p:nvSpPr>
        <p:spPr>
          <a:xfrm>
            <a:off x="2164921" y="984474"/>
            <a:ext cx="37797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EE1"/>
                </a:solidFill>
              </a:rPr>
              <a:t>Replace RPN which fulfill all the criteria</a:t>
            </a:r>
            <a:endParaRPr lang="en-IN" sz="1600" dirty="0">
              <a:solidFill>
                <a:srgbClr val="7F7EE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2D071-22AC-44F4-8E54-B79EFD2E26E8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C97483-761C-43A6-A708-1E84D81275B8}"/>
              </a:ext>
            </a:extLst>
          </p:cNvPr>
          <p:cNvSpPr txBox="1"/>
          <p:nvPr/>
        </p:nvSpPr>
        <p:spPr>
          <a:xfrm>
            <a:off x="620727" y="47211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E0246-A9A9-44D9-B9D9-8E1555EBF499}"/>
              </a:ext>
            </a:extLst>
          </p:cNvPr>
          <p:cNvSpPr txBox="1"/>
          <p:nvPr/>
        </p:nvSpPr>
        <p:spPr>
          <a:xfrm>
            <a:off x="8948012" y="5842343"/>
            <a:ext cx="3023949" cy="30777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Classification and Localization Model </a:t>
            </a:r>
            <a:endParaRPr lang="en-IN" sz="14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B09A0D-80B5-4635-B0F6-D8BB9EF3A360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10005733" y="1784860"/>
            <a:ext cx="1380050" cy="1080956"/>
          </a:xfrm>
          <a:prstGeom prst="bentConnector3">
            <a:avLst>
              <a:gd name="adj1" fmla="val -16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107B8E-AB95-4A6C-B90B-38F1F3975C3B}"/>
              </a:ext>
            </a:extLst>
          </p:cNvPr>
          <p:cNvSpPr txBox="1"/>
          <p:nvPr/>
        </p:nvSpPr>
        <p:spPr>
          <a:xfrm>
            <a:off x="10394417" y="4174363"/>
            <a:ext cx="16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Region Proposals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E76AF5-EF29-4646-9029-F5A1D4C6D7D7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1228872" y="4543695"/>
            <a:ext cx="7364" cy="12602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090FB-40F9-4B5F-A619-7295EC1D5AB9}"/>
              </a:ext>
            </a:extLst>
          </p:cNvPr>
          <p:cNvSpPr/>
          <p:nvPr/>
        </p:nvSpPr>
        <p:spPr>
          <a:xfrm>
            <a:off x="10344677" y="3015363"/>
            <a:ext cx="1783117" cy="1528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21A39-CEA2-40F1-9BC9-654FEBD4B34F}"/>
              </a:ext>
            </a:extLst>
          </p:cNvPr>
          <p:cNvSpPr txBox="1"/>
          <p:nvPr/>
        </p:nvSpPr>
        <p:spPr>
          <a:xfrm>
            <a:off x="6030571" y="995726"/>
            <a:ext cx="740908" cy="33855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Idea 2 </a:t>
            </a:r>
            <a:endParaRPr lang="en-IN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6D0B99-5EDE-476F-8DA2-1BD023271EDF}"/>
              </a:ext>
            </a:extLst>
          </p:cNvPr>
          <p:cNvSpPr/>
          <p:nvPr/>
        </p:nvSpPr>
        <p:spPr>
          <a:xfrm>
            <a:off x="9446720" y="1635311"/>
            <a:ext cx="155422" cy="936622"/>
          </a:xfrm>
          <a:prstGeom prst="rect">
            <a:avLst/>
          </a:prstGeom>
          <a:gradFill flip="none" rotWithShape="1">
            <a:gsLst>
              <a:gs pos="0">
                <a:srgbClr val="E25A6A">
                  <a:shade val="30000"/>
                  <a:satMod val="115000"/>
                </a:srgbClr>
              </a:gs>
              <a:gs pos="50000">
                <a:srgbClr val="E25A6A">
                  <a:shade val="67500"/>
                  <a:satMod val="115000"/>
                </a:srgbClr>
              </a:gs>
              <a:gs pos="100000">
                <a:srgbClr val="E25A6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9749223E-2B45-4710-9BBF-099D70BCE827}"/>
              </a:ext>
            </a:extLst>
          </p:cNvPr>
          <p:cNvSpPr/>
          <p:nvPr/>
        </p:nvSpPr>
        <p:spPr>
          <a:xfrm rot="5400000">
            <a:off x="3011620" y="2558624"/>
            <a:ext cx="1415336" cy="785681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512887-018F-4534-8597-367DB95141EF}"/>
              </a:ext>
            </a:extLst>
          </p:cNvPr>
          <p:cNvSpPr/>
          <p:nvPr/>
        </p:nvSpPr>
        <p:spPr>
          <a:xfrm>
            <a:off x="9393541" y="3528081"/>
            <a:ext cx="155422" cy="936622"/>
          </a:xfrm>
          <a:prstGeom prst="rect">
            <a:avLst/>
          </a:prstGeom>
          <a:gradFill flip="none" rotWithShape="1">
            <a:gsLst>
              <a:gs pos="0">
                <a:srgbClr val="9B6BD9">
                  <a:shade val="30000"/>
                  <a:satMod val="115000"/>
                </a:srgbClr>
              </a:gs>
              <a:gs pos="50000">
                <a:srgbClr val="9B6BD9">
                  <a:shade val="67500"/>
                  <a:satMod val="115000"/>
                </a:srgbClr>
              </a:gs>
              <a:gs pos="100000">
                <a:srgbClr val="9B6BD9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C5E9C2A-9D55-4F09-BC4C-B2EC0613F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4483926" y="2201128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972221-A958-48DA-87BE-212880138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4636326" y="2353528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ECFB78D-5746-437A-A8D2-DAD8C2EE7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4788726" y="2505928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2B3EA64-B13A-4679-8DF2-F8BC6E3C9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5093526" y="2810728"/>
            <a:ext cx="1012673" cy="97917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B08466C-E1DE-45D2-A668-83E5F98A1838}"/>
              </a:ext>
            </a:extLst>
          </p:cNvPr>
          <p:cNvSpPr/>
          <p:nvPr/>
        </p:nvSpPr>
        <p:spPr>
          <a:xfrm rot="16200000">
            <a:off x="5343916" y="2846960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EAB88B-3D1E-44A6-B5D3-D3F944E65616}"/>
              </a:ext>
            </a:extLst>
          </p:cNvPr>
          <p:cNvSpPr/>
          <p:nvPr/>
        </p:nvSpPr>
        <p:spPr>
          <a:xfrm>
            <a:off x="5357326" y="2842150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9CBBFE4-580F-4135-A51D-E4DEE8DCB285}"/>
              </a:ext>
            </a:extLst>
          </p:cNvPr>
          <p:cNvSpPr/>
          <p:nvPr/>
        </p:nvSpPr>
        <p:spPr>
          <a:xfrm>
            <a:off x="5359478" y="2994004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8E9492-3753-4E17-BD0F-DA7C5EB00614}"/>
              </a:ext>
            </a:extLst>
          </p:cNvPr>
          <p:cNvSpPr/>
          <p:nvPr/>
        </p:nvSpPr>
        <p:spPr>
          <a:xfrm rot="16200000">
            <a:off x="4191141" y="4417189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3FECCE-FDA8-4A20-B045-7F378FBDBAFF}"/>
              </a:ext>
            </a:extLst>
          </p:cNvPr>
          <p:cNvSpPr/>
          <p:nvPr/>
        </p:nvSpPr>
        <p:spPr>
          <a:xfrm>
            <a:off x="5257376" y="4386054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1F9827-D98E-4EAF-9528-D6570BA9426D}"/>
              </a:ext>
            </a:extLst>
          </p:cNvPr>
          <p:cNvSpPr/>
          <p:nvPr/>
        </p:nvSpPr>
        <p:spPr>
          <a:xfrm>
            <a:off x="2689976" y="4521754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0EADFF-B6AC-4041-9259-23594C96D910}"/>
              </a:ext>
            </a:extLst>
          </p:cNvPr>
          <p:cNvSpPr/>
          <p:nvPr/>
        </p:nvSpPr>
        <p:spPr>
          <a:xfrm>
            <a:off x="2590627" y="4263718"/>
            <a:ext cx="3628978" cy="72415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720443E-6250-4B85-8683-7731C0B67B3D}"/>
              </a:ext>
            </a:extLst>
          </p:cNvPr>
          <p:cNvSpPr/>
          <p:nvPr/>
        </p:nvSpPr>
        <p:spPr>
          <a:xfrm>
            <a:off x="7371040" y="2874999"/>
            <a:ext cx="602112" cy="262753"/>
          </a:xfrm>
          <a:prstGeom prst="rect">
            <a:avLst/>
          </a:prstGeom>
          <a:solidFill>
            <a:schemeClr val="accent3">
              <a:lumMod val="75000"/>
              <a:alpha val="72000"/>
            </a:schemeClr>
          </a:solidFill>
          <a:ln>
            <a:solidFill>
              <a:schemeClr val="accent3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4B56AD7-B052-4CD3-9FA2-BA63B1D92000}"/>
              </a:ext>
            </a:extLst>
          </p:cNvPr>
          <p:cNvSpPr/>
          <p:nvPr/>
        </p:nvSpPr>
        <p:spPr>
          <a:xfrm>
            <a:off x="7470811" y="3822410"/>
            <a:ext cx="299119" cy="642293"/>
          </a:xfrm>
          <a:prstGeom prst="rect">
            <a:avLst/>
          </a:prstGeom>
          <a:solidFill>
            <a:srgbClr val="196854">
              <a:alpha val="72000"/>
            </a:srgbClr>
          </a:solidFill>
          <a:ln>
            <a:solidFill>
              <a:srgbClr val="196854">
                <a:alpha val="84000"/>
              </a:srgb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1C0B67A-8157-4C46-A2E5-11483911BE8D}"/>
              </a:ext>
            </a:extLst>
          </p:cNvPr>
          <p:cNvSpPr/>
          <p:nvPr/>
        </p:nvSpPr>
        <p:spPr>
          <a:xfrm>
            <a:off x="7404761" y="1764081"/>
            <a:ext cx="284391" cy="307777"/>
          </a:xfrm>
          <a:prstGeom prst="rect">
            <a:avLst/>
          </a:prstGeom>
          <a:solidFill>
            <a:schemeClr val="accent5">
              <a:lumMod val="75000"/>
              <a:alpha val="72000"/>
            </a:schemeClr>
          </a:solidFill>
          <a:ln>
            <a:solidFill>
              <a:schemeClr val="accent5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104FB5-F17F-4438-A25A-1C3E3055B4AA}"/>
              </a:ext>
            </a:extLst>
          </p:cNvPr>
          <p:cNvSpPr/>
          <p:nvPr/>
        </p:nvSpPr>
        <p:spPr>
          <a:xfrm>
            <a:off x="7087596" y="1499591"/>
            <a:ext cx="1639606" cy="348827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5CFD9-DDEA-4805-A634-5F1626615384}"/>
              </a:ext>
            </a:extLst>
          </p:cNvPr>
          <p:cNvSpPr txBox="1"/>
          <p:nvPr/>
        </p:nvSpPr>
        <p:spPr>
          <a:xfrm>
            <a:off x="9052903" y="2575210"/>
            <a:ext cx="856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A73643"/>
                </a:solidFill>
              </a:rPr>
              <a:t>Bbox Reg</a:t>
            </a:r>
            <a:endParaRPr lang="en-IN" sz="1400" dirty="0">
              <a:solidFill>
                <a:srgbClr val="A73643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52C966-7788-4023-BE04-891172635D57}"/>
              </a:ext>
            </a:extLst>
          </p:cNvPr>
          <p:cNvSpPr txBox="1"/>
          <p:nvPr/>
        </p:nvSpPr>
        <p:spPr>
          <a:xfrm>
            <a:off x="9072753" y="4534219"/>
            <a:ext cx="84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B6BD9"/>
                </a:solidFill>
              </a:rPr>
              <a:t>FG / BG </a:t>
            </a:r>
          </a:p>
          <a:p>
            <a:r>
              <a:rPr lang="en-US" sz="1400" dirty="0">
                <a:solidFill>
                  <a:srgbClr val="9B6BD9"/>
                </a:solidFill>
              </a:rPr>
              <a:t>Classifier</a:t>
            </a:r>
            <a:endParaRPr lang="en-IN" sz="1400" dirty="0">
              <a:solidFill>
                <a:srgbClr val="9B6BD9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5FBF1BF-64B7-4A67-A8E4-9C7E27F32458}"/>
              </a:ext>
            </a:extLst>
          </p:cNvPr>
          <p:cNvCxnSpPr>
            <a:cxnSpLocks/>
          </p:cNvCxnSpPr>
          <p:nvPr/>
        </p:nvCxnSpPr>
        <p:spPr>
          <a:xfrm>
            <a:off x="4149141" y="2957594"/>
            <a:ext cx="334785" cy="0"/>
          </a:xfrm>
          <a:prstGeom prst="straightConnector1">
            <a:avLst/>
          </a:prstGeom>
          <a:ln w="12700">
            <a:solidFill>
              <a:srgbClr val="4A156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41955F20-B4C7-43E1-B1E8-C1BB5874748E}"/>
              </a:ext>
            </a:extLst>
          </p:cNvPr>
          <p:cNvCxnSpPr>
            <a:cxnSpLocks/>
            <a:stCxn id="86" idx="3"/>
            <a:endCxn id="28" idx="1"/>
          </p:cNvCxnSpPr>
          <p:nvPr/>
        </p:nvCxnSpPr>
        <p:spPr>
          <a:xfrm flipV="1">
            <a:off x="8727202" y="2103622"/>
            <a:ext cx="719518" cy="1140109"/>
          </a:xfrm>
          <a:prstGeom prst="bentConnector3">
            <a:avLst>
              <a:gd name="adj1" fmla="val 50000"/>
            </a:avLst>
          </a:prstGeom>
          <a:ln>
            <a:solidFill>
              <a:srgbClr val="B93D4B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2286194-104C-4AE7-97FD-4559EDB7BCA3}"/>
              </a:ext>
            </a:extLst>
          </p:cNvPr>
          <p:cNvCxnSpPr>
            <a:cxnSpLocks/>
            <a:stCxn id="86" idx="3"/>
            <a:endCxn id="32" idx="1"/>
          </p:cNvCxnSpPr>
          <p:nvPr/>
        </p:nvCxnSpPr>
        <p:spPr>
          <a:xfrm>
            <a:off x="8727202" y="3243731"/>
            <a:ext cx="666339" cy="752661"/>
          </a:xfrm>
          <a:prstGeom prst="bentConnector3">
            <a:avLst>
              <a:gd name="adj1" fmla="val 53431"/>
            </a:avLst>
          </a:prstGeom>
          <a:ln>
            <a:solidFill>
              <a:srgbClr val="6A429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0D946D4-4069-4202-93B3-DB29D82AE7F3}"/>
              </a:ext>
            </a:extLst>
          </p:cNvPr>
          <p:cNvSpPr txBox="1"/>
          <p:nvPr/>
        </p:nvSpPr>
        <p:spPr>
          <a:xfrm>
            <a:off x="3985871" y="1517974"/>
            <a:ext cx="294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3 different  scale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3 different Aspect Ratio Kernel</a:t>
            </a:r>
            <a:endParaRPr lang="en-IN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44C6D52-7FAD-4B28-ABFF-9C05E05B19B1}"/>
              </a:ext>
            </a:extLst>
          </p:cNvPr>
          <p:cNvSpPr txBox="1"/>
          <p:nvPr/>
        </p:nvSpPr>
        <p:spPr>
          <a:xfrm>
            <a:off x="11197425" y="2313564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96854"/>
                </a:solidFill>
              </a:rPr>
              <a:t>NMS - FG</a:t>
            </a:r>
            <a:endParaRPr lang="en-IN" sz="1400" dirty="0">
              <a:solidFill>
                <a:srgbClr val="196854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1C994774-2A1F-41E1-A948-D9EA0D0CB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5" t="24133" r="7374" b="-1"/>
          <a:stretch/>
        </p:blipFill>
        <p:spPr>
          <a:xfrm>
            <a:off x="11384811" y="3237657"/>
            <a:ext cx="693950" cy="8033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9E66AFA-109E-4337-9E37-E8CDF4AF6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27335" r="54814" b="33566"/>
          <a:stretch/>
        </p:blipFill>
        <p:spPr>
          <a:xfrm>
            <a:off x="10459987" y="3335082"/>
            <a:ext cx="693950" cy="59469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D4D325C-5C4C-4C18-9438-A43EE07878F0}"/>
              </a:ext>
            </a:extLst>
          </p:cNvPr>
          <p:cNvSpPr txBox="1"/>
          <p:nvPr/>
        </p:nvSpPr>
        <p:spPr>
          <a:xfrm>
            <a:off x="4335502" y="504772"/>
            <a:ext cx="4131045" cy="33855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Multi scale Multi Aspect Ratio Feature pyramid</a:t>
            </a: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E1DA1-D542-4989-9AD1-BD8018D7690D}"/>
              </a:ext>
            </a:extLst>
          </p:cNvPr>
          <p:cNvSpPr/>
          <p:nvPr/>
        </p:nvSpPr>
        <p:spPr>
          <a:xfrm>
            <a:off x="3486684" y="4438712"/>
            <a:ext cx="494372" cy="400224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54FB1-CF5D-413A-9AB4-4C2F1B4A4B0B}"/>
              </a:ext>
            </a:extLst>
          </p:cNvPr>
          <p:cNvSpPr txBox="1"/>
          <p:nvPr/>
        </p:nvSpPr>
        <p:spPr>
          <a:xfrm>
            <a:off x="4585797" y="448764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694630-ED9A-461D-9015-2E30B6CAE05B}"/>
              </a:ext>
            </a:extLst>
          </p:cNvPr>
          <p:cNvSpPr/>
          <p:nvPr/>
        </p:nvSpPr>
        <p:spPr>
          <a:xfrm>
            <a:off x="3055031" y="4475115"/>
            <a:ext cx="330951" cy="325868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9456AA-AD11-4390-9592-FA68117A7033}"/>
              </a:ext>
            </a:extLst>
          </p:cNvPr>
          <p:cNvSpPr txBox="1"/>
          <p:nvPr/>
        </p:nvSpPr>
        <p:spPr>
          <a:xfrm>
            <a:off x="5543996" y="450398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AF77F-035E-48B0-BADE-F919E948996D}"/>
              </a:ext>
            </a:extLst>
          </p:cNvPr>
          <p:cNvSpPr/>
          <p:nvPr/>
        </p:nvSpPr>
        <p:spPr>
          <a:xfrm>
            <a:off x="8150231" y="1688362"/>
            <a:ext cx="465357" cy="459213"/>
          </a:xfrm>
          <a:prstGeom prst="rect">
            <a:avLst/>
          </a:prstGeom>
          <a:solidFill>
            <a:schemeClr val="accent5">
              <a:lumMod val="75000"/>
              <a:alpha val="72000"/>
            </a:schemeClr>
          </a:solidFill>
          <a:ln>
            <a:solidFill>
              <a:schemeClr val="accent5">
                <a:lumMod val="75000"/>
                <a:alpha val="84000"/>
              </a:schemeClr>
            </a:solidFill>
          </a:ln>
          <a:scene3d>
            <a:camera prst="isometricLeftDown">
              <a:rot lat="600000" lon="11400000" rev="0"/>
            </a:camera>
            <a:lightRig rig="threePt" dir="t"/>
          </a:scene3d>
          <a:sp3d>
            <a:bevelT w="0" h="825500"/>
            <a:bevelB w="139700" h="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BCCA0F-5D49-49BE-ABED-A0E5DA22CD7A}"/>
              </a:ext>
            </a:extLst>
          </p:cNvPr>
          <p:cNvSpPr txBox="1"/>
          <p:nvPr/>
        </p:nvSpPr>
        <p:spPr>
          <a:xfrm>
            <a:off x="7983036" y="278408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7C685D-AB5E-4966-BB7D-87039E89A4F2}"/>
              </a:ext>
            </a:extLst>
          </p:cNvPr>
          <p:cNvSpPr txBox="1"/>
          <p:nvPr/>
        </p:nvSpPr>
        <p:spPr>
          <a:xfrm>
            <a:off x="7981603" y="395889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ADD07B-B980-4E45-85CB-9FAC0CB53D4A}"/>
              </a:ext>
            </a:extLst>
          </p:cNvPr>
          <p:cNvSpPr txBox="1"/>
          <p:nvPr/>
        </p:nvSpPr>
        <p:spPr>
          <a:xfrm>
            <a:off x="7644051" y="17333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_</a:t>
            </a:r>
            <a:endParaRPr lang="en-IN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B88FE80-9E91-4D04-BE1D-55BB3A87370F}"/>
              </a:ext>
            </a:extLst>
          </p:cNvPr>
          <p:cNvCxnSpPr>
            <a:cxnSpLocks/>
          </p:cNvCxnSpPr>
          <p:nvPr/>
        </p:nvCxnSpPr>
        <p:spPr>
          <a:xfrm>
            <a:off x="2112875" y="1635311"/>
            <a:ext cx="1366153" cy="1263103"/>
          </a:xfrm>
          <a:prstGeom prst="bentConnector3">
            <a:avLst>
              <a:gd name="adj1" fmla="val 50000"/>
            </a:avLst>
          </a:prstGeom>
          <a:ln>
            <a:solidFill>
              <a:srgbClr val="2FB5B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5353CA3-754C-4746-8506-F2F350500351}"/>
              </a:ext>
            </a:extLst>
          </p:cNvPr>
          <p:cNvSpPr txBox="1"/>
          <p:nvPr/>
        </p:nvSpPr>
        <p:spPr>
          <a:xfrm>
            <a:off x="8191070" y="238226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: 1</a:t>
            </a:r>
            <a:endParaRPr lang="en-IN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A3A0C1-C646-4CD0-8FFD-0A6EA1C42F0B}"/>
              </a:ext>
            </a:extLst>
          </p:cNvPr>
          <p:cNvSpPr txBox="1"/>
          <p:nvPr/>
        </p:nvSpPr>
        <p:spPr>
          <a:xfrm>
            <a:off x="8184171" y="338850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: 2</a:t>
            </a:r>
            <a:endParaRPr lang="en-IN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884388-C510-445B-BFE1-309CFE8A5A1C}"/>
              </a:ext>
            </a:extLst>
          </p:cNvPr>
          <p:cNvSpPr txBox="1"/>
          <p:nvPr/>
        </p:nvSpPr>
        <p:spPr>
          <a:xfrm>
            <a:off x="8206213" y="459906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: 1</a:t>
            </a:r>
            <a:endParaRPr lang="en-IN" sz="1600" dirty="0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A4087114-CF68-4EB4-A530-CC78BD3846E7}"/>
              </a:ext>
            </a:extLst>
          </p:cNvPr>
          <p:cNvSpPr/>
          <p:nvPr/>
        </p:nvSpPr>
        <p:spPr>
          <a:xfrm>
            <a:off x="10559375" y="407601"/>
            <a:ext cx="638050" cy="1184031"/>
          </a:xfrm>
          <a:prstGeom prst="mathMultiply">
            <a:avLst/>
          </a:prstGeom>
          <a:solidFill>
            <a:schemeClr val="accent5">
              <a:lumMod val="75000"/>
              <a:alpha val="18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E80F6-AEE2-4767-AB66-E15E66509F32}"/>
              </a:ext>
            </a:extLst>
          </p:cNvPr>
          <p:cNvSpPr txBox="1"/>
          <p:nvPr/>
        </p:nvSpPr>
        <p:spPr>
          <a:xfrm>
            <a:off x="888684" y="5219702"/>
            <a:ext cx="7015510" cy="1162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Each pixel in feature map there would be 9 kernels to convolve.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Total number of possible candidate/proposal processing </a:t>
            </a:r>
            <a:r>
              <a:rPr lang="en-IN" sz="1600" dirty="0">
                <a:solidFill>
                  <a:schemeClr val="accent5">
                    <a:lumMod val="75000"/>
                  </a:schemeClr>
                </a:solidFill>
              </a:rPr>
              <a:t>:  38 x 50 x 9 ≈ 17, 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Too much possible proposal to process. And </a:t>
            </a:r>
            <a:r>
              <a:rPr lang="en-IN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back  propagation is non-trivial</a:t>
            </a: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AE743-1D0B-4D92-9C98-4E381955D1BF}"/>
              </a:ext>
            </a:extLst>
          </p:cNvPr>
          <p:cNvSpPr txBox="1"/>
          <p:nvPr/>
        </p:nvSpPr>
        <p:spPr>
          <a:xfrm>
            <a:off x="7470811" y="1212788"/>
            <a:ext cx="1091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9 Kernels</a:t>
            </a:r>
            <a:endParaRPr lang="en-IN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5F21C1-37B7-460F-98E7-D628F1EF8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64206" y="3006376"/>
            <a:ext cx="1797848" cy="17148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C9BE85E-587B-4344-A07D-A67B7E7C2E7D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823644" y="1774798"/>
            <a:ext cx="1371065" cy="1092093"/>
          </a:xfrm>
          <a:prstGeom prst="bentConnector3">
            <a:avLst>
              <a:gd name="adj1" fmla="val 9954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26AF0DF-B6C9-4D40-8F2C-912E1BF498F2}"/>
              </a:ext>
            </a:extLst>
          </p:cNvPr>
          <p:cNvSpPr/>
          <p:nvPr/>
        </p:nvSpPr>
        <p:spPr>
          <a:xfrm>
            <a:off x="2073727" y="928015"/>
            <a:ext cx="8063050" cy="4294674"/>
          </a:xfrm>
          <a:prstGeom prst="rect">
            <a:avLst/>
          </a:prstGeom>
          <a:noFill/>
          <a:ln w="6350">
            <a:solidFill>
              <a:srgbClr val="7F7E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AE41B-978E-4B4F-95C7-B92C70831DA3}"/>
              </a:ext>
            </a:extLst>
          </p:cNvPr>
          <p:cNvSpPr txBox="1"/>
          <p:nvPr/>
        </p:nvSpPr>
        <p:spPr>
          <a:xfrm>
            <a:off x="2164921" y="984474"/>
            <a:ext cx="37797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EE1"/>
                </a:solidFill>
              </a:rPr>
              <a:t>Replace RPN which fulfill all the criteria</a:t>
            </a:r>
            <a:endParaRPr lang="en-IN" sz="1600" dirty="0">
              <a:solidFill>
                <a:srgbClr val="7F7EE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8E8D-DCC6-4B54-82CE-056CA32221EB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7E226-20A1-45E7-835A-FF96C78E03DF}"/>
              </a:ext>
            </a:extLst>
          </p:cNvPr>
          <p:cNvSpPr txBox="1"/>
          <p:nvPr/>
        </p:nvSpPr>
        <p:spPr>
          <a:xfrm>
            <a:off x="620727" y="47211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381E5-34A2-49AE-980D-9C4A63E8694C}"/>
              </a:ext>
            </a:extLst>
          </p:cNvPr>
          <p:cNvSpPr txBox="1"/>
          <p:nvPr/>
        </p:nvSpPr>
        <p:spPr>
          <a:xfrm>
            <a:off x="8948012" y="5842343"/>
            <a:ext cx="3023949" cy="30777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Classification and Localization Model </a:t>
            </a:r>
            <a:endParaRPr lang="en-IN" sz="1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CC850DC-1305-4B41-8C0D-23D719437214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10005733" y="1784860"/>
            <a:ext cx="1380050" cy="1080956"/>
          </a:xfrm>
          <a:prstGeom prst="bentConnector3">
            <a:avLst>
              <a:gd name="adj1" fmla="val -16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33DD27-66F0-43DB-9BF1-8913DE6C8672}"/>
              </a:ext>
            </a:extLst>
          </p:cNvPr>
          <p:cNvSpPr txBox="1"/>
          <p:nvPr/>
        </p:nvSpPr>
        <p:spPr>
          <a:xfrm>
            <a:off x="10394417" y="4174363"/>
            <a:ext cx="16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Region Proposals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3E860C-52D5-42F1-A6EF-215691067CA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1228872" y="4543695"/>
            <a:ext cx="7364" cy="12602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208BF0-EE58-48A2-A2EC-AADF8132BFAA}"/>
              </a:ext>
            </a:extLst>
          </p:cNvPr>
          <p:cNvSpPr/>
          <p:nvPr/>
        </p:nvSpPr>
        <p:spPr>
          <a:xfrm>
            <a:off x="10344677" y="3015363"/>
            <a:ext cx="1783117" cy="1528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B799F-5EA6-4373-85A4-0C01EE17954D}"/>
              </a:ext>
            </a:extLst>
          </p:cNvPr>
          <p:cNvSpPr txBox="1"/>
          <p:nvPr/>
        </p:nvSpPr>
        <p:spPr>
          <a:xfrm>
            <a:off x="6030571" y="995726"/>
            <a:ext cx="740908" cy="33855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Idea 3 </a:t>
            </a:r>
            <a:endParaRPr lang="en-IN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02598C-2B94-4FB5-8045-6AED8EA4F198}"/>
              </a:ext>
            </a:extLst>
          </p:cNvPr>
          <p:cNvSpPr txBox="1"/>
          <p:nvPr/>
        </p:nvSpPr>
        <p:spPr>
          <a:xfrm>
            <a:off x="4691242" y="492659"/>
            <a:ext cx="3207222" cy="33855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9 - Fixed Anchor/Reference Boxes</a:t>
            </a:r>
            <a:endParaRPr lang="en-IN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B8869A-99F6-47EE-8B5F-B514B46D3D37}"/>
              </a:ext>
            </a:extLst>
          </p:cNvPr>
          <p:cNvSpPr txBox="1"/>
          <p:nvPr/>
        </p:nvSpPr>
        <p:spPr>
          <a:xfrm>
            <a:off x="2263124" y="2944067"/>
            <a:ext cx="727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73643"/>
                </a:solidFill>
              </a:rPr>
              <a:t>To understand this Idea first we need to understand the difference between Absolute Bbox training v/s Relative  Bbox training.</a:t>
            </a:r>
            <a:endParaRPr lang="en-IN" dirty="0">
              <a:solidFill>
                <a:srgbClr val="A7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0" grpId="0" animBg="1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2F6B5E-EDC1-48C9-8911-3C7E92F0D099}"/>
              </a:ext>
            </a:extLst>
          </p:cNvPr>
          <p:cNvSpPr txBox="1"/>
          <p:nvPr/>
        </p:nvSpPr>
        <p:spPr>
          <a:xfrm>
            <a:off x="4969876" y="1179727"/>
            <a:ext cx="235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7B3"/>
                </a:solidFill>
              </a:rPr>
              <a:t>Absolute Bbox training </a:t>
            </a:r>
            <a:endParaRPr lang="en-IN" dirty="0">
              <a:solidFill>
                <a:srgbClr val="2FB7B3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363AAB-0D19-4601-848F-AD4981B4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2" y="1540135"/>
            <a:ext cx="2412198" cy="32162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F5E0B14-431C-47F8-B480-FF5762CB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69" y="1541075"/>
            <a:ext cx="2412198" cy="32162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3B5712-7196-432B-A33C-1993693E6017}"/>
              </a:ext>
            </a:extLst>
          </p:cNvPr>
          <p:cNvSpPr/>
          <p:nvPr/>
        </p:nvSpPr>
        <p:spPr>
          <a:xfrm>
            <a:off x="1623056" y="1540135"/>
            <a:ext cx="2163315" cy="1829882"/>
          </a:xfrm>
          <a:prstGeom prst="rect">
            <a:avLst/>
          </a:prstGeom>
          <a:solidFill>
            <a:schemeClr val="accent5">
              <a:lumMod val="50000"/>
              <a:alpha val="54000"/>
            </a:schemeClr>
          </a:solidFill>
          <a:ln>
            <a:solidFill>
              <a:schemeClr val="accent5">
                <a:lumMod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B8D7984-F13A-40AF-9730-50566E28FF03}"/>
              </a:ext>
            </a:extLst>
          </p:cNvPr>
          <p:cNvSpPr/>
          <p:nvPr/>
        </p:nvSpPr>
        <p:spPr>
          <a:xfrm rot="5400000">
            <a:off x="5589040" y="3036343"/>
            <a:ext cx="933548" cy="512172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83D91-DEA7-43BE-8AAC-36AEBAB209DB}"/>
              </a:ext>
            </a:extLst>
          </p:cNvPr>
          <p:cNvSpPr txBox="1"/>
          <p:nvPr/>
        </p:nvSpPr>
        <p:spPr>
          <a:xfrm>
            <a:off x="2299583" y="1170803"/>
            <a:ext cx="8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EB65D-2344-4EC2-B837-A7AF61BA0685}"/>
              </a:ext>
            </a:extLst>
          </p:cNvPr>
          <p:cNvSpPr txBox="1"/>
          <p:nvPr/>
        </p:nvSpPr>
        <p:spPr>
          <a:xfrm>
            <a:off x="8574651" y="1154744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Bbox Output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8C374-BDCF-4D1C-8658-B449B4CEBAA7}"/>
              </a:ext>
            </a:extLst>
          </p:cNvPr>
          <p:cNvSpPr txBox="1"/>
          <p:nvPr/>
        </p:nvSpPr>
        <p:spPr>
          <a:xfrm>
            <a:off x="3524654" y="551829"/>
            <a:ext cx="5142689" cy="369332"/>
          </a:xfrm>
          <a:prstGeom prst="rect">
            <a:avLst/>
          </a:prstGeom>
          <a:noFill/>
          <a:ln>
            <a:solidFill>
              <a:srgbClr val="A73643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73643"/>
                </a:solidFill>
              </a:rPr>
              <a:t>Absolute Bbox training v/s Relative  Bbox training</a:t>
            </a:r>
            <a:endParaRPr lang="en-IN" dirty="0">
              <a:solidFill>
                <a:srgbClr val="A736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475C7-6D9D-422F-A7A3-C363F2790ACB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3A656B-7792-4A43-A883-2C8246DD367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159207" y="3292429"/>
            <a:ext cx="640521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28544A-8C03-43F6-AB7D-F8EC09EE7B5D}"/>
              </a:ext>
            </a:extLst>
          </p:cNvPr>
          <p:cNvCxnSpPr>
            <a:cxnSpLocks/>
          </p:cNvCxnSpPr>
          <p:nvPr/>
        </p:nvCxnSpPr>
        <p:spPr>
          <a:xfrm>
            <a:off x="6311900" y="3282858"/>
            <a:ext cx="625702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rapezoid 24">
            <a:extLst>
              <a:ext uri="{FF2B5EF4-FFF2-40B4-BE49-F238E27FC236}">
                <a16:creationId xmlns:a16="http://schemas.microsoft.com/office/drawing/2014/main" id="{4521B43A-F09A-49AB-B1FC-433600DADCE7}"/>
              </a:ext>
            </a:extLst>
          </p:cNvPr>
          <p:cNvSpPr/>
          <p:nvPr/>
        </p:nvSpPr>
        <p:spPr>
          <a:xfrm rot="5400000">
            <a:off x="3773237" y="5390378"/>
            <a:ext cx="753922" cy="345978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D51F8-F90E-4DE6-87E0-0B2562909AD8}"/>
              </a:ext>
            </a:extLst>
          </p:cNvPr>
          <p:cNvSpPr txBox="1"/>
          <p:nvPr/>
        </p:nvSpPr>
        <p:spPr>
          <a:xfrm>
            <a:off x="2095009" y="537870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D2BE4A-C317-4680-BBD2-213F41EDBD03}"/>
              </a:ext>
            </a:extLst>
          </p:cNvPr>
          <p:cNvSpPr txBox="1"/>
          <p:nvPr/>
        </p:nvSpPr>
        <p:spPr>
          <a:xfrm>
            <a:off x="5256285" y="5378701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Bbox Output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406C8F-88B8-40A7-A82C-EF9EA4D915D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011422" y="5563367"/>
            <a:ext cx="965787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ABBA3-8634-44B1-A723-9BE20780CA01}"/>
              </a:ext>
            </a:extLst>
          </p:cNvPr>
          <p:cNvCxnSpPr>
            <a:cxnSpLocks/>
          </p:cNvCxnSpPr>
          <p:nvPr/>
        </p:nvCxnSpPr>
        <p:spPr>
          <a:xfrm>
            <a:off x="4316005" y="5563367"/>
            <a:ext cx="965787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578F1B-B0BB-4FF0-9C85-61CB363B176A}"/>
              </a:ext>
            </a:extLst>
          </p:cNvPr>
          <p:cNvSpPr txBox="1"/>
          <p:nvPr/>
        </p:nvSpPr>
        <p:spPr>
          <a:xfrm>
            <a:off x="5260544" y="577164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Left Bracket 31">
            <a:extLst>
              <a:ext uri="{FF2B5EF4-FFF2-40B4-BE49-F238E27FC236}">
                <a16:creationId xmlns:a16="http://schemas.microsoft.com/office/drawing/2014/main" id="{414DF972-42D9-46A4-81A6-DBA9D4668A60}"/>
              </a:ext>
            </a:extLst>
          </p:cNvPr>
          <p:cNvSpPr/>
          <p:nvPr/>
        </p:nvSpPr>
        <p:spPr>
          <a:xfrm>
            <a:off x="5159207" y="5826806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024E0702-21B6-41E3-A4FC-B4B5F1571F8D}"/>
              </a:ext>
            </a:extLst>
          </p:cNvPr>
          <p:cNvSpPr/>
          <p:nvPr/>
        </p:nvSpPr>
        <p:spPr>
          <a:xfrm rot="10800000">
            <a:off x="6571716" y="5826806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A9416F-D6E6-40D8-993C-FF79FDD53903}"/>
              </a:ext>
            </a:extLst>
          </p:cNvPr>
          <p:cNvSpPr txBox="1"/>
          <p:nvPr/>
        </p:nvSpPr>
        <p:spPr>
          <a:xfrm>
            <a:off x="1702962" y="6288695"/>
            <a:ext cx="2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Absolute Bbox Prediction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84C76A-837B-47C2-A05D-D77CC8D3AA52}"/>
              </a:ext>
            </a:extLst>
          </p:cNvPr>
          <p:cNvSpPr/>
          <p:nvPr/>
        </p:nvSpPr>
        <p:spPr>
          <a:xfrm>
            <a:off x="1623056" y="5016658"/>
            <a:ext cx="5314546" cy="165769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2F6B5E-EDC1-48C9-8911-3C7E92F0D099}"/>
              </a:ext>
            </a:extLst>
          </p:cNvPr>
          <p:cNvSpPr txBox="1"/>
          <p:nvPr/>
        </p:nvSpPr>
        <p:spPr>
          <a:xfrm>
            <a:off x="4969876" y="1179727"/>
            <a:ext cx="235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7B3"/>
                </a:solidFill>
              </a:rPr>
              <a:t>Absolute Bbox training </a:t>
            </a:r>
            <a:endParaRPr lang="en-IN" dirty="0">
              <a:solidFill>
                <a:srgbClr val="2FB7B3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363AAB-0D19-4601-848F-AD4981B4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2" y="1540135"/>
            <a:ext cx="2412198" cy="32162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F5E0B14-431C-47F8-B480-FF5762CB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69" y="1541075"/>
            <a:ext cx="2412198" cy="32162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3B5712-7196-432B-A33C-1993693E6017}"/>
              </a:ext>
            </a:extLst>
          </p:cNvPr>
          <p:cNvSpPr/>
          <p:nvPr/>
        </p:nvSpPr>
        <p:spPr>
          <a:xfrm>
            <a:off x="1623056" y="1540135"/>
            <a:ext cx="2163315" cy="1829882"/>
          </a:xfrm>
          <a:prstGeom prst="rect">
            <a:avLst/>
          </a:prstGeom>
          <a:solidFill>
            <a:schemeClr val="accent5">
              <a:lumMod val="50000"/>
              <a:alpha val="54000"/>
            </a:schemeClr>
          </a:solidFill>
          <a:ln>
            <a:solidFill>
              <a:schemeClr val="accent5">
                <a:lumMod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D35350-A473-4A46-8FB5-B3D4C4296425}"/>
              </a:ext>
            </a:extLst>
          </p:cNvPr>
          <p:cNvSpPr/>
          <p:nvPr/>
        </p:nvSpPr>
        <p:spPr>
          <a:xfrm>
            <a:off x="8327424" y="2455076"/>
            <a:ext cx="2109643" cy="1214621"/>
          </a:xfrm>
          <a:prstGeom prst="rect">
            <a:avLst/>
          </a:prstGeom>
          <a:noFill/>
          <a:ln w="222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83D91-DEA7-43BE-8AAC-36AEBAB209DB}"/>
              </a:ext>
            </a:extLst>
          </p:cNvPr>
          <p:cNvSpPr txBox="1"/>
          <p:nvPr/>
        </p:nvSpPr>
        <p:spPr>
          <a:xfrm>
            <a:off x="2299583" y="1170803"/>
            <a:ext cx="8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EB65D-2344-4EC2-B837-A7AF61BA0685}"/>
              </a:ext>
            </a:extLst>
          </p:cNvPr>
          <p:cNvSpPr txBox="1"/>
          <p:nvPr/>
        </p:nvSpPr>
        <p:spPr>
          <a:xfrm>
            <a:off x="8574651" y="1154744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Bbox Output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9B940DE-F380-43F6-A45A-6AFEF840C742}"/>
              </a:ext>
            </a:extLst>
          </p:cNvPr>
          <p:cNvSpPr/>
          <p:nvPr/>
        </p:nvSpPr>
        <p:spPr>
          <a:xfrm rot="5400000">
            <a:off x="3773237" y="5390378"/>
            <a:ext cx="753922" cy="345978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A1556-7FC7-45B8-AC65-95C758163AD4}"/>
              </a:ext>
            </a:extLst>
          </p:cNvPr>
          <p:cNvSpPr txBox="1"/>
          <p:nvPr/>
        </p:nvSpPr>
        <p:spPr>
          <a:xfrm>
            <a:off x="2095009" y="537870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39CF3-69B2-4228-8259-E53A89AF1E36}"/>
              </a:ext>
            </a:extLst>
          </p:cNvPr>
          <p:cNvSpPr txBox="1"/>
          <p:nvPr/>
        </p:nvSpPr>
        <p:spPr>
          <a:xfrm>
            <a:off x="5256285" y="5378701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Bbox Output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3D5972-0AA5-4846-8CED-25639A5CF8E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011422" y="5563367"/>
            <a:ext cx="965787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C11AE-45D6-49E8-81E1-6FD9B8FB7551}"/>
              </a:ext>
            </a:extLst>
          </p:cNvPr>
          <p:cNvCxnSpPr>
            <a:cxnSpLocks/>
          </p:cNvCxnSpPr>
          <p:nvPr/>
        </p:nvCxnSpPr>
        <p:spPr>
          <a:xfrm>
            <a:off x="4316005" y="5563367"/>
            <a:ext cx="965787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3BA243-9B6F-4D3B-AAA4-0FB272BBB8B5}"/>
              </a:ext>
            </a:extLst>
          </p:cNvPr>
          <p:cNvSpPr txBox="1"/>
          <p:nvPr/>
        </p:nvSpPr>
        <p:spPr>
          <a:xfrm>
            <a:off x="5260544" y="577164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87F8B2D-D1A8-47AC-A078-DE2D306ABD7E}"/>
              </a:ext>
            </a:extLst>
          </p:cNvPr>
          <p:cNvSpPr/>
          <p:nvPr/>
        </p:nvSpPr>
        <p:spPr>
          <a:xfrm>
            <a:off x="5159207" y="5826806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85F68C89-075A-46D5-A710-EFA3BAB2195D}"/>
              </a:ext>
            </a:extLst>
          </p:cNvPr>
          <p:cNvSpPr/>
          <p:nvPr/>
        </p:nvSpPr>
        <p:spPr>
          <a:xfrm rot="10800000">
            <a:off x="6571716" y="5826806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8572E-124E-42D0-AF78-F9AEDB3B6E54}"/>
              </a:ext>
            </a:extLst>
          </p:cNvPr>
          <p:cNvSpPr txBox="1"/>
          <p:nvPr/>
        </p:nvSpPr>
        <p:spPr>
          <a:xfrm>
            <a:off x="1702962" y="6288695"/>
            <a:ext cx="254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Absolute Bbox Prediction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8C374-BDCF-4D1C-8658-B449B4CEBAA7}"/>
              </a:ext>
            </a:extLst>
          </p:cNvPr>
          <p:cNvSpPr txBox="1"/>
          <p:nvPr/>
        </p:nvSpPr>
        <p:spPr>
          <a:xfrm>
            <a:off x="3524654" y="551829"/>
            <a:ext cx="5142689" cy="369332"/>
          </a:xfrm>
          <a:prstGeom prst="rect">
            <a:avLst/>
          </a:prstGeom>
          <a:noFill/>
          <a:ln>
            <a:solidFill>
              <a:srgbClr val="A73643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73643"/>
                </a:solidFill>
              </a:rPr>
              <a:t>Absolute Bbox training v/s Relative  Bbox training</a:t>
            </a:r>
            <a:endParaRPr lang="en-IN" dirty="0">
              <a:solidFill>
                <a:srgbClr val="A736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475C7-6D9D-422F-A7A3-C363F2790ACB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B22F61-A31B-4118-B6B4-716897473420}"/>
              </a:ext>
            </a:extLst>
          </p:cNvPr>
          <p:cNvSpPr/>
          <p:nvPr/>
        </p:nvSpPr>
        <p:spPr>
          <a:xfrm>
            <a:off x="1623056" y="5016658"/>
            <a:ext cx="5314546" cy="165769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6020C-B154-4787-B0BA-C522DF7A5C51}"/>
              </a:ext>
            </a:extLst>
          </p:cNvPr>
          <p:cNvSpPr txBox="1"/>
          <p:nvPr/>
        </p:nvSpPr>
        <p:spPr>
          <a:xfrm>
            <a:off x="7791966" y="5214542"/>
            <a:ext cx="39682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Able to capture only dominating feature objects within the window and no overlapping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 : Overfeat bases localization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68294D37-EC92-4037-827D-1FDBF5D3033B}"/>
              </a:ext>
            </a:extLst>
          </p:cNvPr>
          <p:cNvSpPr/>
          <p:nvPr/>
        </p:nvSpPr>
        <p:spPr>
          <a:xfrm rot="5400000">
            <a:off x="5589040" y="3036343"/>
            <a:ext cx="933548" cy="512172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688B73-8282-4EAC-A575-F3F5B1D0C6F5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159207" y="3292429"/>
            <a:ext cx="640521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45B8A-B84B-4D29-AE52-65860FCF6ABD}"/>
              </a:ext>
            </a:extLst>
          </p:cNvPr>
          <p:cNvCxnSpPr>
            <a:cxnSpLocks/>
          </p:cNvCxnSpPr>
          <p:nvPr/>
        </p:nvCxnSpPr>
        <p:spPr>
          <a:xfrm>
            <a:off x="6311900" y="3282858"/>
            <a:ext cx="625702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E461F2-02D1-4286-98B6-4DC4CE3F23EA}"/>
              </a:ext>
            </a:extLst>
          </p:cNvPr>
          <p:cNvSpPr txBox="1"/>
          <p:nvPr/>
        </p:nvSpPr>
        <p:spPr>
          <a:xfrm>
            <a:off x="9230968" y="2651916"/>
            <a:ext cx="29848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</a:rPr>
              <a:t>.</a:t>
            </a:r>
            <a:endParaRPr lang="en-IN" sz="35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2076F2-0297-49F1-9630-E89B9AF65667}"/>
              </a:ext>
            </a:extLst>
          </p:cNvPr>
          <p:cNvCxnSpPr>
            <a:cxnSpLocks/>
          </p:cNvCxnSpPr>
          <p:nvPr/>
        </p:nvCxnSpPr>
        <p:spPr>
          <a:xfrm>
            <a:off x="8327424" y="2223315"/>
            <a:ext cx="210964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7E647B-0607-4C66-9E20-967C5D6B88B2}"/>
              </a:ext>
            </a:extLst>
          </p:cNvPr>
          <p:cNvCxnSpPr>
            <a:cxnSpLocks/>
          </p:cNvCxnSpPr>
          <p:nvPr/>
        </p:nvCxnSpPr>
        <p:spPr>
          <a:xfrm flipV="1">
            <a:off x="8214679" y="2455077"/>
            <a:ext cx="407" cy="1214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69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2527 0.00579 L -0.0026 0.1037 L 0.02253 0.11667 L -0.00364 0.20185 L 0.02123 0.2018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586E93-E7D5-4450-8B70-AA99BD4A1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97" y="1221989"/>
            <a:ext cx="3384605" cy="5070933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EB75A6-C965-4B97-9330-39D350068894}"/>
              </a:ext>
            </a:extLst>
          </p:cNvPr>
          <p:cNvSpPr/>
          <p:nvPr/>
        </p:nvSpPr>
        <p:spPr>
          <a:xfrm>
            <a:off x="6493267" y="2753571"/>
            <a:ext cx="1085638" cy="266090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6000" baseline="30000" dirty="0">
                <a:solidFill>
                  <a:srgbClr val="7030A0"/>
                </a:solidFill>
              </a:rPr>
              <a:t>.</a:t>
            </a:r>
            <a:endParaRPr lang="en-IN" sz="6000" baseline="30000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DF347-3179-4103-BF34-5C56BD87AAB2}"/>
              </a:ext>
            </a:extLst>
          </p:cNvPr>
          <p:cNvSpPr/>
          <p:nvPr/>
        </p:nvSpPr>
        <p:spPr>
          <a:xfrm>
            <a:off x="6283870" y="2546358"/>
            <a:ext cx="1193880" cy="2660909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rgbClr val="FFFF00"/>
                </a:solidFill>
              </a:rPr>
              <a:t>.</a:t>
            </a:r>
            <a:endParaRPr lang="en-IN" sz="35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D503D-A474-4B00-A0D8-889EFD32EB1A}"/>
              </a:ext>
            </a:extLst>
          </p:cNvPr>
          <p:cNvSpPr txBox="1"/>
          <p:nvPr/>
        </p:nvSpPr>
        <p:spPr>
          <a:xfrm>
            <a:off x="6493267" y="4693501"/>
            <a:ext cx="539993" cy="246221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Person</a:t>
            </a:r>
            <a:endParaRPr lang="en-IN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A8BFC-4796-4C6D-8061-C17C5226743F}"/>
              </a:ext>
            </a:extLst>
          </p:cNvPr>
          <p:cNvSpPr txBox="1"/>
          <p:nvPr/>
        </p:nvSpPr>
        <p:spPr>
          <a:xfrm>
            <a:off x="6493267" y="2270847"/>
            <a:ext cx="977615" cy="246221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Reference Box</a:t>
            </a:r>
            <a:endParaRPr lang="en-IN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C59A4-E73A-4521-8658-52AED55DD488}"/>
              </a:ext>
            </a:extLst>
          </p:cNvPr>
          <p:cNvSpPr/>
          <p:nvPr/>
        </p:nvSpPr>
        <p:spPr>
          <a:xfrm>
            <a:off x="6645667" y="2905971"/>
            <a:ext cx="1085638" cy="2660909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6000" baseline="300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IN" sz="6000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CBA135-AF9A-4A8A-A0DB-01B5DF8F8E8B}"/>
              </a:ext>
            </a:extLst>
          </p:cNvPr>
          <p:cNvSpPr txBox="1"/>
          <p:nvPr/>
        </p:nvSpPr>
        <p:spPr>
          <a:xfrm>
            <a:off x="6744707" y="5596169"/>
            <a:ext cx="977615" cy="246221"/>
          </a:xfrm>
          <a:prstGeom prst="rect">
            <a:avLst/>
          </a:prstGeom>
          <a:solidFill>
            <a:schemeClr val="accent5">
              <a:lumMod val="75000"/>
              <a:alpha val="46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Predicted Bbox</a:t>
            </a:r>
            <a:endParaRPr lang="en-IN" sz="1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AC2D87-0862-49AD-A514-06F64E8645E6}"/>
              </a:ext>
            </a:extLst>
          </p:cNvPr>
          <p:cNvCxnSpPr>
            <a:cxnSpLocks/>
          </p:cNvCxnSpPr>
          <p:nvPr/>
        </p:nvCxnSpPr>
        <p:spPr>
          <a:xfrm>
            <a:off x="865965" y="2027823"/>
            <a:ext cx="393700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37BF99-C64F-4851-82DB-1A0C72D49B7A}"/>
              </a:ext>
            </a:extLst>
          </p:cNvPr>
          <p:cNvCxnSpPr>
            <a:cxnSpLocks/>
          </p:cNvCxnSpPr>
          <p:nvPr/>
        </p:nvCxnSpPr>
        <p:spPr>
          <a:xfrm>
            <a:off x="865965" y="2345323"/>
            <a:ext cx="330200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513044-0573-4779-9295-5EA35D8D8002}"/>
              </a:ext>
            </a:extLst>
          </p:cNvPr>
          <p:cNvSpPr txBox="1"/>
          <p:nvPr/>
        </p:nvSpPr>
        <p:spPr>
          <a:xfrm>
            <a:off x="1259665" y="185854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Ground Truth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14895F-938E-46C9-A654-CDA0F442508C}"/>
              </a:ext>
            </a:extLst>
          </p:cNvPr>
          <p:cNvSpPr txBox="1"/>
          <p:nvPr/>
        </p:nvSpPr>
        <p:spPr>
          <a:xfrm>
            <a:off x="1259664" y="2176046"/>
            <a:ext cx="15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Region Proposal</a:t>
            </a:r>
            <a:endParaRPr lang="en-IN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217A2-1BA5-467E-AA33-F790FC3A8D93}"/>
              </a:ext>
            </a:extLst>
          </p:cNvPr>
          <p:cNvCxnSpPr>
            <a:cxnSpLocks/>
          </p:cNvCxnSpPr>
          <p:nvPr/>
        </p:nvCxnSpPr>
        <p:spPr>
          <a:xfrm>
            <a:off x="885015" y="2688223"/>
            <a:ext cx="31115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39B53A-803D-4767-A017-D00D9CD54AD1}"/>
              </a:ext>
            </a:extLst>
          </p:cNvPr>
          <p:cNvSpPr txBox="1"/>
          <p:nvPr/>
        </p:nvSpPr>
        <p:spPr>
          <a:xfrm>
            <a:off x="1259663" y="2493547"/>
            <a:ext cx="159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Predicted Bbox</a:t>
            </a: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8EDFC-447C-46A0-AD83-6485A059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863" y="6574303"/>
            <a:ext cx="285137" cy="283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0AF02F-6F5D-4884-AB19-3687DEB8259F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12D17-F234-4FDF-BDEA-DE96B09293C8}"/>
              </a:ext>
            </a:extLst>
          </p:cNvPr>
          <p:cNvSpPr txBox="1"/>
          <p:nvPr/>
        </p:nvSpPr>
        <p:spPr>
          <a:xfrm>
            <a:off x="4920169" y="604382"/>
            <a:ext cx="2351659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FB7B3"/>
                </a:solidFill>
              </a:rPr>
              <a:t>Relative  Bbox training</a:t>
            </a:r>
            <a:endParaRPr lang="en-IN" dirty="0">
              <a:solidFill>
                <a:srgbClr val="2FB7B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EBE40-2F07-41C8-9296-ACA6B7994FF2}"/>
              </a:ext>
            </a:extLst>
          </p:cNvPr>
          <p:cNvSpPr txBox="1"/>
          <p:nvPr/>
        </p:nvSpPr>
        <p:spPr>
          <a:xfrm>
            <a:off x="8433103" y="5414480"/>
            <a:ext cx="36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case of RCNN, reference box was given by SS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751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AA1434-D05D-4A00-BA76-CF08DA323DCD}"/>
              </a:ext>
            </a:extLst>
          </p:cNvPr>
          <p:cNvSpPr/>
          <p:nvPr/>
        </p:nvSpPr>
        <p:spPr>
          <a:xfrm>
            <a:off x="5602763" y="1607346"/>
            <a:ext cx="2277944" cy="400478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6000" baseline="30000" dirty="0">
                <a:solidFill>
                  <a:srgbClr val="7030A0"/>
                </a:solidFill>
              </a:rPr>
              <a:t>.</a:t>
            </a:r>
            <a:endParaRPr lang="en-IN" sz="6000" baseline="30000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DC261-B40B-4DAB-9A44-C14B96264730}"/>
              </a:ext>
            </a:extLst>
          </p:cNvPr>
          <p:cNvSpPr/>
          <p:nvPr/>
        </p:nvSpPr>
        <p:spPr>
          <a:xfrm>
            <a:off x="4704835" y="1352212"/>
            <a:ext cx="2505063" cy="4004780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rgbClr val="FFFF00"/>
                </a:solidFill>
              </a:rPr>
              <a:t>.</a:t>
            </a:r>
            <a:endParaRPr lang="en-IN" sz="3500" dirty="0">
              <a:solidFill>
                <a:srgbClr val="FFFF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C3328-502F-4080-860A-299AD4D0554C}"/>
              </a:ext>
            </a:extLst>
          </p:cNvPr>
          <p:cNvCxnSpPr>
            <a:cxnSpLocks/>
          </p:cNvCxnSpPr>
          <p:nvPr/>
        </p:nvCxnSpPr>
        <p:spPr>
          <a:xfrm>
            <a:off x="865965" y="2027823"/>
            <a:ext cx="393700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97BB61-EA7E-4F79-85D1-30BD44D84434}"/>
              </a:ext>
            </a:extLst>
          </p:cNvPr>
          <p:cNvCxnSpPr>
            <a:cxnSpLocks/>
          </p:cNvCxnSpPr>
          <p:nvPr/>
        </p:nvCxnSpPr>
        <p:spPr>
          <a:xfrm>
            <a:off x="865965" y="2345323"/>
            <a:ext cx="330200" cy="0"/>
          </a:xfrm>
          <a:prstGeom prst="line">
            <a:avLst/>
          </a:prstGeom>
          <a:ln w="190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317A6A-53BC-4AEA-9DB3-9929CA9D903B}"/>
              </a:ext>
            </a:extLst>
          </p:cNvPr>
          <p:cNvSpPr txBox="1"/>
          <p:nvPr/>
        </p:nvSpPr>
        <p:spPr>
          <a:xfrm>
            <a:off x="1259665" y="185854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Ground Truth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70310-ACE3-47BB-86D3-5CE4D16B017E}"/>
              </a:ext>
            </a:extLst>
          </p:cNvPr>
          <p:cNvSpPr txBox="1"/>
          <p:nvPr/>
        </p:nvSpPr>
        <p:spPr>
          <a:xfrm>
            <a:off x="1259664" y="2176046"/>
            <a:ext cx="15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Region Proposal</a:t>
            </a:r>
            <a:endParaRPr lang="en-IN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2E7421-6F62-433F-9052-EDECC88E81BB}"/>
              </a:ext>
            </a:extLst>
          </p:cNvPr>
          <p:cNvSpPr/>
          <p:nvPr/>
        </p:nvSpPr>
        <p:spPr>
          <a:xfrm>
            <a:off x="6263839" y="2345323"/>
            <a:ext cx="2153847" cy="400478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6000" baseline="300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IN" sz="6000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3786D0-E192-44FB-A9A0-2A2669ED7266}"/>
              </a:ext>
            </a:extLst>
          </p:cNvPr>
          <p:cNvCxnSpPr>
            <a:cxnSpLocks/>
          </p:cNvCxnSpPr>
          <p:nvPr/>
        </p:nvCxnSpPr>
        <p:spPr>
          <a:xfrm>
            <a:off x="885015" y="2688223"/>
            <a:ext cx="31115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F1A0A8-58BB-4B26-A406-1833A3EC1F6D}"/>
              </a:ext>
            </a:extLst>
          </p:cNvPr>
          <p:cNvSpPr txBox="1"/>
          <p:nvPr/>
        </p:nvSpPr>
        <p:spPr>
          <a:xfrm>
            <a:off x="1259663" y="2493547"/>
            <a:ext cx="159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Predicted Bbox</a:t>
            </a:r>
            <a:endParaRPr lang="en-IN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B6E54F-E0D0-4089-B105-A404DCFDB5BB}"/>
              </a:ext>
            </a:extLst>
          </p:cNvPr>
          <p:cNvCxnSpPr>
            <a:cxnSpLocks/>
          </p:cNvCxnSpPr>
          <p:nvPr/>
        </p:nvCxnSpPr>
        <p:spPr>
          <a:xfrm>
            <a:off x="4704835" y="5484559"/>
            <a:ext cx="1467365" cy="93148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617FB2-31B4-4E78-A45A-351395C165D8}"/>
              </a:ext>
            </a:extLst>
          </p:cNvPr>
          <p:cNvCxnSpPr>
            <a:cxnSpLocks/>
          </p:cNvCxnSpPr>
          <p:nvPr/>
        </p:nvCxnSpPr>
        <p:spPr>
          <a:xfrm>
            <a:off x="4718552" y="1415996"/>
            <a:ext cx="884211" cy="19135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197F2B-8C81-4BD4-95B7-3442D562C17B}"/>
              </a:ext>
            </a:extLst>
          </p:cNvPr>
          <p:cNvCxnSpPr>
            <a:cxnSpLocks/>
          </p:cNvCxnSpPr>
          <p:nvPr/>
        </p:nvCxnSpPr>
        <p:spPr>
          <a:xfrm>
            <a:off x="5626828" y="1607346"/>
            <a:ext cx="637011" cy="737977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B9A0BA-E3D3-4411-B366-F0F302ADA0D6}"/>
              </a:ext>
            </a:extLst>
          </p:cNvPr>
          <p:cNvSpPr txBox="1"/>
          <p:nvPr/>
        </p:nvSpPr>
        <p:spPr>
          <a:xfrm>
            <a:off x="4899969" y="593976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Loss</a:t>
            </a: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5B26BC-87A5-4417-998A-F395BDBD8018}"/>
              </a:ext>
            </a:extLst>
          </p:cNvPr>
          <p:cNvSpPr txBox="1"/>
          <p:nvPr/>
        </p:nvSpPr>
        <p:spPr>
          <a:xfrm>
            <a:off x="6195934" y="1638440"/>
            <a:ext cx="899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Predicted Offset</a:t>
            </a:r>
            <a:endParaRPr lang="en-IN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B141E3-57A3-443F-9C96-9DF2940C3A84}"/>
              </a:ext>
            </a:extLst>
          </p:cNvPr>
          <p:cNvSpPr txBox="1"/>
          <p:nvPr/>
        </p:nvSpPr>
        <p:spPr>
          <a:xfrm>
            <a:off x="4728075" y="1638440"/>
            <a:ext cx="899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Target</a:t>
            </a:r>
          </a:p>
          <a:p>
            <a:r>
              <a:rPr lang="en-US" sz="1400" dirty="0">
                <a:solidFill>
                  <a:schemeClr val="tx1">
                    <a:lumMod val="65000"/>
                  </a:schemeClr>
                </a:solidFill>
              </a:rPr>
              <a:t>Offset</a:t>
            </a:r>
            <a:endParaRPr lang="en-IN" sz="14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5CDFED-AC67-4532-BC7E-18CFAC48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863" y="6574303"/>
            <a:ext cx="285137" cy="2836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76C519-4CB8-48F2-BCF9-D450DD8A7F11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E05121-D9C7-4802-BB30-FAB0D3CD9D5B}"/>
              </a:ext>
            </a:extLst>
          </p:cNvPr>
          <p:cNvSpPr txBox="1"/>
          <p:nvPr/>
        </p:nvSpPr>
        <p:spPr>
          <a:xfrm>
            <a:off x="4920169" y="604382"/>
            <a:ext cx="2351659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FB7B3"/>
                </a:solidFill>
              </a:rPr>
              <a:t>Relative  Bbox training</a:t>
            </a:r>
            <a:endParaRPr lang="en-IN" dirty="0">
              <a:solidFill>
                <a:srgbClr val="2FB7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9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23" grpId="0"/>
      <p:bldP spid="71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3811-AD8F-4840-99EE-C6DF046A660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 up </a:t>
            </a:r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Contents</a:t>
            </a:r>
            <a:endParaRPr lang="en-IN" sz="3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2858B-66B9-4BAA-B6FE-933F1A0E38C2}"/>
              </a:ext>
            </a:extLst>
          </p:cNvPr>
          <p:cNvSpPr txBox="1"/>
          <p:nvPr/>
        </p:nvSpPr>
        <p:spPr>
          <a:xfrm>
            <a:off x="1080239" y="964905"/>
            <a:ext cx="468979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Faster RCNN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Summary and Drawback of Fast RCNN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Approach to solve Fast RCNN drawbacks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Region Proposal Network (RPN)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Faster RCNN benchmarking</a:t>
            </a:r>
          </a:p>
          <a:p>
            <a:pPr lvl="1"/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72F47-7A35-43C1-A8DD-AB74242F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837" y="2498393"/>
            <a:ext cx="856140" cy="851816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9A7E3705-DA20-43A3-A0EC-D86BDA2BE307}"/>
              </a:ext>
            </a:extLst>
          </p:cNvPr>
          <p:cNvSpPr/>
          <p:nvPr/>
        </p:nvSpPr>
        <p:spPr>
          <a:xfrm>
            <a:off x="5869906" y="1225776"/>
            <a:ext cx="651933" cy="2667295"/>
          </a:xfrm>
          <a:prstGeom prst="rightBrace">
            <a:avLst/>
          </a:prstGeom>
          <a:ln w="28575"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A45DC-AA8E-4A1D-84A2-A32A62528E2D}"/>
              </a:ext>
            </a:extLst>
          </p:cNvPr>
          <p:cNvSpPr txBox="1"/>
          <p:nvPr/>
        </p:nvSpPr>
        <p:spPr>
          <a:xfrm>
            <a:off x="6826639" y="2123106"/>
            <a:ext cx="2657829" cy="851815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CNN based </a:t>
            </a:r>
          </a:p>
          <a:p>
            <a:pPr algn="ctr"/>
            <a:r>
              <a:rPr lang="en-US" sz="1600" dirty="0"/>
              <a:t>+ </a:t>
            </a:r>
          </a:p>
          <a:p>
            <a:pPr algn="ctr"/>
            <a:r>
              <a:rPr lang="en-US" sz="1600" dirty="0"/>
              <a:t>Trainable Region Proposal</a:t>
            </a:r>
            <a:endParaRPr lang="en-IN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18C4FC-3E40-44DE-A86B-15B9AC091F37}"/>
              </a:ext>
            </a:extLst>
          </p:cNvPr>
          <p:cNvSpPr txBox="1">
            <a:spLocks/>
          </p:cNvSpPr>
          <p:nvPr/>
        </p:nvSpPr>
        <p:spPr>
          <a:xfrm>
            <a:off x="838200" y="4298576"/>
            <a:ext cx="10515600" cy="67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Perquisite</a:t>
            </a:r>
            <a:endParaRPr lang="en-IN" sz="3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08E78-8753-4AB2-B14C-9515B35CA772}"/>
              </a:ext>
            </a:extLst>
          </p:cNvPr>
          <p:cNvSpPr txBox="1"/>
          <p:nvPr/>
        </p:nvSpPr>
        <p:spPr>
          <a:xfrm>
            <a:off x="1080239" y="511177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Working of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Fast RCNN</a:t>
            </a:r>
          </a:p>
        </p:txBody>
      </p:sp>
    </p:spTree>
    <p:extLst>
      <p:ext uri="{BB962C8B-B14F-4D97-AF65-F5344CB8AC3E}">
        <p14:creationId xmlns:p14="http://schemas.microsoft.com/office/powerpoint/2010/main" val="428909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7BB227B-E87B-4E54-AF6F-D821BFD43C3B}"/>
              </a:ext>
            </a:extLst>
          </p:cNvPr>
          <p:cNvSpPr/>
          <p:nvPr/>
        </p:nvSpPr>
        <p:spPr>
          <a:xfrm>
            <a:off x="4704835" y="1352212"/>
            <a:ext cx="2505063" cy="4004780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>
                <a:solidFill>
                  <a:srgbClr val="FFFF00"/>
                </a:solidFill>
              </a:rPr>
              <a:t>.</a:t>
            </a:r>
            <a:endParaRPr lang="en-IN" sz="3500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429D86-8EA2-4E5A-AF94-DDBF6B29257B}"/>
              </a:ext>
            </a:extLst>
          </p:cNvPr>
          <p:cNvCxnSpPr>
            <a:cxnSpLocks/>
          </p:cNvCxnSpPr>
          <p:nvPr/>
        </p:nvCxnSpPr>
        <p:spPr>
          <a:xfrm>
            <a:off x="865965" y="2027823"/>
            <a:ext cx="393700" cy="0"/>
          </a:xfrm>
          <a:prstGeom prst="line">
            <a:avLst/>
          </a:prstGeom>
          <a:ln w="190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F28C31-C904-4C01-9434-9DA9848D5F50}"/>
              </a:ext>
            </a:extLst>
          </p:cNvPr>
          <p:cNvSpPr txBox="1"/>
          <p:nvPr/>
        </p:nvSpPr>
        <p:spPr>
          <a:xfrm>
            <a:off x="1259665" y="185854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Ground Truth</a:t>
            </a:r>
            <a:endParaRPr lang="en-IN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4310D6-0902-46B2-8F0D-AC2F9BD961CC}"/>
              </a:ext>
            </a:extLst>
          </p:cNvPr>
          <p:cNvSpPr/>
          <p:nvPr/>
        </p:nvSpPr>
        <p:spPr>
          <a:xfrm>
            <a:off x="6263839" y="2345323"/>
            <a:ext cx="2153847" cy="400478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6000" baseline="3000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IN" sz="6000" baseline="30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4AB38BE-1E40-4993-AE4F-ED1D622A0409}"/>
              </a:ext>
            </a:extLst>
          </p:cNvPr>
          <p:cNvCxnSpPr>
            <a:cxnSpLocks/>
          </p:cNvCxnSpPr>
          <p:nvPr/>
        </p:nvCxnSpPr>
        <p:spPr>
          <a:xfrm>
            <a:off x="885015" y="2688223"/>
            <a:ext cx="31115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96CE636-93CF-4F6E-BFF1-39648F7277A1}"/>
              </a:ext>
            </a:extLst>
          </p:cNvPr>
          <p:cNvSpPr txBox="1"/>
          <p:nvPr/>
        </p:nvSpPr>
        <p:spPr>
          <a:xfrm>
            <a:off x="1259663" y="2493547"/>
            <a:ext cx="1596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Predicted Bbox</a:t>
            </a:r>
            <a:endParaRPr lang="en-IN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7DC642-BE19-416C-82F6-5D4025C2C4FC}"/>
              </a:ext>
            </a:extLst>
          </p:cNvPr>
          <p:cNvCxnSpPr>
            <a:cxnSpLocks/>
          </p:cNvCxnSpPr>
          <p:nvPr/>
        </p:nvCxnSpPr>
        <p:spPr>
          <a:xfrm>
            <a:off x="4704835" y="5484559"/>
            <a:ext cx="1467365" cy="93148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958E3C-F84C-450A-A6B6-39E832ACF9F8}"/>
              </a:ext>
            </a:extLst>
          </p:cNvPr>
          <p:cNvSpPr txBox="1"/>
          <p:nvPr/>
        </p:nvSpPr>
        <p:spPr>
          <a:xfrm>
            <a:off x="4899969" y="593976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Loss</a:t>
            </a: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7ED9EC-F8DF-4626-96AD-9B09515AA603}"/>
              </a:ext>
            </a:extLst>
          </p:cNvPr>
          <p:cNvSpPr txBox="1"/>
          <p:nvPr/>
        </p:nvSpPr>
        <p:spPr>
          <a:xfrm>
            <a:off x="1152265" y="4809555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i ,    </a:t>
            </a:r>
            <a:r>
              <a:rPr lang="en-US" sz="1400" dirty="0"/>
              <a:t>y</a:t>
            </a:r>
            <a:r>
              <a:rPr lang="en-US" sz="1400" baseline="-25000" dirty="0"/>
              <a:t>i   ,  </a:t>
            </a:r>
            <a:r>
              <a:rPr lang="en-US" sz="1400" dirty="0"/>
              <a:t>h</a:t>
            </a:r>
            <a:r>
              <a:rPr lang="en-US" sz="1400" baseline="-25000" dirty="0"/>
              <a:t>i ,   </a:t>
            </a:r>
            <a:r>
              <a:rPr lang="en-US" sz="1400" dirty="0"/>
              <a:t>w</a:t>
            </a:r>
            <a:r>
              <a:rPr lang="en-US" sz="1400" baseline="-25000" dirty="0"/>
              <a:t>i </a:t>
            </a:r>
            <a:endParaRPr lang="en-IN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510C40-E2FC-4693-A3EB-5D6B83BC97B3}"/>
              </a:ext>
            </a:extLst>
          </p:cNvPr>
          <p:cNvSpPr txBox="1"/>
          <p:nvPr/>
        </p:nvSpPr>
        <p:spPr>
          <a:xfrm>
            <a:off x="1152265" y="467168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^     ^    ^     ^</a:t>
            </a:r>
            <a:endParaRPr lang="en-IN" sz="1400" dirty="0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6D248CF2-7615-4780-9846-6A93331DD35E}"/>
              </a:ext>
            </a:extLst>
          </p:cNvPr>
          <p:cNvSpPr/>
          <p:nvPr/>
        </p:nvSpPr>
        <p:spPr>
          <a:xfrm>
            <a:off x="1117489" y="4722600"/>
            <a:ext cx="45719" cy="369332"/>
          </a:xfrm>
          <a:prstGeom prst="leftBracke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C62A4E38-7DC2-4D84-BC8F-86D5B8F73BD1}"/>
              </a:ext>
            </a:extLst>
          </p:cNvPr>
          <p:cNvSpPr/>
          <p:nvPr/>
        </p:nvSpPr>
        <p:spPr>
          <a:xfrm rot="10800000">
            <a:off x="2309247" y="4722600"/>
            <a:ext cx="45719" cy="369332"/>
          </a:xfrm>
          <a:prstGeom prst="leftBracke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92BE86-8E81-49FB-A744-7FEAA68F41A9}"/>
              </a:ext>
            </a:extLst>
          </p:cNvPr>
          <p:cNvSpPr txBox="1"/>
          <p:nvPr/>
        </p:nvSpPr>
        <p:spPr>
          <a:xfrm>
            <a:off x="605185" y="3968933"/>
            <a:ext cx="2270937" cy="338554"/>
          </a:xfrm>
          <a:prstGeom prst="rect">
            <a:avLst/>
          </a:prstGeom>
          <a:noFill/>
          <a:ln>
            <a:solidFill>
              <a:schemeClr val="accent6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Bbox Regression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3374A5-3437-48FD-8378-02D4CE3DC54A}"/>
              </a:ext>
            </a:extLst>
          </p:cNvPr>
          <p:cNvSpPr/>
          <p:nvPr/>
        </p:nvSpPr>
        <p:spPr>
          <a:xfrm rot="5400000">
            <a:off x="1664988" y="3042429"/>
            <a:ext cx="151330" cy="1254341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solidFill>
              <a:schemeClr val="accent6">
                <a:lumMod val="7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634F5A-45FD-458C-9EFB-5DD8045269F0}"/>
              </a:ext>
            </a:extLst>
          </p:cNvPr>
          <p:cNvCxnSpPr>
            <a:cxnSpLocks/>
            <a:stCxn id="82" idx="3"/>
            <a:endCxn id="81" idx="0"/>
          </p:cNvCxnSpPr>
          <p:nvPr/>
        </p:nvCxnSpPr>
        <p:spPr>
          <a:xfrm>
            <a:off x="1740653" y="3745265"/>
            <a:ext cx="1" cy="223668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EBFD888-95C2-4262-987B-319AAAE4449A}"/>
              </a:ext>
            </a:extLst>
          </p:cNvPr>
          <p:cNvCxnSpPr>
            <a:cxnSpLocks/>
          </p:cNvCxnSpPr>
          <p:nvPr/>
        </p:nvCxnSpPr>
        <p:spPr>
          <a:xfrm>
            <a:off x="1305881" y="4312778"/>
            <a:ext cx="0" cy="38431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5CC82C8-6F66-4AC2-9313-2D6C2C6B4C78}"/>
              </a:ext>
            </a:extLst>
          </p:cNvPr>
          <p:cNvCxnSpPr>
            <a:cxnSpLocks/>
          </p:cNvCxnSpPr>
          <p:nvPr/>
        </p:nvCxnSpPr>
        <p:spPr>
          <a:xfrm>
            <a:off x="1552016" y="4307487"/>
            <a:ext cx="0" cy="38431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B6C8EF-DB4D-4903-90F9-1CE937AF348F}"/>
              </a:ext>
            </a:extLst>
          </p:cNvPr>
          <p:cNvCxnSpPr>
            <a:cxnSpLocks/>
          </p:cNvCxnSpPr>
          <p:nvPr/>
        </p:nvCxnSpPr>
        <p:spPr>
          <a:xfrm>
            <a:off x="1804002" y="4307487"/>
            <a:ext cx="0" cy="38431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8F3FD5-B92A-419E-A289-9FCC73F2FE94}"/>
              </a:ext>
            </a:extLst>
          </p:cNvPr>
          <p:cNvCxnSpPr>
            <a:cxnSpLocks/>
          </p:cNvCxnSpPr>
          <p:nvPr/>
        </p:nvCxnSpPr>
        <p:spPr>
          <a:xfrm>
            <a:off x="2105149" y="4310662"/>
            <a:ext cx="0" cy="38431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3A83155-4A3F-4C89-BA35-55EAACD174B9}"/>
              </a:ext>
            </a:extLst>
          </p:cNvPr>
          <p:cNvSpPr txBox="1"/>
          <p:nvPr/>
        </p:nvSpPr>
        <p:spPr>
          <a:xfrm>
            <a:off x="9481716" y="2772657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dx</a:t>
            </a:r>
            <a:r>
              <a:rPr lang="en-US" sz="1400" baseline="-25000" dirty="0"/>
              <a:t>i ,   </a:t>
            </a:r>
            <a:r>
              <a:rPr lang="en-US" sz="1400" dirty="0"/>
              <a:t>dy</a:t>
            </a:r>
            <a:r>
              <a:rPr lang="en-US" sz="1400" baseline="-25000" dirty="0"/>
              <a:t>i   , </a:t>
            </a:r>
            <a:r>
              <a:rPr lang="en-US" sz="1400" dirty="0"/>
              <a:t>dh</a:t>
            </a:r>
            <a:r>
              <a:rPr lang="en-US" sz="1400" baseline="-25000" dirty="0"/>
              <a:t>i ,  </a:t>
            </a:r>
            <a:r>
              <a:rPr lang="en-US" sz="1400" dirty="0"/>
              <a:t>dw</a:t>
            </a:r>
            <a:r>
              <a:rPr lang="en-US" sz="1400" baseline="-25000" dirty="0"/>
              <a:t>i </a:t>
            </a:r>
            <a:endParaRPr lang="en-IN" sz="1400" dirty="0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BEB72837-B7BF-4C39-A298-C333A3AE945E}"/>
              </a:ext>
            </a:extLst>
          </p:cNvPr>
          <p:cNvSpPr/>
          <p:nvPr/>
        </p:nvSpPr>
        <p:spPr>
          <a:xfrm>
            <a:off x="9446940" y="2685702"/>
            <a:ext cx="45719" cy="369332"/>
          </a:xfrm>
          <a:prstGeom prst="leftBracke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1B282E65-9808-43B2-9E24-504E3A861E15}"/>
              </a:ext>
            </a:extLst>
          </p:cNvPr>
          <p:cNvSpPr/>
          <p:nvPr/>
        </p:nvSpPr>
        <p:spPr>
          <a:xfrm rot="10800000">
            <a:off x="10909477" y="2685702"/>
            <a:ext cx="45719" cy="369332"/>
          </a:xfrm>
          <a:prstGeom prst="leftBracket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3E47ED-ABF9-464F-A7CA-DA72CB5CF097}"/>
              </a:ext>
            </a:extLst>
          </p:cNvPr>
          <p:cNvSpPr txBox="1"/>
          <p:nvPr/>
        </p:nvSpPr>
        <p:spPr>
          <a:xfrm>
            <a:off x="9036499" y="1934556"/>
            <a:ext cx="2270937" cy="338554"/>
          </a:xfrm>
          <a:prstGeom prst="rect">
            <a:avLst/>
          </a:prstGeom>
          <a:noFill/>
          <a:ln>
            <a:solidFill>
              <a:schemeClr val="accent6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Bbox Regression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E53CF0-81AC-4BD4-9CEC-2186AD6C81B1}"/>
              </a:ext>
            </a:extLst>
          </p:cNvPr>
          <p:cNvSpPr/>
          <p:nvPr/>
        </p:nvSpPr>
        <p:spPr>
          <a:xfrm rot="5400000">
            <a:off x="10096302" y="1008052"/>
            <a:ext cx="151330" cy="1254341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solidFill>
              <a:schemeClr val="accent6">
                <a:lumMod val="7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30F950F-B55F-4C95-AD83-CC4733B57737}"/>
              </a:ext>
            </a:extLst>
          </p:cNvPr>
          <p:cNvCxnSpPr>
            <a:cxnSpLocks/>
            <a:stCxn id="92" idx="3"/>
            <a:endCxn id="91" idx="0"/>
          </p:cNvCxnSpPr>
          <p:nvPr/>
        </p:nvCxnSpPr>
        <p:spPr>
          <a:xfrm>
            <a:off x="10171967" y="1710888"/>
            <a:ext cx="1" cy="223668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D836982-7A42-44B2-B3F9-1722C346C53A}"/>
              </a:ext>
            </a:extLst>
          </p:cNvPr>
          <p:cNvCxnSpPr>
            <a:cxnSpLocks/>
          </p:cNvCxnSpPr>
          <p:nvPr/>
        </p:nvCxnSpPr>
        <p:spPr>
          <a:xfrm>
            <a:off x="9660995" y="2301391"/>
            <a:ext cx="0" cy="38431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9E29F61-779A-41EC-B471-B827D623A462}"/>
              </a:ext>
            </a:extLst>
          </p:cNvPr>
          <p:cNvCxnSpPr>
            <a:cxnSpLocks/>
          </p:cNvCxnSpPr>
          <p:nvPr/>
        </p:nvCxnSpPr>
        <p:spPr>
          <a:xfrm>
            <a:off x="10034130" y="2301391"/>
            <a:ext cx="0" cy="38431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5FA08C1-DAE2-4F76-8645-F0E2F32B3B4F}"/>
              </a:ext>
            </a:extLst>
          </p:cNvPr>
          <p:cNvCxnSpPr>
            <a:cxnSpLocks/>
          </p:cNvCxnSpPr>
          <p:nvPr/>
        </p:nvCxnSpPr>
        <p:spPr>
          <a:xfrm>
            <a:off x="10362316" y="2301391"/>
            <a:ext cx="0" cy="38431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BF33B60-844E-4F22-A809-05DF355BD4C4}"/>
              </a:ext>
            </a:extLst>
          </p:cNvPr>
          <p:cNvCxnSpPr>
            <a:cxnSpLocks/>
          </p:cNvCxnSpPr>
          <p:nvPr/>
        </p:nvCxnSpPr>
        <p:spPr>
          <a:xfrm>
            <a:off x="10714263" y="2301391"/>
            <a:ext cx="0" cy="38431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7C8966B6-7446-47B4-B24A-F2D01039C09E}"/>
              </a:ext>
            </a:extLst>
          </p:cNvPr>
          <p:cNvSpPr/>
          <p:nvPr/>
        </p:nvSpPr>
        <p:spPr>
          <a:xfrm>
            <a:off x="394699" y="4185967"/>
            <a:ext cx="565096" cy="1554952"/>
          </a:xfrm>
          <a:prstGeom prst="mathMultiply">
            <a:avLst/>
          </a:prstGeom>
          <a:solidFill>
            <a:schemeClr val="accent5">
              <a:lumMod val="75000"/>
              <a:alpha val="16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A13455A-B2C9-4AFC-9D6A-3C967D522BD8}"/>
              </a:ext>
            </a:extLst>
          </p:cNvPr>
          <p:cNvCxnSpPr>
            <a:cxnSpLocks/>
          </p:cNvCxnSpPr>
          <p:nvPr/>
        </p:nvCxnSpPr>
        <p:spPr>
          <a:xfrm flipV="1">
            <a:off x="7340762" y="3354602"/>
            <a:ext cx="0" cy="937461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578BA77-F2B3-480A-BFB3-50E9CE52450D}"/>
              </a:ext>
            </a:extLst>
          </p:cNvPr>
          <p:cNvCxnSpPr>
            <a:cxnSpLocks/>
          </p:cNvCxnSpPr>
          <p:nvPr/>
        </p:nvCxnSpPr>
        <p:spPr>
          <a:xfrm flipH="1">
            <a:off x="5957366" y="4383020"/>
            <a:ext cx="1317401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BFB88F1-2731-4E09-A925-7D3602E64E13}"/>
              </a:ext>
            </a:extLst>
          </p:cNvPr>
          <p:cNvCxnSpPr/>
          <p:nvPr/>
        </p:nvCxnSpPr>
        <p:spPr>
          <a:xfrm>
            <a:off x="7918870" y="2186573"/>
            <a:ext cx="498816" cy="0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A2A3875-AC3B-4839-92FF-A5FF6C0D6D69}"/>
              </a:ext>
            </a:extLst>
          </p:cNvPr>
          <p:cNvCxnSpPr>
            <a:cxnSpLocks/>
          </p:cNvCxnSpPr>
          <p:nvPr/>
        </p:nvCxnSpPr>
        <p:spPr>
          <a:xfrm>
            <a:off x="7340762" y="1352212"/>
            <a:ext cx="0" cy="358676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B31FAF8-0B8C-4B86-AE32-2D643EF4290E}"/>
              </a:ext>
            </a:extLst>
          </p:cNvPr>
          <p:cNvSpPr txBox="1"/>
          <p:nvPr/>
        </p:nvSpPr>
        <p:spPr>
          <a:xfrm>
            <a:off x="6429156" y="432880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  <a:endParaRPr lang="en-IN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818D4F2-5BC0-4EF4-9E2A-CC2B833BC72F}"/>
              </a:ext>
            </a:extLst>
          </p:cNvPr>
          <p:cNvSpPr txBox="1"/>
          <p:nvPr/>
        </p:nvSpPr>
        <p:spPr>
          <a:xfrm>
            <a:off x="7959727" y="181681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w</a:t>
            </a:r>
            <a:endParaRPr lang="en-IN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2867793-F761-43F9-828F-8974EA62B646}"/>
              </a:ext>
            </a:extLst>
          </p:cNvPr>
          <p:cNvSpPr txBox="1"/>
          <p:nvPr/>
        </p:nvSpPr>
        <p:spPr>
          <a:xfrm>
            <a:off x="7351982" y="369037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y</a:t>
            </a:r>
            <a:endParaRPr lang="en-IN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CD5770-1E7A-4B49-BC04-B43BC30896DB}"/>
              </a:ext>
            </a:extLst>
          </p:cNvPr>
          <p:cNvSpPr txBox="1"/>
          <p:nvPr/>
        </p:nvSpPr>
        <p:spPr>
          <a:xfrm>
            <a:off x="7340762" y="1337566"/>
            <a:ext cx="38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h</a:t>
            </a:r>
            <a:endParaRPr lang="en-IN" dirty="0"/>
          </a:p>
        </p:txBody>
      </p:sp>
      <p:sp>
        <p:nvSpPr>
          <p:cNvPr id="126" name="L-Shape 125">
            <a:extLst>
              <a:ext uri="{FF2B5EF4-FFF2-40B4-BE49-F238E27FC236}">
                <a16:creationId xmlns:a16="http://schemas.microsoft.com/office/drawing/2014/main" id="{5F5D92E0-3AFC-4C63-BCD0-BBA262B4CA59}"/>
              </a:ext>
            </a:extLst>
          </p:cNvPr>
          <p:cNvSpPr/>
          <p:nvPr/>
        </p:nvSpPr>
        <p:spPr>
          <a:xfrm rot="19616838">
            <a:off x="11017824" y="2981713"/>
            <a:ext cx="579223" cy="197440"/>
          </a:xfrm>
          <a:prstGeom prst="corner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7D234FF-943E-4C12-AAA5-526800E4DD1F}"/>
              </a:ext>
            </a:extLst>
          </p:cNvPr>
          <p:cNvSpPr txBox="1"/>
          <p:nvPr/>
        </p:nvSpPr>
        <p:spPr>
          <a:xfrm>
            <a:off x="9466470" y="4447690"/>
            <a:ext cx="249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 x</a:t>
            </a:r>
            <a:r>
              <a:rPr lang="en-US" sz="1800" baseline="-25000" dirty="0"/>
              <a:t>i  </a:t>
            </a:r>
            <a:r>
              <a:rPr lang="en-US" sz="1800" dirty="0"/>
              <a:t>+</a:t>
            </a:r>
            <a:r>
              <a:rPr lang="en-US" sz="1800" baseline="-25000" dirty="0"/>
              <a:t> </a:t>
            </a:r>
            <a:r>
              <a:rPr lang="en-US" sz="1800" dirty="0"/>
              <a:t>dx</a:t>
            </a:r>
            <a:r>
              <a:rPr lang="en-US" sz="1800" baseline="-25000" dirty="0"/>
              <a:t>i </a:t>
            </a:r>
            <a:r>
              <a:rPr lang="en-US" sz="1800" dirty="0"/>
              <a:t> - x</a:t>
            </a:r>
            <a:r>
              <a:rPr lang="en-US" sz="1800" baseline="-25000" dirty="0"/>
              <a:t>i</a:t>
            </a:r>
            <a:r>
              <a:rPr lang="en-US" sz="1800" dirty="0"/>
              <a:t> ) </a:t>
            </a:r>
            <a:r>
              <a:rPr lang="en-US" sz="1800" baseline="30000" dirty="0"/>
              <a:t>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502E366-B36D-4CF3-9957-3A240A6BDF4F}"/>
              </a:ext>
            </a:extLst>
          </p:cNvPr>
          <p:cNvSpPr txBox="1"/>
          <p:nvPr/>
        </p:nvSpPr>
        <p:spPr>
          <a:xfrm>
            <a:off x="9483308" y="5007424"/>
            <a:ext cx="249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 y</a:t>
            </a:r>
            <a:r>
              <a:rPr lang="en-US" sz="1800" baseline="-25000" dirty="0"/>
              <a:t>i   </a:t>
            </a:r>
            <a:r>
              <a:rPr lang="en-US" sz="1800" dirty="0"/>
              <a:t>+</a:t>
            </a:r>
            <a:r>
              <a:rPr lang="en-US" sz="1800" baseline="-25000" dirty="0"/>
              <a:t> </a:t>
            </a:r>
            <a:r>
              <a:rPr lang="en-US" sz="1800" dirty="0"/>
              <a:t>dy</a:t>
            </a:r>
            <a:r>
              <a:rPr lang="en-US" sz="1800" baseline="-25000" dirty="0"/>
              <a:t>i </a:t>
            </a:r>
            <a:r>
              <a:rPr lang="en-US" sz="1800" dirty="0"/>
              <a:t> - </a:t>
            </a:r>
            <a:r>
              <a:rPr lang="en-US" sz="1800" baseline="-25000" dirty="0"/>
              <a:t> </a:t>
            </a:r>
            <a:r>
              <a:rPr lang="en-US" sz="1800" dirty="0"/>
              <a:t>y</a:t>
            </a:r>
            <a:r>
              <a:rPr lang="en-US" sz="1800" baseline="-25000" dirty="0"/>
              <a:t>i </a:t>
            </a:r>
            <a:r>
              <a:rPr lang="en-US" sz="1800" dirty="0"/>
              <a:t>) </a:t>
            </a:r>
            <a:r>
              <a:rPr lang="en-US" sz="1800" baseline="30000" dirty="0"/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7226D3F-9858-49C6-ADDF-34E1A25EF615}"/>
              </a:ext>
            </a:extLst>
          </p:cNvPr>
          <p:cNvSpPr txBox="1"/>
          <p:nvPr/>
        </p:nvSpPr>
        <p:spPr>
          <a:xfrm>
            <a:off x="9483308" y="5576475"/>
            <a:ext cx="249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 h</a:t>
            </a:r>
            <a:r>
              <a:rPr lang="en-US" sz="1800" baseline="-25000" dirty="0"/>
              <a:t> </a:t>
            </a:r>
            <a:r>
              <a:rPr lang="en-US" sz="1800" dirty="0"/>
              <a:t>+</a:t>
            </a:r>
            <a:r>
              <a:rPr lang="en-US" sz="1800" baseline="-25000" dirty="0"/>
              <a:t> </a:t>
            </a:r>
            <a:r>
              <a:rPr lang="en-US" sz="1800" dirty="0"/>
              <a:t>dh</a:t>
            </a:r>
            <a:r>
              <a:rPr lang="en-US" sz="1800" baseline="-25000" dirty="0"/>
              <a:t>i </a:t>
            </a:r>
            <a:r>
              <a:rPr lang="en-US" sz="1800" dirty="0"/>
              <a:t> - h</a:t>
            </a:r>
            <a:r>
              <a:rPr lang="en-US" sz="1800" baseline="-25000" dirty="0"/>
              <a:t>i</a:t>
            </a:r>
            <a:r>
              <a:rPr lang="en-US" sz="1800" dirty="0"/>
              <a:t> ) </a:t>
            </a:r>
            <a:r>
              <a:rPr lang="en-US" sz="1800" baseline="30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DFEBA42-08AD-4901-BAD3-4024867B4D1E}"/>
              </a:ext>
            </a:extLst>
          </p:cNvPr>
          <p:cNvSpPr txBox="1"/>
          <p:nvPr/>
        </p:nvSpPr>
        <p:spPr>
          <a:xfrm>
            <a:off x="9520423" y="6126577"/>
            <a:ext cx="2495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( h+</a:t>
            </a:r>
            <a:r>
              <a:rPr lang="en-US" sz="1800" baseline="-25000" dirty="0"/>
              <a:t> </a:t>
            </a:r>
            <a:r>
              <a:rPr lang="en-US" sz="1800" dirty="0"/>
              <a:t>dw</a:t>
            </a:r>
            <a:r>
              <a:rPr lang="en-US" sz="1800" baseline="-25000" dirty="0"/>
              <a:t>i </a:t>
            </a:r>
            <a:r>
              <a:rPr lang="en-US" sz="1800" dirty="0"/>
              <a:t> - h</a:t>
            </a:r>
            <a:r>
              <a:rPr lang="en-US" sz="1800" baseline="-25000" dirty="0"/>
              <a:t>i </a:t>
            </a:r>
            <a:r>
              <a:rPr lang="en-US" sz="1800" dirty="0"/>
              <a:t>) </a:t>
            </a:r>
            <a:r>
              <a:rPr lang="en-US" sz="1800" baseline="30000" dirty="0"/>
              <a:t>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5B81445-1179-4C0C-A8D4-B54C34AB6EFC}"/>
              </a:ext>
            </a:extLst>
          </p:cNvPr>
          <p:cNvSpPr txBox="1"/>
          <p:nvPr/>
        </p:nvSpPr>
        <p:spPr>
          <a:xfrm>
            <a:off x="9750127" y="43746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^</a:t>
            </a:r>
            <a:endParaRPr lang="en-IN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136D148-924B-48BA-9A36-01E26B5E9ADC}"/>
              </a:ext>
            </a:extLst>
          </p:cNvPr>
          <p:cNvSpPr txBox="1"/>
          <p:nvPr/>
        </p:nvSpPr>
        <p:spPr>
          <a:xfrm>
            <a:off x="9762951" y="490827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^</a:t>
            </a:r>
            <a:endParaRPr lang="en-IN" sz="14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B0DA77C-6117-4666-BBE5-B0EB031C3924}"/>
              </a:ext>
            </a:extLst>
          </p:cNvPr>
          <p:cNvSpPr txBox="1"/>
          <p:nvPr/>
        </p:nvSpPr>
        <p:spPr>
          <a:xfrm>
            <a:off x="9750127" y="54483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^</a:t>
            </a:r>
            <a:endParaRPr lang="en-IN" sz="14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B0DAB24-B0CA-4D33-8F07-1E072AFC0167}"/>
              </a:ext>
            </a:extLst>
          </p:cNvPr>
          <p:cNvSpPr txBox="1"/>
          <p:nvPr/>
        </p:nvSpPr>
        <p:spPr>
          <a:xfrm>
            <a:off x="9764900" y="600006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^</a:t>
            </a:r>
            <a:endParaRPr lang="en-IN" sz="1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4811ABE-0A43-4EE5-AA74-3254784B5DBA}"/>
              </a:ext>
            </a:extLst>
          </p:cNvPr>
          <p:cNvSpPr txBox="1"/>
          <p:nvPr/>
        </p:nvSpPr>
        <p:spPr>
          <a:xfrm>
            <a:off x="9344340" y="3555992"/>
            <a:ext cx="19346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sz="1600" baseline="-25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Loss Minimization</a:t>
            </a:r>
            <a:endParaRPr lang="en-IN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D40A702-D670-4997-BBFE-CBFBC6DC81AA}"/>
              </a:ext>
            </a:extLst>
          </p:cNvPr>
          <p:cNvSpPr txBox="1"/>
          <p:nvPr/>
        </p:nvSpPr>
        <p:spPr>
          <a:xfrm>
            <a:off x="10162722" y="58272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B6F15CD-72A7-4FB0-9429-5E741CFC55CC}"/>
              </a:ext>
            </a:extLst>
          </p:cNvPr>
          <p:cNvSpPr txBox="1"/>
          <p:nvPr/>
        </p:nvSpPr>
        <p:spPr>
          <a:xfrm>
            <a:off x="10162722" y="47130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D01F727-3185-4FFB-8CD8-B66E3B65D083}"/>
              </a:ext>
            </a:extLst>
          </p:cNvPr>
          <p:cNvSpPr txBox="1"/>
          <p:nvPr/>
        </p:nvSpPr>
        <p:spPr>
          <a:xfrm>
            <a:off x="10162722" y="5280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FD0905E-AEF2-4F00-A37C-4647DCA36DC8}"/>
              </a:ext>
            </a:extLst>
          </p:cNvPr>
          <p:cNvSpPr/>
          <p:nvPr/>
        </p:nvSpPr>
        <p:spPr>
          <a:xfrm>
            <a:off x="9018379" y="3558632"/>
            <a:ext cx="2428746" cy="30244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28F54DE-90A6-4E5A-A214-5439CBF800C3}"/>
              </a:ext>
            </a:extLst>
          </p:cNvPr>
          <p:cNvSpPr txBox="1"/>
          <p:nvPr/>
        </p:nvSpPr>
        <p:spPr>
          <a:xfrm>
            <a:off x="9623610" y="3848867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dx</a:t>
            </a:r>
            <a:r>
              <a:rPr lang="en-US" sz="1400" baseline="-25000" dirty="0">
                <a:solidFill>
                  <a:schemeClr val="accent5">
                    <a:lumMod val="75000"/>
                  </a:schemeClr>
                </a:solidFill>
              </a:rPr>
              <a:t>i , 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dy</a:t>
            </a:r>
            <a:r>
              <a:rPr lang="en-US" sz="1400" baseline="-25000" dirty="0">
                <a:solidFill>
                  <a:schemeClr val="accent5">
                    <a:lumMod val="75000"/>
                  </a:schemeClr>
                </a:solidFill>
              </a:rPr>
              <a:t>i   ,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dh</a:t>
            </a:r>
            <a:r>
              <a:rPr lang="en-US" sz="1400" baseline="-25000" dirty="0">
                <a:solidFill>
                  <a:schemeClr val="accent5">
                    <a:lumMod val="75000"/>
                  </a:schemeClr>
                </a:solidFill>
              </a:rPr>
              <a:t>i ,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dw</a:t>
            </a:r>
            <a:r>
              <a:rPr lang="en-US" sz="1400" baseline="-25000" dirty="0">
                <a:solidFill>
                  <a:schemeClr val="accent5">
                    <a:lumMod val="75000"/>
                  </a:schemeClr>
                </a:solidFill>
              </a:rPr>
              <a:t>i </a:t>
            </a:r>
            <a:endParaRPr lang="en-IN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9" name="Left Bracket 168">
            <a:extLst>
              <a:ext uri="{FF2B5EF4-FFF2-40B4-BE49-F238E27FC236}">
                <a16:creationId xmlns:a16="http://schemas.microsoft.com/office/drawing/2014/main" id="{AF5DAA07-2EAD-462F-9B21-97B61AD44444}"/>
              </a:ext>
            </a:extLst>
          </p:cNvPr>
          <p:cNvSpPr/>
          <p:nvPr/>
        </p:nvSpPr>
        <p:spPr>
          <a:xfrm>
            <a:off x="9674030" y="3856892"/>
            <a:ext cx="45719" cy="273791"/>
          </a:xfrm>
          <a:prstGeom prst="leftBracke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2" name="Left Bracket 171">
            <a:extLst>
              <a:ext uri="{FF2B5EF4-FFF2-40B4-BE49-F238E27FC236}">
                <a16:creationId xmlns:a16="http://schemas.microsoft.com/office/drawing/2014/main" id="{2DC6FB99-DEA2-4623-9252-A2C8B2407D3F}"/>
              </a:ext>
            </a:extLst>
          </p:cNvPr>
          <p:cNvSpPr/>
          <p:nvPr/>
        </p:nvSpPr>
        <p:spPr>
          <a:xfrm rot="10800000">
            <a:off x="10980729" y="3847874"/>
            <a:ext cx="45719" cy="273791"/>
          </a:xfrm>
          <a:prstGeom prst="leftBracke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E439D57-02FC-49E7-8065-1B3302F46C13}"/>
              </a:ext>
            </a:extLst>
          </p:cNvPr>
          <p:cNvSpPr txBox="1"/>
          <p:nvPr/>
        </p:nvSpPr>
        <p:spPr>
          <a:xfrm>
            <a:off x="9128645" y="4469301"/>
            <a:ext cx="479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L =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7FD9E-446E-4B37-A5A5-60937C33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863" y="6574303"/>
            <a:ext cx="285137" cy="283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9EF7-23B8-4A38-ADDE-64F326E7984B}"/>
              </a:ext>
            </a:extLst>
          </p:cNvPr>
          <p:cNvSpPr txBox="1"/>
          <p:nvPr/>
        </p:nvSpPr>
        <p:spPr>
          <a:xfrm>
            <a:off x="1494506" y="353804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 C 1</a:t>
            </a:r>
            <a:endParaRPr lang="en-IN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63BC6-9A53-4684-9E6C-664A72840C4E}"/>
              </a:ext>
            </a:extLst>
          </p:cNvPr>
          <p:cNvSpPr txBox="1"/>
          <p:nvPr/>
        </p:nvSpPr>
        <p:spPr>
          <a:xfrm>
            <a:off x="9938687" y="150665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 C 1</a:t>
            </a:r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B17B9-7876-4D6E-815E-25A9D04CD7A5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E417-9592-4EAA-9C73-F29DC105DA2A}"/>
              </a:ext>
            </a:extLst>
          </p:cNvPr>
          <p:cNvSpPr txBox="1"/>
          <p:nvPr/>
        </p:nvSpPr>
        <p:spPr>
          <a:xfrm>
            <a:off x="4920169" y="604382"/>
            <a:ext cx="2351659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FB7B3"/>
                </a:solidFill>
              </a:rPr>
              <a:t>Relative  Bbox training</a:t>
            </a:r>
            <a:endParaRPr lang="en-IN" dirty="0">
              <a:solidFill>
                <a:srgbClr val="2FB7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8" grpId="0"/>
      <p:bldP spid="89" grpId="0" animBg="1"/>
      <p:bldP spid="90" grpId="0" animBg="1"/>
      <p:bldP spid="91" grpId="0" animBg="1"/>
      <p:bldP spid="92" grpId="0" animBg="1"/>
      <p:bldP spid="99" grpId="0" animBg="1"/>
      <p:bldP spid="118" grpId="0"/>
      <p:bldP spid="120" grpId="0"/>
      <p:bldP spid="122" grpId="0"/>
      <p:bldP spid="124" grpId="0"/>
      <p:bldP spid="126" grpId="0" animBg="1"/>
      <p:bldP spid="134" grpId="0"/>
      <p:bldP spid="136" grpId="0"/>
      <p:bldP spid="138" grpId="0"/>
      <p:bldP spid="140" grpId="0"/>
      <p:bldP spid="141" grpId="0"/>
      <p:bldP spid="143" grpId="0"/>
      <p:bldP spid="145" grpId="0"/>
      <p:bldP spid="147" grpId="0"/>
      <p:bldP spid="149" grpId="0"/>
      <p:bldP spid="150" grpId="0"/>
      <p:bldP spid="152" grpId="0"/>
      <p:bldP spid="154" grpId="0"/>
      <p:bldP spid="155" grpId="0" animBg="1"/>
      <p:bldP spid="168" grpId="0"/>
      <p:bldP spid="169" grpId="0" animBg="1"/>
      <p:bldP spid="172" grpId="0" animBg="1"/>
      <p:bldP spid="1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A363AAB-0D19-4601-848F-AD4981B49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02" y="1540135"/>
            <a:ext cx="2412198" cy="32162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F5E0B14-431C-47F8-B480-FF5762CB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869" y="1541075"/>
            <a:ext cx="2412198" cy="321626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FB8D7984-F13A-40AF-9730-50566E28FF03}"/>
              </a:ext>
            </a:extLst>
          </p:cNvPr>
          <p:cNvSpPr/>
          <p:nvPr/>
        </p:nvSpPr>
        <p:spPr>
          <a:xfrm rot="5400000">
            <a:off x="5589040" y="3036343"/>
            <a:ext cx="933548" cy="512172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83D91-DEA7-43BE-8AAC-36AEBAB209DB}"/>
              </a:ext>
            </a:extLst>
          </p:cNvPr>
          <p:cNvSpPr txBox="1"/>
          <p:nvPr/>
        </p:nvSpPr>
        <p:spPr>
          <a:xfrm>
            <a:off x="2299583" y="1170803"/>
            <a:ext cx="8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EB65D-2344-4EC2-B837-A7AF61BA0685}"/>
              </a:ext>
            </a:extLst>
          </p:cNvPr>
          <p:cNvSpPr txBox="1"/>
          <p:nvPr/>
        </p:nvSpPr>
        <p:spPr>
          <a:xfrm>
            <a:off x="8574651" y="1154744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Bbox Output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9B940DE-F380-43F6-A45A-6AFEF840C742}"/>
              </a:ext>
            </a:extLst>
          </p:cNvPr>
          <p:cNvSpPr/>
          <p:nvPr/>
        </p:nvSpPr>
        <p:spPr>
          <a:xfrm rot="5400000">
            <a:off x="3801983" y="5398362"/>
            <a:ext cx="753922" cy="345978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A1556-7FC7-45B8-AC65-95C758163AD4}"/>
              </a:ext>
            </a:extLst>
          </p:cNvPr>
          <p:cNvSpPr txBox="1"/>
          <p:nvPr/>
        </p:nvSpPr>
        <p:spPr>
          <a:xfrm>
            <a:off x="2123755" y="53866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39CF3-69B2-4228-8259-E53A89AF1E36}"/>
              </a:ext>
            </a:extLst>
          </p:cNvPr>
          <p:cNvSpPr txBox="1"/>
          <p:nvPr/>
        </p:nvSpPr>
        <p:spPr>
          <a:xfrm>
            <a:off x="5285031" y="5386685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Bbox Output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3D5972-0AA5-4846-8CED-25639A5CF8E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040168" y="5571351"/>
            <a:ext cx="965787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C11AE-45D6-49E8-81E1-6FD9B8FB7551}"/>
              </a:ext>
            </a:extLst>
          </p:cNvPr>
          <p:cNvCxnSpPr>
            <a:cxnSpLocks/>
          </p:cNvCxnSpPr>
          <p:nvPr/>
        </p:nvCxnSpPr>
        <p:spPr>
          <a:xfrm>
            <a:off x="4344751" y="5571351"/>
            <a:ext cx="965787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78C374-BDCF-4D1C-8658-B449B4CEBAA7}"/>
              </a:ext>
            </a:extLst>
          </p:cNvPr>
          <p:cNvSpPr txBox="1"/>
          <p:nvPr/>
        </p:nvSpPr>
        <p:spPr>
          <a:xfrm>
            <a:off x="3524654" y="551829"/>
            <a:ext cx="5142689" cy="369332"/>
          </a:xfrm>
          <a:prstGeom prst="rect">
            <a:avLst/>
          </a:prstGeom>
          <a:noFill/>
          <a:ln>
            <a:solidFill>
              <a:srgbClr val="A73643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73643"/>
                </a:solidFill>
              </a:rPr>
              <a:t>Absolute Bbox training v/s Relative  Bbox training</a:t>
            </a:r>
            <a:endParaRPr lang="en-IN" dirty="0">
              <a:solidFill>
                <a:srgbClr val="A7364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475C7-6D9D-422F-A7A3-C363F2790ACB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3A656B-7792-4A43-A883-2C8246DD367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285031" y="3292429"/>
            <a:ext cx="514697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28544A-8C03-43F6-AB7D-F8EC09EE7B5D}"/>
              </a:ext>
            </a:extLst>
          </p:cNvPr>
          <p:cNvCxnSpPr>
            <a:cxnSpLocks/>
          </p:cNvCxnSpPr>
          <p:nvPr/>
        </p:nvCxnSpPr>
        <p:spPr>
          <a:xfrm>
            <a:off x="6311900" y="3282858"/>
            <a:ext cx="654448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3B22F61-A31B-4118-B6B4-716897473420}"/>
              </a:ext>
            </a:extLst>
          </p:cNvPr>
          <p:cNvSpPr/>
          <p:nvPr/>
        </p:nvSpPr>
        <p:spPr>
          <a:xfrm>
            <a:off x="1651802" y="5024642"/>
            <a:ext cx="5314546" cy="165769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9CC8AB-147B-4821-872A-867AD8D066B5}"/>
              </a:ext>
            </a:extLst>
          </p:cNvPr>
          <p:cNvSpPr txBox="1"/>
          <p:nvPr/>
        </p:nvSpPr>
        <p:spPr>
          <a:xfrm>
            <a:off x="5136070" y="1110115"/>
            <a:ext cx="235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7B3"/>
                </a:solidFill>
              </a:rPr>
              <a:t>Relative  Bbox training</a:t>
            </a:r>
            <a:endParaRPr lang="en-IN" dirty="0">
              <a:solidFill>
                <a:srgbClr val="2FB7B3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B773AC-552A-4802-9F55-721D54AB5D84}"/>
              </a:ext>
            </a:extLst>
          </p:cNvPr>
          <p:cNvSpPr/>
          <p:nvPr/>
        </p:nvSpPr>
        <p:spPr>
          <a:xfrm>
            <a:off x="1854200" y="2448587"/>
            <a:ext cx="2142407" cy="1120113"/>
          </a:xfrm>
          <a:prstGeom prst="rect">
            <a:avLst/>
          </a:prstGeom>
          <a:noFill/>
          <a:ln w="222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2ED2F2-D242-479B-BEE8-96BAEBF4DA9E}"/>
              </a:ext>
            </a:extLst>
          </p:cNvPr>
          <p:cNvSpPr/>
          <p:nvPr/>
        </p:nvSpPr>
        <p:spPr>
          <a:xfrm>
            <a:off x="1916219" y="2505617"/>
            <a:ext cx="1999774" cy="1788410"/>
          </a:xfrm>
          <a:prstGeom prst="rect">
            <a:avLst/>
          </a:prstGeom>
          <a:noFill/>
          <a:ln w="2222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637AAC-5E5D-4174-89C9-B688A7B0B218}"/>
              </a:ext>
            </a:extLst>
          </p:cNvPr>
          <p:cNvSpPr/>
          <p:nvPr/>
        </p:nvSpPr>
        <p:spPr>
          <a:xfrm>
            <a:off x="3545531" y="2448587"/>
            <a:ext cx="370462" cy="990600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8001D0-D6A2-42A5-A504-E72EB0B18A24}"/>
              </a:ext>
            </a:extLst>
          </p:cNvPr>
          <p:cNvSpPr/>
          <p:nvPr/>
        </p:nvSpPr>
        <p:spPr>
          <a:xfrm>
            <a:off x="8271730" y="2504298"/>
            <a:ext cx="2066070" cy="1166002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A287D06-D511-4B21-81DA-3E275BA390AB}"/>
              </a:ext>
            </a:extLst>
          </p:cNvPr>
          <p:cNvSpPr/>
          <p:nvPr/>
        </p:nvSpPr>
        <p:spPr>
          <a:xfrm>
            <a:off x="8446468" y="2603253"/>
            <a:ext cx="1671199" cy="1511558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E53826-87A3-4C09-8503-299153F5B22A}"/>
              </a:ext>
            </a:extLst>
          </p:cNvPr>
          <p:cNvSpPr/>
          <p:nvPr/>
        </p:nvSpPr>
        <p:spPr>
          <a:xfrm>
            <a:off x="9938005" y="2555088"/>
            <a:ext cx="370462" cy="89164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AE9B42-6DA9-4B5F-9E4F-ADB788F21E77}"/>
              </a:ext>
            </a:extLst>
          </p:cNvPr>
          <p:cNvSpPr txBox="1"/>
          <p:nvPr/>
        </p:nvSpPr>
        <p:spPr>
          <a:xfrm>
            <a:off x="5022852" y="5741014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dx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dy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dh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dw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3DDC1685-10FF-4E2D-BD62-25E13E24AEEB}"/>
              </a:ext>
            </a:extLst>
          </p:cNvPr>
          <p:cNvSpPr/>
          <p:nvPr/>
        </p:nvSpPr>
        <p:spPr>
          <a:xfrm>
            <a:off x="4921515" y="5796171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Left Bracket 75">
            <a:extLst>
              <a:ext uri="{FF2B5EF4-FFF2-40B4-BE49-F238E27FC236}">
                <a16:creationId xmlns:a16="http://schemas.microsoft.com/office/drawing/2014/main" id="{0169EE11-A760-4A1A-A9D3-DFE2BBDFA23D}"/>
              </a:ext>
            </a:extLst>
          </p:cNvPr>
          <p:cNvSpPr/>
          <p:nvPr/>
        </p:nvSpPr>
        <p:spPr>
          <a:xfrm rot="10800000">
            <a:off x="6743822" y="5779726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7B66F9-F182-4C61-AFB1-8D20EE47E511}"/>
              </a:ext>
            </a:extLst>
          </p:cNvPr>
          <p:cNvSpPr txBox="1"/>
          <p:nvPr/>
        </p:nvSpPr>
        <p:spPr>
          <a:xfrm>
            <a:off x="1651802" y="6302726"/>
            <a:ext cx="298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Relative delta Bbox Prediction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983A11-7ABF-4826-815B-5CA62428156B}"/>
              </a:ext>
            </a:extLst>
          </p:cNvPr>
          <p:cNvSpPr txBox="1"/>
          <p:nvPr/>
        </p:nvSpPr>
        <p:spPr>
          <a:xfrm>
            <a:off x="4441227" y="2026155"/>
            <a:ext cx="1450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References Boxes</a:t>
            </a:r>
            <a:endParaRPr lang="en-IN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C1C5C96-B240-4E2E-AE6E-2C8529D4380C}"/>
              </a:ext>
            </a:extLst>
          </p:cNvPr>
          <p:cNvCxnSpPr>
            <a:cxnSpLocks/>
            <a:stCxn id="60" idx="0"/>
            <a:endCxn id="79" idx="1"/>
          </p:cNvCxnSpPr>
          <p:nvPr/>
        </p:nvCxnSpPr>
        <p:spPr>
          <a:xfrm flipV="1">
            <a:off x="2916106" y="2180044"/>
            <a:ext cx="1525121" cy="32557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0343AB-1ABF-4333-9D62-31B47C7DF7B3}"/>
              </a:ext>
            </a:extLst>
          </p:cNvPr>
          <p:cNvCxnSpPr>
            <a:cxnSpLocks/>
            <a:stCxn id="4" idx="3"/>
            <a:endCxn id="79" idx="1"/>
          </p:cNvCxnSpPr>
          <p:nvPr/>
        </p:nvCxnSpPr>
        <p:spPr>
          <a:xfrm flipV="1">
            <a:off x="4064000" y="2180044"/>
            <a:ext cx="377227" cy="96822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79C6BB-517C-4FEC-8AA4-7C767FE7F689}"/>
              </a:ext>
            </a:extLst>
          </p:cNvPr>
          <p:cNvCxnSpPr>
            <a:cxnSpLocks/>
            <a:stCxn id="62" idx="3"/>
            <a:endCxn id="79" idx="1"/>
          </p:cNvCxnSpPr>
          <p:nvPr/>
        </p:nvCxnSpPr>
        <p:spPr>
          <a:xfrm flipV="1">
            <a:off x="3915993" y="2180044"/>
            <a:ext cx="525234" cy="76384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93150C1-B66A-44A4-A611-A98722E4728E}"/>
              </a:ext>
            </a:extLst>
          </p:cNvPr>
          <p:cNvSpPr txBox="1"/>
          <p:nvPr/>
        </p:nvSpPr>
        <p:spPr>
          <a:xfrm>
            <a:off x="7791966" y="5214542"/>
            <a:ext cx="3968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Able to capture overlapping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Predicts deltas w.r.t reference boxes.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 : SS reference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5285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2" grpId="0" animBg="1"/>
      <p:bldP spid="66" grpId="0" animBg="1"/>
      <p:bldP spid="68" grpId="0" animBg="1"/>
      <p:bldP spid="70" grpId="0" animBg="1"/>
      <p:bldP spid="79" grpId="0"/>
      <p:bldP spid="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row: Right 37">
            <a:extLst>
              <a:ext uri="{FF2B5EF4-FFF2-40B4-BE49-F238E27FC236}">
                <a16:creationId xmlns:a16="http://schemas.microsoft.com/office/drawing/2014/main" id="{00D5A8A4-5C79-4F3C-8ED1-120C988EFA07}"/>
              </a:ext>
            </a:extLst>
          </p:cNvPr>
          <p:cNvSpPr/>
          <p:nvPr/>
        </p:nvSpPr>
        <p:spPr>
          <a:xfrm>
            <a:off x="8828992" y="3138373"/>
            <a:ext cx="854963" cy="147370"/>
          </a:xfrm>
          <a:prstGeom prst="rightArrow">
            <a:avLst/>
          </a:prstGeom>
          <a:noFill/>
          <a:ln>
            <a:solidFill>
              <a:srgbClr val="2FB6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E856AF3-24E3-4F12-9E3C-6F424755A84A}"/>
              </a:ext>
            </a:extLst>
          </p:cNvPr>
          <p:cNvSpPr/>
          <p:nvPr/>
        </p:nvSpPr>
        <p:spPr>
          <a:xfrm>
            <a:off x="2710382" y="3138373"/>
            <a:ext cx="854963" cy="147370"/>
          </a:xfrm>
          <a:prstGeom prst="rightArrow">
            <a:avLst/>
          </a:prstGeom>
          <a:noFill/>
          <a:ln>
            <a:solidFill>
              <a:srgbClr val="2FB6B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148A4-928F-47B6-ADC6-EAFA0820CFC7}"/>
              </a:ext>
            </a:extLst>
          </p:cNvPr>
          <p:cNvSpPr txBox="1"/>
          <p:nvPr/>
        </p:nvSpPr>
        <p:spPr>
          <a:xfrm>
            <a:off x="3524654" y="551829"/>
            <a:ext cx="5142689" cy="369332"/>
          </a:xfrm>
          <a:prstGeom prst="rect">
            <a:avLst/>
          </a:prstGeom>
          <a:noFill/>
          <a:ln>
            <a:solidFill>
              <a:srgbClr val="A73643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73643"/>
                </a:solidFill>
              </a:rPr>
              <a:t>Absolute Bbox training v/s Relative  Bbox training</a:t>
            </a:r>
            <a:endParaRPr lang="en-IN" dirty="0">
              <a:solidFill>
                <a:srgbClr val="A7364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68EA2-6A2A-4196-9430-7D46614398B2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0984BA-D0F6-4B29-B76E-B44A8F15B453}"/>
              </a:ext>
            </a:extLst>
          </p:cNvPr>
          <p:cNvCxnSpPr>
            <a:cxnSpLocks/>
          </p:cNvCxnSpPr>
          <p:nvPr/>
        </p:nvCxnSpPr>
        <p:spPr>
          <a:xfrm>
            <a:off x="6096000" y="1345397"/>
            <a:ext cx="0" cy="5004603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5F0B53-DE55-4A6A-B390-231D44659D0E}"/>
              </a:ext>
            </a:extLst>
          </p:cNvPr>
          <p:cNvSpPr txBox="1"/>
          <p:nvPr/>
        </p:nvSpPr>
        <p:spPr>
          <a:xfrm>
            <a:off x="1442124" y="1264596"/>
            <a:ext cx="235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7B3"/>
                </a:solidFill>
              </a:rPr>
              <a:t>Absolute Bbox training </a:t>
            </a:r>
            <a:endParaRPr lang="en-IN" dirty="0">
              <a:solidFill>
                <a:srgbClr val="2FB7B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B7206-8249-49A4-B77D-0EECC3DF8FE3}"/>
              </a:ext>
            </a:extLst>
          </p:cNvPr>
          <p:cNvSpPr txBox="1"/>
          <p:nvPr/>
        </p:nvSpPr>
        <p:spPr>
          <a:xfrm>
            <a:off x="8296881" y="1264596"/>
            <a:ext cx="2351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FB7B3"/>
                </a:solidFill>
              </a:rPr>
              <a:t>Relative  Bbox training</a:t>
            </a:r>
            <a:endParaRPr lang="en-IN" dirty="0">
              <a:solidFill>
                <a:srgbClr val="2FB7B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4ED99-88A0-4C99-9349-0DECA0F7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22" y="2069862"/>
            <a:ext cx="2038707" cy="271827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F4B1E14-1333-4A7A-B8AA-BCB06BBBC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83" y="2069862"/>
            <a:ext cx="2038707" cy="271827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786EF59-D0FD-4F49-90FC-059A56E73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36" y="2069862"/>
            <a:ext cx="2038707" cy="271827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44556C2-47A9-4D4C-AF28-E34956F97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437" y="2069862"/>
            <a:ext cx="2038707" cy="271827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78B84-A7F1-4F6D-A48E-7B47264E8DF2}"/>
              </a:ext>
            </a:extLst>
          </p:cNvPr>
          <p:cNvSpPr/>
          <p:nvPr/>
        </p:nvSpPr>
        <p:spPr>
          <a:xfrm>
            <a:off x="749529" y="2539146"/>
            <a:ext cx="1828360" cy="1660695"/>
          </a:xfrm>
          <a:prstGeom prst="rect">
            <a:avLst/>
          </a:prstGeom>
          <a:solidFill>
            <a:schemeClr val="accent5">
              <a:lumMod val="50000"/>
              <a:alpha val="54000"/>
            </a:schemeClr>
          </a:solidFill>
          <a:ln>
            <a:solidFill>
              <a:schemeClr val="accent5">
                <a:lumMod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BCFD6-B7E3-448B-8763-FDD0439FCF1A}"/>
              </a:ext>
            </a:extLst>
          </p:cNvPr>
          <p:cNvSpPr/>
          <p:nvPr/>
        </p:nvSpPr>
        <p:spPr>
          <a:xfrm>
            <a:off x="3989757" y="2835097"/>
            <a:ext cx="1813987" cy="1025704"/>
          </a:xfrm>
          <a:prstGeom prst="rect">
            <a:avLst/>
          </a:prstGeom>
          <a:noFill/>
          <a:ln w="222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015F3283-C182-482F-AC74-C6AEC6BF78E7}"/>
              </a:ext>
            </a:extLst>
          </p:cNvPr>
          <p:cNvSpPr/>
          <p:nvPr/>
        </p:nvSpPr>
        <p:spPr>
          <a:xfrm rot="5400000">
            <a:off x="2760903" y="3039069"/>
            <a:ext cx="753922" cy="345978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26BF13-3ADC-4C68-93BE-0AF1F6872BF8}"/>
              </a:ext>
            </a:extLst>
          </p:cNvPr>
          <p:cNvSpPr/>
          <p:nvPr/>
        </p:nvSpPr>
        <p:spPr>
          <a:xfrm>
            <a:off x="6767099" y="2743200"/>
            <a:ext cx="1900244" cy="1117601"/>
          </a:xfrm>
          <a:prstGeom prst="rect">
            <a:avLst/>
          </a:prstGeom>
          <a:noFill/>
          <a:ln w="222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10C17-6193-4AB0-8472-7C268A6FA020}"/>
              </a:ext>
            </a:extLst>
          </p:cNvPr>
          <p:cNvSpPr/>
          <p:nvPr/>
        </p:nvSpPr>
        <p:spPr>
          <a:xfrm>
            <a:off x="6941838" y="2895600"/>
            <a:ext cx="1456380" cy="1401135"/>
          </a:xfrm>
          <a:prstGeom prst="rect">
            <a:avLst/>
          </a:prstGeom>
          <a:noFill/>
          <a:ln w="22225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2B180B-B591-4F15-A7D5-A13E0E778447}"/>
              </a:ext>
            </a:extLst>
          </p:cNvPr>
          <p:cNvSpPr/>
          <p:nvPr/>
        </p:nvSpPr>
        <p:spPr>
          <a:xfrm>
            <a:off x="8246213" y="2838570"/>
            <a:ext cx="370462" cy="990600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F817C8CF-0A1C-46E7-B4BD-6E4FCA6BDA33}"/>
              </a:ext>
            </a:extLst>
          </p:cNvPr>
          <p:cNvSpPr/>
          <p:nvPr/>
        </p:nvSpPr>
        <p:spPr>
          <a:xfrm rot="5400000">
            <a:off x="8869208" y="3057647"/>
            <a:ext cx="753922" cy="345978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C826DC-860D-487E-ACDD-BE6C9C14D672}"/>
              </a:ext>
            </a:extLst>
          </p:cNvPr>
          <p:cNvSpPr/>
          <p:nvPr/>
        </p:nvSpPr>
        <p:spPr>
          <a:xfrm>
            <a:off x="9971718" y="2796645"/>
            <a:ext cx="1845937" cy="102223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77CED1-2AB1-40E6-AB5E-96536E484AA2}"/>
              </a:ext>
            </a:extLst>
          </p:cNvPr>
          <p:cNvSpPr/>
          <p:nvPr/>
        </p:nvSpPr>
        <p:spPr>
          <a:xfrm>
            <a:off x="10146456" y="2895600"/>
            <a:ext cx="1452741" cy="1359210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D8C7BD-6293-4698-9138-A2511A593D62}"/>
              </a:ext>
            </a:extLst>
          </p:cNvPr>
          <p:cNvSpPr/>
          <p:nvPr/>
        </p:nvSpPr>
        <p:spPr>
          <a:xfrm>
            <a:off x="11447193" y="2895599"/>
            <a:ext cx="370462" cy="89164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057C0C-EBAD-4644-8BE9-5F6C3604CBF0}"/>
              </a:ext>
            </a:extLst>
          </p:cNvPr>
          <p:cNvSpPr txBox="1"/>
          <p:nvPr/>
        </p:nvSpPr>
        <p:spPr>
          <a:xfrm>
            <a:off x="1243473" y="168051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9B0D2-262A-44C4-9CC6-C63F2AC613A2}"/>
              </a:ext>
            </a:extLst>
          </p:cNvPr>
          <p:cNvSpPr txBox="1"/>
          <p:nvPr/>
        </p:nvSpPr>
        <p:spPr>
          <a:xfrm>
            <a:off x="4126730" y="1680514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Bbox Output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2A4588-C915-4CF8-86A2-0F498D18B7E4}"/>
              </a:ext>
            </a:extLst>
          </p:cNvPr>
          <p:cNvSpPr txBox="1"/>
          <p:nvPr/>
        </p:nvSpPr>
        <p:spPr>
          <a:xfrm>
            <a:off x="7380468" y="168051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A5E49E-6F33-490B-AC3F-2B1E2DFE94CB}"/>
              </a:ext>
            </a:extLst>
          </p:cNvPr>
          <p:cNvSpPr txBox="1"/>
          <p:nvPr/>
        </p:nvSpPr>
        <p:spPr>
          <a:xfrm>
            <a:off x="10263725" y="1680514"/>
            <a:ext cx="137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Bbox Output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B2167-0B58-4892-8B45-9A9E70FE589D}"/>
              </a:ext>
            </a:extLst>
          </p:cNvPr>
          <p:cNvSpPr txBox="1"/>
          <p:nvPr/>
        </p:nvSpPr>
        <p:spPr>
          <a:xfrm>
            <a:off x="4162766" y="482833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Left Bracket 62">
            <a:extLst>
              <a:ext uri="{FF2B5EF4-FFF2-40B4-BE49-F238E27FC236}">
                <a16:creationId xmlns:a16="http://schemas.microsoft.com/office/drawing/2014/main" id="{C9CEE72E-E85F-408F-8A3E-7984B61CEC87}"/>
              </a:ext>
            </a:extLst>
          </p:cNvPr>
          <p:cNvSpPr/>
          <p:nvPr/>
        </p:nvSpPr>
        <p:spPr>
          <a:xfrm>
            <a:off x="4061429" y="4883492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218D291B-40F7-40FE-8B4C-EBC81ABCD42E}"/>
              </a:ext>
            </a:extLst>
          </p:cNvPr>
          <p:cNvSpPr/>
          <p:nvPr/>
        </p:nvSpPr>
        <p:spPr>
          <a:xfrm rot="10800000">
            <a:off x="5473938" y="4883492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1021EA-31D3-42D9-BECB-2B351E2D020F}"/>
              </a:ext>
            </a:extLst>
          </p:cNvPr>
          <p:cNvSpPr txBox="1"/>
          <p:nvPr/>
        </p:nvSpPr>
        <p:spPr>
          <a:xfrm>
            <a:off x="9975718" y="4883492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dx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dy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dh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dw</a:t>
            </a:r>
            <a:r>
              <a:rPr lang="en-US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Left Bracket 80">
            <a:extLst>
              <a:ext uri="{FF2B5EF4-FFF2-40B4-BE49-F238E27FC236}">
                <a16:creationId xmlns:a16="http://schemas.microsoft.com/office/drawing/2014/main" id="{01895F75-579B-42A9-817B-2C96595FDBDE}"/>
              </a:ext>
            </a:extLst>
          </p:cNvPr>
          <p:cNvSpPr/>
          <p:nvPr/>
        </p:nvSpPr>
        <p:spPr>
          <a:xfrm>
            <a:off x="9874381" y="4938649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Left Bracket 81">
            <a:extLst>
              <a:ext uri="{FF2B5EF4-FFF2-40B4-BE49-F238E27FC236}">
                <a16:creationId xmlns:a16="http://schemas.microsoft.com/office/drawing/2014/main" id="{16896370-A8B6-4F6E-AB0B-AF5B90A8DAD7}"/>
              </a:ext>
            </a:extLst>
          </p:cNvPr>
          <p:cNvSpPr/>
          <p:nvPr/>
        </p:nvSpPr>
        <p:spPr>
          <a:xfrm rot="10800000">
            <a:off x="11696688" y="4922204"/>
            <a:ext cx="101337" cy="369332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044176-CC33-4F09-8B67-8E4F8745F8A2}"/>
              </a:ext>
            </a:extLst>
          </p:cNvPr>
          <p:cNvSpPr txBox="1"/>
          <p:nvPr/>
        </p:nvSpPr>
        <p:spPr>
          <a:xfrm>
            <a:off x="566522" y="5291536"/>
            <a:ext cx="39682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Able to capture only dominating feature objects within the window and no overlapping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Ex : Overfeat bases localization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83ABC2-346D-4EE8-AF85-B07C9E16E229}"/>
              </a:ext>
            </a:extLst>
          </p:cNvPr>
          <p:cNvSpPr txBox="1"/>
          <p:nvPr/>
        </p:nvSpPr>
        <p:spPr>
          <a:xfrm>
            <a:off x="6347380" y="5366876"/>
            <a:ext cx="3968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Able to capture overlapping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Predicts deltas w.r.t reference boxes.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2">
                    <a:lumMod val="75000"/>
                  </a:schemeClr>
                </a:solidFill>
              </a:rPr>
              <a:t>Ex : SS reference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500" dirty="0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66E49811-0D05-40DB-BC62-936A255FB235}"/>
              </a:ext>
            </a:extLst>
          </p:cNvPr>
          <p:cNvSpPr/>
          <p:nvPr/>
        </p:nvSpPr>
        <p:spPr>
          <a:xfrm>
            <a:off x="5076216" y="5307981"/>
            <a:ext cx="638050" cy="1184031"/>
          </a:xfrm>
          <a:prstGeom prst="mathMultiply">
            <a:avLst/>
          </a:prstGeom>
          <a:solidFill>
            <a:schemeClr val="accent5">
              <a:lumMod val="75000"/>
              <a:alpha val="18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L-Shape 93">
            <a:extLst>
              <a:ext uri="{FF2B5EF4-FFF2-40B4-BE49-F238E27FC236}">
                <a16:creationId xmlns:a16="http://schemas.microsoft.com/office/drawing/2014/main" id="{E1DFDF27-68C9-4F40-8605-319EB2E6B20A}"/>
              </a:ext>
            </a:extLst>
          </p:cNvPr>
          <p:cNvSpPr/>
          <p:nvPr/>
        </p:nvSpPr>
        <p:spPr>
          <a:xfrm rot="19538495">
            <a:off x="10818405" y="5808583"/>
            <a:ext cx="760222" cy="212402"/>
          </a:xfrm>
          <a:prstGeom prst="corner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1B56DD-996C-4E0F-8C26-AFDB7947F17E}"/>
              </a:ext>
            </a:extLst>
          </p:cNvPr>
          <p:cNvSpPr txBox="1"/>
          <p:nvPr/>
        </p:nvSpPr>
        <p:spPr>
          <a:xfrm>
            <a:off x="6347380" y="6307346"/>
            <a:ext cx="529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Q. How to generate Relative Bbox in RPN ?  </a:t>
            </a:r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6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4" grpId="0" animBg="1"/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682E14-A429-4A8D-A35B-E1FFFD5F9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56" y="1357532"/>
            <a:ext cx="3397022" cy="2478908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211D2E83-F72A-4AFD-8ED1-33E4C9E670C2}"/>
              </a:ext>
            </a:extLst>
          </p:cNvPr>
          <p:cNvSpPr/>
          <p:nvPr/>
        </p:nvSpPr>
        <p:spPr>
          <a:xfrm>
            <a:off x="5617697" y="5363806"/>
            <a:ext cx="902037" cy="453031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0312AA1-38DB-43FB-91F4-5063B54EA82A}"/>
              </a:ext>
            </a:extLst>
          </p:cNvPr>
          <p:cNvSpPr/>
          <p:nvPr/>
        </p:nvSpPr>
        <p:spPr>
          <a:xfrm>
            <a:off x="5831619" y="3070163"/>
            <a:ext cx="437121" cy="780141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D8FCD91-FB46-42F3-9919-141F66708419}"/>
              </a:ext>
            </a:extLst>
          </p:cNvPr>
          <p:cNvSpPr/>
          <p:nvPr/>
        </p:nvSpPr>
        <p:spPr>
          <a:xfrm>
            <a:off x="5851112" y="1712109"/>
            <a:ext cx="447073" cy="45303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300446-0D63-48AD-91E6-4EE76387D502}"/>
              </a:ext>
            </a:extLst>
          </p:cNvPr>
          <p:cNvSpPr/>
          <p:nvPr/>
        </p:nvSpPr>
        <p:spPr>
          <a:xfrm>
            <a:off x="7638135" y="2754637"/>
            <a:ext cx="887143" cy="1388829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B667713-E692-44C6-A496-D5C38C5ED1CD}"/>
              </a:ext>
            </a:extLst>
          </p:cNvPr>
          <p:cNvSpPr/>
          <p:nvPr/>
        </p:nvSpPr>
        <p:spPr>
          <a:xfrm>
            <a:off x="7310918" y="5200206"/>
            <a:ext cx="1540216" cy="780229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71A56D-277B-4942-84B9-F57C2117290A}"/>
              </a:ext>
            </a:extLst>
          </p:cNvPr>
          <p:cNvSpPr/>
          <p:nvPr/>
        </p:nvSpPr>
        <p:spPr>
          <a:xfrm>
            <a:off x="7638135" y="1371776"/>
            <a:ext cx="902037" cy="79336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8E85E-E949-44B3-B3C8-4599B1638B0F}"/>
              </a:ext>
            </a:extLst>
          </p:cNvPr>
          <p:cNvSpPr/>
          <p:nvPr/>
        </p:nvSpPr>
        <p:spPr>
          <a:xfrm>
            <a:off x="9903677" y="2416852"/>
            <a:ext cx="1540216" cy="21512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0F36E9-B5AE-47C6-9BFF-A600D2A6A394}"/>
              </a:ext>
            </a:extLst>
          </p:cNvPr>
          <p:cNvSpPr/>
          <p:nvPr/>
        </p:nvSpPr>
        <p:spPr>
          <a:xfrm>
            <a:off x="9439819" y="4896370"/>
            <a:ext cx="2516840" cy="138790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69F040-3557-4D12-AA10-F85710C1BD63}"/>
              </a:ext>
            </a:extLst>
          </p:cNvPr>
          <p:cNvSpPr/>
          <p:nvPr/>
        </p:nvSpPr>
        <p:spPr>
          <a:xfrm>
            <a:off x="9934369" y="786568"/>
            <a:ext cx="1527740" cy="138790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8BFB8C-6AFB-4818-A76A-97747F4AE62D}"/>
              </a:ext>
            </a:extLst>
          </p:cNvPr>
          <p:cNvCxnSpPr>
            <a:cxnSpLocks/>
          </p:cNvCxnSpPr>
          <p:nvPr/>
        </p:nvCxnSpPr>
        <p:spPr>
          <a:xfrm>
            <a:off x="5283200" y="546100"/>
            <a:ext cx="0" cy="589280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>
            <a:extLst>
              <a:ext uri="{FF2B5EF4-FFF2-40B4-BE49-F238E27FC236}">
                <a16:creationId xmlns:a16="http://schemas.microsoft.com/office/drawing/2014/main" id="{8F1A733E-6DD4-4B18-A47A-80DE1687B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3" r="12732"/>
          <a:stretch/>
        </p:blipFill>
        <p:spPr>
          <a:xfrm>
            <a:off x="2126978" y="1685145"/>
            <a:ext cx="984851" cy="2151295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68373DF-795F-47CD-B8EE-0F40A3319824}"/>
              </a:ext>
            </a:extLst>
          </p:cNvPr>
          <p:cNvSpPr/>
          <p:nvPr/>
        </p:nvSpPr>
        <p:spPr>
          <a:xfrm>
            <a:off x="2098949" y="2442835"/>
            <a:ext cx="902037" cy="453031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F26A2A-D8D8-40B1-9768-B85CC4749119}"/>
              </a:ext>
            </a:extLst>
          </p:cNvPr>
          <p:cNvSpPr/>
          <p:nvPr/>
        </p:nvSpPr>
        <p:spPr>
          <a:xfrm>
            <a:off x="2346109" y="2284402"/>
            <a:ext cx="437121" cy="780141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D5D3924-01ED-4A97-9F83-7C3455455B29}"/>
              </a:ext>
            </a:extLst>
          </p:cNvPr>
          <p:cNvSpPr/>
          <p:nvPr/>
        </p:nvSpPr>
        <p:spPr>
          <a:xfrm>
            <a:off x="2346110" y="2446412"/>
            <a:ext cx="447073" cy="45303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30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6C015D-2308-47E6-9CE1-A5CD3F481FA8}"/>
              </a:ext>
            </a:extLst>
          </p:cNvPr>
          <p:cNvSpPr/>
          <p:nvPr/>
        </p:nvSpPr>
        <p:spPr>
          <a:xfrm>
            <a:off x="2113843" y="1962227"/>
            <a:ext cx="887143" cy="1388829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9FEC92-DF00-45C9-9F6A-29F23082AFD3}"/>
              </a:ext>
            </a:extLst>
          </p:cNvPr>
          <p:cNvSpPr/>
          <p:nvPr/>
        </p:nvSpPr>
        <p:spPr>
          <a:xfrm>
            <a:off x="1790123" y="2286182"/>
            <a:ext cx="1540216" cy="780229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0094A6-F822-44B4-A90E-068788CD8D35}"/>
              </a:ext>
            </a:extLst>
          </p:cNvPr>
          <p:cNvSpPr/>
          <p:nvPr/>
        </p:nvSpPr>
        <p:spPr>
          <a:xfrm>
            <a:off x="2098949" y="2276536"/>
            <a:ext cx="902037" cy="79336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11B0D2-6266-4ADA-89F4-729B503FE05E}"/>
              </a:ext>
            </a:extLst>
          </p:cNvPr>
          <p:cNvSpPr/>
          <p:nvPr/>
        </p:nvSpPr>
        <p:spPr>
          <a:xfrm>
            <a:off x="1786729" y="1575919"/>
            <a:ext cx="1540216" cy="21512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CBE226F-8642-4117-B6C2-E508DDB4645F}"/>
              </a:ext>
            </a:extLst>
          </p:cNvPr>
          <p:cNvSpPr/>
          <p:nvPr/>
        </p:nvSpPr>
        <p:spPr>
          <a:xfrm>
            <a:off x="1298417" y="1928028"/>
            <a:ext cx="2516840" cy="138790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2A8FA3-6025-4B8A-970E-2075D2ED57C7}"/>
              </a:ext>
            </a:extLst>
          </p:cNvPr>
          <p:cNvSpPr/>
          <p:nvPr/>
        </p:nvSpPr>
        <p:spPr>
          <a:xfrm>
            <a:off x="1772404" y="1934889"/>
            <a:ext cx="1527740" cy="138790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aseline="300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A4231A-4115-40E4-AE94-26FF0A7D7DA1}"/>
              </a:ext>
            </a:extLst>
          </p:cNvPr>
          <p:cNvCxnSpPr>
            <a:cxnSpLocks/>
          </p:cNvCxnSpPr>
          <p:nvPr/>
        </p:nvCxnSpPr>
        <p:spPr>
          <a:xfrm>
            <a:off x="5205868" y="645228"/>
            <a:ext cx="6643912" cy="7112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43FFDD0-D327-4C44-8A29-EA2F89AD1718}"/>
              </a:ext>
            </a:extLst>
          </p:cNvPr>
          <p:cNvSpPr txBox="1"/>
          <p:nvPr/>
        </p:nvSpPr>
        <p:spPr>
          <a:xfrm rot="16200000">
            <a:off x="4491043" y="3346572"/>
            <a:ext cx="1227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Aspect Ratio</a:t>
            </a:r>
            <a:endParaRPr lang="en-IN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88AB680-A9CA-4404-9A6A-3B9AC302F89C}"/>
              </a:ext>
            </a:extLst>
          </p:cNvPr>
          <p:cNvSpPr txBox="1"/>
          <p:nvPr/>
        </p:nvSpPr>
        <p:spPr>
          <a:xfrm>
            <a:off x="8041603" y="306674"/>
            <a:ext cx="610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Scale</a:t>
            </a:r>
            <a:endParaRPr lang="en-IN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B16307-48A8-469E-95FE-DEF4B04A980B}"/>
              </a:ext>
            </a:extLst>
          </p:cNvPr>
          <p:cNvSpPr txBox="1"/>
          <p:nvPr/>
        </p:nvSpPr>
        <p:spPr>
          <a:xfrm>
            <a:off x="832257" y="608808"/>
            <a:ext cx="3397022" cy="400110"/>
          </a:xfrm>
          <a:prstGeom prst="rect">
            <a:avLst/>
          </a:prstGeom>
          <a:noFill/>
          <a:ln w="63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 Anchor Box Concept </a:t>
            </a: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3A7C4A-A806-405B-809A-88E7783B3A7E}"/>
              </a:ext>
            </a:extLst>
          </p:cNvPr>
          <p:cNvSpPr txBox="1"/>
          <p:nvPr/>
        </p:nvSpPr>
        <p:spPr>
          <a:xfrm>
            <a:off x="5783118" y="17594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1:1</a:t>
            </a:r>
            <a:endParaRPr lang="en-IN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15BAFD1-DBCF-432C-9DA4-EEF2D513C9BC}"/>
              </a:ext>
            </a:extLst>
          </p:cNvPr>
          <p:cNvSpPr txBox="1"/>
          <p:nvPr/>
        </p:nvSpPr>
        <p:spPr>
          <a:xfrm>
            <a:off x="7813965" y="157492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1:1</a:t>
            </a:r>
            <a:endParaRPr lang="en-I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331FDB-4041-4F4B-B77F-57DB2170A194}"/>
              </a:ext>
            </a:extLst>
          </p:cNvPr>
          <p:cNvSpPr txBox="1"/>
          <p:nvPr/>
        </p:nvSpPr>
        <p:spPr>
          <a:xfrm>
            <a:off x="10360985" y="129585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1:1</a:t>
            </a:r>
            <a:endParaRPr lang="en-IN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EB755E2-9B46-46D8-8996-69729323A450}"/>
              </a:ext>
            </a:extLst>
          </p:cNvPr>
          <p:cNvSpPr txBox="1"/>
          <p:nvPr/>
        </p:nvSpPr>
        <p:spPr>
          <a:xfrm>
            <a:off x="5762938" y="33311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2:1</a:t>
            </a:r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4FB5177-B58F-4163-9367-3363999C1939}"/>
              </a:ext>
            </a:extLst>
          </p:cNvPr>
          <p:cNvSpPr txBox="1"/>
          <p:nvPr/>
        </p:nvSpPr>
        <p:spPr>
          <a:xfrm>
            <a:off x="7812950" y="3307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2:1</a:t>
            </a:r>
            <a:endParaRPr lang="en-IN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81418F6-293C-4E13-B95D-8DD654592CB2}"/>
              </a:ext>
            </a:extLst>
          </p:cNvPr>
          <p:cNvSpPr txBox="1"/>
          <p:nvPr/>
        </p:nvSpPr>
        <p:spPr>
          <a:xfrm>
            <a:off x="10406725" y="3307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2:1</a:t>
            </a:r>
            <a:endParaRPr lang="en-IN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00F9D2C-DB6E-4451-9DB4-FF60C2FA1857}"/>
              </a:ext>
            </a:extLst>
          </p:cNvPr>
          <p:cNvSpPr txBox="1"/>
          <p:nvPr/>
        </p:nvSpPr>
        <p:spPr>
          <a:xfrm>
            <a:off x="5783118" y="536083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1:2</a:t>
            </a:r>
            <a:endParaRPr lang="en-IN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98315E8-4569-4F4E-865E-AAA20D2B649D}"/>
              </a:ext>
            </a:extLst>
          </p:cNvPr>
          <p:cNvSpPr txBox="1"/>
          <p:nvPr/>
        </p:nvSpPr>
        <p:spPr>
          <a:xfrm>
            <a:off x="7822092" y="536083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1:2</a:t>
            </a:r>
            <a:endParaRPr lang="en-IN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9A934B4-81EE-4D42-9F35-F8D2C0FB1C96}"/>
              </a:ext>
            </a:extLst>
          </p:cNvPr>
          <p:cNvSpPr txBox="1"/>
          <p:nvPr/>
        </p:nvSpPr>
        <p:spPr>
          <a:xfrm>
            <a:off x="10431178" y="54044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1:2</a:t>
            </a:r>
            <a:endParaRPr lang="en-IN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E68F0C-86A8-4836-94D6-FE3CA97656A0}"/>
              </a:ext>
            </a:extLst>
          </p:cNvPr>
          <p:cNvSpPr txBox="1"/>
          <p:nvPr/>
        </p:nvSpPr>
        <p:spPr>
          <a:xfrm>
            <a:off x="2436191" y="2308010"/>
            <a:ext cx="282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507C2-9AAA-4660-8C4F-0755B61649B7}"/>
              </a:ext>
            </a:extLst>
          </p:cNvPr>
          <p:cNvSpPr txBox="1"/>
          <p:nvPr/>
        </p:nvSpPr>
        <p:spPr>
          <a:xfrm>
            <a:off x="1957628" y="4426571"/>
            <a:ext cx="32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5A6A"/>
                </a:solidFill>
              </a:rPr>
              <a:t>General Properties of Objects </a:t>
            </a:r>
            <a:r>
              <a:rPr lang="en-IN" sz="1800" b="0" i="0" dirty="0">
                <a:solidFill>
                  <a:srgbClr val="E25A6A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dirty="0">
                <a:solidFill>
                  <a:srgbClr val="E25A6A"/>
                </a:solidFill>
              </a:rPr>
              <a:t> </a:t>
            </a:r>
            <a:endParaRPr lang="en-IN" dirty="0">
              <a:solidFill>
                <a:srgbClr val="E25A6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53D31-CDDD-458C-BDB8-F33C3EB9FDFA}"/>
              </a:ext>
            </a:extLst>
          </p:cNvPr>
          <p:cNvSpPr txBox="1"/>
          <p:nvPr/>
        </p:nvSpPr>
        <p:spPr>
          <a:xfrm>
            <a:off x="69567" y="4869240"/>
            <a:ext cx="5216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At any single point in image there could be up to 9 objects having same centroid/anchor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Criteria of replacing SS or Edge boxes.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DDG_ProximaNova"/>
              </a:rPr>
              <a:t>Overlapping Region of Interest (ROI) with different aspect ratios and different size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6143CD-378B-4EB9-8E0F-CD79E26B6459}"/>
              </a:ext>
            </a:extLst>
          </p:cNvPr>
          <p:cNvSpPr txBox="1"/>
          <p:nvPr/>
        </p:nvSpPr>
        <p:spPr>
          <a:xfrm>
            <a:off x="3871855" y="-29590"/>
            <a:ext cx="529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Q. How to use Relative Bbox training for RPN ?  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0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  <p:bldP spid="161" grpId="0"/>
      <p:bldP spid="162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30" grpId="0"/>
      <p:bldP spid="2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AE351-1FAA-4183-952C-00F8CDC88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3"/>
          <a:stretch/>
        </p:blipFill>
        <p:spPr>
          <a:xfrm>
            <a:off x="7720530" y="2787282"/>
            <a:ext cx="1397184" cy="135096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0" rev="0"/>
            </a:camera>
            <a:lightRig rig="threePt" dir="t"/>
          </a:scene3d>
          <a:sp3d>
            <a:bevelT w="6350" h="6350"/>
          </a:sp3d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6A5FC3-DF1B-4841-9A12-91601C8288FC}"/>
              </a:ext>
            </a:extLst>
          </p:cNvPr>
          <p:cNvSpPr/>
          <p:nvPr/>
        </p:nvSpPr>
        <p:spPr>
          <a:xfrm rot="16200000">
            <a:off x="7446134" y="2198445"/>
            <a:ext cx="812786" cy="1376195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E97F85-5EFA-4B8E-9892-DDEA21E34559}"/>
              </a:ext>
            </a:extLst>
          </p:cNvPr>
          <p:cNvSpPr/>
          <p:nvPr/>
        </p:nvSpPr>
        <p:spPr>
          <a:xfrm>
            <a:off x="7437844" y="2238848"/>
            <a:ext cx="819796" cy="1295391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E0C7F3-C5FB-4951-B55C-E88A1785F6E2}"/>
              </a:ext>
            </a:extLst>
          </p:cNvPr>
          <p:cNvSpPr/>
          <p:nvPr/>
        </p:nvSpPr>
        <p:spPr>
          <a:xfrm>
            <a:off x="7584375" y="2488088"/>
            <a:ext cx="512259" cy="812788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EA431F-3426-44C1-B58D-E82AF05672AB}"/>
              </a:ext>
            </a:extLst>
          </p:cNvPr>
          <p:cNvSpPr/>
          <p:nvPr/>
        </p:nvSpPr>
        <p:spPr>
          <a:xfrm rot="16200000">
            <a:off x="7588510" y="2482555"/>
            <a:ext cx="503989" cy="834270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DB9ADD0-96F5-4D65-A2A8-9F282DE7C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1" y="2061400"/>
            <a:ext cx="3397022" cy="247890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959A3E-1B38-43B2-AA83-7102769AE8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3" r="12732"/>
          <a:stretch/>
        </p:blipFill>
        <p:spPr>
          <a:xfrm>
            <a:off x="2276955" y="2268906"/>
            <a:ext cx="984851" cy="21512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48B39D-6C59-4C14-909E-93B9E3E3E4BB}"/>
              </a:ext>
            </a:extLst>
          </p:cNvPr>
          <p:cNvSpPr/>
          <p:nvPr/>
        </p:nvSpPr>
        <p:spPr>
          <a:xfrm rot="16200000">
            <a:off x="7716428" y="2660426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CB9F61-5C17-4786-AB99-A4E3D61294FE}"/>
              </a:ext>
            </a:extLst>
          </p:cNvPr>
          <p:cNvSpPr/>
          <p:nvPr/>
        </p:nvSpPr>
        <p:spPr>
          <a:xfrm>
            <a:off x="7729838" y="2655616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2D864-736E-477A-B560-FEBA32179BB7}"/>
              </a:ext>
            </a:extLst>
          </p:cNvPr>
          <p:cNvSpPr/>
          <p:nvPr/>
        </p:nvSpPr>
        <p:spPr>
          <a:xfrm>
            <a:off x="7731990" y="2807470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8600C-EB43-440B-BDAD-D933F84F0706}"/>
              </a:ext>
            </a:extLst>
          </p:cNvPr>
          <p:cNvSpPr/>
          <p:nvPr/>
        </p:nvSpPr>
        <p:spPr>
          <a:xfrm>
            <a:off x="7584375" y="2647696"/>
            <a:ext cx="512259" cy="511910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747C-8977-43B4-94D5-2F7972102C41}"/>
              </a:ext>
            </a:extLst>
          </p:cNvPr>
          <p:cNvSpPr/>
          <p:nvPr/>
        </p:nvSpPr>
        <p:spPr>
          <a:xfrm>
            <a:off x="7423369" y="2488067"/>
            <a:ext cx="834271" cy="812787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8F72D2-0A25-466C-93F4-9310FA0FE9CB}"/>
              </a:ext>
            </a:extLst>
          </p:cNvPr>
          <p:cNvSpPr/>
          <p:nvPr/>
        </p:nvSpPr>
        <p:spPr>
          <a:xfrm rot="16200000">
            <a:off x="7882659" y="4863089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A97DDE-06F0-4DDF-A294-CB286B1A7CFC}"/>
              </a:ext>
            </a:extLst>
          </p:cNvPr>
          <p:cNvSpPr/>
          <p:nvPr/>
        </p:nvSpPr>
        <p:spPr>
          <a:xfrm>
            <a:off x="8948894" y="4831954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42947B-8CBC-4850-82FB-3C5B8A177459}"/>
              </a:ext>
            </a:extLst>
          </p:cNvPr>
          <p:cNvSpPr/>
          <p:nvPr/>
        </p:nvSpPr>
        <p:spPr>
          <a:xfrm>
            <a:off x="6381494" y="4967654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DA7EB2-FBCC-4408-A60D-20EE88E526E1}"/>
              </a:ext>
            </a:extLst>
          </p:cNvPr>
          <p:cNvSpPr/>
          <p:nvPr/>
        </p:nvSpPr>
        <p:spPr>
          <a:xfrm>
            <a:off x="6282145" y="4397831"/>
            <a:ext cx="3628978" cy="103593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1934DF-4456-493B-AAF3-405020AD4C62}"/>
              </a:ext>
            </a:extLst>
          </p:cNvPr>
          <p:cNvSpPr/>
          <p:nvPr/>
        </p:nvSpPr>
        <p:spPr>
          <a:xfrm>
            <a:off x="7178202" y="4884612"/>
            <a:ext cx="494372" cy="400224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4A0B1F-9C65-4EFA-BCCD-E30F5B8AB17E}"/>
              </a:ext>
            </a:extLst>
          </p:cNvPr>
          <p:cNvSpPr txBox="1"/>
          <p:nvPr/>
        </p:nvSpPr>
        <p:spPr>
          <a:xfrm>
            <a:off x="8277315" y="493354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F62BCC-272A-4B5B-858C-2C196F15A6B7}"/>
              </a:ext>
            </a:extLst>
          </p:cNvPr>
          <p:cNvSpPr/>
          <p:nvPr/>
        </p:nvSpPr>
        <p:spPr>
          <a:xfrm>
            <a:off x="6746549" y="4921015"/>
            <a:ext cx="330951" cy="325868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3DF445-C8E4-4B4C-B899-31841182923B}"/>
              </a:ext>
            </a:extLst>
          </p:cNvPr>
          <p:cNvSpPr txBox="1"/>
          <p:nvPr/>
        </p:nvSpPr>
        <p:spPr>
          <a:xfrm>
            <a:off x="9235514" y="494988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962681-F9BE-408F-9B62-3CE6EAE54870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FE3427-12C8-4EDF-955F-8B09C1D07C41}"/>
              </a:ext>
            </a:extLst>
          </p:cNvPr>
          <p:cNvSpPr txBox="1"/>
          <p:nvPr/>
        </p:nvSpPr>
        <p:spPr>
          <a:xfrm>
            <a:off x="4691242" y="492659"/>
            <a:ext cx="3207222" cy="33855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9 - Fixed Anchor/Reference Boxes</a:t>
            </a:r>
            <a:endParaRPr lang="en-IN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86B4CB-74DC-4713-81DD-D3380764FA4B}"/>
              </a:ext>
            </a:extLst>
          </p:cNvPr>
          <p:cNvSpPr txBox="1"/>
          <p:nvPr/>
        </p:nvSpPr>
        <p:spPr>
          <a:xfrm>
            <a:off x="6030571" y="995726"/>
            <a:ext cx="740908" cy="33855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Idea 3 </a:t>
            </a:r>
            <a:endParaRPr lang="en-IN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DF260F-F08B-49EA-B3C2-E5E548C53AE3}"/>
              </a:ext>
            </a:extLst>
          </p:cNvPr>
          <p:cNvSpPr/>
          <p:nvPr/>
        </p:nvSpPr>
        <p:spPr>
          <a:xfrm>
            <a:off x="4978399" y="1682387"/>
            <a:ext cx="5308601" cy="3994513"/>
          </a:xfrm>
          <a:prstGeom prst="rect">
            <a:avLst/>
          </a:prstGeom>
          <a:noFill/>
          <a:ln w="6350">
            <a:solidFill>
              <a:srgbClr val="7F7E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9B9FE9-44DB-4602-8E1F-0DEB2A978A8F}"/>
              </a:ext>
            </a:extLst>
          </p:cNvPr>
          <p:cNvSpPr txBox="1"/>
          <p:nvPr/>
        </p:nvSpPr>
        <p:spPr>
          <a:xfrm>
            <a:off x="6493023" y="4441224"/>
            <a:ext cx="3207222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9 - Fixed Anchor/Reference Boxes</a:t>
            </a:r>
            <a:endParaRPr lang="en-IN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E333D7-AE49-4F39-B6CD-8CEB8576AB3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322973" y="3300854"/>
            <a:ext cx="665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apezoid 40">
            <a:extLst>
              <a:ext uri="{FF2B5EF4-FFF2-40B4-BE49-F238E27FC236}">
                <a16:creationId xmlns:a16="http://schemas.microsoft.com/office/drawing/2014/main" id="{68210759-B642-4E05-9D0A-334D362320EB}"/>
              </a:ext>
            </a:extLst>
          </p:cNvPr>
          <p:cNvSpPr/>
          <p:nvPr/>
        </p:nvSpPr>
        <p:spPr>
          <a:xfrm rot="5400000">
            <a:off x="5589040" y="3036343"/>
            <a:ext cx="933548" cy="512172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CAE3AA-AD0F-46A5-8B76-3B044DA599A3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5285031" y="3292429"/>
            <a:ext cx="514697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6D9361-4C8A-4A7B-9C15-8A086EF1DD17}"/>
              </a:ext>
            </a:extLst>
          </p:cNvPr>
          <p:cNvCxnSpPr>
            <a:cxnSpLocks/>
          </p:cNvCxnSpPr>
          <p:nvPr/>
        </p:nvCxnSpPr>
        <p:spPr>
          <a:xfrm>
            <a:off x="6311900" y="3282858"/>
            <a:ext cx="654448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4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AE351-1FAA-4183-952C-00F8CDC889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3"/>
          <a:stretch/>
        </p:blipFill>
        <p:spPr>
          <a:xfrm>
            <a:off x="7720530" y="2787282"/>
            <a:ext cx="1397184" cy="135096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0" rev="0"/>
            </a:camera>
            <a:lightRig rig="threePt" dir="t"/>
          </a:scene3d>
          <a:sp3d>
            <a:bevelT w="6350" h="6350"/>
          </a:sp3d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76A5FC3-DF1B-4841-9A12-91601C8288FC}"/>
              </a:ext>
            </a:extLst>
          </p:cNvPr>
          <p:cNvSpPr/>
          <p:nvPr/>
        </p:nvSpPr>
        <p:spPr>
          <a:xfrm rot="16200000">
            <a:off x="7446134" y="2198445"/>
            <a:ext cx="812786" cy="1376195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E97F85-5EFA-4B8E-9892-DDEA21E34559}"/>
              </a:ext>
            </a:extLst>
          </p:cNvPr>
          <p:cNvSpPr/>
          <p:nvPr/>
        </p:nvSpPr>
        <p:spPr>
          <a:xfrm>
            <a:off x="7437844" y="2238848"/>
            <a:ext cx="819796" cy="1295391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E0C7F3-C5FB-4951-B55C-E88A1785F6E2}"/>
              </a:ext>
            </a:extLst>
          </p:cNvPr>
          <p:cNvSpPr/>
          <p:nvPr/>
        </p:nvSpPr>
        <p:spPr>
          <a:xfrm>
            <a:off x="7584375" y="2488088"/>
            <a:ext cx="512259" cy="812788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EA431F-3426-44C1-B58D-E82AF05672AB}"/>
              </a:ext>
            </a:extLst>
          </p:cNvPr>
          <p:cNvSpPr/>
          <p:nvPr/>
        </p:nvSpPr>
        <p:spPr>
          <a:xfrm rot="16200000">
            <a:off x="7588510" y="2482555"/>
            <a:ext cx="503989" cy="834270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8B39D-6C59-4C14-909E-93B9E3E3E4BB}"/>
              </a:ext>
            </a:extLst>
          </p:cNvPr>
          <p:cNvSpPr/>
          <p:nvPr/>
        </p:nvSpPr>
        <p:spPr>
          <a:xfrm rot="16200000">
            <a:off x="7716428" y="2660426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CB9F61-5C17-4786-AB99-A4E3D61294FE}"/>
              </a:ext>
            </a:extLst>
          </p:cNvPr>
          <p:cNvSpPr/>
          <p:nvPr/>
        </p:nvSpPr>
        <p:spPr>
          <a:xfrm>
            <a:off x="7729838" y="2655616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2D864-736E-477A-B560-FEBA32179BB7}"/>
              </a:ext>
            </a:extLst>
          </p:cNvPr>
          <p:cNvSpPr/>
          <p:nvPr/>
        </p:nvSpPr>
        <p:spPr>
          <a:xfrm>
            <a:off x="7731990" y="2807470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8600C-EB43-440B-BDAD-D933F84F0706}"/>
              </a:ext>
            </a:extLst>
          </p:cNvPr>
          <p:cNvSpPr/>
          <p:nvPr/>
        </p:nvSpPr>
        <p:spPr>
          <a:xfrm>
            <a:off x="7584375" y="2647696"/>
            <a:ext cx="512259" cy="511910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747C-8977-43B4-94D5-2F7972102C41}"/>
              </a:ext>
            </a:extLst>
          </p:cNvPr>
          <p:cNvSpPr/>
          <p:nvPr/>
        </p:nvSpPr>
        <p:spPr>
          <a:xfrm>
            <a:off x="7423369" y="2488067"/>
            <a:ext cx="834271" cy="812787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962681-F9BE-408F-9B62-3CE6EAE54870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FE3427-12C8-4EDF-955F-8B09C1D07C41}"/>
              </a:ext>
            </a:extLst>
          </p:cNvPr>
          <p:cNvSpPr txBox="1"/>
          <p:nvPr/>
        </p:nvSpPr>
        <p:spPr>
          <a:xfrm>
            <a:off x="4691242" y="492659"/>
            <a:ext cx="3207222" cy="33855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9 - Fixed Anchor/Reference Boxes</a:t>
            </a:r>
            <a:endParaRPr lang="en-IN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86B4CB-74DC-4713-81DD-D3380764FA4B}"/>
              </a:ext>
            </a:extLst>
          </p:cNvPr>
          <p:cNvSpPr txBox="1"/>
          <p:nvPr/>
        </p:nvSpPr>
        <p:spPr>
          <a:xfrm>
            <a:off x="6030571" y="995726"/>
            <a:ext cx="740908" cy="33855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Idea 3 </a:t>
            </a:r>
            <a:endParaRPr lang="en-IN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067DA8-31E4-4A89-BDE7-AD54C16FD9E3}"/>
              </a:ext>
            </a:extLst>
          </p:cNvPr>
          <p:cNvSpPr/>
          <p:nvPr/>
        </p:nvSpPr>
        <p:spPr>
          <a:xfrm rot="16200000">
            <a:off x="7882659" y="4863089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0332A5-18BE-471C-8ED0-60F55EFAD5BD}"/>
              </a:ext>
            </a:extLst>
          </p:cNvPr>
          <p:cNvSpPr/>
          <p:nvPr/>
        </p:nvSpPr>
        <p:spPr>
          <a:xfrm>
            <a:off x="8948894" y="4831954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618A2D-D2DA-4061-984A-4B9E0F59A592}"/>
              </a:ext>
            </a:extLst>
          </p:cNvPr>
          <p:cNvSpPr/>
          <p:nvPr/>
        </p:nvSpPr>
        <p:spPr>
          <a:xfrm>
            <a:off x="6381494" y="4967654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5D5A62-DD3F-4A1C-A702-70B3ADD79E0E}"/>
              </a:ext>
            </a:extLst>
          </p:cNvPr>
          <p:cNvSpPr/>
          <p:nvPr/>
        </p:nvSpPr>
        <p:spPr>
          <a:xfrm>
            <a:off x="6282145" y="4397831"/>
            <a:ext cx="3628978" cy="103593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EF28D6-31C6-4735-9246-62A36FB6F366}"/>
              </a:ext>
            </a:extLst>
          </p:cNvPr>
          <p:cNvSpPr/>
          <p:nvPr/>
        </p:nvSpPr>
        <p:spPr>
          <a:xfrm>
            <a:off x="7178202" y="4884612"/>
            <a:ext cx="494372" cy="400224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A65FDE-7619-419E-8335-EBAEDA43F662}"/>
              </a:ext>
            </a:extLst>
          </p:cNvPr>
          <p:cNvSpPr txBox="1"/>
          <p:nvPr/>
        </p:nvSpPr>
        <p:spPr>
          <a:xfrm>
            <a:off x="8277315" y="493354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D4219C-8AA3-4D51-A7F2-887DE9A8E1C4}"/>
              </a:ext>
            </a:extLst>
          </p:cNvPr>
          <p:cNvSpPr/>
          <p:nvPr/>
        </p:nvSpPr>
        <p:spPr>
          <a:xfrm>
            <a:off x="6746549" y="4921015"/>
            <a:ext cx="330951" cy="325868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767622-4519-42EC-B6F7-59B15F9DDE23}"/>
              </a:ext>
            </a:extLst>
          </p:cNvPr>
          <p:cNvSpPr txBox="1"/>
          <p:nvPr/>
        </p:nvSpPr>
        <p:spPr>
          <a:xfrm>
            <a:off x="9235514" y="494988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B56C-2427-4AAE-BD17-32DAAE2F5102}"/>
              </a:ext>
            </a:extLst>
          </p:cNvPr>
          <p:cNvSpPr txBox="1"/>
          <p:nvPr/>
        </p:nvSpPr>
        <p:spPr>
          <a:xfrm>
            <a:off x="6493023" y="4441224"/>
            <a:ext cx="3207222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9 - Fixed Anchor/Reference Boxes</a:t>
            </a:r>
            <a:endParaRPr lang="en-IN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8DDA9F-8D0B-49D9-9C60-E01928E08485}"/>
              </a:ext>
            </a:extLst>
          </p:cNvPr>
          <p:cNvSpPr/>
          <p:nvPr/>
        </p:nvSpPr>
        <p:spPr>
          <a:xfrm>
            <a:off x="4978399" y="1682387"/>
            <a:ext cx="5308601" cy="3994513"/>
          </a:xfrm>
          <a:prstGeom prst="rect">
            <a:avLst/>
          </a:prstGeom>
          <a:noFill/>
          <a:ln w="6350">
            <a:solidFill>
              <a:srgbClr val="7F7E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570334-FB26-44AD-AFED-AB325B94BFF2}"/>
              </a:ext>
            </a:extLst>
          </p:cNvPr>
          <p:cNvSpPr/>
          <p:nvPr/>
        </p:nvSpPr>
        <p:spPr>
          <a:xfrm>
            <a:off x="10585566" y="1912339"/>
            <a:ext cx="141809" cy="1522190"/>
          </a:xfrm>
          <a:prstGeom prst="rect">
            <a:avLst/>
          </a:prstGeom>
          <a:gradFill flip="none" rotWithShape="1">
            <a:gsLst>
              <a:gs pos="0">
                <a:srgbClr val="485697">
                  <a:shade val="30000"/>
                  <a:satMod val="115000"/>
                </a:srgbClr>
              </a:gs>
              <a:gs pos="50000">
                <a:srgbClr val="485697">
                  <a:shade val="67500"/>
                  <a:satMod val="115000"/>
                </a:srgbClr>
              </a:gs>
              <a:gs pos="100000">
                <a:srgbClr val="48569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0AA634-2C04-4A54-89BA-0690B09A5E9C}"/>
              </a:ext>
            </a:extLst>
          </p:cNvPr>
          <p:cNvSpPr/>
          <p:nvPr/>
        </p:nvSpPr>
        <p:spPr>
          <a:xfrm>
            <a:off x="10585566" y="4147170"/>
            <a:ext cx="156670" cy="1443015"/>
          </a:xfrm>
          <a:prstGeom prst="rect">
            <a:avLst/>
          </a:prstGeom>
          <a:gradFill flip="none" rotWithShape="1">
            <a:gsLst>
              <a:gs pos="0">
                <a:srgbClr val="C34FCE">
                  <a:shade val="30000"/>
                  <a:satMod val="115000"/>
                </a:srgbClr>
              </a:gs>
              <a:gs pos="50000">
                <a:srgbClr val="C34FCE">
                  <a:shade val="67500"/>
                  <a:satMod val="115000"/>
                </a:srgbClr>
              </a:gs>
              <a:gs pos="100000">
                <a:srgbClr val="C34F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7D9739-291D-4620-A331-5D342ADBF745}"/>
              </a:ext>
            </a:extLst>
          </p:cNvPr>
          <p:cNvSpPr txBox="1"/>
          <p:nvPr/>
        </p:nvSpPr>
        <p:spPr>
          <a:xfrm>
            <a:off x="10762800" y="3116188"/>
            <a:ext cx="95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Bbox Reg</a:t>
            </a:r>
            <a:endParaRPr lang="en-IN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ABDB67-A5AE-4A5D-B1F0-FF40C890EE63}"/>
              </a:ext>
            </a:extLst>
          </p:cNvPr>
          <p:cNvSpPr txBox="1"/>
          <p:nvPr/>
        </p:nvSpPr>
        <p:spPr>
          <a:xfrm>
            <a:off x="10817681" y="502683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FG / BG</a:t>
            </a:r>
          </a:p>
          <a:p>
            <a:r>
              <a:rPr lang="en-US" sz="1600" dirty="0"/>
              <a:t>Classifier</a:t>
            </a:r>
            <a:endParaRPr lang="en-IN" sz="16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717FC8A-94EC-4050-92E3-473EDD5F3F19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0287000" y="2673434"/>
            <a:ext cx="298566" cy="1006210"/>
          </a:xfrm>
          <a:prstGeom prst="bentConnector3">
            <a:avLst/>
          </a:prstGeom>
          <a:ln>
            <a:solidFill>
              <a:srgbClr val="7F7E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B317D5C-D87C-490D-A5A9-559E553EC497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10287000" y="3679644"/>
            <a:ext cx="298566" cy="1189034"/>
          </a:xfrm>
          <a:prstGeom prst="bentConnector3">
            <a:avLst>
              <a:gd name="adj1" fmla="val 50000"/>
            </a:avLst>
          </a:prstGeom>
          <a:ln>
            <a:solidFill>
              <a:srgbClr val="7F7E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0DFFD46-79DF-43CB-8D6A-4EA5D8B6799F}"/>
              </a:ext>
            </a:extLst>
          </p:cNvPr>
          <p:cNvSpPr/>
          <p:nvPr/>
        </p:nvSpPr>
        <p:spPr>
          <a:xfrm>
            <a:off x="10287001" y="6057711"/>
            <a:ext cx="1665514" cy="584775"/>
          </a:xfrm>
          <a:prstGeom prst="rect">
            <a:avLst/>
          </a:prstGeom>
          <a:solidFill>
            <a:srgbClr val="BCECEF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NMS (IOU 0.7)</a:t>
            </a:r>
          </a:p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FG</a:t>
            </a:r>
            <a:endParaRPr lang="en-IN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6B899A3-C8E4-4B12-B3FE-14202C2E8F43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rot="16200000" flipH="1">
            <a:off x="10658066" y="5596019"/>
            <a:ext cx="467526" cy="455857"/>
          </a:xfrm>
          <a:prstGeom prst="bentConnector3">
            <a:avLst>
              <a:gd name="adj1" fmla="val 50000"/>
            </a:avLst>
          </a:prstGeom>
          <a:ln>
            <a:solidFill>
              <a:srgbClr val="7F7E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324CA0-D917-4679-A12B-FE42B88410FF}"/>
              </a:ext>
            </a:extLst>
          </p:cNvPr>
          <p:cNvSpPr txBox="1"/>
          <p:nvPr/>
        </p:nvSpPr>
        <p:spPr>
          <a:xfrm>
            <a:off x="742164" y="6044115"/>
            <a:ext cx="911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each reference/anchor train FG/BG classifier and apply NMS on FG class to get top k region proposal.</a:t>
            </a:r>
            <a:endParaRPr lang="en-IN" sz="1600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92ACEE70-1AC5-444E-A61B-907CF330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51" y="2061400"/>
            <a:ext cx="3397022" cy="2478908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747E776-DA89-4697-BE8E-F0787B5509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3" r="12732"/>
          <a:stretch/>
        </p:blipFill>
        <p:spPr>
          <a:xfrm>
            <a:off x="2276955" y="2268906"/>
            <a:ext cx="984851" cy="215129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67E063-714F-4C59-9B6E-03EF9D3ECC45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22973" y="3300854"/>
            <a:ext cx="6654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rapezoid 57">
            <a:extLst>
              <a:ext uri="{FF2B5EF4-FFF2-40B4-BE49-F238E27FC236}">
                <a16:creationId xmlns:a16="http://schemas.microsoft.com/office/drawing/2014/main" id="{A7D234CD-F5BE-465C-8469-3F8A8999550D}"/>
              </a:ext>
            </a:extLst>
          </p:cNvPr>
          <p:cNvSpPr/>
          <p:nvPr/>
        </p:nvSpPr>
        <p:spPr>
          <a:xfrm rot="5400000">
            <a:off x="5589040" y="3036343"/>
            <a:ext cx="933548" cy="512172"/>
          </a:xfrm>
          <a:prstGeom prst="trapezoid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CNN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1F0506-96CC-4C6B-A0E4-99D72068238E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5285031" y="3292429"/>
            <a:ext cx="514697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F2D11D-E890-41ED-976C-E49898E6B02C}"/>
              </a:ext>
            </a:extLst>
          </p:cNvPr>
          <p:cNvCxnSpPr>
            <a:cxnSpLocks/>
          </p:cNvCxnSpPr>
          <p:nvPr/>
        </p:nvCxnSpPr>
        <p:spPr>
          <a:xfrm>
            <a:off x="6311900" y="3282858"/>
            <a:ext cx="654448" cy="0"/>
          </a:xfrm>
          <a:prstGeom prst="straightConnector1">
            <a:avLst/>
          </a:prstGeom>
          <a:ln>
            <a:solidFill>
              <a:srgbClr val="2FB7B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Left Bracket 76">
            <a:extLst>
              <a:ext uri="{FF2B5EF4-FFF2-40B4-BE49-F238E27FC236}">
                <a16:creationId xmlns:a16="http://schemas.microsoft.com/office/drawing/2014/main" id="{A6E0BADB-AFE3-49D2-89D7-86F7BF244F72}"/>
              </a:ext>
            </a:extLst>
          </p:cNvPr>
          <p:cNvSpPr/>
          <p:nvPr/>
        </p:nvSpPr>
        <p:spPr>
          <a:xfrm>
            <a:off x="11008120" y="1737331"/>
            <a:ext cx="122860" cy="1305853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7642FC-8FE1-45D8-A120-DD64157979E7}"/>
              </a:ext>
            </a:extLst>
          </p:cNvPr>
          <p:cNvSpPr txBox="1"/>
          <p:nvPr/>
        </p:nvSpPr>
        <p:spPr>
          <a:xfrm>
            <a:off x="11023901" y="1737331"/>
            <a:ext cx="621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dx</a:t>
            </a:r>
            <a:r>
              <a:rPr lang="en-US" sz="14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</a:t>
            </a:r>
            <a:endParaRPr lang="en-IN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59255F-6B2A-4DCD-9222-728FE22D6EDF}"/>
              </a:ext>
            </a:extLst>
          </p:cNvPr>
          <p:cNvSpPr txBox="1"/>
          <p:nvPr/>
        </p:nvSpPr>
        <p:spPr>
          <a:xfrm>
            <a:off x="11001211" y="2015385"/>
            <a:ext cx="723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dy</a:t>
            </a:r>
            <a:r>
              <a:rPr lang="en-US" sz="14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</a:t>
            </a:r>
            <a:endParaRPr lang="en-IN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2CC16F-C316-446E-83A0-A468A83F6873}"/>
              </a:ext>
            </a:extLst>
          </p:cNvPr>
          <p:cNvSpPr txBox="1"/>
          <p:nvPr/>
        </p:nvSpPr>
        <p:spPr>
          <a:xfrm>
            <a:off x="11022558" y="2373512"/>
            <a:ext cx="6005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dh</a:t>
            </a:r>
            <a:r>
              <a:rPr lang="en-US" sz="14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 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2EF6AF-F302-4ECC-883B-7227EFED3BC4}"/>
              </a:ext>
            </a:extLst>
          </p:cNvPr>
          <p:cNvSpPr txBox="1"/>
          <p:nvPr/>
        </p:nvSpPr>
        <p:spPr>
          <a:xfrm>
            <a:off x="10999771" y="2655616"/>
            <a:ext cx="621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dw</a:t>
            </a:r>
            <a:r>
              <a:rPr lang="en-US" sz="1400" baseline="-25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endParaRPr lang="en-IN" sz="1400" dirty="0"/>
          </a:p>
        </p:txBody>
      </p:sp>
      <p:sp>
        <p:nvSpPr>
          <p:cNvPr id="82" name="Left Bracket 81">
            <a:extLst>
              <a:ext uri="{FF2B5EF4-FFF2-40B4-BE49-F238E27FC236}">
                <a16:creationId xmlns:a16="http://schemas.microsoft.com/office/drawing/2014/main" id="{EE1CFCD4-10CA-45B7-9BD2-B21D876FFE54}"/>
              </a:ext>
            </a:extLst>
          </p:cNvPr>
          <p:cNvSpPr/>
          <p:nvPr/>
        </p:nvSpPr>
        <p:spPr>
          <a:xfrm rot="10800000">
            <a:off x="11334809" y="1720585"/>
            <a:ext cx="122860" cy="1305853"/>
          </a:xfrm>
          <a:prstGeom prst="leftBracke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60787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 L 0.00625 0.02223 L 0.05938 0.02223 L 0.00104 0.05 L 0.05625 0.04815 L 0.00208 0.07963 L 0.05521 0.08334 L 0.00521 0.10926 L 0.05729 0.1148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 L 0.00625 0.02223 L 0.05938 0.02223 L 0.00104 0.05 L 0.05625 0.04815 L 0.00208 0.07963 L 0.05521 0.08334 L 0.00521 0.10926 L 0.05729 0.11482 " pathEditMode="relative" ptsTypes="AAAAAAAA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 L 0.00625 0.02223 L 0.05938 0.02223 L 0.00104 0.05 L 0.05625 0.04815 L 0.00208 0.07963 L 0.05521 0.08334 L 0.00521 0.10926 L 0.05729 0.11482 " pathEditMode="relative" ptsTypes="AAAAAAAA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 L 0.00625 0.02223 L 0.05938 0.02223 L 0.00104 0.05 L 0.05625 0.04815 L 0.00208 0.07963 L 0.05521 0.08334 L 0.00521 0.10926 L 0.05729 0.11482 " pathEditMode="relative" ptsTypes="AAAAAAAA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 L 0.00625 0.02223 L 0.05938 0.02223 L 0.00104 0.05 L 0.05625 0.04815 L 0.00208 0.07963 L 0.05521 0.08334 L 0.00521 0.10926 L 0.05729 0.11482 " pathEditMode="relative" ptsTypes="AAAAAA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 L 0.00625 0.02223 L 0.05938 0.02223 L 0.00104 0.05 L 0.05625 0.04815 L 0.00208 0.07963 L 0.05521 0.08334 L 0.00521 0.10926 L 0.05729 0.11482 " pathEditMode="relative" ptsTypes="AAAAAAAA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 L 0.00625 0.02223 L 0.05938 0.02223 L 0.00104 0.05 L 0.05625 0.04815 L 0.00208 0.07963 L 0.05521 0.08334 L 0.00521 0.10926 L 0.05729 0.11482 " pathEditMode="relative" ptsTypes="AAAAAAAA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 L 0.00625 0.02223 L 0.05938 0.02223 L 0.00104 0.05 L 0.05625 0.04815 L 0.00208 0.07963 L 0.05521 0.08334 L 0.00521 0.10926 L 0.05729 0.11482 " pathEditMode="relative" ptsTypes="AAAAAAAA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42 0 L 0.00625 0.02223 L 0.05938 0.02223 L 0.00104 0.05 L 0.05625 0.04815 L 0.00208 0.07963 L 0.05521 0.08334 L 0.00521 0.10926 L 0.05729 0.11482 " pathEditMode="relative" ptsTypes="AAAAAAAA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EF4B9-6E63-4C4E-8F1C-F70C509C2378}"/>
              </a:ext>
            </a:extLst>
          </p:cNvPr>
          <p:cNvSpPr txBox="1"/>
          <p:nvPr/>
        </p:nvSpPr>
        <p:spPr>
          <a:xfrm>
            <a:off x="1060045" y="5183667"/>
            <a:ext cx="9093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URWPalladioL-Roma"/>
              </a:rPr>
              <a:t>Different schemes for addressing multiple scales and sizes.</a:t>
            </a:r>
          </a:p>
          <a:p>
            <a:endParaRPr lang="en-US" sz="1800" b="0" i="0" dirty="0">
              <a:solidFill>
                <a:schemeClr val="tx1">
                  <a:lumMod val="65000"/>
                </a:schemeClr>
              </a:solidFill>
              <a:effectLst/>
              <a:latin typeface="URWPalladioL-Roma"/>
            </a:endParaRPr>
          </a:p>
          <a:p>
            <a:pPr lvl="1"/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  <a:latin typeface="URWPalladioL-Roma"/>
              </a:rPr>
              <a:t>(a) Pyramids of images and feature maps are built, and the classifier is run at all scales. </a:t>
            </a:r>
          </a:p>
          <a:p>
            <a:pPr lvl="1"/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  <a:latin typeface="URWPalladioL-Roma"/>
              </a:rPr>
              <a:t>(b) Pyramids of filters with multiple scales/sizes are run on the feature map. </a:t>
            </a:r>
          </a:p>
          <a:p>
            <a:pPr lvl="1"/>
            <a:r>
              <a:rPr lang="en-US" b="0" i="0" dirty="0">
                <a:solidFill>
                  <a:schemeClr val="tx1">
                    <a:lumMod val="65000"/>
                  </a:schemeClr>
                </a:solidFill>
                <a:effectLst/>
                <a:latin typeface="URWPalladioL-Roma"/>
              </a:rPr>
              <a:t>(c) We use pyramids of reference boxes in the regression functions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</a:t>
            </a:r>
            <a:br>
              <a:rPr lang="en-US" dirty="0">
                <a:solidFill>
                  <a:schemeClr val="tx1">
                    <a:lumMod val="65000"/>
                  </a:schemeClr>
                </a:solidFill>
              </a:rPr>
            </a:b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49226-D2E7-4E92-855B-5540F722AD19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1EDA8-2D8E-475A-89C6-A0A85BCE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57" y="2593524"/>
            <a:ext cx="2339102" cy="1754326"/>
          </a:xfrm>
          <a:prstGeom prst="rect">
            <a:avLst/>
          </a:prstGeom>
          <a:scene3d>
            <a:camera prst="orthographicFront">
              <a:rot lat="3600000" lon="1800000" rev="1800000"/>
            </a:camera>
            <a:lightRig rig="threePt" dir="t"/>
          </a:scene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E9EE4-71E6-43E5-A966-F32FC4C4293B}"/>
              </a:ext>
            </a:extLst>
          </p:cNvPr>
          <p:cNvSpPr/>
          <p:nvPr/>
        </p:nvSpPr>
        <p:spPr>
          <a:xfrm>
            <a:off x="1539667" y="2863140"/>
            <a:ext cx="1454563" cy="1131719"/>
          </a:xfrm>
          <a:prstGeom prst="rect">
            <a:avLst/>
          </a:prstGeom>
          <a:solidFill>
            <a:schemeClr val="tx1">
              <a:lumMod val="75000"/>
              <a:alpha val="58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3066E8-DBA0-4BC9-8A98-CFED6A53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38" y="1740298"/>
            <a:ext cx="1829251" cy="1371938"/>
          </a:xfrm>
          <a:prstGeom prst="rect">
            <a:avLst/>
          </a:prstGeom>
          <a:scene3d>
            <a:camera prst="orthographicFront">
              <a:rot lat="3600000" lon="1800000" rev="1800000"/>
            </a:camera>
            <a:lightRig rig="threePt" dir="t"/>
          </a:scene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EE5A43-8F20-418B-A012-30E5C4AC4366}"/>
              </a:ext>
            </a:extLst>
          </p:cNvPr>
          <p:cNvSpPr/>
          <p:nvPr/>
        </p:nvSpPr>
        <p:spPr>
          <a:xfrm>
            <a:off x="1539667" y="1939953"/>
            <a:ext cx="1232639" cy="998061"/>
          </a:xfrm>
          <a:prstGeom prst="rect">
            <a:avLst/>
          </a:prstGeom>
          <a:solidFill>
            <a:schemeClr val="tx1">
              <a:lumMod val="75000"/>
              <a:alpha val="58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71C44F-439A-4C17-9C28-3A7F1365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17" y="959215"/>
            <a:ext cx="1454563" cy="1090922"/>
          </a:xfrm>
          <a:prstGeom prst="rect">
            <a:avLst/>
          </a:prstGeom>
          <a:scene3d>
            <a:camera prst="orthographicFront">
              <a:rot lat="3600000" lon="1800000" rev="1800000"/>
            </a:camera>
            <a:lightRig rig="threePt" dir="t"/>
          </a:scene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822F06-5821-4276-B7FF-3C76862F1AF4}"/>
              </a:ext>
            </a:extLst>
          </p:cNvPr>
          <p:cNvSpPr/>
          <p:nvPr/>
        </p:nvSpPr>
        <p:spPr>
          <a:xfrm>
            <a:off x="1530568" y="1224499"/>
            <a:ext cx="766460" cy="560353"/>
          </a:xfrm>
          <a:prstGeom prst="rect">
            <a:avLst/>
          </a:prstGeom>
          <a:solidFill>
            <a:schemeClr val="tx1">
              <a:lumMod val="75000"/>
              <a:alpha val="58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422524-F3D7-42F3-9EF9-52AFD45C4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43" y="2450911"/>
            <a:ext cx="2339102" cy="175432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8966699-D24E-43D3-A5AD-6D08400E4F8F}"/>
              </a:ext>
            </a:extLst>
          </p:cNvPr>
          <p:cNvSpPr/>
          <p:nvPr/>
        </p:nvSpPr>
        <p:spPr>
          <a:xfrm>
            <a:off x="4535920" y="1388215"/>
            <a:ext cx="655404" cy="1090922"/>
          </a:xfrm>
          <a:prstGeom prst="rect">
            <a:avLst/>
          </a:prstGeom>
          <a:solidFill>
            <a:schemeClr val="tx1">
              <a:lumMod val="75000"/>
              <a:alpha val="58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3F2E4E-301F-4D6F-A3D0-73EDBF73C6DF}"/>
              </a:ext>
            </a:extLst>
          </p:cNvPr>
          <p:cNvSpPr/>
          <p:nvPr/>
        </p:nvSpPr>
        <p:spPr>
          <a:xfrm>
            <a:off x="5354881" y="1562066"/>
            <a:ext cx="861480" cy="743220"/>
          </a:xfrm>
          <a:prstGeom prst="rect">
            <a:avLst/>
          </a:prstGeom>
          <a:solidFill>
            <a:schemeClr val="tx1">
              <a:lumMod val="75000"/>
              <a:alpha val="58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1AC488-AE32-4C6E-AFDE-0446C5E4B01F}"/>
              </a:ext>
            </a:extLst>
          </p:cNvPr>
          <p:cNvSpPr/>
          <p:nvPr/>
        </p:nvSpPr>
        <p:spPr>
          <a:xfrm>
            <a:off x="6375136" y="1294134"/>
            <a:ext cx="495308" cy="1152356"/>
          </a:xfrm>
          <a:prstGeom prst="rect">
            <a:avLst/>
          </a:prstGeom>
          <a:solidFill>
            <a:schemeClr val="tx1">
              <a:lumMod val="75000"/>
              <a:alpha val="58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9D35C43-8682-4122-AB0C-C5CB15320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09" y="2533461"/>
            <a:ext cx="2339102" cy="1754326"/>
          </a:xfrm>
          <a:prstGeom prst="rect">
            <a:avLst/>
          </a:prstGeom>
          <a:scene3d>
            <a:camera prst="orthographicFront">
              <a:rot lat="3600000" lon="1800000" rev="1800000"/>
            </a:camera>
            <a:lightRig rig="threePt" dir="t"/>
          </a:scene3d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AF19E68-7281-4BE7-AC2C-3CEC86F34F08}"/>
              </a:ext>
            </a:extLst>
          </p:cNvPr>
          <p:cNvSpPr/>
          <p:nvPr/>
        </p:nvSpPr>
        <p:spPr>
          <a:xfrm>
            <a:off x="9141783" y="1536273"/>
            <a:ext cx="1305752" cy="1371474"/>
          </a:xfrm>
          <a:prstGeom prst="rect">
            <a:avLst/>
          </a:prstGeom>
          <a:solidFill>
            <a:schemeClr val="tx1">
              <a:lumMod val="75000"/>
              <a:alpha val="58000"/>
            </a:schemeClr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AFBA94-B4FB-426A-83B6-1DCDD7594F78}"/>
              </a:ext>
            </a:extLst>
          </p:cNvPr>
          <p:cNvSpPr/>
          <p:nvPr/>
        </p:nvSpPr>
        <p:spPr>
          <a:xfrm>
            <a:off x="8815389" y="1814472"/>
            <a:ext cx="902037" cy="453031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0955F8-FC8D-4B9A-8B39-093D04494DF3}"/>
              </a:ext>
            </a:extLst>
          </p:cNvPr>
          <p:cNvSpPr/>
          <p:nvPr/>
        </p:nvSpPr>
        <p:spPr>
          <a:xfrm>
            <a:off x="9062549" y="1656039"/>
            <a:ext cx="437121" cy="780141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EF11D4-1274-41D6-B41A-98C993E3DBC0}"/>
              </a:ext>
            </a:extLst>
          </p:cNvPr>
          <p:cNvSpPr/>
          <p:nvPr/>
        </p:nvSpPr>
        <p:spPr>
          <a:xfrm>
            <a:off x="9062550" y="1818049"/>
            <a:ext cx="447073" cy="45303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30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845782-34F1-4DD0-A393-4D464C548B2B}"/>
              </a:ext>
            </a:extLst>
          </p:cNvPr>
          <p:cNvSpPr/>
          <p:nvPr/>
        </p:nvSpPr>
        <p:spPr>
          <a:xfrm>
            <a:off x="8830283" y="1333864"/>
            <a:ext cx="887143" cy="1388829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8C4846-83F5-487B-90F9-1BCC4D485AAE}"/>
              </a:ext>
            </a:extLst>
          </p:cNvPr>
          <p:cNvSpPr/>
          <p:nvPr/>
        </p:nvSpPr>
        <p:spPr>
          <a:xfrm>
            <a:off x="8506563" y="1657819"/>
            <a:ext cx="1540216" cy="780229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139407-089B-45F9-A42F-C5840E98D981}"/>
              </a:ext>
            </a:extLst>
          </p:cNvPr>
          <p:cNvSpPr/>
          <p:nvPr/>
        </p:nvSpPr>
        <p:spPr>
          <a:xfrm>
            <a:off x="8815389" y="1648173"/>
            <a:ext cx="902037" cy="79336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6A8A67-E7AC-4268-A606-91625FC964E7}"/>
              </a:ext>
            </a:extLst>
          </p:cNvPr>
          <p:cNvSpPr/>
          <p:nvPr/>
        </p:nvSpPr>
        <p:spPr>
          <a:xfrm>
            <a:off x="8503169" y="947556"/>
            <a:ext cx="1540216" cy="21512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19C1B6-2250-41A7-8138-4FB66A9540F3}"/>
              </a:ext>
            </a:extLst>
          </p:cNvPr>
          <p:cNvSpPr/>
          <p:nvPr/>
        </p:nvSpPr>
        <p:spPr>
          <a:xfrm>
            <a:off x="8014857" y="1299665"/>
            <a:ext cx="2516840" cy="138790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B3555A-249F-4DAA-AFCF-F5D3ADAF3B58}"/>
              </a:ext>
            </a:extLst>
          </p:cNvPr>
          <p:cNvSpPr/>
          <p:nvPr/>
        </p:nvSpPr>
        <p:spPr>
          <a:xfrm>
            <a:off x="8488844" y="1306526"/>
            <a:ext cx="1527740" cy="138790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aseline="30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F2B7B5-CDB8-4DFA-8B08-748602247B4C}"/>
              </a:ext>
            </a:extLst>
          </p:cNvPr>
          <p:cNvSpPr txBox="1"/>
          <p:nvPr/>
        </p:nvSpPr>
        <p:spPr>
          <a:xfrm>
            <a:off x="9152631" y="1679647"/>
            <a:ext cx="282450" cy="553998"/>
          </a:xfrm>
          <a:prstGeom prst="rect">
            <a:avLst/>
          </a:prstGeom>
          <a:noFill/>
          <a:scene3d>
            <a:camera prst="orthographicFront">
              <a:rot lat="3600000" lon="1800000" rev="18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9C4175-25D4-4B69-AE33-0B77655DE786}"/>
              </a:ext>
            </a:extLst>
          </p:cNvPr>
          <p:cNvSpPr/>
          <p:nvPr/>
        </p:nvSpPr>
        <p:spPr>
          <a:xfrm>
            <a:off x="386863" y="797170"/>
            <a:ext cx="3337246" cy="3408068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A0A0EA-36D3-45F4-96D3-72AE48E0C659}"/>
              </a:ext>
            </a:extLst>
          </p:cNvPr>
          <p:cNvSpPr/>
          <p:nvPr/>
        </p:nvSpPr>
        <p:spPr>
          <a:xfrm>
            <a:off x="4032935" y="797169"/>
            <a:ext cx="3337246" cy="3408068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15B1E4-91CD-4E88-B3E5-F2AAF706DA1A}"/>
              </a:ext>
            </a:extLst>
          </p:cNvPr>
          <p:cNvSpPr/>
          <p:nvPr/>
        </p:nvSpPr>
        <p:spPr>
          <a:xfrm>
            <a:off x="7773543" y="797169"/>
            <a:ext cx="3337246" cy="3408068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3F164D24-113D-4B8E-B890-554043F70375}"/>
              </a:ext>
            </a:extLst>
          </p:cNvPr>
          <p:cNvSpPr/>
          <p:nvPr/>
        </p:nvSpPr>
        <p:spPr>
          <a:xfrm>
            <a:off x="3054828" y="649328"/>
            <a:ext cx="638050" cy="1184031"/>
          </a:xfrm>
          <a:prstGeom prst="mathMultiply">
            <a:avLst/>
          </a:prstGeom>
          <a:solidFill>
            <a:schemeClr val="accent5">
              <a:lumMod val="75000"/>
              <a:alpha val="18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L-Shape 54">
            <a:extLst>
              <a:ext uri="{FF2B5EF4-FFF2-40B4-BE49-F238E27FC236}">
                <a16:creationId xmlns:a16="http://schemas.microsoft.com/office/drawing/2014/main" id="{2C9CB964-1525-47CC-88E9-23191C71DA8C}"/>
              </a:ext>
            </a:extLst>
          </p:cNvPr>
          <p:cNvSpPr/>
          <p:nvPr/>
        </p:nvSpPr>
        <p:spPr>
          <a:xfrm rot="19538495">
            <a:off x="10164987" y="1046327"/>
            <a:ext cx="760222" cy="212402"/>
          </a:xfrm>
          <a:prstGeom prst="corner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435029AA-6309-457F-9BF4-ADCF96A5CA00}"/>
              </a:ext>
            </a:extLst>
          </p:cNvPr>
          <p:cNvSpPr/>
          <p:nvPr/>
        </p:nvSpPr>
        <p:spPr>
          <a:xfrm>
            <a:off x="6674294" y="649328"/>
            <a:ext cx="638050" cy="1184031"/>
          </a:xfrm>
          <a:prstGeom prst="mathMultiply">
            <a:avLst/>
          </a:prstGeom>
          <a:solidFill>
            <a:schemeClr val="accent5">
              <a:lumMod val="75000"/>
              <a:alpha val="18000"/>
            </a:schemeClr>
          </a:solidFill>
          <a:ln>
            <a:solidFill>
              <a:schemeClr val="accent5">
                <a:lumMod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A24ABD-44F3-43DD-97FE-82E467A03BF3}"/>
              </a:ext>
            </a:extLst>
          </p:cNvPr>
          <p:cNvSpPr txBox="1"/>
          <p:nvPr/>
        </p:nvSpPr>
        <p:spPr>
          <a:xfrm>
            <a:off x="1794536" y="422022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1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E8A21D-53DA-43CF-BBAA-95378805C9DD}"/>
              </a:ext>
            </a:extLst>
          </p:cNvPr>
          <p:cNvSpPr txBox="1"/>
          <p:nvPr/>
        </p:nvSpPr>
        <p:spPr>
          <a:xfrm>
            <a:off x="5318865" y="4202187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2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B137A5-1DA4-402E-87C5-288B54157D4B}"/>
              </a:ext>
            </a:extLst>
          </p:cNvPr>
          <p:cNvSpPr txBox="1"/>
          <p:nvPr/>
        </p:nvSpPr>
        <p:spPr>
          <a:xfrm>
            <a:off x="9119598" y="4208650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 3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FFDF94-21E7-48F0-B743-2B97CE6081DB}"/>
              </a:ext>
            </a:extLst>
          </p:cNvPr>
          <p:cNvSpPr txBox="1"/>
          <p:nvPr/>
        </p:nvSpPr>
        <p:spPr>
          <a:xfrm>
            <a:off x="7839323" y="4613786"/>
            <a:ext cx="34139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only Fixed size reference boxes.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multiple filters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Able to achieve criteria the to replace SS</a:t>
            </a:r>
            <a:endParaRPr lang="en-IN" sz="14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10514A-79DE-4470-AB74-D58ED3016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39" y="2342821"/>
            <a:ext cx="1829251" cy="1371938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2E0A71-D736-49FA-92E4-F3EC3AE6F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38" y="2167366"/>
            <a:ext cx="1454563" cy="109092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05B3292-8ADC-4892-BCC6-BD065CF32641}"/>
              </a:ext>
            </a:extLst>
          </p:cNvPr>
          <p:cNvSpPr/>
          <p:nvPr/>
        </p:nvSpPr>
        <p:spPr>
          <a:xfrm rot="21377594">
            <a:off x="8184724" y="998738"/>
            <a:ext cx="1521547" cy="168558"/>
          </a:xfrm>
          <a:prstGeom prst="rect">
            <a:avLst/>
          </a:prstGeom>
          <a:gradFill flip="none" rotWithShape="1">
            <a:gsLst>
              <a:gs pos="0">
                <a:srgbClr val="485697">
                  <a:shade val="30000"/>
                  <a:satMod val="115000"/>
                </a:srgbClr>
              </a:gs>
              <a:gs pos="50000">
                <a:srgbClr val="485697">
                  <a:shade val="67500"/>
                  <a:satMod val="115000"/>
                </a:srgbClr>
              </a:gs>
              <a:gs pos="100000">
                <a:srgbClr val="48569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Bbox Reg</a:t>
            </a:r>
            <a:endParaRPr lang="en-IN" sz="12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551A37-C10D-4753-94E8-0DD3293083D9}"/>
              </a:ext>
            </a:extLst>
          </p:cNvPr>
          <p:cNvCxnSpPr>
            <a:cxnSpLocks/>
          </p:cNvCxnSpPr>
          <p:nvPr/>
        </p:nvCxnSpPr>
        <p:spPr>
          <a:xfrm flipH="1" flipV="1">
            <a:off x="8915080" y="1180805"/>
            <a:ext cx="30417" cy="278382"/>
          </a:xfrm>
          <a:prstGeom prst="straightConnector1">
            <a:avLst/>
          </a:prstGeom>
          <a:ln w="19050">
            <a:solidFill>
              <a:srgbClr val="35438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F91813-18B8-46A2-BA3D-C5FDA7783684}"/>
              </a:ext>
            </a:extLst>
          </p:cNvPr>
          <p:cNvSpPr txBox="1"/>
          <p:nvPr/>
        </p:nvSpPr>
        <p:spPr>
          <a:xfrm>
            <a:off x="2266949" y="23446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Understanding</a:t>
            </a:r>
            <a:endParaRPr lang="en-IN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BDEC2-0122-4E23-AA80-8137CA51FC8C}"/>
              </a:ext>
            </a:extLst>
          </p:cNvPr>
          <p:cNvSpPr/>
          <p:nvPr/>
        </p:nvSpPr>
        <p:spPr>
          <a:xfrm rot="5400000">
            <a:off x="-1033699" y="2153639"/>
            <a:ext cx="5777248" cy="2795451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0A42B-3770-44F8-8DC7-C1D6346D6B01}"/>
              </a:ext>
            </a:extLst>
          </p:cNvPr>
          <p:cNvSpPr txBox="1"/>
          <p:nvPr/>
        </p:nvSpPr>
        <p:spPr>
          <a:xfrm flipH="1">
            <a:off x="437212" y="740265"/>
            <a:ext cx="176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Pseudo VGG 16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52535D0-D8CE-4C62-B6D7-23E81F59D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36107" r="54239"/>
          <a:stretch/>
        </p:blipFill>
        <p:spPr>
          <a:xfrm rot="16200000">
            <a:off x="1126619" y="751167"/>
            <a:ext cx="352425" cy="13634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307D97-A35D-49E2-83BC-61E8C1BA6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36107" r="54239"/>
          <a:stretch/>
        </p:blipFill>
        <p:spPr>
          <a:xfrm rot="16200000">
            <a:off x="1126620" y="1157667"/>
            <a:ext cx="352425" cy="136340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3ECE379-3C93-4F37-8E2E-16A50B777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36107" r="54239"/>
          <a:stretch/>
        </p:blipFill>
        <p:spPr>
          <a:xfrm rot="16200000">
            <a:off x="1223803" y="4390838"/>
            <a:ext cx="352425" cy="13634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7523302-1694-4432-AC40-9BD5E1F1A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36107" r="54239"/>
          <a:stretch/>
        </p:blipFill>
        <p:spPr>
          <a:xfrm rot="16200000">
            <a:off x="1223803" y="4896853"/>
            <a:ext cx="352425" cy="136340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E58480F-BFE4-499C-B785-867D523E2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36107" r="54239"/>
          <a:stretch/>
        </p:blipFill>
        <p:spPr>
          <a:xfrm rot="16200000">
            <a:off x="1145265" y="1607555"/>
            <a:ext cx="352425" cy="136340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1540EFF-9E68-42FE-8A44-DA5D02905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36107" r="54239"/>
          <a:stretch/>
        </p:blipFill>
        <p:spPr>
          <a:xfrm rot="16200000">
            <a:off x="1167681" y="2043382"/>
            <a:ext cx="352425" cy="136340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44B1ECD-7332-4A37-BAA2-C57CF4594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8" t="36107" r="54239"/>
          <a:stretch/>
        </p:blipFill>
        <p:spPr>
          <a:xfrm rot="16200000">
            <a:off x="1223803" y="3900639"/>
            <a:ext cx="352425" cy="136340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26212D8-27C6-4629-9B4B-0F2A91DD2655}"/>
              </a:ext>
            </a:extLst>
          </p:cNvPr>
          <p:cNvSpPr txBox="1"/>
          <p:nvPr/>
        </p:nvSpPr>
        <p:spPr>
          <a:xfrm>
            <a:off x="2026270" y="1299128"/>
            <a:ext cx="6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conv1</a:t>
            </a:r>
            <a:endParaRPr lang="en-I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FD51D1-3566-4B0B-9CED-244D0F025E5C}"/>
              </a:ext>
            </a:extLst>
          </p:cNvPr>
          <p:cNvSpPr txBox="1"/>
          <p:nvPr/>
        </p:nvSpPr>
        <p:spPr>
          <a:xfrm>
            <a:off x="2003179" y="2538855"/>
            <a:ext cx="6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conv4</a:t>
            </a:r>
            <a:endParaRPr lang="en-IN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A86515-D823-48FC-8C6E-D43617AE3E17}"/>
              </a:ext>
            </a:extLst>
          </p:cNvPr>
          <p:cNvSpPr txBox="1"/>
          <p:nvPr/>
        </p:nvSpPr>
        <p:spPr>
          <a:xfrm>
            <a:off x="2026270" y="1685479"/>
            <a:ext cx="6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conv2</a:t>
            </a:r>
            <a:endParaRPr lang="en-IN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0B1CAD-1ED1-421C-AF3C-8BB94BD8453C}"/>
              </a:ext>
            </a:extLst>
          </p:cNvPr>
          <p:cNvSpPr txBox="1"/>
          <p:nvPr/>
        </p:nvSpPr>
        <p:spPr>
          <a:xfrm>
            <a:off x="2025595" y="2092895"/>
            <a:ext cx="617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conv3</a:t>
            </a:r>
            <a:endParaRPr lang="en-IN" sz="14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791639C-CCA6-4636-B7AD-EDA7B42D3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9" t="35571" r="11114"/>
          <a:stretch/>
        </p:blipFill>
        <p:spPr>
          <a:xfrm rot="16200000">
            <a:off x="1241046" y="5396798"/>
            <a:ext cx="336913" cy="137482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C0585D3-BEAF-44DC-A302-0CA1553342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9" t="35571" r="11114"/>
          <a:stretch/>
        </p:blipFill>
        <p:spPr>
          <a:xfrm rot="16200000">
            <a:off x="1229979" y="2563184"/>
            <a:ext cx="336913" cy="137482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83AF85D-6D84-44E0-B6D1-E78B8C2DC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9" t="35571" r="11114"/>
          <a:stretch/>
        </p:blipFill>
        <p:spPr>
          <a:xfrm rot="16200000">
            <a:off x="1237271" y="2959601"/>
            <a:ext cx="336913" cy="137482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F4066EB-A9A7-4576-8F29-06BA79710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9" t="35571" r="11114"/>
          <a:stretch/>
        </p:blipFill>
        <p:spPr>
          <a:xfrm rot="16200000">
            <a:off x="1237272" y="3327936"/>
            <a:ext cx="336913" cy="137482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B0E8A52-F87D-4DA0-B20A-AD7A1C951BD5}"/>
              </a:ext>
            </a:extLst>
          </p:cNvPr>
          <p:cNvSpPr txBox="1"/>
          <p:nvPr/>
        </p:nvSpPr>
        <p:spPr>
          <a:xfrm>
            <a:off x="2027021" y="3083004"/>
            <a:ext cx="821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Conv5_1</a:t>
            </a:r>
            <a:endParaRPr lang="en-IN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4A10BC-E57B-42FF-A980-B29E287338C0}"/>
              </a:ext>
            </a:extLst>
          </p:cNvPr>
          <p:cNvSpPr txBox="1"/>
          <p:nvPr/>
        </p:nvSpPr>
        <p:spPr>
          <a:xfrm>
            <a:off x="2008381" y="3444076"/>
            <a:ext cx="821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Conv5_2</a:t>
            </a:r>
            <a:endParaRPr lang="en-IN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13915B-7500-4247-A04A-2FB9151B6EA3}"/>
              </a:ext>
            </a:extLst>
          </p:cNvPr>
          <p:cNvSpPr txBox="1"/>
          <p:nvPr/>
        </p:nvSpPr>
        <p:spPr>
          <a:xfrm>
            <a:off x="2029875" y="3846893"/>
            <a:ext cx="821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Conv5_3</a:t>
            </a:r>
            <a:endParaRPr lang="en-IN" sz="14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79A7061-29C6-4F99-9971-6F07F9BFC98D}"/>
              </a:ext>
            </a:extLst>
          </p:cNvPr>
          <p:cNvCxnSpPr>
            <a:cxnSpLocks/>
          </p:cNvCxnSpPr>
          <p:nvPr/>
        </p:nvCxnSpPr>
        <p:spPr>
          <a:xfrm>
            <a:off x="1304915" y="1408186"/>
            <a:ext cx="7938" cy="249627"/>
          </a:xfrm>
          <a:prstGeom prst="straightConnector1">
            <a:avLst/>
          </a:prstGeom>
          <a:ln>
            <a:solidFill>
              <a:srgbClr val="4A28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C9E3017-6362-418A-8E2A-DE5B6EEC4FD3}"/>
              </a:ext>
            </a:extLst>
          </p:cNvPr>
          <p:cNvCxnSpPr>
            <a:cxnSpLocks/>
          </p:cNvCxnSpPr>
          <p:nvPr/>
        </p:nvCxnSpPr>
        <p:spPr>
          <a:xfrm>
            <a:off x="1286956" y="1795705"/>
            <a:ext cx="7938" cy="249627"/>
          </a:xfrm>
          <a:prstGeom prst="straightConnector1">
            <a:avLst/>
          </a:prstGeom>
          <a:ln>
            <a:solidFill>
              <a:srgbClr val="4A28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4E6D133-A49B-4690-8E8B-FF23C88A1A75}"/>
              </a:ext>
            </a:extLst>
          </p:cNvPr>
          <p:cNvCxnSpPr>
            <a:cxnSpLocks/>
          </p:cNvCxnSpPr>
          <p:nvPr/>
        </p:nvCxnSpPr>
        <p:spPr>
          <a:xfrm>
            <a:off x="1282987" y="2300985"/>
            <a:ext cx="7938" cy="249627"/>
          </a:xfrm>
          <a:prstGeom prst="straightConnector1">
            <a:avLst/>
          </a:prstGeom>
          <a:ln>
            <a:solidFill>
              <a:srgbClr val="4A28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4CE91C7-1C28-44BC-BB8A-8A39DF4101B7}"/>
              </a:ext>
            </a:extLst>
          </p:cNvPr>
          <p:cNvCxnSpPr>
            <a:cxnSpLocks/>
          </p:cNvCxnSpPr>
          <p:nvPr/>
        </p:nvCxnSpPr>
        <p:spPr>
          <a:xfrm>
            <a:off x="1304915" y="2792583"/>
            <a:ext cx="7938" cy="249627"/>
          </a:xfrm>
          <a:prstGeom prst="straightConnector1">
            <a:avLst/>
          </a:prstGeom>
          <a:ln>
            <a:solidFill>
              <a:srgbClr val="4A28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8E27C9-F9EC-49B1-8BFD-37869E28DFD2}"/>
              </a:ext>
            </a:extLst>
          </p:cNvPr>
          <p:cNvCxnSpPr>
            <a:cxnSpLocks/>
          </p:cNvCxnSpPr>
          <p:nvPr/>
        </p:nvCxnSpPr>
        <p:spPr>
          <a:xfrm>
            <a:off x="1326333" y="3265967"/>
            <a:ext cx="7938" cy="249627"/>
          </a:xfrm>
          <a:prstGeom prst="straightConnector1">
            <a:avLst/>
          </a:prstGeom>
          <a:ln>
            <a:solidFill>
              <a:srgbClr val="523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C5AD7D-A9F6-43FB-AC85-E07A837A3FE5}"/>
              </a:ext>
            </a:extLst>
          </p:cNvPr>
          <p:cNvCxnSpPr>
            <a:cxnSpLocks/>
          </p:cNvCxnSpPr>
          <p:nvPr/>
        </p:nvCxnSpPr>
        <p:spPr>
          <a:xfrm>
            <a:off x="1335955" y="3586913"/>
            <a:ext cx="7938" cy="249627"/>
          </a:xfrm>
          <a:prstGeom prst="straightConnector1">
            <a:avLst/>
          </a:prstGeom>
          <a:ln>
            <a:solidFill>
              <a:srgbClr val="523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C5D1C00-585F-4558-A325-4A490339B9AF}"/>
              </a:ext>
            </a:extLst>
          </p:cNvPr>
          <p:cNvSpPr txBox="1"/>
          <p:nvPr/>
        </p:nvSpPr>
        <p:spPr>
          <a:xfrm>
            <a:off x="2096916" y="4423556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FC1</a:t>
            </a:r>
            <a:endParaRPr lang="en-IN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F6B4DF-A54F-4498-A918-DA55FAC326C6}"/>
              </a:ext>
            </a:extLst>
          </p:cNvPr>
          <p:cNvSpPr txBox="1"/>
          <p:nvPr/>
        </p:nvSpPr>
        <p:spPr>
          <a:xfrm>
            <a:off x="2074425" y="4955196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FC2</a:t>
            </a:r>
            <a:endParaRPr lang="en-IN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AF95DA-1204-4841-B22D-3D74D59784E3}"/>
              </a:ext>
            </a:extLst>
          </p:cNvPr>
          <p:cNvSpPr txBox="1"/>
          <p:nvPr/>
        </p:nvSpPr>
        <p:spPr>
          <a:xfrm>
            <a:off x="2096916" y="543442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FC3</a:t>
            </a:r>
            <a:endParaRPr lang="en-IN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13CFE6-A4C1-4A20-B25E-C701A4D22DBD}"/>
              </a:ext>
            </a:extLst>
          </p:cNvPr>
          <p:cNvSpPr txBox="1"/>
          <p:nvPr/>
        </p:nvSpPr>
        <p:spPr>
          <a:xfrm>
            <a:off x="2074425" y="5887482"/>
            <a:ext cx="793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SoftMax</a:t>
            </a:r>
            <a:endParaRPr lang="en-IN" sz="14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EB8116-3EC7-44A6-853F-AAB521039F50}"/>
              </a:ext>
            </a:extLst>
          </p:cNvPr>
          <p:cNvCxnSpPr>
            <a:cxnSpLocks/>
          </p:cNvCxnSpPr>
          <p:nvPr/>
        </p:nvCxnSpPr>
        <p:spPr>
          <a:xfrm>
            <a:off x="1341031" y="4120326"/>
            <a:ext cx="7938" cy="249627"/>
          </a:xfrm>
          <a:prstGeom prst="straightConnector1">
            <a:avLst/>
          </a:prstGeom>
          <a:ln>
            <a:solidFill>
              <a:srgbClr val="5230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256FD91-EB9A-48A0-A9B9-BA5DE8B45672}"/>
              </a:ext>
            </a:extLst>
          </p:cNvPr>
          <p:cNvCxnSpPr>
            <a:cxnSpLocks/>
          </p:cNvCxnSpPr>
          <p:nvPr/>
        </p:nvCxnSpPr>
        <p:spPr>
          <a:xfrm>
            <a:off x="1339924" y="4632479"/>
            <a:ext cx="7938" cy="249627"/>
          </a:xfrm>
          <a:prstGeom prst="straightConnector1">
            <a:avLst/>
          </a:prstGeom>
          <a:ln>
            <a:solidFill>
              <a:srgbClr val="4A28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4DDFF15-4DDC-42D5-B69A-B6DA9810E6EB}"/>
              </a:ext>
            </a:extLst>
          </p:cNvPr>
          <p:cNvCxnSpPr>
            <a:cxnSpLocks/>
          </p:cNvCxnSpPr>
          <p:nvPr/>
        </p:nvCxnSpPr>
        <p:spPr>
          <a:xfrm>
            <a:off x="1335955" y="5152211"/>
            <a:ext cx="7938" cy="249627"/>
          </a:xfrm>
          <a:prstGeom prst="straightConnector1">
            <a:avLst/>
          </a:prstGeom>
          <a:ln>
            <a:solidFill>
              <a:srgbClr val="4A28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45EC3C-86AB-4D17-8D6B-76EE7641321F}"/>
              </a:ext>
            </a:extLst>
          </p:cNvPr>
          <p:cNvCxnSpPr>
            <a:cxnSpLocks/>
          </p:cNvCxnSpPr>
          <p:nvPr/>
        </p:nvCxnSpPr>
        <p:spPr>
          <a:xfrm>
            <a:off x="1343893" y="5685038"/>
            <a:ext cx="7938" cy="249627"/>
          </a:xfrm>
          <a:prstGeom prst="straightConnector1">
            <a:avLst/>
          </a:prstGeom>
          <a:ln>
            <a:solidFill>
              <a:srgbClr val="4A28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02F28F-D4D4-4953-A390-9B763E4AE4F7}"/>
              </a:ext>
            </a:extLst>
          </p:cNvPr>
          <p:cNvSpPr/>
          <p:nvPr/>
        </p:nvSpPr>
        <p:spPr>
          <a:xfrm rot="5400000">
            <a:off x="1519209" y="2900968"/>
            <a:ext cx="421702" cy="2217861"/>
          </a:xfrm>
          <a:prstGeom prst="roundRect">
            <a:avLst/>
          </a:prstGeom>
          <a:solidFill>
            <a:srgbClr val="100710">
              <a:alpha val="52000"/>
            </a:srgbClr>
          </a:solidFill>
          <a:ln w="158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02C772B4-BF94-4816-BAF9-B22CDFFFEC19}"/>
              </a:ext>
            </a:extLst>
          </p:cNvPr>
          <p:cNvSpPr/>
          <p:nvPr/>
        </p:nvSpPr>
        <p:spPr>
          <a:xfrm>
            <a:off x="2814292" y="1350192"/>
            <a:ext cx="184220" cy="1488082"/>
          </a:xfrm>
          <a:prstGeom prst="rightBrace">
            <a:avLst/>
          </a:prstGeom>
          <a:ln>
            <a:solidFill>
              <a:srgbClr val="674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8" name="Picture 4">
            <a:extLst>
              <a:ext uri="{FF2B5EF4-FFF2-40B4-BE49-F238E27FC236}">
                <a16:creationId xmlns:a16="http://schemas.microsoft.com/office/drawing/2014/main" id="{5E4EA73D-E5E8-4553-B0C8-E57ACFF2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744" y="3173009"/>
            <a:ext cx="5419725" cy="326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56299731-0288-4214-8303-60EE8A2221F7}"/>
              </a:ext>
            </a:extLst>
          </p:cNvPr>
          <p:cNvSpPr/>
          <p:nvPr/>
        </p:nvSpPr>
        <p:spPr>
          <a:xfrm>
            <a:off x="5873520" y="3242866"/>
            <a:ext cx="3355709" cy="139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EEC905AE-662E-4B3D-AD06-B245F9617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3"/>
          <a:stretch/>
        </p:blipFill>
        <p:spPr>
          <a:xfrm>
            <a:off x="7175271" y="3210525"/>
            <a:ext cx="1397184" cy="135096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0" rev="0"/>
            </a:camera>
            <a:lightRig rig="threePt" dir="t"/>
          </a:scene3d>
          <a:sp3d>
            <a:bevelT w="6350" h="6350"/>
          </a:sp3d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4E243A4-4EBD-4FD1-83EB-F3DE7A61FE78}"/>
              </a:ext>
            </a:extLst>
          </p:cNvPr>
          <p:cNvSpPr/>
          <p:nvPr/>
        </p:nvSpPr>
        <p:spPr>
          <a:xfrm rot="16200000">
            <a:off x="6900875" y="2621688"/>
            <a:ext cx="812786" cy="1376195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E63A330-F53D-4899-93E3-9E4CEAFE16D8}"/>
              </a:ext>
            </a:extLst>
          </p:cNvPr>
          <p:cNvSpPr/>
          <p:nvPr/>
        </p:nvSpPr>
        <p:spPr>
          <a:xfrm>
            <a:off x="6892585" y="2662091"/>
            <a:ext cx="819796" cy="1295391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B13E4F1-B01C-4E3F-A8F8-192DBC460369}"/>
              </a:ext>
            </a:extLst>
          </p:cNvPr>
          <p:cNvSpPr/>
          <p:nvPr/>
        </p:nvSpPr>
        <p:spPr>
          <a:xfrm>
            <a:off x="7039116" y="2911331"/>
            <a:ext cx="512259" cy="812788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3803D82-EAEA-4988-81C2-F71BA30B5EAE}"/>
              </a:ext>
            </a:extLst>
          </p:cNvPr>
          <p:cNvSpPr/>
          <p:nvPr/>
        </p:nvSpPr>
        <p:spPr>
          <a:xfrm rot="16200000">
            <a:off x="7043251" y="2905798"/>
            <a:ext cx="503989" cy="834270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2C2285-083A-4B80-9787-907614C301C6}"/>
              </a:ext>
            </a:extLst>
          </p:cNvPr>
          <p:cNvSpPr/>
          <p:nvPr/>
        </p:nvSpPr>
        <p:spPr>
          <a:xfrm rot="16200000">
            <a:off x="7171169" y="3083669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79C2379-3F5C-418C-BABF-D8102A8B590C}"/>
              </a:ext>
            </a:extLst>
          </p:cNvPr>
          <p:cNvSpPr/>
          <p:nvPr/>
        </p:nvSpPr>
        <p:spPr>
          <a:xfrm>
            <a:off x="7184579" y="3078859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727FB03-E1E5-49FF-B238-6621CB2F530D}"/>
              </a:ext>
            </a:extLst>
          </p:cNvPr>
          <p:cNvSpPr/>
          <p:nvPr/>
        </p:nvSpPr>
        <p:spPr>
          <a:xfrm>
            <a:off x="7186731" y="3230713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DB474C2-05EE-401D-9FFC-DF499F037D67}"/>
              </a:ext>
            </a:extLst>
          </p:cNvPr>
          <p:cNvSpPr/>
          <p:nvPr/>
        </p:nvSpPr>
        <p:spPr>
          <a:xfrm>
            <a:off x="7039116" y="3070939"/>
            <a:ext cx="512259" cy="511910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2EF1E79-37FE-47BA-B258-7E3FD801ABE9}"/>
              </a:ext>
            </a:extLst>
          </p:cNvPr>
          <p:cNvSpPr/>
          <p:nvPr/>
        </p:nvSpPr>
        <p:spPr>
          <a:xfrm>
            <a:off x="6878110" y="2911310"/>
            <a:ext cx="834271" cy="812787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86BAB-CC39-4849-B5DA-95AF80068766}"/>
              </a:ext>
            </a:extLst>
          </p:cNvPr>
          <p:cNvSpPr txBox="1"/>
          <p:nvPr/>
        </p:nvSpPr>
        <p:spPr>
          <a:xfrm>
            <a:off x="3294386" y="1921109"/>
            <a:ext cx="3270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Each conv includes 3 convolution layer</a:t>
            </a:r>
            <a:endParaRPr lang="en-IN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A6404DC6-D6F1-436A-AE1E-A1B52BB13F7C}"/>
              </a:ext>
            </a:extLst>
          </p:cNvPr>
          <p:cNvSpPr/>
          <p:nvPr/>
        </p:nvSpPr>
        <p:spPr>
          <a:xfrm rot="5400000">
            <a:off x="6684208" y="1546150"/>
            <a:ext cx="4118689" cy="5982495"/>
          </a:xfrm>
          <a:prstGeom prst="roundRect">
            <a:avLst/>
          </a:prstGeom>
          <a:noFill/>
          <a:ln w="15875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0BF656FE-90B6-4E65-BF0A-BEEBE20F359B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2838991" y="4009899"/>
            <a:ext cx="3780179" cy="1675139"/>
          </a:xfrm>
          <a:prstGeom prst="curvedConnector3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C0BFA66-81DF-4F5F-8BAB-14447F9006E5}"/>
              </a:ext>
            </a:extLst>
          </p:cNvPr>
          <p:cNvSpPr txBox="1"/>
          <p:nvPr/>
        </p:nvSpPr>
        <p:spPr>
          <a:xfrm>
            <a:off x="5742479" y="4041573"/>
            <a:ext cx="1622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</a:schemeClr>
                </a:solidFill>
              </a:rPr>
              <a:t>Feature Map </a:t>
            </a:r>
          </a:p>
          <a:p>
            <a:r>
              <a:rPr lang="en-US" sz="1300" dirty="0">
                <a:solidFill>
                  <a:schemeClr val="tx1">
                    <a:lumMod val="75000"/>
                  </a:schemeClr>
                </a:solidFill>
              </a:rPr>
              <a:t>38 x 50 x depth</a:t>
            </a:r>
            <a:endParaRPr lang="en-IN" sz="13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C767530-ECD4-49FD-8990-D90C37189D60}"/>
              </a:ext>
            </a:extLst>
          </p:cNvPr>
          <p:cNvSpPr txBox="1"/>
          <p:nvPr/>
        </p:nvSpPr>
        <p:spPr>
          <a:xfrm>
            <a:off x="3479799" y="5603714"/>
            <a:ext cx="212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Replace conv5_3 with 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RPN 3x3 convolution filter</a:t>
            </a:r>
            <a:endParaRPr lang="en-IN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8" name="Picture 4">
            <a:extLst>
              <a:ext uri="{FF2B5EF4-FFF2-40B4-BE49-F238E27FC236}">
                <a16:creationId xmlns:a16="http://schemas.microsoft.com/office/drawing/2014/main" id="{B1E84ADB-5658-4FCE-824E-3AA6F9746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307" b="55372"/>
          <a:stretch/>
        </p:blipFill>
        <p:spPr bwMode="auto">
          <a:xfrm>
            <a:off x="7782029" y="778765"/>
            <a:ext cx="3452028" cy="145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Arrow: Down 123">
            <a:extLst>
              <a:ext uri="{FF2B5EF4-FFF2-40B4-BE49-F238E27FC236}">
                <a16:creationId xmlns:a16="http://schemas.microsoft.com/office/drawing/2014/main" id="{3792E8AB-F498-43BC-AF92-868CB2276E1E}"/>
              </a:ext>
            </a:extLst>
          </p:cNvPr>
          <p:cNvSpPr/>
          <p:nvPr/>
        </p:nvSpPr>
        <p:spPr>
          <a:xfrm rot="10800000">
            <a:off x="9554322" y="2287233"/>
            <a:ext cx="112192" cy="374858"/>
          </a:xfrm>
          <a:prstGeom prst="downArrow">
            <a:avLst/>
          </a:prstGeom>
          <a:solidFill>
            <a:srgbClr val="FF97C7"/>
          </a:solidFill>
          <a:ln>
            <a:solidFill>
              <a:srgbClr val="FF97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13BB02-E569-49F1-9BB5-F5618DC9E349}"/>
              </a:ext>
            </a:extLst>
          </p:cNvPr>
          <p:cNvSpPr txBox="1"/>
          <p:nvPr/>
        </p:nvSpPr>
        <p:spPr>
          <a:xfrm>
            <a:off x="9610418" y="780651"/>
            <a:ext cx="18201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</a:schemeClr>
                </a:solidFill>
              </a:rPr>
              <a:t>4 Bbox X 9 anchor box</a:t>
            </a:r>
            <a:endParaRPr lang="en-IN" sz="13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06A5F67-EE2E-465F-B7C2-220CDCE18B81}"/>
              </a:ext>
            </a:extLst>
          </p:cNvPr>
          <p:cNvSpPr txBox="1"/>
          <p:nvPr/>
        </p:nvSpPr>
        <p:spPr>
          <a:xfrm>
            <a:off x="7846370" y="768422"/>
            <a:ext cx="18201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</a:schemeClr>
                </a:solidFill>
              </a:rPr>
              <a:t>2 X 9 anchor box</a:t>
            </a:r>
            <a:endParaRPr lang="en-IN" sz="13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9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6" grpId="0"/>
      <p:bldP spid="127" grpId="0"/>
      <p:bldP spid="124" grpId="0" animBg="1"/>
      <p:bldP spid="131" grpId="0"/>
      <p:bldP spid="1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E402D-1955-46F1-9C42-B87E200B3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7ABA5-00EB-41CE-8D1B-7408B969DAED}"/>
              </a:ext>
            </a:extLst>
          </p:cNvPr>
          <p:cNvSpPr txBox="1"/>
          <p:nvPr/>
        </p:nvSpPr>
        <p:spPr>
          <a:xfrm>
            <a:off x="2266949" y="23446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Understanding</a:t>
            </a:r>
            <a:endParaRPr lang="en-IN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965AA-DBC5-4A00-8DA9-D05916C6C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86" y="2253024"/>
            <a:ext cx="5734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5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506DAC-46F7-48EC-9EAA-562ED2FC4E9B}"/>
              </a:ext>
            </a:extLst>
          </p:cNvPr>
          <p:cNvSpPr/>
          <p:nvPr/>
        </p:nvSpPr>
        <p:spPr>
          <a:xfrm rot="16200000">
            <a:off x="4370866" y="5392841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693A0-EB04-4918-A423-C78D4170668D}"/>
              </a:ext>
            </a:extLst>
          </p:cNvPr>
          <p:cNvSpPr/>
          <p:nvPr/>
        </p:nvSpPr>
        <p:spPr>
          <a:xfrm>
            <a:off x="5437101" y="5361706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ACB7A-67B6-40FC-A552-C332D1623231}"/>
              </a:ext>
            </a:extLst>
          </p:cNvPr>
          <p:cNvSpPr/>
          <p:nvPr/>
        </p:nvSpPr>
        <p:spPr>
          <a:xfrm>
            <a:off x="2869701" y="5497406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14A99-BCFB-44C3-8FDE-62755D4FBB18}"/>
              </a:ext>
            </a:extLst>
          </p:cNvPr>
          <p:cNvSpPr/>
          <p:nvPr/>
        </p:nvSpPr>
        <p:spPr>
          <a:xfrm>
            <a:off x="2770352" y="4927583"/>
            <a:ext cx="3628978" cy="1035939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44C5A7-6ACC-4904-B031-26652B7DBD54}"/>
              </a:ext>
            </a:extLst>
          </p:cNvPr>
          <p:cNvSpPr/>
          <p:nvPr/>
        </p:nvSpPr>
        <p:spPr>
          <a:xfrm>
            <a:off x="3666409" y="5414364"/>
            <a:ext cx="494372" cy="400224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4DDA-79B1-47FB-8497-D24D3BC7846D}"/>
              </a:ext>
            </a:extLst>
          </p:cNvPr>
          <p:cNvSpPr txBox="1"/>
          <p:nvPr/>
        </p:nvSpPr>
        <p:spPr>
          <a:xfrm>
            <a:off x="4765522" y="546329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AE2205-3284-4BD2-AB1C-2A2E0A31321C}"/>
              </a:ext>
            </a:extLst>
          </p:cNvPr>
          <p:cNvSpPr/>
          <p:nvPr/>
        </p:nvSpPr>
        <p:spPr>
          <a:xfrm>
            <a:off x="3234756" y="5450767"/>
            <a:ext cx="330951" cy="325868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7F109-BD8F-423D-8A46-89A4011F8846}"/>
              </a:ext>
            </a:extLst>
          </p:cNvPr>
          <p:cNvSpPr txBox="1"/>
          <p:nvPr/>
        </p:nvSpPr>
        <p:spPr>
          <a:xfrm>
            <a:off x="5723721" y="547963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    _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A95A5-D107-46F0-8C7E-B656E785C8DD}"/>
              </a:ext>
            </a:extLst>
          </p:cNvPr>
          <p:cNvSpPr txBox="1"/>
          <p:nvPr/>
        </p:nvSpPr>
        <p:spPr>
          <a:xfrm>
            <a:off x="2869701" y="4916402"/>
            <a:ext cx="3207222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9 - Fixed Anchor/Reference Boxes</a:t>
            </a:r>
            <a:endParaRPr lang="en-IN" sz="160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8F453A-7A4F-498E-9576-7A7F47D0B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21" y="1020968"/>
            <a:ext cx="5419725" cy="326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E7A9F4-0486-4A15-85AF-629E4D59B931}"/>
              </a:ext>
            </a:extLst>
          </p:cNvPr>
          <p:cNvSpPr/>
          <p:nvPr/>
        </p:nvSpPr>
        <p:spPr>
          <a:xfrm>
            <a:off x="2518007" y="1157586"/>
            <a:ext cx="3355709" cy="139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04EDDD-3662-425B-8477-BBA794DE1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3"/>
          <a:stretch/>
        </p:blipFill>
        <p:spPr>
          <a:xfrm>
            <a:off x="3870448" y="1058484"/>
            <a:ext cx="1397184" cy="135096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0" rev="0"/>
            </a:camera>
            <a:lightRig rig="threePt" dir="t"/>
          </a:scene3d>
          <a:sp3d>
            <a:bevelT w="6350" h="6350"/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C713D1-D157-49B9-913C-1A39EF36502F}"/>
              </a:ext>
            </a:extLst>
          </p:cNvPr>
          <p:cNvSpPr/>
          <p:nvPr/>
        </p:nvSpPr>
        <p:spPr>
          <a:xfrm rot="16200000">
            <a:off x="3596052" y="469647"/>
            <a:ext cx="812786" cy="1376195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44AEB-3B5A-42C5-A90C-68E3317EFBB9}"/>
              </a:ext>
            </a:extLst>
          </p:cNvPr>
          <p:cNvSpPr/>
          <p:nvPr/>
        </p:nvSpPr>
        <p:spPr>
          <a:xfrm>
            <a:off x="3587762" y="510050"/>
            <a:ext cx="819796" cy="1295391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A6F3B8-97D4-49C3-8220-0992B4FCCE59}"/>
              </a:ext>
            </a:extLst>
          </p:cNvPr>
          <p:cNvSpPr/>
          <p:nvPr/>
        </p:nvSpPr>
        <p:spPr>
          <a:xfrm>
            <a:off x="3734293" y="759290"/>
            <a:ext cx="512259" cy="812788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287FC3-629E-4814-A407-27B5B5556C17}"/>
              </a:ext>
            </a:extLst>
          </p:cNvPr>
          <p:cNvSpPr/>
          <p:nvPr/>
        </p:nvSpPr>
        <p:spPr>
          <a:xfrm rot="16200000">
            <a:off x="3738428" y="753757"/>
            <a:ext cx="503989" cy="834270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B9EA5-3C2C-437B-8440-E96525574C05}"/>
              </a:ext>
            </a:extLst>
          </p:cNvPr>
          <p:cNvSpPr/>
          <p:nvPr/>
        </p:nvSpPr>
        <p:spPr>
          <a:xfrm rot="16200000">
            <a:off x="3866346" y="931628"/>
            <a:ext cx="266040" cy="494371"/>
          </a:xfrm>
          <a:prstGeom prst="rect">
            <a:avLst/>
          </a:prstGeom>
          <a:noFill/>
          <a:ln w="22225">
            <a:solidFill>
              <a:schemeClr val="accent3">
                <a:lumMod val="60000"/>
                <a:lumOff val="4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14EAC9-040F-4627-BF8D-157FB4BCDD7F}"/>
              </a:ext>
            </a:extLst>
          </p:cNvPr>
          <p:cNvSpPr/>
          <p:nvPr/>
        </p:nvSpPr>
        <p:spPr>
          <a:xfrm>
            <a:off x="3879756" y="926818"/>
            <a:ext cx="239223" cy="503990"/>
          </a:xfrm>
          <a:prstGeom prst="rect">
            <a:avLst/>
          </a:prstGeom>
          <a:noFill/>
          <a:ln w="22225">
            <a:solidFill>
              <a:srgbClr val="00B05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E6C302-DA15-4DE1-BB70-E5F4FAEA53CA}"/>
              </a:ext>
            </a:extLst>
          </p:cNvPr>
          <p:cNvSpPr/>
          <p:nvPr/>
        </p:nvSpPr>
        <p:spPr>
          <a:xfrm>
            <a:off x="3881908" y="1078672"/>
            <a:ext cx="237071" cy="207959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951F2F-C0B7-457F-B4C5-D747C9BAAE4D}"/>
              </a:ext>
            </a:extLst>
          </p:cNvPr>
          <p:cNvSpPr/>
          <p:nvPr/>
        </p:nvSpPr>
        <p:spPr>
          <a:xfrm>
            <a:off x="3734293" y="918898"/>
            <a:ext cx="512259" cy="511910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92D454-8512-4F16-93A0-3874DC53A876}"/>
              </a:ext>
            </a:extLst>
          </p:cNvPr>
          <p:cNvSpPr/>
          <p:nvPr/>
        </p:nvSpPr>
        <p:spPr>
          <a:xfrm>
            <a:off x="3573287" y="759269"/>
            <a:ext cx="834271" cy="812787"/>
          </a:xfrm>
          <a:prstGeom prst="rect">
            <a:avLst/>
          </a:prstGeom>
          <a:noFill/>
          <a:ln w="22225">
            <a:solidFill>
              <a:srgbClr val="FC6986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766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A86A45-A8E3-4A91-B014-E62AC0161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64206" y="3006376"/>
            <a:ext cx="1797848" cy="17148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88F4A2-E83C-4F96-B342-51C17CA2B99B}"/>
              </a:ext>
            </a:extLst>
          </p:cNvPr>
          <p:cNvSpPr/>
          <p:nvPr/>
        </p:nvSpPr>
        <p:spPr>
          <a:xfrm>
            <a:off x="2218938" y="1452430"/>
            <a:ext cx="2166035" cy="6210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 Proposals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6BB9F3-C52D-4310-8D0A-82CCB8B3EA86}"/>
              </a:ext>
            </a:extLst>
          </p:cNvPr>
          <p:cNvSpPr/>
          <p:nvPr/>
        </p:nvSpPr>
        <p:spPr>
          <a:xfrm rot="16200000">
            <a:off x="3906382" y="1594905"/>
            <a:ext cx="621065" cy="33611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SS / EB</a:t>
            </a:r>
            <a:endParaRPr lang="en-IN" sz="1200" dirty="0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BE8B739E-2F0B-429C-B12B-CF1019D74054}"/>
              </a:ext>
            </a:extLst>
          </p:cNvPr>
          <p:cNvSpPr/>
          <p:nvPr/>
        </p:nvSpPr>
        <p:spPr>
          <a:xfrm rot="5400000">
            <a:off x="3452156" y="3431076"/>
            <a:ext cx="1561437" cy="844927"/>
          </a:xfrm>
          <a:prstGeom prst="trapezoid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EFB9A5-B1EA-41C2-B371-3E3C92C045AA}"/>
              </a:ext>
            </a:extLst>
          </p:cNvPr>
          <p:cNvSpPr txBox="1"/>
          <p:nvPr/>
        </p:nvSpPr>
        <p:spPr>
          <a:xfrm>
            <a:off x="5406360" y="4591542"/>
            <a:ext cx="982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Feature Map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0F23BB-1C19-462B-8274-83A974B8C4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463861" y="3861972"/>
            <a:ext cx="394139" cy="16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ADDC7-7B2E-4EA2-A578-6F3A57D1E400}"/>
              </a:ext>
            </a:extLst>
          </p:cNvPr>
          <p:cNvSpPr/>
          <p:nvPr/>
        </p:nvSpPr>
        <p:spPr>
          <a:xfrm>
            <a:off x="3219859" y="2735562"/>
            <a:ext cx="3244002" cy="225608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125DC-0683-4412-8069-DE0D0B548E7C}"/>
              </a:ext>
            </a:extLst>
          </p:cNvPr>
          <p:cNvSpPr txBox="1"/>
          <p:nvPr/>
        </p:nvSpPr>
        <p:spPr>
          <a:xfrm rot="5400000">
            <a:off x="3593322" y="3697096"/>
            <a:ext cx="735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VGG 16</a:t>
            </a:r>
            <a:endParaRPr lang="en-IN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FA1C8E-4238-45AE-9C0E-B30CD9DD1159}"/>
              </a:ext>
            </a:extLst>
          </p:cNvPr>
          <p:cNvSpPr txBox="1"/>
          <p:nvPr/>
        </p:nvSpPr>
        <p:spPr>
          <a:xfrm>
            <a:off x="3439912" y="4991652"/>
            <a:ext cx="3023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Classification and Localization Model </a:t>
            </a:r>
            <a:endParaRPr lang="en-IN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EEFE0E-C887-4E1E-ADBA-5A091AC6B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8" t="2704" r="6106" b="7412"/>
          <a:stretch/>
        </p:blipFill>
        <p:spPr>
          <a:xfrm>
            <a:off x="4987279" y="3296328"/>
            <a:ext cx="796871" cy="7920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EA9CD1-C051-487E-8D62-C96708ED7E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3"/>
          <a:stretch/>
        </p:blipFill>
        <p:spPr>
          <a:xfrm>
            <a:off x="5078201" y="3386586"/>
            <a:ext cx="819191" cy="7920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58F408-9F00-4B5C-B70D-C751E3814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976" y="3476844"/>
            <a:ext cx="815390" cy="79209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AF4A60-A800-4974-BFA2-873BFB405C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3"/>
          <a:stretch/>
        </p:blipFill>
        <p:spPr>
          <a:xfrm>
            <a:off x="5368755" y="3701277"/>
            <a:ext cx="819191" cy="7920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814990-2377-418D-94AE-93720A3A3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8" t="2704" r="6106" b="7412"/>
          <a:stretch/>
        </p:blipFill>
        <p:spPr>
          <a:xfrm>
            <a:off x="5476674" y="3798582"/>
            <a:ext cx="796871" cy="7920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DC154D-D87D-4DE2-8459-29DA2B4F9022}"/>
              </a:ext>
            </a:extLst>
          </p:cNvPr>
          <p:cNvCxnSpPr>
            <a:cxnSpLocks/>
          </p:cNvCxnSpPr>
          <p:nvPr/>
        </p:nvCxnSpPr>
        <p:spPr>
          <a:xfrm>
            <a:off x="5293935" y="4350626"/>
            <a:ext cx="89563" cy="10497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C9F7CA-6C1E-4E16-B58F-21039808C8EF}"/>
              </a:ext>
            </a:extLst>
          </p:cNvPr>
          <p:cNvCxnSpPr>
            <a:cxnSpLocks/>
          </p:cNvCxnSpPr>
          <p:nvPr/>
        </p:nvCxnSpPr>
        <p:spPr>
          <a:xfrm>
            <a:off x="4747314" y="3798582"/>
            <a:ext cx="23996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B86BEB-CE97-438D-9197-0716CC2E38A0}"/>
              </a:ext>
            </a:extLst>
          </p:cNvPr>
          <p:cNvSpPr txBox="1"/>
          <p:nvPr/>
        </p:nvSpPr>
        <p:spPr>
          <a:xfrm>
            <a:off x="9838632" y="2894256"/>
            <a:ext cx="1943359" cy="10464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Fine Tuning on Region Proposals using log loss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[SOFTMAX]</a:t>
            </a:r>
          </a:p>
          <a:p>
            <a:pPr algn="ctr"/>
            <a:r>
              <a:rPr lang="en-US" sz="1600" strike="sngStrik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strike="sngStrike" dirty="0">
                <a:solidFill>
                  <a:schemeClr val="accent4">
                    <a:lumMod val="75000"/>
                  </a:schemeClr>
                </a:solidFill>
              </a:rPr>
              <a:t>(Training Only) </a:t>
            </a:r>
            <a:endParaRPr lang="en-IN" sz="1400" strike="sngStrik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E2EF30-5EC6-462C-B5FD-D65EB8AD0ED9}"/>
              </a:ext>
            </a:extLst>
          </p:cNvPr>
          <p:cNvSpPr/>
          <p:nvPr/>
        </p:nvSpPr>
        <p:spPr>
          <a:xfrm>
            <a:off x="9110378" y="2790306"/>
            <a:ext cx="151330" cy="1254341"/>
          </a:xfrm>
          <a:prstGeom prst="rect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Fc</a:t>
            </a:r>
            <a:endParaRPr lang="en-IN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AC2C9-9029-4395-98D9-0852D48E2D4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553852" y="3417476"/>
            <a:ext cx="284780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2FC89D7-887C-4697-9E1E-5DBA010AD0A4}"/>
              </a:ext>
            </a:extLst>
          </p:cNvPr>
          <p:cNvCxnSpPr>
            <a:cxnSpLocks/>
            <a:endCxn id="29" idx="1"/>
          </p:cNvCxnSpPr>
          <p:nvPr/>
        </p:nvCxnSpPr>
        <p:spPr>
          <a:xfrm rot="5400000" flipH="1" flipV="1">
            <a:off x="8531976" y="3522522"/>
            <a:ext cx="683446" cy="473357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486143-FB5A-4AE7-9436-54E6CF8E6EA7}"/>
              </a:ext>
            </a:extLst>
          </p:cNvPr>
          <p:cNvSpPr txBox="1"/>
          <p:nvPr/>
        </p:nvSpPr>
        <p:spPr>
          <a:xfrm>
            <a:off x="9840577" y="5286948"/>
            <a:ext cx="1941414" cy="338554"/>
          </a:xfrm>
          <a:prstGeom prst="rect">
            <a:avLst/>
          </a:prstGeom>
          <a:noFill/>
          <a:ln>
            <a:solidFill>
              <a:schemeClr val="accent6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Bbox Regression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95C40F-19E6-4F18-A7C8-8FB189428222}"/>
              </a:ext>
            </a:extLst>
          </p:cNvPr>
          <p:cNvSpPr/>
          <p:nvPr/>
        </p:nvSpPr>
        <p:spPr>
          <a:xfrm>
            <a:off x="9115798" y="4829055"/>
            <a:ext cx="151330" cy="1254341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solidFill>
              <a:schemeClr val="accent6">
                <a:lumMod val="7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Fc</a:t>
            </a:r>
            <a:endParaRPr lang="en-IN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665A9A-8224-424A-9AF0-1E45EF80D9BE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9267128" y="5456225"/>
            <a:ext cx="573449" cy="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9D42D1-CECE-407C-95EF-0CB0E67DFD61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8082160" y="4422587"/>
            <a:ext cx="1589101" cy="478176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7853EB-8F32-4F4C-B16F-7CFFECD68CDB}"/>
              </a:ext>
            </a:extLst>
          </p:cNvPr>
          <p:cNvSpPr txBox="1"/>
          <p:nvPr/>
        </p:nvSpPr>
        <p:spPr>
          <a:xfrm rot="5400000">
            <a:off x="4020892" y="3744401"/>
            <a:ext cx="886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 + 1 Class</a:t>
            </a:r>
            <a:endParaRPr lang="en-IN" sz="12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0809A4-0256-4E59-9B23-DBD3FC182730}"/>
              </a:ext>
            </a:extLst>
          </p:cNvPr>
          <p:cNvCxnSpPr>
            <a:cxnSpLocks/>
          </p:cNvCxnSpPr>
          <p:nvPr/>
        </p:nvCxnSpPr>
        <p:spPr>
          <a:xfrm>
            <a:off x="1943366" y="3825093"/>
            <a:ext cx="1526161" cy="878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3427C0F-D0C2-4DF0-BC93-A66651DA7219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rot="5400000" flipH="1" flipV="1">
            <a:off x="969328" y="1756766"/>
            <a:ext cx="1243413" cy="125580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7479ECC-0579-45AC-88F2-688ABC161D26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4384973" y="1762963"/>
            <a:ext cx="1000742" cy="15333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F5B1E47-9A7D-435B-8B4D-09A9B9F615EE}"/>
              </a:ext>
            </a:extLst>
          </p:cNvPr>
          <p:cNvSpPr/>
          <p:nvPr/>
        </p:nvSpPr>
        <p:spPr>
          <a:xfrm>
            <a:off x="5601424" y="3841401"/>
            <a:ext cx="253193" cy="42571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08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9BFB5A-8E5B-4F03-9365-BA74C4B3DBF8}"/>
              </a:ext>
            </a:extLst>
          </p:cNvPr>
          <p:cNvSpPr/>
          <p:nvPr/>
        </p:nvSpPr>
        <p:spPr>
          <a:xfrm>
            <a:off x="5896183" y="4282049"/>
            <a:ext cx="253193" cy="2579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08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9FC0E3-E833-4E8C-B1E1-9F31C3FFFD18}"/>
              </a:ext>
            </a:extLst>
          </p:cNvPr>
          <p:cNvSpPr txBox="1"/>
          <p:nvPr/>
        </p:nvSpPr>
        <p:spPr>
          <a:xfrm>
            <a:off x="5794978" y="2859107"/>
            <a:ext cx="407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ROI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30D045-6FAB-40C8-A0BE-2807182405BA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728021" y="3115166"/>
            <a:ext cx="200880" cy="72623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636055-5CF6-4797-A01E-278637884458}"/>
              </a:ext>
            </a:extLst>
          </p:cNvPr>
          <p:cNvSpPr txBox="1"/>
          <p:nvPr/>
        </p:nvSpPr>
        <p:spPr>
          <a:xfrm>
            <a:off x="4664230" y="924825"/>
            <a:ext cx="91660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aseline="-25000" dirty="0"/>
              <a:t>~</a:t>
            </a:r>
            <a:r>
              <a:rPr lang="en-US" sz="3500" dirty="0"/>
              <a:t> </a:t>
            </a:r>
            <a:r>
              <a:rPr lang="en-US" sz="1200" dirty="0"/>
              <a:t>2 K </a:t>
            </a:r>
          </a:p>
          <a:p>
            <a:r>
              <a:rPr lang="en-US" sz="1200" dirty="0"/>
              <a:t>Proposals</a:t>
            </a:r>
            <a:endParaRPr lang="en-IN" sz="1200" baseline="-250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9C38F2-D067-401F-BA3C-B4C5BE62DBB3}"/>
              </a:ext>
            </a:extLst>
          </p:cNvPr>
          <p:cNvCxnSpPr>
            <a:cxnSpLocks/>
          </p:cNvCxnSpPr>
          <p:nvPr/>
        </p:nvCxnSpPr>
        <p:spPr>
          <a:xfrm>
            <a:off x="7951208" y="1059855"/>
            <a:ext cx="0" cy="5217412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C94F0C8-15BB-49AE-96EA-502BB8A55731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ast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R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egion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P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roposal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C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onvolutional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N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eural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N</a:t>
            </a:r>
            <a:r>
              <a:rPr lang="en-US" sz="2200" dirty="0">
                <a:solidFill>
                  <a:schemeClr val="tx1">
                    <a:lumMod val="85000"/>
                  </a:schemeClr>
                </a:solidFill>
              </a:rPr>
              <a:t>etwork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- FRCNN</a:t>
            </a:r>
            <a:endParaRPr lang="en-IN" sz="2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24617B-43D5-4E26-84B3-3CAF15AF420F}"/>
              </a:ext>
            </a:extLst>
          </p:cNvPr>
          <p:cNvSpPr txBox="1"/>
          <p:nvPr/>
        </p:nvSpPr>
        <p:spPr>
          <a:xfrm>
            <a:off x="4689632" y="516612"/>
            <a:ext cx="2812733" cy="369332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RCNN</a:t>
            </a:r>
            <a:r>
              <a:rPr lang="en-US" sz="1400" dirty="0"/>
              <a:t> </a:t>
            </a:r>
            <a:r>
              <a:rPr lang="en-IN" sz="14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IN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SPPNet</a:t>
            </a:r>
            <a:r>
              <a:rPr lang="en-IN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sz="16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IN" sz="1400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FRCNN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3EFCB2-318B-4206-A453-6D761420D942}"/>
              </a:ext>
            </a:extLst>
          </p:cNvPr>
          <p:cNvSpPr txBox="1"/>
          <p:nvPr/>
        </p:nvSpPr>
        <p:spPr>
          <a:xfrm>
            <a:off x="9942927" y="562550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Smooth L1 Loss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849EADF-267A-4830-AFB9-1FA54672FB47}"/>
              </a:ext>
            </a:extLst>
          </p:cNvPr>
          <p:cNvSpPr/>
          <p:nvPr/>
        </p:nvSpPr>
        <p:spPr>
          <a:xfrm>
            <a:off x="10586130" y="4222263"/>
            <a:ext cx="629515" cy="629907"/>
          </a:xfrm>
          <a:prstGeom prst="plus">
            <a:avLst>
              <a:gd name="adj" fmla="val 46809"/>
            </a:avLst>
          </a:prstGeom>
          <a:solidFill>
            <a:schemeClr val="accent5">
              <a:lumMod val="75000"/>
              <a:alpha val="54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CA2778-960A-4957-9E87-3ED23C910F49}"/>
              </a:ext>
            </a:extLst>
          </p:cNvPr>
          <p:cNvSpPr txBox="1"/>
          <p:nvPr/>
        </p:nvSpPr>
        <p:spPr>
          <a:xfrm>
            <a:off x="7951208" y="1033166"/>
            <a:ext cx="250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3 Part  </a:t>
            </a:r>
            <a:r>
              <a:rPr lang="en-IN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→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 1 Part Training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B202B3-03E5-491A-A153-D86B9D13140F}"/>
              </a:ext>
            </a:extLst>
          </p:cNvPr>
          <p:cNvSpPr txBox="1"/>
          <p:nvPr/>
        </p:nvSpPr>
        <p:spPr>
          <a:xfrm>
            <a:off x="9315200" y="4354143"/>
            <a:ext cx="1526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Loss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1BBFD9-4992-4D3E-9E17-6EFA840D3CFD}"/>
              </a:ext>
            </a:extLst>
          </p:cNvPr>
          <p:cNvSpPr/>
          <p:nvPr/>
        </p:nvSpPr>
        <p:spPr>
          <a:xfrm rot="5400000">
            <a:off x="5855940" y="3435279"/>
            <a:ext cx="2857504" cy="853385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85D3F3-3953-485E-A02E-A0B0330E7865}"/>
              </a:ext>
            </a:extLst>
          </p:cNvPr>
          <p:cNvSpPr txBox="1"/>
          <p:nvPr/>
        </p:nvSpPr>
        <p:spPr>
          <a:xfrm>
            <a:off x="7001799" y="2511498"/>
            <a:ext cx="514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</a:p>
          <a:p>
            <a:pPr algn="ctr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</a:p>
          <a:p>
            <a:pPr algn="ctr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</a:p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1L  </a:t>
            </a:r>
          </a:p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7x7</a:t>
            </a:r>
          </a:p>
          <a:p>
            <a:pPr algn="ctr"/>
            <a:endParaRPr lang="en-IN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8627B1-6428-4B24-8AF5-1E1A402C6F96}"/>
              </a:ext>
            </a:extLst>
          </p:cNvPr>
          <p:cNvSpPr txBox="1"/>
          <p:nvPr/>
        </p:nvSpPr>
        <p:spPr>
          <a:xfrm>
            <a:off x="6856168" y="4163208"/>
            <a:ext cx="80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ROI</a:t>
            </a:r>
          </a:p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Pooling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EE013D-4C80-440D-B71D-37AD36305003}"/>
              </a:ext>
            </a:extLst>
          </p:cNvPr>
          <p:cNvCxnSpPr>
            <a:cxnSpLocks/>
          </p:cNvCxnSpPr>
          <p:nvPr/>
        </p:nvCxnSpPr>
        <p:spPr>
          <a:xfrm>
            <a:off x="6858000" y="3861972"/>
            <a:ext cx="85338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73D19B6-719C-468B-9189-8E9F2D75DDC8}"/>
              </a:ext>
            </a:extLst>
          </p:cNvPr>
          <p:cNvSpPr txBox="1"/>
          <p:nvPr/>
        </p:nvSpPr>
        <p:spPr>
          <a:xfrm>
            <a:off x="1034966" y="4973939"/>
            <a:ext cx="6586133" cy="202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Only one level SPP with 7x7 grid named as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ROI pooling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layer.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Using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Sigmoid  for both training and testing and remove SVM linear classifier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makes more sense with no performance drop.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Using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Smooth L1 Loss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and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Combining Classification and Reg Loss.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16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ED527D-53CE-4AEF-885E-FAC56BA30491}"/>
              </a:ext>
            </a:extLst>
          </p:cNvPr>
          <p:cNvSpPr txBox="1"/>
          <p:nvPr/>
        </p:nvSpPr>
        <p:spPr>
          <a:xfrm>
            <a:off x="6963687" y="1424555"/>
            <a:ext cx="867610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7867CF-3246-40F5-AB2A-91064BDCD239}"/>
              </a:ext>
            </a:extLst>
          </p:cNvPr>
          <p:cNvSpPr txBox="1"/>
          <p:nvPr/>
        </p:nvSpPr>
        <p:spPr>
          <a:xfrm>
            <a:off x="8058771" y="1424555"/>
            <a:ext cx="867610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0B89D0-A056-4E44-A638-C42BD7A8EAF9}"/>
              </a:ext>
            </a:extLst>
          </p:cNvPr>
          <p:cNvSpPr/>
          <p:nvPr/>
        </p:nvSpPr>
        <p:spPr>
          <a:xfrm>
            <a:off x="8158352" y="3723455"/>
            <a:ext cx="151330" cy="1254341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Fc1</a:t>
            </a:r>
            <a:endParaRPr lang="en-IN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8B5080-01E3-4698-9BF4-B8C6143847AE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8309682" y="4350626"/>
            <a:ext cx="334237" cy="822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7A40CCE-5B63-4636-8B17-F0F597F27973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703901" y="3940696"/>
            <a:ext cx="454451" cy="409930"/>
          </a:xfrm>
          <a:prstGeom prst="bentConnector3">
            <a:avLst>
              <a:gd name="adj1" fmla="val 36219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95E14C87-CE73-476D-B81F-729F02F52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6863" y="6574303"/>
            <a:ext cx="285137" cy="2836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141C126-9850-492B-8290-2F6C37D8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5" t="24133" r="7374" b="-1"/>
          <a:stretch/>
        </p:blipFill>
        <p:spPr>
          <a:xfrm>
            <a:off x="5496572" y="1819015"/>
            <a:ext cx="693950" cy="8033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815B714-EFBE-42C8-AC93-C2BC9D2B6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27335" r="54814" b="33566"/>
          <a:stretch/>
        </p:blipFill>
        <p:spPr>
          <a:xfrm>
            <a:off x="4571748" y="1916440"/>
            <a:ext cx="693950" cy="59469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31A0519-01AF-40A9-82B6-584C1A28D630}"/>
              </a:ext>
            </a:extLst>
          </p:cNvPr>
          <p:cNvSpPr/>
          <p:nvPr/>
        </p:nvSpPr>
        <p:spPr>
          <a:xfrm>
            <a:off x="9362051" y="2790306"/>
            <a:ext cx="151330" cy="1254341"/>
          </a:xfrm>
          <a:prstGeom prst="rect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99548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7250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BBF40B-B2BF-42A6-8326-F789DB6EAEEA}"/>
              </a:ext>
            </a:extLst>
          </p:cNvPr>
          <p:cNvSpPr/>
          <p:nvPr/>
        </p:nvSpPr>
        <p:spPr>
          <a:xfrm>
            <a:off x="2098949" y="2442835"/>
            <a:ext cx="902037" cy="453031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C5E6B-E9B4-457F-9509-27923DB880BD}"/>
              </a:ext>
            </a:extLst>
          </p:cNvPr>
          <p:cNvSpPr/>
          <p:nvPr/>
        </p:nvSpPr>
        <p:spPr>
          <a:xfrm>
            <a:off x="2346109" y="2284402"/>
            <a:ext cx="437121" cy="780141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8D799-B6A0-4861-AFF9-F87E825B9BED}"/>
              </a:ext>
            </a:extLst>
          </p:cNvPr>
          <p:cNvSpPr/>
          <p:nvPr/>
        </p:nvSpPr>
        <p:spPr>
          <a:xfrm>
            <a:off x="2346110" y="2446412"/>
            <a:ext cx="447073" cy="45303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30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432285-B2F8-4FC4-8B0E-177AA09AFE5B}"/>
              </a:ext>
            </a:extLst>
          </p:cNvPr>
          <p:cNvSpPr/>
          <p:nvPr/>
        </p:nvSpPr>
        <p:spPr>
          <a:xfrm>
            <a:off x="2113843" y="1962227"/>
            <a:ext cx="887143" cy="1388829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6DAC45-71FF-4A56-9886-7A4520A282DC}"/>
              </a:ext>
            </a:extLst>
          </p:cNvPr>
          <p:cNvSpPr/>
          <p:nvPr/>
        </p:nvSpPr>
        <p:spPr>
          <a:xfrm>
            <a:off x="1790123" y="2286182"/>
            <a:ext cx="1540216" cy="780229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F6058C-109A-402A-AC34-79F91D40E482}"/>
              </a:ext>
            </a:extLst>
          </p:cNvPr>
          <p:cNvSpPr/>
          <p:nvPr/>
        </p:nvSpPr>
        <p:spPr>
          <a:xfrm>
            <a:off x="2098949" y="2276536"/>
            <a:ext cx="902037" cy="79336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2F0C04-6449-4F1E-B954-8C139492F518}"/>
              </a:ext>
            </a:extLst>
          </p:cNvPr>
          <p:cNvSpPr/>
          <p:nvPr/>
        </p:nvSpPr>
        <p:spPr>
          <a:xfrm>
            <a:off x="1786729" y="1575919"/>
            <a:ext cx="1540216" cy="21512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F6381D-348E-470C-82C7-4B73F331436C}"/>
              </a:ext>
            </a:extLst>
          </p:cNvPr>
          <p:cNvSpPr/>
          <p:nvPr/>
        </p:nvSpPr>
        <p:spPr>
          <a:xfrm>
            <a:off x="1298417" y="1928028"/>
            <a:ext cx="2516840" cy="138790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75D320-D8C2-4BF6-8675-B8F07F8683FF}"/>
              </a:ext>
            </a:extLst>
          </p:cNvPr>
          <p:cNvSpPr/>
          <p:nvPr/>
        </p:nvSpPr>
        <p:spPr>
          <a:xfrm>
            <a:off x="1772404" y="1934889"/>
            <a:ext cx="1527740" cy="138790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  <a:scene3d>
            <a:camera prst="orthographicFront">
              <a:rot lat="36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456D59-DE4F-4E9D-A1FA-E8E048BC1E01}"/>
              </a:ext>
            </a:extLst>
          </p:cNvPr>
          <p:cNvSpPr txBox="1"/>
          <p:nvPr/>
        </p:nvSpPr>
        <p:spPr>
          <a:xfrm>
            <a:off x="2436191" y="2308010"/>
            <a:ext cx="282450" cy="553998"/>
          </a:xfrm>
          <a:prstGeom prst="rect">
            <a:avLst/>
          </a:prstGeom>
          <a:noFill/>
          <a:scene3d>
            <a:camera prst="orthographicFront">
              <a:rot lat="3600000" lon="1800000" rev="18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.</a:t>
            </a:r>
            <a:endParaRPr lang="en-IN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83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DE66B3-ECAC-45CE-AAF2-B5FC952D6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64206" y="3006376"/>
            <a:ext cx="1797848" cy="17148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67051D5-4E04-4942-B4CF-06EE063BC064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823644" y="1774798"/>
            <a:ext cx="1371065" cy="1092093"/>
          </a:xfrm>
          <a:prstGeom prst="bentConnector3">
            <a:avLst>
              <a:gd name="adj1" fmla="val 9954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7D3084-8698-4806-AD51-6843186634B6}"/>
              </a:ext>
            </a:extLst>
          </p:cNvPr>
          <p:cNvSpPr/>
          <p:nvPr/>
        </p:nvSpPr>
        <p:spPr>
          <a:xfrm>
            <a:off x="2073727" y="928015"/>
            <a:ext cx="8063050" cy="4294674"/>
          </a:xfrm>
          <a:prstGeom prst="rect">
            <a:avLst/>
          </a:prstGeom>
          <a:noFill/>
          <a:ln w="6350">
            <a:solidFill>
              <a:srgbClr val="7F7E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57216-80C1-42C9-AD33-0EE39A2E6F48}"/>
              </a:ext>
            </a:extLst>
          </p:cNvPr>
          <p:cNvSpPr txBox="1"/>
          <p:nvPr/>
        </p:nvSpPr>
        <p:spPr>
          <a:xfrm>
            <a:off x="2164921" y="984474"/>
            <a:ext cx="37797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EE1"/>
                </a:solidFill>
              </a:rPr>
              <a:t>Replace RPN which fulfill all the criteria</a:t>
            </a:r>
            <a:endParaRPr lang="en-IN" sz="1600" dirty="0">
              <a:solidFill>
                <a:srgbClr val="7F7EE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60AA4-AB36-49F8-83F9-1173A96BC600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6AC9B-F48F-40D8-BDFD-EDAC8F942FCD}"/>
              </a:ext>
            </a:extLst>
          </p:cNvPr>
          <p:cNvSpPr txBox="1"/>
          <p:nvPr/>
        </p:nvSpPr>
        <p:spPr>
          <a:xfrm>
            <a:off x="620727" y="472119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Input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35DFB-8ADC-45A9-A6B9-F0325924EC76}"/>
              </a:ext>
            </a:extLst>
          </p:cNvPr>
          <p:cNvSpPr txBox="1"/>
          <p:nvPr/>
        </p:nvSpPr>
        <p:spPr>
          <a:xfrm>
            <a:off x="8948012" y="5842343"/>
            <a:ext cx="3023949" cy="30777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Classification and Localization Model </a:t>
            </a:r>
            <a:endParaRPr lang="en-IN" sz="1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5723352-6940-49ED-8AB6-CA2ABF8E2102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10005733" y="1784860"/>
            <a:ext cx="1380050" cy="1080956"/>
          </a:xfrm>
          <a:prstGeom prst="bentConnector3">
            <a:avLst>
              <a:gd name="adj1" fmla="val -16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C71A57-FA03-4F8F-A304-1577DFD12038}"/>
              </a:ext>
            </a:extLst>
          </p:cNvPr>
          <p:cNvSpPr txBox="1"/>
          <p:nvPr/>
        </p:nvSpPr>
        <p:spPr>
          <a:xfrm>
            <a:off x="10394417" y="4174363"/>
            <a:ext cx="16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Region Proposals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80872B-1D41-42D7-8EF8-0C2395CCDCE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11228872" y="4543695"/>
            <a:ext cx="7364" cy="12602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0E9BC-6916-4698-AD80-6EF60EACB23C}"/>
              </a:ext>
            </a:extLst>
          </p:cNvPr>
          <p:cNvSpPr/>
          <p:nvPr/>
        </p:nvSpPr>
        <p:spPr>
          <a:xfrm>
            <a:off x="10344677" y="3015363"/>
            <a:ext cx="1783117" cy="15283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5AA8D-C1AE-4BF1-AA9F-4B14B0619328}"/>
              </a:ext>
            </a:extLst>
          </p:cNvPr>
          <p:cNvSpPr txBox="1"/>
          <p:nvPr/>
        </p:nvSpPr>
        <p:spPr>
          <a:xfrm>
            <a:off x="6030571" y="995726"/>
            <a:ext cx="740908" cy="33855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Idea 3 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5A11E-7DAC-4CC2-81E2-0FE6AF70913C}"/>
              </a:ext>
            </a:extLst>
          </p:cNvPr>
          <p:cNvSpPr txBox="1"/>
          <p:nvPr/>
        </p:nvSpPr>
        <p:spPr>
          <a:xfrm>
            <a:off x="4691242" y="492659"/>
            <a:ext cx="3207222" cy="338554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9 - Fixed Anchor/Reference Boxes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24C039-E65C-4636-9EF3-9D6B55934C65}"/>
              </a:ext>
            </a:extLst>
          </p:cNvPr>
          <p:cNvSpPr txBox="1"/>
          <p:nvPr/>
        </p:nvSpPr>
        <p:spPr>
          <a:xfrm>
            <a:off x="2263124" y="2944067"/>
            <a:ext cx="727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73643"/>
                </a:solidFill>
              </a:rPr>
              <a:t>To understand this Idea first we need to understand the difference between Absolute Bbox training v/s Relative  Bbox training.</a:t>
            </a:r>
            <a:endParaRPr lang="en-IN" dirty="0">
              <a:solidFill>
                <a:srgbClr val="A736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4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996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DA86C-C038-4DA7-B052-411A939B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79" y="2203449"/>
            <a:ext cx="4976133" cy="24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89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89FBE0-F27C-4C02-A0AA-004F346DB805}"/>
              </a:ext>
            </a:extLst>
          </p:cNvPr>
          <p:cNvSpPr/>
          <p:nvPr/>
        </p:nvSpPr>
        <p:spPr>
          <a:xfrm>
            <a:off x="1903864" y="166159"/>
            <a:ext cx="1153583" cy="846667"/>
          </a:xfrm>
          <a:prstGeom prst="rect">
            <a:avLst/>
          </a:prstGeom>
          <a:solidFill>
            <a:srgbClr val="92BCE4"/>
          </a:solidFill>
          <a:ln>
            <a:solidFill>
              <a:srgbClr val="92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Hello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3F8E2-C421-491F-8744-1A9C7FBE1D4D}"/>
              </a:ext>
            </a:extLst>
          </p:cNvPr>
          <p:cNvSpPr/>
          <p:nvPr/>
        </p:nvSpPr>
        <p:spPr>
          <a:xfrm>
            <a:off x="4120172" y="166157"/>
            <a:ext cx="1153583" cy="846667"/>
          </a:xfrm>
          <a:prstGeom prst="rect">
            <a:avLst/>
          </a:prstGeom>
          <a:solidFill>
            <a:srgbClr val="C1C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Hello</a:t>
            </a:r>
            <a:endParaRPr lang="en-IN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7AEDF-E168-4413-9F1E-B36D850833F6}"/>
              </a:ext>
            </a:extLst>
          </p:cNvPr>
          <p:cNvSpPr/>
          <p:nvPr/>
        </p:nvSpPr>
        <p:spPr>
          <a:xfrm>
            <a:off x="9134552" y="166156"/>
            <a:ext cx="1153583" cy="846667"/>
          </a:xfrm>
          <a:prstGeom prst="rect">
            <a:avLst/>
          </a:prstGeom>
          <a:solidFill>
            <a:srgbClr val="F6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Hello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28344F-EB22-4FCD-961E-AFE97834EC71}"/>
              </a:ext>
            </a:extLst>
          </p:cNvPr>
          <p:cNvSpPr/>
          <p:nvPr/>
        </p:nvSpPr>
        <p:spPr>
          <a:xfrm>
            <a:off x="1903864" y="1494370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92BCE4">
                  <a:shade val="30000"/>
                  <a:satMod val="115000"/>
                </a:srgbClr>
              </a:gs>
              <a:gs pos="50000">
                <a:srgbClr val="92BCE4">
                  <a:shade val="67500"/>
                  <a:satMod val="115000"/>
                </a:srgbClr>
              </a:gs>
              <a:gs pos="100000">
                <a:srgbClr val="92BCE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92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Hello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C6711-6979-4BAE-9877-986FC95AD6B5}"/>
              </a:ext>
            </a:extLst>
          </p:cNvPr>
          <p:cNvSpPr/>
          <p:nvPr/>
        </p:nvSpPr>
        <p:spPr>
          <a:xfrm>
            <a:off x="4120173" y="1494369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C1CBF4">
                  <a:shade val="30000"/>
                  <a:satMod val="115000"/>
                </a:srgbClr>
              </a:gs>
              <a:gs pos="50000">
                <a:srgbClr val="C1CBF4">
                  <a:shade val="67500"/>
                  <a:satMod val="115000"/>
                </a:srgbClr>
              </a:gs>
              <a:gs pos="100000">
                <a:srgbClr val="C1CBF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Hello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AA7123-4DC2-4438-A86A-800FACD052F7}"/>
              </a:ext>
            </a:extLst>
          </p:cNvPr>
          <p:cNvSpPr/>
          <p:nvPr/>
        </p:nvSpPr>
        <p:spPr>
          <a:xfrm>
            <a:off x="6627362" y="166156"/>
            <a:ext cx="1153583" cy="846667"/>
          </a:xfrm>
          <a:prstGeom prst="rect">
            <a:avLst/>
          </a:prstGeom>
          <a:solidFill>
            <a:srgbClr val="BC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Hello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1D9B60-2F37-4F70-BAB9-42AB9810A4B4}"/>
              </a:ext>
            </a:extLst>
          </p:cNvPr>
          <p:cNvSpPr/>
          <p:nvPr/>
        </p:nvSpPr>
        <p:spPr>
          <a:xfrm>
            <a:off x="6627363" y="1456267"/>
            <a:ext cx="1153583" cy="846667"/>
          </a:xfrm>
          <a:prstGeom prst="rect">
            <a:avLst/>
          </a:prstGeom>
          <a:solidFill>
            <a:srgbClr val="BC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Hello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CAC01A-5BED-472D-BDA7-84FDA9A44DC7}"/>
              </a:ext>
            </a:extLst>
          </p:cNvPr>
          <p:cNvSpPr/>
          <p:nvPr/>
        </p:nvSpPr>
        <p:spPr>
          <a:xfrm>
            <a:off x="9134554" y="1456266"/>
            <a:ext cx="1153583" cy="846667"/>
          </a:xfrm>
          <a:prstGeom prst="rect">
            <a:avLst/>
          </a:prstGeom>
          <a:solidFill>
            <a:srgbClr val="F6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D96817-49FA-4252-AC7D-9C97E37A5F42}"/>
              </a:ext>
            </a:extLst>
          </p:cNvPr>
          <p:cNvSpPr/>
          <p:nvPr/>
        </p:nvSpPr>
        <p:spPr>
          <a:xfrm>
            <a:off x="1903864" y="2816229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F6AB84">
                  <a:shade val="30000"/>
                  <a:satMod val="115000"/>
                </a:srgbClr>
              </a:gs>
              <a:gs pos="50000">
                <a:srgbClr val="F6AB84">
                  <a:shade val="67500"/>
                  <a:satMod val="115000"/>
                </a:srgbClr>
              </a:gs>
              <a:gs pos="100000">
                <a:srgbClr val="F6AB8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FF142-85AA-4D4E-BC2B-F8B2DB9268FF}"/>
              </a:ext>
            </a:extLst>
          </p:cNvPr>
          <p:cNvSpPr/>
          <p:nvPr/>
        </p:nvSpPr>
        <p:spPr>
          <a:xfrm>
            <a:off x="4120172" y="2816229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FD6F7D">
                  <a:shade val="30000"/>
                  <a:satMod val="115000"/>
                </a:srgbClr>
              </a:gs>
              <a:gs pos="50000">
                <a:srgbClr val="FD6F7D">
                  <a:shade val="67500"/>
                  <a:satMod val="115000"/>
                </a:srgbClr>
              </a:gs>
              <a:gs pos="100000">
                <a:srgbClr val="FD6F7D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062F5B-CF0E-4AD9-921C-8A6CF422D353}"/>
              </a:ext>
            </a:extLst>
          </p:cNvPr>
          <p:cNvSpPr/>
          <p:nvPr/>
        </p:nvSpPr>
        <p:spPr>
          <a:xfrm>
            <a:off x="6627363" y="2816229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2ACDDE">
                  <a:shade val="30000"/>
                  <a:satMod val="115000"/>
                </a:srgbClr>
              </a:gs>
              <a:gs pos="50000">
                <a:srgbClr val="2ACDDE">
                  <a:shade val="67500"/>
                  <a:satMod val="115000"/>
                </a:srgbClr>
              </a:gs>
              <a:gs pos="100000">
                <a:srgbClr val="2ACDD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FEDD-B4CA-486F-BF0B-346DBB3D23EA}"/>
              </a:ext>
            </a:extLst>
          </p:cNvPr>
          <p:cNvSpPr/>
          <p:nvPr/>
        </p:nvSpPr>
        <p:spPr>
          <a:xfrm>
            <a:off x="9134554" y="2800348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D75475">
                  <a:shade val="30000"/>
                  <a:satMod val="115000"/>
                </a:srgbClr>
              </a:gs>
              <a:gs pos="50000">
                <a:srgbClr val="D75475">
                  <a:shade val="67500"/>
                  <a:satMod val="115000"/>
                </a:srgbClr>
              </a:gs>
              <a:gs pos="100000">
                <a:srgbClr val="D7547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698355-FDD8-4EFE-93E2-3F04D467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18" y="4144441"/>
            <a:ext cx="4017840" cy="2158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A3C3BA-EED2-4DFD-9D26-453596985D7E}"/>
              </a:ext>
            </a:extLst>
          </p:cNvPr>
          <p:cNvSpPr/>
          <p:nvPr/>
        </p:nvSpPr>
        <p:spPr>
          <a:xfrm>
            <a:off x="1903864" y="4138088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A12F6A">
                  <a:shade val="30000"/>
                  <a:satMod val="115000"/>
                </a:srgbClr>
              </a:gs>
              <a:gs pos="50000">
                <a:srgbClr val="A12F6A">
                  <a:shade val="67500"/>
                  <a:satMod val="115000"/>
                </a:srgbClr>
              </a:gs>
              <a:gs pos="100000">
                <a:srgbClr val="A12F6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E82F4-B5AF-4192-B9C7-C28EC2F7F655}"/>
              </a:ext>
            </a:extLst>
          </p:cNvPr>
          <p:cNvSpPr/>
          <p:nvPr/>
        </p:nvSpPr>
        <p:spPr>
          <a:xfrm>
            <a:off x="1903864" y="5363630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3EC2AD">
                  <a:shade val="30000"/>
                  <a:satMod val="115000"/>
                </a:srgbClr>
              </a:gs>
              <a:gs pos="50000">
                <a:srgbClr val="3EC2AD">
                  <a:shade val="67500"/>
                  <a:satMod val="115000"/>
                </a:srgbClr>
              </a:gs>
              <a:gs pos="100000">
                <a:srgbClr val="3EC2A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41FDE-B728-49C2-8A87-8C0AC2EFF5FA}"/>
              </a:ext>
            </a:extLst>
          </p:cNvPr>
          <p:cNvSpPr/>
          <p:nvPr/>
        </p:nvSpPr>
        <p:spPr>
          <a:xfrm>
            <a:off x="9134551" y="4138088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C34FCE">
                  <a:shade val="30000"/>
                  <a:satMod val="115000"/>
                </a:srgbClr>
              </a:gs>
              <a:gs pos="50000">
                <a:srgbClr val="C34FCE">
                  <a:shade val="67500"/>
                  <a:satMod val="115000"/>
                </a:srgbClr>
              </a:gs>
              <a:gs pos="100000">
                <a:srgbClr val="C34F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1D253-A677-4C5F-9355-7E01FF556623}"/>
              </a:ext>
            </a:extLst>
          </p:cNvPr>
          <p:cNvSpPr/>
          <p:nvPr/>
        </p:nvSpPr>
        <p:spPr>
          <a:xfrm>
            <a:off x="9134551" y="5363630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485697">
                  <a:shade val="30000"/>
                  <a:satMod val="115000"/>
                </a:srgbClr>
              </a:gs>
              <a:gs pos="50000">
                <a:srgbClr val="485697">
                  <a:shade val="67500"/>
                  <a:satMod val="115000"/>
                </a:srgbClr>
              </a:gs>
              <a:gs pos="100000">
                <a:srgbClr val="485697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0CA920-F26B-4FD2-BE68-C2D243861BA6}"/>
              </a:ext>
            </a:extLst>
          </p:cNvPr>
          <p:cNvSpPr/>
          <p:nvPr/>
        </p:nvSpPr>
        <p:spPr>
          <a:xfrm>
            <a:off x="218918" y="166159"/>
            <a:ext cx="1153583" cy="846667"/>
          </a:xfrm>
          <a:prstGeom prst="rect">
            <a:avLst/>
          </a:prstGeom>
          <a:solidFill>
            <a:srgbClr val="614578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Hello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BAD082-0E3B-40CC-AD41-E967720D67BC}"/>
              </a:ext>
            </a:extLst>
          </p:cNvPr>
          <p:cNvSpPr/>
          <p:nvPr/>
        </p:nvSpPr>
        <p:spPr>
          <a:xfrm>
            <a:off x="218918" y="1494370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FC6986">
                  <a:shade val="30000"/>
                  <a:satMod val="115000"/>
                </a:srgbClr>
              </a:gs>
              <a:gs pos="50000">
                <a:srgbClr val="FC6986">
                  <a:shade val="67500"/>
                  <a:satMod val="115000"/>
                </a:srgbClr>
              </a:gs>
              <a:gs pos="100000">
                <a:srgbClr val="FC698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Hello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CFABD7-5DB7-465A-BE3F-08AF55AE4C68}"/>
              </a:ext>
            </a:extLst>
          </p:cNvPr>
          <p:cNvSpPr/>
          <p:nvPr/>
        </p:nvSpPr>
        <p:spPr>
          <a:xfrm>
            <a:off x="218918" y="2816229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7F7EE1">
                  <a:shade val="30000"/>
                  <a:satMod val="115000"/>
                </a:srgbClr>
              </a:gs>
              <a:gs pos="50000">
                <a:srgbClr val="7F7EE1">
                  <a:shade val="67500"/>
                  <a:satMod val="115000"/>
                </a:srgbClr>
              </a:gs>
              <a:gs pos="100000">
                <a:srgbClr val="7F7EE1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381B71-9C6C-4B2F-A332-E527033C6C5E}"/>
              </a:ext>
            </a:extLst>
          </p:cNvPr>
          <p:cNvSpPr/>
          <p:nvPr/>
        </p:nvSpPr>
        <p:spPr>
          <a:xfrm>
            <a:off x="218918" y="4138088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8C27CC">
                  <a:shade val="30000"/>
                  <a:satMod val="115000"/>
                </a:srgbClr>
              </a:gs>
              <a:gs pos="50000">
                <a:srgbClr val="8C27CC">
                  <a:shade val="67500"/>
                  <a:satMod val="115000"/>
                </a:srgbClr>
              </a:gs>
              <a:gs pos="100000">
                <a:srgbClr val="8C27C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2DAC40-661C-42BD-9289-F3F457417F7F}"/>
              </a:ext>
            </a:extLst>
          </p:cNvPr>
          <p:cNvSpPr/>
          <p:nvPr/>
        </p:nvSpPr>
        <p:spPr>
          <a:xfrm>
            <a:off x="218918" y="5363630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3CB9B5">
                  <a:shade val="30000"/>
                  <a:satMod val="115000"/>
                </a:srgbClr>
              </a:gs>
              <a:gs pos="50000">
                <a:srgbClr val="3CB9B5">
                  <a:shade val="67500"/>
                  <a:satMod val="115000"/>
                </a:srgbClr>
              </a:gs>
              <a:gs pos="100000">
                <a:srgbClr val="3CB9B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021995-D5C5-454C-91AB-BC92EB7967BA}"/>
              </a:ext>
            </a:extLst>
          </p:cNvPr>
          <p:cNvSpPr/>
          <p:nvPr/>
        </p:nvSpPr>
        <p:spPr>
          <a:xfrm>
            <a:off x="10819498" y="166156"/>
            <a:ext cx="1153583" cy="846667"/>
          </a:xfrm>
          <a:prstGeom prst="rect">
            <a:avLst/>
          </a:prstGeom>
          <a:solidFill>
            <a:srgbClr val="92BCE4"/>
          </a:solidFill>
          <a:ln>
            <a:solidFill>
              <a:srgbClr val="92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Hello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2FF59B-F683-48AC-804D-476F8AE03CB9}"/>
              </a:ext>
            </a:extLst>
          </p:cNvPr>
          <p:cNvSpPr/>
          <p:nvPr/>
        </p:nvSpPr>
        <p:spPr>
          <a:xfrm>
            <a:off x="10819498" y="1456266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92BCE4">
                  <a:shade val="30000"/>
                  <a:satMod val="115000"/>
                </a:srgbClr>
              </a:gs>
              <a:gs pos="50000">
                <a:srgbClr val="92BCE4">
                  <a:shade val="67500"/>
                  <a:satMod val="115000"/>
                </a:srgbClr>
              </a:gs>
              <a:gs pos="100000">
                <a:srgbClr val="92BCE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92B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Hello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7F01D9-2B46-4F5F-95A7-5A7B3014CFD5}"/>
              </a:ext>
            </a:extLst>
          </p:cNvPr>
          <p:cNvSpPr/>
          <p:nvPr/>
        </p:nvSpPr>
        <p:spPr>
          <a:xfrm>
            <a:off x="10819498" y="2800348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F6AB84">
                  <a:shade val="30000"/>
                  <a:satMod val="115000"/>
                </a:srgbClr>
              </a:gs>
              <a:gs pos="50000">
                <a:srgbClr val="F6AB84">
                  <a:shade val="67500"/>
                  <a:satMod val="115000"/>
                </a:srgbClr>
              </a:gs>
              <a:gs pos="100000">
                <a:srgbClr val="F6AB8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468DEC-2ADE-4270-9A69-D3A0DFBCB4AE}"/>
              </a:ext>
            </a:extLst>
          </p:cNvPr>
          <p:cNvSpPr/>
          <p:nvPr/>
        </p:nvSpPr>
        <p:spPr>
          <a:xfrm>
            <a:off x="10819498" y="4122207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A12F6A">
                  <a:shade val="30000"/>
                  <a:satMod val="115000"/>
                </a:srgbClr>
              </a:gs>
              <a:gs pos="50000">
                <a:srgbClr val="A12F6A">
                  <a:shade val="67500"/>
                  <a:satMod val="115000"/>
                </a:srgbClr>
              </a:gs>
              <a:gs pos="100000">
                <a:srgbClr val="A12F6A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5D6694-E913-4FB9-BB9B-8972307747A0}"/>
              </a:ext>
            </a:extLst>
          </p:cNvPr>
          <p:cNvSpPr/>
          <p:nvPr/>
        </p:nvSpPr>
        <p:spPr>
          <a:xfrm>
            <a:off x="10819498" y="5347749"/>
            <a:ext cx="1153583" cy="846667"/>
          </a:xfrm>
          <a:prstGeom prst="rect">
            <a:avLst/>
          </a:prstGeom>
          <a:gradFill flip="none" rotWithShape="1">
            <a:gsLst>
              <a:gs pos="0">
                <a:srgbClr val="3EC2AD">
                  <a:shade val="30000"/>
                  <a:satMod val="115000"/>
                </a:srgbClr>
              </a:gs>
              <a:gs pos="50000">
                <a:srgbClr val="3EC2AD">
                  <a:shade val="67500"/>
                  <a:satMod val="115000"/>
                </a:srgbClr>
              </a:gs>
              <a:gs pos="100000">
                <a:srgbClr val="3EC2AD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2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4A4EAB-A016-461F-8D76-E4A1B1935208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FRCNN </a:t>
            </a:r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 Drawbacks</a:t>
            </a:r>
            <a:endParaRPr lang="en-IN" sz="2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5A14F-7EAE-4714-8812-590A39BB3F48}"/>
              </a:ext>
            </a:extLst>
          </p:cNvPr>
          <p:cNvSpPr txBox="1"/>
          <p:nvPr/>
        </p:nvSpPr>
        <p:spPr>
          <a:xfrm>
            <a:off x="2624811" y="864707"/>
            <a:ext cx="73395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Hardcoded Region Proposal Network like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Selective Search and Edge Boxes</a:t>
            </a: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No learnable RPN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Multi Stage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 RPN </a:t>
            </a:r>
            <a:r>
              <a:rPr lang="en-IN" sz="1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→ CNN ]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tx1">
                    <a:lumMod val="75000"/>
                  </a:schemeClr>
                </a:solidFill>
              </a:rPr>
              <a:t>Inference time of detection is still not fast enough to use in various use cases.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2.3 sec per image (Including region proposal execution).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57DD0-03BB-4E75-A31D-375AB99F3456}"/>
              </a:ext>
            </a:extLst>
          </p:cNvPr>
          <p:cNvSpPr txBox="1"/>
          <p:nvPr/>
        </p:nvSpPr>
        <p:spPr>
          <a:xfrm>
            <a:off x="2624811" y="3672191"/>
            <a:ext cx="73395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Reason of slow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SS – 2 sec / image in CPU (classical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EB – 0.2 sec / image but region proposal quality is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Quick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Create optimal algo of SS which can take advantage of GPU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But still non learnable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Create new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RPN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which is learnable and share compute resources with classification and localization CNN 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2181E2-8AB3-4129-91DF-8B08131EFE51}"/>
              </a:ext>
            </a:extLst>
          </p:cNvPr>
          <p:cNvCxnSpPr>
            <a:cxnSpLocks/>
          </p:cNvCxnSpPr>
          <p:nvPr/>
        </p:nvCxnSpPr>
        <p:spPr>
          <a:xfrm>
            <a:off x="2342709" y="3226047"/>
            <a:ext cx="7339540" cy="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-Shape 9">
            <a:extLst>
              <a:ext uri="{FF2B5EF4-FFF2-40B4-BE49-F238E27FC236}">
                <a16:creationId xmlns:a16="http://schemas.microsoft.com/office/drawing/2014/main" id="{4CAC4714-6810-4661-ABC1-0B3434ECCE48}"/>
              </a:ext>
            </a:extLst>
          </p:cNvPr>
          <p:cNvSpPr/>
          <p:nvPr/>
        </p:nvSpPr>
        <p:spPr>
          <a:xfrm rot="19127895">
            <a:off x="9749118" y="6097039"/>
            <a:ext cx="430464" cy="148937"/>
          </a:xfrm>
          <a:prstGeom prst="corner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shade val="50000"/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05E69266-4AC2-40BF-AC4F-C5FB635E08A2}"/>
              </a:ext>
            </a:extLst>
          </p:cNvPr>
          <p:cNvSpPr/>
          <p:nvPr/>
        </p:nvSpPr>
        <p:spPr>
          <a:xfrm>
            <a:off x="8134110" y="4967591"/>
            <a:ext cx="266700" cy="698183"/>
          </a:xfrm>
          <a:prstGeom prst="mathMultiply">
            <a:avLst/>
          </a:prstGeom>
          <a:solidFill>
            <a:schemeClr val="accent5">
              <a:lumMod val="75000"/>
              <a:alpha val="20000"/>
            </a:schemeClr>
          </a:solidFill>
          <a:ln>
            <a:solidFill>
              <a:schemeClr val="accent5">
                <a:lumMod val="75000"/>
                <a:alpha val="1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5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9A0BC-6EF6-4238-85AB-581F0F649BE0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40DDE-84A4-48B2-907C-B5C644255FFB}"/>
              </a:ext>
            </a:extLst>
          </p:cNvPr>
          <p:cNvSpPr txBox="1"/>
          <p:nvPr/>
        </p:nvSpPr>
        <p:spPr>
          <a:xfrm>
            <a:off x="752009" y="1116290"/>
            <a:ext cx="892744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Constrain of RPN :</a:t>
            </a: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Equivalent or better than 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Region proposal Quality should be better or equivalent to SS.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Less number of FP ROI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Region Proposal per image generating speed should be faster.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Faster than 2.3 s/image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DDG_ProximaNova"/>
              </a:rPr>
              <a:t>Should have ≤</a:t>
            </a:r>
            <a:r>
              <a:rPr lang="en-IN" sz="16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DDG_ProximaNova"/>
              </a:rPr>
              <a:t> 2000 proposals per image.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DDG_ProximaNova"/>
              </a:rPr>
              <a:t>Otherwise take more time than SS in classification</a:t>
            </a:r>
            <a:r>
              <a:rPr lang="en-IN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DDG_ProximaNova"/>
              </a:rPr>
              <a:t> and localisation Network.</a:t>
            </a:r>
            <a:endParaRPr lang="en-IN" sz="1600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DDG_ProximaNova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600" dirty="0">
              <a:solidFill>
                <a:schemeClr val="accent5">
                  <a:lumMod val="60000"/>
                  <a:lumOff val="40000"/>
                </a:schemeClr>
              </a:solidFill>
              <a:latin typeface="DDG_ProximaNov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DDG_ProximaNova"/>
              </a:rPr>
              <a:t>Should be learnable.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Not hardcoded algo like SS or Edge Boxes</a:t>
            </a:r>
            <a:endParaRPr lang="en-IN" sz="1600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DDG_ProximaNova"/>
            </a:endParaRPr>
          </a:p>
          <a:p>
            <a:pPr marL="800100" lvl="1" indent="-342900">
              <a:buFont typeface="+mj-lt"/>
              <a:buAutoNum type="arabicPeriod"/>
            </a:pPr>
            <a:endParaRPr lang="en-IN" sz="1600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DDG_ProximaNov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DDG_ProximaNova"/>
              </a:rPr>
              <a:t>Overlapping Region of Interest (ROI) with different aspect ratios and different sizes, similar to SS.</a:t>
            </a:r>
            <a:endParaRPr lang="en-IN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6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651D6-52DE-4A1F-B07C-527611ABC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" b="14223"/>
          <a:stretch/>
        </p:blipFill>
        <p:spPr>
          <a:xfrm>
            <a:off x="705080" y="3736023"/>
            <a:ext cx="5827800" cy="2757805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3F5E6-F87A-4846-A2D4-7A61FA023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3031" y="4624086"/>
            <a:ext cx="2865119" cy="2373313"/>
          </a:xfrm>
          <a:prstGeom prst="rect">
            <a:avLst/>
          </a:prstGeom>
          <a:scene3d>
            <a:camera prst="perspectiveRight" fov="3600000">
              <a:rot lat="0" lon="19800000" rev="0"/>
            </a:camera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4060C-5FDE-406A-84A5-2E7064F34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17" y="4294028"/>
            <a:ext cx="1456268" cy="218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2076E-2400-4BE7-9DAC-80FA75FE16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3" b="6169"/>
          <a:stretch/>
        </p:blipFill>
        <p:spPr>
          <a:xfrm>
            <a:off x="1200381" y="1047257"/>
            <a:ext cx="4410671" cy="2399508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BBDCD0-05C5-42CE-BBE4-A6E8FAFF1508}"/>
              </a:ext>
            </a:extLst>
          </p:cNvPr>
          <p:cNvSpPr/>
          <p:nvPr/>
        </p:nvSpPr>
        <p:spPr>
          <a:xfrm>
            <a:off x="2916811" y="5075740"/>
            <a:ext cx="2468152" cy="1333500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34283-3487-485F-8206-EF5D18CA40A0}"/>
              </a:ext>
            </a:extLst>
          </p:cNvPr>
          <p:cNvSpPr/>
          <p:nvPr/>
        </p:nvSpPr>
        <p:spPr>
          <a:xfrm>
            <a:off x="1376361" y="4833938"/>
            <a:ext cx="4474106" cy="1644490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1041EE-D547-479A-A249-CA53046AD888}"/>
              </a:ext>
            </a:extLst>
          </p:cNvPr>
          <p:cNvSpPr/>
          <p:nvPr/>
        </p:nvSpPr>
        <p:spPr>
          <a:xfrm>
            <a:off x="1533399" y="1809257"/>
            <a:ext cx="2986089" cy="109537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7CE10A-2B73-4F0B-AAE0-C103CF0FBABB}"/>
              </a:ext>
            </a:extLst>
          </p:cNvPr>
          <p:cNvSpPr/>
          <p:nvPr/>
        </p:nvSpPr>
        <p:spPr>
          <a:xfrm>
            <a:off x="2888172" y="1589230"/>
            <a:ext cx="707391" cy="1553527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4423FF-975A-4681-9210-5A6B6DBEF601}"/>
              </a:ext>
            </a:extLst>
          </p:cNvPr>
          <p:cNvSpPr/>
          <p:nvPr/>
        </p:nvSpPr>
        <p:spPr>
          <a:xfrm>
            <a:off x="2499390" y="2237882"/>
            <a:ext cx="1515274" cy="953452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97E482-50A2-429C-B918-5A5EE34C6ED6}"/>
              </a:ext>
            </a:extLst>
          </p:cNvPr>
          <p:cNvSpPr/>
          <p:nvPr/>
        </p:nvSpPr>
        <p:spPr>
          <a:xfrm>
            <a:off x="3613414" y="4294028"/>
            <a:ext cx="1009227" cy="2184400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C33DA-0F0D-48FD-A450-66DAE91FF515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652A7-1D5F-4083-BB87-C7A989CE5943}"/>
              </a:ext>
            </a:extLst>
          </p:cNvPr>
          <p:cNvSpPr txBox="1"/>
          <p:nvPr/>
        </p:nvSpPr>
        <p:spPr>
          <a:xfrm>
            <a:off x="4950060" y="456073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Overlapping ROIs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A7D90F-8D62-4B8B-A15C-99762AD11D77}"/>
              </a:ext>
            </a:extLst>
          </p:cNvPr>
          <p:cNvSpPr/>
          <p:nvPr/>
        </p:nvSpPr>
        <p:spPr>
          <a:xfrm>
            <a:off x="7949055" y="1571132"/>
            <a:ext cx="2986089" cy="109537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1F88E1-CF46-4D60-8539-6B5A729AA5D4}"/>
              </a:ext>
            </a:extLst>
          </p:cNvPr>
          <p:cNvSpPr/>
          <p:nvPr/>
        </p:nvSpPr>
        <p:spPr>
          <a:xfrm>
            <a:off x="9303828" y="1351105"/>
            <a:ext cx="707391" cy="1553527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5F040-5195-40D5-8228-2ADED041AFF6}"/>
              </a:ext>
            </a:extLst>
          </p:cNvPr>
          <p:cNvSpPr/>
          <p:nvPr/>
        </p:nvSpPr>
        <p:spPr>
          <a:xfrm>
            <a:off x="8915046" y="1999757"/>
            <a:ext cx="1515274" cy="953452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5A2C56-644A-457F-BC59-3AB2120BD4B4}"/>
              </a:ext>
            </a:extLst>
          </p:cNvPr>
          <p:cNvSpPr/>
          <p:nvPr/>
        </p:nvSpPr>
        <p:spPr>
          <a:xfrm>
            <a:off x="8814179" y="4897544"/>
            <a:ext cx="2468152" cy="1333500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886909-3D36-458C-8E01-1300BE5760CE}"/>
              </a:ext>
            </a:extLst>
          </p:cNvPr>
          <p:cNvSpPr/>
          <p:nvPr/>
        </p:nvSpPr>
        <p:spPr>
          <a:xfrm>
            <a:off x="7273729" y="4655742"/>
            <a:ext cx="4474106" cy="1644490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2AD83-FCA3-4337-8A5A-8CF12B921D19}"/>
              </a:ext>
            </a:extLst>
          </p:cNvPr>
          <p:cNvSpPr/>
          <p:nvPr/>
        </p:nvSpPr>
        <p:spPr>
          <a:xfrm>
            <a:off x="9510782" y="4115832"/>
            <a:ext cx="1009227" cy="2184400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C9277-0570-42F1-89F7-DE8315DA424A}"/>
              </a:ext>
            </a:extLst>
          </p:cNvPr>
          <p:cNvSpPr txBox="1"/>
          <p:nvPr/>
        </p:nvSpPr>
        <p:spPr>
          <a:xfrm>
            <a:off x="8772276" y="3383595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Overlapping ROIs</a:t>
            </a:r>
            <a:endParaRPr lang="en-IN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650CA-9150-4BEC-A726-C28F0219C5E8}"/>
              </a:ext>
            </a:extLst>
          </p:cNvPr>
          <p:cNvSpPr/>
          <p:nvPr/>
        </p:nvSpPr>
        <p:spPr>
          <a:xfrm>
            <a:off x="6865898" y="903384"/>
            <a:ext cx="5142488" cy="5684703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F2514-FA5F-4B27-91C6-3B3BA937EABD}"/>
              </a:ext>
            </a:extLst>
          </p:cNvPr>
          <p:cNvSpPr/>
          <p:nvPr/>
        </p:nvSpPr>
        <p:spPr>
          <a:xfrm>
            <a:off x="9303828" y="1999757"/>
            <a:ext cx="707391" cy="66675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82BBDE-DAC6-4EB5-ACF0-7887CCB9EF52}"/>
              </a:ext>
            </a:extLst>
          </p:cNvPr>
          <p:cNvSpPr/>
          <p:nvPr/>
        </p:nvSpPr>
        <p:spPr>
          <a:xfrm>
            <a:off x="9510782" y="4884304"/>
            <a:ext cx="1009227" cy="1346739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74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9" grpId="0" animBg="1"/>
      <p:bldP spid="21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6" grpId="0"/>
      <p:bldP spid="8" grpId="0" animBg="1"/>
      <p:bldP spid="10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682E14-A429-4A8D-A35B-E1FFFD5F9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56" y="1357532"/>
            <a:ext cx="3397022" cy="2478908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211D2E83-F72A-4AFD-8ED1-33E4C9E670C2}"/>
              </a:ext>
            </a:extLst>
          </p:cNvPr>
          <p:cNvSpPr/>
          <p:nvPr/>
        </p:nvSpPr>
        <p:spPr>
          <a:xfrm>
            <a:off x="5617697" y="5363806"/>
            <a:ext cx="902037" cy="453031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0312AA1-38DB-43FB-91F4-5063B54EA82A}"/>
              </a:ext>
            </a:extLst>
          </p:cNvPr>
          <p:cNvSpPr/>
          <p:nvPr/>
        </p:nvSpPr>
        <p:spPr>
          <a:xfrm>
            <a:off x="5831619" y="3070163"/>
            <a:ext cx="437121" cy="780141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D8FCD91-FB46-42F3-9919-141F66708419}"/>
              </a:ext>
            </a:extLst>
          </p:cNvPr>
          <p:cNvSpPr/>
          <p:nvPr/>
        </p:nvSpPr>
        <p:spPr>
          <a:xfrm>
            <a:off x="5851112" y="1712109"/>
            <a:ext cx="447073" cy="45303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300446-0D63-48AD-91E6-4EE76387D502}"/>
              </a:ext>
            </a:extLst>
          </p:cNvPr>
          <p:cNvSpPr/>
          <p:nvPr/>
        </p:nvSpPr>
        <p:spPr>
          <a:xfrm>
            <a:off x="7638135" y="2754637"/>
            <a:ext cx="887143" cy="1388829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B667713-E692-44C6-A496-D5C38C5ED1CD}"/>
              </a:ext>
            </a:extLst>
          </p:cNvPr>
          <p:cNvSpPr/>
          <p:nvPr/>
        </p:nvSpPr>
        <p:spPr>
          <a:xfrm>
            <a:off x="7310918" y="5200206"/>
            <a:ext cx="1540216" cy="780229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71A56D-277B-4942-84B9-F57C2117290A}"/>
              </a:ext>
            </a:extLst>
          </p:cNvPr>
          <p:cNvSpPr/>
          <p:nvPr/>
        </p:nvSpPr>
        <p:spPr>
          <a:xfrm>
            <a:off x="7638135" y="1371776"/>
            <a:ext cx="902037" cy="79336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8E85E-E949-44B3-B3C8-4599B1638B0F}"/>
              </a:ext>
            </a:extLst>
          </p:cNvPr>
          <p:cNvSpPr/>
          <p:nvPr/>
        </p:nvSpPr>
        <p:spPr>
          <a:xfrm>
            <a:off x="9903677" y="2416852"/>
            <a:ext cx="1540216" cy="21512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0F36E9-B5AE-47C6-9BFF-A600D2A6A394}"/>
              </a:ext>
            </a:extLst>
          </p:cNvPr>
          <p:cNvSpPr/>
          <p:nvPr/>
        </p:nvSpPr>
        <p:spPr>
          <a:xfrm>
            <a:off x="9439819" y="4896370"/>
            <a:ext cx="2516840" cy="138790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69F040-3557-4D12-AA10-F85710C1BD63}"/>
              </a:ext>
            </a:extLst>
          </p:cNvPr>
          <p:cNvSpPr/>
          <p:nvPr/>
        </p:nvSpPr>
        <p:spPr>
          <a:xfrm>
            <a:off x="9934369" y="786568"/>
            <a:ext cx="1527740" cy="138790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8BFB8C-6AFB-4818-A76A-97747F4AE62D}"/>
              </a:ext>
            </a:extLst>
          </p:cNvPr>
          <p:cNvCxnSpPr>
            <a:cxnSpLocks/>
          </p:cNvCxnSpPr>
          <p:nvPr/>
        </p:nvCxnSpPr>
        <p:spPr>
          <a:xfrm>
            <a:off x="5283200" y="546100"/>
            <a:ext cx="0" cy="589280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152">
            <a:extLst>
              <a:ext uri="{FF2B5EF4-FFF2-40B4-BE49-F238E27FC236}">
                <a16:creationId xmlns:a16="http://schemas.microsoft.com/office/drawing/2014/main" id="{8F1A733E-6DD4-4B18-A47A-80DE1687B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3" r="12732"/>
          <a:stretch/>
        </p:blipFill>
        <p:spPr>
          <a:xfrm>
            <a:off x="2126978" y="1685145"/>
            <a:ext cx="984851" cy="2151295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AD5D3924-01ED-4A97-9F83-7C3455455B29}"/>
              </a:ext>
            </a:extLst>
          </p:cNvPr>
          <p:cNvSpPr/>
          <p:nvPr/>
        </p:nvSpPr>
        <p:spPr>
          <a:xfrm>
            <a:off x="2346110" y="2446412"/>
            <a:ext cx="447073" cy="45303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300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11B0D2-6266-4ADA-89F4-729B503FE05E}"/>
              </a:ext>
            </a:extLst>
          </p:cNvPr>
          <p:cNvSpPr/>
          <p:nvPr/>
        </p:nvSpPr>
        <p:spPr>
          <a:xfrm>
            <a:off x="2177313" y="1759478"/>
            <a:ext cx="750953" cy="1967736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CBE226F-8642-4117-B6C2-E508DDB4645F}"/>
              </a:ext>
            </a:extLst>
          </p:cNvPr>
          <p:cNvSpPr/>
          <p:nvPr/>
        </p:nvSpPr>
        <p:spPr>
          <a:xfrm>
            <a:off x="1298417" y="1928028"/>
            <a:ext cx="2516840" cy="138790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A4231A-4115-40E4-AE94-26FF0A7D7DA1}"/>
              </a:ext>
            </a:extLst>
          </p:cNvPr>
          <p:cNvCxnSpPr>
            <a:cxnSpLocks/>
          </p:cNvCxnSpPr>
          <p:nvPr/>
        </p:nvCxnSpPr>
        <p:spPr>
          <a:xfrm>
            <a:off x="5205868" y="645228"/>
            <a:ext cx="6643912" cy="7112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43FFDD0-D327-4C44-8A29-EA2F89AD1718}"/>
              </a:ext>
            </a:extLst>
          </p:cNvPr>
          <p:cNvSpPr txBox="1"/>
          <p:nvPr/>
        </p:nvSpPr>
        <p:spPr>
          <a:xfrm rot="16200000">
            <a:off x="4491043" y="3346572"/>
            <a:ext cx="1227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Aspect Ratio</a:t>
            </a:r>
            <a:endParaRPr lang="en-IN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88AB680-A9CA-4404-9A6A-3B9AC302F89C}"/>
              </a:ext>
            </a:extLst>
          </p:cNvPr>
          <p:cNvSpPr txBox="1"/>
          <p:nvPr/>
        </p:nvSpPr>
        <p:spPr>
          <a:xfrm>
            <a:off x="8041603" y="306674"/>
            <a:ext cx="610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Scale</a:t>
            </a:r>
            <a:endParaRPr lang="en-IN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B16307-48A8-469E-95FE-DEF4B04A980B}"/>
              </a:ext>
            </a:extLst>
          </p:cNvPr>
          <p:cNvSpPr txBox="1"/>
          <p:nvPr/>
        </p:nvSpPr>
        <p:spPr>
          <a:xfrm>
            <a:off x="832257" y="608808"/>
            <a:ext cx="3397022" cy="400110"/>
          </a:xfrm>
          <a:prstGeom prst="rect">
            <a:avLst/>
          </a:prstGeom>
          <a:noFill/>
          <a:ln w="63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 Anchor Box Concept </a:t>
            </a: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3A7C4A-A806-405B-809A-88E7783B3A7E}"/>
              </a:ext>
            </a:extLst>
          </p:cNvPr>
          <p:cNvSpPr txBox="1"/>
          <p:nvPr/>
        </p:nvSpPr>
        <p:spPr>
          <a:xfrm>
            <a:off x="5783118" y="17594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1:1</a:t>
            </a:r>
            <a:endParaRPr lang="en-IN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15BAFD1-DBCF-432C-9DA4-EEF2D513C9BC}"/>
              </a:ext>
            </a:extLst>
          </p:cNvPr>
          <p:cNvSpPr txBox="1"/>
          <p:nvPr/>
        </p:nvSpPr>
        <p:spPr>
          <a:xfrm>
            <a:off x="7813965" y="157492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1:1</a:t>
            </a:r>
            <a:endParaRPr lang="en-I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331FDB-4041-4F4B-B77F-57DB2170A194}"/>
              </a:ext>
            </a:extLst>
          </p:cNvPr>
          <p:cNvSpPr txBox="1"/>
          <p:nvPr/>
        </p:nvSpPr>
        <p:spPr>
          <a:xfrm>
            <a:off x="10360985" y="129585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1:1</a:t>
            </a:r>
            <a:endParaRPr lang="en-IN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EB755E2-9B46-46D8-8996-69729323A450}"/>
              </a:ext>
            </a:extLst>
          </p:cNvPr>
          <p:cNvSpPr txBox="1"/>
          <p:nvPr/>
        </p:nvSpPr>
        <p:spPr>
          <a:xfrm>
            <a:off x="5762938" y="33311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2:1</a:t>
            </a:r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4FB5177-B58F-4163-9367-3363999C1939}"/>
              </a:ext>
            </a:extLst>
          </p:cNvPr>
          <p:cNvSpPr txBox="1"/>
          <p:nvPr/>
        </p:nvSpPr>
        <p:spPr>
          <a:xfrm>
            <a:off x="7812950" y="3307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2:1</a:t>
            </a:r>
            <a:endParaRPr lang="en-IN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81418F6-293C-4E13-B95D-8DD654592CB2}"/>
              </a:ext>
            </a:extLst>
          </p:cNvPr>
          <p:cNvSpPr txBox="1"/>
          <p:nvPr/>
        </p:nvSpPr>
        <p:spPr>
          <a:xfrm>
            <a:off x="10406725" y="3307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2:1</a:t>
            </a:r>
            <a:endParaRPr lang="en-IN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00F9D2C-DB6E-4451-9DB4-FF60C2FA1857}"/>
              </a:ext>
            </a:extLst>
          </p:cNvPr>
          <p:cNvSpPr txBox="1"/>
          <p:nvPr/>
        </p:nvSpPr>
        <p:spPr>
          <a:xfrm>
            <a:off x="5783118" y="536083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1:2</a:t>
            </a:r>
            <a:endParaRPr lang="en-IN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98315E8-4569-4F4E-865E-AAA20D2B649D}"/>
              </a:ext>
            </a:extLst>
          </p:cNvPr>
          <p:cNvSpPr txBox="1"/>
          <p:nvPr/>
        </p:nvSpPr>
        <p:spPr>
          <a:xfrm>
            <a:off x="7822092" y="536083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1:2</a:t>
            </a:r>
            <a:endParaRPr lang="en-IN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9A934B4-81EE-4D42-9F35-F8D2C0FB1C96}"/>
              </a:ext>
            </a:extLst>
          </p:cNvPr>
          <p:cNvSpPr txBox="1"/>
          <p:nvPr/>
        </p:nvSpPr>
        <p:spPr>
          <a:xfrm>
            <a:off x="10431178" y="54044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1:2</a:t>
            </a:r>
            <a:endParaRPr lang="en-IN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E68F0C-86A8-4836-94D6-FE3CA97656A0}"/>
              </a:ext>
            </a:extLst>
          </p:cNvPr>
          <p:cNvSpPr txBox="1"/>
          <p:nvPr/>
        </p:nvSpPr>
        <p:spPr>
          <a:xfrm>
            <a:off x="2436191" y="2308010"/>
            <a:ext cx="282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507C2-9AAA-4660-8C4F-0755B61649B7}"/>
              </a:ext>
            </a:extLst>
          </p:cNvPr>
          <p:cNvSpPr txBox="1"/>
          <p:nvPr/>
        </p:nvSpPr>
        <p:spPr>
          <a:xfrm>
            <a:off x="1957628" y="4426571"/>
            <a:ext cx="32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5A6A"/>
                </a:solidFill>
              </a:rPr>
              <a:t>General Properties of Objects </a:t>
            </a:r>
            <a:r>
              <a:rPr lang="en-IN" sz="1800" b="0" i="0" dirty="0">
                <a:solidFill>
                  <a:srgbClr val="E25A6A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dirty="0">
                <a:solidFill>
                  <a:srgbClr val="E25A6A"/>
                </a:solidFill>
              </a:rPr>
              <a:t> </a:t>
            </a:r>
            <a:endParaRPr lang="en-IN" dirty="0">
              <a:solidFill>
                <a:srgbClr val="E25A6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78851F-A054-410E-A2B7-98EA2F6BFAD1}"/>
              </a:ext>
            </a:extLst>
          </p:cNvPr>
          <p:cNvSpPr txBox="1"/>
          <p:nvPr/>
        </p:nvSpPr>
        <p:spPr>
          <a:xfrm>
            <a:off x="69567" y="4869240"/>
            <a:ext cx="5216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Criteria of replacing SS or Edge boxes.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DDG_ProximaNova"/>
              </a:rPr>
              <a:t>Overlapping Region of Interest (ROI) with different aspect ratios and different size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560FA5-54AD-42EB-B8EF-E3D2683AF990}"/>
              </a:ext>
            </a:extLst>
          </p:cNvPr>
          <p:cNvSpPr/>
          <p:nvPr/>
        </p:nvSpPr>
        <p:spPr>
          <a:xfrm>
            <a:off x="1429362" y="1713101"/>
            <a:ext cx="2481938" cy="1365712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BF0F79-7346-466A-9795-7D1FCF8F749D}"/>
              </a:ext>
            </a:extLst>
          </p:cNvPr>
          <p:cNvSpPr/>
          <p:nvPr/>
        </p:nvSpPr>
        <p:spPr>
          <a:xfrm>
            <a:off x="1584004" y="2041076"/>
            <a:ext cx="1957515" cy="1571629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02337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6" grpId="0" animBg="1"/>
      <p:bldP spid="124" grpId="0" animBg="1"/>
      <p:bldP spid="126" grpId="0" animBg="1"/>
      <p:bldP spid="161" grpId="0"/>
      <p:bldP spid="162" grpId="0"/>
      <p:bldP spid="167" grpId="0"/>
      <p:bldP spid="169" grpId="0"/>
      <p:bldP spid="171" grpId="0"/>
      <p:bldP spid="173" grpId="0"/>
      <p:bldP spid="175" grpId="0"/>
      <p:bldP spid="177" grpId="0"/>
      <p:bldP spid="179" grpId="0"/>
      <p:bldP spid="181" grpId="0"/>
      <p:bldP spid="183" grpId="0"/>
      <p:bldP spid="130" grpId="0"/>
      <p:bldP spid="2" grpId="0"/>
      <p:bldP spid="40" grpId="0"/>
      <p:bldP spid="42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211D2E83-F72A-4AFD-8ED1-33E4C9E670C2}"/>
              </a:ext>
            </a:extLst>
          </p:cNvPr>
          <p:cNvSpPr/>
          <p:nvPr/>
        </p:nvSpPr>
        <p:spPr>
          <a:xfrm>
            <a:off x="5617697" y="5363806"/>
            <a:ext cx="902037" cy="453031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0312AA1-38DB-43FB-91F4-5063B54EA82A}"/>
              </a:ext>
            </a:extLst>
          </p:cNvPr>
          <p:cNvSpPr/>
          <p:nvPr/>
        </p:nvSpPr>
        <p:spPr>
          <a:xfrm>
            <a:off x="5831619" y="3070163"/>
            <a:ext cx="437121" cy="780141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D8FCD91-FB46-42F3-9919-141F66708419}"/>
              </a:ext>
            </a:extLst>
          </p:cNvPr>
          <p:cNvSpPr/>
          <p:nvPr/>
        </p:nvSpPr>
        <p:spPr>
          <a:xfrm>
            <a:off x="5851112" y="1712109"/>
            <a:ext cx="447073" cy="45303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300446-0D63-48AD-91E6-4EE76387D502}"/>
              </a:ext>
            </a:extLst>
          </p:cNvPr>
          <p:cNvSpPr/>
          <p:nvPr/>
        </p:nvSpPr>
        <p:spPr>
          <a:xfrm>
            <a:off x="7638135" y="2754637"/>
            <a:ext cx="887143" cy="1388829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B667713-E692-44C6-A496-D5C38C5ED1CD}"/>
              </a:ext>
            </a:extLst>
          </p:cNvPr>
          <p:cNvSpPr/>
          <p:nvPr/>
        </p:nvSpPr>
        <p:spPr>
          <a:xfrm>
            <a:off x="7310918" y="5200206"/>
            <a:ext cx="1540216" cy="780229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71A56D-277B-4942-84B9-F57C2117290A}"/>
              </a:ext>
            </a:extLst>
          </p:cNvPr>
          <p:cNvSpPr/>
          <p:nvPr/>
        </p:nvSpPr>
        <p:spPr>
          <a:xfrm>
            <a:off x="7638135" y="1371776"/>
            <a:ext cx="902037" cy="79336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B8E85E-E949-44B3-B3C8-4599B1638B0F}"/>
              </a:ext>
            </a:extLst>
          </p:cNvPr>
          <p:cNvSpPr/>
          <p:nvPr/>
        </p:nvSpPr>
        <p:spPr>
          <a:xfrm>
            <a:off x="9903677" y="2416852"/>
            <a:ext cx="1540216" cy="21512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0F36E9-B5AE-47C6-9BFF-A600D2A6A394}"/>
              </a:ext>
            </a:extLst>
          </p:cNvPr>
          <p:cNvSpPr/>
          <p:nvPr/>
        </p:nvSpPr>
        <p:spPr>
          <a:xfrm>
            <a:off x="9439819" y="4896370"/>
            <a:ext cx="2516840" cy="138790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69F040-3557-4D12-AA10-F85710C1BD63}"/>
              </a:ext>
            </a:extLst>
          </p:cNvPr>
          <p:cNvSpPr/>
          <p:nvPr/>
        </p:nvSpPr>
        <p:spPr>
          <a:xfrm>
            <a:off x="9934369" y="786568"/>
            <a:ext cx="1527740" cy="138790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8BFB8C-6AFB-4818-A76A-97747F4AE62D}"/>
              </a:ext>
            </a:extLst>
          </p:cNvPr>
          <p:cNvCxnSpPr>
            <a:cxnSpLocks/>
          </p:cNvCxnSpPr>
          <p:nvPr/>
        </p:nvCxnSpPr>
        <p:spPr>
          <a:xfrm>
            <a:off x="5283200" y="546100"/>
            <a:ext cx="0" cy="5892800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8373DF-795F-47CD-B8EE-0F40A3319824}"/>
              </a:ext>
            </a:extLst>
          </p:cNvPr>
          <p:cNvSpPr/>
          <p:nvPr/>
        </p:nvSpPr>
        <p:spPr>
          <a:xfrm>
            <a:off x="2098949" y="2442835"/>
            <a:ext cx="902037" cy="453031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F26A2A-D8D8-40B1-9768-B85CC4749119}"/>
              </a:ext>
            </a:extLst>
          </p:cNvPr>
          <p:cNvSpPr/>
          <p:nvPr/>
        </p:nvSpPr>
        <p:spPr>
          <a:xfrm>
            <a:off x="2346109" y="2284402"/>
            <a:ext cx="437121" cy="780141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D5D3924-01ED-4A97-9F83-7C3455455B29}"/>
              </a:ext>
            </a:extLst>
          </p:cNvPr>
          <p:cNvSpPr/>
          <p:nvPr/>
        </p:nvSpPr>
        <p:spPr>
          <a:xfrm>
            <a:off x="2346110" y="2446412"/>
            <a:ext cx="447073" cy="45303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300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6C015D-2308-47E6-9CE1-A5CD3F481FA8}"/>
              </a:ext>
            </a:extLst>
          </p:cNvPr>
          <p:cNvSpPr/>
          <p:nvPr/>
        </p:nvSpPr>
        <p:spPr>
          <a:xfrm>
            <a:off x="2113843" y="1962227"/>
            <a:ext cx="887143" cy="1388829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9FEC92-DF00-45C9-9F6A-29F23082AFD3}"/>
              </a:ext>
            </a:extLst>
          </p:cNvPr>
          <p:cNvSpPr/>
          <p:nvPr/>
        </p:nvSpPr>
        <p:spPr>
          <a:xfrm>
            <a:off x="1790123" y="2286182"/>
            <a:ext cx="1540216" cy="780229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0094A6-F822-44B4-A90E-068788CD8D35}"/>
              </a:ext>
            </a:extLst>
          </p:cNvPr>
          <p:cNvSpPr/>
          <p:nvPr/>
        </p:nvSpPr>
        <p:spPr>
          <a:xfrm>
            <a:off x="2098949" y="2276536"/>
            <a:ext cx="902037" cy="79336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11B0D2-6266-4ADA-89F4-729B503FE05E}"/>
              </a:ext>
            </a:extLst>
          </p:cNvPr>
          <p:cNvSpPr/>
          <p:nvPr/>
        </p:nvSpPr>
        <p:spPr>
          <a:xfrm>
            <a:off x="1786729" y="1575919"/>
            <a:ext cx="1540216" cy="2151295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CBE226F-8642-4117-B6C2-E508DDB4645F}"/>
              </a:ext>
            </a:extLst>
          </p:cNvPr>
          <p:cNvSpPr/>
          <p:nvPr/>
        </p:nvSpPr>
        <p:spPr>
          <a:xfrm>
            <a:off x="1298417" y="1928028"/>
            <a:ext cx="2516840" cy="1387905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32A8FA3-6025-4B8A-970E-2075D2ED57C7}"/>
              </a:ext>
            </a:extLst>
          </p:cNvPr>
          <p:cNvSpPr/>
          <p:nvPr/>
        </p:nvSpPr>
        <p:spPr>
          <a:xfrm>
            <a:off x="1772404" y="1934889"/>
            <a:ext cx="1527740" cy="138790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 baseline="300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5A4231A-4115-40E4-AE94-26FF0A7D7DA1}"/>
              </a:ext>
            </a:extLst>
          </p:cNvPr>
          <p:cNvCxnSpPr>
            <a:cxnSpLocks/>
          </p:cNvCxnSpPr>
          <p:nvPr/>
        </p:nvCxnSpPr>
        <p:spPr>
          <a:xfrm>
            <a:off x="5205868" y="645228"/>
            <a:ext cx="6643912" cy="7112"/>
          </a:xfrm>
          <a:prstGeom prst="straightConnector1">
            <a:avLst/>
          </a:prstGeom>
          <a:ln>
            <a:solidFill>
              <a:schemeClr val="bg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43FFDD0-D327-4C44-8A29-EA2F89AD1718}"/>
              </a:ext>
            </a:extLst>
          </p:cNvPr>
          <p:cNvSpPr txBox="1"/>
          <p:nvPr/>
        </p:nvSpPr>
        <p:spPr>
          <a:xfrm rot="16200000">
            <a:off x="4491043" y="3346572"/>
            <a:ext cx="1227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Aspect Ratio</a:t>
            </a:r>
            <a:endParaRPr lang="en-IN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88AB680-A9CA-4404-9A6A-3B9AC302F89C}"/>
              </a:ext>
            </a:extLst>
          </p:cNvPr>
          <p:cNvSpPr txBox="1"/>
          <p:nvPr/>
        </p:nvSpPr>
        <p:spPr>
          <a:xfrm>
            <a:off x="8041603" y="306674"/>
            <a:ext cx="610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Scale</a:t>
            </a:r>
            <a:endParaRPr lang="en-IN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0B16307-48A8-469E-95FE-DEF4B04A980B}"/>
              </a:ext>
            </a:extLst>
          </p:cNvPr>
          <p:cNvSpPr txBox="1"/>
          <p:nvPr/>
        </p:nvSpPr>
        <p:spPr>
          <a:xfrm>
            <a:off x="832257" y="608808"/>
            <a:ext cx="3397022" cy="400110"/>
          </a:xfrm>
          <a:prstGeom prst="rect">
            <a:avLst/>
          </a:prstGeom>
          <a:noFill/>
          <a:ln w="63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 Anchor Box Concept </a:t>
            </a: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3A7C4A-A806-405B-809A-88E7783B3A7E}"/>
              </a:ext>
            </a:extLst>
          </p:cNvPr>
          <p:cNvSpPr txBox="1"/>
          <p:nvPr/>
        </p:nvSpPr>
        <p:spPr>
          <a:xfrm>
            <a:off x="5783118" y="175947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1:1</a:t>
            </a:r>
            <a:endParaRPr lang="en-IN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15BAFD1-DBCF-432C-9DA4-EEF2D513C9BC}"/>
              </a:ext>
            </a:extLst>
          </p:cNvPr>
          <p:cNvSpPr txBox="1"/>
          <p:nvPr/>
        </p:nvSpPr>
        <p:spPr>
          <a:xfrm>
            <a:off x="7813965" y="157492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1:1</a:t>
            </a:r>
            <a:endParaRPr lang="en-I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B331FDB-4041-4F4B-B77F-57DB2170A194}"/>
              </a:ext>
            </a:extLst>
          </p:cNvPr>
          <p:cNvSpPr txBox="1"/>
          <p:nvPr/>
        </p:nvSpPr>
        <p:spPr>
          <a:xfrm>
            <a:off x="10360985" y="129585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1:1</a:t>
            </a:r>
            <a:endParaRPr lang="en-IN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EB755E2-9B46-46D8-8996-69729323A450}"/>
              </a:ext>
            </a:extLst>
          </p:cNvPr>
          <p:cNvSpPr txBox="1"/>
          <p:nvPr/>
        </p:nvSpPr>
        <p:spPr>
          <a:xfrm>
            <a:off x="5762938" y="333118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2:1</a:t>
            </a:r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4FB5177-B58F-4163-9367-3363999C1939}"/>
              </a:ext>
            </a:extLst>
          </p:cNvPr>
          <p:cNvSpPr txBox="1"/>
          <p:nvPr/>
        </p:nvSpPr>
        <p:spPr>
          <a:xfrm>
            <a:off x="7812950" y="3307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2:1</a:t>
            </a:r>
            <a:endParaRPr lang="en-IN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81418F6-293C-4E13-B95D-8DD654592CB2}"/>
              </a:ext>
            </a:extLst>
          </p:cNvPr>
          <p:cNvSpPr txBox="1"/>
          <p:nvPr/>
        </p:nvSpPr>
        <p:spPr>
          <a:xfrm>
            <a:off x="10406725" y="3307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2:1</a:t>
            </a:r>
            <a:endParaRPr lang="en-IN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00F9D2C-DB6E-4451-9DB4-FF60C2FA1857}"/>
              </a:ext>
            </a:extLst>
          </p:cNvPr>
          <p:cNvSpPr txBox="1"/>
          <p:nvPr/>
        </p:nvSpPr>
        <p:spPr>
          <a:xfrm>
            <a:off x="5783118" y="536083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1:2</a:t>
            </a:r>
            <a:endParaRPr lang="en-IN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98315E8-4569-4F4E-865E-AAA20D2B649D}"/>
              </a:ext>
            </a:extLst>
          </p:cNvPr>
          <p:cNvSpPr txBox="1"/>
          <p:nvPr/>
        </p:nvSpPr>
        <p:spPr>
          <a:xfrm>
            <a:off x="7822092" y="536083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1:2</a:t>
            </a:r>
            <a:endParaRPr lang="en-IN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9A934B4-81EE-4D42-9F35-F8D2C0FB1C96}"/>
              </a:ext>
            </a:extLst>
          </p:cNvPr>
          <p:cNvSpPr txBox="1"/>
          <p:nvPr/>
        </p:nvSpPr>
        <p:spPr>
          <a:xfrm>
            <a:off x="10431178" y="54044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1:2</a:t>
            </a:r>
            <a:endParaRPr lang="en-IN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AE68F0C-86A8-4836-94D6-FE3CA97656A0}"/>
              </a:ext>
            </a:extLst>
          </p:cNvPr>
          <p:cNvSpPr txBox="1"/>
          <p:nvPr/>
        </p:nvSpPr>
        <p:spPr>
          <a:xfrm>
            <a:off x="2436191" y="2308010"/>
            <a:ext cx="2824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7507C2-9AAA-4660-8C4F-0755B61649B7}"/>
              </a:ext>
            </a:extLst>
          </p:cNvPr>
          <p:cNvSpPr txBox="1"/>
          <p:nvPr/>
        </p:nvSpPr>
        <p:spPr>
          <a:xfrm>
            <a:off x="1957628" y="4426571"/>
            <a:ext cx="32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25A6A"/>
                </a:solidFill>
              </a:rPr>
              <a:t>General Properties of Objects </a:t>
            </a:r>
            <a:r>
              <a:rPr lang="en-IN" sz="1800" b="0" i="0" dirty="0">
                <a:solidFill>
                  <a:srgbClr val="E25A6A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dirty="0">
                <a:solidFill>
                  <a:srgbClr val="E25A6A"/>
                </a:solidFill>
              </a:rPr>
              <a:t> </a:t>
            </a:r>
            <a:endParaRPr lang="en-IN" dirty="0">
              <a:solidFill>
                <a:srgbClr val="E25A6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53D31-CDDD-458C-BDB8-F33C3EB9FDFA}"/>
              </a:ext>
            </a:extLst>
          </p:cNvPr>
          <p:cNvSpPr txBox="1"/>
          <p:nvPr/>
        </p:nvSpPr>
        <p:spPr>
          <a:xfrm>
            <a:off x="69567" y="4869240"/>
            <a:ext cx="5216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Criteria of replacing SS or Edge boxes.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DDG_ProximaNova"/>
              </a:rPr>
              <a:t>Overlapping Region of Interest (ROI) with different aspect ratios and different size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At any single point in image there could be up to 9 objects having same centroid/anchor point.</a:t>
            </a:r>
          </a:p>
          <a:p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88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EFF3E-3392-4CC6-98D9-A8009DB16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1692" b="-1"/>
          <a:stretch/>
        </p:blipFill>
        <p:spPr>
          <a:xfrm>
            <a:off x="64206" y="3006376"/>
            <a:ext cx="1797848" cy="171482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A684E8-CFDF-499C-A844-A0F59DD12073}"/>
              </a:ext>
            </a:extLst>
          </p:cNvPr>
          <p:cNvSpPr/>
          <p:nvPr/>
        </p:nvSpPr>
        <p:spPr>
          <a:xfrm>
            <a:off x="2218938" y="1452430"/>
            <a:ext cx="2166035" cy="6210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 Proposals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85113-7752-4FC7-8D05-AEDAF3657F0B}"/>
              </a:ext>
            </a:extLst>
          </p:cNvPr>
          <p:cNvSpPr/>
          <p:nvPr/>
        </p:nvSpPr>
        <p:spPr>
          <a:xfrm rot="16200000">
            <a:off x="3906382" y="1594905"/>
            <a:ext cx="621065" cy="33611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SS / EB</a:t>
            </a:r>
            <a:endParaRPr lang="en-IN" sz="1200" dirty="0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2D7578DD-C49E-4831-91D1-0275B5164FC3}"/>
              </a:ext>
            </a:extLst>
          </p:cNvPr>
          <p:cNvSpPr/>
          <p:nvPr/>
        </p:nvSpPr>
        <p:spPr>
          <a:xfrm rot="5400000">
            <a:off x="3452156" y="3431076"/>
            <a:ext cx="1561437" cy="844927"/>
          </a:xfrm>
          <a:prstGeom prst="trapezoid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A817A-BDF2-421E-88DA-5F92079F95BF}"/>
              </a:ext>
            </a:extLst>
          </p:cNvPr>
          <p:cNvSpPr txBox="1"/>
          <p:nvPr/>
        </p:nvSpPr>
        <p:spPr>
          <a:xfrm>
            <a:off x="5406360" y="4591542"/>
            <a:ext cx="982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Feature Map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E07759-AAA3-49C3-BC39-84A4C77D4E0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463861" y="3861972"/>
            <a:ext cx="394139" cy="1635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C313481-8AF7-4A15-AB0C-7A13B7AC22A9}"/>
              </a:ext>
            </a:extLst>
          </p:cNvPr>
          <p:cNvSpPr/>
          <p:nvPr/>
        </p:nvSpPr>
        <p:spPr>
          <a:xfrm>
            <a:off x="3219859" y="2735562"/>
            <a:ext cx="3244002" cy="225608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CD533-36B0-4E9D-BD5E-EF04F9632613}"/>
              </a:ext>
            </a:extLst>
          </p:cNvPr>
          <p:cNvSpPr txBox="1"/>
          <p:nvPr/>
        </p:nvSpPr>
        <p:spPr>
          <a:xfrm rot="5400000">
            <a:off x="3593322" y="3697096"/>
            <a:ext cx="735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VGG 16</a:t>
            </a:r>
            <a:endParaRPr lang="en-IN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28B1B-10A4-410C-BEDF-755FD8CF1F8E}"/>
              </a:ext>
            </a:extLst>
          </p:cNvPr>
          <p:cNvSpPr txBox="1"/>
          <p:nvPr/>
        </p:nvSpPr>
        <p:spPr>
          <a:xfrm>
            <a:off x="3439912" y="4991652"/>
            <a:ext cx="3023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Classification and Localization Model </a:t>
            </a:r>
            <a:endParaRPr lang="en-IN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820A25-5125-4B80-8572-C4A56A85A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8" t="2704" r="6106" b="7412"/>
          <a:stretch/>
        </p:blipFill>
        <p:spPr>
          <a:xfrm>
            <a:off x="4987279" y="3296328"/>
            <a:ext cx="796871" cy="7920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A5077C-C956-4561-8F89-2639938F0A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3"/>
          <a:stretch/>
        </p:blipFill>
        <p:spPr>
          <a:xfrm>
            <a:off x="5078201" y="3386586"/>
            <a:ext cx="819191" cy="7920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4F2488-48EF-49F9-81A3-500004D59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976" y="3476844"/>
            <a:ext cx="815390" cy="79209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56A46E-F59E-4850-9E2E-EDA80695B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3"/>
          <a:stretch/>
        </p:blipFill>
        <p:spPr>
          <a:xfrm>
            <a:off x="5368755" y="3701277"/>
            <a:ext cx="819191" cy="7920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C6A4E4-222A-4D7F-B3AA-BEFF902FEC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8" t="2704" r="6106" b="7412"/>
          <a:stretch/>
        </p:blipFill>
        <p:spPr>
          <a:xfrm>
            <a:off x="5476674" y="3798582"/>
            <a:ext cx="796871" cy="7920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5400">
              <a:schemeClr val="accent6">
                <a:satMod val="175000"/>
                <a:alpha val="40000"/>
              </a:schemeClr>
            </a:glow>
          </a:effectLst>
          <a:scene3d>
            <a:camera prst="perspectiveRight">
              <a:rot lat="0" lon="19200000" rev="0"/>
            </a:camera>
            <a:lightRig rig="threePt" dir="t"/>
          </a:scene3d>
          <a:sp3d>
            <a:bevelT w="6350" h="6350"/>
          </a:sp3d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AAF5B0-DE77-4192-96A6-E23BC9F254AE}"/>
              </a:ext>
            </a:extLst>
          </p:cNvPr>
          <p:cNvCxnSpPr>
            <a:cxnSpLocks/>
          </p:cNvCxnSpPr>
          <p:nvPr/>
        </p:nvCxnSpPr>
        <p:spPr>
          <a:xfrm>
            <a:off x="5293935" y="4350626"/>
            <a:ext cx="89563" cy="10497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5EAD27-9686-41F7-A2E8-C735B3134CD3}"/>
              </a:ext>
            </a:extLst>
          </p:cNvPr>
          <p:cNvCxnSpPr>
            <a:cxnSpLocks/>
          </p:cNvCxnSpPr>
          <p:nvPr/>
        </p:nvCxnSpPr>
        <p:spPr>
          <a:xfrm>
            <a:off x="4747314" y="3798582"/>
            <a:ext cx="23996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563713-66DA-447A-9630-84B591012816}"/>
              </a:ext>
            </a:extLst>
          </p:cNvPr>
          <p:cNvSpPr txBox="1"/>
          <p:nvPr/>
        </p:nvSpPr>
        <p:spPr>
          <a:xfrm>
            <a:off x="9838632" y="2894256"/>
            <a:ext cx="1943359" cy="10464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Fine Tuning on Region Proposals using log loss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[SOFTMAX]</a:t>
            </a:r>
          </a:p>
          <a:p>
            <a:pPr algn="ctr"/>
            <a:r>
              <a:rPr lang="en-US" sz="1600" strike="sngStrik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strike="sngStrike" dirty="0">
                <a:solidFill>
                  <a:schemeClr val="accent4">
                    <a:lumMod val="75000"/>
                  </a:schemeClr>
                </a:solidFill>
              </a:rPr>
              <a:t>(Training Only) </a:t>
            </a:r>
            <a:endParaRPr lang="en-IN" sz="1400" strike="sngStrik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49A8A8-7310-43B2-9B02-9F34A6FD6316}"/>
              </a:ext>
            </a:extLst>
          </p:cNvPr>
          <p:cNvSpPr/>
          <p:nvPr/>
        </p:nvSpPr>
        <p:spPr>
          <a:xfrm>
            <a:off x="9110378" y="2790306"/>
            <a:ext cx="151330" cy="1254341"/>
          </a:xfrm>
          <a:prstGeom prst="rect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Fc</a:t>
            </a:r>
            <a:endParaRPr lang="en-IN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40C5AE-13FD-4D88-B9EE-0F668A6B4EF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553852" y="3417476"/>
            <a:ext cx="284780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65075A-217E-4E49-975A-ACAFB0D6D619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 flipH="1" flipV="1">
            <a:off x="8531976" y="3522522"/>
            <a:ext cx="683446" cy="473357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654151F-BB69-4BFD-A243-A7DAB7173F72}"/>
              </a:ext>
            </a:extLst>
          </p:cNvPr>
          <p:cNvSpPr txBox="1"/>
          <p:nvPr/>
        </p:nvSpPr>
        <p:spPr>
          <a:xfrm>
            <a:off x="9840577" y="5286948"/>
            <a:ext cx="1941414" cy="338554"/>
          </a:xfrm>
          <a:prstGeom prst="rect">
            <a:avLst/>
          </a:prstGeom>
          <a:noFill/>
          <a:ln>
            <a:solidFill>
              <a:schemeClr val="accent6">
                <a:lumMod val="75000"/>
                <a:alpha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Bbox Regression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D1E428-8B29-430A-BF56-4834D7D87C6E}"/>
              </a:ext>
            </a:extLst>
          </p:cNvPr>
          <p:cNvSpPr/>
          <p:nvPr/>
        </p:nvSpPr>
        <p:spPr>
          <a:xfrm>
            <a:off x="9115798" y="4829055"/>
            <a:ext cx="151330" cy="1254341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solidFill>
              <a:schemeClr val="accent6">
                <a:lumMod val="75000"/>
                <a:alpha val="3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Fc</a:t>
            </a:r>
            <a:endParaRPr lang="en-IN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5C39FF-546E-4947-8395-44D3AF91781F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 flipV="1">
            <a:off x="9267128" y="5456225"/>
            <a:ext cx="573449" cy="1"/>
          </a:xfrm>
          <a:prstGeom prst="straightConnector1">
            <a:avLst/>
          </a:prstGeom>
          <a:ln w="28575">
            <a:solidFill>
              <a:schemeClr val="accent6">
                <a:lumMod val="75000"/>
                <a:alpha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B617CF8-EE54-48FD-9B83-D0526DC030CF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8082160" y="4422587"/>
            <a:ext cx="1589101" cy="478176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F45677-958B-490C-A25C-B60D8B113DC0}"/>
              </a:ext>
            </a:extLst>
          </p:cNvPr>
          <p:cNvSpPr txBox="1"/>
          <p:nvPr/>
        </p:nvSpPr>
        <p:spPr>
          <a:xfrm rot="5400000">
            <a:off x="4020892" y="3744401"/>
            <a:ext cx="8863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 + 1 Class</a:t>
            </a:r>
            <a:endParaRPr lang="en-IN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BC74C5-2072-4237-ACCD-68FEBEEBF57B}"/>
              </a:ext>
            </a:extLst>
          </p:cNvPr>
          <p:cNvCxnSpPr>
            <a:cxnSpLocks/>
          </p:cNvCxnSpPr>
          <p:nvPr/>
        </p:nvCxnSpPr>
        <p:spPr>
          <a:xfrm>
            <a:off x="1943366" y="3825093"/>
            <a:ext cx="1526161" cy="878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7FB455-7A02-4C7C-A979-0998E8A19333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rot="5400000" flipH="1" flipV="1">
            <a:off x="969328" y="1756766"/>
            <a:ext cx="1243413" cy="125580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C6CC8AA-746A-4B90-801D-96E819EF453E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4384973" y="1762963"/>
            <a:ext cx="1000742" cy="15333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FB9A0BE-B6B5-441F-A7FF-AA613EE4329B}"/>
              </a:ext>
            </a:extLst>
          </p:cNvPr>
          <p:cNvSpPr/>
          <p:nvPr/>
        </p:nvSpPr>
        <p:spPr>
          <a:xfrm>
            <a:off x="5601424" y="3841401"/>
            <a:ext cx="253193" cy="42571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08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7636C0-27B9-47B8-A000-C0929E5C6296}"/>
              </a:ext>
            </a:extLst>
          </p:cNvPr>
          <p:cNvSpPr/>
          <p:nvPr/>
        </p:nvSpPr>
        <p:spPr>
          <a:xfrm>
            <a:off x="5896183" y="4282049"/>
            <a:ext cx="253193" cy="2579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5">
                <a:lumMod val="75000"/>
              </a:schemeClr>
            </a:solidFill>
          </a:ln>
          <a:scene3d>
            <a:camera prst="orthographicFront">
              <a:rot lat="10800000" lon="192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4C62F9-F0F5-438A-8FA4-ADCEA74367C3}"/>
              </a:ext>
            </a:extLst>
          </p:cNvPr>
          <p:cNvSpPr txBox="1"/>
          <p:nvPr/>
        </p:nvSpPr>
        <p:spPr>
          <a:xfrm>
            <a:off x="5794978" y="2859107"/>
            <a:ext cx="407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ROI</a:t>
            </a:r>
            <a:endParaRPr lang="en-IN" sz="12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CAB709-B9FD-46BE-A325-C54E606CEC9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5728021" y="3115166"/>
            <a:ext cx="200880" cy="72623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8146F4-67A4-4FCC-B259-7AEAFFDA6BEF}"/>
              </a:ext>
            </a:extLst>
          </p:cNvPr>
          <p:cNvSpPr txBox="1"/>
          <p:nvPr/>
        </p:nvSpPr>
        <p:spPr>
          <a:xfrm>
            <a:off x="4664230" y="924825"/>
            <a:ext cx="91660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aseline="-25000" dirty="0"/>
              <a:t>~</a:t>
            </a:r>
            <a:r>
              <a:rPr lang="en-US" sz="3500" dirty="0"/>
              <a:t> </a:t>
            </a:r>
            <a:r>
              <a:rPr lang="en-US" sz="1200" dirty="0"/>
              <a:t>2 K </a:t>
            </a:r>
          </a:p>
          <a:p>
            <a:r>
              <a:rPr lang="en-US" sz="1200" dirty="0"/>
              <a:t>Proposals</a:t>
            </a:r>
            <a:endParaRPr lang="en-IN" sz="1200" baseline="-25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8D8A12-364D-465D-BB10-090CB8310C02}"/>
              </a:ext>
            </a:extLst>
          </p:cNvPr>
          <p:cNvCxnSpPr>
            <a:cxnSpLocks/>
          </p:cNvCxnSpPr>
          <p:nvPr/>
        </p:nvCxnSpPr>
        <p:spPr>
          <a:xfrm>
            <a:off x="7951208" y="1059855"/>
            <a:ext cx="0" cy="5217412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B45303-CC58-4463-A4D7-FB073C6FAF89}"/>
              </a:ext>
            </a:extLst>
          </p:cNvPr>
          <p:cNvSpPr txBox="1"/>
          <p:nvPr/>
        </p:nvSpPr>
        <p:spPr>
          <a:xfrm>
            <a:off x="9942927" y="562550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Smooth L1 Loss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C4307817-0088-40C6-B2AB-451490ECA65B}"/>
              </a:ext>
            </a:extLst>
          </p:cNvPr>
          <p:cNvSpPr/>
          <p:nvPr/>
        </p:nvSpPr>
        <p:spPr>
          <a:xfrm>
            <a:off x="10586130" y="4222263"/>
            <a:ext cx="629515" cy="629907"/>
          </a:xfrm>
          <a:prstGeom prst="plus">
            <a:avLst>
              <a:gd name="adj" fmla="val 46809"/>
            </a:avLst>
          </a:prstGeom>
          <a:solidFill>
            <a:schemeClr val="accent5">
              <a:lumMod val="75000"/>
              <a:alpha val="54000"/>
            </a:schemeClr>
          </a:solidFill>
          <a:ln>
            <a:solidFill>
              <a:schemeClr val="accent5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254637-1718-40DE-AED4-3052010BE31B}"/>
              </a:ext>
            </a:extLst>
          </p:cNvPr>
          <p:cNvSpPr txBox="1"/>
          <p:nvPr/>
        </p:nvSpPr>
        <p:spPr>
          <a:xfrm>
            <a:off x="7951208" y="1033166"/>
            <a:ext cx="250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3 Part  </a:t>
            </a:r>
            <a:r>
              <a:rPr lang="en-IN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→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 1 Part Training</a:t>
            </a:r>
            <a:endParaRPr lang="en-IN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FCAE9B-B947-47BC-A100-9B0337EDF2FB}"/>
              </a:ext>
            </a:extLst>
          </p:cNvPr>
          <p:cNvSpPr txBox="1"/>
          <p:nvPr/>
        </p:nvSpPr>
        <p:spPr>
          <a:xfrm>
            <a:off x="9315200" y="4354143"/>
            <a:ext cx="1526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Loss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9100BF-D8AD-4CEC-AE94-7D948BF01B1D}"/>
              </a:ext>
            </a:extLst>
          </p:cNvPr>
          <p:cNvSpPr/>
          <p:nvPr/>
        </p:nvSpPr>
        <p:spPr>
          <a:xfrm rot="5400000">
            <a:off x="5855940" y="3435279"/>
            <a:ext cx="2857504" cy="853385"/>
          </a:xfrm>
          <a:prstGeom prst="rect">
            <a:avLst/>
          </a:prstGeom>
          <a:solidFill>
            <a:schemeClr val="accent6">
              <a:lumMod val="60000"/>
              <a:lumOff val="40000"/>
              <a:alpha val="12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D40C9C-7FD5-4BF6-8758-EAC086AC79B3}"/>
              </a:ext>
            </a:extLst>
          </p:cNvPr>
          <p:cNvSpPr txBox="1"/>
          <p:nvPr/>
        </p:nvSpPr>
        <p:spPr>
          <a:xfrm>
            <a:off x="7001799" y="2511498"/>
            <a:ext cx="5148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</a:p>
          <a:p>
            <a:pPr algn="ctr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</a:p>
          <a:p>
            <a:pPr algn="ctr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</a:p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1L  </a:t>
            </a:r>
          </a:p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7x7</a:t>
            </a:r>
          </a:p>
          <a:p>
            <a:pPr algn="ctr"/>
            <a:endParaRPr lang="en-IN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800622-F58B-408B-8E42-0B90BA74D204}"/>
              </a:ext>
            </a:extLst>
          </p:cNvPr>
          <p:cNvSpPr txBox="1"/>
          <p:nvPr/>
        </p:nvSpPr>
        <p:spPr>
          <a:xfrm>
            <a:off x="6856168" y="4163208"/>
            <a:ext cx="80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ROI</a:t>
            </a:r>
          </a:p>
          <a:p>
            <a:pPr algn="ctr"/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Pooling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E59A04-3EA6-445A-9F16-8AE9032E09FA}"/>
              </a:ext>
            </a:extLst>
          </p:cNvPr>
          <p:cNvCxnSpPr>
            <a:cxnSpLocks/>
          </p:cNvCxnSpPr>
          <p:nvPr/>
        </p:nvCxnSpPr>
        <p:spPr>
          <a:xfrm>
            <a:off x="6858000" y="3861972"/>
            <a:ext cx="853385" cy="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2AAD4AC-FCDC-4164-B1C3-7DF4256C8B00}"/>
              </a:ext>
            </a:extLst>
          </p:cNvPr>
          <p:cNvSpPr txBox="1"/>
          <p:nvPr/>
        </p:nvSpPr>
        <p:spPr>
          <a:xfrm>
            <a:off x="6963687" y="1424555"/>
            <a:ext cx="867610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B41006-7CFF-4DE7-81FF-B7E80F286CE6}"/>
              </a:ext>
            </a:extLst>
          </p:cNvPr>
          <p:cNvSpPr txBox="1"/>
          <p:nvPr/>
        </p:nvSpPr>
        <p:spPr>
          <a:xfrm>
            <a:off x="8058771" y="1424555"/>
            <a:ext cx="867610" cy="36933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D16C40-F97E-4584-8CB5-206C0BE97D42}"/>
              </a:ext>
            </a:extLst>
          </p:cNvPr>
          <p:cNvSpPr/>
          <p:nvPr/>
        </p:nvSpPr>
        <p:spPr>
          <a:xfrm>
            <a:off x="8158352" y="3723455"/>
            <a:ext cx="151330" cy="1254341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Fc1</a:t>
            </a:r>
            <a:endParaRPr lang="en-IN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6A031A-E3A3-4902-9BB3-0A37B7657D7B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8309682" y="4350626"/>
            <a:ext cx="334237" cy="8227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D24F69D-D0D5-4BB4-9D7C-F668532335D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703901" y="3940696"/>
            <a:ext cx="454451" cy="409930"/>
          </a:xfrm>
          <a:prstGeom prst="bentConnector3">
            <a:avLst>
              <a:gd name="adj1" fmla="val 36219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3ED524BE-CA21-4366-B504-D421903F61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6863" y="6574303"/>
            <a:ext cx="285137" cy="2836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4D0E8E-D69D-4134-817B-B52736AA8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5" t="24133" r="7374" b="-1"/>
          <a:stretch/>
        </p:blipFill>
        <p:spPr>
          <a:xfrm>
            <a:off x="5496572" y="1819015"/>
            <a:ext cx="693950" cy="8033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C6CCD8F-C320-4021-ABC1-AAAAF728E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 t="27335" r="54814" b="33566"/>
          <a:stretch/>
        </p:blipFill>
        <p:spPr>
          <a:xfrm>
            <a:off x="4571748" y="1916440"/>
            <a:ext cx="693950" cy="59469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738E09A-5C15-460F-87C5-72BE9975FD9C}"/>
              </a:ext>
            </a:extLst>
          </p:cNvPr>
          <p:cNvSpPr/>
          <p:nvPr/>
        </p:nvSpPr>
        <p:spPr>
          <a:xfrm>
            <a:off x="9362051" y="2790306"/>
            <a:ext cx="151330" cy="1254341"/>
          </a:xfrm>
          <a:prstGeom prst="rect">
            <a:avLst/>
          </a:prstGeom>
          <a:solidFill>
            <a:schemeClr val="accent4">
              <a:lumMod val="60000"/>
              <a:lumOff val="40000"/>
              <a:alpha val="12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Fc</a:t>
            </a:r>
            <a:endParaRPr lang="en-IN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42397E-8A1B-48AA-A286-4E566B43B6CA}"/>
              </a:ext>
            </a:extLst>
          </p:cNvPr>
          <p:cNvSpPr/>
          <p:nvPr/>
        </p:nvSpPr>
        <p:spPr>
          <a:xfrm>
            <a:off x="1058093" y="745135"/>
            <a:ext cx="5679994" cy="1939787"/>
          </a:xfrm>
          <a:prstGeom prst="rect">
            <a:avLst/>
          </a:prstGeom>
          <a:noFill/>
          <a:ln w="6350">
            <a:solidFill>
              <a:srgbClr val="7F7E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6EA966-6897-4E99-8DDE-82F4BB1EE532}"/>
              </a:ext>
            </a:extLst>
          </p:cNvPr>
          <p:cNvSpPr txBox="1"/>
          <p:nvPr/>
        </p:nvSpPr>
        <p:spPr>
          <a:xfrm>
            <a:off x="2266949" y="0"/>
            <a:ext cx="7658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Faster RCNN </a:t>
            </a:r>
            <a:r>
              <a:rPr lang="en-US" sz="2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Region Proposal Network</a:t>
            </a:r>
            <a:endParaRPr lang="en-IN" sz="2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A75B5A-B220-46DC-813A-D884E89AD438}"/>
              </a:ext>
            </a:extLst>
          </p:cNvPr>
          <p:cNvSpPr txBox="1"/>
          <p:nvPr/>
        </p:nvSpPr>
        <p:spPr>
          <a:xfrm>
            <a:off x="1149286" y="801594"/>
            <a:ext cx="37797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7EE1"/>
                </a:solidFill>
              </a:rPr>
              <a:t>Replace RPN which fulfill all the criteria</a:t>
            </a:r>
            <a:endParaRPr lang="en-IN" sz="1600" dirty="0">
              <a:solidFill>
                <a:srgbClr val="7F7E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6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2153</TotalTime>
  <Words>1857</Words>
  <Application>Microsoft Office PowerPoint</Application>
  <PresentationFormat>Widescreen</PresentationFormat>
  <Paragraphs>474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DDG_ProximaNova</vt:lpstr>
      <vt:lpstr>URWPalladioL-Roma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Adarsh</dc:creator>
  <cp:lastModifiedBy>Aditya Adarsh</cp:lastModifiedBy>
  <cp:revision>82</cp:revision>
  <dcterms:created xsi:type="dcterms:W3CDTF">2020-10-24T04:31:20Z</dcterms:created>
  <dcterms:modified xsi:type="dcterms:W3CDTF">2023-04-15T17:12:59Z</dcterms:modified>
</cp:coreProperties>
</file>