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Quattrocento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35" Type="http://schemas.openxmlformats.org/officeDocument/2006/relationships/font" Target="fonts/QuattrocentoSans-bold.fntdata"/><Relationship Id="rId12" Type="http://schemas.openxmlformats.org/officeDocument/2006/relationships/slide" Target="slides/slide6.xml"/><Relationship Id="rId34" Type="http://schemas.openxmlformats.org/officeDocument/2006/relationships/font" Target="fonts/QuattrocentoSans-regular.fntdata"/><Relationship Id="rId15" Type="http://schemas.openxmlformats.org/officeDocument/2006/relationships/slide" Target="slides/slide9.xml"/><Relationship Id="rId37" Type="http://schemas.openxmlformats.org/officeDocument/2006/relationships/font" Target="fonts/QuattrocentoSans-bold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36d0cd68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36d0cd68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cc28ccb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cc28ccb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ecc28ccb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ecc28ccb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ecc28cc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ecc28cc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bfae98d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bfae98d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ecc28cc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4ecc28cc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ecc28ccb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4ecc28ccb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ecc28ccb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4ecc28ccb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ecc28ccb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ecc28ccb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ecc28ccb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4ecc28ccb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bfae98d6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bfae98d6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bfae98d6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bfae98d6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ecc28ccb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ecc28ccb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bfae98d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bfae98d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ecc28ccb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ecc28ccb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bfae98d6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bfae98d6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bfae98d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bfae98d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cc28ccb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ecc28ccb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ecc28cc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ecc28cc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cc28cc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ecc28cc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ecc28ccb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ecc28ccb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ecc28ccb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ecc28ccb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ecc28cc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ecc28cc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Dark)" type="title">
  <p:cSld name="TITLE">
    <p:bg>
      <p:bgPr>
        <a:solidFill>
          <a:srgbClr val="3EADA7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0" y="965800"/>
            <a:ext cx="77058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roxima Nova"/>
              <a:buNone/>
              <a:defRPr b="1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1838650"/>
            <a:ext cx="647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Proxima Nova"/>
              <a:buNone/>
              <a:defRPr sz="28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" name="Google Shape;58;p14"/>
          <p:cNvCxnSpPr/>
          <p:nvPr/>
        </p:nvCxnSpPr>
        <p:spPr>
          <a:xfrm>
            <a:off x="395025" y="1831850"/>
            <a:ext cx="7344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yle3singlecolormid.png"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5025" y="4094150"/>
            <a:ext cx="4813400" cy="962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ps_white.png"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Light)">
  <p:cSld name="CUSTOM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311700" y="1041825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style3colormid.png" id="63" name="Google Shape;6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4150625"/>
            <a:ext cx="4828025" cy="96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2" type="title"/>
          </p:nvPr>
        </p:nvSpPr>
        <p:spPr>
          <a:xfrm>
            <a:off x="311700" y="1841000"/>
            <a:ext cx="8520600" cy="8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380400" y="1799550"/>
            <a:ext cx="7929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rips_color.png"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buNone/>
              <a:defRPr sz="13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036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Proxima Nova"/>
              <a:buNone/>
              <a:defRPr sz="36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248725" y="848575"/>
            <a:ext cx="8602800" cy="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Quattrocento Sans"/>
              <a:buNone/>
              <a:defRPr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8"/>
          <p:cNvCxnSpPr/>
          <p:nvPr/>
        </p:nvCxnSpPr>
        <p:spPr>
          <a:xfrm flipH="1" rot="10800000">
            <a:off x="336500" y="848650"/>
            <a:ext cx="8412600" cy="438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4032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Proxima Nova"/>
              <a:buNone/>
              <a:defRPr sz="24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9"/>
          <p:cNvCxnSpPr/>
          <p:nvPr/>
        </p:nvCxnSpPr>
        <p:spPr>
          <a:xfrm>
            <a:off x="292600" y="1331375"/>
            <a:ext cx="2823600" cy="291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9"/>
          <p:cNvSpPr/>
          <p:nvPr/>
        </p:nvSpPr>
        <p:spPr>
          <a:xfrm>
            <a:off x="3189425" y="0"/>
            <a:ext cx="595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EADA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rgbClr val="3EADA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"/>
              <a:buNone/>
              <a:defRPr b="1" sz="4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trips_white.png" id="92" name="Google Shape;9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963" y="3524250"/>
            <a:ext cx="21050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6" name="Google Shape;9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7" name="Google Shape;9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22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Font typeface="Proxima Nova"/>
              <a:buNone/>
              <a:defRPr sz="4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" name="Google Shape;104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roxima Nova"/>
              <a:buNone/>
              <a:defRPr sz="21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4433000" y="-125"/>
            <a:ext cx="23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 flipH="1" rot="10800000">
            <a:off x="1638600" y="2691925"/>
            <a:ext cx="1302000" cy="14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-73150" y="5056825"/>
            <a:ext cx="9264000" cy="864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rgbClr val="3EAD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0" y="3891675"/>
            <a:ext cx="9144000" cy="1251900"/>
          </a:xfrm>
          <a:prstGeom prst="rect">
            <a:avLst/>
          </a:prstGeom>
          <a:solidFill>
            <a:srgbClr val="3EAD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>
                <a:solidFill>
                  <a:srgbClr val="F3F3F3"/>
                </a:solidFill>
              </a:defRPr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7"/>
          <p:cNvSpPr/>
          <p:nvPr/>
        </p:nvSpPr>
        <p:spPr>
          <a:xfrm>
            <a:off x="100" y="0"/>
            <a:ext cx="9144000" cy="87600"/>
          </a:xfrm>
          <a:prstGeom prst="rect">
            <a:avLst/>
          </a:prstGeom>
          <a:solidFill>
            <a:srgbClr val="3EAD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 txBox="1"/>
          <p:nvPr/>
        </p:nvSpPr>
        <p:spPr>
          <a:xfrm>
            <a:off x="1155800" y="1097275"/>
            <a:ext cx="6774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latin typeface="Droid Sans"/>
                <a:ea typeface="Droid Sans"/>
                <a:cs typeface="Droid Sans"/>
                <a:sym typeface="Droid Sans"/>
              </a:rPr>
              <a:t>xx%</a:t>
            </a:r>
            <a:endParaRPr b="1" sz="120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5450" y="951000"/>
            <a:ext cx="3711525" cy="2783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8"/>
          <p:cNvCxnSpPr/>
          <p:nvPr/>
        </p:nvCxnSpPr>
        <p:spPr>
          <a:xfrm>
            <a:off x="4676250" y="386475"/>
            <a:ext cx="0" cy="4286700"/>
          </a:xfrm>
          <a:prstGeom prst="straightConnector1">
            <a:avLst/>
          </a:prstGeom>
          <a:noFill/>
          <a:ln cap="flat" cmpd="sng" w="9525">
            <a:solidFill>
              <a:srgbClr val="3EAD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28"/>
          <p:cNvSpPr txBox="1"/>
          <p:nvPr>
            <p:ph type="title"/>
          </p:nvPr>
        </p:nvSpPr>
        <p:spPr>
          <a:xfrm>
            <a:off x="658375" y="1389900"/>
            <a:ext cx="3423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subTitle"/>
          </p:nvPr>
        </p:nvSpPr>
        <p:spPr>
          <a:xfrm>
            <a:off x="658425" y="2574950"/>
            <a:ext cx="3423600" cy="17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roxima Nova"/>
              <a:buChar char="●"/>
              <a:defRPr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○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roxima Nova"/>
              <a:buChar char="■"/>
              <a:defRPr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DenisPeskoff/2020_acl_diplomacy/tree/master/data" TargetMode="External"/><Relationship Id="rId4" Type="http://schemas.openxmlformats.org/officeDocument/2006/relationships/hyperlink" Target="https://github.com/DenisPeskoff/2020_acl_diplomacy?tab=readme-ov-file" TargetMode="External"/><Relationship Id="rId9" Type="http://schemas.openxmlformats.org/officeDocument/2006/relationships/hyperlink" Target="https://github.com/adityaaggupta2017/NLP_Project" TargetMode="External"/><Relationship Id="rId5" Type="http://schemas.openxmlformats.org/officeDocument/2006/relationships/hyperlink" Target="https://convokit.cornell.edu/documentation/diplomacy.html" TargetMode="External"/><Relationship Id="rId6" Type="http://schemas.openxmlformats.org/officeDocument/2006/relationships/hyperlink" Target="https://aclanthology.org/2020.acl-main.353.pdf" TargetMode="External"/><Relationship Id="rId7" Type="http://schemas.openxmlformats.org/officeDocument/2006/relationships/hyperlink" Target="https://aclanthology.org/2021.eacl-main.232/" TargetMode="External"/><Relationship Id="rId8" Type="http://schemas.openxmlformats.org/officeDocument/2006/relationships/hyperlink" Target="https://arxiv.org/abs/1909.021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ctrTitle"/>
          </p:nvPr>
        </p:nvSpPr>
        <p:spPr>
          <a:xfrm>
            <a:off x="370800" y="916375"/>
            <a:ext cx="77058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NLP Project: Group - 1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 rot="262">
            <a:off x="5077300" y="2293024"/>
            <a:ext cx="3943800" cy="19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Group Members: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Aditya Gupta (2022031)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Debjit Banerji (2022146) 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sz="1600">
                <a:latin typeface="Georgia"/>
                <a:ea typeface="Georgia"/>
                <a:cs typeface="Georgia"/>
                <a:sym typeface="Georgia"/>
              </a:rPr>
              <a:t>Sahil Gupta  (2022430)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9"/>
          <p:cNvSpPr txBox="1"/>
          <p:nvPr>
            <p:ph type="ctrTitle"/>
          </p:nvPr>
        </p:nvSpPr>
        <p:spPr>
          <a:xfrm>
            <a:off x="493500" y="2425900"/>
            <a:ext cx="4078500" cy="7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eorgia"/>
                <a:ea typeface="Georgia"/>
                <a:cs typeface="Georgia"/>
                <a:sym typeface="Georgia"/>
              </a:rPr>
              <a:t>Deception Detection</a:t>
            </a:r>
            <a:endParaRPr sz="28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4818325" y="2054450"/>
            <a:ext cx="0" cy="1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289825" y="1472225"/>
            <a:ext cx="51993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Feature Fusion &amp; Classification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Four streams concatenated and normalized.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Ensemble of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three classifier heads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Full fusion of all features.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Message + context only.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Graph features only.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Final prediction is a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weighted sum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 (learned during training).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Loss Function Design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Custom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focal weighted loss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Class weights based on inverse frequency.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Additional penalty for misclassifying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truths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romanLcPeriod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Encourages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balanced learning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 between major and minor classes.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●"/>
            </a:pP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Evaluation Metrics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Class-specific F1 scores.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Macro-F1 to capture overall performance.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Georgia"/>
              <a:buChar char="○"/>
            </a:pP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Emphasis on </a:t>
            </a:r>
            <a:r>
              <a:rPr b="1" lang="en" sz="1100">
                <a:latin typeface="Georgia"/>
                <a:ea typeface="Georgia"/>
                <a:cs typeface="Georgia"/>
                <a:sym typeface="Georgia"/>
              </a:rPr>
              <a:t>truth detection accuracy</a:t>
            </a:r>
            <a:r>
              <a:rPr lang="en" sz="1100"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1423800" y="9696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Novel Model 1 — RoBERTa + BiLSTM + GCN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125" y="2050951"/>
            <a:ext cx="3394475" cy="2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289825" y="1353975"/>
            <a:ext cx="50547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Extends Model 1 by integrating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external semantic knowledge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from ConceptNet (Numberbatch).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Fifth information stream enhances understanding of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common-sense concepts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semantic inconsistencies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Semantic Knowledge Integration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Entity extraction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using spaCy: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Named entities prioritized; fallback to nouns/proper nouns.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Up to 5 entities per message.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ConceptNet embeddings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(300-dim):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Encode real-world relationships between entities.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Zero-vector used if embedding not found.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Mean pooling of entity vectors for unified semantic representation.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1423800" y="9696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Novel Model 2 — RoBERTa + BiLSTM + GCN + ConceptNet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25" y="1701738"/>
            <a:ext cx="3494675" cy="288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2" name="Google Shape;222;p40"/>
          <p:cNvSpPr txBox="1"/>
          <p:nvPr>
            <p:ph idx="1" type="body"/>
          </p:nvPr>
        </p:nvSpPr>
        <p:spPr>
          <a:xfrm>
            <a:off x="289825" y="1597875"/>
            <a:ext cx="5054700" cy="30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Fusion &amp; Classification Enhancements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Two-stage fusion: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Message + context + ConceptNet → GAT layers.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Then fused with game score features.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Modified ensemble: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Full fusion.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Message + context + ConceptNet only.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Graph-only classifier remains.</a:t>
            </a:r>
            <a:br>
              <a:rPr lang="en" sz="1300">
                <a:latin typeface="Georgia"/>
                <a:ea typeface="Georgia"/>
                <a:cs typeface="Georgia"/>
                <a:sym typeface="Georgia"/>
              </a:rPr>
            </a:b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Significance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Adds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real-world knowledge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to internal conversation signals.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More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semantically aware deception detection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3" name="Google Shape;223;p40"/>
          <p:cNvSpPr txBox="1"/>
          <p:nvPr/>
        </p:nvSpPr>
        <p:spPr>
          <a:xfrm>
            <a:off x="1423800" y="1029800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Novel Model 2 — RoBERTa + BiLSTM + GCN + ConceptNet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4525" y="1701738"/>
            <a:ext cx="3494675" cy="288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Dataset Description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989875"/>
            <a:ext cx="85206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Source: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2020 ACL Diplomacy Dataset (from the board game </a:t>
            </a:r>
            <a:r>
              <a:rPr i="1" lang="en" sz="1400">
                <a:latin typeface="Georgia"/>
                <a:ea typeface="Georgia"/>
                <a:cs typeface="Georgia"/>
                <a:sym typeface="Georgia"/>
              </a:rPr>
              <a:t>Diplomacy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Purpose: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Analyzing strategic deception in negotiation-based communication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Format:</a:t>
            </a: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 JSONLines; also available via ConvoKit (message-based structure)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Message Metadata\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speakers / receivers: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Country names (e.g., "russia", "england")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messages: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Raw text (words to paragraphs)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sender_labels: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Ground truth (truthful/deceptive)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receiver_labels: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Perceived truth/deception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game_score / score_delta: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Strategic game-state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message index / season / year / game_id: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Contextual info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Game Move Data: Included for understanding communication-strategy links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Data Splits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Training: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13,132 messages (4.5% truth / 95.5% lies)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Validation: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1,416 messages (3.95% truth / 96.05% lies)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Test: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2,741 messages (8.76% truth / 91.24% lies)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title"/>
          </p:nvPr>
        </p:nvSpPr>
        <p:spPr>
          <a:xfrm>
            <a:off x="311700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Experimental Setup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42"/>
          <p:cNvSpPr txBox="1"/>
          <p:nvPr>
            <p:ph idx="1" type="body"/>
          </p:nvPr>
        </p:nvSpPr>
        <p:spPr>
          <a:xfrm>
            <a:off x="311700" y="989875"/>
            <a:ext cx="42603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Environment &amp; Platform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20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Evaluated on Kaggle with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NVIDIA GPU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support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Ensured consistent setup for fair comparison between models</a:t>
            </a:r>
            <a:br>
              <a:rPr lang="en" sz="1300">
                <a:latin typeface="Georgia"/>
                <a:ea typeface="Georgia"/>
                <a:cs typeface="Georgia"/>
                <a:sym typeface="Georgia"/>
              </a:rPr>
            </a:b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Preprocessing Steps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Tokenization: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RoBERTa tokenizer, max length 128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Context Extraction: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Included up to 2 previous messages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Class Balancing: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Oversampled minority class (truth) ×30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Batch Construction: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Custom collate + adjacency matrix for GC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4448700" y="989875"/>
            <a:ext cx="43836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Training Configuration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20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Batch Size: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32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Learning Rate: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5e-6 (AdamW, weight decay 0.01)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Epochs: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Max 5 with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early stopping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(patience 5)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Loss: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Custom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focal weighted loss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(truth weight = 4.0)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Gradient Tricks: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Accumulation (×2), clipping (1.0), 10% warm up</a:t>
            </a:r>
            <a:br>
              <a:rPr lang="en" sz="1300">
                <a:latin typeface="Georgia"/>
                <a:ea typeface="Georgia"/>
                <a:cs typeface="Georgia"/>
                <a:sym typeface="Georgia"/>
              </a:rPr>
            </a:b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Evaluation Metrics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Truth F1, Lie F1, Macro-F1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Confusion Matrix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for detailed insights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Best Models Chosen By: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Highest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F1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(minority class)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Highest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Macro-F1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(overall balance)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144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Experimental Setup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989875"/>
            <a:ext cx="42603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Base Model: RoBERTa + BiLSTM + GCN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Features: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Message: 768 (RoBERTa)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Context: 768 (BiLSTM)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Graph: 256 (GAT)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Game Score: 32 (MLP)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Combined: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1,824 dimensions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Construction: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Nodes: Messages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AutoNum type="romanL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Edges: Weighted by inverse message distance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4" name="Google Shape;244;p43"/>
          <p:cNvSpPr txBox="1"/>
          <p:nvPr>
            <p:ph idx="1" type="body"/>
          </p:nvPr>
        </p:nvSpPr>
        <p:spPr>
          <a:xfrm>
            <a:off x="4448700" y="989875"/>
            <a:ext cx="4383600" cy="39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ConceptNet-Enhanced Model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20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Additional Feature: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Semantic: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300-d ConceptNet embeddings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Features: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Message: 768 (RoBERTa)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Context: 768 (BiLSTM)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Semantic: 300 (ConceptNet)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Graph: 256 (GAT with semantic input)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Game Score: 32 (MLP)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Combined: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2,124 dimensions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Graph Update: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Same adjacency logic; GAT now receives semantic-enriched input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Results &amp; Findings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289825" y="1581475"/>
            <a:ext cx="5054700" cy="29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Baseline Models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BOW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 Macro F1 = 0.5150, Lie F1 = 0.1500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Context+Power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 Slightly better, Macro F1 = 0.5280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Struggle heavily on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class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due to class imbalance.</a:t>
            </a:r>
            <a:br>
              <a:rPr lang="en" sz="1300">
                <a:latin typeface="Georgia"/>
                <a:ea typeface="Georgia"/>
                <a:cs typeface="Georgia"/>
                <a:sym typeface="Georgia"/>
              </a:rPr>
            </a:b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Novel Model (No ConceptNet)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Macro F1 = 0.5530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F1 = 0.1802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improved from baseline.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Very high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Truth F1 = 0.9258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→ model biased towards majority class.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Confusion matrix shows strong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true positive rate for truth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but weak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detection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44"/>
          <p:cNvSpPr txBox="1"/>
          <p:nvPr/>
        </p:nvSpPr>
        <p:spPr>
          <a:xfrm>
            <a:off x="878700" y="969675"/>
            <a:ext cx="7386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Baseline Comparison &amp; Performance of Novel Model without ConceptNet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100" y="1579050"/>
            <a:ext cx="3405325" cy="8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913" y="2571738"/>
            <a:ext cx="2795691" cy="8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650" y="3437675"/>
            <a:ext cx="3110224" cy="15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Results &amp; Findings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289825" y="2057363"/>
            <a:ext cx="47502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Focus: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Improve detection of deceptive (lie) messages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F1 = 0.2292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(improved from 0.1802)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Truth F1 drops to 0.7749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→ trade-off introduced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Accuracy reduced to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65.16%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but better balance in detecting both classes.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External knowledge (ConceptNet) helps the minority class, though with side effects.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45"/>
          <p:cNvSpPr txBox="1"/>
          <p:nvPr/>
        </p:nvSpPr>
        <p:spPr>
          <a:xfrm>
            <a:off x="878700" y="969675"/>
            <a:ext cx="7386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ConceptNet-Enhanced Model (Optimized for Lie F1)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2" name="Google Shape;26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075" y="1581477"/>
            <a:ext cx="3621350" cy="1148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9075" y="2882153"/>
            <a:ext cx="3621346" cy="17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Results &amp; Findings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9" name="Google Shape;269;p46"/>
          <p:cNvSpPr txBox="1"/>
          <p:nvPr>
            <p:ph idx="1" type="body"/>
          </p:nvPr>
        </p:nvSpPr>
        <p:spPr>
          <a:xfrm>
            <a:off x="289825" y="1658301"/>
            <a:ext cx="4750200" cy="28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Balanced optimization: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Truth F1 = 0.9330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F1 = 0.1909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Macro F1 = 0.5620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Highest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Macro F1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across all models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Best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overall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trade-off between detecting truths and lies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Key Takeaways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Novel models outperform baselines in all metrics.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Adding ConceptNet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enhances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minority class performance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especially for lies.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Performance depends heavily on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model selection criteria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(Lie F1 vs. Macro F1).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878700" y="969675"/>
            <a:ext cx="7386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ConceptNet Model (Optimized for Macro F1) &amp; Final Observations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75" y="1506375"/>
            <a:ext cx="3394577" cy="10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875" y="2724150"/>
            <a:ext cx="3394575" cy="170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Analysis &amp; Observations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311700" y="115247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Limitations of Baseline Models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Bag-of-Words (BoW)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Context+Power LSTM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served as performance benchmarks.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Relied mainly on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lexical features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shallow context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limiting deception detection capability.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Struggled with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class imbalance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leading to: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Low Lie F1 scores (difficulty identifying deceptive class).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■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Moderate Macro F1, indicating imbalanced performance.</a:t>
            </a:r>
            <a:br>
              <a:rPr lang="en" sz="1300">
                <a:latin typeface="Georgia"/>
                <a:ea typeface="Georgia"/>
                <a:cs typeface="Georgia"/>
                <a:sym typeface="Georgia"/>
              </a:rPr>
            </a:b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Strengths &amp; Weaknesses of Novel Model (without ConceptNet)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Utilized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transformer-based embeddings + GCN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to model both text and inter-message relationships.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Achieved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very high Truth F1 (0.9258)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→ excellent at recognizing truthful messages.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Lie F1 remained low (0.1802)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→ still ineffective for detecting deception.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Reveals that even deep models require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additional semantic mechanisms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for nuanced deception cues.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" name="Google Shape;144;p30"/>
          <p:cNvSpPr txBox="1"/>
          <p:nvPr>
            <p:ph idx="1" type="body"/>
          </p:nvPr>
        </p:nvSpPr>
        <p:spPr>
          <a:xfrm>
            <a:off x="289825" y="9160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 Classify in-game messages in </a:t>
            </a:r>
            <a:r>
              <a:rPr i="1" lang="en" sz="1800">
                <a:latin typeface="Georgia"/>
                <a:ea typeface="Georgia"/>
                <a:cs typeface="Georgia"/>
                <a:sym typeface="Georgia"/>
              </a:rPr>
              <a:t>Diplomacy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deceptive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truthful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Feature Extraction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Textual content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Contextual metadata (e.g., timing, player behavior)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Focus Areas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Linguistic cues indicating deception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Behavioral patterns in conversation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Model Strategy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Train and fine-tune for optimal accuracy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en" sz="1800">
                <a:latin typeface="Georgia"/>
                <a:ea typeface="Georgia"/>
                <a:cs typeface="Georgia"/>
                <a:sym typeface="Georgia"/>
              </a:rPr>
              <a:t>Impact</a:t>
            </a: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Improve in-game strategic decision-making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○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Contribute to research in deception detection in communication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Analysis &amp; Observations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960325"/>
            <a:ext cx="85206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Impact of Integrating ConceptNet (External Knowledge)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Introduced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commonsense knowledge embeddings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improving contextual grounding.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When optimized for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Macro F1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Achieved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more balanced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performance across both classes.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Improved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Lie F1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, while maintaining high Truth F1 (0.9330).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Significantly improved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Macro F1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(0.5620), addressing class imbalance better.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●"/>
            </a:pPr>
            <a:r>
              <a:rPr b="1" lang="en" sz="1400">
                <a:latin typeface="Georgia"/>
                <a:ea typeface="Georgia"/>
                <a:cs typeface="Georgia"/>
                <a:sym typeface="Georgia"/>
              </a:rPr>
              <a:t>Key Insights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Optimization objective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matters: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Focusing on Lie F1 vs. Macro F1 leads to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different trade-offs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in model behavior.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○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Deception detection benefits from a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multifaceted approach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combining: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Rich language representations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Graph-based context modeling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Georgia"/>
              <a:buChar char="■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External semantic grounding (e.g., ConceptNet)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9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Conclusion &amp; Future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311700" y="1241550"/>
            <a:ext cx="8520600" cy="32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Addressed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deception detection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in </a:t>
            </a:r>
            <a:r>
              <a:rPr i="1" lang="en" sz="1500">
                <a:latin typeface="Georgia"/>
                <a:ea typeface="Georgia"/>
                <a:cs typeface="Georgia"/>
                <a:sym typeface="Georgia"/>
              </a:rPr>
              <a:t>Diplomacy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game messages using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two novel deep learning models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that surpass traditional approaches.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Baselines (Bag-of-Words, Context+Power LSTM)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provided performance benchmarks but failed to capture nuanced deception cues.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Proposed Models: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RoBERTa + BiLSTM + GCN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Combined transformer-based language understanding with graph neural networks to capture both message content and inter-message relationships. Incorporated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game score features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to model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power dynamics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RoBERTa + BiLSTM + GCN + ConceptNet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Enhanced with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commonsense knowledge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via ConceptNet embeddings, enabling detection of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subtle semantic inconsistencies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missed by text-only models.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Conclusion &amp; Future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11700" y="1152850"/>
            <a:ext cx="8520600" cy="32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Tackled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class imbalance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using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focal weighted loss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balanced sampling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Ensemble classifier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approach improved robustness by leveraging diverse feature perspectives.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Results show that effective deception detection requires: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Rich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language understanding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Awareness of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conversational context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Modeling of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power dynamics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○"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Integration of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external semantic knowledge</a:t>
            </a:r>
            <a:endParaRPr b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Future work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: 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Explore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multimodal cues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advanced attention mechanisms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n" sz="1500">
                <a:latin typeface="Georgia"/>
                <a:ea typeface="Georgia"/>
                <a:cs typeface="Georgia"/>
                <a:sym typeface="Georgia"/>
              </a:rPr>
              <a:t>refined loss/sampling strategies</a:t>
            </a:r>
            <a:r>
              <a:rPr lang="en" sz="1500">
                <a:latin typeface="Georgia"/>
                <a:ea typeface="Georgia"/>
                <a:cs typeface="Georgia"/>
                <a:sym typeface="Georgia"/>
              </a:rPr>
              <a:t> for improved performance.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736825" y="1167250"/>
            <a:ext cx="762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Link to the dataset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Reference for the baseline model implementations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Link to dataset convokit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Link to referenced research paper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Link to research paper in related works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eorgia"/>
              <a:buChar char="●"/>
            </a:pP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8"/>
              </a:rPr>
              <a:t>Link to research paper in related works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Project Github Repository Link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9"/>
              </a:rPr>
              <a:t>https://github.com/adityaaggupta2017/NLP_Project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289825" y="1418925"/>
            <a:ext cx="41814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Introduced the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ConvoKit Diplomacy dataset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17,289 messages collected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~5% marked as lies (by sender/receiver)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Dual Annotation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Sender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labels intent (truth or lie)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Receiver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labels perceived truthfulness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Baseline Model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Logistic Regression using Bag-of-Words &amp; deception cue words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Neural Approaches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LSTM with conversational context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Integration of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power dynamics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BERT embeddings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Key Challenges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Severe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class imbalance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(~5% lies)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Requires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weighted evaluation metrics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1423800" y="975500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Main Paper: </a:t>
            </a:r>
            <a:r>
              <a:rPr b="1" i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It Takes Two to Lie: One to Lie, and One to Listen</a:t>
            </a:r>
            <a:endParaRPr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4629025" y="1418925"/>
            <a:ext cx="41814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Human Performance Benchmark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Lie F1 score ≈ 22.5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Best Performing Model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LSTM + Context + Power features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Approaches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human-level Lie F1 score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Key Insights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Context and game dynamics improve prediction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Lies often blend with truth — the </a:t>
            </a:r>
            <a:r>
              <a:rPr i="1" lang="en" sz="1200">
                <a:latin typeface="Georgia"/>
                <a:ea typeface="Georgia"/>
                <a:cs typeface="Georgia"/>
                <a:sym typeface="Georgia"/>
              </a:rPr>
              <a:t>“veracity effect”</a:t>
            </a:r>
            <a:endParaRPr i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Relevance to Our Work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Establishes a benchmark and methodological foundation for deception detection in Diplomacy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8" name="Google Shape;158;p32"/>
          <p:cNvSpPr txBox="1"/>
          <p:nvPr>
            <p:ph idx="1" type="body"/>
          </p:nvPr>
        </p:nvSpPr>
        <p:spPr>
          <a:xfrm>
            <a:off x="289825" y="1729275"/>
            <a:ext cx="47946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Focused on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DECOUR dataset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from Italian court hearings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Utterances labeled as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True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False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or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Uncertain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Strong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label imbalance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handled using F-measure and other metrics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Compared MLP, CNN, and various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BERT-based architectures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Best performing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 BERT + Transformers with speaker context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8288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LcPeriod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Accuracy: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71.61%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F1: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~67%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Plain BERT + Dense: lower F1 (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~45.6%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) despite decent accuracy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1423800" y="975500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Reference Paper 1: </a:t>
            </a:r>
            <a:r>
              <a:rPr b="1" i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BERTective: Language Models and Contextual Information for Deception Detection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4921800" y="1729425"/>
            <a:ext cx="38886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Demonstrated that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context-aware models significantly outperform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isolated text models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160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Inspired our architectural design and attention mechanisms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Related Work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289825" y="1758850"/>
            <a:ext cx="41814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Proposed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DipNet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— a model for No-Press Diplomacy (no message-based communication)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Trained on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150k+ human games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integrated with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DAIDE engine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Architecture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GCN with FiLM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layers for relational game state modeling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LSTM decoder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for sequential, valid unit order generation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Used masking and topological decoding for order consistency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33"/>
          <p:cNvSpPr txBox="1"/>
          <p:nvPr/>
        </p:nvSpPr>
        <p:spPr>
          <a:xfrm>
            <a:off x="1423800" y="975500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Reference Paper 2: </a:t>
            </a:r>
            <a:r>
              <a:rPr b="1" i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 Press Diplomacy: Modeling Multi-Agent Gameplay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4629025" y="1758825"/>
            <a:ext cx="41814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Trained using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Supervised Learning + Reinforcement Learning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Unit-order accuracy: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61.3% (teacher forcing)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47.5% (greedy)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Tournament performance (TrueSkill):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28.1 vs. 24.5 (rule-based)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Provided ideas for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state encoding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relational modeling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training strategies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289825" y="1758850"/>
            <a:ext cx="41814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 Capture lexical patterns to detect deception based solely on word usage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Preprocessing &amp; Feature Extraction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Text normalization: lowercase, stopword removal, lemmatization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Extracted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unigrams and bigrams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to capture short phrasal cues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TF-IDF vectorization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to highlight discriminative words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Chi-squared feature selection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for retaining key features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1423800" y="10583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Baseline Model 1: Bag of Words (BOW) Model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4629025" y="1758825"/>
            <a:ext cx="4181400" cy="32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Classification Architecture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Logistic Regression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with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L2 regularization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Class weighting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to address class imbalance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K-fold cross-validation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for hyperparameter tuning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Limitation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 Does </a:t>
            </a: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not incorporate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 conversational context or sequence; relies purely on lexical features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289825" y="1353975"/>
            <a:ext cx="50547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Objective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 Model deception using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sequential context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interpersonal power dynamics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Text Representation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Pre-trained GloVe embeddings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(300d) for semantic information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Zero-vector handling for OOV words, sequence padding for batching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Model Architecture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Bidirectional LSTM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with 128 hidden units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Contextual concatenation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of up to two previous messages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Game score features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to encode power dynamics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Attention mechanism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to focus on important parts of messages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Dense +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ReLU layers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for feature integration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Sigmoid output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for binary classification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3" name="Google Shape;183;p35"/>
          <p:cNvSpPr txBox="1"/>
          <p:nvPr/>
        </p:nvSpPr>
        <p:spPr>
          <a:xfrm>
            <a:off x="1423800" y="9696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Baseline Model 2: Context + Power LSTM Model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5158275" y="1353975"/>
            <a:ext cx="36522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Training Procedure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Binary cross-entropy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with class weights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Adam optimizer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(LR = 1e-3) with decay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Dropout (0.3)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for regularization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Early stopping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based on validation loss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Batch size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 64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</a:pP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Advantage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: Incorporates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contextual flow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b="1" lang="en" sz="1200">
                <a:latin typeface="Georgia"/>
                <a:ea typeface="Georgia"/>
                <a:cs typeface="Georgia"/>
                <a:sym typeface="Georgia"/>
              </a:rPr>
              <a:t>relational cues</a:t>
            </a:r>
            <a:r>
              <a:rPr lang="en" sz="1200">
                <a:latin typeface="Georgia"/>
                <a:ea typeface="Georgia"/>
                <a:cs typeface="Georgia"/>
                <a:sym typeface="Georgia"/>
              </a:rPr>
              <a:t>, making it stronger than the BOW model (but still simpler than Transformer-based methods)</a:t>
            </a:r>
            <a:endParaRPr b="1" sz="1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>
            <a:off x="289825" y="1353975"/>
            <a:ext cx="5199300" cy="3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Overview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Multi-stream neural architecture combining content, context, graph-based relations, and power dynamics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Inspired by prior work (e.g., Peskov et al., 2020), aiming for a deeper understanding of deceptive language in conversations.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●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Data Preparation</a:t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Dataset: Conversational messages labeled as truthful or deceptive.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High class imbalance (95.5% lies vs. 4.5% truths).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Char char="○"/>
            </a:pPr>
            <a:r>
              <a:rPr b="1" lang="en" sz="1300">
                <a:latin typeface="Georgia"/>
                <a:ea typeface="Georgia"/>
                <a:cs typeface="Georgia"/>
                <a:sym typeface="Georgia"/>
              </a:rPr>
              <a:t>Mitigation strategies</a:t>
            </a: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: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AutoNum type="romanLcPeriod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Oversample truths by a factor of 30.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AutoNum type="romanLcPeriod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Focal weighted loss to penalize misclassification of truths.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Font typeface="Georgia"/>
              <a:buAutoNum type="romanLcPeriod"/>
            </a:pPr>
            <a:r>
              <a:rPr lang="en" sz="1300">
                <a:latin typeface="Georgia"/>
                <a:ea typeface="Georgia"/>
                <a:cs typeface="Georgia"/>
                <a:sym typeface="Georgia"/>
              </a:rPr>
              <a:t>Class weights applied in loss function.</a:t>
            </a:r>
            <a:endParaRPr sz="13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1423800" y="9696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Novel Model 1 — RoBERTa + BiLSTM + GCN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125" y="1932701"/>
            <a:ext cx="3394475" cy="2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289825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Methodology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289825" y="1516575"/>
            <a:ext cx="51993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Message Content Representation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Pre-trained RoBERTa-base model for semantic understanding.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Only last layers are trained (first two frozen).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Dropout (0.3) applied for regularization.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 Contextual </a:t>
            </a: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ncoding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Two prior messages used as conversational context.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Separate RoBERTa model (not sharing weights).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BiLSTM summarizes token-level outputs.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Minimum sequence length enforced for zero-padding cases.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Graph-Based Relational Features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Messages treated as nodes; edges represent their sequence relationships.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Two Graph Attention Layers (GATs) for: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AutoNum type="romanLcPeriod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First GAT: 768+768 → 256-dimensional features.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AutoNum type="romanLcPeriod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Second GAT: further refinement.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Edge weights inversely proportional to message distance.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●"/>
            </a:pPr>
            <a:r>
              <a:rPr b="1" lang="en" sz="1000">
                <a:latin typeface="Georgia"/>
                <a:ea typeface="Georgia"/>
                <a:cs typeface="Georgia"/>
                <a:sym typeface="Georgia"/>
              </a:rPr>
              <a:t>Game Score (Power Dynamics)</a:t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Power status derived from game scores.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Embedded using small MLP → 32-dimensional representation.</a:t>
            </a:r>
            <a:endParaRPr sz="1000">
              <a:latin typeface="Georgia"/>
              <a:ea typeface="Georgia"/>
              <a:cs typeface="Georgia"/>
              <a:sym typeface="Georgi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Georgia"/>
              <a:buChar char="○"/>
            </a:pPr>
            <a:r>
              <a:rPr lang="en" sz="1000">
                <a:latin typeface="Georgia"/>
                <a:ea typeface="Georgia"/>
                <a:cs typeface="Georgia"/>
                <a:sym typeface="Georgia"/>
              </a:rPr>
              <a:t>Layer normalization, ReLU activation, dropout (0.2) used.</a:t>
            </a:r>
            <a:endParaRPr b="1" sz="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37"/>
          <p:cNvSpPr txBox="1"/>
          <p:nvPr/>
        </p:nvSpPr>
        <p:spPr>
          <a:xfrm>
            <a:off x="1423800" y="969663"/>
            <a:ext cx="62964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Novel Model 1 — RoBERTa + BiLSTM + GCN</a:t>
            </a:r>
            <a:endParaRPr b="1" sz="1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125" y="1984451"/>
            <a:ext cx="3394475" cy="24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IIT-Delh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