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0"/>
  </p:notesMasterIdLst>
  <p:sldIdLst>
    <p:sldId id="256" r:id="rId2"/>
    <p:sldId id="257" r:id="rId3"/>
    <p:sldId id="259" r:id="rId4"/>
    <p:sldId id="263" r:id="rId5"/>
    <p:sldId id="273" r:id="rId6"/>
    <p:sldId id="285" r:id="rId7"/>
    <p:sldId id="271" r:id="rId8"/>
    <p:sldId id="282" r:id="rId9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Red Hat Display Black" panose="020B0604020202020204" charset="0"/>
      <p:bold r:id="rId15"/>
      <p:boldItalic r:id="rId16"/>
    </p:embeddedFont>
    <p:embeddedFont>
      <p:font typeface="Red Hat Text" panose="020B060402020202020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12845D9-6369-49C8-8727-13F84F9FAB24}">
  <a:tblStyle styleId="{212845D9-6369-49C8-8727-13F84F9FAB2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2F15732-B958-4A86-A11A-B8F5D660555F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14" d="100"/>
          <a:sy n="114" d="100"/>
        </p:scale>
        <p:origin x="1097" y="-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aa1b4ae634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aa1b4ae634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aa1b4ae63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aa1b4ae63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381" y="2381"/>
            <a:ext cx="6642640" cy="5138738"/>
          </a:xfrm>
          <a:custGeom>
            <a:avLst/>
            <a:gdLst/>
            <a:ahLst/>
            <a:cxnLst/>
            <a:rect l="l" t="t" r="r" b="b"/>
            <a:pathLst>
              <a:path w="8856853" h="6851650" extrusionOk="0">
                <a:moveTo>
                  <a:pt x="0" y="6851650"/>
                </a:moveTo>
                <a:lnTo>
                  <a:pt x="0" y="6433884"/>
                </a:lnTo>
                <a:cubicBezTo>
                  <a:pt x="1681036" y="6368796"/>
                  <a:pt x="3257550" y="5672836"/>
                  <a:pt x="4439349" y="4473956"/>
                </a:cubicBezTo>
                <a:cubicBezTo>
                  <a:pt x="5622417" y="3273870"/>
                  <a:pt x="6295644" y="1685100"/>
                  <a:pt x="6335332" y="0"/>
                </a:cubicBezTo>
                <a:lnTo>
                  <a:pt x="8856853" y="0"/>
                </a:lnTo>
                <a:cubicBezTo>
                  <a:pt x="8845614" y="674103"/>
                  <a:pt x="8760016" y="1344911"/>
                  <a:pt x="8601646" y="2000250"/>
                </a:cubicBezTo>
                <a:cubicBezTo>
                  <a:pt x="8447278" y="2636692"/>
                  <a:pt x="8224456" y="3254546"/>
                  <a:pt x="7937056" y="3843020"/>
                </a:cubicBezTo>
                <a:cubicBezTo>
                  <a:pt x="7653845" y="4422306"/>
                  <a:pt x="7310120" y="4969980"/>
                  <a:pt x="6911594" y="5476875"/>
                </a:cubicBezTo>
                <a:cubicBezTo>
                  <a:pt x="6515100" y="5980576"/>
                  <a:pt x="6066975" y="6441377"/>
                  <a:pt x="5574475" y="685165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142875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2"/>
          <p:cNvSpPr/>
          <p:nvPr/>
        </p:nvSpPr>
        <p:spPr>
          <a:xfrm>
            <a:off x="2375" y="2375"/>
            <a:ext cx="4762558" cy="4836719"/>
          </a:xfrm>
          <a:custGeom>
            <a:avLst/>
            <a:gdLst/>
            <a:ahLst/>
            <a:cxnLst/>
            <a:rect l="l" t="t" r="r" b="b"/>
            <a:pathLst>
              <a:path w="6328981" h="6427533" extrusionOk="0">
                <a:moveTo>
                  <a:pt x="0" y="3907092"/>
                </a:moveTo>
                <a:cubicBezTo>
                  <a:pt x="1005313" y="3844208"/>
                  <a:pt x="1951406" y="3410027"/>
                  <a:pt x="2654618" y="2688844"/>
                </a:cubicBezTo>
                <a:cubicBezTo>
                  <a:pt x="3360649" y="1967326"/>
                  <a:pt x="3772757" y="1008780"/>
                  <a:pt x="3810635" y="0"/>
                </a:cubicBezTo>
                <a:lnTo>
                  <a:pt x="6328982" y="0"/>
                </a:lnTo>
                <a:cubicBezTo>
                  <a:pt x="6289294" y="1683385"/>
                  <a:pt x="5616575" y="3270631"/>
                  <a:pt x="4434840" y="4469511"/>
                </a:cubicBezTo>
                <a:cubicBezTo>
                  <a:pt x="3254375" y="5667375"/>
                  <a:pt x="1679575" y="6362447"/>
                  <a:pt x="0" y="642753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142875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2375" y="2375"/>
            <a:ext cx="2872234" cy="2945059"/>
          </a:xfrm>
          <a:custGeom>
            <a:avLst/>
            <a:gdLst/>
            <a:ahLst/>
            <a:cxnLst/>
            <a:rect l="l" t="t" r="r" b="b"/>
            <a:pathLst>
              <a:path w="3804284" h="3900741" extrusionOk="0">
                <a:moveTo>
                  <a:pt x="0" y="0"/>
                </a:moveTo>
                <a:lnTo>
                  <a:pt x="3804285" y="0"/>
                </a:lnTo>
                <a:cubicBezTo>
                  <a:pt x="3766408" y="1007123"/>
                  <a:pt x="3354934" y="1964074"/>
                  <a:pt x="2650046" y="2684399"/>
                </a:cubicBezTo>
                <a:cubicBezTo>
                  <a:pt x="1948066" y="3404400"/>
                  <a:pt x="1003605" y="3837896"/>
                  <a:pt x="0" y="390074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42875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855300" y="1991825"/>
            <a:ext cx="74334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2381" y="2381"/>
            <a:ext cx="6642640" cy="5138738"/>
          </a:xfrm>
          <a:custGeom>
            <a:avLst/>
            <a:gdLst/>
            <a:ahLst/>
            <a:cxnLst/>
            <a:rect l="l" t="t" r="r" b="b"/>
            <a:pathLst>
              <a:path w="8856853" h="6851650" extrusionOk="0">
                <a:moveTo>
                  <a:pt x="0" y="6851650"/>
                </a:moveTo>
                <a:lnTo>
                  <a:pt x="0" y="6433884"/>
                </a:lnTo>
                <a:cubicBezTo>
                  <a:pt x="1681036" y="6368796"/>
                  <a:pt x="3257550" y="5672836"/>
                  <a:pt x="4439349" y="4473956"/>
                </a:cubicBezTo>
                <a:cubicBezTo>
                  <a:pt x="5622417" y="3273870"/>
                  <a:pt x="6295644" y="1685100"/>
                  <a:pt x="6335332" y="0"/>
                </a:cubicBezTo>
                <a:lnTo>
                  <a:pt x="8856853" y="0"/>
                </a:lnTo>
                <a:cubicBezTo>
                  <a:pt x="8845614" y="674103"/>
                  <a:pt x="8760016" y="1344911"/>
                  <a:pt x="8601646" y="2000250"/>
                </a:cubicBezTo>
                <a:cubicBezTo>
                  <a:pt x="8447278" y="2636692"/>
                  <a:pt x="8224456" y="3254546"/>
                  <a:pt x="7937056" y="3843020"/>
                </a:cubicBezTo>
                <a:cubicBezTo>
                  <a:pt x="7653845" y="4422306"/>
                  <a:pt x="7310120" y="4969980"/>
                  <a:pt x="6911594" y="5476875"/>
                </a:cubicBezTo>
                <a:cubicBezTo>
                  <a:pt x="6515100" y="5980576"/>
                  <a:pt x="6066975" y="6441377"/>
                  <a:pt x="5574475" y="685165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142875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3"/>
          <p:cNvSpPr/>
          <p:nvPr/>
        </p:nvSpPr>
        <p:spPr>
          <a:xfrm>
            <a:off x="2375" y="2375"/>
            <a:ext cx="4762558" cy="4836719"/>
          </a:xfrm>
          <a:custGeom>
            <a:avLst/>
            <a:gdLst/>
            <a:ahLst/>
            <a:cxnLst/>
            <a:rect l="l" t="t" r="r" b="b"/>
            <a:pathLst>
              <a:path w="6328981" h="6427533" extrusionOk="0">
                <a:moveTo>
                  <a:pt x="0" y="3907092"/>
                </a:moveTo>
                <a:cubicBezTo>
                  <a:pt x="1005313" y="3844208"/>
                  <a:pt x="1951406" y="3410027"/>
                  <a:pt x="2654618" y="2688844"/>
                </a:cubicBezTo>
                <a:cubicBezTo>
                  <a:pt x="3360649" y="1967326"/>
                  <a:pt x="3772757" y="1008780"/>
                  <a:pt x="3810635" y="0"/>
                </a:cubicBezTo>
                <a:lnTo>
                  <a:pt x="6328982" y="0"/>
                </a:lnTo>
                <a:cubicBezTo>
                  <a:pt x="6289294" y="1683385"/>
                  <a:pt x="5616575" y="3270631"/>
                  <a:pt x="4434840" y="4469511"/>
                </a:cubicBezTo>
                <a:cubicBezTo>
                  <a:pt x="3254375" y="5667375"/>
                  <a:pt x="1679575" y="6362447"/>
                  <a:pt x="0" y="642753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142875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3"/>
          <p:cNvSpPr/>
          <p:nvPr/>
        </p:nvSpPr>
        <p:spPr>
          <a:xfrm>
            <a:off x="2375" y="2375"/>
            <a:ext cx="2872234" cy="2945059"/>
          </a:xfrm>
          <a:custGeom>
            <a:avLst/>
            <a:gdLst/>
            <a:ahLst/>
            <a:cxnLst/>
            <a:rect l="l" t="t" r="r" b="b"/>
            <a:pathLst>
              <a:path w="3804284" h="3900741" extrusionOk="0">
                <a:moveTo>
                  <a:pt x="0" y="0"/>
                </a:moveTo>
                <a:lnTo>
                  <a:pt x="3804285" y="0"/>
                </a:lnTo>
                <a:cubicBezTo>
                  <a:pt x="3766408" y="1007123"/>
                  <a:pt x="3354934" y="1964074"/>
                  <a:pt x="2650046" y="2684399"/>
                </a:cubicBezTo>
                <a:cubicBezTo>
                  <a:pt x="1948066" y="3404400"/>
                  <a:pt x="1003605" y="3837896"/>
                  <a:pt x="0" y="390074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42875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3"/>
          <p:cNvSpPr txBox="1">
            <a:spLocks noGrp="1"/>
          </p:cNvSpPr>
          <p:nvPr>
            <p:ph type="ctrTitle"/>
          </p:nvPr>
        </p:nvSpPr>
        <p:spPr>
          <a:xfrm>
            <a:off x="855300" y="1583350"/>
            <a:ext cx="74334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855300" y="2840054"/>
            <a:ext cx="74334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600"/>
              </a:spcBef>
              <a:spcAft>
                <a:spcPts val="60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/>
          <p:nvPr/>
        </p:nvSpPr>
        <p:spPr>
          <a:xfrm>
            <a:off x="2381" y="2381"/>
            <a:ext cx="6642640" cy="5138738"/>
          </a:xfrm>
          <a:custGeom>
            <a:avLst/>
            <a:gdLst/>
            <a:ahLst/>
            <a:cxnLst/>
            <a:rect l="l" t="t" r="r" b="b"/>
            <a:pathLst>
              <a:path w="8856853" h="6851650" extrusionOk="0">
                <a:moveTo>
                  <a:pt x="0" y="6851650"/>
                </a:moveTo>
                <a:lnTo>
                  <a:pt x="0" y="6433884"/>
                </a:lnTo>
                <a:cubicBezTo>
                  <a:pt x="1681036" y="6368796"/>
                  <a:pt x="3257550" y="5672836"/>
                  <a:pt x="4439349" y="4473956"/>
                </a:cubicBezTo>
                <a:cubicBezTo>
                  <a:pt x="5622417" y="3273870"/>
                  <a:pt x="6295644" y="1685100"/>
                  <a:pt x="6335332" y="0"/>
                </a:cubicBezTo>
                <a:lnTo>
                  <a:pt x="8856853" y="0"/>
                </a:lnTo>
                <a:cubicBezTo>
                  <a:pt x="8845614" y="674103"/>
                  <a:pt x="8760016" y="1344911"/>
                  <a:pt x="8601646" y="2000250"/>
                </a:cubicBezTo>
                <a:cubicBezTo>
                  <a:pt x="8447278" y="2636692"/>
                  <a:pt x="8224456" y="3254546"/>
                  <a:pt x="7937056" y="3843020"/>
                </a:cubicBezTo>
                <a:cubicBezTo>
                  <a:pt x="7653845" y="4422306"/>
                  <a:pt x="7310120" y="4969980"/>
                  <a:pt x="6911594" y="5476875"/>
                </a:cubicBezTo>
                <a:cubicBezTo>
                  <a:pt x="6515100" y="5980576"/>
                  <a:pt x="6066975" y="6441377"/>
                  <a:pt x="5574475" y="685165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142875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36;p6"/>
          <p:cNvSpPr/>
          <p:nvPr/>
        </p:nvSpPr>
        <p:spPr>
          <a:xfrm>
            <a:off x="2375" y="2375"/>
            <a:ext cx="4762558" cy="4836719"/>
          </a:xfrm>
          <a:custGeom>
            <a:avLst/>
            <a:gdLst/>
            <a:ahLst/>
            <a:cxnLst/>
            <a:rect l="l" t="t" r="r" b="b"/>
            <a:pathLst>
              <a:path w="6328981" h="6427533" extrusionOk="0">
                <a:moveTo>
                  <a:pt x="0" y="3907092"/>
                </a:moveTo>
                <a:cubicBezTo>
                  <a:pt x="1005313" y="3844208"/>
                  <a:pt x="1951406" y="3410027"/>
                  <a:pt x="2654618" y="2688844"/>
                </a:cubicBezTo>
                <a:cubicBezTo>
                  <a:pt x="3360649" y="1967326"/>
                  <a:pt x="3772757" y="1008780"/>
                  <a:pt x="3810635" y="0"/>
                </a:cubicBezTo>
                <a:lnTo>
                  <a:pt x="6328982" y="0"/>
                </a:lnTo>
                <a:cubicBezTo>
                  <a:pt x="6289294" y="1683385"/>
                  <a:pt x="5616575" y="3270631"/>
                  <a:pt x="4434840" y="4469511"/>
                </a:cubicBezTo>
                <a:cubicBezTo>
                  <a:pt x="3254375" y="5667375"/>
                  <a:pt x="1679575" y="6362447"/>
                  <a:pt x="0" y="642753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142875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37;p6"/>
          <p:cNvSpPr/>
          <p:nvPr/>
        </p:nvSpPr>
        <p:spPr>
          <a:xfrm>
            <a:off x="2375" y="2375"/>
            <a:ext cx="2872234" cy="2945059"/>
          </a:xfrm>
          <a:custGeom>
            <a:avLst/>
            <a:gdLst/>
            <a:ahLst/>
            <a:cxnLst/>
            <a:rect l="l" t="t" r="r" b="b"/>
            <a:pathLst>
              <a:path w="3804284" h="3900741" extrusionOk="0">
                <a:moveTo>
                  <a:pt x="0" y="0"/>
                </a:moveTo>
                <a:lnTo>
                  <a:pt x="3804285" y="0"/>
                </a:lnTo>
                <a:cubicBezTo>
                  <a:pt x="3766408" y="1007123"/>
                  <a:pt x="3354934" y="1964074"/>
                  <a:pt x="2650046" y="2684399"/>
                </a:cubicBezTo>
                <a:cubicBezTo>
                  <a:pt x="1948066" y="3404400"/>
                  <a:pt x="1003605" y="3837896"/>
                  <a:pt x="0" y="390074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42875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1"/>
          </p:nvPr>
        </p:nvSpPr>
        <p:spPr>
          <a:xfrm>
            <a:off x="855275" y="1353950"/>
            <a:ext cx="34731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⊚"/>
              <a:defRPr sz="2000"/>
            </a:lvl1pPr>
            <a:lvl2pPr marL="914400" lvl="1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600"/>
              </a:spcBef>
              <a:spcAft>
                <a:spcPts val="6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2"/>
          </p:nvPr>
        </p:nvSpPr>
        <p:spPr>
          <a:xfrm>
            <a:off x="4815597" y="1353950"/>
            <a:ext cx="34731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⊚"/>
              <a:defRPr sz="2000"/>
            </a:lvl1pPr>
            <a:lvl2pPr marL="914400" lvl="1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600"/>
              </a:spcBef>
              <a:spcAft>
                <a:spcPts val="6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/>
          <p:nvPr/>
        </p:nvSpPr>
        <p:spPr>
          <a:xfrm>
            <a:off x="2381" y="2381"/>
            <a:ext cx="6642640" cy="5138738"/>
          </a:xfrm>
          <a:custGeom>
            <a:avLst/>
            <a:gdLst/>
            <a:ahLst/>
            <a:cxnLst/>
            <a:rect l="l" t="t" r="r" b="b"/>
            <a:pathLst>
              <a:path w="8856853" h="6851650" extrusionOk="0">
                <a:moveTo>
                  <a:pt x="0" y="6851650"/>
                </a:moveTo>
                <a:lnTo>
                  <a:pt x="0" y="6433884"/>
                </a:lnTo>
                <a:cubicBezTo>
                  <a:pt x="1681036" y="6368796"/>
                  <a:pt x="3257550" y="5672836"/>
                  <a:pt x="4439349" y="4473956"/>
                </a:cubicBezTo>
                <a:cubicBezTo>
                  <a:pt x="5622417" y="3273870"/>
                  <a:pt x="6295644" y="1685100"/>
                  <a:pt x="6335332" y="0"/>
                </a:cubicBezTo>
                <a:lnTo>
                  <a:pt x="8856853" y="0"/>
                </a:lnTo>
                <a:cubicBezTo>
                  <a:pt x="8845614" y="674103"/>
                  <a:pt x="8760016" y="1344911"/>
                  <a:pt x="8601646" y="2000250"/>
                </a:cubicBezTo>
                <a:cubicBezTo>
                  <a:pt x="8447278" y="2636692"/>
                  <a:pt x="8224456" y="3254546"/>
                  <a:pt x="7937056" y="3843020"/>
                </a:cubicBezTo>
                <a:cubicBezTo>
                  <a:pt x="7653845" y="4422306"/>
                  <a:pt x="7310120" y="4969980"/>
                  <a:pt x="6911594" y="5476875"/>
                </a:cubicBezTo>
                <a:cubicBezTo>
                  <a:pt x="6515100" y="5980576"/>
                  <a:pt x="6066975" y="6441377"/>
                  <a:pt x="5574475" y="685165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142875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7"/>
          <p:cNvSpPr/>
          <p:nvPr/>
        </p:nvSpPr>
        <p:spPr>
          <a:xfrm>
            <a:off x="2375" y="2375"/>
            <a:ext cx="4762558" cy="4836719"/>
          </a:xfrm>
          <a:custGeom>
            <a:avLst/>
            <a:gdLst/>
            <a:ahLst/>
            <a:cxnLst/>
            <a:rect l="l" t="t" r="r" b="b"/>
            <a:pathLst>
              <a:path w="6328981" h="6427533" extrusionOk="0">
                <a:moveTo>
                  <a:pt x="0" y="3907092"/>
                </a:moveTo>
                <a:cubicBezTo>
                  <a:pt x="1005313" y="3844208"/>
                  <a:pt x="1951406" y="3410027"/>
                  <a:pt x="2654618" y="2688844"/>
                </a:cubicBezTo>
                <a:cubicBezTo>
                  <a:pt x="3360649" y="1967326"/>
                  <a:pt x="3772757" y="1008780"/>
                  <a:pt x="3810635" y="0"/>
                </a:cubicBezTo>
                <a:lnTo>
                  <a:pt x="6328982" y="0"/>
                </a:lnTo>
                <a:cubicBezTo>
                  <a:pt x="6289294" y="1683385"/>
                  <a:pt x="5616575" y="3270631"/>
                  <a:pt x="4434840" y="4469511"/>
                </a:cubicBezTo>
                <a:cubicBezTo>
                  <a:pt x="3254375" y="5667375"/>
                  <a:pt x="1679575" y="6362447"/>
                  <a:pt x="0" y="642753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142875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7"/>
          <p:cNvSpPr/>
          <p:nvPr/>
        </p:nvSpPr>
        <p:spPr>
          <a:xfrm>
            <a:off x="2375" y="2375"/>
            <a:ext cx="2872234" cy="2945059"/>
          </a:xfrm>
          <a:custGeom>
            <a:avLst/>
            <a:gdLst/>
            <a:ahLst/>
            <a:cxnLst/>
            <a:rect l="l" t="t" r="r" b="b"/>
            <a:pathLst>
              <a:path w="3804284" h="3900741" extrusionOk="0">
                <a:moveTo>
                  <a:pt x="0" y="0"/>
                </a:moveTo>
                <a:lnTo>
                  <a:pt x="3804285" y="0"/>
                </a:lnTo>
                <a:cubicBezTo>
                  <a:pt x="3766408" y="1007123"/>
                  <a:pt x="3354934" y="1964074"/>
                  <a:pt x="2650046" y="2684399"/>
                </a:cubicBezTo>
                <a:cubicBezTo>
                  <a:pt x="1948066" y="3404400"/>
                  <a:pt x="1003605" y="3837896"/>
                  <a:pt x="0" y="390074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42875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1"/>
          </p:nvPr>
        </p:nvSpPr>
        <p:spPr>
          <a:xfrm>
            <a:off x="855300" y="1353950"/>
            <a:ext cx="23157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⊚"/>
              <a:defRPr sz="1800"/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600"/>
              </a:spcBef>
              <a:spcAft>
                <a:spcPts val="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2"/>
          </p:nvPr>
        </p:nvSpPr>
        <p:spPr>
          <a:xfrm>
            <a:off x="3414196" y="1353950"/>
            <a:ext cx="23157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⊚"/>
              <a:defRPr sz="1800"/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600"/>
              </a:spcBef>
              <a:spcAft>
                <a:spcPts val="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3"/>
          </p:nvPr>
        </p:nvSpPr>
        <p:spPr>
          <a:xfrm>
            <a:off x="5973091" y="1353950"/>
            <a:ext cx="23157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⊚"/>
              <a:defRPr sz="1800"/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600"/>
              </a:spcBef>
              <a:spcAft>
                <a:spcPts val="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/>
          <p:nvPr/>
        </p:nvSpPr>
        <p:spPr>
          <a:xfrm>
            <a:off x="2381" y="2381"/>
            <a:ext cx="6642640" cy="5138738"/>
          </a:xfrm>
          <a:custGeom>
            <a:avLst/>
            <a:gdLst/>
            <a:ahLst/>
            <a:cxnLst/>
            <a:rect l="l" t="t" r="r" b="b"/>
            <a:pathLst>
              <a:path w="8856853" h="6851650" extrusionOk="0">
                <a:moveTo>
                  <a:pt x="0" y="6851650"/>
                </a:moveTo>
                <a:lnTo>
                  <a:pt x="0" y="6433884"/>
                </a:lnTo>
                <a:cubicBezTo>
                  <a:pt x="1681036" y="6368796"/>
                  <a:pt x="3257550" y="5672836"/>
                  <a:pt x="4439349" y="4473956"/>
                </a:cubicBezTo>
                <a:cubicBezTo>
                  <a:pt x="5622417" y="3273870"/>
                  <a:pt x="6295644" y="1685100"/>
                  <a:pt x="6335332" y="0"/>
                </a:cubicBezTo>
                <a:lnTo>
                  <a:pt x="8856853" y="0"/>
                </a:lnTo>
                <a:cubicBezTo>
                  <a:pt x="8845614" y="674103"/>
                  <a:pt x="8760016" y="1344911"/>
                  <a:pt x="8601646" y="2000250"/>
                </a:cubicBezTo>
                <a:cubicBezTo>
                  <a:pt x="8447278" y="2636692"/>
                  <a:pt x="8224456" y="3254546"/>
                  <a:pt x="7937056" y="3843020"/>
                </a:cubicBezTo>
                <a:cubicBezTo>
                  <a:pt x="7653845" y="4422306"/>
                  <a:pt x="7310120" y="4969980"/>
                  <a:pt x="6911594" y="5476875"/>
                </a:cubicBezTo>
                <a:cubicBezTo>
                  <a:pt x="6515100" y="5980576"/>
                  <a:pt x="6066975" y="6441377"/>
                  <a:pt x="5574475" y="685165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142875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8"/>
          <p:cNvSpPr/>
          <p:nvPr/>
        </p:nvSpPr>
        <p:spPr>
          <a:xfrm>
            <a:off x="2375" y="2375"/>
            <a:ext cx="4762558" cy="4836719"/>
          </a:xfrm>
          <a:custGeom>
            <a:avLst/>
            <a:gdLst/>
            <a:ahLst/>
            <a:cxnLst/>
            <a:rect l="l" t="t" r="r" b="b"/>
            <a:pathLst>
              <a:path w="6328981" h="6427533" extrusionOk="0">
                <a:moveTo>
                  <a:pt x="0" y="3907092"/>
                </a:moveTo>
                <a:cubicBezTo>
                  <a:pt x="1005313" y="3844208"/>
                  <a:pt x="1951406" y="3410027"/>
                  <a:pt x="2654618" y="2688844"/>
                </a:cubicBezTo>
                <a:cubicBezTo>
                  <a:pt x="3360649" y="1967326"/>
                  <a:pt x="3772757" y="1008780"/>
                  <a:pt x="3810635" y="0"/>
                </a:cubicBezTo>
                <a:lnTo>
                  <a:pt x="6328982" y="0"/>
                </a:lnTo>
                <a:cubicBezTo>
                  <a:pt x="6289294" y="1683385"/>
                  <a:pt x="5616575" y="3270631"/>
                  <a:pt x="4434840" y="4469511"/>
                </a:cubicBezTo>
                <a:cubicBezTo>
                  <a:pt x="3254375" y="5667375"/>
                  <a:pt x="1679575" y="6362447"/>
                  <a:pt x="0" y="642753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142875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p8"/>
          <p:cNvSpPr/>
          <p:nvPr/>
        </p:nvSpPr>
        <p:spPr>
          <a:xfrm>
            <a:off x="2375" y="2375"/>
            <a:ext cx="2872234" cy="2945059"/>
          </a:xfrm>
          <a:custGeom>
            <a:avLst/>
            <a:gdLst/>
            <a:ahLst/>
            <a:cxnLst/>
            <a:rect l="l" t="t" r="r" b="b"/>
            <a:pathLst>
              <a:path w="3804284" h="3900741" extrusionOk="0">
                <a:moveTo>
                  <a:pt x="0" y="0"/>
                </a:moveTo>
                <a:lnTo>
                  <a:pt x="3804285" y="0"/>
                </a:lnTo>
                <a:cubicBezTo>
                  <a:pt x="3766408" y="1007123"/>
                  <a:pt x="3354934" y="1964074"/>
                  <a:pt x="2650046" y="2684399"/>
                </a:cubicBezTo>
                <a:cubicBezTo>
                  <a:pt x="1948066" y="3404400"/>
                  <a:pt x="1003605" y="3837896"/>
                  <a:pt x="0" y="390074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42875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8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88916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/>
          <p:nvPr/>
        </p:nvSpPr>
        <p:spPr>
          <a:xfrm>
            <a:off x="2381" y="2381"/>
            <a:ext cx="6642640" cy="5138738"/>
          </a:xfrm>
          <a:custGeom>
            <a:avLst/>
            <a:gdLst/>
            <a:ahLst/>
            <a:cxnLst/>
            <a:rect l="l" t="t" r="r" b="b"/>
            <a:pathLst>
              <a:path w="8856853" h="6851650" extrusionOk="0">
                <a:moveTo>
                  <a:pt x="0" y="6851650"/>
                </a:moveTo>
                <a:lnTo>
                  <a:pt x="0" y="6433884"/>
                </a:lnTo>
                <a:cubicBezTo>
                  <a:pt x="1681036" y="6368796"/>
                  <a:pt x="3257550" y="5672836"/>
                  <a:pt x="4439349" y="4473956"/>
                </a:cubicBezTo>
                <a:cubicBezTo>
                  <a:pt x="5622417" y="3273870"/>
                  <a:pt x="6295644" y="1685100"/>
                  <a:pt x="6335332" y="0"/>
                </a:cubicBezTo>
                <a:lnTo>
                  <a:pt x="8856853" y="0"/>
                </a:lnTo>
                <a:cubicBezTo>
                  <a:pt x="8845614" y="674103"/>
                  <a:pt x="8760016" y="1344911"/>
                  <a:pt x="8601646" y="2000250"/>
                </a:cubicBezTo>
                <a:cubicBezTo>
                  <a:pt x="8447278" y="2636692"/>
                  <a:pt x="8224456" y="3254546"/>
                  <a:pt x="7937056" y="3843020"/>
                </a:cubicBezTo>
                <a:cubicBezTo>
                  <a:pt x="7653845" y="4422306"/>
                  <a:pt x="7310120" y="4969980"/>
                  <a:pt x="6911594" y="5476875"/>
                </a:cubicBezTo>
                <a:cubicBezTo>
                  <a:pt x="6515100" y="5980576"/>
                  <a:pt x="6066975" y="6441377"/>
                  <a:pt x="5574475" y="685165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142875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10"/>
          <p:cNvSpPr/>
          <p:nvPr/>
        </p:nvSpPr>
        <p:spPr>
          <a:xfrm>
            <a:off x="2375" y="2375"/>
            <a:ext cx="4762558" cy="4836719"/>
          </a:xfrm>
          <a:custGeom>
            <a:avLst/>
            <a:gdLst/>
            <a:ahLst/>
            <a:cxnLst/>
            <a:rect l="l" t="t" r="r" b="b"/>
            <a:pathLst>
              <a:path w="6328981" h="6427533" extrusionOk="0">
                <a:moveTo>
                  <a:pt x="0" y="3907092"/>
                </a:moveTo>
                <a:cubicBezTo>
                  <a:pt x="1005313" y="3844208"/>
                  <a:pt x="1951406" y="3410027"/>
                  <a:pt x="2654618" y="2688844"/>
                </a:cubicBezTo>
                <a:cubicBezTo>
                  <a:pt x="3360649" y="1967326"/>
                  <a:pt x="3772757" y="1008780"/>
                  <a:pt x="3810635" y="0"/>
                </a:cubicBezTo>
                <a:lnTo>
                  <a:pt x="6328982" y="0"/>
                </a:lnTo>
                <a:cubicBezTo>
                  <a:pt x="6289294" y="1683385"/>
                  <a:pt x="5616575" y="3270631"/>
                  <a:pt x="4434840" y="4469511"/>
                </a:cubicBezTo>
                <a:cubicBezTo>
                  <a:pt x="3254375" y="5667375"/>
                  <a:pt x="1679575" y="6362447"/>
                  <a:pt x="0" y="642753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142875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10"/>
          <p:cNvSpPr/>
          <p:nvPr/>
        </p:nvSpPr>
        <p:spPr>
          <a:xfrm>
            <a:off x="2375" y="2375"/>
            <a:ext cx="2872234" cy="2945059"/>
          </a:xfrm>
          <a:custGeom>
            <a:avLst/>
            <a:gdLst/>
            <a:ahLst/>
            <a:cxnLst/>
            <a:rect l="l" t="t" r="r" b="b"/>
            <a:pathLst>
              <a:path w="3804284" h="3900741" extrusionOk="0">
                <a:moveTo>
                  <a:pt x="0" y="0"/>
                </a:moveTo>
                <a:lnTo>
                  <a:pt x="3804285" y="0"/>
                </a:lnTo>
                <a:cubicBezTo>
                  <a:pt x="3766408" y="1007123"/>
                  <a:pt x="3354934" y="1964074"/>
                  <a:pt x="2650046" y="2684399"/>
                </a:cubicBezTo>
                <a:cubicBezTo>
                  <a:pt x="1948066" y="3404400"/>
                  <a:pt x="1003605" y="3837896"/>
                  <a:pt x="0" y="390074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42875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8500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accent6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ed Hat Display Black"/>
              <a:buNone/>
              <a:defRPr sz="3200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ed Hat Display Black"/>
              <a:buNone/>
              <a:defRPr sz="3200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ed Hat Display Black"/>
              <a:buNone/>
              <a:defRPr sz="3200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ed Hat Display Black"/>
              <a:buNone/>
              <a:defRPr sz="3200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ed Hat Display Black"/>
              <a:buNone/>
              <a:defRPr sz="3200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ed Hat Display Black"/>
              <a:buNone/>
              <a:defRPr sz="3200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ed Hat Display Black"/>
              <a:buNone/>
              <a:defRPr sz="3200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ed Hat Display Black"/>
              <a:buNone/>
              <a:defRPr sz="3200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ed Hat Display Black"/>
              <a:buNone/>
              <a:defRPr sz="3200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55300" y="1353947"/>
            <a:ext cx="7433400" cy="30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ed Hat Text"/>
              <a:buChar char="⊚"/>
              <a:defRPr sz="24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marL="914400" lvl="1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Text"/>
              <a:buChar char="○"/>
              <a:defRPr sz="24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marL="1371600" lvl="2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Text"/>
              <a:buChar char="■"/>
              <a:defRPr sz="24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marL="1828800" lvl="3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Text"/>
              <a:buChar char="●"/>
              <a:defRPr sz="24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marL="2286000" lvl="4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Text"/>
              <a:buChar char="○"/>
              <a:defRPr sz="24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marL="2743200" lvl="5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Text"/>
              <a:buChar char="■"/>
              <a:defRPr sz="24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marL="3200400" lvl="6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Text"/>
              <a:buChar char="●"/>
              <a:defRPr sz="24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marL="3657600" lvl="7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Text"/>
              <a:buChar char="○"/>
              <a:defRPr sz="24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marL="4114800" lvl="8" indent="-381000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400"/>
              <a:buFont typeface="Red Hat Text"/>
              <a:buChar char="■"/>
              <a:defRPr sz="24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3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algn="r" rtl="0">
              <a:buNone/>
              <a:defRPr sz="13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lvl="2" algn="r" rtl="0">
              <a:buNone/>
              <a:defRPr sz="13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lvl="3" algn="r" rtl="0">
              <a:buNone/>
              <a:defRPr sz="13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lvl="4" algn="r" rtl="0">
              <a:buNone/>
              <a:defRPr sz="13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lvl="5" algn="r" rtl="0">
              <a:buNone/>
              <a:defRPr sz="13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lvl="6" algn="r" rtl="0">
              <a:buNone/>
              <a:defRPr sz="13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lvl="7" algn="r" rtl="0">
              <a:buNone/>
              <a:defRPr sz="13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lvl="8" algn="r" rtl="0">
              <a:buNone/>
              <a:defRPr sz="13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9" r:id="rId5"/>
    <p:sldLayoutId id="2147483660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ctrTitle"/>
          </p:nvPr>
        </p:nvSpPr>
        <p:spPr>
          <a:xfrm>
            <a:off x="855300" y="1991825"/>
            <a:ext cx="74334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Graph Neural Networks</a:t>
            </a:r>
            <a:br>
              <a:rPr lang="en" dirty="0"/>
            </a:br>
            <a:r>
              <a:rPr lang="en" dirty="0"/>
              <a:t>for</a:t>
            </a:r>
            <a:br>
              <a:rPr lang="en" dirty="0"/>
            </a:br>
            <a:r>
              <a:rPr lang="en" dirty="0"/>
              <a:t>Recommender Systems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Graph Theory and why GNNs</a:t>
            </a:r>
            <a:endParaRPr dirty="0"/>
          </a:p>
        </p:txBody>
      </p:sp>
      <p:sp>
        <p:nvSpPr>
          <p:cNvPr id="86" name="Google Shape;86;p13"/>
          <p:cNvSpPr txBox="1">
            <a:spLocks noGrp="1"/>
          </p:cNvSpPr>
          <p:nvPr>
            <p:ph type="body" idx="2"/>
          </p:nvPr>
        </p:nvSpPr>
        <p:spPr>
          <a:xfrm>
            <a:off x="5556184" y="1612510"/>
            <a:ext cx="34731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/>
              <a:t>Power of GNNs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dirty="0"/>
              <a:t>- Graph representations are found everywhere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dirty="0"/>
              <a:t>- Extremely Low Latency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dirty="0"/>
              <a:t>- Accommodate large data structures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dirty="0"/>
              <a:t>- Handle multi-level tasks</a:t>
            </a: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 dirty="0"/>
          </a:p>
        </p:txBody>
      </p:sp>
      <p:sp>
        <p:nvSpPr>
          <p:cNvPr id="87" name="Google Shape;87;p13"/>
          <p:cNvSpPr txBox="1">
            <a:spLocks noGrp="1"/>
          </p:cNvSpPr>
          <p:nvPr>
            <p:ph type="body" idx="1"/>
          </p:nvPr>
        </p:nvSpPr>
        <p:spPr>
          <a:xfrm>
            <a:off x="855275" y="1353950"/>
            <a:ext cx="34731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200" dirty="0"/>
          </a:p>
        </p:txBody>
      </p:sp>
      <p:sp>
        <p:nvSpPr>
          <p:cNvPr id="88" name="Google Shape;88;p13"/>
          <p:cNvSpPr txBox="1">
            <a:spLocks noGrp="1"/>
          </p:cNvSpPr>
          <p:nvPr>
            <p:ph type="body" idx="2"/>
          </p:nvPr>
        </p:nvSpPr>
        <p:spPr>
          <a:xfrm>
            <a:off x="855300" y="3448725"/>
            <a:ext cx="7433400" cy="114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.</a:t>
            </a:r>
            <a:endParaRPr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</p:txBody>
      </p:sp>
      <p:sp>
        <p:nvSpPr>
          <p:cNvPr id="89" name="Google Shape;89;p1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247149F-C9BF-3D3D-380F-403E33314B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647" y="1563849"/>
            <a:ext cx="4756971" cy="207797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>
            <a:spLocks noGrp="1"/>
          </p:cNvSpPr>
          <p:nvPr>
            <p:ph type="ctrTitle"/>
          </p:nvPr>
        </p:nvSpPr>
        <p:spPr>
          <a:xfrm>
            <a:off x="426443" y="-163250"/>
            <a:ext cx="74334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Traditional GNN Taks</a:t>
            </a:r>
            <a:endParaRPr dirty="0"/>
          </a:p>
        </p:txBody>
      </p:sp>
      <p:sp>
        <p:nvSpPr>
          <p:cNvPr id="103" name="Google Shape;103;p15"/>
          <p:cNvSpPr txBox="1">
            <a:spLocks noGrp="1"/>
          </p:cNvSpPr>
          <p:nvPr>
            <p:ph type="subTitle" idx="1"/>
          </p:nvPr>
        </p:nvSpPr>
        <p:spPr>
          <a:xfrm>
            <a:off x="426443" y="1205954"/>
            <a:ext cx="7177334" cy="62860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" sz="2000" dirty="0"/>
              <a:t>1.  Node Level Tasks</a:t>
            </a:r>
          </a:p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" sz="2000" dirty="0"/>
              <a:t>- Node Classification</a:t>
            </a:r>
          </a:p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" sz="2000" dirty="0"/>
              <a:t>- Node Featurization</a:t>
            </a:r>
          </a:p>
          <a:p>
            <a:pPr lvl="0" indent="-457200" algn="l" rtl="0">
              <a:spcBef>
                <a:spcPts val="0"/>
              </a:spcBef>
              <a:spcAft>
                <a:spcPts val="600"/>
              </a:spcAft>
              <a:buAutoNum type="arabicPeriod" startAt="2"/>
            </a:pPr>
            <a:r>
              <a:rPr lang="en" sz="2000" dirty="0"/>
              <a:t>Edge Level Tasks</a:t>
            </a:r>
          </a:p>
          <a:p>
            <a:pPr marL="0" lvl="0" indent="0" algn="l" rtl="0">
              <a:spcBef>
                <a:spcPts val="0"/>
              </a:spcBef>
              <a:spcAft>
                <a:spcPts val="600"/>
              </a:spcAft>
            </a:pPr>
            <a:r>
              <a:rPr lang="en" sz="2000" dirty="0"/>
              <a:t>- Link Prediction</a:t>
            </a:r>
          </a:p>
          <a:p>
            <a:pPr marL="0" lvl="0" indent="0" algn="l" rtl="0">
              <a:spcBef>
                <a:spcPts val="0"/>
              </a:spcBef>
              <a:spcAft>
                <a:spcPts val="600"/>
              </a:spcAft>
            </a:pPr>
            <a:r>
              <a:rPr lang="en" sz="2000" dirty="0"/>
              <a:t>- Edge Analysis</a:t>
            </a:r>
          </a:p>
          <a:p>
            <a:pPr lvl="0" indent="-457200" algn="l" rtl="0">
              <a:spcBef>
                <a:spcPts val="0"/>
              </a:spcBef>
              <a:spcAft>
                <a:spcPts val="600"/>
              </a:spcAft>
              <a:buAutoNum type="arabicPeriod" startAt="3"/>
            </a:pPr>
            <a:r>
              <a:rPr lang="en" sz="2000" dirty="0"/>
              <a:t>Graph Level Tasks</a:t>
            </a:r>
          </a:p>
          <a:p>
            <a:pPr marL="0" lvl="0" indent="0" algn="l" rtl="0">
              <a:spcBef>
                <a:spcPts val="0"/>
              </a:spcBef>
              <a:spcAft>
                <a:spcPts val="600"/>
              </a:spcAft>
            </a:pPr>
            <a:r>
              <a:rPr lang="en" sz="2000" dirty="0"/>
              <a:t>-Graph Generation</a:t>
            </a:r>
          </a:p>
          <a:p>
            <a:pPr marL="0" lvl="0" indent="0" algn="l" rtl="0">
              <a:spcBef>
                <a:spcPts val="0"/>
              </a:spcBef>
              <a:spcAft>
                <a:spcPts val="600"/>
              </a:spcAft>
            </a:pPr>
            <a:r>
              <a:rPr lang="en" sz="2000" dirty="0"/>
              <a:t>-  Multi-graph comparison</a:t>
            </a:r>
            <a:endParaRPr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49B5AB-0C25-040E-D5B2-FA776107E6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4106" y="1205954"/>
            <a:ext cx="3662620" cy="332923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9"/>
          <p:cNvSpPr txBox="1">
            <a:spLocks noGrp="1"/>
          </p:cNvSpPr>
          <p:nvPr>
            <p:ph type="body" idx="1"/>
          </p:nvPr>
        </p:nvSpPr>
        <p:spPr>
          <a:xfrm>
            <a:off x="544453" y="298528"/>
            <a:ext cx="4728578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 sz="1600" dirty="0"/>
              <a:t>Node Similarity Embedding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" sz="1600" dirty="0"/>
              <a:t>Katz Index/ Adamic-Adar Index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" sz="1600" dirty="0"/>
              <a:t>Eigenvector/Betweennes Centrality</a:t>
            </a: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 sz="1600" dirty="0"/>
              <a:t>Link Based Features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" sz="1600" dirty="0"/>
              <a:t>Simple Common Neighbours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" sz="1600" dirty="0"/>
              <a:t>Jaccard’s Coefficient</a:t>
            </a: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 sz="1600" dirty="0"/>
              <a:t>Graph Based Prediction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" sz="1600" dirty="0"/>
              <a:t>Weisfeiler Lehman Kernel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" sz="1600" dirty="0"/>
              <a:t>Aggregational Graph representation Learning</a:t>
            </a:r>
          </a:p>
        </p:txBody>
      </p:sp>
      <p:sp>
        <p:nvSpPr>
          <p:cNvPr id="142" name="Google Shape;142;p19"/>
          <p:cNvSpPr txBox="1">
            <a:spLocks noGrp="1"/>
          </p:cNvSpPr>
          <p:nvPr>
            <p:ph type="title"/>
          </p:nvPr>
        </p:nvSpPr>
        <p:spPr>
          <a:xfrm>
            <a:off x="544453" y="298528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GNNs for Recommender Systems</a:t>
            </a:r>
            <a:endParaRPr dirty="0"/>
          </a:p>
        </p:txBody>
      </p:sp>
      <p:sp>
        <p:nvSpPr>
          <p:cNvPr id="144" name="Google Shape;144;p1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2" name="Google Shape;141;p19">
            <a:extLst>
              <a:ext uri="{FF2B5EF4-FFF2-40B4-BE49-F238E27FC236}">
                <a16:creationId xmlns:a16="http://schemas.microsoft.com/office/drawing/2014/main" id="{59F7018D-B28B-E594-8E83-F087C4178D13}"/>
              </a:ext>
            </a:extLst>
          </p:cNvPr>
          <p:cNvSpPr txBox="1">
            <a:spLocks/>
          </p:cNvSpPr>
          <p:nvPr/>
        </p:nvSpPr>
        <p:spPr>
          <a:xfrm>
            <a:off x="5091545" y="599025"/>
            <a:ext cx="4728578" cy="341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ed Hat Text"/>
              <a:buChar char="⊚"/>
              <a:defRPr sz="2000" b="0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ed Hat Text"/>
              <a:buChar char="○"/>
              <a:defRPr sz="2000" b="0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ed Hat Text"/>
              <a:buChar char="■"/>
              <a:defRPr sz="2000" b="0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ed Hat Text"/>
              <a:buChar char="●"/>
              <a:defRPr sz="2000" b="0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ed Hat Text"/>
              <a:buChar char="○"/>
              <a:defRPr sz="2000" b="0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ed Hat Text"/>
              <a:buChar char="■"/>
              <a:defRPr sz="2000" b="0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ed Hat Text"/>
              <a:buChar char="●"/>
              <a:defRPr sz="2000" b="0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ed Hat Text"/>
              <a:buChar char="○"/>
              <a:defRPr sz="2000" b="0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000"/>
              <a:buFont typeface="Red Hat Text"/>
              <a:buChar char="■"/>
              <a:defRPr sz="2000" b="0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pPr marL="0" indent="0">
              <a:buFont typeface="Red Hat Text"/>
              <a:buNone/>
            </a:pPr>
            <a:endParaRPr lang="en-IN" b="1" dirty="0"/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IN" sz="1600" dirty="0"/>
              <a:t>node2Vec (Used Everywhere)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IN" sz="1600" dirty="0"/>
              <a:t>Random Walk Strategies - </a:t>
            </a:r>
            <a:r>
              <a:rPr lang="en-IN" sz="1600" dirty="0" err="1"/>
              <a:t>Deepwalk</a:t>
            </a:r>
            <a:endParaRPr lang="en-IN" sz="1600" dirty="0"/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IN" sz="1600" dirty="0"/>
              <a:t>Noise Contrastive Estimation</a:t>
            </a: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endParaRPr lang="en-IN" sz="1600" dirty="0"/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IN" sz="1600" dirty="0"/>
              <a:t>Adamic-Adar Index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IN" sz="1600" dirty="0"/>
              <a:t>Katz Index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IN" sz="1600" dirty="0"/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IN" sz="1600" dirty="0"/>
              <a:t>Bag-of-Graphlets Kernel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IN" sz="1600" dirty="0"/>
              <a:t>Bag-of-Node-Degrees Kernel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IN" sz="1600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20D1CBD-DFFD-E710-81F8-7C10CA8D78B7}"/>
              </a:ext>
            </a:extLst>
          </p:cNvPr>
          <p:cNvSpPr/>
          <p:nvPr/>
        </p:nvSpPr>
        <p:spPr>
          <a:xfrm>
            <a:off x="411828" y="891090"/>
            <a:ext cx="8494846" cy="118270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5508B8E-A340-DF8A-D7E0-DCA21698E42A}"/>
              </a:ext>
            </a:extLst>
          </p:cNvPr>
          <p:cNvSpPr/>
          <p:nvPr/>
        </p:nvSpPr>
        <p:spPr>
          <a:xfrm>
            <a:off x="411828" y="2073791"/>
            <a:ext cx="8494846" cy="118270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5238C6F-B70B-3718-009B-1EA6CA0DD7BB}"/>
              </a:ext>
            </a:extLst>
          </p:cNvPr>
          <p:cNvSpPr/>
          <p:nvPr/>
        </p:nvSpPr>
        <p:spPr>
          <a:xfrm>
            <a:off x="411828" y="3263540"/>
            <a:ext cx="8494846" cy="134624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9"/>
          <p:cNvSpPr txBox="1">
            <a:spLocks noGrp="1"/>
          </p:cNvSpPr>
          <p:nvPr>
            <p:ph type="title"/>
          </p:nvPr>
        </p:nvSpPr>
        <p:spPr>
          <a:xfrm>
            <a:off x="1047087" y="815060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My GNN Model Features</a:t>
            </a:r>
            <a:endParaRPr dirty="0"/>
          </a:p>
        </p:txBody>
      </p:sp>
      <p:sp>
        <p:nvSpPr>
          <p:cNvPr id="245" name="Google Shape;245;p29"/>
          <p:cNvSpPr txBox="1">
            <a:spLocks noGrp="1"/>
          </p:cNvSpPr>
          <p:nvPr>
            <p:ph type="body" idx="1"/>
          </p:nvPr>
        </p:nvSpPr>
        <p:spPr>
          <a:xfrm>
            <a:off x="1047087" y="1640137"/>
            <a:ext cx="2315700" cy="1245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Huge Dataset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 sz="1200" dirty="0"/>
              <a:t>List of ~ 50,000 </a:t>
            </a:r>
            <a:r>
              <a:rPr lang="en-US" sz="1200" dirty="0"/>
              <a:t>G</a:t>
            </a:r>
            <a:r>
              <a:rPr lang="en" sz="1200" dirty="0"/>
              <a:t>ames obtained from Steam API</a:t>
            </a:r>
          </a:p>
        </p:txBody>
      </p:sp>
      <p:sp>
        <p:nvSpPr>
          <p:cNvPr id="246" name="Google Shape;246;p29"/>
          <p:cNvSpPr txBox="1">
            <a:spLocks noGrp="1"/>
          </p:cNvSpPr>
          <p:nvPr>
            <p:ph type="body" idx="2"/>
          </p:nvPr>
        </p:nvSpPr>
        <p:spPr>
          <a:xfrm>
            <a:off x="3605986" y="1640137"/>
            <a:ext cx="2315700" cy="1245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Link Prediction Model</a:t>
            </a:r>
            <a:endParaRPr b="1" dirty="0"/>
          </a:p>
        </p:txBody>
      </p:sp>
      <p:sp>
        <p:nvSpPr>
          <p:cNvPr id="247" name="Google Shape;247;p29"/>
          <p:cNvSpPr txBox="1">
            <a:spLocks noGrp="1"/>
          </p:cNvSpPr>
          <p:nvPr>
            <p:ph type="body" idx="3"/>
          </p:nvPr>
        </p:nvSpPr>
        <p:spPr>
          <a:xfrm>
            <a:off x="6164884" y="1640137"/>
            <a:ext cx="2315700" cy="1245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/>
              <a:t>Based on Graph Convolutional Networks</a:t>
            </a: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endParaRPr sz="1200" dirty="0"/>
          </a:p>
        </p:txBody>
      </p:sp>
      <p:sp>
        <p:nvSpPr>
          <p:cNvPr id="248" name="Google Shape;248;p2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249" name="Google Shape;249;p29"/>
          <p:cNvSpPr txBox="1">
            <a:spLocks noGrp="1"/>
          </p:cNvSpPr>
          <p:nvPr>
            <p:ph type="body" idx="1"/>
          </p:nvPr>
        </p:nvSpPr>
        <p:spPr>
          <a:xfrm>
            <a:off x="1047087" y="3011737"/>
            <a:ext cx="2315700" cy="1245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Negative Sampling</a:t>
            </a: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200" dirty="0"/>
              <a:t>To provide robust estimates normalized against random negative samples</a:t>
            </a:r>
          </a:p>
        </p:txBody>
      </p:sp>
      <p:sp>
        <p:nvSpPr>
          <p:cNvPr id="250" name="Google Shape;250;p29"/>
          <p:cNvSpPr txBox="1">
            <a:spLocks noGrp="1"/>
          </p:cNvSpPr>
          <p:nvPr>
            <p:ph type="body" idx="2"/>
          </p:nvPr>
        </p:nvSpPr>
        <p:spPr>
          <a:xfrm>
            <a:off x="3605986" y="3011737"/>
            <a:ext cx="2315700" cy="1245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Deep Feature and Edge Encodings</a:t>
            </a:r>
            <a:endParaRPr b="1" dirty="0"/>
          </a:p>
        </p:txBody>
      </p:sp>
      <p:sp>
        <p:nvSpPr>
          <p:cNvPr id="251" name="Google Shape;251;p29"/>
          <p:cNvSpPr txBox="1">
            <a:spLocks noGrp="1"/>
          </p:cNvSpPr>
          <p:nvPr>
            <p:ph type="body" idx="3"/>
          </p:nvPr>
        </p:nvSpPr>
        <p:spPr>
          <a:xfrm>
            <a:off x="6164884" y="3011737"/>
            <a:ext cx="2315700" cy="1245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/>
              <a:t>Self-Supervised Learning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/>
              <a:t>Algorithm</a:t>
            </a: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endParaRPr sz="1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41"/>
          <p:cNvSpPr txBox="1">
            <a:spLocks noGrp="1"/>
          </p:cNvSpPr>
          <p:nvPr>
            <p:ph type="title"/>
          </p:nvPr>
        </p:nvSpPr>
        <p:spPr>
          <a:xfrm>
            <a:off x="311301" y="651564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 Analysis</a:t>
            </a:r>
            <a:endParaRPr dirty="0"/>
          </a:p>
        </p:txBody>
      </p:sp>
      <p:sp>
        <p:nvSpPr>
          <p:cNvPr id="411" name="Google Shape;411;p4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412" name="Google Shape;412;p41"/>
          <p:cNvSpPr/>
          <p:nvPr/>
        </p:nvSpPr>
        <p:spPr>
          <a:xfrm>
            <a:off x="286775" y="1363400"/>
            <a:ext cx="4206300" cy="1584600"/>
          </a:xfrm>
          <a:prstGeom prst="rect">
            <a:avLst/>
          </a:prstGeom>
          <a:solidFill>
            <a:srgbClr val="FFFFFF">
              <a:alpha val="21790"/>
            </a:srgbClr>
          </a:solidFill>
          <a:ln>
            <a:noFill/>
          </a:ln>
        </p:spPr>
        <p:txBody>
          <a:bodyPr spcFirstLastPara="1" wrap="square" lIns="91425" tIns="91425" rIns="13716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rPr>
              <a:t>STRENGTHS</a:t>
            </a: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 dirty="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rPr>
              <a:t>Low Space Complexity</a:t>
            </a: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 dirty="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rPr>
              <a:t>Low Shot Learning Ability</a:t>
            </a: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 dirty="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rPr>
              <a:t>Extremely Low Latency</a:t>
            </a: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endParaRPr dirty="0">
              <a:solidFill>
                <a:schemeClr val="dk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413" name="Google Shape;413;p41"/>
          <p:cNvSpPr/>
          <p:nvPr/>
        </p:nvSpPr>
        <p:spPr>
          <a:xfrm>
            <a:off x="4667075" y="1363400"/>
            <a:ext cx="4206300" cy="1584600"/>
          </a:xfrm>
          <a:prstGeom prst="rect">
            <a:avLst/>
          </a:prstGeom>
          <a:solidFill>
            <a:srgbClr val="FFFFFF">
              <a:alpha val="21790"/>
            </a:srgbClr>
          </a:solidFill>
          <a:ln>
            <a:noFill/>
          </a:ln>
        </p:spPr>
        <p:txBody>
          <a:bodyPr spcFirstLastPara="1" wrap="square" lIns="1371600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dirty="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rPr>
              <a:t>WEAKNESSES</a:t>
            </a:r>
            <a:endParaRPr b="1" dirty="0">
              <a:solidFill>
                <a:schemeClr val="dk1"/>
              </a:solidFill>
              <a:latin typeface="Red Hat Text"/>
              <a:ea typeface="Red Hat Text"/>
              <a:cs typeface="Red Hat Text"/>
              <a:sym typeface="Red Hat Text"/>
            </a:endParaRPr>
          </a:p>
          <a:p>
            <a:pPr marL="0" lvl="0" indent="0" algn="r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 dirty="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rPr>
              <a:t>Huge Computational T</a:t>
            </a:r>
            <a:r>
              <a:rPr lang="en-IN" dirty="0" err="1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rPr>
              <a:t>i</a:t>
            </a:r>
            <a:r>
              <a:rPr lang="en" dirty="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rPr>
              <a:t>me</a:t>
            </a:r>
          </a:p>
          <a:p>
            <a:pPr marL="0" lvl="0" indent="0" algn="r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 dirty="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rPr>
              <a:t>Fails to incoroprate global nieghbourhood features</a:t>
            </a:r>
          </a:p>
          <a:p>
            <a:pPr marL="0" lvl="0" indent="0" algn="r" rtl="0">
              <a:spcBef>
                <a:spcPts val="600"/>
              </a:spcBef>
              <a:spcAft>
                <a:spcPts val="600"/>
              </a:spcAft>
              <a:buNone/>
            </a:pPr>
            <a:endParaRPr dirty="0">
              <a:solidFill>
                <a:schemeClr val="dk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414" name="Google Shape;414;p41"/>
          <p:cNvSpPr/>
          <p:nvPr/>
        </p:nvSpPr>
        <p:spPr>
          <a:xfrm>
            <a:off x="286775" y="3121900"/>
            <a:ext cx="4206300" cy="1584600"/>
          </a:xfrm>
          <a:prstGeom prst="rect">
            <a:avLst/>
          </a:prstGeom>
          <a:solidFill>
            <a:srgbClr val="FFFFFF">
              <a:alpha val="21790"/>
            </a:srgbClr>
          </a:solidFill>
          <a:ln>
            <a:noFill/>
          </a:ln>
        </p:spPr>
        <p:txBody>
          <a:bodyPr spcFirstLastPara="1" wrap="square" lIns="91425" tIns="91425" rIns="1371600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 dirty="0">
              <a:solidFill>
                <a:schemeClr val="dk1"/>
              </a:solidFill>
              <a:latin typeface="Red Hat Text"/>
              <a:ea typeface="Red Hat Text"/>
              <a:cs typeface="Red Hat Text"/>
              <a:sym typeface="Red Hat Tex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rPr>
              <a:t>Random Link Splitting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rPr>
              <a:t>Negative Sampling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rPr>
              <a:t>Deep Node/Edge Encoding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>
              <a:solidFill>
                <a:schemeClr val="dk1"/>
              </a:solidFill>
              <a:latin typeface="Red Hat Text"/>
              <a:ea typeface="Red Hat Text"/>
              <a:cs typeface="Red Hat Text"/>
              <a:sym typeface="Red Hat Text"/>
            </a:endParaRP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dirty="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rPr>
              <a:t>Strategies Incorporated</a:t>
            </a:r>
            <a:endParaRPr dirty="0">
              <a:solidFill>
                <a:schemeClr val="dk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415" name="Google Shape;415;p41"/>
          <p:cNvSpPr/>
          <p:nvPr/>
        </p:nvSpPr>
        <p:spPr>
          <a:xfrm>
            <a:off x="4667075" y="3121900"/>
            <a:ext cx="4206300" cy="1584600"/>
          </a:xfrm>
          <a:prstGeom prst="rect">
            <a:avLst/>
          </a:prstGeom>
          <a:solidFill>
            <a:srgbClr val="FFFFFF">
              <a:alpha val="21790"/>
            </a:srgbClr>
          </a:solidFill>
          <a:ln>
            <a:noFill/>
          </a:ln>
        </p:spPr>
        <p:txBody>
          <a:bodyPr spcFirstLastPara="1" wrap="square" lIns="1371600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rPr>
              <a:t>Superior 80% Accuracy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>
              <a:solidFill>
                <a:schemeClr val="dk1"/>
              </a:solidFill>
              <a:latin typeface="Red Hat Text"/>
              <a:ea typeface="Red Hat Text"/>
              <a:cs typeface="Red Hat Text"/>
              <a:sym typeface="Red Hat Text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rPr>
              <a:t>Quick Training – Highest Accuracy 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rPr>
              <a:t>achieved in ~20 epochs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>
              <a:solidFill>
                <a:schemeClr val="dk1"/>
              </a:solidFill>
              <a:latin typeface="Red Hat Text"/>
              <a:ea typeface="Red Hat Text"/>
              <a:cs typeface="Red Hat Text"/>
              <a:sym typeface="Red Hat Text"/>
            </a:endParaRPr>
          </a:p>
          <a:p>
            <a:pPr marL="0" lvl="0" indent="0" algn="r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 b="1" dirty="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rPr>
              <a:t>Model Evaluation</a:t>
            </a:r>
            <a:endParaRPr dirty="0">
              <a:solidFill>
                <a:schemeClr val="dk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420" name="Google Shape;420;p41"/>
          <p:cNvSpPr/>
          <p:nvPr/>
        </p:nvSpPr>
        <p:spPr>
          <a:xfrm>
            <a:off x="3842100" y="2242577"/>
            <a:ext cx="371803" cy="44467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endParaRPr b="1" i="0" dirty="0">
              <a:ln>
                <a:noFill/>
              </a:ln>
              <a:solidFill>
                <a:schemeClr val="dk1"/>
              </a:solidFill>
              <a:latin typeface="Red Hat Text"/>
            </a:endParaRPr>
          </a:p>
        </p:txBody>
      </p:sp>
      <p:sp>
        <p:nvSpPr>
          <p:cNvPr id="421" name="Google Shape;421;p41"/>
          <p:cNvSpPr/>
          <p:nvPr/>
        </p:nvSpPr>
        <p:spPr>
          <a:xfrm>
            <a:off x="4857720" y="2250297"/>
            <a:ext cx="570056" cy="43232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endParaRPr b="1" i="0" dirty="0">
              <a:ln>
                <a:noFill/>
              </a:ln>
              <a:solidFill>
                <a:schemeClr val="dk1"/>
              </a:solidFill>
              <a:latin typeface="Red Hat Text"/>
            </a:endParaRPr>
          </a:p>
        </p:txBody>
      </p:sp>
      <p:sp>
        <p:nvSpPr>
          <p:cNvPr id="422" name="Google Shape;422;p41"/>
          <p:cNvSpPr/>
          <p:nvPr/>
        </p:nvSpPr>
        <p:spPr>
          <a:xfrm>
            <a:off x="3807513" y="3348952"/>
            <a:ext cx="446534" cy="445907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endParaRPr b="1" i="0" dirty="0">
              <a:ln>
                <a:noFill/>
              </a:ln>
              <a:solidFill>
                <a:schemeClr val="dk1"/>
              </a:solidFill>
              <a:latin typeface="Red Hat Text"/>
            </a:endParaRPr>
          </a:p>
        </p:txBody>
      </p:sp>
      <p:sp>
        <p:nvSpPr>
          <p:cNvPr id="423" name="Google Shape;423;p41"/>
          <p:cNvSpPr/>
          <p:nvPr/>
        </p:nvSpPr>
        <p:spPr>
          <a:xfrm>
            <a:off x="4971979" y="3356672"/>
            <a:ext cx="384773" cy="43232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endParaRPr b="1" i="0" dirty="0">
              <a:ln>
                <a:noFill/>
              </a:ln>
              <a:solidFill>
                <a:schemeClr val="dk1"/>
              </a:solidFill>
              <a:latin typeface="Red Hat Tex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7"/>
          <p:cNvSpPr txBox="1">
            <a:spLocks noGrp="1"/>
          </p:cNvSpPr>
          <p:nvPr>
            <p:ph type="ctrTitle" idx="4294967295"/>
          </p:nvPr>
        </p:nvSpPr>
        <p:spPr>
          <a:xfrm>
            <a:off x="855300" y="571800"/>
            <a:ext cx="7433400" cy="894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~51,000 GAMES</a:t>
            </a:r>
            <a:endParaRPr sz="4800" dirty="0"/>
          </a:p>
        </p:txBody>
      </p:sp>
      <p:sp>
        <p:nvSpPr>
          <p:cNvPr id="221" name="Google Shape;221;p27"/>
          <p:cNvSpPr txBox="1">
            <a:spLocks noGrp="1"/>
          </p:cNvSpPr>
          <p:nvPr>
            <p:ph type="subTitle" idx="4294967295"/>
          </p:nvPr>
        </p:nvSpPr>
        <p:spPr>
          <a:xfrm>
            <a:off x="855300" y="1444873"/>
            <a:ext cx="7433400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" sz="2400" dirty="0"/>
              <a:t>That’s a lot of </a:t>
            </a:r>
            <a:r>
              <a:rPr lang="en" dirty="0"/>
              <a:t>games</a:t>
            </a:r>
            <a:endParaRPr sz="2400" dirty="0"/>
          </a:p>
        </p:txBody>
      </p:sp>
      <p:sp>
        <p:nvSpPr>
          <p:cNvPr id="222" name="Google Shape;222;p27"/>
          <p:cNvSpPr txBox="1">
            <a:spLocks noGrp="1"/>
          </p:cNvSpPr>
          <p:nvPr>
            <p:ph type="ctrTitle" idx="4294967295"/>
          </p:nvPr>
        </p:nvSpPr>
        <p:spPr>
          <a:xfrm>
            <a:off x="855300" y="3200693"/>
            <a:ext cx="7433400" cy="894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More than 1 billion edges</a:t>
            </a:r>
            <a:endParaRPr sz="4800" dirty="0"/>
          </a:p>
        </p:txBody>
      </p:sp>
      <p:sp>
        <p:nvSpPr>
          <p:cNvPr id="224" name="Google Shape;224;p27"/>
          <p:cNvSpPr txBox="1">
            <a:spLocks noGrp="1"/>
          </p:cNvSpPr>
          <p:nvPr>
            <p:ph type="ctrTitle" idx="4294967295"/>
          </p:nvPr>
        </p:nvSpPr>
        <p:spPr>
          <a:xfrm>
            <a:off x="855300" y="1886247"/>
            <a:ext cx="7433400" cy="894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~ 500 genres</a:t>
            </a:r>
            <a:endParaRPr sz="4800" dirty="0"/>
          </a:p>
        </p:txBody>
      </p:sp>
      <p:sp>
        <p:nvSpPr>
          <p:cNvPr id="225" name="Google Shape;225;p27"/>
          <p:cNvSpPr txBox="1">
            <a:spLocks noGrp="1"/>
          </p:cNvSpPr>
          <p:nvPr>
            <p:ph type="subTitle" idx="4294967295"/>
          </p:nvPr>
        </p:nvSpPr>
        <p:spPr>
          <a:xfrm>
            <a:off x="855300" y="2759320"/>
            <a:ext cx="7433400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" sz="2400" dirty="0"/>
              <a:t>And a lot of genres</a:t>
            </a:r>
            <a:endParaRPr sz="2400" dirty="0"/>
          </a:p>
        </p:txBody>
      </p:sp>
      <p:sp>
        <p:nvSpPr>
          <p:cNvPr id="226" name="Google Shape;226;p2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8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 Pipeline</a:t>
            </a:r>
            <a:endParaRPr dirty="0"/>
          </a:p>
        </p:txBody>
      </p:sp>
      <p:sp>
        <p:nvSpPr>
          <p:cNvPr id="329" name="Google Shape;329;p3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332" name="Google Shape;332;p38"/>
          <p:cNvSpPr/>
          <p:nvPr/>
        </p:nvSpPr>
        <p:spPr>
          <a:xfrm>
            <a:off x="6921497" y="2455803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rPr>
              <a:t>10</a:t>
            </a:r>
            <a:endParaRPr dirty="0">
              <a:solidFill>
                <a:schemeClr val="dk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333" name="Google Shape;333;p38"/>
          <p:cNvSpPr/>
          <p:nvPr/>
        </p:nvSpPr>
        <p:spPr>
          <a:xfrm>
            <a:off x="6261413" y="2455803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rPr>
              <a:t>9</a:t>
            </a:r>
            <a:endParaRPr dirty="0">
              <a:solidFill>
                <a:schemeClr val="dk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334" name="Google Shape;334;p38"/>
          <p:cNvSpPr/>
          <p:nvPr/>
        </p:nvSpPr>
        <p:spPr>
          <a:xfrm>
            <a:off x="5601329" y="2455803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rPr>
              <a:t>8</a:t>
            </a:r>
            <a:endParaRPr dirty="0">
              <a:solidFill>
                <a:schemeClr val="dk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335" name="Google Shape;335;p38"/>
          <p:cNvSpPr/>
          <p:nvPr/>
        </p:nvSpPr>
        <p:spPr>
          <a:xfrm>
            <a:off x="4941245" y="2455803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rPr>
              <a:t>7</a:t>
            </a:r>
            <a:endParaRPr dirty="0">
              <a:solidFill>
                <a:schemeClr val="dk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336" name="Google Shape;336;p38"/>
          <p:cNvSpPr/>
          <p:nvPr/>
        </p:nvSpPr>
        <p:spPr>
          <a:xfrm>
            <a:off x="4281161" y="2455803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rPr>
              <a:t>6</a:t>
            </a:r>
            <a:endParaRPr dirty="0">
              <a:solidFill>
                <a:schemeClr val="dk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337" name="Google Shape;337;p38"/>
          <p:cNvSpPr/>
          <p:nvPr/>
        </p:nvSpPr>
        <p:spPr>
          <a:xfrm>
            <a:off x="3621076" y="2455803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rPr>
              <a:t>5</a:t>
            </a:r>
            <a:endParaRPr dirty="0">
              <a:solidFill>
                <a:schemeClr val="dk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338" name="Google Shape;338;p38"/>
          <p:cNvSpPr/>
          <p:nvPr/>
        </p:nvSpPr>
        <p:spPr>
          <a:xfrm>
            <a:off x="2960992" y="2455803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rPr>
              <a:t>4</a:t>
            </a:r>
            <a:endParaRPr dirty="0">
              <a:solidFill>
                <a:schemeClr val="dk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339" name="Google Shape;339;p38"/>
          <p:cNvSpPr/>
          <p:nvPr/>
        </p:nvSpPr>
        <p:spPr>
          <a:xfrm>
            <a:off x="2300908" y="2455803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rPr>
              <a:t>3</a:t>
            </a:r>
            <a:endParaRPr dirty="0">
              <a:solidFill>
                <a:schemeClr val="dk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340" name="Google Shape;340;p38"/>
          <p:cNvSpPr/>
          <p:nvPr/>
        </p:nvSpPr>
        <p:spPr>
          <a:xfrm>
            <a:off x="1640824" y="2455803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rPr>
              <a:t>2</a:t>
            </a:r>
            <a:endParaRPr dirty="0">
              <a:solidFill>
                <a:schemeClr val="dk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341" name="Google Shape;341;p38"/>
          <p:cNvSpPr/>
          <p:nvPr/>
        </p:nvSpPr>
        <p:spPr>
          <a:xfrm>
            <a:off x="965244" y="2455803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rPr>
              <a:t>1</a:t>
            </a:r>
            <a:endParaRPr dirty="0">
              <a:solidFill>
                <a:schemeClr val="dk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cxnSp>
        <p:nvCxnSpPr>
          <p:cNvPr id="343" name="Google Shape;343;p38"/>
          <p:cNvCxnSpPr/>
          <p:nvPr/>
        </p:nvCxnSpPr>
        <p:spPr>
          <a:xfrm rot="10800000">
            <a:off x="1275380" y="1981784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44" name="Google Shape;344;p38"/>
          <p:cNvSpPr txBox="1"/>
          <p:nvPr/>
        </p:nvSpPr>
        <p:spPr>
          <a:xfrm>
            <a:off x="1234357" y="1427053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rPr>
              <a:t>Obtain the dataset</a:t>
            </a:r>
            <a:endParaRPr sz="1600" dirty="0">
              <a:solidFill>
                <a:schemeClr val="dk2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cxnSp>
        <p:nvCxnSpPr>
          <p:cNvPr id="345" name="Google Shape;345;p38"/>
          <p:cNvCxnSpPr/>
          <p:nvPr/>
        </p:nvCxnSpPr>
        <p:spPr>
          <a:xfrm rot="10800000">
            <a:off x="2596615" y="1981784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46" name="Google Shape;346;p38"/>
          <p:cNvSpPr txBox="1"/>
          <p:nvPr/>
        </p:nvSpPr>
        <p:spPr>
          <a:xfrm>
            <a:off x="2549558" y="1368825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rPr>
              <a:t>Describe Node Embeddings</a:t>
            </a:r>
            <a:endParaRPr dirty="0">
              <a:solidFill>
                <a:schemeClr val="dk2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cxnSp>
        <p:nvCxnSpPr>
          <p:cNvPr id="347" name="Google Shape;347;p38"/>
          <p:cNvCxnSpPr/>
          <p:nvPr/>
        </p:nvCxnSpPr>
        <p:spPr>
          <a:xfrm rot="10800000">
            <a:off x="3917850" y="1981784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48" name="Google Shape;348;p38"/>
          <p:cNvSpPr txBox="1"/>
          <p:nvPr/>
        </p:nvSpPr>
        <p:spPr>
          <a:xfrm>
            <a:off x="3872300" y="1368825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rPr>
              <a:t>Setup the model pipeline</a:t>
            </a:r>
            <a:endParaRPr dirty="0">
              <a:solidFill>
                <a:schemeClr val="dk2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cxnSp>
        <p:nvCxnSpPr>
          <p:cNvPr id="349" name="Google Shape;349;p38"/>
          <p:cNvCxnSpPr/>
          <p:nvPr/>
        </p:nvCxnSpPr>
        <p:spPr>
          <a:xfrm rot="10800000">
            <a:off x="5239085" y="1981784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50" name="Google Shape;350;p38"/>
          <p:cNvSpPr txBox="1"/>
          <p:nvPr/>
        </p:nvSpPr>
        <p:spPr>
          <a:xfrm>
            <a:off x="5195042" y="1368825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rPr>
              <a:t>Setup Node Embedding Transforms</a:t>
            </a:r>
            <a:endParaRPr dirty="0">
              <a:solidFill>
                <a:schemeClr val="dk2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cxnSp>
        <p:nvCxnSpPr>
          <p:cNvPr id="351" name="Google Shape;351;p38"/>
          <p:cNvCxnSpPr/>
          <p:nvPr/>
        </p:nvCxnSpPr>
        <p:spPr>
          <a:xfrm rot="10800000">
            <a:off x="6560320" y="1981784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52" name="Google Shape;352;p38"/>
          <p:cNvSpPr txBox="1"/>
          <p:nvPr/>
        </p:nvSpPr>
        <p:spPr>
          <a:xfrm>
            <a:off x="6517784" y="1368825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rPr>
              <a:t>Setup GCNN Layers</a:t>
            </a:r>
            <a:endParaRPr dirty="0">
              <a:solidFill>
                <a:schemeClr val="dk2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cxnSp>
        <p:nvCxnSpPr>
          <p:cNvPr id="355" name="Google Shape;355;p38"/>
          <p:cNvCxnSpPr/>
          <p:nvPr/>
        </p:nvCxnSpPr>
        <p:spPr>
          <a:xfrm rot="10800000">
            <a:off x="1946144" y="2824822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56" name="Google Shape;356;p38"/>
          <p:cNvSpPr txBox="1"/>
          <p:nvPr/>
        </p:nvSpPr>
        <p:spPr>
          <a:xfrm>
            <a:off x="1909501" y="3425741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rPr>
              <a:t>Clean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rPr>
              <a:t>and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rPr>
              <a:t>Preprocess</a:t>
            </a:r>
          </a:p>
        </p:txBody>
      </p:sp>
      <p:cxnSp>
        <p:nvCxnSpPr>
          <p:cNvPr id="357" name="Google Shape;357;p38"/>
          <p:cNvCxnSpPr/>
          <p:nvPr/>
        </p:nvCxnSpPr>
        <p:spPr>
          <a:xfrm rot="10800000">
            <a:off x="3267379" y="2824822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58" name="Google Shape;358;p38"/>
          <p:cNvSpPr txBox="1"/>
          <p:nvPr/>
        </p:nvSpPr>
        <p:spPr>
          <a:xfrm>
            <a:off x="3239897" y="3425741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err="1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rPr>
              <a:t>Featurize</a:t>
            </a:r>
            <a:r>
              <a:rPr lang="en-IN" dirty="0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rPr>
              <a:t> Edge Embeddings</a:t>
            </a:r>
            <a:endParaRPr dirty="0">
              <a:solidFill>
                <a:schemeClr val="dk2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cxnSp>
        <p:nvCxnSpPr>
          <p:cNvPr id="359" name="Google Shape;359;p38"/>
          <p:cNvCxnSpPr/>
          <p:nvPr/>
        </p:nvCxnSpPr>
        <p:spPr>
          <a:xfrm rot="10800000">
            <a:off x="4588614" y="2824822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60" name="Google Shape;360;p38"/>
          <p:cNvSpPr txBox="1"/>
          <p:nvPr/>
        </p:nvSpPr>
        <p:spPr>
          <a:xfrm>
            <a:off x="4570292" y="3425741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rPr>
              <a:t>Create a custom PyTorch Dataset</a:t>
            </a:r>
            <a:endParaRPr dirty="0">
              <a:solidFill>
                <a:schemeClr val="dk2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cxnSp>
        <p:nvCxnSpPr>
          <p:cNvPr id="361" name="Google Shape;361;p38"/>
          <p:cNvCxnSpPr/>
          <p:nvPr/>
        </p:nvCxnSpPr>
        <p:spPr>
          <a:xfrm rot="10800000">
            <a:off x="5909849" y="2824822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62" name="Google Shape;362;p38"/>
          <p:cNvSpPr txBox="1"/>
          <p:nvPr/>
        </p:nvSpPr>
        <p:spPr>
          <a:xfrm>
            <a:off x="5900688" y="3425741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rPr>
              <a:t>Incorporate Negative Sampling and Random Splits</a:t>
            </a:r>
            <a:endParaRPr dirty="0">
              <a:solidFill>
                <a:schemeClr val="dk2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cxnSp>
        <p:nvCxnSpPr>
          <p:cNvPr id="363" name="Google Shape;363;p38"/>
          <p:cNvCxnSpPr/>
          <p:nvPr/>
        </p:nvCxnSpPr>
        <p:spPr>
          <a:xfrm rot="10800000">
            <a:off x="7231084" y="2824822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64" name="Google Shape;364;p38"/>
          <p:cNvSpPr txBox="1"/>
          <p:nvPr/>
        </p:nvSpPr>
        <p:spPr>
          <a:xfrm>
            <a:off x="7231084" y="3425741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rPr>
              <a:t>Evaluate with AUC and ROC</a:t>
            </a:r>
            <a:endParaRPr dirty="0">
              <a:solidFill>
                <a:schemeClr val="dk2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Virgilia template">
  <a:themeElements>
    <a:clrScheme name="Custom 347">
      <a:dk1>
        <a:srgbClr val="FFFFFF"/>
      </a:dk1>
      <a:lt1>
        <a:srgbClr val="01050E"/>
      </a:lt1>
      <a:dk2>
        <a:srgbClr val="DDE0EB"/>
      </a:dk2>
      <a:lt2>
        <a:srgbClr val="777FA0"/>
      </a:lt2>
      <a:accent1>
        <a:srgbClr val="0342A9"/>
      </a:accent1>
      <a:accent2>
        <a:srgbClr val="0F9EC5"/>
      </a:accent2>
      <a:accent3>
        <a:srgbClr val="023290"/>
      </a:accent3>
      <a:accent4>
        <a:srgbClr val="027190"/>
      </a:accent4>
      <a:accent5>
        <a:srgbClr val="022376"/>
      </a:accent5>
      <a:accent6>
        <a:srgbClr val="01135D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297</Words>
  <Application>Microsoft Office PowerPoint</Application>
  <PresentationFormat>On-screen Show (16:9)</PresentationFormat>
  <Paragraphs>105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Wingdings</vt:lpstr>
      <vt:lpstr>Red Hat Text</vt:lpstr>
      <vt:lpstr>Red Hat Display Black</vt:lpstr>
      <vt:lpstr>Arial</vt:lpstr>
      <vt:lpstr>Calibri</vt:lpstr>
      <vt:lpstr>Virgilia template</vt:lpstr>
      <vt:lpstr>Graph Neural Networks for Recommender Systems</vt:lpstr>
      <vt:lpstr>Graph Theory and why GNNs</vt:lpstr>
      <vt:lpstr>Traditional GNN Taks</vt:lpstr>
      <vt:lpstr>GNNs for Recommender Systems</vt:lpstr>
      <vt:lpstr>My GNN Model Features</vt:lpstr>
      <vt:lpstr>Model Analysis</vt:lpstr>
      <vt:lpstr>~51,000 GAMES</vt:lpstr>
      <vt:lpstr>Model Pipeline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 Neural Networks for Recommender Systems</dc:title>
  <cp:lastModifiedBy>Aditya Aher</cp:lastModifiedBy>
  <cp:revision>20</cp:revision>
  <dcterms:modified xsi:type="dcterms:W3CDTF">2023-12-05T15:38:33Z</dcterms:modified>
</cp:coreProperties>
</file>