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73" r:id="rId6"/>
    <p:sldId id="285" r:id="rId7"/>
    <p:sldId id="271" r:id="rId8"/>
    <p:sldId id="28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ed Hat Display Black" panose="020B0604020202020204" charset="0"/>
      <p:bold r:id="rId15"/>
      <p:boldItalic r:id="rId16"/>
    </p:embeddedFont>
    <p:embeddedFont>
      <p:font typeface="Red Hat Tex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845D9-6369-49C8-8727-13F84F9FAB24}">
  <a:tblStyle styleId="{212845D9-6369-49C8-8727-13F84F9FA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F15732-B958-4A86-A11A-B8F5D6605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097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a1b4ae63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a1b4ae63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a1b4ae6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a1b4ae6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91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5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Neural Networks</a:t>
            </a:r>
            <a:br>
              <a:rPr lang="en" dirty="0"/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Recommender Systems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Theory and why GNNs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5556184" y="161251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Power of GNNs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Graph representations are found everywhere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Extremely Low Latency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Accommodate large data structures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Handle multi-level tasks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7149F-C9BF-3D3D-380F-403E3331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7" y="1563849"/>
            <a:ext cx="4756971" cy="207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426443" y="-1632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Traditional GNN Taks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426443" y="1205954"/>
            <a:ext cx="7177334" cy="6286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/>
              <a:t>1.  Node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/>
              <a:t>- Node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/>
              <a:t>- Node Featurization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AutoNum type="arabicPeriod" startAt="2"/>
            </a:pPr>
            <a:r>
              <a:rPr lang="en" sz="2000" dirty="0"/>
              <a:t>Edge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 Link Prediction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 Edge Analysis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AutoNum type="arabicPeriod" startAt="3"/>
            </a:pPr>
            <a:r>
              <a:rPr lang="en" sz="2000" dirty="0"/>
              <a:t>Graph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-Graph Generation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  Multi-graph comparison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9B5AB-0C25-040E-D5B2-FA776107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06" y="1205954"/>
            <a:ext cx="3662620" cy="3329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544453" y="298528"/>
            <a:ext cx="4728578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/>
              <a:t>Node Similarity Embedding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Katz Index/ Adamic-Adar Index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Eigenvector/Betweennes Centrality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/>
              <a:t>Link Based Features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Simple Common Neighbours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Jaccard’s Coefficient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/>
              <a:t>Graph Based Prediction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Weisfeiler Lehman Kernel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Aggregational Graph representation Learning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44453" y="298528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GNNs for Recommender Systems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41;p19">
            <a:extLst>
              <a:ext uri="{FF2B5EF4-FFF2-40B4-BE49-F238E27FC236}">
                <a16:creationId xmlns:a16="http://schemas.microsoft.com/office/drawing/2014/main" id="{59F7018D-B28B-E594-8E83-F087C4178D13}"/>
              </a:ext>
            </a:extLst>
          </p:cNvPr>
          <p:cNvSpPr txBox="1">
            <a:spLocks/>
          </p:cNvSpPr>
          <p:nvPr/>
        </p:nvSpPr>
        <p:spPr>
          <a:xfrm>
            <a:off x="5091545" y="599025"/>
            <a:ext cx="4728578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endParaRPr lang="en-IN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node2Vec (Used Everywhere)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Random Walk Strategies - </a:t>
            </a:r>
            <a:r>
              <a:rPr lang="en-IN" sz="1600" dirty="0" err="1"/>
              <a:t>Deepwalk</a:t>
            </a:r>
            <a:endParaRPr lang="en-IN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Noise Contrastive Estimation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Adamic-Adar Index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Katz Index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Bag-of-Graphlets Kernel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Bag-of-Node-Degrees Kernel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0D1CBD-DFFD-E710-81F8-7C10CA8D78B7}"/>
              </a:ext>
            </a:extLst>
          </p:cNvPr>
          <p:cNvSpPr/>
          <p:nvPr/>
        </p:nvSpPr>
        <p:spPr>
          <a:xfrm>
            <a:off x="411828" y="891090"/>
            <a:ext cx="8494846" cy="1182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508B8E-A340-DF8A-D7E0-DCA21698E42A}"/>
              </a:ext>
            </a:extLst>
          </p:cNvPr>
          <p:cNvSpPr/>
          <p:nvPr/>
        </p:nvSpPr>
        <p:spPr>
          <a:xfrm>
            <a:off x="411828" y="2073791"/>
            <a:ext cx="8494846" cy="1182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238C6F-B70B-3718-009B-1EA6CA0DD7BB}"/>
              </a:ext>
            </a:extLst>
          </p:cNvPr>
          <p:cNvSpPr/>
          <p:nvPr/>
        </p:nvSpPr>
        <p:spPr>
          <a:xfrm>
            <a:off x="411828" y="3263540"/>
            <a:ext cx="8494846" cy="13462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047087" y="81506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GNN Model Features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1047087" y="16401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Huge Dataset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 dirty="0"/>
              <a:t>List of ~ 50,000 </a:t>
            </a:r>
            <a:r>
              <a:rPr lang="en-US" sz="1200" dirty="0"/>
              <a:t>G</a:t>
            </a:r>
            <a:r>
              <a:rPr lang="en" sz="1200" dirty="0"/>
              <a:t>ames obtained from Steam API</a:t>
            </a: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2"/>
          </p:nvPr>
        </p:nvSpPr>
        <p:spPr>
          <a:xfrm>
            <a:off x="3605986" y="16401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Link Prediction Model</a:t>
            </a:r>
            <a:endParaRPr b="1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3"/>
          </p:nvPr>
        </p:nvSpPr>
        <p:spPr>
          <a:xfrm>
            <a:off x="6164884" y="16401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Based on Graph Convolutional Networks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1047087" y="30117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Negative Sampling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To provide robust estimates normalized against random negative samples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3605986" y="30117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Deep Feature and Edge Encodings</a:t>
            </a:r>
            <a:endParaRPr b="1"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3"/>
          </p:nvPr>
        </p:nvSpPr>
        <p:spPr>
          <a:xfrm>
            <a:off x="6164884" y="30117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Self-Supervised Learning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Algorithm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311301" y="651564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Analysis</a:t>
            </a:r>
            <a:endParaRPr dirty="0"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STRENGTHS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Low Space Complexity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Low Shot Learning Ability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Extremely Low Latency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WEAKNESSES</a:t>
            </a:r>
            <a:endParaRPr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Huge Computational T</a:t>
            </a:r>
            <a:r>
              <a:rPr lang="en-IN" dirty="0" err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me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Fails to incoroprate global nieghbourhood features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Random Link Splitting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Negative Sampling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Deep Node/Edge Encoding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Strategies Incorporated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Superior 80% Accuracy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Quick Training – Highest Accuracy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achieved in ~20 epochs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Model Evaluation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3842100" y="2242577"/>
            <a:ext cx="371803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4857720" y="2250297"/>
            <a:ext cx="570056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3807513" y="3348952"/>
            <a:ext cx="446534" cy="4459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4971979" y="3356672"/>
            <a:ext cx="384773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571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~51,000 GAMES</a:t>
            </a:r>
            <a:endParaRPr sz="4800"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44873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 dirty="0"/>
              <a:t>That’s a lot of </a:t>
            </a:r>
            <a:r>
              <a:rPr lang="en" dirty="0"/>
              <a:t>games</a:t>
            </a:r>
            <a:endParaRPr sz="2400"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2006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More than 1 billion edges</a:t>
            </a:r>
            <a:endParaRPr sz="4800" dirty="0"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8862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~ 500 genres</a:t>
            </a:r>
            <a:endParaRPr sz="4800" dirty="0"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59320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 dirty="0"/>
              <a:t>And a lot of genres</a:t>
            </a:r>
            <a:endParaRPr sz="2400" dirty="0"/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Pipeline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6921497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6261413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9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601329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8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4941245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7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281161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6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621076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5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2960992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4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2300908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640824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965244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3" name="Google Shape;343;p38"/>
          <p:cNvCxnSpPr/>
          <p:nvPr/>
        </p:nvCxnSpPr>
        <p:spPr>
          <a:xfrm rot="10800000">
            <a:off x="1275380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4" name="Google Shape;344;p38"/>
          <p:cNvSpPr txBox="1"/>
          <p:nvPr/>
        </p:nvSpPr>
        <p:spPr>
          <a:xfrm>
            <a:off x="1234357" y="1427053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Obtain the dataset</a:t>
            </a:r>
            <a:endParaRPr sz="16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 rot="10800000">
            <a:off x="2596615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6" name="Google Shape;346;p38"/>
          <p:cNvSpPr txBox="1"/>
          <p:nvPr/>
        </p:nvSpPr>
        <p:spPr>
          <a:xfrm>
            <a:off x="2549558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Describe Node Embeddings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7" name="Google Shape;347;p38"/>
          <p:cNvCxnSpPr/>
          <p:nvPr/>
        </p:nvCxnSpPr>
        <p:spPr>
          <a:xfrm rot="10800000">
            <a:off x="3917850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8" name="Google Shape;348;p38"/>
          <p:cNvSpPr txBox="1"/>
          <p:nvPr/>
        </p:nvSpPr>
        <p:spPr>
          <a:xfrm>
            <a:off x="3872300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Setup the model pipeline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9" name="Google Shape;349;p38"/>
          <p:cNvCxnSpPr/>
          <p:nvPr/>
        </p:nvCxnSpPr>
        <p:spPr>
          <a:xfrm rot="10800000">
            <a:off x="5239085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0" name="Google Shape;350;p38"/>
          <p:cNvSpPr txBox="1"/>
          <p:nvPr/>
        </p:nvSpPr>
        <p:spPr>
          <a:xfrm>
            <a:off x="5195042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Setup Node Embedding Transforms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 rot="10800000">
            <a:off x="6560320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2" name="Google Shape;352;p38"/>
          <p:cNvSpPr txBox="1"/>
          <p:nvPr/>
        </p:nvSpPr>
        <p:spPr>
          <a:xfrm>
            <a:off x="6517784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Setup GCNN Layers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5" name="Google Shape;355;p38"/>
          <p:cNvCxnSpPr/>
          <p:nvPr/>
        </p:nvCxnSpPr>
        <p:spPr>
          <a:xfrm rot="10800000">
            <a:off x="1946144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6" name="Google Shape;356;p38"/>
          <p:cNvSpPr txBox="1"/>
          <p:nvPr/>
        </p:nvSpPr>
        <p:spPr>
          <a:xfrm>
            <a:off x="1909501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Clean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Preprocess</a:t>
            </a:r>
          </a:p>
        </p:txBody>
      </p:sp>
      <p:cxnSp>
        <p:nvCxnSpPr>
          <p:cNvPr id="357" name="Google Shape;357;p38"/>
          <p:cNvCxnSpPr/>
          <p:nvPr/>
        </p:nvCxnSpPr>
        <p:spPr>
          <a:xfrm rot="10800000">
            <a:off x="3267379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8" name="Google Shape;358;p38"/>
          <p:cNvSpPr txBox="1"/>
          <p:nvPr/>
        </p:nvSpPr>
        <p:spPr>
          <a:xfrm>
            <a:off x="3239897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Featurize</a:t>
            </a: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Edge Embeddings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9" name="Google Shape;359;p38"/>
          <p:cNvCxnSpPr/>
          <p:nvPr/>
        </p:nvCxnSpPr>
        <p:spPr>
          <a:xfrm rot="10800000">
            <a:off x="4588614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0" name="Google Shape;360;p38"/>
          <p:cNvSpPr txBox="1"/>
          <p:nvPr/>
        </p:nvSpPr>
        <p:spPr>
          <a:xfrm>
            <a:off x="4570292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Create a custom PyTorch Dataset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1" name="Google Shape;361;p38"/>
          <p:cNvCxnSpPr/>
          <p:nvPr/>
        </p:nvCxnSpPr>
        <p:spPr>
          <a:xfrm rot="10800000">
            <a:off x="5909849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2" name="Google Shape;362;p38"/>
          <p:cNvSpPr txBox="1"/>
          <p:nvPr/>
        </p:nvSpPr>
        <p:spPr>
          <a:xfrm>
            <a:off x="5900688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Incorporate Negative Sampling and Random Splits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 rot="10800000">
            <a:off x="7231084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4" name="Google Shape;364;p38"/>
          <p:cNvSpPr txBox="1"/>
          <p:nvPr/>
        </p:nvSpPr>
        <p:spPr>
          <a:xfrm>
            <a:off x="7231084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Evaluate with AUC and ROC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297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Red Hat Text</vt:lpstr>
      <vt:lpstr>Red Hat Display Black</vt:lpstr>
      <vt:lpstr>Arial</vt:lpstr>
      <vt:lpstr>Calibri</vt:lpstr>
      <vt:lpstr>Virgilia template</vt:lpstr>
      <vt:lpstr>Graph Neural Networks for Recommender Systems</vt:lpstr>
      <vt:lpstr>Graph Theory and why GNNs</vt:lpstr>
      <vt:lpstr>Traditional GNN Taks</vt:lpstr>
      <vt:lpstr>GNNs for Recommender Systems</vt:lpstr>
      <vt:lpstr>My GNN Model Features</vt:lpstr>
      <vt:lpstr>Model Analysis</vt:lpstr>
      <vt:lpstr>~51,000 GAMES</vt:lpstr>
      <vt:lpstr>Model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for Recommender Systems</dc:title>
  <dc:creator>Aditya Aher</dc:creator>
  <cp:lastModifiedBy>Aditya Aher</cp:lastModifiedBy>
  <cp:revision>20</cp:revision>
  <dcterms:modified xsi:type="dcterms:W3CDTF">2023-12-05T15:55:06Z</dcterms:modified>
</cp:coreProperties>
</file>