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Oswald Medium"/>
      <p:regular r:id="rId24"/>
      <p:bold r:id="rId25"/>
    </p:embeddedFont>
    <p:embeddedFont>
      <p:font typeface="Source Code Pro"/>
      <p:regular r:id="rId26"/>
      <p:bold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7157864-6982-4D53-B457-8F975847AD33}">
  <a:tblStyle styleId="{F7157864-6982-4D53-B457-8F975847AD33}"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swaldMedium-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regular.fntdata"/><Relationship Id="rId25" Type="http://schemas.openxmlformats.org/officeDocument/2006/relationships/font" Target="fonts/OswaldMedium-bold.fntdata"/><Relationship Id="rId28" Type="http://schemas.openxmlformats.org/officeDocument/2006/relationships/font" Target="fonts/Oswald-regular.fntdata"/><Relationship Id="rId27" Type="http://schemas.openxmlformats.org/officeDocument/2006/relationships/font" Target="fonts/SourceCodePr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a471c049e_3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a471c049e_3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a471c049e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a471c049e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a471c049e_3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a471c049e_3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a471c049e_3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a471c049e_3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a471c049e_3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a471c049e_3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a471c049e_3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a471c049e_3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a471c049e_3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a471c049e_3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a471c049e_3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a471c049e_3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a471c049e_3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a471c049e_3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a471c049e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a471c049e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a471c049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a471c049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a471c049e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a471c049e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a471c049e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a471c049e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a471c049e_3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a471c049e_3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a471c049e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a471c049e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a471c049e_3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a471c049e_3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a471c049e_3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a471c049e_3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t>Klasifikasi Teks Ulasan Menjadi Bentuk Rating Menggunakan Metode Long</a:t>
            </a:r>
            <a:endParaRPr sz="3000"/>
          </a:p>
          <a:p>
            <a:pPr indent="0" lvl="0" marL="0" rtl="0" algn="ctr">
              <a:spcBef>
                <a:spcPts val="0"/>
              </a:spcBef>
              <a:spcAft>
                <a:spcPts val="0"/>
              </a:spcAft>
              <a:buNone/>
            </a:pPr>
            <a:r>
              <a:rPr lang="en" sz="3000"/>
              <a:t>Short-term Memory</a:t>
            </a:r>
            <a:endParaRPr sz="3000"/>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Studi kasus: ulasan produk obat jerawat pada website female daily</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Tahap Pra Proses</a:t>
            </a:r>
            <a:endParaRPr/>
          </a:p>
        </p:txBody>
      </p:sp>
      <p:sp>
        <p:nvSpPr>
          <p:cNvPr id="116" name="Google Shape;116;p22"/>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Case Folding:</a:t>
            </a:r>
            <a:r>
              <a:rPr lang="en" sz="1600"/>
              <a:t> pengkonversian teks menjadi bentuk standar, yaitu merubah semua huruf kapital menjadi huruf kecil</a:t>
            </a:r>
            <a:endParaRPr sz="1600"/>
          </a:p>
          <a:p>
            <a:pPr indent="-330200" lvl="0" marL="457200" rtl="0" algn="l">
              <a:spcBef>
                <a:spcPts val="0"/>
              </a:spcBef>
              <a:spcAft>
                <a:spcPts val="0"/>
              </a:spcAft>
              <a:buSzPts val="1600"/>
              <a:buChar char="●"/>
            </a:pPr>
            <a:r>
              <a:rPr b="1" lang="en" sz="1600"/>
              <a:t>Punctuation Removal:</a:t>
            </a:r>
            <a:r>
              <a:rPr lang="en" sz="1600"/>
              <a:t> membersihkan dataset dengan menghilangkan semua tanda baca</a:t>
            </a:r>
            <a:endParaRPr sz="1600"/>
          </a:p>
          <a:p>
            <a:pPr indent="-330200" lvl="0" marL="457200" rtl="0" algn="l">
              <a:spcBef>
                <a:spcPts val="0"/>
              </a:spcBef>
              <a:spcAft>
                <a:spcPts val="0"/>
              </a:spcAft>
              <a:buSzPts val="1600"/>
              <a:buChar char="●"/>
            </a:pPr>
            <a:r>
              <a:rPr b="1" lang="en" sz="1600"/>
              <a:t>Tokenizing:</a:t>
            </a:r>
            <a:r>
              <a:rPr lang="en" sz="1600"/>
              <a:t> memecah suatu kalimat menjadi potongan-potongan kata, kemudian potongan kata tersebut direpresentasikan menjadi bentuk numerik</a:t>
            </a:r>
            <a:endParaRPr sz="1600"/>
          </a:p>
          <a:p>
            <a:pPr indent="-330200" lvl="0" marL="457200" rtl="0" algn="l">
              <a:spcBef>
                <a:spcPts val="0"/>
              </a:spcBef>
              <a:spcAft>
                <a:spcPts val="0"/>
              </a:spcAft>
              <a:buSzPts val="1600"/>
              <a:buChar char="●"/>
            </a:pPr>
            <a:r>
              <a:rPr b="1" lang="en" sz="1600"/>
              <a:t>Pad Sequence:</a:t>
            </a:r>
            <a:r>
              <a:rPr lang="en" sz="1600"/>
              <a:t> menyamakan panjang kata sesuai dengan yang ditentukan dan menambahkan nilai 0 untuk kalimat yang lebih pendek dari panjang yang ditentukan</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a:t>Long Short-Term Memory </a:t>
            </a:r>
            <a:r>
              <a:rPr lang="en"/>
              <a:t>(</a:t>
            </a:r>
            <a:r>
              <a:rPr lang="en"/>
              <a:t>LSTM)</a:t>
            </a:r>
            <a:endParaRPr/>
          </a:p>
        </p:txBody>
      </p:sp>
      <p:sp>
        <p:nvSpPr>
          <p:cNvPr id="122" name="Google Shape;122;p23"/>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Salah satu metode yang berbasis </a:t>
            </a:r>
            <a:r>
              <a:rPr i="1" lang="en"/>
              <a:t>sequence model</a:t>
            </a:r>
            <a:endParaRPr/>
          </a:p>
          <a:p>
            <a:pPr indent="-342900" lvl="0" marL="457200" rtl="0" algn="l">
              <a:spcBef>
                <a:spcPts val="0"/>
              </a:spcBef>
              <a:spcAft>
                <a:spcPts val="0"/>
              </a:spcAft>
              <a:buSzPts val="1800"/>
              <a:buChar char="●"/>
            </a:pPr>
            <a:r>
              <a:rPr lang="en"/>
              <a:t>Memiliki empat komponen utama, yaitu </a:t>
            </a:r>
            <a:r>
              <a:rPr i="1" lang="en"/>
              <a:t>memory cell</a:t>
            </a:r>
            <a:r>
              <a:rPr lang="en"/>
              <a:t>, </a:t>
            </a:r>
            <a:r>
              <a:rPr i="1" lang="en"/>
              <a:t>update gate</a:t>
            </a:r>
            <a:r>
              <a:rPr lang="en"/>
              <a:t>, </a:t>
            </a:r>
            <a:r>
              <a:rPr i="1" lang="en"/>
              <a:t>forget gate</a:t>
            </a:r>
            <a:r>
              <a:rPr lang="en"/>
              <a:t>, dan </a:t>
            </a:r>
            <a:r>
              <a:rPr i="1" lang="en"/>
              <a:t>output gate</a:t>
            </a:r>
            <a:endParaRPr i="1"/>
          </a:p>
          <a:p>
            <a:pPr indent="-342900" lvl="0" marL="457200" rtl="0" algn="l">
              <a:spcBef>
                <a:spcPts val="0"/>
              </a:spcBef>
              <a:spcAft>
                <a:spcPts val="0"/>
              </a:spcAft>
              <a:buSzPts val="1800"/>
              <a:buChar char="●"/>
            </a:pPr>
            <a:r>
              <a:rPr lang="en"/>
              <a:t>Kunci utama dari LSTM adalah </a:t>
            </a:r>
            <a:r>
              <a:rPr i="1" lang="en"/>
              <a:t>memory cell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Arsitektur LSTM</a:t>
            </a:r>
            <a:endParaRPr/>
          </a:p>
        </p:txBody>
      </p:sp>
      <p:pic>
        <p:nvPicPr>
          <p:cNvPr id="128" name="Google Shape;128;p24"/>
          <p:cNvPicPr preferRelativeResize="0"/>
          <p:nvPr/>
        </p:nvPicPr>
        <p:blipFill>
          <a:blip r:embed="rId3">
            <a:alphaModFix/>
          </a:blip>
          <a:stretch>
            <a:fillRect/>
          </a:stretch>
        </p:blipFill>
        <p:spPr>
          <a:xfrm>
            <a:off x="222475" y="1640400"/>
            <a:ext cx="8699051" cy="270429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Analisis dan Hasil Eksperimen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Hasil Eksperimen</a:t>
            </a:r>
            <a:endParaRPr/>
          </a:p>
        </p:txBody>
      </p:sp>
      <p:pic>
        <p:nvPicPr>
          <p:cNvPr id="139" name="Google Shape;139;p26"/>
          <p:cNvPicPr preferRelativeResize="0"/>
          <p:nvPr/>
        </p:nvPicPr>
        <p:blipFill>
          <a:blip r:embed="rId3">
            <a:alphaModFix/>
          </a:blip>
          <a:stretch>
            <a:fillRect/>
          </a:stretch>
        </p:blipFill>
        <p:spPr>
          <a:xfrm>
            <a:off x="533400" y="1769775"/>
            <a:ext cx="3541750" cy="2498000"/>
          </a:xfrm>
          <a:prstGeom prst="rect">
            <a:avLst/>
          </a:prstGeom>
          <a:noFill/>
          <a:ln>
            <a:noFill/>
          </a:ln>
        </p:spPr>
      </p:pic>
      <p:pic>
        <p:nvPicPr>
          <p:cNvPr id="140" name="Google Shape;140;p26"/>
          <p:cNvPicPr preferRelativeResize="0"/>
          <p:nvPr/>
        </p:nvPicPr>
        <p:blipFill>
          <a:blip r:embed="rId4">
            <a:alphaModFix/>
          </a:blip>
          <a:stretch>
            <a:fillRect/>
          </a:stretch>
        </p:blipFill>
        <p:spPr>
          <a:xfrm>
            <a:off x="4836375" y="1770613"/>
            <a:ext cx="3538728" cy="249631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1106125"/>
            <a:ext cx="8520600" cy="196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80%</a:t>
            </a:r>
            <a:endParaRPr/>
          </a:p>
        </p:txBody>
      </p:sp>
      <p:sp>
        <p:nvSpPr>
          <p:cNvPr id="146" name="Google Shape;146;p27"/>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Nilai akurasi yang dihasilkan menggunakan metode LSTM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Kesimpulan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Kesimpulan</a:t>
            </a:r>
            <a:endParaRPr/>
          </a:p>
        </p:txBody>
      </p:sp>
      <p:sp>
        <p:nvSpPr>
          <p:cNvPr id="157" name="Google Shape;157;p29"/>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LSTM merupakan salah satu metode yang memiliki performansi yang cukup baik bila digunakan untuk data yang berbentuk sekuens</a:t>
            </a:r>
            <a:endParaRPr/>
          </a:p>
          <a:p>
            <a:pPr indent="-342900" lvl="0" marL="457200" rtl="0" algn="l">
              <a:spcBef>
                <a:spcPts val="0"/>
              </a:spcBef>
              <a:spcAft>
                <a:spcPts val="0"/>
              </a:spcAft>
              <a:buSzPts val="1800"/>
              <a:buChar char="●"/>
            </a:pPr>
            <a:r>
              <a:rPr lang="en"/>
              <a:t>Menghasilkan nilai akurasi yang cukup baik</a:t>
            </a:r>
            <a:endParaRPr/>
          </a:p>
          <a:p>
            <a:pPr indent="-342900" lvl="0" marL="457200" rtl="0" algn="l">
              <a:spcBef>
                <a:spcPts val="0"/>
              </a:spcBef>
              <a:spcAft>
                <a:spcPts val="0"/>
              </a:spcAft>
              <a:buSzPts val="1800"/>
              <a:buChar char="●"/>
            </a:pPr>
            <a:r>
              <a:rPr lang="en"/>
              <a:t>Kesulitan: data yang digunakan kurang banyak dan proses pembersihan data karena kebanyakan data bersifat non-formal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Pendahuluan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Latar Belakang</a:t>
            </a:r>
            <a:endParaRPr/>
          </a:p>
        </p:txBody>
      </p:sp>
      <p:sp>
        <p:nvSpPr>
          <p:cNvPr id="74" name="Google Shape;74;p1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Rating yang diberikan tidak bersifat general</a:t>
            </a:r>
            <a:endParaRPr/>
          </a:p>
          <a:p>
            <a:pPr indent="-342900" lvl="0" marL="457200" rtl="0" algn="l">
              <a:spcBef>
                <a:spcPts val="0"/>
              </a:spcBef>
              <a:spcAft>
                <a:spcPts val="0"/>
              </a:spcAft>
              <a:buSzPts val="1800"/>
              <a:buChar char="●"/>
            </a:pPr>
            <a:r>
              <a:rPr lang="en"/>
              <a:t>Banyaknya media yang menyediakan tempat bagi konsumen untuk memberikan ulasan mengenai produk yang telah dicoba</a:t>
            </a:r>
            <a:endParaRPr/>
          </a:p>
          <a:p>
            <a:pPr indent="-342900" lvl="0" marL="457200" rtl="0" algn="l">
              <a:spcBef>
                <a:spcPts val="0"/>
              </a:spcBef>
              <a:spcAft>
                <a:spcPts val="0"/>
              </a:spcAft>
              <a:buSzPts val="1800"/>
              <a:buChar char="●"/>
            </a:pPr>
            <a:r>
              <a:rPr lang="en"/>
              <a:t>Ulasan yang diberikan oleh konsumen sangat berguna bagi produsen untuk menentukan kualitas produk</a:t>
            </a:r>
            <a:endParaRPr/>
          </a:p>
          <a:p>
            <a:pPr indent="-342900" lvl="0" marL="457200" rtl="0" algn="l">
              <a:spcBef>
                <a:spcPts val="0"/>
              </a:spcBef>
              <a:spcAft>
                <a:spcPts val="0"/>
              </a:spcAft>
              <a:buSzPts val="1800"/>
              <a:buChar char="●"/>
            </a:pPr>
            <a:r>
              <a:rPr lang="en"/>
              <a:t>Sulitnya membaca ulasan dalam bentuk teks jika terdapat banyak ulasan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Solusi</a:t>
            </a:r>
            <a:endParaRPr/>
          </a:p>
        </p:txBody>
      </p:sp>
      <p:sp>
        <p:nvSpPr>
          <p:cNvPr id="80" name="Google Shape;80;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Membangun sistem yang dapat menerjemahkan ulasan menjadi bentuk rating menggunakan metode </a:t>
            </a:r>
            <a:r>
              <a:rPr i="1" lang="en"/>
              <a:t>Long Short-Term Memory</a:t>
            </a:r>
            <a:r>
              <a:rPr lang="en"/>
              <a:t> (LSTM).</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91" name="Google Shape;91;p1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Dataset diambil dari website female daily yang membahas produk obat jerawat</a:t>
            </a:r>
            <a:endParaRPr/>
          </a:p>
          <a:p>
            <a:pPr indent="-342900" lvl="0" marL="457200" rtl="0" algn="l">
              <a:spcBef>
                <a:spcPts val="0"/>
              </a:spcBef>
              <a:spcAft>
                <a:spcPts val="0"/>
              </a:spcAft>
              <a:buSzPts val="1800"/>
              <a:buChar char="●"/>
            </a:pPr>
            <a:r>
              <a:rPr lang="en"/>
              <a:t>Dataset terdiri dari 200 data, yang dibagi menjadi 100 data latih, 50 data uji, dan 50 data validasi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a:t>
            </a:r>
            <a:endParaRPr/>
          </a:p>
        </p:txBody>
      </p:sp>
      <p:graphicFrame>
        <p:nvGraphicFramePr>
          <p:cNvPr id="97" name="Google Shape;97;p19"/>
          <p:cNvGraphicFramePr/>
          <p:nvPr/>
        </p:nvGraphicFramePr>
        <p:xfrm>
          <a:off x="871925" y="1410925"/>
          <a:ext cx="3000000" cy="3000000"/>
        </p:xfrm>
        <a:graphic>
          <a:graphicData uri="http://schemas.openxmlformats.org/drawingml/2006/table">
            <a:tbl>
              <a:tblPr>
                <a:noFill/>
                <a:tableStyleId>{F7157864-6982-4D53-B457-8F975847AD33}</a:tableStyleId>
              </a:tblPr>
              <a:tblGrid>
                <a:gridCol w="6590750"/>
                <a:gridCol w="809400"/>
              </a:tblGrid>
              <a:tr h="434725">
                <a:tc>
                  <a:txBody>
                    <a:bodyPr>
                      <a:noAutofit/>
                    </a:bodyPr>
                    <a:lstStyle/>
                    <a:p>
                      <a:pPr indent="0" lvl="0" marL="0" rtl="0" algn="ctr">
                        <a:spcBef>
                          <a:spcPts val="0"/>
                        </a:spcBef>
                        <a:spcAft>
                          <a:spcPts val="0"/>
                        </a:spcAft>
                        <a:buNone/>
                      </a:pPr>
                      <a:r>
                        <a:rPr b="1" lang="en">
                          <a:latin typeface="Oswald"/>
                          <a:ea typeface="Oswald"/>
                          <a:cs typeface="Oswald"/>
                          <a:sym typeface="Oswald"/>
                        </a:rPr>
                        <a:t>Ulasan</a:t>
                      </a:r>
                      <a:endParaRPr b="1">
                        <a:latin typeface="Oswald"/>
                        <a:ea typeface="Oswald"/>
                        <a:cs typeface="Oswald"/>
                        <a:sym typeface="Oswal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latin typeface="Oswald"/>
                          <a:ea typeface="Oswald"/>
                          <a:cs typeface="Oswald"/>
                          <a:sym typeface="Oswald"/>
                        </a:rPr>
                        <a:t>Rating</a:t>
                      </a:r>
                      <a:endParaRPr b="1">
                        <a:latin typeface="Oswald"/>
                        <a:ea typeface="Oswald"/>
                        <a:cs typeface="Oswald"/>
                        <a:sym typeface="Oswal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34225">
                <a:tc>
                  <a:txBody>
                    <a:bodyPr>
                      <a:noAutofit/>
                    </a:bodyPr>
                    <a:lstStyle/>
                    <a:p>
                      <a:pPr indent="0" lvl="0" marL="0" rtl="0" algn="l">
                        <a:spcBef>
                          <a:spcPts val="0"/>
                        </a:spcBef>
                        <a:spcAft>
                          <a:spcPts val="0"/>
                        </a:spcAft>
                        <a:buNone/>
                      </a:pPr>
                      <a:r>
                        <a:rPr lang="en">
                          <a:latin typeface="Oswald"/>
                          <a:ea typeface="Oswald"/>
                          <a:cs typeface="Oswald"/>
                          <a:sym typeface="Oswald"/>
                        </a:rPr>
                        <a:t>jerawat tetep aja ga kempes kempes. mahalnya aja. kemasannya juga ribet kalo mau buka (mungkin skrg ada kemasan baru?). sekarang ku beralih ke acnol lotion. itu baru bikin kering jerawat. bahkan bruntusan!</a:t>
                      </a:r>
                      <a:endParaRPr>
                        <a:latin typeface="Oswald"/>
                        <a:ea typeface="Oswald"/>
                        <a:cs typeface="Oswald"/>
                        <a:sym typeface="Oswal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latin typeface="Oswald"/>
                          <a:ea typeface="Oswald"/>
                          <a:cs typeface="Oswald"/>
                          <a:sym typeface="Oswald"/>
                        </a:rPr>
                        <a:t>1</a:t>
                      </a:r>
                      <a:endParaRPr>
                        <a:latin typeface="Oswald"/>
                        <a:ea typeface="Oswald"/>
                        <a:cs typeface="Oswald"/>
                        <a:sym typeface="Oswal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34225">
                <a:tc>
                  <a:txBody>
                    <a:bodyPr>
                      <a:noAutofit/>
                    </a:bodyPr>
                    <a:lstStyle/>
                    <a:p>
                      <a:pPr indent="0" lvl="0" marL="0" rtl="0" algn="l">
                        <a:spcBef>
                          <a:spcPts val="0"/>
                        </a:spcBef>
                        <a:spcAft>
                          <a:spcPts val="0"/>
                        </a:spcAft>
                        <a:buNone/>
                      </a:pPr>
                      <a:r>
                        <a:rPr lang="en">
                          <a:latin typeface="Oswald"/>
                          <a:ea typeface="Oswald"/>
                          <a:cs typeface="Oswald"/>
                          <a:sym typeface="Oswald"/>
                        </a:rPr>
                        <a:t>dulu sempat aku pakai ini denger denger katanya bagus buat kempesin jerawat, aku pakai ini tapi jerawat kecil besoknya muncul jerawat yang lainnya. mungkin aku salah cara pakainya kali ya, mana udah beli 2 kali juga belum ada perubahan</a:t>
                      </a:r>
                      <a:endParaRPr>
                        <a:latin typeface="Oswald"/>
                        <a:ea typeface="Oswald"/>
                        <a:cs typeface="Oswald"/>
                        <a:sym typeface="Oswal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latin typeface="Oswald"/>
                          <a:ea typeface="Oswald"/>
                          <a:cs typeface="Oswald"/>
                          <a:sym typeface="Oswald"/>
                        </a:rPr>
                        <a:t>3</a:t>
                      </a:r>
                      <a:endParaRPr>
                        <a:latin typeface="Oswald"/>
                        <a:ea typeface="Oswald"/>
                        <a:cs typeface="Oswald"/>
                        <a:sym typeface="Oswal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34225">
                <a:tc>
                  <a:txBody>
                    <a:bodyPr>
                      <a:noAutofit/>
                    </a:bodyPr>
                    <a:lstStyle/>
                    <a:p>
                      <a:pPr indent="0" lvl="0" marL="0" rtl="0" algn="l">
                        <a:spcBef>
                          <a:spcPts val="0"/>
                        </a:spcBef>
                        <a:spcAft>
                          <a:spcPts val="0"/>
                        </a:spcAft>
                        <a:buNone/>
                      </a:pPr>
                      <a:r>
                        <a:rPr lang="en">
                          <a:latin typeface="Oswald"/>
                          <a:ea typeface="Oswald"/>
                          <a:cs typeface="Oswald"/>
                          <a:sym typeface="Oswald"/>
                        </a:rPr>
                        <a:t>Tea Tree Oil ini persis kaya temen. Kadang baik, kadang ngeselin. Baiknya karena menenangkan jerawat gue. Ngeselinnya karena suka memicu jerawat lain yang tadinya engga ada dimuka gue dan spotnya itu deketan. Pasang-surut aku sama kamu</a:t>
                      </a:r>
                      <a:endParaRPr>
                        <a:latin typeface="Oswald"/>
                        <a:ea typeface="Oswald"/>
                        <a:cs typeface="Oswald"/>
                        <a:sym typeface="Oswal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latin typeface="Oswald"/>
                          <a:ea typeface="Oswald"/>
                          <a:cs typeface="Oswald"/>
                          <a:sym typeface="Oswald"/>
                        </a:rPr>
                        <a:t>5</a:t>
                      </a:r>
                      <a:endParaRPr>
                        <a:latin typeface="Oswald"/>
                        <a:ea typeface="Oswald"/>
                        <a:cs typeface="Oswald"/>
                        <a:sym typeface="Oswal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98" name="Google Shape;98;p19"/>
          <p:cNvSpPr txBox="1"/>
          <p:nvPr/>
        </p:nvSpPr>
        <p:spPr>
          <a:xfrm>
            <a:off x="311700" y="4602025"/>
            <a:ext cx="4679100" cy="4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swald"/>
                <a:ea typeface="Oswald"/>
                <a:cs typeface="Oswald"/>
                <a:sym typeface="Oswald"/>
              </a:rPr>
              <a:t>Source: female daily</a:t>
            </a:r>
            <a:endParaRPr sz="1800">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Analisa Fitur dan Metode Klasifikasi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Analisis Fitur</a:t>
            </a:r>
            <a:endParaRPr/>
          </a:p>
        </p:txBody>
      </p:sp>
      <p:sp>
        <p:nvSpPr>
          <p:cNvPr id="109" name="Google Shape;109;p2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Fitur yang diekstrak dari dataset adalah urutan kata yang diubah menjadi bentuk vektor dengan proses </a:t>
            </a:r>
            <a:r>
              <a:rPr i="1" lang="en" sz="1600"/>
              <a:t>Word Embedding</a:t>
            </a:r>
            <a:endParaRPr sz="1600"/>
          </a:p>
          <a:p>
            <a:pPr indent="-330200" lvl="0" marL="457200" rtl="0" algn="l">
              <a:spcBef>
                <a:spcPts val="0"/>
              </a:spcBef>
              <a:spcAft>
                <a:spcPts val="0"/>
              </a:spcAft>
              <a:buSzPts val="1600"/>
              <a:buChar char="●"/>
            </a:pPr>
            <a:r>
              <a:rPr lang="en" sz="1600"/>
              <a:t>Embedding merupakan proses inisialisasi vektor kata yang bertujuan untuk menentukan kemiripan antar kata yang direpresentasikan dalam bentuk vektor</a:t>
            </a:r>
            <a:endParaRPr sz="1600"/>
          </a:p>
          <a:p>
            <a:pPr indent="0" lvl="0" marL="457200" rtl="0" algn="l">
              <a:spcBef>
                <a:spcPts val="1600"/>
              </a:spcBef>
              <a:spcAft>
                <a:spcPts val="1600"/>
              </a:spcAft>
              <a:buNone/>
            </a:pPr>
            <a:r>
              <a:t/>
            </a:r>
            <a:endParaRPr sz="1600"/>
          </a:p>
        </p:txBody>
      </p:sp>
      <p:graphicFrame>
        <p:nvGraphicFramePr>
          <p:cNvPr id="110" name="Google Shape;110;p21"/>
          <p:cNvGraphicFramePr/>
          <p:nvPr/>
        </p:nvGraphicFramePr>
        <p:xfrm>
          <a:off x="1872650" y="3266025"/>
          <a:ext cx="3000000" cy="3000000"/>
        </p:xfrm>
        <a:graphic>
          <a:graphicData uri="http://schemas.openxmlformats.org/drawingml/2006/table">
            <a:tbl>
              <a:tblPr>
                <a:noFill/>
                <a:tableStyleId>{F7157864-6982-4D53-B457-8F975847AD33}</a:tableStyleId>
              </a:tblPr>
              <a:tblGrid>
                <a:gridCol w="1489550"/>
                <a:gridCol w="3757400"/>
              </a:tblGrid>
              <a:tr h="453700">
                <a:tc>
                  <a:txBody>
                    <a:bodyPr>
                      <a:noAutofit/>
                    </a:bodyPr>
                    <a:lstStyle/>
                    <a:p>
                      <a:pPr indent="0" lvl="0" marL="0" rtl="0" algn="l">
                        <a:spcBef>
                          <a:spcPts val="0"/>
                        </a:spcBef>
                        <a:spcAft>
                          <a:spcPts val="0"/>
                        </a:spcAft>
                        <a:buNone/>
                      </a:pPr>
                      <a:r>
                        <a:rPr lang="en">
                          <a:latin typeface="Oswald Medium"/>
                          <a:ea typeface="Oswald Medium"/>
                          <a:cs typeface="Oswald Medium"/>
                          <a:sym typeface="Oswald Medium"/>
                        </a:rPr>
                        <a:t>input</a:t>
                      </a:r>
                      <a:endParaRPr>
                        <a:latin typeface="Oswald Medium"/>
                        <a:ea typeface="Oswald Medium"/>
                        <a:cs typeface="Oswald Medium"/>
                        <a:sym typeface="Oswald Medium"/>
                      </a:endParaRPr>
                    </a:p>
                  </a:txBody>
                  <a:tcPr marT="63500" marB="63500" marR="63500" marL="63500"/>
                </a:tc>
                <a:tc>
                  <a:txBody>
                    <a:bodyPr>
                      <a:noAutofit/>
                    </a:bodyPr>
                    <a:lstStyle/>
                    <a:p>
                      <a:pPr indent="0" lvl="0" marL="0" rtl="0" algn="l">
                        <a:spcBef>
                          <a:spcPts val="0"/>
                        </a:spcBef>
                        <a:spcAft>
                          <a:spcPts val="0"/>
                        </a:spcAft>
                        <a:buNone/>
                      </a:pPr>
                      <a:r>
                        <a:rPr lang="en">
                          <a:latin typeface="Oswald Medium"/>
                          <a:ea typeface="Oswald Medium"/>
                          <a:cs typeface="Oswald Medium"/>
                          <a:sym typeface="Oswald Medium"/>
                        </a:rPr>
                        <a:t>[3,5,16,0]</a:t>
                      </a:r>
                      <a:endParaRPr>
                        <a:latin typeface="Oswald Medium"/>
                        <a:ea typeface="Oswald Medium"/>
                        <a:cs typeface="Oswald Medium"/>
                        <a:sym typeface="Oswald Medium"/>
                      </a:endParaRPr>
                    </a:p>
                  </a:txBody>
                  <a:tcPr marT="63500" marB="63500" marR="63500" marL="63500"/>
                </a:tc>
              </a:tr>
              <a:tr h="453700">
                <a:tc>
                  <a:txBody>
                    <a:bodyPr>
                      <a:noAutofit/>
                    </a:bodyPr>
                    <a:lstStyle/>
                    <a:p>
                      <a:pPr indent="0" lvl="0" marL="0" rtl="0" algn="l">
                        <a:spcBef>
                          <a:spcPts val="0"/>
                        </a:spcBef>
                        <a:spcAft>
                          <a:spcPts val="0"/>
                        </a:spcAft>
                        <a:buNone/>
                      </a:pPr>
                      <a:r>
                        <a:rPr lang="en">
                          <a:latin typeface="Oswald Medium"/>
                          <a:ea typeface="Oswald Medium"/>
                          <a:cs typeface="Oswald Medium"/>
                          <a:sym typeface="Oswald Medium"/>
                        </a:rPr>
                        <a:t>output</a:t>
                      </a:r>
                      <a:endParaRPr>
                        <a:latin typeface="Oswald Medium"/>
                        <a:ea typeface="Oswald Medium"/>
                        <a:cs typeface="Oswald Medium"/>
                        <a:sym typeface="Oswald Medium"/>
                      </a:endParaRPr>
                    </a:p>
                  </a:txBody>
                  <a:tcPr marT="63500" marB="63500" marR="63500" marL="63500"/>
                </a:tc>
                <a:tc>
                  <a:txBody>
                    <a:bodyPr>
                      <a:noAutofit/>
                    </a:bodyPr>
                    <a:lstStyle/>
                    <a:p>
                      <a:pPr indent="0" lvl="0" marL="0" rtl="0" algn="l">
                        <a:spcBef>
                          <a:spcPts val="0"/>
                        </a:spcBef>
                        <a:spcAft>
                          <a:spcPts val="0"/>
                        </a:spcAft>
                        <a:buNone/>
                      </a:pPr>
                      <a:r>
                        <a:rPr lang="en">
                          <a:latin typeface="Oswald Medium"/>
                          <a:ea typeface="Oswald Medium"/>
                          <a:cs typeface="Oswald Medium"/>
                          <a:sym typeface="Oswald Medium"/>
                        </a:rPr>
                        <a:t>[[0.32,0.45,...,0.12],...,[0.21,0,...,0.7]]</a:t>
                      </a:r>
                      <a:endParaRPr>
                        <a:latin typeface="Oswald Medium"/>
                        <a:ea typeface="Oswald Medium"/>
                        <a:cs typeface="Oswald Medium"/>
                        <a:sym typeface="Oswald Medium"/>
                      </a:endParaRPr>
                    </a:p>
                  </a:txBody>
                  <a:tcPr marT="63500" marB="63500" marR="63500" marL="6350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