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Lst>
  <p:sldSz cy="5143500" cx="9144000"/>
  <p:notesSz cx="6858000" cy="9144000"/>
  <p:embeddedFontLst>
    <p:embeddedFont>
      <p:font typeface="Nunito"/>
      <p:regular r:id="rId12"/>
      <p:bold r:id="rId13"/>
      <p:italic r:id="rId14"/>
      <p:boldItalic r:id="rId15"/>
    </p:embeddedFont>
    <p:embeddedFont>
      <p:font typeface="Maven Pro"/>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font" Target="fonts/Nunito-bold.fntdata"/><Relationship Id="rId12" Type="http://schemas.openxmlformats.org/officeDocument/2006/relationships/font" Target="fonts/Nunito-regular.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Nunito-boldItalic.fntdata"/><Relationship Id="rId14" Type="http://schemas.openxmlformats.org/officeDocument/2006/relationships/font" Target="fonts/Nunito-italic.fntdata"/><Relationship Id="rId17" Type="http://schemas.openxmlformats.org/officeDocument/2006/relationships/font" Target="fonts/MavenPro-bold.fntdata"/><Relationship Id="rId16" Type="http://schemas.openxmlformats.org/officeDocument/2006/relationships/font" Target="fonts/MavenPro-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6bea52f3d0_0_5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6bea52f3d0_0_5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6bea52f3d0_0_5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6bea52f3d0_0_5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6bea52f3d0_0_5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6bea52f3d0_0_5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6bea52f3d0_0_5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36bea52f3d0_0_5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6bea52f3d0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6bea52f3d0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549375"/>
            <a:ext cx="4255500" cy="14007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lang="en-GB"/>
              <a:t>Stock Screener</a:t>
            </a:r>
            <a:endParaRPr/>
          </a:p>
          <a:p>
            <a:pPr indent="0" lvl="0" marL="0" rtl="0" algn="l">
              <a:spcBef>
                <a:spcPts val="0"/>
              </a:spcBef>
              <a:spcAft>
                <a:spcPts val="0"/>
              </a:spcAft>
              <a:buNone/>
            </a:pPr>
            <a:r>
              <a:t/>
            </a:r>
            <a:endParaRPr sz="1366"/>
          </a:p>
          <a:p>
            <a:pPr indent="0" lvl="0" marL="0" rtl="0" algn="l">
              <a:spcBef>
                <a:spcPts val="0"/>
              </a:spcBef>
              <a:spcAft>
                <a:spcPts val="0"/>
              </a:spcAft>
              <a:buNone/>
            </a:pPr>
            <a:r>
              <a:rPr lang="en-GB" sz="1700"/>
              <a:t>Using Python, NumPy, Pandas, yFinance, and Matplotlib</a:t>
            </a:r>
            <a:endParaRPr sz="1700"/>
          </a:p>
        </p:txBody>
      </p:sp>
      <p:sp>
        <p:nvSpPr>
          <p:cNvPr id="278" name="Google Shape;278;p13"/>
          <p:cNvSpPr txBox="1"/>
          <p:nvPr>
            <p:ph idx="1" type="subTitle"/>
          </p:nvPr>
        </p:nvSpPr>
        <p:spPr>
          <a:xfrm>
            <a:off x="880875" y="2843950"/>
            <a:ext cx="4255500" cy="1730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Presented by:</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Aditya Anand      AF04932485</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Ambika Bharti     AF04932940</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ctrTitle"/>
          </p:nvPr>
        </p:nvSpPr>
        <p:spPr>
          <a:xfrm>
            <a:off x="658175" y="235650"/>
            <a:ext cx="4842900" cy="755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sz="2200"/>
              <a:t>Project Objective &amp; Tools Used</a:t>
            </a:r>
            <a:endParaRPr sz="2200"/>
          </a:p>
        </p:txBody>
      </p:sp>
      <p:sp>
        <p:nvSpPr>
          <p:cNvPr id="284" name="Google Shape;284;p14"/>
          <p:cNvSpPr txBox="1"/>
          <p:nvPr>
            <p:ph idx="1" type="subTitle"/>
          </p:nvPr>
        </p:nvSpPr>
        <p:spPr>
          <a:xfrm>
            <a:off x="824000" y="1511350"/>
            <a:ext cx="4255500" cy="31527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GB" sz="1400">
                <a:latin typeface="Arial"/>
                <a:ea typeface="Arial"/>
                <a:cs typeface="Arial"/>
                <a:sym typeface="Arial"/>
              </a:rPr>
              <a:t>Objective:</a:t>
            </a:r>
            <a:br>
              <a:rPr b="1" lang="en-GB" sz="1100">
                <a:latin typeface="Arial"/>
                <a:ea typeface="Arial"/>
                <a:cs typeface="Arial"/>
                <a:sym typeface="Arial"/>
              </a:rPr>
            </a:br>
            <a:r>
              <a:rPr lang="en-GB" sz="1100">
                <a:latin typeface="Arial"/>
                <a:ea typeface="Arial"/>
                <a:cs typeface="Arial"/>
                <a:sym typeface="Arial"/>
              </a:rPr>
              <a:t>To build a dynamic stock screener that provides insights into various market conditions using historical and real-time stock data, supporting smarter investment decisions.</a:t>
            </a:r>
            <a:endParaRPr sz="1100">
              <a:latin typeface="Arial"/>
              <a:ea typeface="Arial"/>
              <a:cs typeface="Arial"/>
              <a:sym typeface="Arial"/>
            </a:endParaRPr>
          </a:p>
          <a:p>
            <a:pPr indent="0" lvl="0" marL="0" rtl="0" algn="l">
              <a:lnSpc>
                <a:spcPct val="115000"/>
              </a:lnSpc>
              <a:spcBef>
                <a:spcPts val="1200"/>
              </a:spcBef>
              <a:spcAft>
                <a:spcPts val="0"/>
              </a:spcAft>
              <a:buNone/>
            </a:pPr>
            <a:r>
              <a:rPr b="1" lang="en-GB" sz="1400">
                <a:latin typeface="Arial"/>
                <a:ea typeface="Arial"/>
                <a:cs typeface="Arial"/>
                <a:sym typeface="Arial"/>
              </a:rPr>
              <a:t>Tools &amp; Libraries Used:</a:t>
            </a:r>
            <a:endParaRPr b="1" sz="1400">
              <a:latin typeface="Arial"/>
              <a:ea typeface="Arial"/>
              <a:cs typeface="Arial"/>
              <a:sym typeface="Arial"/>
            </a:endParaRPr>
          </a:p>
          <a:p>
            <a:pPr indent="-298450" lvl="0" marL="457200" rtl="0" algn="l">
              <a:lnSpc>
                <a:spcPct val="115000"/>
              </a:lnSpc>
              <a:spcBef>
                <a:spcPts val="1200"/>
              </a:spcBef>
              <a:spcAft>
                <a:spcPts val="0"/>
              </a:spcAft>
              <a:buSzPts val="1100"/>
              <a:buFont typeface="Arial"/>
              <a:buChar char="●"/>
            </a:pPr>
            <a:r>
              <a:rPr lang="en-GB" sz="1100">
                <a:latin typeface="Arial"/>
                <a:ea typeface="Arial"/>
                <a:cs typeface="Arial"/>
                <a:sym typeface="Arial"/>
              </a:rPr>
              <a:t>🐍 Python</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GB" sz="1100">
                <a:latin typeface="Arial"/>
                <a:ea typeface="Arial"/>
                <a:cs typeface="Arial"/>
                <a:sym typeface="Arial"/>
              </a:rPr>
              <a:t>📦 NumPy, Pandas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GB" sz="1100">
                <a:latin typeface="Arial"/>
                <a:ea typeface="Arial"/>
                <a:cs typeface="Arial"/>
                <a:sym typeface="Arial"/>
              </a:rPr>
              <a:t>📈 yFinance (for data)</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GB" sz="1100">
                <a:latin typeface="Arial"/>
                <a:ea typeface="Arial"/>
                <a:cs typeface="Arial"/>
                <a:sym typeface="Arial"/>
              </a:rPr>
              <a:t>🖼️ Matplotlib (for graphs)</a:t>
            </a:r>
            <a:endParaRPr sz="1100">
              <a:latin typeface="Arial"/>
              <a:ea typeface="Arial"/>
              <a:cs typeface="Arial"/>
              <a:sym typeface="Arial"/>
            </a:endParaRPr>
          </a:p>
          <a:p>
            <a:pPr indent="-298450" lvl="0" marL="457200" rtl="0" algn="l">
              <a:lnSpc>
                <a:spcPct val="115000"/>
              </a:lnSpc>
              <a:spcBef>
                <a:spcPts val="0"/>
              </a:spcBef>
              <a:spcAft>
                <a:spcPts val="0"/>
              </a:spcAft>
              <a:buSzPts val="1100"/>
              <a:buFont typeface="Arial"/>
              <a:buChar char="●"/>
            </a:pPr>
            <a:r>
              <a:rPr lang="en-GB" sz="1100">
                <a:latin typeface="Arial"/>
                <a:ea typeface="Arial"/>
                <a:cs typeface="Arial"/>
                <a:sym typeface="Arial"/>
              </a:rPr>
              <a:t>📁 OS (file handling and saving charts)</a:t>
            </a:r>
            <a:endParaRPr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ctrTitle"/>
          </p:nvPr>
        </p:nvSpPr>
        <p:spPr>
          <a:xfrm>
            <a:off x="824000" y="186900"/>
            <a:ext cx="4255500" cy="6093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200"/>
              <a:t>Modules Overview</a:t>
            </a:r>
            <a:endParaRPr sz="2200"/>
          </a:p>
        </p:txBody>
      </p:sp>
      <p:sp>
        <p:nvSpPr>
          <p:cNvPr id="290" name="Google Shape;290;p15"/>
          <p:cNvSpPr txBox="1"/>
          <p:nvPr>
            <p:ph idx="1" type="subTitle"/>
          </p:nvPr>
        </p:nvSpPr>
        <p:spPr>
          <a:xfrm>
            <a:off x="775250" y="1300125"/>
            <a:ext cx="4255500" cy="35754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GB" sz="1100">
                <a:latin typeface="Arial"/>
                <a:ea typeface="Arial"/>
                <a:cs typeface="Arial"/>
                <a:sym typeface="Arial"/>
              </a:rPr>
              <a:t>1. Strong 5Y Return + Weak 1Y Return</a:t>
            </a:r>
            <a:br>
              <a:rPr b="1" lang="en-GB" sz="1100">
                <a:latin typeface="Arial"/>
                <a:ea typeface="Arial"/>
                <a:cs typeface="Arial"/>
                <a:sym typeface="Arial"/>
              </a:rPr>
            </a:br>
            <a:r>
              <a:rPr lang="en-GB" sz="1100">
                <a:latin typeface="Arial"/>
                <a:ea typeface="Arial"/>
                <a:cs typeface="Arial"/>
                <a:sym typeface="Arial"/>
              </a:rPr>
              <a:t>🟦 Filters fundamentally strong but recently corrected stocks</a:t>
            </a:r>
            <a:br>
              <a:rPr lang="en-GB" sz="1100">
                <a:latin typeface="Arial"/>
                <a:ea typeface="Arial"/>
                <a:cs typeface="Arial"/>
                <a:sym typeface="Arial"/>
              </a:rPr>
            </a:br>
            <a:endParaRPr i="1"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2. Top Daily Gainers/Losers</a:t>
            </a:r>
            <a:br>
              <a:rPr b="1" lang="en-GB" sz="1100">
                <a:latin typeface="Arial"/>
                <a:ea typeface="Arial"/>
                <a:cs typeface="Arial"/>
                <a:sym typeface="Arial"/>
              </a:rPr>
            </a:br>
            <a:r>
              <a:rPr lang="en-GB" sz="1100">
                <a:latin typeface="Arial"/>
                <a:ea typeface="Arial"/>
                <a:cs typeface="Arial"/>
                <a:sym typeface="Arial"/>
              </a:rPr>
              <a:t>📊 Ranks stocks based on daily performance with intraday charts</a:t>
            </a:r>
            <a:br>
              <a:rPr lang="en-GB" sz="1100">
                <a:latin typeface="Arial"/>
                <a:ea typeface="Arial"/>
                <a:cs typeface="Arial"/>
                <a:sym typeface="Arial"/>
              </a:rPr>
            </a:br>
            <a:endParaRPr i="1"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3. RSI Screener</a:t>
            </a:r>
            <a:br>
              <a:rPr b="1" lang="en-GB" sz="1100">
                <a:latin typeface="Arial"/>
                <a:ea typeface="Arial"/>
                <a:cs typeface="Arial"/>
                <a:sym typeface="Arial"/>
              </a:rPr>
            </a:br>
            <a:r>
              <a:rPr lang="en-GB" sz="1100">
                <a:latin typeface="Arial"/>
                <a:ea typeface="Arial"/>
                <a:cs typeface="Arial"/>
                <a:sym typeface="Arial"/>
              </a:rPr>
              <a:t>📉 Finds overbought/oversold stocks using RSI</a:t>
            </a:r>
            <a:br>
              <a:rPr lang="en-GB" sz="1100">
                <a:latin typeface="Arial"/>
                <a:ea typeface="Arial"/>
                <a:cs typeface="Arial"/>
                <a:sym typeface="Arial"/>
              </a:rPr>
            </a:br>
            <a:endParaRPr i="1" sz="1100">
              <a:latin typeface="Arial"/>
              <a:ea typeface="Arial"/>
              <a:cs typeface="Arial"/>
              <a:sym typeface="Arial"/>
            </a:endParaRPr>
          </a:p>
          <a:p>
            <a:pPr indent="0" lvl="0" marL="0" rtl="0" algn="l">
              <a:lnSpc>
                <a:spcPct val="115000"/>
              </a:lnSpc>
              <a:spcBef>
                <a:spcPts val="1200"/>
              </a:spcBef>
              <a:spcAft>
                <a:spcPts val="0"/>
              </a:spcAft>
              <a:buNone/>
            </a:pPr>
            <a:r>
              <a:rPr b="1" lang="en-GB" sz="1100">
                <a:latin typeface="Arial"/>
                <a:ea typeface="Arial"/>
                <a:cs typeface="Arial"/>
                <a:sym typeface="Arial"/>
              </a:rPr>
              <a:t>4. Gap Up / Gap Down Screener</a:t>
            </a:r>
            <a:br>
              <a:rPr b="1" lang="en-GB" sz="1100">
                <a:latin typeface="Arial"/>
                <a:ea typeface="Arial"/>
                <a:cs typeface="Arial"/>
                <a:sym typeface="Arial"/>
              </a:rPr>
            </a:br>
            <a:r>
              <a:rPr lang="en-GB" sz="1100">
                <a:latin typeface="Arial"/>
                <a:ea typeface="Arial"/>
                <a:cs typeface="Arial"/>
                <a:sym typeface="Arial"/>
              </a:rPr>
              <a:t>🔼🔽 Identifies price gaps in daily charts</a:t>
            </a:r>
            <a:br>
              <a:rPr lang="en-GB" sz="1100">
                <a:latin typeface="Arial"/>
                <a:ea typeface="Arial"/>
                <a:cs typeface="Arial"/>
                <a:sym typeface="Arial"/>
              </a:rPr>
            </a:br>
            <a:endParaRPr i="1" sz="1100">
              <a:latin typeface="Arial"/>
              <a:ea typeface="Arial"/>
              <a:cs typeface="Arial"/>
              <a:sym typeface="Arial"/>
            </a:endParaRPr>
          </a:p>
          <a:p>
            <a:pPr indent="0" lvl="0" marL="0" rtl="0" algn="l">
              <a:spcBef>
                <a:spcPts val="1200"/>
              </a:spcBef>
              <a:spcAft>
                <a:spcPts val="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idx="1" type="subTitle"/>
          </p:nvPr>
        </p:nvSpPr>
        <p:spPr>
          <a:xfrm>
            <a:off x="824000" y="836925"/>
            <a:ext cx="4255500" cy="38271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GB" sz="1300">
                <a:latin typeface="Arial"/>
                <a:ea typeface="Arial"/>
                <a:cs typeface="Arial"/>
                <a:sym typeface="Arial"/>
              </a:rPr>
              <a:t>5. 52-Week High/Low Screener</a:t>
            </a:r>
            <a:br>
              <a:rPr b="1" lang="en-GB" sz="1300">
                <a:latin typeface="Arial"/>
                <a:ea typeface="Arial"/>
                <a:cs typeface="Arial"/>
                <a:sym typeface="Arial"/>
              </a:rPr>
            </a:br>
            <a:r>
              <a:rPr lang="en-GB" sz="1300">
                <a:latin typeface="Arial"/>
                <a:ea typeface="Arial"/>
                <a:cs typeface="Arial"/>
                <a:sym typeface="Arial"/>
              </a:rPr>
              <a:t>📈/📉 Screens stocks near yearly highs or lows</a:t>
            </a:r>
            <a:br>
              <a:rPr lang="en-GB" sz="1300">
                <a:latin typeface="Arial"/>
                <a:ea typeface="Arial"/>
                <a:cs typeface="Arial"/>
                <a:sym typeface="Arial"/>
              </a:rPr>
            </a:br>
            <a:endParaRPr i="1" sz="1300">
              <a:latin typeface="Arial"/>
              <a:ea typeface="Arial"/>
              <a:cs typeface="Arial"/>
              <a:sym typeface="Arial"/>
            </a:endParaRPr>
          </a:p>
          <a:p>
            <a:pPr indent="0" lvl="0" marL="0" rtl="0" algn="l">
              <a:lnSpc>
                <a:spcPct val="115000"/>
              </a:lnSpc>
              <a:spcBef>
                <a:spcPts val="1200"/>
              </a:spcBef>
              <a:spcAft>
                <a:spcPts val="0"/>
              </a:spcAft>
              <a:buNone/>
            </a:pPr>
            <a:r>
              <a:rPr b="1" lang="en-GB" sz="1300">
                <a:latin typeface="Arial"/>
                <a:ea typeface="Arial"/>
                <a:cs typeface="Arial"/>
                <a:sym typeface="Arial"/>
              </a:rPr>
              <a:t>6. MACD Bullish/Bearish Crossover</a:t>
            </a:r>
            <a:br>
              <a:rPr b="1" lang="en-GB" sz="1300">
                <a:latin typeface="Arial"/>
                <a:ea typeface="Arial"/>
                <a:cs typeface="Arial"/>
                <a:sym typeface="Arial"/>
              </a:rPr>
            </a:br>
            <a:r>
              <a:rPr lang="en-GB" sz="1300">
                <a:latin typeface="Arial"/>
                <a:ea typeface="Arial"/>
                <a:cs typeface="Arial"/>
                <a:sym typeface="Arial"/>
              </a:rPr>
              <a:t>📊 Detects potential momentum shifts</a:t>
            </a:r>
            <a:br>
              <a:rPr lang="en-GB" sz="1300">
                <a:latin typeface="Arial"/>
                <a:ea typeface="Arial"/>
                <a:cs typeface="Arial"/>
                <a:sym typeface="Arial"/>
              </a:rPr>
            </a:br>
            <a:endParaRPr i="1" sz="1300">
              <a:latin typeface="Arial"/>
              <a:ea typeface="Arial"/>
              <a:cs typeface="Arial"/>
              <a:sym typeface="Arial"/>
            </a:endParaRPr>
          </a:p>
          <a:p>
            <a:pPr indent="0" lvl="0" marL="0" rtl="0" algn="l">
              <a:lnSpc>
                <a:spcPct val="115000"/>
              </a:lnSpc>
              <a:spcBef>
                <a:spcPts val="1200"/>
              </a:spcBef>
              <a:spcAft>
                <a:spcPts val="0"/>
              </a:spcAft>
              <a:buNone/>
            </a:pPr>
            <a:r>
              <a:rPr b="1" lang="en-GB" sz="1300">
                <a:latin typeface="Arial"/>
                <a:ea typeface="Arial"/>
                <a:cs typeface="Arial"/>
                <a:sym typeface="Arial"/>
              </a:rPr>
              <a:t>7. Return Over N Years</a:t>
            </a:r>
            <a:br>
              <a:rPr b="1" lang="en-GB" sz="1300">
                <a:latin typeface="Arial"/>
                <a:ea typeface="Arial"/>
                <a:cs typeface="Arial"/>
                <a:sym typeface="Arial"/>
              </a:rPr>
            </a:br>
            <a:r>
              <a:rPr lang="en-GB" sz="1300">
                <a:latin typeface="Arial"/>
                <a:ea typeface="Arial"/>
                <a:cs typeface="Arial"/>
                <a:sym typeface="Arial"/>
              </a:rPr>
              <a:t>📅 Calculates and graphs performance over custom periods</a:t>
            </a:r>
            <a:br>
              <a:rPr lang="en-GB" sz="1300">
                <a:latin typeface="Arial"/>
                <a:ea typeface="Arial"/>
                <a:cs typeface="Arial"/>
                <a:sym typeface="Arial"/>
              </a:rPr>
            </a:br>
            <a:endParaRPr i="1" sz="1300">
              <a:latin typeface="Arial"/>
              <a:ea typeface="Arial"/>
              <a:cs typeface="Arial"/>
              <a:sym typeface="Arial"/>
            </a:endParaRPr>
          </a:p>
          <a:p>
            <a:pPr indent="0" lvl="0" marL="0" rtl="0" algn="l">
              <a:lnSpc>
                <a:spcPct val="115000"/>
              </a:lnSpc>
              <a:spcBef>
                <a:spcPts val="1200"/>
              </a:spcBef>
              <a:spcAft>
                <a:spcPts val="0"/>
              </a:spcAft>
              <a:buNone/>
            </a:pPr>
            <a:r>
              <a:rPr b="1" lang="en-GB" sz="1300">
                <a:latin typeface="Arial"/>
                <a:ea typeface="Arial"/>
                <a:cs typeface="Arial"/>
                <a:sym typeface="Arial"/>
              </a:rPr>
              <a:t>8. Heatmap</a:t>
            </a:r>
            <a:br>
              <a:rPr b="1" lang="en-GB" sz="1300">
                <a:latin typeface="Arial"/>
                <a:ea typeface="Arial"/>
                <a:cs typeface="Arial"/>
                <a:sym typeface="Arial"/>
              </a:rPr>
            </a:br>
            <a:r>
              <a:rPr lang="en-GB" sz="1300">
                <a:latin typeface="Arial"/>
                <a:ea typeface="Arial"/>
                <a:cs typeface="Arial"/>
                <a:sym typeface="Arial"/>
              </a:rPr>
              <a:t>🌡️ Visualizes stock movements across sectors</a:t>
            </a:r>
            <a:br>
              <a:rPr lang="en-GB" sz="1300">
                <a:latin typeface="Arial"/>
                <a:ea typeface="Arial"/>
                <a:cs typeface="Arial"/>
                <a:sym typeface="Arial"/>
              </a:rPr>
            </a:br>
            <a:endParaRPr i="1" sz="1300">
              <a:latin typeface="Arial"/>
              <a:ea typeface="Arial"/>
              <a:cs typeface="Arial"/>
              <a:sym typeface="Arial"/>
            </a:endParaRPr>
          </a:p>
          <a:p>
            <a:pPr indent="0" lvl="0" marL="0" rtl="0" algn="l">
              <a:spcBef>
                <a:spcPts val="1200"/>
              </a:spcBef>
              <a:spcAft>
                <a:spcPts val="0"/>
              </a:spcAft>
              <a:buNone/>
            </a:pPr>
            <a:r>
              <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17"/>
          <p:cNvSpPr txBox="1"/>
          <p:nvPr>
            <p:ph type="ctrTitle"/>
          </p:nvPr>
        </p:nvSpPr>
        <p:spPr>
          <a:xfrm>
            <a:off x="824000" y="321850"/>
            <a:ext cx="4255500" cy="710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GB" sz="2700"/>
              <a:t>Conclusion</a:t>
            </a:r>
            <a:endParaRPr sz="2700"/>
          </a:p>
        </p:txBody>
      </p:sp>
      <p:sp>
        <p:nvSpPr>
          <p:cNvPr id="301" name="Google Shape;301;p17"/>
          <p:cNvSpPr txBox="1"/>
          <p:nvPr>
            <p:ph idx="1" type="subTitle"/>
          </p:nvPr>
        </p:nvSpPr>
        <p:spPr>
          <a:xfrm>
            <a:off x="682550" y="1430100"/>
            <a:ext cx="4680300" cy="3234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GB"/>
              <a:t>This project demonstrates the power of Python in building a smart and flexible stock screener tailored for Nifty 500 stocks. By integrating libraries like Pandas, NumPy, yFinance, and Matplotlib, it provides comprehensive insights through various financial metrics and visual charts. Each module serves a unique purpose—from identifying long-term outperformers to spotting real-time gainers, RSI trends, and technical breakouts. The tool is modular, user-friendly, and scalable for future enhancements like a GUI or real-time alerts. Overall, it bridges data science and finance to aid smarter investment decisions.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18"/>
          <p:cNvSpPr txBox="1"/>
          <p:nvPr>
            <p:ph type="ctrTitle"/>
          </p:nvPr>
        </p:nvSpPr>
        <p:spPr>
          <a:xfrm>
            <a:off x="515250" y="573750"/>
            <a:ext cx="5262000" cy="3497100"/>
          </a:xfrm>
          <a:prstGeom prst="rect">
            <a:avLst/>
          </a:prstGeom>
        </p:spPr>
        <p:txBody>
          <a:bodyPr anchorCtr="0" anchor="ctr" bIns="91425" lIns="91425" spcFirstLastPara="1" rIns="91425" wrap="square" tIns="91425">
            <a:normAutofit/>
          </a:bodyPr>
          <a:lstStyle/>
          <a:p>
            <a:pPr indent="0" lvl="0" marL="0" rtl="0" algn="l">
              <a:lnSpc>
                <a:spcPct val="115000"/>
              </a:lnSpc>
              <a:spcBef>
                <a:spcPts val="0"/>
              </a:spcBef>
              <a:spcAft>
                <a:spcPts val="0"/>
              </a:spcAft>
              <a:buNone/>
            </a:pPr>
            <a:r>
              <a:rPr lang="en-GB" sz="2100">
                <a:latin typeface="Arial"/>
                <a:ea typeface="Arial"/>
                <a:cs typeface="Arial"/>
                <a:sym typeface="Arial"/>
              </a:rPr>
              <a:t>Happy Screening and Smart Investing!</a:t>
            </a:r>
            <a:endParaRPr sz="2100">
              <a:latin typeface="Arial"/>
              <a:ea typeface="Arial"/>
              <a:cs typeface="Arial"/>
              <a:sym typeface="Arial"/>
            </a:endParaRPr>
          </a:p>
          <a:p>
            <a:pPr indent="0" lvl="0" marL="0" rtl="0" algn="l">
              <a:spcBef>
                <a:spcPts val="0"/>
              </a:spcBef>
              <a:spcAft>
                <a:spcPts val="0"/>
              </a:spcAft>
              <a:buNone/>
            </a:pPr>
            <a:r>
              <a:rPr b="0" lang="en-GB" sz="2100">
                <a:latin typeface="Arial"/>
                <a:ea typeface="Arial"/>
                <a:cs typeface="Arial"/>
                <a:sym typeface="Arial"/>
              </a:rPr>
              <a:t>📈💹💰💡</a:t>
            </a:r>
            <a:endParaRPr sz="27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