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p:regular r:id="rId27"/>
      <p:bold r:id="rId28"/>
      <p:italic r:id="rId29"/>
      <p:boldItalic r:id="rId30"/>
    </p:embeddedFont>
    <p:embeddedFont>
      <p:font typeface="Lobster"/>
      <p:regular r:id="rId31"/>
    </p:embeddedFont>
    <p:embeddedFont>
      <p:font typeface="Montserrat"/>
      <p:regular r:id="rId32"/>
      <p:bold r:id="rId33"/>
      <p:italic r:id="rId34"/>
      <p:boldItalic r:id="rId35"/>
    </p:embeddedFont>
    <p:embeddedFont>
      <p:font typeface="Lato"/>
      <p:regular r:id="rId36"/>
      <p:bold r:id="rId37"/>
      <p:italic r:id="rId38"/>
      <p:boldItalic r:id="rId39"/>
    </p:embeddedFont>
    <p:embeddedFont>
      <p:font typeface="Average"/>
      <p:regular r:id="rId40"/>
    </p:embeddedFont>
    <p:embeddedFont>
      <p:font typeface="Comfortaa"/>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0C7BB3D-5C06-4AC5-9906-4C2A73AAE388}">
  <a:tblStyle styleId="{B0C7BB3D-5C06-4AC5-9906-4C2A73AAE38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verage-regular.fntdata"/><Relationship Id="rId20" Type="http://schemas.openxmlformats.org/officeDocument/2006/relationships/slide" Target="slides/slide14.xml"/><Relationship Id="rId42" Type="http://schemas.openxmlformats.org/officeDocument/2006/relationships/font" Target="fonts/Comfortaa-bold.fntdata"/><Relationship Id="rId41" Type="http://schemas.openxmlformats.org/officeDocument/2006/relationships/font" Target="fonts/Comfortaa-regular.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obster-regular.fntdata"/><Relationship Id="rId30" Type="http://schemas.openxmlformats.org/officeDocument/2006/relationships/font" Target="fonts/Roboto-boldItalic.fntdata"/><Relationship Id="rId11" Type="http://schemas.openxmlformats.org/officeDocument/2006/relationships/slide" Target="slides/slide5.xml"/><Relationship Id="rId33" Type="http://schemas.openxmlformats.org/officeDocument/2006/relationships/font" Target="fonts/Montserrat-bold.fntdata"/><Relationship Id="rId10" Type="http://schemas.openxmlformats.org/officeDocument/2006/relationships/slide" Target="slides/slide4.xml"/><Relationship Id="rId32" Type="http://schemas.openxmlformats.org/officeDocument/2006/relationships/font" Target="fonts/Montserrat-regular.fntdata"/><Relationship Id="rId13" Type="http://schemas.openxmlformats.org/officeDocument/2006/relationships/slide" Target="slides/slide7.xml"/><Relationship Id="rId35" Type="http://schemas.openxmlformats.org/officeDocument/2006/relationships/font" Target="fonts/Montserrat-boldItalic.fntdata"/><Relationship Id="rId12" Type="http://schemas.openxmlformats.org/officeDocument/2006/relationships/slide" Target="slides/slide6.xml"/><Relationship Id="rId34" Type="http://schemas.openxmlformats.org/officeDocument/2006/relationships/font" Target="fonts/Montserrat-italic.fntdata"/><Relationship Id="rId15" Type="http://schemas.openxmlformats.org/officeDocument/2006/relationships/slide" Target="slides/slide9.xml"/><Relationship Id="rId37" Type="http://schemas.openxmlformats.org/officeDocument/2006/relationships/font" Target="fonts/Lato-bold.fntdata"/><Relationship Id="rId14" Type="http://schemas.openxmlformats.org/officeDocument/2006/relationships/slide" Target="slides/slide8.xml"/><Relationship Id="rId36" Type="http://schemas.openxmlformats.org/officeDocument/2006/relationships/font" Target="fonts/Lato-regular.fntdata"/><Relationship Id="rId17" Type="http://schemas.openxmlformats.org/officeDocument/2006/relationships/slide" Target="slides/slide11.xml"/><Relationship Id="rId39" Type="http://schemas.openxmlformats.org/officeDocument/2006/relationships/font" Target="fonts/Lato-boldItalic.fntdata"/><Relationship Id="rId16" Type="http://schemas.openxmlformats.org/officeDocument/2006/relationships/slide" Target="slides/slide10.xml"/><Relationship Id="rId38" Type="http://schemas.openxmlformats.org/officeDocument/2006/relationships/font" Target="fonts/La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e0cc154e2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e0cc154e2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e0cc154e2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e0cc154e2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ddd500fa3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ddd500fa3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ddd500fa38_2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ddd500fa38_2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e0cc154e29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e0cc154e29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e0ab709b64_1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e0ab709b64_1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ddd500fa38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ddd500fa38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ddd500fa38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ddd500fa38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e0ab7094d8_1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e0ab7094d8_1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e0a92da16e_0_2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e0a92da16e_0_2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0a92da16e_0_2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0a92da16e_0_2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ddd500fa38_1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ddd500fa38_1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0ab7094d8_19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0ab7094d8_19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0cc154e29_1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0cc154e29_1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0ab709b6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e0ab709b6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0ab709b64_1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e0ab709b64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dd500fa3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dd500fa3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dd500fa38_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ddd500fa38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dd500fa38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ddd500fa38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 Id="rId4" Type="http://schemas.openxmlformats.org/officeDocument/2006/relationships/image" Target="../media/image22.jpg"/><Relationship Id="rId5" Type="http://schemas.openxmlformats.org/officeDocument/2006/relationships/image" Target="../media/image2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24.jpg"/><Relationship Id="rId9" Type="http://schemas.openxmlformats.org/officeDocument/2006/relationships/image" Target="../media/image28.jpg"/><Relationship Id="rId5" Type="http://schemas.openxmlformats.org/officeDocument/2006/relationships/image" Target="../media/image7.jpg"/><Relationship Id="rId6" Type="http://schemas.openxmlformats.org/officeDocument/2006/relationships/image" Target="../media/image25.jpg"/><Relationship Id="rId7" Type="http://schemas.openxmlformats.org/officeDocument/2006/relationships/image" Target="../media/image26.jpg"/><Relationship Id="rId8" Type="http://schemas.openxmlformats.org/officeDocument/2006/relationships/image" Target="../media/image3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2.png"/><Relationship Id="rId4" Type="http://schemas.openxmlformats.org/officeDocument/2006/relationships/image" Target="../media/image34.png"/><Relationship Id="rId5"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ardupilot.org/planner/docs/mission-planner-installation.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5.png"/><Relationship Id="rId5" Type="http://schemas.openxmlformats.org/officeDocument/2006/relationships/image" Target="../media/image10.png"/><Relationship Id="rId6" Type="http://schemas.openxmlformats.org/officeDocument/2006/relationships/hyperlink" Target="https://en.wikipedia.org/wiki/Electronics" TargetMode="External"/><Relationship Id="rId7" Type="http://schemas.openxmlformats.org/officeDocument/2006/relationships/hyperlink" Target="https://en.wikipedia.org/wiki/Artificial_satellite" TargetMode="External"/><Relationship Id="rId8" Type="http://schemas.openxmlformats.org/officeDocument/2006/relationships/hyperlink" Target="https://en.wikipedia.org/wiki/Spacecraf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2.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277900" y="893975"/>
            <a:ext cx="5578200" cy="22068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5300">
                <a:highlight>
                  <a:schemeClr val="dk1"/>
                </a:highlight>
              </a:rPr>
              <a:t>Drone</a:t>
            </a:r>
            <a:endParaRPr b="1" sz="5300">
              <a:highlight>
                <a:schemeClr val="dk1"/>
              </a:highlight>
            </a:endParaRPr>
          </a:p>
          <a:p>
            <a:pPr indent="0" lvl="0" marL="0" rtl="0" algn="l">
              <a:lnSpc>
                <a:spcPct val="100000"/>
              </a:lnSpc>
              <a:spcBef>
                <a:spcPts val="0"/>
              </a:spcBef>
              <a:spcAft>
                <a:spcPts val="0"/>
              </a:spcAft>
              <a:buNone/>
            </a:pPr>
            <a:r>
              <a:rPr b="1" lang="en" sz="5300">
                <a:highlight>
                  <a:schemeClr val="dk1"/>
                </a:highlight>
              </a:rPr>
              <a:t>     Bootcamp</a:t>
            </a:r>
            <a:endParaRPr b="1" sz="5300">
              <a:highlight>
                <a:schemeClr val="dk1"/>
              </a:highlight>
            </a:endParaRPr>
          </a:p>
        </p:txBody>
      </p:sp>
      <p:pic>
        <p:nvPicPr>
          <p:cNvPr id="135" name="Google Shape;135;p13"/>
          <p:cNvPicPr preferRelativeResize="0"/>
          <p:nvPr/>
        </p:nvPicPr>
        <p:blipFill rotWithShape="1">
          <a:blip r:embed="rId3">
            <a:alphaModFix/>
          </a:blip>
          <a:srcRect b="1209" l="0" r="0" t="1209"/>
          <a:stretch/>
        </p:blipFill>
        <p:spPr>
          <a:xfrm>
            <a:off x="5974100" y="594900"/>
            <a:ext cx="1729426" cy="1068675"/>
          </a:xfrm>
          <a:prstGeom prst="rect">
            <a:avLst/>
          </a:prstGeom>
          <a:noFill/>
          <a:ln>
            <a:noFill/>
          </a:ln>
        </p:spPr>
      </p:pic>
      <p:sp>
        <p:nvSpPr>
          <p:cNvPr id="136" name="Google Shape;136;p13"/>
          <p:cNvSpPr txBox="1"/>
          <p:nvPr>
            <p:ph idx="1" type="subTitle"/>
          </p:nvPr>
        </p:nvSpPr>
        <p:spPr>
          <a:xfrm>
            <a:off x="5195350" y="2836100"/>
            <a:ext cx="3948600" cy="10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30303"/>
                </a:solidFill>
                <a:highlight>
                  <a:srgbClr val="F9F9F9"/>
                </a:highlight>
                <a:latin typeface="Roboto"/>
                <a:ea typeface="Roboto"/>
                <a:cs typeface="Roboto"/>
                <a:sym typeface="Roboto"/>
              </a:rPr>
              <a:t>Aeromodelling Club </a:t>
            </a:r>
            <a:endParaRPr b="1" sz="3000">
              <a:solidFill>
                <a:srgbClr val="030303"/>
              </a:solidFill>
              <a:highlight>
                <a:srgbClr val="F9F9F9"/>
              </a:highlight>
              <a:latin typeface="Roboto"/>
              <a:ea typeface="Roboto"/>
              <a:cs typeface="Roboto"/>
              <a:sym typeface="Roboto"/>
            </a:endParaRPr>
          </a:p>
          <a:p>
            <a:pPr indent="0" lvl="0" marL="0" rtl="0" algn="l">
              <a:spcBef>
                <a:spcPts val="0"/>
              </a:spcBef>
              <a:spcAft>
                <a:spcPts val="0"/>
              </a:spcAft>
              <a:buNone/>
            </a:pPr>
            <a:r>
              <a:rPr b="1" lang="en" sz="3000">
                <a:solidFill>
                  <a:srgbClr val="030303"/>
                </a:solidFill>
                <a:highlight>
                  <a:srgbClr val="F9F9F9"/>
                </a:highlight>
                <a:latin typeface="Roboto"/>
                <a:ea typeface="Roboto"/>
                <a:cs typeface="Roboto"/>
                <a:sym typeface="Roboto"/>
              </a:rPr>
              <a:t>IITK</a:t>
            </a:r>
            <a:endParaRPr b="1" sz="2500"/>
          </a:p>
        </p:txBody>
      </p:sp>
      <p:pic>
        <p:nvPicPr>
          <p:cNvPr id="137" name="Google Shape;137;p13"/>
          <p:cNvPicPr preferRelativeResize="0"/>
          <p:nvPr/>
        </p:nvPicPr>
        <p:blipFill>
          <a:blip r:embed="rId4">
            <a:alphaModFix/>
          </a:blip>
          <a:stretch>
            <a:fillRect/>
          </a:stretch>
        </p:blipFill>
        <p:spPr>
          <a:xfrm>
            <a:off x="4353300" y="2929950"/>
            <a:ext cx="906950" cy="906950"/>
          </a:xfrm>
          <a:prstGeom prst="rect">
            <a:avLst/>
          </a:prstGeom>
          <a:noFill/>
          <a:ln>
            <a:noFill/>
          </a:ln>
        </p:spPr>
      </p:pic>
      <p:pic>
        <p:nvPicPr>
          <p:cNvPr id="138" name="Google Shape;138;p13"/>
          <p:cNvPicPr preferRelativeResize="0"/>
          <p:nvPr/>
        </p:nvPicPr>
        <p:blipFill>
          <a:blip r:embed="rId5">
            <a:alphaModFix/>
          </a:blip>
          <a:stretch>
            <a:fillRect/>
          </a:stretch>
        </p:blipFill>
        <p:spPr>
          <a:xfrm>
            <a:off x="0" y="3000375"/>
            <a:ext cx="2143125" cy="2143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2"/>
          <p:cNvSpPr txBox="1"/>
          <p:nvPr/>
        </p:nvSpPr>
        <p:spPr>
          <a:xfrm>
            <a:off x="0" y="51375"/>
            <a:ext cx="35844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u="sng">
                <a:solidFill>
                  <a:schemeClr val="lt1"/>
                </a:solidFill>
                <a:latin typeface="Lato"/>
                <a:ea typeface="Lato"/>
                <a:cs typeface="Lato"/>
                <a:sym typeface="Lato"/>
              </a:rPr>
              <a:t>CONTROL SURFACES:</a:t>
            </a:r>
            <a:endParaRPr b="1" sz="1900" u="sng">
              <a:solidFill>
                <a:schemeClr val="lt1"/>
              </a:solidFill>
              <a:latin typeface="Lato"/>
              <a:ea typeface="Lato"/>
              <a:cs typeface="Lato"/>
              <a:sym typeface="Lato"/>
            </a:endParaRPr>
          </a:p>
        </p:txBody>
      </p:sp>
      <p:pic>
        <p:nvPicPr>
          <p:cNvPr id="240" name="Google Shape;240;p22"/>
          <p:cNvPicPr preferRelativeResize="0"/>
          <p:nvPr/>
        </p:nvPicPr>
        <p:blipFill>
          <a:blip r:embed="rId3">
            <a:alphaModFix/>
          </a:blip>
          <a:stretch>
            <a:fillRect/>
          </a:stretch>
        </p:blipFill>
        <p:spPr>
          <a:xfrm>
            <a:off x="5406650" y="1693200"/>
            <a:ext cx="3584400" cy="3393400"/>
          </a:xfrm>
          <a:prstGeom prst="rect">
            <a:avLst/>
          </a:prstGeom>
          <a:noFill/>
          <a:ln cap="flat" cmpd="sng" w="38100">
            <a:solidFill>
              <a:srgbClr val="030303"/>
            </a:solidFill>
            <a:prstDash val="solid"/>
            <a:round/>
            <a:headEnd len="sm" w="sm" type="none"/>
            <a:tailEnd len="sm" w="sm" type="none"/>
          </a:ln>
        </p:spPr>
      </p:pic>
      <p:pic>
        <p:nvPicPr>
          <p:cNvPr id="241" name="Google Shape;241;p22"/>
          <p:cNvPicPr preferRelativeResize="0"/>
          <p:nvPr/>
        </p:nvPicPr>
        <p:blipFill>
          <a:blip r:embed="rId4">
            <a:alphaModFix/>
          </a:blip>
          <a:stretch>
            <a:fillRect/>
          </a:stretch>
        </p:blipFill>
        <p:spPr>
          <a:xfrm>
            <a:off x="101350" y="641750"/>
            <a:ext cx="4904526" cy="2538925"/>
          </a:xfrm>
          <a:prstGeom prst="rect">
            <a:avLst/>
          </a:prstGeom>
          <a:noFill/>
          <a:ln cap="flat" cmpd="sng" w="38100">
            <a:solidFill>
              <a:srgbClr val="030303"/>
            </a:solidFill>
            <a:prstDash val="solid"/>
            <a:round/>
            <a:headEnd len="sm" w="sm" type="none"/>
            <a:tailEnd len="sm" w="sm" type="none"/>
          </a:ln>
        </p:spPr>
      </p:pic>
      <p:sp>
        <p:nvSpPr>
          <p:cNvPr id="242" name="Google Shape;242;p22"/>
          <p:cNvSpPr txBox="1"/>
          <p:nvPr/>
        </p:nvSpPr>
        <p:spPr>
          <a:xfrm>
            <a:off x="101350" y="3294050"/>
            <a:ext cx="5086500" cy="189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400"/>
              </a:spcBef>
              <a:spcAft>
                <a:spcPts val="0"/>
              </a:spcAft>
              <a:buNone/>
            </a:pPr>
            <a:r>
              <a:rPr b="1" lang="en" sz="1700" u="sng">
                <a:solidFill>
                  <a:schemeClr val="lt1"/>
                </a:solidFill>
                <a:latin typeface="Georgia"/>
                <a:ea typeface="Georgia"/>
                <a:cs typeface="Georgia"/>
                <a:sym typeface="Georgia"/>
              </a:rPr>
              <a:t>AILERONS :</a:t>
            </a:r>
            <a:endParaRPr b="1" sz="1700" u="sng">
              <a:solidFill>
                <a:schemeClr val="lt1"/>
              </a:solidFill>
              <a:latin typeface="Georgia"/>
              <a:ea typeface="Georgia"/>
              <a:cs typeface="Georgia"/>
              <a:sym typeface="Georgia"/>
            </a:endParaRPr>
          </a:p>
          <a:p>
            <a:pPr indent="0" lvl="0" marL="0" rtl="0" algn="l">
              <a:lnSpc>
                <a:spcPct val="115000"/>
              </a:lnSpc>
              <a:spcBef>
                <a:spcPts val="400"/>
              </a:spcBef>
              <a:spcAft>
                <a:spcPts val="0"/>
              </a:spcAft>
              <a:buNone/>
            </a:pPr>
            <a:r>
              <a:rPr lang="en" sz="1500">
                <a:solidFill>
                  <a:schemeClr val="lt1"/>
                </a:solidFill>
                <a:latin typeface="Georgia"/>
                <a:ea typeface="Georgia"/>
                <a:cs typeface="Georgia"/>
                <a:sym typeface="Georgia"/>
              </a:rPr>
              <a:t>Moving section of the trailing edge of the wing, in pairs, (left and right) and work in opposite directions to each other (one up, one down). They roll the model to the left or right. </a:t>
            </a:r>
            <a:endParaRPr sz="1500">
              <a:solidFill>
                <a:schemeClr val="lt1"/>
              </a:solidFill>
              <a:latin typeface="Georgia"/>
              <a:ea typeface="Georgia"/>
              <a:cs typeface="Georgia"/>
              <a:sym typeface="Georgia"/>
            </a:endParaRPr>
          </a:p>
          <a:p>
            <a:pPr indent="0" lvl="0" marL="0" rtl="0" algn="l">
              <a:spcBef>
                <a:spcPts val="400"/>
              </a:spcBef>
              <a:spcAft>
                <a:spcPts val="0"/>
              </a:spcAft>
              <a:buNone/>
            </a:pPr>
            <a:r>
              <a:t/>
            </a:r>
            <a:endParaRPr sz="1600">
              <a:solidFill>
                <a:schemeClr val="lt1"/>
              </a:solidFill>
              <a:latin typeface="Lato"/>
              <a:ea typeface="Lato"/>
              <a:cs typeface="Lato"/>
              <a:sym typeface="Lato"/>
            </a:endParaRPr>
          </a:p>
        </p:txBody>
      </p:sp>
      <p:sp>
        <p:nvSpPr>
          <p:cNvPr id="243" name="Google Shape;243;p22"/>
          <p:cNvSpPr txBox="1"/>
          <p:nvPr/>
        </p:nvSpPr>
        <p:spPr>
          <a:xfrm>
            <a:off x="5406650" y="0"/>
            <a:ext cx="3584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50" u="sng">
                <a:solidFill>
                  <a:schemeClr val="lt1"/>
                </a:solidFill>
                <a:latin typeface="Average"/>
                <a:ea typeface="Average"/>
                <a:cs typeface="Average"/>
                <a:sym typeface="Average"/>
              </a:rPr>
              <a:t>Elevons </a:t>
            </a:r>
            <a:endParaRPr b="1" sz="2050" u="sng">
              <a:solidFill>
                <a:schemeClr val="lt1"/>
              </a:solidFill>
              <a:latin typeface="Average"/>
              <a:ea typeface="Average"/>
              <a:cs typeface="Average"/>
              <a:sym typeface="Average"/>
            </a:endParaRPr>
          </a:p>
          <a:p>
            <a:pPr indent="0" lvl="0" marL="0" rtl="0" algn="l">
              <a:spcBef>
                <a:spcPts val="0"/>
              </a:spcBef>
              <a:spcAft>
                <a:spcPts val="0"/>
              </a:spcAft>
              <a:buNone/>
            </a:pPr>
            <a:r>
              <a:rPr lang="en" sz="1550">
                <a:solidFill>
                  <a:schemeClr val="lt1"/>
                </a:solidFill>
                <a:latin typeface="Average"/>
                <a:ea typeface="Average"/>
                <a:cs typeface="Average"/>
                <a:sym typeface="Average"/>
              </a:rPr>
              <a:t>are aircraft control surfaces that combine the functions of the elevator and the aileron, hence the name. They are frequently used on tailless aircraft such as flying wings.</a:t>
            </a:r>
            <a:endParaRPr sz="1900">
              <a:solidFill>
                <a:schemeClr val="lt1"/>
              </a:solidFill>
              <a:latin typeface="Average"/>
              <a:ea typeface="Average"/>
              <a:cs typeface="Average"/>
              <a:sym typeface="Average"/>
            </a:endParaRPr>
          </a:p>
        </p:txBody>
      </p:sp>
      <p:cxnSp>
        <p:nvCxnSpPr>
          <p:cNvPr id="244" name="Google Shape;244;p22"/>
          <p:cNvCxnSpPr/>
          <p:nvPr/>
        </p:nvCxnSpPr>
        <p:spPr>
          <a:xfrm>
            <a:off x="5187950" y="17225"/>
            <a:ext cx="34200" cy="5132100"/>
          </a:xfrm>
          <a:prstGeom prst="straightConnector1">
            <a:avLst/>
          </a:prstGeom>
          <a:noFill/>
          <a:ln cap="flat" cmpd="sng" w="38100">
            <a:solidFill>
              <a:schemeClr val="lt1"/>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23"/>
          <p:cNvPicPr preferRelativeResize="0"/>
          <p:nvPr/>
        </p:nvPicPr>
        <p:blipFill>
          <a:blip r:embed="rId3">
            <a:alphaModFix/>
          </a:blip>
          <a:stretch>
            <a:fillRect/>
          </a:stretch>
        </p:blipFill>
        <p:spPr>
          <a:xfrm>
            <a:off x="84125" y="152400"/>
            <a:ext cx="4000025" cy="3130726"/>
          </a:xfrm>
          <a:prstGeom prst="rect">
            <a:avLst/>
          </a:prstGeom>
          <a:noFill/>
          <a:ln cap="flat" cmpd="sng" w="38100">
            <a:solidFill>
              <a:srgbClr val="030303"/>
            </a:solidFill>
            <a:prstDash val="solid"/>
            <a:round/>
            <a:headEnd len="sm" w="sm" type="none"/>
            <a:tailEnd len="sm" w="sm" type="none"/>
          </a:ln>
        </p:spPr>
      </p:pic>
      <p:pic>
        <p:nvPicPr>
          <p:cNvPr id="250" name="Google Shape;250;p23"/>
          <p:cNvPicPr preferRelativeResize="0"/>
          <p:nvPr/>
        </p:nvPicPr>
        <p:blipFill rotWithShape="1">
          <a:blip r:embed="rId4">
            <a:alphaModFix/>
          </a:blip>
          <a:srcRect b="0" l="0" r="0" t="0"/>
          <a:stretch/>
        </p:blipFill>
        <p:spPr>
          <a:xfrm>
            <a:off x="4572000" y="1781950"/>
            <a:ext cx="4484974" cy="3243299"/>
          </a:xfrm>
          <a:prstGeom prst="rect">
            <a:avLst/>
          </a:prstGeom>
          <a:noFill/>
          <a:ln cap="flat" cmpd="sng" w="38100">
            <a:solidFill>
              <a:srgbClr val="030303"/>
            </a:solidFill>
            <a:prstDash val="solid"/>
            <a:round/>
            <a:headEnd len="sm" w="sm" type="none"/>
            <a:tailEnd len="sm" w="sm" type="none"/>
          </a:ln>
        </p:spPr>
      </p:pic>
      <p:sp>
        <p:nvSpPr>
          <p:cNvPr id="251" name="Google Shape;251;p23"/>
          <p:cNvSpPr txBox="1"/>
          <p:nvPr/>
        </p:nvSpPr>
        <p:spPr>
          <a:xfrm>
            <a:off x="-20512" y="3350175"/>
            <a:ext cx="42093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Calibri"/>
                <a:ea typeface="Calibri"/>
                <a:cs typeface="Calibri"/>
                <a:sym typeface="Calibri"/>
              </a:rPr>
              <a:t>An </a:t>
            </a:r>
            <a:r>
              <a:rPr b="1" lang="en" sz="1600" u="sng">
                <a:solidFill>
                  <a:schemeClr val="lt1"/>
                </a:solidFill>
                <a:latin typeface="Calibri"/>
                <a:ea typeface="Calibri"/>
                <a:cs typeface="Calibri"/>
                <a:sym typeface="Calibri"/>
              </a:rPr>
              <a:t>ELEVATOR</a:t>
            </a:r>
            <a:r>
              <a:rPr b="1" lang="en" sz="1600">
                <a:solidFill>
                  <a:schemeClr val="lt1"/>
                </a:solidFill>
                <a:latin typeface="Calibri"/>
                <a:ea typeface="Calibri"/>
                <a:cs typeface="Calibri"/>
                <a:sym typeface="Calibri"/>
              </a:rPr>
              <a:t> </a:t>
            </a:r>
            <a:r>
              <a:rPr lang="en" sz="1600">
                <a:solidFill>
                  <a:schemeClr val="lt1"/>
                </a:solidFill>
                <a:latin typeface="Calibri"/>
                <a:ea typeface="Calibri"/>
                <a:cs typeface="Calibri"/>
                <a:sym typeface="Calibri"/>
              </a:rPr>
              <a:t>is a primary flight control surface that controls movement about the lateral axis of an </a:t>
            </a:r>
            <a:r>
              <a:rPr b="1" lang="en" sz="1600">
                <a:solidFill>
                  <a:schemeClr val="lt1"/>
                </a:solidFill>
                <a:latin typeface="Calibri"/>
                <a:ea typeface="Calibri"/>
                <a:cs typeface="Calibri"/>
                <a:sym typeface="Calibri"/>
              </a:rPr>
              <a:t>aircraft</a:t>
            </a:r>
            <a:r>
              <a:rPr lang="en" sz="1600">
                <a:solidFill>
                  <a:schemeClr val="lt1"/>
                </a:solidFill>
                <a:latin typeface="Calibri"/>
                <a:ea typeface="Calibri"/>
                <a:cs typeface="Calibri"/>
                <a:sym typeface="Calibri"/>
              </a:rPr>
              <a:t>. This movement is referred to as "pitch". Most </a:t>
            </a:r>
            <a:r>
              <a:rPr b="1" lang="en" sz="1600">
                <a:solidFill>
                  <a:schemeClr val="lt1"/>
                </a:solidFill>
                <a:latin typeface="Calibri"/>
                <a:ea typeface="Calibri"/>
                <a:cs typeface="Calibri"/>
                <a:sym typeface="Calibri"/>
              </a:rPr>
              <a:t>aircraft</a:t>
            </a:r>
            <a:r>
              <a:rPr lang="en" sz="1600">
                <a:solidFill>
                  <a:schemeClr val="lt1"/>
                </a:solidFill>
                <a:latin typeface="Calibri"/>
                <a:ea typeface="Calibri"/>
                <a:cs typeface="Calibri"/>
                <a:sym typeface="Calibri"/>
              </a:rPr>
              <a:t> have two </a:t>
            </a:r>
            <a:r>
              <a:rPr b="1" lang="en" sz="1600">
                <a:solidFill>
                  <a:schemeClr val="lt1"/>
                </a:solidFill>
                <a:latin typeface="Calibri"/>
                <a:ea typeface="Calibri"/>
                <a:cs typeface="Calibri"/>
                <a:sym typeface="Calibri"/>
              </a:rPr>
              <a:t>elevators</a:t>
            </a:r>
            <a:r>
              <a:rPr lang="en" sz="1600">
                <a:solidFill>
                  <a:schemeClr val="lt1"/>
                </a:solidFill>
                <a:latin typeface="Calibri"/>
                <a:ea typeface="Calibri"/>
                <a:cs typeface="Calibri"/>
                <a:sym typeface="Calibri"/>
              </a:rPr>
              <a:t>, one of which is mounted on the trailing edge of each half of the horizontal stabilizer.</a:t>
            </a:r>
            <a:endParaRPr sz="1800">
              <a:solidFill>
                <a:schemeClr val="lt1"/>
              </a:solidFill>
              <a:latin typeface="Calibri"/>
              <a:ea typeface="Calibri"/>
              <a:cs typeface="Calibri"/>
              <a:sym typeface="Calibri"/>
            </a:endParaRPr>
          </a:p>
        </p:txBody>
      </p:sp>
      <p:sp>
        <p:nvSpPr>
          <p:cNvPr id="252" name="Google Shape;252;p23"/>
          <p:cNvSpPr txBox="1"/>
          <p:nvPr/>
        </p:nvSpPr>
        <p:spPr>
          <a:xfrm>
            <a:off x="4421400" y="152400"/>
            <a:ext cx="4722600" cy="150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latin typeface="Calibri"/>
                <a:ea typeface="Calibri"/>
                <a:cs typeface="Calibri"/>
                <a:sym typeface="Calibri"/>
              </a:rPr>
              <a:t> The </a:t>
            </a:r>
            <a:r>
              <a:rPr b="1" lang="en" sz="1800" u="sng">
                <a:solidFill>
                  <a:schemeClr val="lt1"/>
                </a:solidFill>
                <a:latin typeface="Calibri"/>
                <a:ea typeface="Calibri"/>
                <a:cs typeface="Calibri"/>
                <a:sym typeface="Calibri"/>
              </a:rPr>
              <a:t>RUDDER</a:t>
            </a:r>
            <a:r>
              <a:rPr lang="en" sz="1700">
                <a:solidFill>
                  <a:schemeClr val="lt1"/>
                </a:solidFill>
                <a:latin typeface="Calibri"/>
                <a:ea typeface="Calibri"/>
                <a:cs typeface="Calibri"/>
                <a:sym typeface="Calibri"/>
              </a:rPr>
              <a:t> is a primary flight control surface which controls rotation about the vertical axis of an </a:t>
            </a:r>
            <a:r>
              <a:rPr b="1" lang="en" sz="1700">
                <a:solidFill>
                  <a:schemeClr val="lt1"/>
                </a:solidFill>
                <a:latin typeface="Calibri"/>
                <a:ea typeface="Calibri"/>
                <a:cs typeface="Calibri"/>
                <a:sym typeface="Calibri"/>
              </a:rPr>
              <a:t>aircraft</a:t>
            </a:r>
            <a:r>
              <a:rPr lang="en" sz="1700">
                <a:solidFill>
                  <a:schemeClr val="lt1"/>
                </a:solidFill>
                <a:latin typeface="Calibri"/>
                <a:ea typeface="Calibri"/>
                <a:cs typeface="Calibri"/>
                <a:sym typeface="Calibri"/>
              </a:rPr>
              <a:t>. This movement is referred to as "yaw". The </a:t>
            </a:r>
            <a:r>
              <a:rPr b="1" lang="en" sz="1700">
                <a:solidFill>
                  <a:schemeClr val="lt1"/>
                </a:solidFill>
                <a:latin typeface="Calibri"/>
                <a:ea typeface="Calibri"/>
                <a:cs typeface="Calibri"/>
                <a:sym typeface="Calibri"/>
              </a:rPr>
              <a:t>rudder</a:t>
            </a:r>
            <a:r>
              <a:rPr lang="en" sz="1700">
                <a:solidFill>
                  <a:schemeClr val="lt1"/>
                </a:solidFill>
                <a:latin typeface="Calibri"/>
                <a:ea typeface="Calibri"/>
                <a:cs typeface="Calibri"/>
                <a:sym typeface="Calibri"/>
              </a:rPr>
              <a:t> is a movable surface that is mounted on the trailing edge of the vertical stabilizer or fin</a:t>
            </a:r>
            <a:endParaRPr sz="1900">
              <a:solidFill>
                <a:schemeClr val="lt1"/>
              </a:solidFill>
              <a:latin typeface="Calibri"/>
              <a:ea typeface="Calibri"/>
              <a:cs typeface="Calibri"/>
              <a:sym typeface="Calibri"/>
            </a:endParaRPr>
          </a:p>
        </p:txBody>
      </p:sp>
      <p:cxnSp>
        <p:nvCxnSpPr>
          <p:cNvPr id="253" name="Google Shape;253;p23"/>
          <p:cNvCxnSpPr/>
          <p:nvPr/>
        </p:nvCxnSpPr>
        <p:spPr>
          <a:xfrm>
            <a:off x="4311725" y="17225"/>
            <a:ext cx="11400" cy="5177700"/>
          </a:xfrm>
          <a:prstGeom prst="straightConnector1">
            <a:avLst/>
          </a:prstGeom>
          <a:noFill/>
          <a:ln cap="flat" cmpd="sng" w="38100">
            <a:solidFill>
              <a:schemeClr val="lt1"/>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4"/>
          <p:cNvSpPr txBox="1"/>
          <p:nvPr>
            <p:ph type="title"/>
          </p:nvPr>
        </p:nvSpPr>
        <p:spPr>
          <a:xfrm>
            <a:off x="1052550" y="0"/>
            <a:ext cx="2904600" cy="70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Quadcopter</a:t>
            </a:r>
            <a:endParaRPr b="1" sz="3000"/>
          </a:p>
        </p:txBody>
      </p:sp>
      <p:sp>
        <p:nvSpPr>
          <p:cNvPr id="259" name="Google Shape;259;p24"/>
          <p:cNvSpPr txBox="1"/>
          <p:nvPr>
            <p:ph idx="1" type="body"/>
          </p:nvPr>
        </p:nvSpPr>
        <p:spPr>
          <a:xfrm>
            <a:off x="1052550" y="707175"/>
            <a:ext cx="4634100" cy="1265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t>A Helicopter like, 4 Rotor drone can be controlled by its 4 DOF(Degree of Freedom) pitch, yaw, roll, thrust, which are basically controlled by varying rotor speeds.</a:t>
            </a:r>
            <a:endParaRPr sz="1500"/>
          </a:p>
        </p:txBody>
      </p:sp>
      <p:pic>
        <p:nvPicPr>
          <p:cNvPr id="260" name="Google Shape;260;p24"/>
          <p:cNvPicPr preferRelativeResize="0"/>
          <p:nvPr/>
        </p:nvPicPr>
        <p:blipFill>
          <a:blip r:embed="rId3">
            <a:alphaModFix/>
          </a:blip>
          <a:stretch>
            <a:fillRect/>
          </a:stretch>
        </p:blipFill>
        <p:spPr>
          <a:xfrm>
            <a:off x="0" y="1972875"/>
            <a:ext cx="3303500" cy="3170625"/>
          </a:xfrm>
          <a:prstGeom prst="rect">
            <a:avLst/>
          </a:prstGeom>
          <a:noFill/>
          <a:ln>
            <a:noFill/>
          </a:ln>
        </p:spPr>
      </p:pic>
      <p:pic>
        <p:nvPicPr>
          <p:cNvPr id="261" name="Google Shape;261;p24"/>
          <p:cNvPicPr preferRelativeResize="0"/>
          <p:nvPr/>
        </p:nvPicPr>
        <p:blipFill>
          <a:blip r:embed="rId4">
            <a:alphaModFix/>
          </a:blip>
          <a:stretch>
            <a:fillRect/>
          </a:stretch>
        </p:blipFill>
        <p:spPr>
          <a:xfrm>
            <a:off x="5686775" y="0"/>
            <a:ext cx="3457224" cy="2048975"/>
          </a:xfrm>
          <a:prstGeom prst="rect">
            <a:avLst/>
          </a:prstGeom>
          <a:noFill/>
          <a:ln>
            <a:noFill/>
          </a:ln>
        </p:spPr>
      </p:pic>
      <p:sp>
        <p:nvSpPr>
          <p:cNvPr id="262" name="Google Shape;262;p24"/>
          <p:cNvSpPr txBox="1"/>
          <p:nvPr/>
        </p:nvSpPr>
        <p:spPr>
          <a:xfrm>
            <a:off x="3756575" y="3242275"/>
            <a:ext cx="51750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Lato"/>
                <a:ea typeface="Lato"/>
                <a:cs typeface="Lato"/>
                <a:sym typeface="Lato"/>
              </a:rPr>
              <a:t>The basic principle to move a drone in a particular direction is, Slow down the motor pointing in that direction and speed up the exactly opposite motor.</a:t>
            </a:r>
            <a:endParaRPr sz="1800">
              <a:solidFill>
                <a:schemeClr val="lt1"/>
              </a:solidFill>
              <a:latin typeface="Lato"/>
              <a:ea typeface="Lato"/>
              <a:cs typeface="Lato"/>
              <a:sym typeface="Lato"/>
            </a:endParaRPr>
          </a:p>
        </p:txBody>
      </p:sp>
      <p:sp>
        <p:nvSpPr>
          <p:cNvPr id="263" name="Google Shape;263;p24"/>
          <p:cNvSpPr txBox="1"/>
          <p:nvPr/>
        </p:nvSpPr>
        <p:spPr>
          <a:xfrm>
            <a:off x="3756575" y="2156100"/>
            <a:ext cx="49782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Font typeface="Lato"/>
              <a:buChar char="❏"/>
            </a:pPr>
            <a:r>
              <a:rPr lang="en" sz="1800" u="sng">
                <a:solidFill>
                  <a:schemeClr val="lt1"/>
                </a:solidFill>
                <a:latin typeface="Lato"/>
                <a:ea typeface="Lato"/>
                <a:cs typeface="Lato"/>
                <a:sym typeface="Lato"/>
              </a:rPr>
              <a:t>Roll- </a:t>
            </a:r>
            <a:r>
              <a:rPr lang="en" sz="1800">
                <a:solidFill>
                  <a:schemeClr val="lt1"/>
                </a:solidFill>
                <a:latin typeface="Lato"/>
                <a:ea typeface="Lato"/>
                <a:cs typeface="Lato"/>
                <a:sym typeface="Lato"/>
              </a:rPr>
              <a:t>Rotation about </a:t>
            </a:r>
            <a:r>
              <a:rPr lang="en" sz="1800">
                <a:solidFill>
                  <a:schemeClr val="lt1"/>
                </a:solidFill>
                <a:highlight>
                  <a:srgbClr val="FF0000"/>
                </a:highlight>
                <a:latin typeface="Lato"/>
                <a:ea typeface="Lato"/>
                <a:cs typeface="Lato"/>
                <a:sym typeface="Lato"/>
              </a:rPr>
              <a:t>front to back </a:t>
            </a:r>
            <a:r>
              <a:rPr lang="en" sz="1800">
                <a:solidFill>
                  <a:schemeClr val="lt1"/>
                </a:solidFill>
                <a:latin typeface="Lato"/>
                <a:ea typeface="Lato"/>
                <a:cs typeface="Lato"/>
                <a:sym typeface="Lato"/>
              </a:rPr>
              <a:t>axis</a:t>
            </a:r>
            <a:r>
              <a:rPr lang="en" sz="1800">
                <a:solidFill>
                  <a:schemeClr val="lt1"/>
                </a:solidFill>
                <a:highlight>
                  <a:srgbClr val="FF0000"/>
                </a:highlight>
                <a:latin typeface="Lato"/>
                <a:ea typeface="Lato"/>
                <a:cs typeface="Lato"/>
                <a:sym typeface="Lato"/>
              </a:rPr>
              <a:t> </a:t>
            </a:r>
            <a:endParaRPr sz="1800">
              <a:solidFill>
                <a:schemeClr val="lt1"/>
              </a:solidFill>
              <a:highlight>
                <a:srgbClr val="FF0000"/>
              </a:highlight>
              <a:latin typeface="Lato"/>
              <a:ea typeface="Lato"/>
              <a:cs typeface="Lato"/>
              <a:sym typeface="Lato"/>
            </a:endParaRPr>
          </a:p>
          <a:p>
            <a:pPr indent="-342900" lvl="0" marL="457200" rtl="0" algn="l">
              <a:spcBef>
                <a:spcPts val="0"/>
              </a:spcBef>
              <a:spcAft>
                <a:spcPts val="0"/>
              </a:spcAft>
              <a:buClr>
                <a:schemeClr val="lt1"/>
              </a:buClr>
              <a:buSzPts val="1800"/>
              <a:buFont typeface="Lato"/>
              <a:buChar char="❏"/>
            </a:pPr>
            <a:r>
              <a:rPr lang="en" sz="1800" u="sng">
                <a:solidFill>
                  <a:schemeClr val="lt1"/>
                </a:solidFill>
                <a:latin typeface="Lato"/>
                <a:ea typeface="Lato"/>
                <a:cs typeface="Lato"/>
                <a:sym typeface="Lato"/>
              </a:rPr>
              <a:t>Pitch- </a:t>
            </a:r>
            <a:r>
              <a:rPr lang="en" sz="1800">
                <a:solidFill>
                  <a:schemeClr val="lt1"/>
                </a:solidFill>
                <a:latin typeface="Lato"/>
                <a:ea typeface="Lato"/>
                <a:cs typeface="Lato"/>
                <a:sym typeface="Lato"/>
              </a:rPr>
              <a:t>Rotation about</a:t>
            </a:r>
            <a:r>
              <a:rPr lang="en" sz="1800">
                <a:solidFill>
                  <a:schemeClr val="lt1"/>
                </a:solidFill>
                <a:highlight>
                  <a:srgbClr val="FF0000"/>
                </a:highlight>
                <a:latin typeface="Lato"/>
                <a:ea typeface="Lato"/>
                <a:cs typeface="Lato"/>
                <a:sym typeface="Lato"/>
              </a:rPr>
              <a:t> right to left </a:t>
            </a:r>
            <a:r>
              <a:rPr lang="en" sz="1800">
                <a:solidFill>
                  <a:schemeClr val="lt1"/>
                </a:solidFill>
                <a:latin typeface="Lato"/>
                <a:ea typeface="Lato"/>
                <a:cs typeface="Lato"/>
                <a:sym typeface="Lato"/>
              </a:rPr>
              <a:t> axis</a:t>
            </a:r>
            <a:endParaRPr sz="1800">
              <a:solidFill>
                <a:schemeClr val="lt1"/>
              </a:solidFill>
              <a:latin typeface="Lato"/>
              <a:ea typeface="Lato"/>
              <a:cs typeface="Lato"/>
              <a:sym typeface="Lato"/>
            </a:endParaRPr>
          </a:p>
          <a:p>
            <a:pPr indent="-342900" lvl="0" marL="457200" rtl="0" algn="l">
              <a:spcBef>
                <a:spcPts val="0"/>
              </a:spcBef>
              <a:spcAft>
                <a:spcPts val="0"/>
              </a:spcAft>
              <a:buClr>
                <a:schemeClr val="lt1"/>
              </a:buClr>
              <a:buSzPts val="1800"/>
              <a:buFont typeface="Lato"/>
              <a:buChar char="❏"/>
            </a:pPr>
            <a:r>
              <a:rPr lang="en" sz="1800" u="sng">
                <a:solidFill>
                  <a:schemeClr val="lt1"/>
                </a:solidFill>
                <a:latin typeface="Lato"/>
                <a:ea typeface="Lato"/>
                <a:cs typeface="Lato"/>
                <a:sym typeface="Lato"/>
              </a:rPr>
              <a:t>Yaw- </a:t>
            </a:r>
            <a:r>
              <a:rPr lang="en" sz="1800">
                <a:solidFill>
                  <a:schemeClr val="lt1"/>
                </a:solidFill>
                <a:latin typeface="Lato"/>
                <a:ea typeface="Lato"/>
                <a:cs typeface="Lato"/>
                <a:sym typeface="Lato"/>
              </a:rPr>
              <a:t>Rotation about </a:t>
            </a:r>
            <a:r>
              <a:rPr lang="en" sz="1800">
                <a:solidFill>
                  <a:schemeClr val="lt1"/>
                </a:solidFill>
                <a:highlight>
                  <a:srgbClr val="FF0000"/>
                </a:highlight>
                <a:latin typeface="Lato"/>
                <a:ea typeface="Lato"/>
                <a:cs typeface="Lato"/>
                <a:sym typeface="Lato"/>
              </a:rPr>
              <a:t> vertical </a:t>
            </a:r>
            <a:r>
              <a:rPr lang="en" sz="1800">
                <a:solidFill>
                  <a:schemeClr val="lt1"/>
                </a:solidFill>
                <a:latin typeface="Lato"/>
                <a:ea typeface="Lato"/>
                <a:cs typeface="Lato"/>
                <a:sym typeface="Lato"/>
              </a:rPr>
              <a:t>axis</a:t>
            </a:r>
            <a:endParaRPr sz="1800">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5"/>
          <p:cNvSpPr txBox="1"/>
          <p:nvPr/>
        </p:nvSpPr>
        <p:spPr>
          <a:xfrm>
            <a:off x="45925" y="174525"/>
            <a:ext cx="2672700" cy="9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500" u="sng">
                <a:solidFill>
                  <a:schemeClr val="lt1"/>
                </a:solidFill>
                <a:latin typeface="Lato"/>
                <a:ea typeface="Lato"/>
                <a:cs typeface="Lato"/>
                <a:sym typeface="Lato"/>
              </a:rPr>
              <a:t>Thrust-</a:t>
            </a:r>
            <a:r>
              <a:rPr lang="en" sz="1500">
                <a:solidFill>
                  <a:schemeClr val="lt1"/>
                </a:solidFill>
                <a:latin typeface="Lato"/>
                <a:ea typeface="Lato"/>
                <a:cs typeface="Lato"/>
                <a:sym typeface="Lato"/>
              </a:rPr>
              <a:t> Upward force produced by all motors of a drone.</a:t>
            </a:r>
            <a:endParaRPr>
              <a:latin typeface="Lato"/>
              <a:ea typeface="Lato"/>
              <a:cs typeface="Lato"/>
              <a:sym typeface="Lato"/>
            </a:endParaRPr>
          </a:p>
        </p:txBody>
      </p:sp>
      <p:pic>
        <p:nvPicPr>
          <p:cNvPr id="269" name="Google Shape;269;p25"/>
          <p:cNvPicPr preferRelativeResize="0"/>
          <p:nvPr/>
        </p:nvPicPr>
        <p:blipFill>
          <a:blip r:embed="rId3">
            <a:alphaModFix/>
          </a:blip>
          <a:stretch>
            <a:fillRect/>
          </a:stretch>
        </p:blipFill>
        <p:spPr>
          <a:xfrm>
            <a:off x="2678150" y="101025"/>
            <a:ext cx="931475" cy="1179875"/>
          </a:xfrm>
          <a:prstGeom prst="rect">
            <a:avLst/>
          </a:prstGeom>
          <a:noFill/>
          <a:ln>
            <a:noFill/>
          </a:ln>
        </p:spPr>
      </p:pic>
      <p:sp>
        <p:nvSpPr>
          <p:cNvPr id="270" name="Google Shape;270;p25"/>
          <p:cNvSpPr txBox="1"/>
          <p:nvPr/>
        </p:nvSpPr>
        <p:spPr>
          <a:xfrm>
            <a:off x="45925" y="1469050"/>
            <a:ext cx="4978200" cy="147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500" u="sng">
                <a:solidFill>
                  <a:schemeClr val="lt1"/>
                </a:solidFill>
                <a:latin typeface="Lato"/>
                <a:ea typeface="Lato"/>
                <a:cs typeface="Lato"/>
                <a:sym typeface="Lato"/>
              </a:rPr>
              <a:t>Moving Forward (or Forward-Upward simultaneously )</a:t>
            </a:r>
            <a:r>
              <a:rPr lang="en" sz="1500">
                <a:solidFill>
                  <a:schemeClr val="lt1"/>
                </a:solidFill>
                <a:latin typeface="Lato"/>
                <a:ea typeface="Lato"/>
                <a:cs typeface="Lato"/>
                <a:sym typeface="Lato"/>
              </a:rPr>
              <a:t>- By reducing power in front motors and increasing the same in back motors, this motion is achieved. Drone gets tilted and rotor provide thrust to move forward, this motion is carried about </a:t>
            </a:r>
            <a:r>
              <a:rPr b="1" i="1" lang="en" sz="1500">
                <a:solidFill>
                  <a:schemeClr val="lt1"/>
                </a:solidFill>
                <a:latin typeface="Lato"/>
                <a:ea typeface="Lato"/>
                <a:cs typeface="Lato"/>
                <a:sym typeface="Lato"/>
              </a:rPr>
              <a:t>pitching </a:t>
            </a:r>
            <a:r>
              <a:rPr lang="en" sz="1500">
                <a:solidFill>
                  <a:schemeClr val="lt1"/>
                </a:solidFill>
                <a:latin typeface="Lato"/>
                <a:ea typeface="Lato"/>
                <a:cs typeface="Lato"/>
                <a:sym typeface="Lato"/>
              </a:rPr>
              <a:t>axis.</a:t>
            </a:r>
            <a:endParaRPr>
              <a:latin typeface="Lato"/>
              <a:ea typeface="Lato"/>
              <a:cs typeface="Lato"/>
              <a:sym typeface="Lato"/>
            </a:endParaRPr>
          </a:p>
        </p:txBody>
      </p:sp>
      <p:pic>
        <p:nvPicPr>
          <p:cNvPr id="271" name="Google Shape;271;p25"/>
          <p:cNvPicPr preferRelativeResize="0"/>
          <p:nvPr/>
        </p:nvPicPr>
        <p:blipFill>
          <a:blip r:embed="rId4">
            <a:alphaModFix/>
          </a:blip>
          <a:stretch>
            <a:fillRect/>
          </a:stretch>
        </p:blipFill>
        <p:spPr>
          <a:xfrm rot="5400000">
            <a:off x="208513" y="3148588"/>
            <a:ext cx="1596400" cy="1568625"/>
          </a:xfrm>
          <a:prstGeom prst="rect">
            <a:avLst/>
          </a:prstGeom>
          <a:noFill/>
          <a:ln>
            <a:noFill/>
          </a:ln>
        </p:spPr>
      </p:pic>
      <p:pic>
        <p:nvPicPr>
          <p:cNvPr id="272" name="Google Shape;272;p25"/>
          <p:cNvPicPr preferRelativeResize="0"/>
          <p:nvPr/>
        </p:nvPicPr>
        <p:blipFill>
          <a:blip r:embed="rId5">
            <a:alphaModFix/>
          </a:blip>
          <a:stretch>
            <a:fillRect/>
          </a:stretch>
        </p:blipFill>
        <p:spPr>
          <a:xfrm>
            <a:off x="2187350" y="2996925"/>
            <a:ext cx="1422280" cy="2008800"/>
          </a:xfrm>
          <a:prstGeom prst="rect">
            <a:avLst/>
          </a:prstGeom>
          <a:noFill/>
          <a:ln>
            <a:noFill/>
          </a:ln>
        </p:spPr>
      </p:pic>
      <p:cxnSp>
        <p:nvCxnSpPr>
          <p:cNvPr id="273" name="Google Shape;273;p25"/>
          <p:cNvCxnSpPr/>
          <p:nvPr/>
        </p:nvCxnSpPr>
        <p:spPr>
          <a:xfrm>
            <a:off x="4886325" y="27550"/>
            <a:ext cx="0" cy="5106900"/>
          </a:xfrm>
          <a:prstGeom prst="straightConnector1">
            <a:avLst/>
          </a:prstGeom>
          <a:noFill/>
          <a:ln cap="flat" cmpd="sng" w="9525">
            <a:solidFill>
              <a:schemeClr val="dk2"/>
            </a:solidFill>
            <a:prstDash val="solid"/>
            <a:round/>
            <a:headEnd len="med" w="med" type="none"/>
            <a:tailEnd len="med" w="med" type="none"/>
          </a:ln>
        </p:spPr>
      </p:cxnSp>
      <p:sp>
        <p:nvSpPr>
          <p:cNvPr id="274" name="Google Shape;274;p25"/>
          <p:cNvSpPr txBox="1"/>
          <p:nvPr/>
        </p:nvSpPr>
        <p:spPr>
          <a:xfrm>
            <a:off x="4950600" y="174525"/>
            <a:ext cx="4193400" cy="9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500" u="sng">
                <a:solidFill>
                  <a:schemeClr val="lt1"/>
                </a:solidFill>
                <a:latin typeface="Lato"/>
                <a:ea typeface="Lato"/>
                <a:cs typeface="Lato"/>
                <a:sym typeface="Lato"/>
              </a:rPr>
              <a:t>Moving Right(or Left)</a:t>
            </a:r>
            <a:r>
              <a:rPr lang="en" sz="1500">
                <a:solidFill>
                  <a:schemeClr val="lt1"/>
                </a:solidFill>
                <a:latin typeface="Lato"/>
                <a:ea typeface="Lato"/>
                <a:cs typeface="Lato"/>
                <a:sym typeface="Lato"/>
              </a:rPr>
              <a:t>-Can be done in the same manner as pitching motion but here drone tilts about </a:t>
            </a:r>
            <a:r>
              <a:rPr b="1" i="1" lang="en" sz="1500">
                <a:solidFill>
                  <a:schemeClr val="lt1"/>
                </a:solidFill>
                <a:latin typeface="Lato"/>
                <a:ea typeface="Lato"/>
                <a:cs typeface="Lato"/>
                <a:sym typeface="Lato"/>
              </a:rPr>
              <a:t>rolling </a:t>
            </a:r>
            <a:r>
              <a:rPr lang="en" sz="1500">
                <a:solidFill>
                  <a:schemeClr val="lt1"/>
                </a:solidFill>
                <a:latin typeface="Lato"/>
                <a:ea typeface="Lato"/>
                <a:cs typeface="Lato"/>
                <a:sym typeface="Lato"/>
              </a:rPr>
              <a:t>axis.  </a:t>
            </a:r>
            <a:endParaRPr>
              <a:latin typeface="Lato"/>
              <a:ea typeface="Lato"/>
              <a:cs typeface="Lato"/>
              <a:sym typeface="Lato"/>
            </a:endParaRPr>
          </a:p>
        </p:txBody>
      </p:sp>
      <p:pic>
        <p:nvPicPr>
          <p:cNvPr id="275" name="Google Shape;275;p25"/>
          <p:cNvPicPr preferRelativeResize="0"/>
          <p:nvPr/>
        </p:nvPicPr>
        <p:blipFill>
          <a:blip r:embed="rId6">
            <a:alphaModFix/>
          </a:blip>
          <a:stretch>
            <a:fillRect/>
          </a:stretch>
        </p:blipFill>
        <p:spPr>
          <a:xfrm>
            <a:off x="7205300" y="808350"/>
            <a:ext cx="1171225" cy="1571316"/>
          </a:xfrm>
          <a:prstGeom prst="rect">
            <a:avLst/>
          </a:prstGeom>
          <a:noFill/>
          <a:ln>
            <a:noFill/>
          </a:ln>
        </p:spPr>
      </p:pic>
      <p:pic>
        <p:nvPicPr>
          <p:cNvPr id="276" name="Google Shape;276;p25"/>
          <p:cNvPicPr preferRelativeResize="0"/>
          <p:nvPr/>
        </p:nvPicPr>
        <p:blipFill>
          <a:blip r:embed="rId7">
            <a:alphaModFix/>
          </a:blip>
          <a:stretch>
            <a:fillRect/>
          </a:stretch>
        </p:blipFill>
        <p:spPr>
          <a:xfrm>
            <a:off x="5542875" y="1153750"/>
            <a:ext cx="1171225" cy="1248927"/>
          </a:xfrm>
          <a:prstGeom prst="rect">
            <a:avLst/>
          </a:prstGeom>
          <a:noFill/>
          <a:ln>
            <a:noFill/>
          </a:ln>
        </p:spPr>
      </p:pic>
      <p:sp>
        <p:nvSpPr>
          <p:cNvPr id="277" name="Google Shape;277;p25"/>
          <p:cNvSpPr txBox="1"/>
          <p:nvPr/>
        </p:nvSpPr>
        <p:spPr>
          <a:xfrm>
            <a:off x="5012850" y="2435400"/>
            <a:ext cx="4068900" cy="147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500" u="sng">
                <a:solidFill>
                  <a:schemeClr val="lt1"/>
                </a:solidFill>
                <a:latin typeface="Lato"/>
                <a:ea typeface="Lato"/>
                <a:cs typeface="Lato"/>
                <a:sym typeface="Lato"/>
              </a:rPr>
              <a:t>Yaw</a:t>
            </a:r>
            <a:r>
              <a:rPr lang="en" sz="1500">
                <a:solidFill>
                  <a:schemeClr val="lt1"/>
                </a:solidFill>
                <a:latin typeface="Lato"/>
                <a:ea typeface="Lato"/>
                <a:cs typeface="Lato"/>
                <a:sym typeface="Lato"/>
              </a:rPr>
              <a:t>- Yaw is controlled by turning up speed of anticlockwise rotating motor and taking away power from clockwise rotating. Now, since clockwise torque is less, quadcopter will rotate in CW. </a:t>
            </a:r>
            <a:endParaRPr>
              <a:latin typeface="Lato"/>
              <a:ea typeface="Lato"/>
              <a:cs typeface="Lato"/>
              <a:sym typeface="Lato"/>
            </a:endParaRPr>
          </a:p>
        </p:txBody>
      </p:sp>
      <p:pic>
        <p:nvPicPr>
          <p:cNvPr id="278" name="Google Shape;278;p25"/>
          <p:cNvPicPr preferRelativeResize="0"/>
          <p:nvPr/>
        </p:nvPicPr>
        <p:blipFill>
          <a:blip r:embed="rId8">
            <a:alphaModFix/>
          </a:blip>
          <a:stretch>
            <a:fillRect/>
          </a:stretch>
        </p:blipFill>
        <p:spPr>
          <a:xfrm>
            <a:off x="5127200" y="3823076"/>
            <a:ext cx="1232950" cy="1179875"/>
          </a:xfrm>
          <a:prstGeom prst="rect">
            <a:avLst/>
          </a:prstGeom>
          <a:noFill/>
          <a:ln>
            <a:noFill/>
          </a:ln>
        </p:spPr>
      </p:pic>
      <p:pic>
        <p:nvPicPr>
          <p:cNvPr id="279" name="Google Shape;279;p25"/>
          <p:cNvPicPr preferRelativeResize="0"/>
          <p:nvPr/>
        </p:nvPicPr>
        <p:blipFill>
          <a:blip r:embed="rId9">
            <a:alphaModFix/>
          </a:blip>
          <a:stretch>
            <a:fillRect/>
          </a:stretch>
        </p:blipFill>
        <p:spPr>
          <a:xfrm>
            <a:off x="6848150" y="3547099"/>
            <a:ext cx="1027889" cy="1596400"/>
          </a:xfrm>
          <a:prstGeom prst="rect">
            <a:avLst/>
          </a:prstGeom>
          <a:noFill/>
          <a:ln>
            <a:noFill/>
          </a:ln>
        </p:spPr>
      </p:pic>
      <p:cxnSp>
        <p:nvCxnSpPr>
          <p:cNvPr id="280" name="Google Shape;280;p25"/>
          <p:cNvCxnSpPr/>
          <p:nvPr/>
        </p:nvCxnSpPr>
        <p:spPr>
          <a:xfrm>
            <a:off x="4886325" y="2489075"/>
            <a:ext cx="4252500" cy="0"/>
          </a:xfrm>
          <a:prstGeom prst="straightConnector1">
            <a:avLst/>
          </a:prstGeom>
          <a:noFill/>
          <a:ln cap="flat" cmpd="sng" w="9525">
            <a:solidFill>
              <a:schemeClr val="dk2"/>
            </a:solidFill>
            <a:prstDash val="solid"/>
            <a:round/>
            <a:headEnd len="med" w="med" type="none"/>
            <a:tailEnd len="med" w="med" type="none"/>
          </a:ln>
        </p:spPr>
      </p:cxnSp>
      <p:cxnSp>
        <p:nvCxnSpPr>
          <p:cNvPr id="281" name="Google Shape;281;p25"/>
          <p:cNvCxnSpPr/>
          <p:nvPr/>
        </p:nvCxnSpPr>
        <p:spPr>
          <a:xfrm>
            <a:off x="-22725" y="1469050"/>
            <a:ext cx="4899900" cy="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6"/>
          <p:cNvSpPr txBox="1"/>
          <p:nvPr>
            <p:ph type="title"/>
          </p:nvPr>
        </p:nvSpPr>
        <p:spPr>
          <a:xfrm>
            <a:off x="299725" y="4623200"/>
            <a:ext cx="1481100" cy="40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1700"/>
              <a:t>Hexacopter</a:t>
            </a:r>
            <a:endParaRPr b="1" sz="1700"/>
          </a:p>
        </p:txBody>
      </p:sp>
      <p:pic>
        <p:nvPicPr>
          <p:cNvPr id="287" name="Google Shape;287;p26"/>
          <p:cNvPicPr preferRelativeResize="0"/>
          <p:nvPr/>
        </p:nvPicPr>
        <p:blipFill>
          <a:blip r:embed="rId3">
            <a:alphaModFix/>
          </a:blip>
          <a:stretch>
            <a:fillRect/>
          </a:stretch>
        </p:blipFill>
        <p:spPr>
          <a:xfrm>
            <a:off x="398437" y="3709062"/>
            <a:ext cx="1283684" cy="1017825"/>
          </a:xfrm>
          <a:prstGeom prst="rect">
            <a:avLst/>
          </a:prstGeom>
          <a:noFill/>
          <a:ln>
            <a:noFill/>
          </a:ln>
        </p:spPr>
      </p:pic>
      <p:pic>
        <p:nvPicPr>
          <p:cNvPr id="288" name="Google Shape;288;p26"/>
          <p:cNvPicPr preferRelativeResize="0"/>
          <p:nvPr/>
        </p:nvPicPr>
        <p:blipFill>
          <a:blip r:embed="rId4">
            <a:alphaModFix/>
          </a:blip>
          <a:stretch>
            <a:fillRect/>
          </a:stretch>
        </p:blipFill>
        <p:spPr>
          <a:xfrm>
            <a:off x="5522450" y="178999"/>
            <a:ext cx="3136475" cy="2420450"/>
          </a:xfrm>
          <a:prstGeom prst="rect">
            <a:avLst/>
          </a:prstGeom>
          <a:noFill/>
          <a:ln>
            <a:noFill/>
          </a:ln>
        </p:spPr>
      </p:pic>
      <p:sp>
        <p:nvSpPr>
          <p:cNvPr id="289" name="Google Shape;289;p26"/>
          <p:cNvSpPr txBox="1"/>
          <p:nvPr/>
        </p:nvSpPr>
        <p:spPr>
          <a:xfrm>
            <a:off x="1151075" y="864475"/>
            <a:ext cx="3832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Vector data need to be transformed from body fixed coordinate system of drone to ground coordinate system using some maths !</a:t>
            </a:r>
            <a:endParaRPr>
              <a:solidFill>
                <a:schemeClr val="lt1"/>
              </a:solidFill>
              <a:latin typeface="Lato"/>
              <a:ea typeface="Lato"/>
              <a:cs typeface="Lato"/>
              <a:sym typeface="Lato"/>
            </a:endParaRPr>
          </a:p>
        </p:txBody>
      </p:sp>
      <p:sp>
        <p:nvSpPr>
          <p:cNvPr id="290" name="Google Shape;290;p26"/>
          <p:cNvSpPr txBox="1"/>
          <p:nvPr/>
        </p:nvSpPr>
        <p:spPr>
          <a:xfrm>
            <a:off x="1125125" y="1695775"/>
            <a:ext cx="3884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Euler Theorem - Any 2 configuration of a drone (rigid body) can be linked by a rotation about an axis</a:t>
            </a:r>
            <a:endParaRPr>
              <a:solidFill>
                <a:schemeClr val="lt1"/>
              </a:solidFill>
              <a:latin typeface="Lato"/>
              <a:ea typeface="Lato"/>
              <a:cs typeface="Lato"/>
              <a:sym typeface="Lato"/>
            </a:endParaRPr>
          </a:p>
        </p:txBody>
      </p:sp>
      <p:sp>
        <p:nvSpPr>
          <p:cNvPr id="291" name="Google Shape;291;p26"/>
          <p:cNvSpPr/>
          <p:nvPr/>
        </p:nvSpPr>
        <p:spPr>
          <a:xfrm>
            <a:off x="235425" y="2773447"/>
            <a:ext cx="823500" cy="4137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u="sng">
                <a:solidFill>
                  <a:schemeClr val="lt1"/>
                </a:solidFill>
                <a:latin typeface="Lato"/>
                <a:ea typeface="Lato"/>
                <a:cs typeface="Lato"/>
                <a:sym typeface="Lato"/>
              </a:rPr>
              <a:t>A</a:t>
            </a:r>
            <a:endParaRPr b="1" sz="1300" u="sng">
              <a:solidFill>
                <a:schemeClr val="lt1"/>
              </a:solidFill>
              <a:latin typeface="Lato"/>
              <a:ea typeface="Lato"/>
              <a:cs typeface="Lato"/>
              <a:sym typeface="Lato"/>
            </a:endParaRPr>
          </a:p>
          <a:p>
            <a:pPr indent="0" lvl="0" marL="0" rtl="0" algn="ctr">
              <a:spcBef>
                <a:spcPts val="0"/>
              </a:spcBef>
              <a:spcAft>
                <a:spcPts val="0"/>
              </a:spcAft>
              <a:buNone/>
            </a:pPr>
            <a:r>
              <a:rPr lang="en" sz="1300">
                <a:solidFill>
                  <a:schemeClr val="lt1"/>
                </a:solidFill>
                <a:latin typeface="Lato"/>
                <a:ea typeface="Lato"/>
                <a:cs typeface="Lato"/>
                <a:sym typeface="Lato"/>
              </a:rPr>
              <a:t>(Vector)</a:t>
            </a:r>
            <a:endParaRPr sz="1300">
              <a:solidFill>
                <a:schemeClr val="lt1"/>
              </a:solidFill>
              <a:latin typeface="Lato"/>
              <a:ea typeface="Lato"/>
              <a:cs typeface="Lato"/>
              <a:sym typeface="Lato"/>
            </a:endParaRPr>
          </a:p>
        </p:txBody>
      </p:sp>
      <p:sp>
        <p:nvSpPr>
          <p:cNvPr id="292" name="Google Shape;292;p26"/>
          <p:cNvSpPr/>
          <p:nvPr/>
        </p:nvSpPr>
        <p:spPr>
          <a:xfrm>
            <a:off x="3997245" y="2723291"/>
            <a:ext cx="1478400" cy="513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Lato"/>
                <a:ea typeface="Lato"/>
                <a:cs typeface="Lato"/>
                <a:sym typeface="Lato"/>
              </a:rPr>
              <a:t>Rotated Vector</a:t>
            </a:r>
            <a:endParaRPr sz="1000">
              <a:solidFill>
                <a:schemeClr val="lt1"/>
              </a:solidFill>
              <a:latin typeface="Lato"/>
              <a:ea typeface="Lato"/>
              <a:cs typeface="Lato"/>
              <a:sym typeface="Lato"/>
            </a:endParaRPr>
          </a:p>
          <a:p>
            <a:pPr indent="0" lvl="0" marL="0" rtl="0" algn="ctr">
              <a:spcBef>
                <a:spcPts val="0"/>
              </a:spcBef>
              <a:spcAft>
                <a:spcPts val="0"/>
              </a:spcAft>
              <a:buNone/>
            </a:pPr>
            <a:r>
              <a:rPr lang="en" sz="1000">
                <a:solidFill>
                  <a:schemeClr val="lt1"/>
                </a:solidFill>
                <a:latin typeface="Lato"/>
                <a:ea typeface="Lato"/>
                <a:cs typeface="Lato"/>
                <a:sym typeface="Lato"/>
              </a:rPr>
              <a:t>(About some axis n^)</a:t>
            </a:r>
            <a:endParaRPr b="1" sz="1000" u="sng">
              <a:solidFill>
                <a:schemeClr val="lt1"/>
              </a:solidFill>
              <a:latin typeface="Lato"/>
              <a:ea typeface="Lato"/>
              <a:cs typeface="Lato"/>
              <a:sym typeface="Lato"/>
            </a:endParaRPr>
          </a:p>
        </p:txBody>
      </p:sp>
      <p:sp>
        <p:nvSpPr>
          <p:cNvPr id="293" name="Google Shape;293;p26"/>
          <p:cNvSpPr/>
          <p:nvPr/>
        </p:nvSpPr>
        <p:spPr>
          <a:xfrm>
            <a:off x="1215006" y="2599438"/>
            <a:ext cx="2697000" cy="761700"/>
          </a:xfrm>
          <a:prstGeom prst="rightArrow">
            <a:avLst>
              <a:gd fmla="val 60508" name="adj1"/>
              <a:gd fmla="val 51754"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rPr>
              <a:t>Rotation Tensor</a:t>
            </a:r>
            <a:endParaRPr sz="2000">
              <a:solidFill>
                <a:schemeClr val="lt1"/>
              </a:solidFill>
            </a:endParaRPr>
          </a:p>
        </p:txBody>
      </p:sp>
      <p:sp>
        <p:nvSpPr>
          <p:cNvPr id="294" name="Google Shape;294;p26"/>
          <p:cNvSpPr txBox="1"/>
          <p:nvPr/>
        </p:nvSpPr>
        <p:spPr>
          <a:xfrm>
            <a:off x="1151075" y="77000"/>
            <a:ext cx="2436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Montserrat"/>
                <a:ea typeface="Montserrat"/>
                <a:cs typeface="Montserrat"/>
                <a:sym typeface="Montserrat"/>
              </a:rPr>
              <a:t>Kinematics</a:t>
            </a:r>
            <a:endParaRPr sz="3100">
              <a:solidFill>
                <a:schemeClr val="lt1"/>
              </a:solidFill>
              <a:latin typeface="Lato"/>
              <a:ea typeface="Lato"/>
              <a:cs typeface="Lato"/>
              <a:sym typeface="Lato"/>
            </a:endParaRPr>
          </a:p>
        </p:txBody>
      </p:sp>
      <p:sp>
        <p:nvSpPr>
          <p:cNvPr id="295" name="Google Shape;295;p26"/>
          <p:cNvSpPr/>
          <p:nvPr/>
        </p:nvSpPr>
        <p:spPr>
          <a:xfrm>
            <a:off x="5560900" y="2640950"/>
            <a:ext cx="3450600" cy="920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Further, Velocity and acceleration of any point on drone can be calculated (provided some data) using some equations.</a:t>
            </a:r>
            <a:endParaRPr>
              <a:solidFill>
                <a:schemeClr val="lt1"/>
              </a:solidFill>
              <a:latin typeface="Lato"/>
              <a:ea typeface="Lato"/>
              <a:cs typeface="Lato"/>
              <a:sym typeface="Lato"/>
            </a:endParaRPr>
          </a:p>
        </p:txBody>
      </p:sp>
      <p:sp>
        <p:nvSpPr>
          <p:cNvPr id="296" name="Google Shape;296;p26"/>
          <p:cNvSpPr txBox="1"/>
          <p:nvPr/>
        </p:nvSpPr>
        <p:spPr>
          <a:xfrm>
            <a:off x="1924200" y="3733175"/>
            <a:ext cx="70872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latin typeface="Lato"/>
                <a:ea typeface="Lato"/>
                <a:cs typeface="Lato"/>
                <a:sym typeface="Lato"/>
              </a:rPr>
              <a:t>One more multi-rotor drone model, Hexacopter is quite similar to quadcopter in motion principles (handling), and much better in stability and power. Diagonal motion can easily be performed due to 6 rotors</a:t>
            </a:r>
            <a:endParaRPr sz="1700">
              <a:solidFill>
                <a:schemeClr val="lt1"/>
              </a:solidFill>
              <a:latin typeface="Lato"/>
              <a:ea typeface="Lato"/>
              <a:cs typeface="Lato"/>
              <a:sym typeface="Lato"/>
            </a:endParaRPr>
          </a:p>
        </p:txBody>
      </p:sp>
      <p:sp>
        <p:nvSpPr>
          <p:cNvPr id="297" name="Google Shape;297;p26"/>
          <p:cNvSpPr/>
          <p:nvPr/>
        </p:nvSpPr>
        <p:spPr>
          <a:xfrm>
            <a:off x="235425" y="3602850"/>
            <a:ext cx="8775900" cy="1359900"/>
          </a:xfrm>
          <a:prstGeom prst="round2SameRect">
            <a:avLst>
              <a:gd fmla="val 16667" name="adj1"/>
              <a:gd fmla="val 0" name="adj2"/>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solidFill>
                <a:schemeClr val="l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22">
                <a:latin typeface="Montserrat"/>
                <a:ea typeface="Montserrat"/>
                <a:cs typeface="Montserrat"/>
                <a:sym typeface="Montserrat"/>
              </a:rPr>
              <a:t>Drone Dynamics-Key to Automation of Drone</a:t>
            </a:r>
            <a:endParaRPr sz="2622">
              <a:latin typeface="Montserrat"/>
              <a:ea typeface="Montserrat"/>
              <a:cs typeface="Montserrat"/>
              <a:sym typeface="Montserrat"/>
            </a:endParaRPr>
          </a:p>
        </p:txBody>
      </p:sp>
      <p:sp>
        <p:nvSpPr>
          <p:cNvPr id="303" name="Google Shape;303;p27"/>
          <p:cNvSpPr/>
          <p:nvPr/>
        </p:nvSpPr>
        <p:spPr>
          <a:xfrm>
            <a:off x="0" y="1392350"/>
            <a:ext cx="1287300" cy="914100"/>
          </a:xfrm>
          <a:prstGeom prst="roundRect">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Comfortaa"/>
                <a:ea typeface="Comfortaa"/>
                <a:cs typeface="Comfortaa"/>
                <a:sym typeface="Comfortaa"/>
              </a:rPr>
              <a:t>Drone Dynamics</a:t>
            </a:r>
            <a:endParaRPr sz="1700">
              <a:solidFill>
                <a:srgbClr val="FFFFFF"/>
              </a:solidFill>
              <a:latin typeface="Comfortaa"/>
              <a:ea typeface="Comfortaa"/>
              <a:cs typeface="Comfortaa"/>
              <a:sym typeface="Comfortaa"/>
            </a:endParaRPr>
          </a:p>
        </p:txBody>
      </p:sp>
      <p:sp>
        <p:nvSpPr>
          <p:cNvPr id="304" name="Google Shape;304;p27"/>
          <p:cNvSpPr/>
          <p:nvPr/>
        </p:nvSpPr>
        <p:spPr>
          <a:xfrm>
            <a:off x="1895475" y="1528125"/>
            <a:ext cx="1422000" cy="8313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Comfortaa"/>
                <a:ea typeface="Comfortaa"/>
                <a:cs typeface="Comfortaa"/>
                <a:sym typeface="Comfortaa"/>
              </a:rPr>
              <a:t>Governing Equation</a:t>
            </a:r>
            <a:endParaRPr sz="1800">
              <a:solidFill>
                <a:srgbClr val="FFFFFF"/>
              </a:solidFill>
              <a:latin typeface="Comfortaa"/>
              <a:ea typeface="Comfortaa"/>
              <a:cs typeface="Comfortaa"/>
              <a:sym typeface="Comfortaa"/>
            </a:endParaRPr>
          </a:p>
        </p:txBody>
      </p:sp>
      <p:sp>
        <p:nvSpPr>
          <p:cNvPr id="305" name="Google Shape;305;p27"/>
          <p:cNvSpPr/>
          <p:nvPr/>
        </p:nvSpPr>
        <p:spPr>
          <a:xfrm rot="-1340">
            <a:off x="5295025" y="1173976"/>
            <a:ext cx="1539000" cy="7701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Comfortaa"/>
                <a:ea typeface="Comfortaa"/>
                <a:cs typeface="Comfortaa"/>
                <a:sym typeface="Comfortaa"/>
              </a:rPr>
              <a:t>Modelling the Drone</a:t>
            </a:r>
            <a:endParaRPr sz="2000">
              <a:solidFill>
                <a:srgbClr val="FFFFFF"/>
              </a:solidFill>
              <a:latin typeface="Comfortaa"/>
              <a:ea typeface="Comfortaa"/>
              <a:cs typeface="Comfortaa"/>
              <a:sym typeface="Comfortaa"/>
            </a:endParaRPr>
          </a:p>
        </p:txBody>
      </p:sp>
      <p:sp>
        <p:nvSpPr>
          <p:cNvPr id="306" name="Google Shape;306;p27"/>
          <p:cNvSpPr/>
          <p:nvPr/>
        </p:nvSpPr>
        <p:spPr>
          <a:xfrm>
            <a:off x="5340250" y="1998763"/>
            <a:ext cx="1539000" cy="770700"/>
          </a:xfrm>
          <a:prstGeom prst="roundRect">
            <a:avLst>
              <a:gd fmla="val 38777"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Comfortaa"/>
                <a:ea typeface="Comfortaa"/>
                <a:cs typeface="Comfortaa"/>
                <a:sym typeface="Comfortaa"/>
              </a:rPr>
              <a:t>Automated Controlling</a:t>
            </a:r>
            <a:endParaRPr sz="2000">
              <a:solidFill>
                <a:srgbClr val="FFFFFF"/>
              </a:solidFill>
              <a:latin typeface="Comfortaa"/>
              <a:ea typeface="Comfortaa"/>
              <a:cs typeface="Comfortaa"/>
              <a:sym typeface="Comfortaa"/>
            </a:endParaRPr>
          </a:p>
        </p:txBody>
      </p:sp>
      <p:cxnSp>
        <p:nvCxnSpPr>
          <p:cNvPr id="307" name="Google Shape;307;p27"/>
          <p:cNvCxnSpPr>
            <a:stCxn id="304" idx="1"/>
            <a:endCxn id="304" idx="1"/>
          </p:cNvCxnSpPr>
          <p:nvPr/>
        </p:nvCxnSpPr>
        <p:spPr>
          <a:xfrm>
            <a:off x="1895475" y="1943775"/>
            <a:ext cx="600" cy="600"/>
          </a:xfrm>
          <a:prstGeom prst="bentConnector3">
            <a:avLst>
              <a:gd fmla="val -99266667" name="adj1"/>
            </a:avLst>
          </a:prstGeom>
          <a:noFill/>
          <a:ln cap="flat" cmpd="sng" w="9525">
            <a:solidFill>
              <a:srgbClr val="C2C2C2"/>
            </a:solidFill>
            <a:prstDash val="solid"/>
            <a:round/>
            <a:headEnd len="sm" w="sm" type="none"/>
            <a:tailEnd len="sm" w="sm" type="none"/>
          </a:ln>
        </p:spPr>
      </p:cxnSp>
      <p:cxnSp>
        <p:nvCxnSpPr>
          <p:cNvPr id="308" name="Google Shape;308;p27"/>
          <p:cNvCxnSpPr>
            <a:stCxn id="304" idx="3"/>
            <a:endCxn id="306" idx="1"/>
          </p:cNvCxnSpPr>
          <p:nvPr/>
        </p:nvCxnSpPr>
        <p:spPr>
          <a:xfrm>
            <a:off x="3317475" y="1943775"/>
            <a:ext cx="2022900" cy="440400"/>
          </a:xfrm>
          <a:prstGeom prst="bentConnector3">
            <a:avLst>
              <a:gd fmla="val 49997" name="adj1"/>
            </a:avLst>
          </a:prstGeom>
          <a:noFill/>
          <a:ln cap="flat" cmpd="sng" w="9525">
            <a:solidFill>
              <a:srgbClr val="C2C2C2"/>
            </a:solidFill>
            <a:prstDash val="solid"/>
            <a:round/>
            <a:headEnd len="sm" w="sm" type="none"/>
            <a:tailEnd len="sm" w="sm" type="none"/>
          </a:ln>
        </p:spPr>
      </p:cxnSp>
      <p:cxnSp>
        <p:nvCxnSpPr>
          <p:cNvPr id="309" name="Google Shape;309;p27"/>
          <p:cNvCxnSpPr>
            <a:stCxn id="305" idx="1"/>
          </p:cNvCxnSpPr>
          <p:nvPr/>
        </p:nvCxnSpPr>
        <p:spPr>
          <a:xfrm flipH="1">
            <a:off x="3367525" y="1559326"/>
            <a:ext cx="1927500" cy="384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310" name="Google Shape;310;p27"/>
          <p:cNvSpPr/>
          <p:nvPr/>
        </p:nvSpPr>
        <p:spPr>
          <a:xfrm>
            <a:off x="2864130" y="3386697"/>
            <a:ext cx="2256600" cy="386100"/>
          </a:xfrm>
          <a:prstGeom prst="round2DiagRect">
            <a:avLst>
              <a:gd fmla="val 16667" name="adj1"/>
              <a:gd fmla="val 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900">
                <a:solidFill>
                  <a:schemeClr val="lt1"/>
                </a:solidFill>
                <a:latin typeface="Courier New"/>
                <a:ea typeface="Courier New"/>
                <a:cs typeface="Courier New"/>
                <a:sym typeface="Courier New"/>
              </a:rPr>
              <a:t>Controller</a:t>
            </a:r>
            <a:endParaRPr sz="1900">
              <a:solidFill>
                <a:schemeClr val="lt1"/>
              </a:solidFill>
              <a:latin typeface="Courier New"/>
              <a:ea typeface="Courier New"/>
              <a:cs typeface="Courier New"/>
              <a:sym typeface="Courier New"/>
            </a:endParaRPr>
          </a:p>
        </p:txBody>
      </p:sp>
      <p:sp>
        <p:nvSpPr>
          <p:cNvPr id="311" name="Google Shape;311;p27"/>
          <p:cNvSpPr/>
          <p:nvPr/>
        </p:nvSpPr>
        <p:spPr>
          <a:xfrm>
            <a:off x="5120265" y="3499621"/>
            <a:ext cx="1582200" cy="1596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7"/>
          <p:cNvSpPr/>
          <p:nvPr/>
        </p:nvSpPr>
        <p:spPr>
          <a:xfrm>
            <a:off x="6702475" y="3130799"/>
            <a:ext cx="2329800" cy="770700"/>
          </a:xfrm>
          <a:prstGeom prst="round1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900">
                <a:solidFill>
                  <a:schemeClr val="lt1"/>
                </a:solidFill>
                <a:latin typeface="Courier New"/>
                <a:ea typeface="Courier New"/>
                <a:cs typeface="Courier New"/>
                <a:sym typeface="Courier New"/>
              </a:rPr>
              <a:t>Mathematical Model</a:t>
            </a:r>
            <a:endParaRPr sz="19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1900">
                <a:solidFill>
                  <a:schemeClr val="lt1"/>
                </a:solidFill>
                <a:latin typeface="Courier New"/>
                <a:ea typeface="Courier New"/>
                <a:cs typeface="Courier New"/>
                <a:sym typeface="Courier New"/>
              </a:rPr>
              <a:t>Simulation </a:t>
            </a:r>
            <a:endParaRPr sz="1900">
              <a:solidFill>
                <a:schemeClr val="lt1"/>
              </a:solidFill>
              <a:latin typeface="Courier New"/>
              <a:ea typeface="Courier New"/>
              <a:cs typeface="Courier New"/>
              <a:sym typeface="Courier New"/>
            </a:endParaRPr>
          </a:p>
        </p:txBody>
      </p:sp>
      <p:sp>
        <p:nvSpPr>
          <p:cNvPr id="313" name="Google Shape;313;p27"/>
          <p:cNvSpPr txBox="1"/>
          <p:nvPr/>
        </p:nvSpPr>
        <p:spPr>
          <a:xfrm>
            <a:off x="5120275" y="2823863"/>
            <a:ext cx="1422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Comfortaa"/>
                <a:ea typeface="Comfortaa"/>
                <a:cs typeface="Comfortaa"/>
                <a:sym typeface="Comfortaa"/>
              </a:rPr>
              <a:t>Force and Momenta Control</a:t>
            </a:r>
            <a:endParaRPr>
              <a:solidFill>
                <a:schemeClr val="lt1"/>
              </a:solidFill>
              <a:latin typeface="Comfortaa"/>
              <a:ea typeface="Comfortaa"/>
              <a:cs typeface="Comfortaa"/>
              <a:sym typeface="Comfortaa"/>
            </a:endParaRPr>
          </a:p>
        </p:txBody>
      </p:sp>
      <p:sp>
        <p:nvSpPr>
          <p:cNvPr id="314" name="Google Shape;314;p27"/>
          <p:cNvSpPr/>
          <p:nvPr/>
        </p:nvSpPr>
        <p:spPr>
          <a:xfrm rot="10800000">
            <a:off x="289345" y="3901500"/>
            <a:ext cx="7878000" cy="1242000"/>
          </a:xfrm>
          <a:prstGeom prst="uturnArrow">
            <a:avLst>
              <a:gd fmla="val 25000" name="adj1"/>
              <a:gd fmla="val 25000" name="adj2"/>
              <a:gd fmla="val 25000" name="adj3"/>
              <a:gd fmla="val 43750" name="adj4"/>
              <a:gd fmla="val 75000" name="adj5"/>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7"/>
          <p:cNvSpPr/>
          <p:nvPr/>
        </p:nvSpPr>
        <p:spPr>
          <a:xfrm>
            <a:off x="56075" y="3242051"/>
            <a:ext cx="1238100" cy="949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lt1"/>
                </a:solidFill>
                <a:latin typeface="Montserrat"/>
                <a:ea typeface="Montserrat"/>
                <a:cs typeface="Montserrat"/>
                <a:sym typeface="Montserrat"/>
              </a:rPr>
              <a:t>   </a:t>
            </a:r>
            <a:endParaRPr sz="2600">
              <a:solidFill>
                <a:schemeClr val="lt1"/>
              </a:solidFill>
              <a:latin typeface="Montserrat"/>
              <a:ea typeface="Montserrat"/>
              <a:cs typeface="Montserrat"/>
              <a:sym typeface="Montserrat"/>
            </a:endParaRPr>
          </a:p>
          <a:p>
            <a:pPr indent="0" lvl="0" marL="0" rtl="0" algn="l">
              <a:spcBef>
                <a:spcPts val="0"/>
              </a:spcBef>
              <a:spcAft>
                <a:spcPts val="0"/>
              </a:spcAft>
              <a:buNone/>
            </a:pPr>
            <a:r>
              <a:rPr lang="en" sz="2600">
                <a:solidFill>
                  <a:schemeClr val="lt1"/>
                </a:solidFill>
                <a:latin typeface="Montserrat"/>
                <a:ea typeface="Montserrat"/>
                <a:cs typeface="Montserrat"/>
                <a:sym typeface="Montserrat"/>
              </a:rPr>
              <a:t>   </a:t>
            </a:r>
            <a:endParaRPr sz="2600">
              <a:solidFill>
                <a:schemeClr val="lt1"/>
              </a:solidFill>
              <a:latin typeface="Montserrat"/>
              <a:ea typeface="Montserrat"/>
              <a:cs typeface="Montserrat"/>
              <a:sym typeface="Montserrat"/>
            </a:endParaRPr>
          </a:p>
        </p:txBody>
      </p:sp>
      <p:sp>
        <p:nvSpPr>
          <p:cNvPr id="316" name="Google Shape;316;p27"/>
          <p:cNvSpPr txBox="1"/>
          <p:nvPr/>
        </p:nvSpPr>
        <p:spPr>
          <a:xfrm>
            <a:off x="6113418" y="4056813"/>
            <a:ext cx="2053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Comfortaa"/>
                <a:ea typeface="Comfortaa"/>
                <a:cs typeface="Comfortaa"/>
                <a:sym typeface="Comfortaa"/>
              </a:rPr>
              <a:t>Current Configuration</a:t>
            </a:r>
            <a:endParaRPr sz="1600">
              <a:solidFill>
                <a:schemeClr val="lt1"/>
              </a:solidFill>
              <a:latin typeface="Comfortaa"/>
              <a:ea typeface="Comfortaa"/>
              <a:cs typeface="Comfortaa"/>
              <a:sym typeface="Comfortaa"/>
            </a:endParaRPr>
          </a:p>
        </p:txBody>
      </p:sp>
      <p:sp>
        <p:nvSpPr>
          <p:cNvPr id="317" name="Google Shape;317;p27"/>
          <p:cNvSpPr/>
          <p:nvPr/>
        </p:nvSpPr>
        <p:spPr>
          <a:xfrm>
            <a:off x="1343709" y="3499621"/>
            <a:ext cx="1470900" cy="1596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30303"/>
              </a:solidFill>
            </a:endParaRPr>
          </a:p>
        </p:txBody>
      </p:sp>
      <p:sp>
        <p:nvSpPr>
          <p:cNvPr id="318" name="Google Shape;318;p27"/>
          <p:cNvSpPr/>
          <p:nvPr/>
        </p:nvSpPr>
        <p:spPr>
          <a:xfrm>
            <a:off x="404400" y="3378384"/>
            <a:ext cx="478500" cy="386100"/>
          </a:xfrm>
          <a:prstGeom prst="mathPlus">
            <a:avLst>
              <a:gd fmla="val 23520" name="adj1"/>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7"/>
          <p:cNvSpPr/>
          <p:nvPr/>
        </p:nvSpPr>
        <p:spPr>
          <a:xfrm>
            <a:off x="441441" y="3764486"/>
            <a:ext cx="404400" cy="274800"/>
          </a:xfrm>
          <a:prstGeom prst="mathMinus">
            <a:avLst>
              <a:gd fmla="val 23520" name="adj1"/>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7"/>
          <p:cNvSpPr/>
          <p:nvPr/>
        </p:nvSpPr>
        <p:spPr>
          <a:xfrm>
            <a:off x="492300" y="2966575"/>
            <a:ext cx="302700" cy="274800"/>
          </a:xfrm>
          <a:prstGeom prst="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7"/>
          <p:cNvSpPr txBox="1"/>
          <p:nvPr/>
        </p:nvSpPr>
        <p:spPr>
          <a:xfrm>
            <a:off x="73975" y="2551050"/>
            <a:ext cx="3048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latin typeface="Montserrat"/>
                <a:ea typeface="Montserrat"/>
                <a:cs typeface="Montserrat"/>
                <a:sym typeface="Montserrat"/>
              </a:rPr>
              <a:t>Desired Configuration</a:t>
            </a:r>
            <a:endParaRPr sz="1700">
              <a:solidFill>
                <a:schemeClr val="lt1"/>
              </a:solidFill>
              <a:latin typeface="Montserrat"/>
              <a:ea typeface="Montserrat"/>
              <a:cs typeface="Montserrat"/>
              <a:sym typeface="Montserrat"/>
            </a:endParaRPr>
          </a:p>
        </p:txBody>
      </p:sp>
      <p:sp>
        <p:nvSpPr>
          <p:cNvPr id="322" name="Google Shape;322;p27"/>
          <p:cNvSpPr txBox="1"/>
          <p:nvPr/>
        </p:nvSpPr>
        <p:spPr>
          <a:xfrm>
            <a:off x="1343700" y="3241375"/>
            <a:ext cx="1422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Comfortaa"/>
                <a:ea typeface="Comfortaa"/>
                <a:cs typeface="Comfortaa"/>
                <a:sym typeface="Comfortaa"/>
              </a:rPr>
              <a:t>Error factor</a:t>
            </a:r>
            <a:endParaRPr sz="1500">
              <a:solidFill>
                <a:schemeClr val="lt1"/>
              </a:solidFill>
              <a:latin typeface="Comfortaa"/>
              <a:ea typeface="Comfortaa"/>
              <a:cs typeface="Comfortaa"/>
              <a:sym typeface="Comforta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8"/>
          <p:cNvSpPr txBox="1"/>
          <p:nvPr>
            <p:ph type="title"/>
          </p:nvPr>
        </p:nvSpPr>
        <p:spPr>
          <a:xfrm>
            <a:off x="764900" y="2872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Drone dynamics - Dynamic Quantities</a:t>
            </a:r>
            <a:endParaRPr b="1"/>
          </a:p>
        </p:txBody>
      </p:sp>
      <p:sp>
        <p:nvSpPr>
          <p:cNvPr id="328" name="Google Shape;328;p28"/>
          <p:cNvSpPr txBox="1"/>
          <p:nvPr>
            <p:ph idx="1" type="body"/>
          </p:nvPr>
        </p:nvSpPr>
        <p:spPr>
          <a:xfrm>
            <a:off x="224125" y="1583950"/>
            <a:ext cx="7038900" cy="2911200"/>
          </a:xfrm>
          <a:prstGeom prst="rect">
            <a:avLst/>
          </a:prstGeom>
        </p:spPr>
        <p:txBody>
          <a:bodyPr anchorCtr="0" anchor="t" bIns="91425" lIns="91425" spcFirstLastPara="1" rIns="91425" wrap="square" tIns="91425">
            <a:noAutofit/>
          </a:bodyPr>
          <a:lstStyle/>
          <a:p>
            <a:pPr indent="0" lvl="0" marL="0" rtl="0" algn="l">
              <a:lnSpc>
                <a:spcPct val="75000"/>
              </a:lnSpc>
              <a:spcBef>
                <a:spcPts val="0"/>
              </a:spcBef>
              <a:spcAft>
                <a:spcPts val="0"/>
              </a:spcAft>
              <a:buSzPts val="1018"/>
              <a:buNone/>
            </a:pPr>
            <a:r>
              <a:rPr lang="en" sz="2100" u="sng"/>
              <a:t>Dynamic quantities-</a:t>
            </a:r>
            <a:endParaRPr sz="2100" u="sng"/>
          </a:p>
          <a:p>
            <a:pPr indent="0" lvl="0" marL="457200" rtl="0" algn="l">
              <a:lnSpc>
                <a:spcPct val="75000"/>
              </a:lnSpc>
              <a:spcBef>
                <a:spcPts val="1200"/>
              </a:spcBef>
              <a:spcAft>
                <a:spcPts val="0"/>
              </a:spcAft>
              <a:buSzPts val="1018"/>
              <a:buNone/>
            </a:pPr>
            <a:r>
              <a:rPr lang="en" sz="1900" u="sng">
                <a:solidFill>
                  <a:schemeClr val="lt2"/>
                </a:solidFill>
                <a:highlight>
                  <a:srgbClr val="3C78D8"/>
                </a:highlight>
                <a:latin typeface="Montserrat"/>
                <a:ea typeface="Montserrat"/>
                <a:cs typeface="Montserrat"/>
                <a:sym typeface="Montserrat"/>
              </a:rPr>
              <a:t>p</a:t>
            </a:r>
            <a:r>
              <a:rPr lang="en" sz="1900">
                <a:solidFill>
                  <a:schemeClr val="lt2"/>
                </a:solidFill>
                <a:highlight>
                  <a:srgbClr val="3C78D8"/>
                </a:highlight>
                <a:latin typeface="Montserrat"/>
                <a:ea typeface="Montserrat"/>
                <a:cs typeface="Montserrat"/>
                <a:sym typeface="Montserrat"/>
              </a:rPr>
              <a:t> = M</a:t>
            </a:r>
            <a:r>
              <a:rPr lang="en" sz="1900" u="sng">
                <a:solidFill>
                  <a:schemeClr val="lt2"/>
                </a:solidFill>
                <a:highlight>
                  <a:srgbClr val="3C78D8"/>
                </a:highlight>
                <a:latin typeface="Montserrat"/>
                <a:ea typeface="Montserrat"/>
                <a:cs typeface="Montserrat"/>
                <a:sym typeface="Montserrat"/>
              </a:rPr>
              <a:t>v  </a:t>
            </a:r>
            <a:endParaRPr sz="1900" u="sng">
              <a:solidFill>
                <a:schemeClr val="lt2"/>
              </a:solidFill>
              <a:highlight>
                <a:srgbClr val="3C78D8"/>
              </a:highlight>
              <a:latin typeface="Montserrat"/>
              <a:ea typeface="Montserrat"/>
              <a:cs typeface="Montserrat"/>
              <a:sym typeface="Montserrat"/>
            </a:endParaRPr>
          </a:p>
          <a:p>
            <a:pPr indent="0" lvl="0" marL="457200" rtl="0" algn="l">
              <a:lnSpc>
                <a:spcPct val="75000"/>
              </a:lnSpc>
              <a:spcBef>
                <a:spcPts val="1200"/>
              </a:spcBef>
              <a:spcAft>
                <a:spcPts val="0"/>
              </a:spcAft>
              <a:buSzPts val="1018"/>
              <a:buNone/>
            </a:pPr>
            <a:r>
              <a:rPr lang="en" sz="1900">
                <a:solidFill>
                  <a:schemeClr val="lt2"/>
                </a:solidFill>
                <a:highlight>
                  <a:srgbClr val="3C78D8"/>
                </a:highlight>
                <a:latin typeface="Montserrat"/>
                <a:ea typeface="Montserrat"/>
                <a:cs typeface="Montserrat"/>
                <a:sym typeface="Montserrat"/>
              </a:rPr>
              <a:t> </a:t>
            </a:r>
            <a:r>
              <a:rPr lang="en" sz="1900" u="sng">
                <a:solidFill>
                  <a:schemeClr val="lt2"/>
                </a:solidFill>
                <a:highlight>
                  <a:srgbClr val="3C78D8"/>
                </a:highlight>
                <a:latin typeface="Montserrat"/>
                <a:ea typeface="Montserrat"/>
                <a:cs typeface="Montserrat"/>
                <a:sym typeface="Montserrat"/>
              </a:rPr>
              <a:t>L</a:t>
            </a:r>
            <a:r>
              <a:rPr lang="en" sz="1900">
                <a:solidFill>
                  <a:schemeClr val="lt2"/>
                </a:solidFill>
                <a:highlight>
                  <a:srgbClr val="3C78D8"/>
                </a:highlight>
                <a:latin typeface="Montserrat"/>
                <a:ea typeface="Montserrat"/>
                <a:cs typeface="Montserrat"/>
                <a:sym typeface="Montserrat"/>
              </a:rPr>
              <a:t>= </a:t>
            </a:r>
            <a:r>
              <a:rPr lang="en" sz="1900" u="sng">
                <a:solidFill>
                  <a:schemeClr val="lt2"/>
                </a:solidFill>
                <a:highlight>
                  <a:srgbClr val="3C78D8"/>
                </a:highlight>
                <a:latin typeface="Montserrat"/>
                <a:ea typeface="Montserrat"/>
                <a:cs typeface="Montserrat"/>
                <a:sym typeface="Montserrat"/>
              </a:rPr>
              <a:t>r</a:t>
            </a:r>
            <a:r>
              <a:rPr lang="en" sz="1900">
                <a:solidFill>
                  <a:schemeClr val="lt2"/>
                </a:solidFill>
                <a:highlight>
                  <a:srgbClr val="3C78D8"/>
                </a:highlight>
                <a:latin typeface="Montserrat"/>
                <a:ea typeface="Montserrat"/>
                <a:cs typeface="Montserrat"/>
                <a:sym typeface="Montserrat"/>
              </a:rPr>
              <a:t> x M</a:t>
            </a:r>
            <a:r>
              <a:rPr lang="en" sz="1900" u="sng">
                <a:solidFill>
                  <a:schemeClr val="lt2"/>
                </a:solidFill>
                <a:highlight>
                  <a:srgbClr val="3C78D8"/>
                </a:highlight>
                <a:latin typeface="Montserrat"/>
                <a:ea typeface="Montserrat"/>
                <a:cs typeface="Montserrat"/>
                <a:sym typeface="Montserrat"/>
              </a:rPr>
              <a:t>v </a:t>
            </a:r>
            <a:r>
              <a:rPr lang="en" sz="1900">
                <a:solidFill>
                  <a:schemeClr val="lt2"/>
                </a:solidFill>
                <a:highlight>
                  <a:srgbClr val="3C78D8"/>
                </a:highlight>
                <a:latin typeface="Montserrat"/>
                <a:ea typeface="Montserrat"/>
                <a:cs typeface="Montserrat"/>
                <a:sym typeface="Montserrat"/>
              </a:rPr>
              <a:t>+ I</a:t>
            </a:r>
            <a:r>
              <a:rPr lang="en" sz="1900" u="sng">
                <a:solidFill>
                  <a:schemeClr val="lt2"/>
                </a:solidFill>
                <a:highlight>
                  <a:srgbClr val="3C78D8"/>
                </a:highlight>
                <a:latin typeface="Montserrat"/>
                <a:ea typeface="Montserrat"/>
                <a:cs typeface="Montserrat"/>
                <a:sym typeface="Montserrat"/>
              </a:rPr>
              <a:t>⍵</a:t>
            </a:r>
            <a:r>
              <a:rPr lang="en" sz="1900" u="sng">
                <a:highlight>
                  <a:srgbClr val="3C78D8"/>
                </a:highlight>
                <a:latin typeface="Montserrat"/>
                <a:ea typeface="Montserrat"/>
                <a:cs typeface="Montserrat"/>
                <a:sym typeface="Montserrat"/>
              </a:rPr>
              <a:t> </a:t>
            </a:r>
            <a:r>
              <a:rPr lang="en" sz="1900" u="sng">
                <a:highlight>
                  <a:srgbClr val="FFFF00"/>
                </a:highlight>
              </a:rPr>
              <a:t> </a:t>
            </a:r>
            <a:r>
              <a:rPr lang="en" sz="1900">
                <a:highlight>
                  <a:srgbClr val="F4CCCC"/>
                </a:highlight>
              </a:rPr>
              <a:t> </a:t>
            </a:r>
            <a:endParaRPr sz="1900">
              <a:highlight>
                <a:srgbClr val="F4CCCC"/>
              </a:highlight>
            </a:endParaRPr>
          </a:p>
          <a:p>
            <a:pPr indent="0" lvl="0" marL="457200" rtl="0" algn="l">
              <a:lnSpc>
                <a:spcPct val="75000"/>
              </a:lnSpc>
              <a:spcBef>
                <a:spcPts val="1200"/>
              </a:spcBef>
              <a:spcAft>
                <a:spcPts val="0"/>
              </a:spcAft>
              <a:buSzPts val="1018"/>
              <a:buNone/>
            </a:pPr>
            <a:r>
              <a:rPr lang="en" sz="1600"/>
              <a:t>where </a:t>
            </a:r>
            <a:endParaRPr sz="1600"/>
          </a:p>
          <a:p>
            <a:pPr indent="-330200" lvl="0" marL="457200" rtl="0" algn="l">
              <a:lnSpc>
                <a:spcPct val="75000"/>
              </a:lnSpc>
              <a:spcBef>
                <a:spcPts val="1200"/>
              </a:spcBef>
              <a:spcAft>
                <a:spcPts val="0"/>
              </a:spcAft>
              <a:buSzPts val="1600"/>
              <a:buChar char="●"/>
            </a:pPr>
            <a:r>
              <a:rPr lang="en" sz="1600"/>
              <a:t>p  - linear momentum   </a:t>
            </a:r>
            <a:endParaRPr sz="1600"/>
          </a:p>
          <a:p>
            <a:pPr indent="-330200" lvl="0" marL="457200" rtl="0" algn="l">
              <a:lnSpc>
                <a:spcPct val="75000"/>
              </a:lnSpc>
              <a:spcBef>
                <a:spcPts val="0"/>
              </a:spcBef>
              <a:spcAft>
                <a:spcPts val="0"/>
              </a:spcAft>
              <a:buSzPts val="1600"/>
              <a:buChar char="●"/>
            </a:pPr>
            <a:r>
              <a:rPr lang="en" sz="1600"/>
              <a:t>L - angular momentum   </a:t>
            </a:r>
            <a:endParaRPr sz="1600"/>
          </a:p>
          <a:p>
            <a:pPr indent="-330200" lvl="0" marL="457200" rtl="0" algn="l">
              <a:lnSpc>
                <a:spcPct val="75000"/>
              </a:lnSpc>
              <a:spcBef>
                <a:spcPts val="0"/>
              </a:spcBef>
              <a:spcAft>
                <a:spcPts val="0"/>
              </a:spcAft>
              <a:buSzPts val="1600"/>
              <a:buChar char="●"/>
            </a:pPr>
            <a:r>
              <a:rPr lang="en" sz="1600"/>
              <a:t>M - mass of drone</a:t>
            </a:r>
            <a:endParaRPr sz="1600"/>
          </a:p>
          <a:p>
            <a:pPr indent="-330200" lvl="0" marL="457200" rtl="0" algn="l">
              <a:lnSpc>
                <a:spcPct val="75000"/>
              </a:lnSpc>
              <a:spcBef>
                <a:spcPts val="0"/>
              </a:spcBef>
              <a:spcAft>
                <a:spcPts val="0"/>
              </a:spcAft>
              <a:buSzPts val="1600"/>
              <a:buChar char="●"/>
            </a:pPr>
            <a:r>
              <a:rPr lang="en" sz="1600"/>
              <a:t> v - velocity of COM of drone</a:t>
            </a:r>
            <a:endParaRPr sz="1600"/>
          </a:p>
          <a:p>
            <a:pPr indent="-330200" lvl="0" marL="457200" rtl="0" algn="l">
              <a:lnSpc>
                <a:spcPct val="75000"/>
              </a:lnSpc>
              <a:spcBef>
                <a:spcPts val="0"/>
              </a:spcBef>
              <a:spcAft>
                <a:spcPts val="0"/>
              </a:spcAft>
              <a:buSzPts val="1600"/>
              <a:buChar char="●"/>
            </a:pPr>
            <a:r>
              <a:rPr lang="en" sz="1600"/>
              <a:t> I - moment of inertia of drone </a:t>
            </a:r>
            <a:endParaRPr sz="1600"/>
          </a:p>
          <a:p>
            <a:pPr indent="-330200" lvl="0" marL="457200" rtl="0" algn="l">
              <a:lnSpc>
                <a:spcPct val="75000"/>
              </a:lnSpc>
              <a:spcBef>
                <a:spcPts val="0"/>
              </a:spcBef>
              <a:spcAft>
                <a:spcPts val="0"/>
              </a:spcAft>
              <a:buSzPts val="1600"/>
              <a:buChar char="●"/>
            </a:pPr>
            <a:r>
              <a:rPr lang="en" sz="1600"/>
              <a:t>⍵ - angular velocity</a:t>
            </a:r>
            <a:endParaRPr sz="1600"/>
          </a:p>
          <a:p>
            <a:pPr indent="-330200" lvl="0" marL="457200" rtl="0" algn="l">
              <a:lnSpc>
                <a:spcPct val="75000"/>
              </a:lnSpc>
              <a:spcBef>
                <a:spcPts val="0"/>
              </a:spcBef>
              <a:spcAft>
                <a:spcPts val="0"/>
              </a:spcAft>
              <a:buSzPts val="1600"/>
              <a:buChar char="●"/>
            </a:pPr>
            <a:r>
              <a:rPr lang="en" sz="1600"/>
              <a:t> r - position of drone w.r.t reference point</a:t>
            </a:r>
            <a:endParaRPr sz="1600"/>
          </a:p>
          <a:p>
            <a:pPr indent="0" lvl="0" marL="0" rtl="0" algn="l">
              <a:lnSpc>
                <a:spcPct val="75000"/>
              </a:lnSpc>
              <a:spcBef>
                <a:spcPts val="1200"/>
              </a:spcBef>
              <a:spcAft>
                <a:spcPts val="0"/>
              </a:spcAft>
              <a:buSzPts val="1018"/>
              <a:buNone/>
            </a:pPr>
            <a:r>
              <a:t/>
            </a:r>
            <a:endParaRPr sz="1600"/>
          </a:p>
          <a:p>
            <a:pPr indent="0" lvl="0" marL="0" rtl="0" algn="l">
              <a:lnSpc>
                <a:spcPct val="95000"/>
              </a:lnSpc>
              <a:spcBef>
                <a:spcPts val="1200"/>
              </a:spcBef>
              <a:spcAft>
                <a:spcPts val="1200"/>
              </a:spcAft>
              <a:buSzPts val="1018"/>
              <a:buNone/>
            </a:pPr>
            <a:r>
              <a:t/>
            </a:r>
            <a:endParaRPr sz="1600"/>
          </a:p>
        </p:txBody>
      </p:sp>
      <p:sp>
        <p:nvSpPr>
          <p:cNvPr id="329" name="Google Shape;329;p28"/>
          <p:cNvSpPr/>
          <p:nvPr/>
        </p:nvSpPr>
        <p:spPr>
          <a:xfrm>
            <a:off x="7046400" y="0"/>
            <a:ext cx="2097600" cy="1343700"/>
          </a:xfrm>
          <a:prstGeom prst="horizontalScroll">
            <a:avLst>
              <a:gd fmla="val 12500" name="adj"/>
            </a:avLst>
          </a:prstGeom>
          <a:solidFill>
            <a:srgbClr val="0944A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Montserrat"/>
                <a:ea typeface="Montserrat"/>
                <a:cs typeface="Montserrat"/>
                <a:sym typeface="Montserrat"/>
              </a:rPr>
              <a:t>Mathematical Model</a:t>
            </a:r>
            <a:endParaRPr sz="18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p>
        </p:txBody>
      </p:sp>
      <p:pic>
        <p:nvPicPr>
          <p:cNvPr id="330" name="Google Shape;330;p28"/>
          <p:cNvPicPr preferRelativeResize="0"/>
          <p:nvPr/>
        </p:nvPicPr>
        <p:blipFill>
          <a:blip r:embed="rId3">
            <a:alphaModFix/>
          </a:blip>
          <a:stretch>
            <a:fillRect/>
          </a:stretch>
        </p:blipFill>
        <p:spPr>
          <a:xfrm>
            <a:off x="4319074" y="1583950"/>
            <a:ext cx="4533625" cy="2421875"/>
          </a:xfrm>
          <a:prstGeom prst="rect">
            <a:avLst/>
          </a:prstGeom>
          <a:noFill/>
          <a:ln cap="flat" cmpd="sng" w="38100">
            <a:solidFill>
              <a:schemeClr val="accent1"/>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t>Drone Dynamics-The Laws</a:t>
            </a:r>
            <a:endParaRPr b="1" sz="2600"/>
          </a:p>
        </p:txBody>
      </p:sp>
      <p:sp>
        <p:nvSpPr>
          <p:cNvPr id="336" name="Google Shape;336;p29"/>
          <p:cNvSpPr txBox="1"/>
          <p:nvPr>
            <p:ph idx="1" type="body"/>
          </p:nvPr>
        </p:nvSpPr>
        <p:spPr>
          <a:xfrm>
            <a:off x="-27275" y="1551175"/>
            <a:ext cx="6174900" cy="3487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600"/>
              <a:t>The three laws that help in obtaining the governing equation are as follows- </a:t>
            </a:r>
            <a:endParaRPr sz="1600"/>
          </a:p>
          <a:p>
            <a:pPr indent="-330200" lvl="0" marL="457200" rtl="0" algn="l">
              <a:lnSpc>
                <a:spcPct val="105000"/>
              </a:lnSpc>
              <a:spcBef>
                <a:spcPts val="1200"/>
              </a:spcBef>
              <a:spcAft>
                <a:spcPts val="0"/>
              </a:spcAft>
              <a:buSzPts val="1600"/>
              <a:buChar char="●"/>
            </a:pPr>
            <a:r>
              <a:rPr lang="en" sz="1600" u="sng"/>
              <a:t>Mass balance</a:t>
            </a:r>
            <a:r>
              <a:rPr lang="en" sz="1600"/>
              <a:t> - Drone is considered as a rigid body. The distance between any points on drone remains the same. So there is no deformity and thus there is no change in mass.</a:t>
            </a:r>
            <a:endParaRPr sz="1600"/>
          </a:p>
          <a:p>
            <a:pPr indent="-330200" lvl="0" marL="457200" rtl="0" algn="l">
              <a:lnSpc>
                <a:spcPct val="105000"/>
              </a:lnSpc>
              <a:spcBef>
                <a:spcPts val="0"/>
              </a:spcBef>
              <a:spcAft>
                <a:spcPts val="0"/>
              </a:spcAft>
              <a:buSzPts val="1600"/>
              <a:buChar char="●"/>
            </a:pPr>
            <a:r>
              <a:rPr lang="en" sz="1600" u="sng"/>
              <a:t>Linear momentum balance</a:t>
            </a:r>
            <a:r>
              <a:rPr lang="en" sz="1600"/>
              <a:t> - Sum of all the forces acting on the drone is equal to mass of drone times the acceleration of COM i.e  ∑F=Ma</a:t>
            </a:r>
            <a:endParaRPr sz="1600"/>
          </a:p>
          <a:p>
            <a:pPr indent="-330200" lvl="0" marL="457200" rtl="0" algn="l">
              <a:lnSpc>
                <a:spcPct val="105000"/>
              </a:lnSpc>
              <a:spcBef>
                <a:spcPts val="0"/>
              </a:spcBef>
              <a:spcAft>
                <a:spcPts val="0"/>
              </a:spcAft>
              <a:buSzPts val="1600"/>
              <a:buChar char="●"/>
            </a:pPr>
            <a:r>
              <a:rPr lang="en" sz="1600" u="sng"/>
              <a:t>Angular momentum balance</a:t>
            </a:r>
            <a:r>
              <a:rPr lang="en" sz="1600"/>
              <a:t> - ∑</a:t>
            </a:r>
            <a:r>
              <a:rPr lang="en" sz="1600" u="sng"/>
              <a:t>m</a:t>
            </a:r>
            <a:r>
              <a:rPr lang="en" sz="1600"/>
              <a:t>=</a:t>
            </a:r>
            <a:r>
              <a:rPr lang="en" sz="1600" u="sng"/>
              <a:t>⍵ </a:t>
            </a:r>
            <a:r>
              <a:rPr lang="en" sz="1600"/>
              <a:t> x (I</a:t>
            </a:r>
            <a:r>
              <a:rPr lang="en" sz="1600" u="sng"/>
              <a:t>⍵</a:t>
            </a:r>
            <a:r>
              <a:rPr lang="en" sz="1600"/>
              <a:t>) + I.</a:t>
            </a:r>
            <a:r>
              <a:rPr lang="en" sz="1600" u="sng"/>
              <a:t>⍺ </a:t>
            </a:r>
            <a:r>
              <a:rPr lang="en" sz="1600"/>
              <a:t>                                             where m- moment acting on drone and </a:t>
            </a:r>
            <a:r>
              <a:rPr lang="en" sz="1500"/>
              <a:t>⍺ </a:t>
            </a:r>
            <a:r>
              <a:rPr lang="en" sz="1600"/>
              <a:t>- angular acceleration</a:t>
            </a:r>
            <a:endParaRPr sz="1600"/>
          </a:p>
          <a:p>
            <a:pPr indent="0" lvl="0" marL="0" rtl="0" algn="l">
              <a:lnSpc>
                <a:spcPct val="105000"/>
              </a:lnSpc>
              <a:spcBef>
                <a:spcPts val="1200"/>
              </a:spcBef>
              <a:spcAft>
                <a:spcPts val="1200"/>
              </a:spcAft>
              <a:buNone/>
            </a:pPr>
            <a:r>
              <a:t/>
            </a:r>
            <a:endParaRPr/>
          </a:p>
        </p:txBody>
      </p:sp>
      <p:pic>
        <p:nvPicPr>
          <p:cNvPr id="337" name="Google Shape;337;p29"/>
          <p:cNvPicPr preferRelativeResize="0"/>
          <p:nvPr/>
        </p:nvPicPr>
        <p:blipFill>
          <a:blip r:embed="rId3">
            <a:alphaModFix/>
          </a:blip>
          <a:stretch>
            <a:fillRect/>
          </a:stretch>
        </p:blipFill>
        <p:spPr>
          <a:xfrm>
            <a:off x="6147625" y="1307850"/>
            <a:ext cx="2908700" cy="2338275"/>
          </a:xfrm>
          <a:prstGeom prst="rect">
            <a:avLst/>
          </a:prstGeom>
          <a:noFill/>
          <a:ln cap="flat" cmpd="sng" w="38100">
            <a:solidFill>
              <a:schemeClr val="lt1"/>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0"/>
          <p:cNvSpPr txBox="1"/>
          <p:nvPr>
            <p:ph type="title"/>
          </p:nvPr>
        </p:nvSpPr>
        <p:spPr>
          <a:xfrm>
            <a:off x="1574500" y="393750"/>
            <a:ext cx="39327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200"/>
              <a:t>PID Controller</a:t>
            </a:r>
            <a:endParaRPr b="1" sz="3200"/>
          </a:p>
        </p:txBody>
      </p:sp>
      <p:sp>
        <p:nvSpPr>
          <p:cNvPr id="343" name="Google Shape;343;p30"/>
          <p:cNvSpPr txBox="1"/>
          <p:nvPr>
            <p:ph idx="1" type="body"/>
          </p:nvPr>
        </p:nvSpPr>
        <p:spPr>
          <a:xfrm>
            <a:off x="1080325" y="1250525"/>
            <a:ext cx="7775100" cy="131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 PID controller is used to regulate the position, orientation of our drone.</a:t>
            </a:r>
            <a:endParaRPr sz="1800"/>
          </a:p>
          <a:p>
            <a:pPr indent="-342900" lvl="0" marL="457200" rtl="0" algn="l">
              <a:spcBef>
                <a:spcPts val="0"/>
              </a:spcBef>
              <a:spcAft>
                <a:spcPts val="0"/>
              </a:spcAft>
              <a:buSzPts val="1800"/>
              <a:buChar char="❖"/>
            </a:pPr>
            <a:r>
              <a:rPr lang="en" sz="1800"/>
              <a:t>It compares the actual configuration with the desired configuration, computes the error and reduces it with PID method.</a:t>
            </a:r>
            <a:endParaRPr sz="1800"/>
          </a:p>
        </p:txBody>
      </p:sp>
      <p:pic>
        <p:nvPicPr>
          <p:cNvPr id="344" name="Google Shape;344;p30"/>
          <p:cNvPicPr preferRelativeResize="0"/>
          <p:nvPr/>
        </p:nvPicPr>
        <p:blipFill>
          <a:blip r:embed="rId3">
            <a:alphaModFix/>
          </a:blip>
          <a:stretch>
            <a:fillRect/>
          </a:stretch>
        </p:blipFill>
        <p:spPr>
          <a:xfrm>
            <a:off x="6605075" y="2969638"/>
            <a:ext cx="1808960" cy="1158775"/>
          </a:xfrm>
          <a:prstGeom prst="rect">
            <a:avLst/>
          </a:prstGeom>
          <a:noFill/>
          <a:ln>
            <a:noFill/>
          </a:ln>
        </p:spPr>
      </p:pic>
      <p:cxnSp>
        <p:nvCxnSpPr>
          <p:cNvPr id="345" name="Google Shape;345;p30"/>
          <p:cNvCxnSpPr>
            <a:endCxn id="344" idx="2"/>
          </p:cNvCxnSpPr>
          <p:nvPr/>
        </p:nvCxnSpPr>
        <p:spPr>
          <a:xfrm>
            <a:off x="3961755" y="4128413"/>
            <a:ext cx="3547800" cy="0"/>
          </a:xfrm>
          <a:prstGeom prst="straightConnector1">
            <a:avLst/>
          </a:prstGeom>
          <a:noFill/>
          <a:ln cap="flat" cmpd="sng" w="28575">
            <a:solidFill>
              <a:srgbClr val="FF0000"/>
            </a:solidFill>
            <a:prstDash val="dash"/>
            <a:round/>
            <a:headEnd len="med" w="med" type="none"/>
            <a:tailEnd len="med" w="med" type="none"/>
          </a:ln>
        </p:spPr>
      </p:cxnSp>
      <p:cxnSp>
        <p:nvCxnSpPr>
          <p:cNvPr id="346" name="Google Shape;346;p30"/>
          <p:cNvCxnSpPr/>
          <p:nvPr/>
        </p:nvCxnSpPr>
        <p:spPr>
          <a:xfrm rot="10800000">
            <a:off x="3924300" y="4233150"/>
            <a:ext cx="0" cy="483300"/>
          </a:xfrm>
          <a:prstGeom prst="straightConnector1">
            <a:avLst/>
          </a:prstGeom>
          <a:noFill/>
          <a:ln cap="flat" cmpd="sng" w="9525">
            <a:solidFill>
              <a:schemeClr val="dk2"/>
            </a:solidFill>
            <a:prstDash val="solid"/>
            <a:round/>
            <a:headEnd len="med" w="med" type="none"/>
            <a:tailEnd len="med" w="med" type="triangle"/>
          </a:ln>
        </p:spPr>
      </p:cxnSp>
      <p:cxnSp>
        <p:nvCxnSpPr>
          <p:cNvPr id="347" name="Google Shape;347;p30"/>
          <p:cNvCxnSpPr/>
          <p:nvPr/>
        </p:nvCxnSpPr>
        <p:spPr>
          <a:xfrm rot="10800000">
            <a:off x="7433338" y="4233150"/>
            <a:ext cx="0" cy="483300"/>
          </a:xfrm>
          <a:prstGeom prst="straightConnector1">
            <a:avLst/>
          </a:prstGeom>
          <a:noFill/>
          <a:ln cap="flat" cmpd="sng" w="9525">
            <a:solidFill>
              <a:schemeClr val="dk2"/>
            </a:solidFill>
            <a:prstDash val="solid"/>
            <a:round/>
            <a:headEnd len="med" w="med" type="none"/>
            <a:tailEnd len="med" w="med" type="triangle"/>
          </a:ln>
        </p:spPr>
      </p:cxnSp>
      <p:sp>
        <p:nvSpPr>
          <p:cNvPr id="348" name="Google Shape;348;p30"/>
          <p:cNvSpPr txBox="1"/>
          <p:nvPr/>
        </p:nvSpPr>
        <p:spPr>
          <a:xfrm>
            <a:off x="4076700" y="4213650"/>
            <a:ext cx="1727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Desired  Position &amp;</a:t>
            </a:r>
            <a:endParaRPr>
              <a:solidFill>
                <a:schemeClr val="lt1"/>
              </a:solidFill>
              <a:latin typeface="Lato"/>
              <a:ea typeface="Lato"/>
              <a:cs typeface="Lato"/>
              <a:sym typeface="Lato"/>
            </a:endParaRPr>
          </a:p>
          <a:p>
            <a:pPr indent="0" lvl="0" marL="0" rtl="0" algn="ctr">
              <a:spcBef>
                <a:spcPts val="0"/>
              </a:spcBef>
              <a:spcAft>
                <a:spcPts val="0"/>
              </a:spcAft>
              <a:buNone/>
            </a:pPr>
            <a:r>
              <a:rPr lang="en">
                <a:solidFill>
                  <a:schemeClr val="lt1"/>
                </a:solidFill>
                <a:latin typeface="Lato"/>
                <a:ea typeface="Lato"/>
                <a:cs typeface="Lato"/>
                <a:sym typeface="Lato"/>
              </a:rPr>
              <a:t>Configuration</a:t>
            </a:r>
            <a:endParaRPr>
              <a:solidFill>
                <a:schemeClr val="lt1"/>
              </a:solidFill>
              <a:latin typeface="Lato"/>
              <a:ea typeface="Lato"/>
              <a:cs typeface="Lato"/>
              <a:sym typeface="Lato"/>
            </a:endParaRPr>
          </a:p>
        </p:txBody>
      </p:sp>
      <p:sp>
        <p:nvSpPr>
          <p:cNvPr id="349" name="Google Shape;349;p30"/>
          <p:cNvSpPr txBox="1"/>
          <p:nvPr/>
        </p:nvSpPr>
        <p:spPr>
          <a:xfrm>
            <a:off x="7433350" y="4213650"/>
            <a:ext cx="1665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Current Position &amp;</a:t>
            </a:r>
            <a:endParaRPr>
              <a:solidFill>
                <a:schemeClr val="lt1"/>
              </a:solidFill>
              <a:latin typeface="Lato"/>
              <a:ea typeface="Lato"/>
              <a:cs typeface="Lato"/>
              <a:sym typeface="Lato"/>
            </a:endParaRPr>
          </a:p>
          <a:p>
            <a:pPr indent="0" lvl="0" marL="0" rtl="0" algn="ctr">
              <a:spcBef>
                <a:spcPts val="0"/>
              </a:spcBef>
              <a:spcAft>
                <a:spcPts val="0"/>
              </a:spcAft>
              <a:buNone/>
            </a:pPr>
            <a:r>
              <a:rPr lang="en">
                <a:solidFill>
                  <a:schemeClr val="lt1"/>
                </a:solidFill>
                <a:latin typeface="Lato"/>
                <a:ea typeface="Lato"/>
                <a:cs typeface="Lato"/>
                <a:sym typeface="Lato"/>
              </a:rPr>
              <a:t>Configuration</a:t>
            </a:r>
            <a:endParaRPr>
              <a:solidFill>
                <a:schemeClr val="lt1"/>
              </a:solidFill>
              <a:latin typeface="Lato"/>
              <a:ea typeface="Lato"/>
              <a:cs typeface="Lato"/>
              <a:sym typeface="Lato"/>
            </a:endParaRPr>
          </a:p>
        </p:txBody>
      </p:sp>
      <p:cxnSp>
        <p:nvCxnSpPr>
          <p:cNvPr id="350" name="Google Shape;350;p30"/>
          <p:cNvCxnSpPr/>
          <p:nvPr/>
        </p:nvCxnSpPr>
        <p:spPr>
          <a:xfrm>
            <a:off x="5759075" y="3497788"/>
            <a:ext cx="0" cy="545400"/>
          </a:xfrm>
          <a:prstGeom prst="straightConnector1">
            <a:avLst/>
          </a:prstGeom>
          <a:noFill/>
          <a:ln cap="flat" cmpd="sng" w="19050">
            <a:solidFill>
              <a:srgbClr val="FF0000"/>
            </a:solidFill>
            <a:prstDash val="solid"/>
            <a:round/>
            <a:headEnd len="med" w="med" type="none"/>
            <a:tailEnd len="med" w="med" type="triangle"/>
          </a:ln>
        </p:spPr>
      </p:cxnSp>
      <p:sp>
        <p:nvSpPr>
          <p:cNvPr id="351" name="Google Shape;351;p30"/>
          <p:cNvSpPr txBox="1"/>
          <p:nvPr/>
        </p:nvSpPr>
        <p:spPr>
          <a:xfrm>
            <a:off x="5402975" y="3097588"/>
            <a:ext cx="120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9F9F9"/>
                </a:solidFill>
                <a:latin typeface="Lato"/>
                <a:ea typeface="Lato"/>
                <a:cs typeface="Lato"/>
                <a:sym typeface="Lato"/>
              </a:rPr>
              <a:t>ERROR</a:t>
            </a:r>
            <a:endParaRPr>
              <a:solidFill>
                <a:srgbClr val="F9F9F9"/>
              </a:solidFill>
              <a:latin typeface="Lato"/>
              <a:ea typeface="Lato"/>
              <a:cs typeface="Lato"/>
              <a:sym typeface="Lato"/>
            </a:endParaRPr>
          </a:p>
        </p:txBody>
      </p:sp>
      <p:sp>
        <p:nvSpPr>
          <p:cNvPr id="352" name="Google Shape;352;p30"/>
          <p:cNvSpPr txBox="1"/>
          <p:nvPr/>
        </p:nvSpPr>
        <p:spPr>
          <a:xfrm>
            <a:off x="7185675" y="2785275"/>
            <a:ext cx="145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DRONE</a:t>
            </a:r>
            <a:endParaRPr>
              <a:solidFill>
                <a:schemeClr val="lt1"/>
              </a:solidFill>
              <a:latin typeface="Lato"/>
              <a:ea typeface="Lato"/>
              <a:cs typeface="Lato"/>
              <a:sym typeface="Lato"/>
            </a:endParaRPr>
          </a:p>
        </p:txBody>
      </p:sp>
      <p:sp>
        <p:nvSpPr>
          <p:cNvPr id="353" name="Google Shape;353;p30"/>
          <p:cNvSpPr txBox="1"/>
          <p:nvPr/>
        </p:nvSpPr>
        <p:spPr>
          <a:xfrm>
            <a:off x="96000" y="3240900"/>
            <a:ext cx="2227200" cy="1662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2400">
                <a:solidFill>
                  <a:srgbClr val="F9F9F9"/>
                </a:solidFill>
                <a:latin typeface="Lato"/>
                <a:ea typeface="Lato"/>
                <a:cs typeface="Lato"/>
                <a:sym typeface="Lato"/>
              </a:rPr>
              <a:t>P :</a:t>
            </a:r>
            <a:r>
              <a:rPr lang="en" sz="1800">
                <a:solidFill>
                  <a:srgbClr val="F9F9F9"/>
                </a:solidFill>
                <a:latin typeface="Lato"/>
                <a:ea typeface="Lato"/>
                <a:cs typeface="Lato"/>
                <a:sym typeface="Lato"/>
              </a:rPr>
              <a:t>   Proportion</a:t>
            </a:r>
            <a:endParaRPr sz="1800">
              <a:solidFill>
                <a:srgbClr val="F9F9F9"/>
              </a:solidFill>
              <a:latin typeface="Lato"/>
              <a:ea typeface="Lato"/>
              <a:cs typeface="Lato"/>
              <a:sym typeface="Lato"/>
            </a:endParaRPr>
          </a:p>
          <a:p>
            <a:pPr indent="0" lvl="0" marL="0" rtl="0" algn="l">
              <a:lnSpc>
                <a:spcPct val="150000"/>
              </a:lnSpc>
              <a:spcBef>
                <a:spcPts val="0"/>
              </a:spcBef>
              <a:spcAft>
                <a:spcPts val="0"/>
              </a:spcAft>
              <a:buNone/>
            </a:pPr>
            <a:r>
              <a:rPr b="1" lang="en" sz="2400">
                <a:solidFill>
                  <a:srgbClr val="F9F9F9"/>
                </a:solidFill>
                <a:latin typeface="Lato"/>
                <a:ea typeface="Lato"/>
                <a:cs typeface="Lato"/>
                <a:sym typeface="Lato"/>
              </a:rPr>
              <a:t> I:</a:t>
            </a:r>
            <a:r>
              <a:rPr lang="en" sz="1800">
                <a:solidFill>
                  <a:srgbClr val="F9F9F9"/>
                </a:solidFill>
                <a:latin typeface="Lato"/>
                <a:ea typeface="Lato"/>
                <a:cs typeface="Lato"/>
                <a:sym typeface="Lato"/>
              </a:rPr>
              <a:t>     Integral</a:t>
            </a:r>
            <a:endParaRPr sz="1800">
              <a:solidFill>
                <a:srgbClr val="F9F9F9"/>
              </a:solidFill>
              <a:latin typeface="Lato"/>
              <a:ea typeface="Lato"/>
              <a:cs typeface="Lato"/>
              <a:sym typeface="Lato"/>
            </a:endParaRPr>
          </a:p>
          <a:p>
            <a:pPr indent="0" lvl="0" marL="0" rtl="0" algn="l">
              <a:lnSpc>
                <a:spcPct val="150000"/>
              </a:lnSpc>
              <a:spcBef>
                <a:spcPts val="0"/>
              </a:spcBef>
              <a:spcAft>
                <a:spcPts val="0"/>
              </a:spcAft>
              <a:buNone/>
            </a:pPr>
            <a:r>
              <a:rPr b="1" lang="en" sz="2400">
                <a:solidFill>
                  <a:srgbClr val="F9F9F9"/>
                </a:solidFill>
                <a:latin typeface="Lato"/>
                <a:ea typeface="Lato"/>
                <a:cs typeface="Lato"/>
                <a:sym typeface="Lato"/>
              </a:rPr>
              <a:t>D:</a:t>
            </a:r>
            <a:r>
              <a:rPr lang="en" sz="1800">
                <a:solidFill>
                  <a:srgbClr val="F9F9F9"/>
                </a:solidFill>
                <a:latin typeface="Lato"/>
                <a:ea typeface="Lato"/>
                <a:cs typeface="Lato"/>
                <a:sym typeface="Lato"/>
              </a:rPr>
              <a:t>   Derivative</a:t>
            </a:r>
            <a:endParaRPr sz="1800">
              <a:solidFill>
                <a:srgbClr val="F9F9F9"/>
              </a:solidFill>
              <a:latin typeface="Lato"/>
              <a:ea typeface="Lato"/>
              <a:cs typeface="Lato"/>
              <a:sym typeface="Lato"/>
            </a:endParaRPr>
          </a:p>
        </p:txBody>
      </p:sp>
      <p:sp>
        <p:nvSpPr>
          <p:cNvPr id="354" name="Google Shape;354;p30"/>
          <p:cNvSpPr txBox="1"/>
          <p:nvPr/>
        </p:nvSpPr>
        <p:spPr>
          <a:xfrm>
            <a:off x="165925" y="2731675"/>
            <a:ext cx="3217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93C47D"/>
                </a:solidFill>
                <a:latin typeface="Lato"/>
                <a:ea typeface="Lato"/>
                <a:cs typeface="Lato"/>
                <a:sym typeface="Lato"/>
              </a:rPr>
              <a:t>What PID does with the error?</a:t>
            </a:r>
            <a:endParaRPr sz="1700">
              <a:solidFill>
                <a:srgbClr val="93C47D"/>
              </a:solidFill>
              <a:latin typeface="Lato"/>
              <a:ea typeface="Lato"/>
              <a:cs typeface="Lato"/>
              <a:sym typeface="Lato"/>
            </a:endParaRPr>
          </a:p>
        </p:txBody>
      </p:sp>
      <p:pic>
        <p:nvPicPr>
          <p:cNvPr id="355" name="Google Shape;355;p30"/>
          <p:cNvPicPr preferRelativeResize="0"/>
          <p:nvPr/>
        </p:nvPicPr>
        <p:blipFill>
          <a:blip r:embed="rId3">
            <a:alphaModFix/>
          </a:blip>
          <a:stretch>
            <a:fillRect/>
          </a:stretch>
        </p:blipFill>
        <p:spPr>
          <a:xfrm rot="-1368971">
            <a:off x="3237480" y="2962460"/>
            <a:ext cx="1831368" cy="1173130"/>
          </a:xfrm>
          <a:prstGeom prst="rect">
            <a:avLst/>
          </a:prstGeom>
          <a:noFill/>
          <a:ln>
            <a:noFill/>
          </a:ln>
        </p:spPr>
      </p:pic>
      <p:sp>
        <p:nvSpPr>
          <p:cNvPr id="356" name="Google Shape;356;p30"/>
          <p:cNvSpPr txBox="1"/>
          <p:nvPr/>
        </p:nvSpPr>
        <p:spPr>
          <a:xfrm>
            <a:off x="1671375" y="3209600"/>
            <a:ext cx="1524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00FFFF"/>
                </a:solidFill>
                <a:latin typeface="Lato"/>
                <a:ea typeface="Lato"/>
                <a:cs typeface="Lato"/>
                <a:sym typeface="Lato"/>
              </a:rPr>
              <a:t>(Multiplies error with a constant)</a:t>
            </a:r>
            <a:endParaRPr>
              <a:solidFill>
                <a:srgbClr val="00FFFF"/>
              </a:solidFill>
              <a:latin typeface="Lato"/>
              <a:ea typeface="Lato"/>
              <a:cs typeface="Lato"/>
              <a:sym typeface="Lato"/>
            </a:endParaRPr>
          </a:p>
        </p:txBody>
      </p:sp>
      <p:sp>
        <p:nvSpPr>
          <p:cNvPr id="357" name="Google Shape;357;p30"/>
          <p:cNvSpPr txBox="1"/>
          <p:nvPr/>
        </p:nvSpPr>
        <p:spPr>
          <a:xfrm>
            <a:off x="1479075" y="3820625"/>
            <a:ext cx="1450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00FFFF"/>
                </a:solidFill>
                <a:latin typeface="Lato"/>
                <a:ea typeface="Lato"/>
                <a:cs typeface="Lato"/>
                <a:sym typeface="Lato"/>
              </a:rPr>
              <a:t>(Total of input so far)</a:t>
            </a:r>
            <a:endParaRPr>
              <a:solidFill>
                <a:srgbClr val="00FFFF"/>
              </a:solidFill>
              <a:latin typeface="Lato"/>
              <a:ea typeface="Lato"/>
              <a:cs typeface="Lato"/>
              <a:sym typeface="Lato"/>
            </a:endParaRPr>
          </a:p>
        </p:txBody>
      </p:sp>
      <p:sp>
        <p:nvSpPr>
          <p:cNvPr id="358" name="Google Shape;358;p30"/>
          <p:cNvSpPr txBox="1"/>
          <p:nvPr/>
        </p:nvSpPr>
        <p:spPr>
          <a:xfrm>
            <a:off x="1784950" y="4330125"/>
            <a:ext cx="1450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00FFFF"/>
                </a:solidFill>
                <a:latin typeface="Lato"/>
                <a:ea typeface="Lato"/>
                <a:cs typeface="Lato"/>
                <a:sym typeface="Lato"/>
              </a:rPr>
              <a:t>(Current rate of change of error)</a:t>
            </a:r>
            <a:endParaRPr>
              <a:solidFill>
                <a:srgbClr val="00FFFF"/>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t>Working of a PID controller:</a:t>
            </a:r>
            <a:endParaRPr b="1" sz="2700"/>
          </a:p>
        </p:txBody>
      </p:sp>
      <p:cxnSp>
        <p:nvCxnSpPr>
          <p:cNvPr id="364" name="Google Shape;364;p31"/>
          <p:cNvCxnSpPr/>
          <p:nvPr/>
        </p:nvCxnSpPr>
        <p:spPr>
          <a:xfrm>
            <a:off x="132200" y="2936000"/>
            <a:ext cx="1289100" cy="0"/>
          </a:xfrm>
          <a:prstGeom prst="straightConnector1">
            <a:avLst/>
          </a:prstGeom>
          <a:noFill/>
          <a:ln cap="flat" cmpd="sng" w="19050">
            <a:solidFill>
              <a:schemeClr val="lt1"/>
            </a:solidFill>
            <a:prstDash val="solid"/>
            <a:round/>
            <a:headEnd len="med" w="med" type="none"/>
            <a:tailEnd len="med" w="med" type="stealth"/>
          </a:ln>
        </p:spPr>
      </p:cxnSp>
      <p:sp>
        <p:nvSpPr>
          <p:cNvPr id="365" name="Google Shape;365;p31"/>
          <p:cNvSpPr/>
          <p:nvPr/>
        </p:nvSpPr>
        <p:spPr>
          <a:xfrm>
            <a:off x="1421300" y="2750150"/>
            <a:ext cx="371700" cy="3717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6" name="Google Shape;366;p31"/>
          <p:cNvCxnSpPr>
            <a:stCxn id="365" idx="6"/>
          </p:cNvCxnSpPr>
          <p:nvPr/>
        </p:nvCxnSpPr>
        <p:spPr>
          <a:xfrm>
            <a:off x="1793000" y="2936000"/>
            <a:ext cx="1181700" cy="0"/>
          </a:xfrm>
          <a:prstGeom prst="straightConnector1">
            <a:avLst/>
          </a:prstGeom>
          <a:noFill/>
          <a:ln cap="flat" cmpd="sng" w="19050">
            <a:solidFill>
              <a:schemeClr val="lt1"/>
            </a:solidFill>
            <a:prstDash val="solid"/>
            <a:round/>
            <a:headEnd len="med" w="med" type="none"/>
            <a:tailEnd len="med" w="med" type="triangle"/>
          </a:ln>
        </p:spPr>
      </p:cxnSp>
      <p:cxnSp>
        <p:nvCxnSpPr>
          <p:cNvPr id="367" name="Google Shape;367;p31"/>
          <p:cNvCxnSpPr/>
          <p:nvPr/>
        </p:nvCxnSpPr>
        <p:spPr>
          <a:xfrm rot="-5400000">
            <a:off x="2299525" y="2305550"/>
            <a:ext cx="764700" cy="563100"/>
          </a:xfrm>
          <a:prstGeom prst="curvedConnector3">
            <a:avLst>
              <a:gd fmla="val 93517" name="adj1"/>
            </a:avLst>
          </a:prstGeom>
          <a:noFill/>
          <a:ln cap="flat" cmpd="sng" w="19050">
            <a:solidFill>
              <a:schemeClr val="lt1"/>
            </a:solidFill>
            <a:prstDash val="solid"/>
            <a:round/>
            <a:headEnd len="med" w="med" type="oval"/>
            <a:tailEnd len="med" w="med" type="stealth"/>
          </a:ln>
        </p:spPr>
      </p:cxnSp>
      <p:cxnSp>
        <p:nvCxnSpPr>
          <p:cNvPr id="368" name="Google Shape;368;p31"/>
          <p:cNvCxnSpPr/>
          <p:nvPr/>
        </p:nvCxnSpPr>
        <p:spPr>
          <a:xfrm flipH="1" rot="-5400000">
            <a:off x="2299525" y="3036796"/>
            <a:ext cx="764700" cy="563100"/>
          </a:xfrm>
          <a:prstGeom prst="curvedConnector3">
            <a:avLst>
              <a:gd fmla="val 93517" name="adj1"/>
            </a:avLst>
          </a:prstGeom>
          <a:noFill/>
          <a:ln cap="flat" cmpd="sng" w="19050">
            <a:solidFill>
              <a:schemeClr val="lt1"/>
            </a:solidFill>
            <a:prstDash val="solid"/>
            <a:round/>
            <a:headEnd len="med" w="med" type="none"/>
            <a:tailEnd len="med" w="med" type="stealth"/>
          </a:ln>
        </p:spPr>
      </p:cxnSp>
      <p:sp>
        <p:nvSpPr>
          <p:cNvPr id="369" name="Google Shape;369;p31"/>
          <p:cNvSpPr/>
          <p:nvPr/>
        </p:nvSpPr>
        <p:spPr>
          <a:xfrm>
            <a:off x="2951300" y="2700500"/>
            <a:ext cx="1289100" cy="471000"/>
          </a:xfrm>
          <a:prstGeom prst="roundRect">
            <a:avLst>
              <a:gd fmla="val 1666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1"/>
          <p:cNvSpPr/>
          <p:nvPr/>
        </p:nvSpPr>
        <p:spPr>
          <a:xfrm>
            <a:off x="2951300" y="1921075"/>
            <a:ext cx="1289100" cy="471000"/>
          </a:xfrm>
          <a:prstGeom prst="roundRect">
            <a:avLst>
              <a:gd fmla="val 1666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1"/>
          <p:cNvSpPr/>
          <p:nvPr/>
        </p:nvSpPr>
        <p:spPr>
          <a:xfrm>
            <a:off x="2951300" y="3488675"/>
            <a:ext cx="1289100" cy="471000"/>
          </a:xfrm>
          <a:prstGeom prst="roundRect">
            <a:avLst>
              <a:gd fmla="val 1666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1"/>
          <p:cNvSpPr txBox="1"/>
          <p:nvPr/>
        </p:nvSpPr>
        <p:spPr>
          <a:xfrm>
            <a:off x="3076925" y="1930250"/>
            <a:ext cx="1163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Lato"/>
                <a:ea typeface="Lato"/>
                <a:cs typeface="Lato"/>
                <a:sym typeface="Lato"/>
              </a:rPr>
              <a:t>P</a:t>
            </a:r>
            <a:r>
              <a:rPr lang="en">
                <a:solidFill>
                  <a:schemeClr val="lt1"/>
                </a:solidFill>
                <a:latin typeface="Lato"/>
                <a:ea typeface="Lato"/>
                <a:cs typeface="Lato"/>
                <a:sym typeface="Lato"/>
              </a:rPr>
              <a:t>roportion</a:t>
            </a:r>
            <a:endParaRPr>
              <a:solidFill>
                <a:schemeClr val="lt1"/>
              </a:solidFill>
              <a:latin typeface="Lato"/>
              <a:ea typeface="Lato"/>
              <a:cs typeface="Lato"/>
              <a:sym typeface="Lato"/>
            </a:endParaRPr>
          </a:p>
        </p:txBody>
      </p:sp>
      <p:sp>
        <p:nvSpPr>
          <p:cNvPr id="373" name="Google Shape;373;p31"/>
          <p:cNvSpPr txBox="1"/>
          <p:nvPr/>
        </p:nvSpPr>
        <p:spPr>
          <a:xfrm>
            <a:off x="3153125" y="2724825"/>
            <a:ext cx="1101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Lato"/>
                <a:ea typeface="Lato"/>
                <a:cs typeface="Lato"/>
                <a:sym typeface="Lato"/>
              </a:rPr>
              <a:t>I</a:t>
            </a:r>
            <a:r>
              <a:rPr lang="en">
                <a:solidFill>
                  <a:schemeClr val="lt1"/>
                </a:solidFill>
                <a:latin typeface="Lato"/>
                <a:ea typeface="Lato"/>
                <a:cs typeface="Lato"/>
                <a:sym typeface="Lato"/>
              </a:rPr>
              <a:t>ntegral</a:t>
            </a:r>
            <a:endParaRPr>
              <a:solidFill>
                <a:schemeClr val="lt1"/>
              </a:solidFill>
              <a:latin typeface="Lato"/>
              <a:ea typeface="Lato"/>
              <a:cs typeface="Lato"/>
              <a:sym typeface="Lato"/>
            </a:endParaRPr>
          </a:p>
        </p:txBody>
      </p:sp>
      <p:sp>
        <p:nvSpPr>
          <p:cNvPr id="374" name="Google Shape;374;p31"/>
          <p:cNvSpPr txBox="1"/>
          <p:nvPr/>
        </p:nvSpPr>
        <p:spPr>
          <a:xfrm>
            <a:off x="3089325" y="3491900"/>
            <a:ext cx="1163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Lato"/>
                <a:ea typeface="Lato"/>
                <a:cs typeface="Lato"/>
                <a:sym typeface="Lato"/>
              </a:rPr>
              <a:t>D</a:t>
            </a:r>
            <a:r>
              <a:rPr lang="en">
                <a:solidFill>
                  <a:schemeClr val="lt1"/>
                </a:solidFill>
                <a:latin typeface="Lato"/>
                <a:ea typeface="Lato"/>
                <a:cs typeface="Lato"/>
                <a:sym typeface="Lato"/>
              </a:rPr>
              <a:t>erivative</a:t>
            </a:r>
            <a:endParaRPr>
              <a:solidFill>
                <a:schemeClr val="lt1"/>
              </a:solidFill>
              <a:latin typeface="Lato"/>
              <a:ea typeface="Lato"/>
              <a:cs typeface="Lato"/>
              <a:sym typeface="Lato"/>
            </a:endParaRPr>
          </a:p>
        </p:txBody>
      </p:sp>
      <p:sp>
        <p:nvSpPr>
          <p:cNvPr id="375" name="Google Shape;375;p31"/>
          <p:cNvSpPr/>
          <p:nvPr/>
        </p:nvSpPr>
        <p:spPr>
          <a:xfrm>
            <a:off x="4806825" y="2762175"/>
            <a:ext cx="371700" cy="3717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6" name="Google Shape;376;p31"/>
          <p:cNvCxnSpPr/>
          <p:nvPr/>
        </p:nvCxnSpPr>
        <p:spPr>
          <a:xfrm flipH="1" rot="10800000">
            <a:off x="4247625" y="2930000"/>
            <a:ext cx="559200" cy="12000"/>
          </a:xfrm>
          <a:prstGeom prst="straightConnector1">
            <a:avLst/>
          </a:prstGeom>
          <a:noFill/>
          <a:ln cap="flat" cmpd="sng" w="19050">
            <a:solidFill>
              <a:schemeClr val="lt1"/>
            </a:solidFill>
            <a:prstDash val="solid"/>
            <a:round/>
            <a:headEnd len="med" w="med" type="none"/>
            <a:tailEnd len="med" w="med" type="triangle"/>
          </a:ln>
        </p:spPr>
      </p:cxnSp>
      <p:cxnSp>
        <p:nvCxnSpPr>
          <p:cNvPr id="377" name="Google Shape;377;p31"/>
          <p:cNvCxnSpPr>
            <a:endCxn id="375" idx="0"/>
          </p:cNvCxnSpPr>
          <p:nvPr/>
        </p:nvCxnSpPr>
        <p:spPr>
          <a:xfrm>
            <a:off x="4252575" y="2155275"/>
            <a:ext cx="740100" cy="606900"/>
          </a:xfrm>
          <a:prstGeom prst="curvedConnector2">
            <a:avLst/>
          </a:prstGeom>
          <a:noFill/>
          <a:ln cap="flat" cmpd="sng" w="19050">
            <a:solidFill>
              <a:schemeClr val="lt1"/>
            </a:solidFill>
            <a:prstDash val="solid"/>
            <a:round/>
            <a:headEnd len="med" w="med" type="none"/>
            <a:tailEnd len="med" w="med" type="stealth"/>
          </a:ln>
        </p:spPr>
      </p:cxnSp>
      <p:cxnSp>
        <p:nvCxnSpPr>
          <p:cNvPr id="378" name="Google Shape;378;p31"/>
          <p:cNvCxnSpPr>
            <a:endCxn id="375" idx="4"/>
          </p:cNvCxnSpPr>
          <p:nvPr/>
        </p:nvCxnSpPr>
        <p:spPr>
          <a:xfrm flipH="1" rot="10800000">
            <a:off x="4252575" y="3133875"/>
            <a:ext cx="740100" cy="595200"/>
          </a:xfrm>
          <a:prstGeom prst="curvedConnector2">
            <a:avLst/>
          </a:prstGeom>
          <a:noFill/>
          <a:ln cap="flat" cmpd="sng" w="19050">
            <a:solidFill>
              <a:schemeClr val="lt1"/>
            </a:solidFill>
            <a:prstDash val="solid"/>
            <a:round/>
            <a:headEnd len="med" w="med" type="none"/>
            <a:tailEnd len="med" w="med" type="stealth"/>
          </a:ln>
        </p:spPr>
      </p:cxnSp>
      <p:cxnSp>
        <p:nvCxnSpPr>
          <p:cNvPr id="379" name="Google Shape;379;p31"/>
          <p:cNvCxnSpPr/>
          <p:nvPr/>
        </p:nvCxnSpPr>
        <p:spPr>
          <a:xfrm>
            <a:off x="5224113" y="2936000"/>
            <a:ext cx="657000" cy="0"/>
          </a:xfrm>
          <a:prstGeom prst="straightConnector1">
            <a:avLst/>
          </a:prstGeom>
          <a:noFill/>
          <a:ln cap="flat" cmpd="sng" w="19050">
            <a:solidFill>
              <a:schemeClr val="lt1"/>
            </a:solidFill>
            <a:prstDash val="solid"/>
            <a:round/>
            <a:headEnd len="med" w="med" type="none"/>
            <a:tailEnd len="med" w="med" type="triangle"/>
          </a:ln>
        </p:spPr>
      </p:cxnSp>
      <p:sp>
        <p:nvSpPr>
          <p:cNvPr id="380" name="Google Shape;380;p31"/>
          <p:cNvSpPr/>
          <p:nvPr/>
        </p:nvSpPr>
        <p:spPr>
          <a:xfrm>
            <a:off x="5863850" y="2447325"/>
            <a:ext cx="1289100" cy="1026900"/>
          </a:xfrm>
          <a:prstGeom prst="roundRect">
            <a:avLst>
              <a:gd fmla="val 1666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1" name="Google Shape;381;p31"/>
          <p:cNvPicPr preferRelativeResize="0"/>
          <p:nvPr/>
        </p:nvPicPr>
        <p:blipFill>
          <a:blip r:embed="rId3">
            <a:alphaModFix/>
          </a:blip>
          <a:stretch>
            <a:fillRect/>
          </a:stretch>
        </p:blipFill>
        <p:spPr>
          <a:xfrm>
            <a:off x="5926700" y="2639580"/>
            <a:ext cx="1163400" cy="745245"/>
          </a:xfrm>
          <a:prstGeom prst="rect">
            <a:avLst/>
          </a:prstGeom>
          <a:noFill/>
          <a:ln>
            <a:noFill/>
          </a:ln>
        </p:spPr>
      </p:pic>
      <p:cxnSp>
        <p:nvCxnSpPr>
          <p:cNvPr id="382" name="Google Shape;382;p31"/>
          <p:cNvCxnSpPr>
            <a:endCxn id="383" idx="1"/>
          </p:cNvCxnSpPr>
          <p:nvPr/>
        </p:nvCxnSpPr>
        <p:spPr>
          <a:xfrm>
            <a:off x="7117100" y="2958975"/>
            <a:ext cx="653400" cy="12000"/>
          </a:xfrm>
          <a:prstGeom prst="straightConnector1">
            <a:avLst/>
          </a:prstGeom>
          <a:noFill/>
          <a:ln cap="flat" cmpd="sng" w="19050">
            <a:solidFill>
              <a:schemeClr val="lt1"/>
            </a:solidFill>
            <a:prstDash val="solid"/>
            <a:round/>
            <a:headEnd len="med" w="med" type="none"/>
            <a:tailEnd len="med" w="med" type="triangle"/>
          </a:ln>
        </p:spPr>
      </p:cxnSp>
      <p:cxnSp>
        <p:nvCxnSpPr>
          <p:cNvPr id="384" name="Google Shape;384;p31"/>
          <p:cNvCxnSpPr/>
          <p:nvPr/>
        </p:nvCxnSpPr>
        <p:spPr>
          <a:xfrm>
            <a:off x="7411550" y="2949775"/>
            <a:ext cx="0" cy="1499700"/>
          </a:xfrm>
          <a:prstGeom prst="straightConnector1">
            <a:avLst/>
          </a:prstGeom>
          <a:noFill/>
          <a:ln cap="flat" cmpd="sng" w="19050">
            <a:solidFill>
              <a:schemeClr val="lt1"/>
            </a:solidFill>
            <a:prstDash val="solid"/>
            <a:round/>
            <a:headEnd len="med" w="med" type="oval"/>
            <a:tailEnd len="med" w="med" type="none"/>
          </a:ln>
        </p:spPr>
      </p:cxnSp>
      <p:cxnSp>
        <p:nvCxnSpPr>
          <p:cNvPr id="385" name="Google Shape;385;p31"/>
          <p:cNvCxnSpPr/>
          <p:nvPr/>
        </p:nvCxnSpPr>
        <p:spPr>
          <a:xfrm rot="10800000">
            <a:off x="1623600" y="4435675"/>
            <a:ext cx="5775600" cy="0"/>
          </a:xfrm>
          <a:prstGeom prst="straightConnector1">
            <a:avLst/>
          </a:prstGeom>
          <a:noFill/>
          <a:ln cap="flat" cmpd="sng" w="19050">
            <a:solidFill>
              <a:schemeClr val="lt1"/>
            </a:solidFill>
            <a:prstDash val="solid"/>
            <a:round/>
            <a:headEnd len="med" w="med" type="none"/>
            <a:tailEnd len="med" w="med" type="none"/>
          </a:ln>
        </p:spPr>
      </p:cxnSp>
      <p:cxnSp>
        <p:nvCxnSpPr>
          <p:cNvPr id="386" name="Google Shape;386;p31"/>
          <p:cNvCxnSpPr>
            <a:stCxn id="365" idx="4"/>
          </p:cNvCxnSpPr>
          <p:nvPr/>
        </p:nvCxnSpPr>
        <p:spPr>
          <a:xfrm>
            <a:off x="1607150" y="3121850"/>
            <a:ext cx="0" cy="1313700"/>
          </a:xfrm>
          <a:prstGeom prst="straightConnector1">
            <a:avLst/>
          </a:prstGeom>
          <a:noFill/>
          <a:ln cap="flat" cmpd="sng" w="19050">
            <a:solidFill>
              <a:schemeClr val="lt1"/>
            </a:solidFill>
            <a:prstDash val="solid"/>
            <a:round/>
            <a:headEnd len="med" w="med" type="stealth"/>
            <a:tailEnd len="med" w="med" type="none"/>
          </a:ln>
        </p:spPr>
      </p:cxnSp>
      <p:sp>
        <p:nvSpPr>
          <p:cNvPr id="387" name="Google Shape;387;p31"/>
          <p:cNvSpPr txBox="1"/>
          <p:nvPr/>
        </p:nvSpPr>
        <p:spPr>
          <a:xfrm>
            <a:off x="1145300" y="2574725"/>
            <a:ext cx="297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Lato"/>
                <a:ea typeface="Lato"/>
                <a:cs typeface="Lato"/>
                <a:sym typeface="Lato"/>
              </a:rPr>
              <a:t>+</a:t>
            </a:r>
            <a:endParaRPr b="1" sz="1700">
              <a:solidFill>
                <a:schemeClr val="lt1"/>
              </a:solidFill>
              <a:latin typeface="Lato"/>
              <a:ea typeface="Lato"/>
              <a:cs typeface="Lato"/>
              <a:sym typeface="Lato"/>
            </a:endParaRPr>
          </a:p>
        </p:txBody>
      </p:sp>
      <p:sp>
        <p:nvSpPr>
          <p:cNvPr id="388" name="Google Shape;388;p31"/>
          <p:cNvSpPr txBox="1"/>
          <p:nvPr/>
        </p:nvSpPr>
        <p:spPr>
          <a:xfrm>
            <a:off x="1303200" y="2970875"/>
            <a:ext cx="297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Lato"/>
                <a:ea typeface="Lato"/>
                <a:cs typeface="Lato"/>
                <a:sym typeface="Lato"/>
              </a:rPr>
              <a:t>-</a:t>
            </a:r>
            <a:endParaRPr b="1" sz="1800">
              <a:solidFill>
                <a:schemeClr val="lt1"/>
              </a:solidFill>
              <a:latin typeface="Lato"/>
              <a:ea typeface="Lato"/>
              <a:cs typeface="Lato"/>
              <a:sym typeface="Lato"/>
            </a:endParaRPr>
          </a:p>
        </p:txBody>
      </p:sp>
      <p:sp>
        <p:nvSpPr>
          <p:cNvPr id="389" name="Google Shape;389;p31"/>
          <p:cNvSpPr txBox="1"/>
          <p:nvPr/>
        </p:nvSpPr>
        <p:spPr>
          <a:xfrm>
            <a:off x="4574300" y="2574725"/>
            <a:ext cx="297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Lato"/>
                <a:ea typeface="Lato"/>
                <a:cs typeface="Lato"/>
                <a:sym typeface="Lato"/>
              </a:rPr>
              <a:t>+</a:t>
            </a:r>
            <a:endParaRPr b="1" sz="1700">
              <a:solidFill>
                <a:schemeClr val="lt1"/>
              </a:solidFill>
              <a:latin typeface="Lato"/>
              <a:ea typeface="Lato"/>
              <a:cs typeface="Lato"/>
              <a:sym typeface="Lato"/>
            </a:endParaRPr>
          </a:p>
        </p:txBody>
      </p:sp>
      <p:sp>
        <p:nvSpPr>
          <p:cNvPr id="390" name="Google Shape;390;p31"/>
          <p:cNvSpPr txBox="1"/>
          <p:nvPr/>
        </p:nvSpPr>
        <p:spPr>
          <a:xfrm>
            <a:off x="5004850" y="2387925"/>
            <a:ext cx="297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Lato"/>
                <a:ea typeface="Lato"/>
                <a:cs typeface="Lato"/>
                <a:sym typeface="Lato"/>
              </a:rPr>
              <a:t>+</a:t>
            </a:r>
            <a:endParaRPr b="1" sz="1700">
              <a:solidFill>
                <a:schemeClr val="lt1"/>
              </a:solidFill>
              <a:latin typeface="Lato"/>
              <a:ea typeface="Lato"/>
              <a:cs typeface="Lato"/>
              <a:sym typeface="Lato"/>
            </a:endParaRPr>
          </a:p>
        </p:txBody>
      </p:sp>
      <p:sp>
        <p:nvSpPr>
          <p:cNvPr id="391" name="Google Shape;391;p31"/>
          <p:cNvSpPr txBox="1"/>
          <p:nvPr/>
        </p:nvSpPr>
        <p:spPr>
          <a:xfrm>
            <a:off x="4955300" y="3031925"/>
            <a:ext cx="297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Lato"/>
                <a:ea typeface="Lato"/>
                <a:cs typeface="Lato"/>
                <a:sym typeface="Lato"/>
              </a:rPr>
              <a:t>+</a:t>
            </a:r>
            <a:endParaRPr b="1" sz="1700">
              <a:solidFill>
                <a:schemeClr val="lt1"/>
              </a:solidFill>
              <a:latin typeface="Lato"/>
              <a:ea typeface="Lato"/>
              <a:cs typeface="Lato"/>
              <a:sym typeface="Lato"/>
            </a:endParaRPr>
          </a:p>
        </p:txBody>
      </p:sp>
      <p:sp>
        <p:nvSpPr>
          <p:cNvPr id="392" name="Google Shape;392;p31"/>
          <p:cNvSpPr/>
          <p:nvPr/>
        </p:nvSpPr>
        <p:spPr>
          <a:xfrm>
            <a:off x="2726675" y="1622225"/>
            <a:ext cx="1757700" cy="2565600"/>
          </a:xfrm>
          <a:prstGeom prst="roundRect">
            <a:avLst>
              <a:gd fmla="val 16667" name="adj"/>
            </a:avLst>
          </a:prstGeom>
          <a:noFill/>
          <a:ln cap="flat" cmpd="sng" w="28575">
            <a:solidFill>
              <a:srgbClr val="00FFF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1"/>
          <p:cNvSpPr txBox="1"/>
          <p:nvPr/>
        </p:nvSpPr>
        <p:spPr>
          <a:xfrm>
            <a:off x="2476525" y="913750"/>
            <a:ext cx="26628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rgbClr val="00FFFF"/>
                </a:solidFill>
                <a:latin typeface="Lato"/>
                <a:ea typeface="Lato"/>
                <a:cs typeface="Lato"/>
                <a:sym typeface="Lato"/>
              </a:rPr>
              <a:t>PID </a:t>
            </a:r>
            <a:r>
              <a:rPr lang="en" sz="1700">
                <a:solidFill>
                  <a:srgbClr val="00FFFF"/>
                </a:solidFill>
                <a:latin typeface="Lato"/>
                <a:ea typeface="Lato"/>
                <a:cs typeface="Lato"/>
                <a:sym typeface="Lato"/>
              </a:rPr>
              <a:t>control (adding the contribution of all three)</a:t>
            </a:r>
            <a:endParaRPr sz="1700">
              <a:solidFill>
                <a:srgbClr val="00FFFF"/>
              </a:solidFill>
              <a:latin typeface="Lato"/>
              <a:ea typeface="Lato"/>
              <a:cs typeface="Lato"/>
              <a:sym typeface="Lato"/>
            </a:endParaRPr>
          </a:p>
        </p:txBody>
      </p:sp>
      <p:sp>
        <p:nvSpPr>
          <p:cNvPr id="394" name="Google Shape;394;p31"/>
          <p:cNvSpPr txBox="1"/>
          <p:nvPr/>
        </p:nvSpPr>
        <p:spPr>
          <a:xfrm>
            <a:off x="5814650" y="4487950"/>
            <a:ext cx="1757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9F9F9"/>
                </a:solidFill>
                <a:latin typeface="Lato"/>
                <a:ea typeface="Lato"/>
                <a:cs typeface="Lato"/>
                <a:sym typeface="Lato"/>
              </a:rPr>
              <a:t>Feedback Loop</a:t>
            </a:r>
            <a:endParaRPr b="1" sz="1600">
              <a:solidFill>
                <a:srgbClr val="F9F9F9"/>
              </a:solidFill>
              <a:latin typeface="Lato"/>
              <a:ea typeface="Lato"/>
              <a:cs typeface="Lato"/>
              <a:sym typeface="Lato"/>
            </a:endParaRPr>
          </a:p>
        </p:txBody>
      </p:sp>
      <p:sp>
        <p:nvSpPr>
          <p:cNvPr id="395" name="Google Shape;395;p31"/>
          <p:cNvSpPr txBox="1"/>
          <p:nvPr/>
        </p:nvSpPr>
        <p:spPr>
          <a:xfrm>
            <a:off x="0" y="2524025"/>
            <a:ext cx="996600" cy="7620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 sz="1500">
                <a:solidFill>
                  <a:schemeClr val="lt1"/>
                </a:solidFill>
                <a:latin typeface="Lato"/>
                <a:ea typeface="Lato"/>
                <a:cs typeface="Lato"/>
                <a:sym typeface="Lato"/>
              </a:rPr>
              <a:t>What we</a:t>
            </a:r>
            <a:endParaRPr b="1" sz="1500">
              <a:solidFill>
                <a:schemeClr val="lt1"/>
              </a:solidFill>
              <a:latin typeface="Lato"/>
              <a:ea typeface="Lato"/>
              <a:cs typeface="Lato"/>
              <a:sym typeface="Lato"/>
            </a:endParaRPr>
          </a:p>
          <a:p>
            <a:pPr indent="0" lvl="0" marL="0" rtl="0" algn="ctr">
              <a:lnSpc>
                <a:spcPct val="150000"/>
              </a:lnSpc>
              <a:spcBef>
                <a:spcPts val="0"/>
              </a:spcBef>
              <a:spcAft>
                <a:spcPts val="0"/>
              </a:spcAft>
              <a:buNone/>
            </a:pPr>
            <a:r>
              <a:rPr b="1" lang="en" sz="1500">
                <a:solidFill>
                  <a:schemeClr val="lt1"/>
                </a:solidFill>
                <a:latin typeface="Lato"/>
                <a:ea typeface="Lato"/>
                <a:cs typeface="Lato"/>
                <a:sym typeface="Lato"/>
              </a:rPr>
              <a:t>want</a:t>
            </a:r>
            <a:endParaRPr b="1" sz="1500">
              <a:solidFill>
                <a:schemeClr val="lt1"/>
              </a:solidFill>
              <a:latin typeface="Lato"/>
              <a:ea typeface="Lato"/>
              <a:cs typeface="Lato"/>
              <a:sym typeface="Lato"/>
            </a:endParaRPr>
          </a:p>
        </p:txBody>
      </p:sp>
      <p:sp>
        <p:nvSpPr>
          <p:cNvPr id="396" name="Google Shape;396;p31"/>
          <p:cNvSpPr txBox="1"/>
          <p:nvPr/>
        </p:nvSpPr>
        <p:spPr>
          <a:xfrm>
            <a:off x="1838400" y="2303713"/>
            <a:ext cx="657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lt1"/>
                </a:solidFill>
                <a:latin typeface="Lato"/>
                <a:ea typeface="Lato"/>
                <a:cs typeface="Lato"/>
                <a:sym typeface="Lato"/>
              </a:rPr>
              <a:t>Error</a:t>
            </a:r>
            <a:endParaRPr b="1" sz="1500">
              <a:solidFill>
                <a:schemeClr val="lt1"/>
              </a:solidFill>
              <a:latin typeface="Lato"/>
              <a:ea typeface="Lato"/>
              <a:cs typeface="Lato"/>
              <a:sym typeface="Lato"/>
            </a:endParaRPr>
          </a:p>
          <a:p>
            <a:pPr indent="0" lvl="0" marL="0" rtl="0" algn="l">
              <a:spcBef>
                <a:spcPts val="0"/>
              </a:spcBef>
              <a:spcAft>
                <a:spcPts val="0"/>
              </a:spcAft>
              <a:buNone/>
            </a:pPr>
            <a:r>
              <a:rPr b="1" lang="en" sz="1500">
                <a:solidFill>
                  <a:schemeClr val="lt1"/>
                </a:solidFill>
                <a:latin typeface="Lato"/>
                <a:ea typeface="Lato"/>
                <a:cs typeface="Lato"/>
                <a:sym typeface="Lato"/>
              </a:rPr>
              <a:t>Term</a:t>
            </a:r>
            <a:endParaRPr b="1" sz="1500">
              <a:solidFill>
                <a:schemeClr val="lt1"/>
              </a:solidFill>
              <a:latin typeface="Lato"/>
              <a:ea typeface="Lato"/>
              <a:cs typeface="Lato"/>
              <a:sym typeface="Lato"/>
            </a:endParaRPr>
          </a:p>
        </p:txBody>
      </p:sp>
      <p:sp>
        <p:nvSpPr>
          <p:cNvPr id="383" name="Google Shape;383;p31"/>
          <p:cNvSpPr txBox="1"/>
          <p:nvPr/>
        </p:nvSpPr>
        <p:spPr>
          <a:xfrm>
            <a:off x="7770500" y="2532375"/>
            <a:ext cx="13875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lt1"/>
                </a:solidFill>
                <a:latin typeface="Lato"/>
                <a:ea typeface="Lato"/>
                <a:cs typeface="Lato"/>
                <a:sym typeface="Lato"/>
              </a:rPr>
              <a:t>What the configuration actually is</a:t>
            </a:r>
            <a:endParaRPr b="1" sz="1500">
              <a:solidFill>
                <a:schemeClr val="lt1"/>
              </a:solidFill>
              <a:latin typeface="Lato"/>
              <a:ea typeface="Lato"/>
              <a:cs typeface="Lato"/>
              <a:sym typeface="Lato"/>
            </a:endParaRPr>
          </a:p>
        </p:txBody>
      </p:sp>
      <p:sp>
        <p:nvSpPr>
          <p:cNvPr id="397" name="Google Shape;397;p31"/>
          <p:cNvSpPr txBox="1"/>
          <p:nvPr/>
        </p:nvSpPr>
        <p:spPr>
          <a:xfrm>
            <a:off x="5963350" y="2020225"/>
            <a:ext cx="118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Lato"/>
                <a:ea typeface="Lato"/>
                <a:cs typeface="Lato"/>
                <a:sym typeface="Lato"/>
              </a:rPr>
              <a:t>Our Drone</a:t>
            </a:r>
            <a:endParaRPr b="1">
              <a:solidFill>
                <a:schemeClr val="lt1"/>
              </a:solidFill>
              <a:latin typeface="Lato"/>
              <a:ea typeface="Lato"/>
              <a:cs typeface="Lato"/>
              <a:sym typeface="Lato"/>
            </a:endParaRPr>
          </a:p>
        </p:txBody>
      </p:sp>
      <p:sp>
        <p:nvSpPr>
          <p:cNvPr id="398" name="Google Shape;398;p31"/>
          <p:cNvSpPr/>
          <p:nvPr/>
        </p:nvSpPr>
        <p:spPr>
          <a:xfrm>
            <a:off x="6726900" y="558200"/>
            <a:ext cx="2106600" cy="914100"/>
          </a:xfrm>
          <a:prstGeom prst="wedgeRoundRectCallout">
            <a:avLst>
              <a:gd fmla="val -20833" name="adj1"/>
              <a:gd fmla="val 62500" name="adj2"/>
              <a:gd fmla="val 0" name="adj3"/>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chemeClr val="lt1"/>
                </a:solidFill>
                <a:latin typeface="Comfortaa"/>
                <a:ea typeface="Comfortaa"/>
                <a:cs typeface="Comfortaa"/>
                <a:sym typeface="Comfortaa"/>
              </a:rPr>
              <a:t>Someone said </a:t>
            </a:r>
            <a:endParaRPr sz="1900">
              <a:solidFill>
                <a:schemeClr val="lt1"/>
              </a:solidFill>
              <a:latin typeface="Comfortaa"/>
              <a:ea typeface="Comfortaa"/>
              <a:cs typeface="Comfortaa"/>
              <a:sym typeface="Comfortaa"/>
            </a:endParaRPr>
          </a:p>
          <a:p>
            <a:pPr indent="0" lvl="0" marL="0" rtl="0" algn="ctr">
              <a:spcBef>
                <a:spcPts val="0"/>
              </a:spcBef>
              <a:spcAft>
                <a:spcPts val="0"/>
              </a:spcAft>
              <a:buNone/>
            </a:pPr>
            <a:r>
              <a:rPr lang="en" sz="1900">
                <a:solidFill>
                  <a:schemeClr val="lt1"/>
                </a:solidFill>
                <a:latin typeface="Comfortaa"/>
                <a:ea typeface="Comfortaa"/>
                <a:cs typeface="Comfortaa"/>
                <a:sym typeface="Comfortaa"/>
              </a:rPr>
              <a:t>loop?</a:t>
            </a:r>
            <a:endParaRPr sz="1900">
              <a:solidFill>
                <a:schemeClr val="lt1"/>
              </a:solidFill>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4"/>
          <p:cNvSpPr txBox="1"/>
          <p:nvPr>
            <p:ph type="title"/>
          </p:nvPr>
        </p:nvSpPr>
        <p:spPr>
          <a:xfrm>
            <a:off x="1183425" y="3730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900" u="sng"/>
              <a:t>TEAM MEMBERS AND MENTORS</a:t>
            </a:r>
            <a:endParaRPr b="1" sz="3300" u="sng"/>
          </a:p>
        </p:txBody>
      </p:sp>
      <p:sp>
        <p:nvSpPr>
          <p:cNvPr id="144" name="Google Shape;144;p14"/>
          <p:cNvSpPr txBox="1"/>
          <p:nvPr>
            <p:ph idx="1" type="body"/>
          </p:nvPr>
        </p:nvSpPr>
        <p:spPr>
          <a:xfrm>
            <a:off x="1253700" y="1287100"/>
            <a:ext cx="7038900" cy="17508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7513" u="sng"/>
              <a:t>Mentors</a:t>
            </a:r>
            <a:r>
              <a:rPr b="1" lang="en" sz="7513"/>
              <a:t>-</a:t>
            </a:r>
            <a:endParaRPr b="1" sz="7513"/>
          </a:p>
          <a:p>
            <a:pPr indent="0" lvl="0" marL="0" rtl="0" algn="l">
              <a:lnSpc>
                <a:spcPct val="100000"/>
              </a:lnSpc>
              <a:spcBef>
                <a:spcPts val="1200"/>
              </a:spcBef>
              <a:spcAft>
                <a:spcPts val="0"/>
              </a:spcAft>
              <a:buNone/>
            </a:pPr>
            <a:r>
              <a:rPr lang="en" sz="7113"/>
              <a:t>1)</a:t>
            </a:r>
            <a:r>
              <a:rPr lang="en" sz="7113"/>
              <a:t>Mohit Anand                                      4)Raj Agarwal</a:t>
            </a:r>
            <a:endParaRPr sz="7113"/>
          </a:p>
          <a:p>
            <a:pPr indent="0" lvl="0" marL="0" rtl="0" algn="l">
              <a:lnSpc>
                <a:spcPct val="100000"/>
              </a:lnSpc>
              <a:spcBef>
                <a:spcPts val="1200"/>
              </a:spcBef>
              <a:spcAft>
                <a:spcPts val="0"/>
              </a:spcAft>
              <a:buNone/>
            </a:pPr>
            <a:r>
              <a:rPr lang="en" sz="7113"/>
              <a:t>2)</a:t>
            </a:r>
            <a:r>
              <a:rPr lang="en" sz="7113"/>
              <a:t>Moin Ahmed                                      5)Prathamesh Thakare</a:t>
            </a:r>
            <a:endParaRPr sz="7113"/>
          </a:p>
          <a:p>
            <a:pPr indent="0" lvl="0" marL="0" rtl="0" algn="l">
              <a:lnSpc>
                <a:spcPct val="100000"/>
              </a:lnSpc>
              <a:spcBef>
                <a:spcPts val="1200"/>
              </a:spcBef>
              <a:spcAft>
                <a:spcPts val="0"/>
              </a:spcAft>
              <a:buNone/>
            </a:pPr>
            <a:r>
              <a:rPr lang="en" sz="7113"/>
              <a:t>3)Pranshu Singhal</a:t>
            </a:r>
            <a:endParaRPr sz="7113"/>
          </a:p>
          <a:p>
            <a:pPr indent="0" lvl="0" marL="0" rtl="0" algn="l">
              <a:lnSpc>
                <a:spcPct val="100000"/>
              </a:lnSpc>
              <a:spcBef>
                <a:spcPts val="1200"/>
              </a:spcBef>
              <a:spcAft>
                <a:spcPts val="0"/>
              </a:spcAft>
              <a:buNone/>
            </a:pPr>
            <a:r>
              <a:t/>
            </a:r>
            <a:endParaRPr sz="7113"/>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45" name="Google Shape;145;p14"/>
          <p:cNvSpPr txBox="1"/>
          <p:nvPr>
            <p:ph idx="1" type="body"/>
          </p:nvPr>
        </p:nvSpPr>
        <p:spPr>
          <a:xfrm>
            <a:off x="1253700" y="3095225"/>
            <a:ext cx="7038900" cy="1955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7513" u="sng"/>
              <a:t>Team Members</a:t>
            </a:r>
            <a:r>
              <a:rPr b="1" lang="en" sz="7513"/>
              <a:t>-</a:t>
            </a:r>
            <a:endParaRPr b="1" sz="7513"/>
          </a:p>
          <a:p>
            <a:pPr indent="0" lvl="0" marL="0" rtl="0" algn="l">
              <a:lnSpc>
                <a:spcPct val="100000"/>
              </a:lnSpc>
              <a:spcBef>
                <a:spcPts val="1200"/>
              </a:spcBef>
              <a:spcAft>
                <a:spcPts val="0"/>
              </a:spcAft>
              <a:buNone/>
            </a:pPr>
            <a:r>
              <a:rPr lang="en" sz="7113"/>
              <a:t>1)Deepanshi Maheshwari                     5)Devansh Agarwal                                </a:t>
            </a:r>
            <a:endParaRPr sz="7113"/>
          </a:p>
          <a:p>
            <a:pPr indent="0" lvl="0" marL="0" rtl="0" algn="l">
              <a:lnSpc>
                <a:spcPct val="100000"/>
              </a:lnSpc>
              <a:spcBef>
                <a:spcPts val="1200"/>
              </a:spcBef>
              <a:spcAft>
                <a:spcPts val="0"/>
              </a:spcAft>
              <a:buNone/>
            </a:pPr>
            <a:r>
              <a:rPr lang="en" sz="7113"/>
              <a:t>2)Aditya Anand                                           6)Gargi Naladkar</a:t>
            </a:r>
            <a:endParaRPr sz="7113"/>
          </a:p>
          <a:p>
            <a:pPr indent="0" lvl="0" marL="0" rtl="0" algn="l">
              <a:lnSpc>
                <a:spcPct val="100000"/>
              </a:lnSpc>
              <a:spcBef>
                <a:spcPts val="1200"/>
              </a:spcBef>
              <a:spcAft>
                <a:spcPts val="0"/>
              </a:spcAft>
              <a:buNone/>
            </a:pPr>
            <a:r>
              <a:rPr lang="en" sz="7113"/>
              <a:t>3)Aditi Sinha                                                 7)Mayank Saini</a:t>
            </a:r>
            <a:endParaRPr sz="7113"/>
          </a:p>
          <a:p>
            <a:pPr indent="0" lvl="0" marL="0" rtl="0" algn="l">
              <a:lnSpc>
                <a:spcPct val="100000"/>
              </a:lnSpc>
              <a:spcBef>
                <a:spcPts val="1200"/>
              </a:spcBef>
              <a:spcAft>
                <a:spcPts val="0"/>
              </a:spcAft>
              <a:buNone/>
            </a:pPr>
            <a:r>
              <a:rPr lang="en" sz="7113"/>
              <a:t>4)Palmate Aditya Tukaram</a:t>
            </a:r>
            <a:endParaRPr b="1" sz="7513"/>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46" name="Google Shape;146;p14"/>
          <p:cNvSpPr/>
          <p:nvPr/>
        </p:nvSpPr>
        <p:spPr>
          <a:xfrm>
            <a:off x="1138900" y="1163800"/>
            <a:ext cx="6243600" cy="17697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4"/>
          <p:cNvSpPr/>
          <p:nvPr/>
        </p:nvSpPr>
        <p:spPr>
          <a:xfrm>
            <a:off x="1138900" y="3138125"/>
            <a:ext cx="6423900" cy="1912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2"/>
          <p:cNvSpPr txBox="1"/>
          <p:nvPr>
            <p:ph type="title"/>
          </p:nvPr>
        </p:nvSpPr>
        <p:spPr>
          <a:xfrm>
            <a:off x="1097925" y="163875"/>
            <a:ext cx="6349800" cy="79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900"/>
              <a:t>Matlab and Simulink</a:t>
            </a:r>
            <a:endParaRPr b="1" sz="2900"/>
          </a:p>
        </p:txBody>
      </p:sp>
      <p:sp>
        <p:nvSpPr>
          <p:cNvPr id="404" name="Google Shape;404;p32"/>
          <p:cNvSpPr txBox="1"/>
          <p:nvPr/>
        </p:nvSpPr>
        <p:spPr>
          <a:xfrm>
            <a:off x="5440525" y="130275"/>
            <a:ext cx="36135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u="sng">
                <a:solidFill>
                  <a:schemeClr val="lt1"/>
                </a:solidFill>
                <a:latin typeface="Lato"/>
                <a:ea typeface="Lato"/>
                <a:cs typeface="Lato"/>
                <a:sym typeface="Lato"/>
              </a:rPr>
              <a:t>Download and Installation:</a:t>
            </a:r>
            <a:endParaRPr sz="1600" u="sng">
              <a:solidFill>
                <a:schemeClr val="lt1"/>
              </a:solidFill>
              <a:latin typeface="Lato"/>
              <a:ea typeface="Lato"/>
              <a:cs typeface="Lato"/>
              <a:sym typeface="Lato"/>
            </a:endParaRPr>
          </a:p>
          <a:p>
            <a:pPr indent="0" lvl="0" marL="0" rtl="0" algn="l">
              <a:spcBef>
                <a:spcPts val="0"/>
              </a:spcBef>
              <a:spcAft>
                <a:spcPts val="0"/>
              </a:spcAft>
              <a:buNone/>
            </a:pPr>
            <a:r>
              <a:rPr lang="en">
                <a:solidFill>
                  <a:srgbClr val="1155CC"/>
                </a:solidFill>
                <a:latin typeface="Lato"/>
                <a:ea typeface="Lato"/>
                <a:cs typeface="Lato"/>
                <a:sym typeface="Lato"/>
              </a:rPr>
              <a:t>https://in.mathworks.com/downloads/</a:t>
            </a:r>
            <a:endParaRPr>
              <a:solidFill>
                <a:srgbClr val="1155CC"/>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
        <p:nvSpPr>
          <p:cNvPr id="405" name="Google Shape;405;p32"/>
          <p:cNvSpPr txBox="1"/>
          <p:nvPr/>
        </p:nvSpPr>
        <p:spPr>
          <a:xfrm>
            <a:off x="3469500" y="1117750"/>
            <a:ext cx="4866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Drone Simulation is the behavioral modelling of a drone and evaluating its performance in a virtual environment.</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Matlab supports Drone simulation by enabling:</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Tune parameters and models before uploading them to drone.</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Create a </a:t>
            </a:r>
            <a:r>
              <a:rPr lang="en">
                <a:solidFill>
                  <a:schemeClr val="lt1"/>
                </a:solidFill>
                <a:latin typeface="Lato"/>
                <a:ea typeface="Lato"/>
                <a:cs typeface="Lato"/>
                <a:sym typeface="Lato"/>
              </a:rPr>
              <a:t>virtual</a:t>
            </a:r>
            <a:r>
              <a:rPr lang="en">
                <a:solidFill>
                  <a:schemeClr val="lt1"/>
                </a:solidFill>
                <a:latin typeface="Lato"/>
                <a:ea typeface="Lato"/>
                <a:cs typeface="Lato"/>
                <a:sym typeface="Lato"/>
              </a:rPr>
              <a:t> environment tailored to the test cases.</a:t>
            </a:r>
            <a:endParaRPr>
              <a:solidFill>
                <a:schemeClr val="lt1"/>
              </a:solidFill>
              <a:latin typeface="Lato"/>
              <a:ea typeface="Lato"/>
              <a:cs typeface="Lato"/>
              <a:sym typeface="Lato"/>
            </a:endParaRPr>
          </a:p>
        </p:txBody>
      </p:sp>
      <p:sp>
        <p:nvSpPr>
          <p:cNvPr id="406" name="Google Shape;406;p32"/>
          <p:cNvSpPr txBox="1"/>
          <p:nvPr/>
        </p:nvSpPr>
        <p:spPr>
          <a:xfrm>
            <a:off x="3556000" y="2810950"/>
            <a:ext cx="4850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lt1"/>
                </a:solidFill>
                <a:latin typeface="Lato"/>
                <a:ea typeface="Lato"/>
                <a:cs typeface="Lato"/>
                <a:sym typeface="Lato"/>
              </a:rPr>
              <a:t>Components of Drone Simulation</a:t>
            </a:r>
            <a:r>
              <a:rPr lang="en">
                <a:solidFill>
                  <a:schemeClr val="lt1"/>
                </a:solidFill>
                <a:latin typeface="Lato"/>
                <a:ea typeface="Lato"/>
                <a:cs typeface="Lato"/>
                <a:sym typeface="Lato"/>
              </a:rPr>
              <a:t>:</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Drone dynamic Model</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Drone Flight control model</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Sensor Model</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Simulation Environment</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Autonomous Algorithm</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pic>
        <p:nvPicPr>
          <p:cNvPr id="407" name="Google Shape;407;p32"/>
          <p:cNvPicPr preferRelativeResize="0"/>
          <p:nvPr/>
        </p:nvPicPr>
        <p:blipFill>
          <a:blip r:embed="rId3">
            <a:alphaModFix/>
          </a:blip>
          <a:stretch>
            <a:fillRect/>
          </a:stretch>
        </p:blipFill>
        <p:spPr>
          <a:xfrm>
            <a:off x="6667538" y="2859525"/>
            <a:ext cx="2455675" cy="1433875"/>
          </a:xfrm>
          <a:prstGeom prst="rect">
            <a:avLst/>
          </a:prstGeom>
          <a:noFill/>
          <a:ln>
            <a:noFill/>
          </a:ln>
        </p:spPr>
      </p:pic>
      <p:sp>
        <p:nvSpPr>
          <p:cNvPr id="408" name="Google Shape;408;p32"/>
          <p:cNvSpPr txBox="1"/>
          <p:nvPr/>
        </p:nvSpPr>
        <p:spPr>
          <a:xfrm>
            <a:off x="6622775" y="4293400"/>
            <a:ext cx="2545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lt1"/>
                </a:solidFill>
                <a:latin typeface="Lato"/>
                <a:ea typeface="Lato"/>
                <a:cs typeface="Lato"/>
                <a:sym typeface="Lato"/>
              </a:rPr>
              <a:t>Drone Simulation visual from Matlab in </a:t>
            </a:r>
            <a:r>
              <a:rPr lang="en" u="sng">
                <a:solidFill>
                  <a:schemeClr val="lt1"/>
                </a:solidFill>
                <a:latin typeface="Lato"/>
                <a:ea typeface="Lato"/>
                <a:cs typeface="Lato"/>
                <a:sym typeface="Lato"/>
              </a:rPr>
              <a:t>virtual</a:t>
            </a:r>
            <a:r>
              <a:rPr lang="en" u="sng">
                <a:solidFill>
                  <a:schemeClr val="lt1"/>
                </a:solidFill>
                <a:latin typeface="Lato"/>
                <a:ea typeface="Lato"/>
                <a:cs typeface="Lato"/>
                <a:sym typeface="Lato"/>
              </a:rPr>
              <a:t> environment </a:t>
            </a:r>
            <a:endParaRPr u="sng">
              <a:solidFill>
                <a:schemeClr val="lt1"/>
              </a:solidFill>
              <a:latin typeface="Lato"/>
              <a:ea typeface="Lato"/>
              <a:cs typeface="Lato"/>
              <a:sym typeface="Lato"/>
            </a:endParaRPr>
          </a:p>
        </p:txBody>
      </p:sp>
      <p:pic>
        <p:nvPicPr>
          <p:cNvPr id="409" name="Google Shape;409;p32"/>
          <p:cNvPicPr preferRelativeResize="0"/>
          <p:nvPr/>
        </p:nvPicPr>
        <p:blipFill>
          <a:blip r:embed="rId4">
            <a:alphaModFix/>
          </a:blip>
          <a:stretch>
            <a:fillRect/>
          </a:stretch>
        </p:blipFill>
        <p:spPr>
          <a:xfrm>
            <a:off x="0" y="1362525"/>
            <a:ext cx="3302001" cy="1814800"/>
          </a:xfrm>
          <a:prstGeom prst="rect">
            <a:avLst/>
          </a:prstGeom>
          <a:noFill/>
          <a:ln cap="flat" cmpd="sng" w="9525">
            <a:solidFill>
              <a:schemeClr val="lt2"/>
            </a:solidFill>
            <a:prstDash val="solid"/>
            <a:round/>
            <a:headEnd len="sm" w="sm" type="none"/>
            <a:tailEnd len="sm" w="sm" type="none"/>
          </a:ln>
        </p:spPr>
      </p:pic>
      <p:pic>
        <p:nvPicPr>
          <p:cNvPr id="410" name="Google Shape;410;p32"/>
          <p:cNvPicPr preferRelativeResize="0"/>
          <p:nvPr/>
        </p:nvPicPr>
        <p:blipFill>
          <a:blip r:embed="rId5">
            <a:alphaModFix/>
          </a:blip>
          <a:stretch>
            <a:fillRect/>
          </a:stretch>
        </p:blipFill>
        <p:spPr>
          <a:xfrm>
            <a:off x="0" y="3230400"/>
            <a:ext cx="3338501" cy="1814800"/>
          </a:xfrm>
          <a:prstGeom prst="rect">
            <a:avLst/>
          </a:prstGeom>
          <a:noFill/>
          <a:ln>
            <a:noFill/>
          </a:ln>
        </p:spPr>
      </p:pic>
      <p:sp>
        <p:nvSpPr>
          <p:cNvPr id="411" name="Google Shape;411;p32"/>
          <p:cNvSpPr txBox="1"/>
          <p:nvPr/>
        </p:nvSpPr>
        <p:spPr>
          <a:xfrm>
            <a:off x="3338500" y="4678525"/>
            <a:ext cx="220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lt1"/>
                </a:solidFill>
                <a:latin typeface="Lato"/>
                <a:ea typeface="Lato"/>
                <a:cs typeface="Lato"/>
                <a:sym typeface="Lato"/>
              </a:rPr>
              <a:t>Visuals from live class</a:t>
            </a:r>
            <a:endParaRPr u="sng">
              <a:solidFill>
                <a:schemeClr val="lt1"/>
              </a:solidFill>
              <a:latin typeface="Lato"/>
              <a:ea typeface="Lato"/>
              <a:cs typeface="Lato"/>
              <a:sym typeface="Lato"/>
            </a:endParaRPr>
          </a:p>
        </p:txBody>
      </p:sp>
      <p:sp>
        <p:nvSpPr>
          <p:cNvPr id="412" name="Google Shape;412;p32"/>
          <p:cNvSpPr/>
          <p:nvPr/>
        </p:nvSpPr>
        <p:spPr>
          <a:xfrm>
            <a:off x="5391325" y="0"/>
            <a:ext cx="3613500" cy="1012500"/>
          </a:xfrm>
          <a:prstGeom prst="wave">
            <a:avLst>
              <a:gd fmla="val 12500" name="adj1"/>
              <a:gd fmla="val -115"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5"/>
          <p:cNvSpPr txBox="1"/>
          <p:nvPr>
            <p:ph type="ctrTitle"/>
          </p:nvPr>
        </p:nvSpPr>
        <p:spPr>
          <a:xfrm>
            <a:off x="3099275" y="57300"/>
            <a:ext cx="4173000" cy="106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4400" u="sng"/>
              <a:t>Project Goals</a:t>
            </a:r>
            <a:endParaRPr b="1" sz="4400" u="sng"/>
          </a:p>
        </p:txBody>
      </p:sp>
      <p:sp>
        <p:nvSpPr>
          <p:cNvPr id="153" name="Google Shape;153;p15"/>
          <p:cNvSpPr txBox="1"/>
          <p:nvPr>
            <p:ph idx="4294967295" type="body"/>
          </p:nvPr>
        </p:nvSpPr>
        <p:spPr>
          <a:xfrm>
            <a:off x="2982450" y="1122600"/>
            <a:ext cx="6038700" cy="3924600"/>
          </a:xfrm>
          <a:prstGeom prst="rect">
            <a:avLst/>
          </a:prstGeom>
        </p:spPr>
        <p:txBody>
          <a:bodyPr anchorCtr="0" anchor="t" bIns="91425" lIns="91425" spcFirstLastPara="1" rIns="91425" wrap="square" tIns="91425">
            <a:normAutofit fontScale="85000" lnSpcReduction="10000"/>
          </a:bodyPr>
          <a:lstStyle/>
          <a:p>
            <a:pPr indent="-342679" lvl="0" marL="457200" rtl="0" algn="l">
              <a:lnSpc>
                <a:spcPct val="115000"/>
              </a:lnSpc>
              <a:spcBef>
                <a:spcPts val="0"/>
              </a:spcBef>
              <a:spcAft>
                <a:spcPts val="0"/>
              </a:spcAft>
              <a:buSzPct val="100000"/>
              <a:buChar char="❖"/>
            </a:pPr>
            <a:r>
              <a:rPr b="1" lang="en" sz="2113"/>
              <a:t>Introduction to basics of Aeromodelling .</a:t>
            </a:r>
            <a:endParaRPr b="1" sz="2113"/>
          </a:p>
          <a:p>
            <a:pPr indent="-342679" lvl="0" marL="457200" rtl="0" algn="l">
              <a:lnSpc>
                <a:spcPct val="115000"/>
              </a:lnSpc>
              <a:spcBef>
                <a:spcPts val="0"/>
              </a:spcBef>
              <a:spcAft>
                <a:spcPts val="0"/>
              </a:spcAft>
              <a:buSzPct val="100000"/>
              <a:buChar char="❖"/>
            </a:pPr>
            <a:r>
              <a:rPr b="1" lang="en" sz="2113"/>
              <a:t>Exploring the Fluid Mechanics of an Airplane Flight.</a:t>
            </a:r>
            <a:endParaRPr b="1" sz="2113"/>
          </a:p>
          <a:p>
            <a:pPr indent="-342679" lvl="0" marL="457200" rtl="0" algn="l">
              <a:lnSpc>
                <a:spcPct val="115000"/>
              </a:lnSpc>
              <a:spcBef>
                <a:spcPts val="0"/>
              </a:spcBef>
              <a:spcAft>
                <a:spcPts val="0"/>
              </a:spcAft>
              <a:buSzPct val="100000"/>
              <a:buChar char="❖"/>
            </a:pPr>
            <a:r>
              <a:rPr b="1" lang="en" sz="2113"/>
              <a:t>To learn the kinematics and dynamics of a Drone </a:t>
            </a:r>
            <a:endParaRPr b="1" sz="2113"/>
          </a:p>
          <a:p>
            <a:pPr indent="-342679" lvl="0" marL="457200" rtl="0" algn="l">
              <a:lnSpc>
                <a:spcPct val="115000"/>
              </a:lnSpc>
              <a:spcBef>
                <a:spcPts val="0"/>
              </a:spcBef>
              <a:spcAft>
                <a:spcPts val="0"/>
              </a:spcAft>
              <a:buSzPct val="100000"/>
              <a:buChar char="❖"/>
            </a:pPr>
            <a:r>
              <a:rPr b="1" lang="en" sz="2113"/>
              <a:t>Develop an understanding of Drones and their simulation softwares.</a:t>
            </a:r>
            <a:endParaRPr b="1" sz="2113"/>
          </a:p>
          <a:p>
            <a:pPr indent="-342679" lvl="0" marL="457200" rtl="0" algn="l">
              <a:lnSpc>
                <a:spcPct val="115000"/>
              </a:lnSpc>
              <a:spcBef>
                <a:spcPts val="0"/>
              </a:spcBef>
              <a:spcAft>
                <a:spcPts val="0"/>
              </a:spcAft>
              <a:buSzPct val="100000"/>
              <a:buChar char="❖"/>
            </a:pPr>
            <a:r>
              <a:rPr b="1" lang="en" sz="2113"/>
              <a:t>Simulation of flight paths using Mission Planner , ROS and other softwares .</a:t>
            </a:r>
            <a:endParaRPr b="1" sz="2113"/>
          </a:p>
          <a:p>
            <a:pPr indent="-342679" lvl="0" marL="457200" rtl="0" algn="l">
              <a:lnSpc>
                <a:spcPct val="115000"/>
              </a:lnSpc>
              <a:spcBef>
                <a:spcPts val="0"/>
              </a:spcBef>
              <a:spcAft>
                <a:spcPts val="0"/>
              </a:spcAft>
              <a:buSzPct val="100000"/>
              <a:buChar char="❖"/>
            </a:pPr>
            <a:r>
              <a:rPr b="1" lang="en" sz="2113"/>
              <a:t>Explore the role of Flight </a:t>
            </a:r>
            <a:r>
              <a:rPr b="1" lang="en" sz="2113"/>
              <a:t>controller</a:t>
            </a:r>
            <a:r>
              <a:rPr b="1" lang="en" sz="2113"/>
              <a:t> ,IMU and other Drone Avionics.</a:t>
            </a:r>
            <a:endParaRPr b="1" sz="2113"/>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6"/>
          <p:cNvSpPr txBox="1"/>
          <p:nvPr>
            <p:ph type="title"/>
          </p:nvPr>
        </p:nvSpPr>
        <p:spPr>
          <a:xfrm>
            <a:off x="440200" y="1838550"/>
            <a:ext cx="4587000" cy="1148700"/>
          </a:xfrm>
          <a:prstGeom prst="rect">
            <a:avLst/>
          </a:prstGeom>
          <a:ln>
            <a:noFill/>
          </a:ln>
        </p:spPr>
        <p:txBody>
          <a:bodyPr anchorCtr="0" anchor="ctr" bIns="91425" lIns="91425" spcFirstLastPara="1" rIns="91425" wrap="square" tIns="91425">
            <a:normAutofit/>
          </a:bodyPr>
          <a:lstStyle/>
          <a:p>
            <a:pPr indent="0" lvl="0" marL="0" rtl="0" algn="l">
              <a:spcBef>
                <a:spcPts val="0"/>
              </a:spcBef>
              <a:spcAft>
                <a:spcPts val="0"/>
              </a:spcAft>
              <a:buNone/>
            </a:pPr>
            <a:r>
              <a:rPr lang="en" sz="4600" u="sng">
                <a:latin typeface="Lobster"/>
                <a:ea typeface="Lobster"/>
                <a:cs typeface="Lobster"/>
                <a:sym typeface="Lobster"/>
              </a:rPr>
              <a:t>Timeline</a:t>
            </a:r>
            <a:endParaRPr sz="4600" u="sng">
              <a:latin typeface="Lobster"/>
              <a:ea typeface="Lobster"/>
              <a:cs typeface="Lobster"/>
              <a:sym typeface="Lobster"/>
            </a:endParaRPr>
          </a:p>
        </p:txBody>
      </p:sp>
      <p:graphicFrame>
        <p:nvGraphicFramePr>
          <p:cNvPr id="159" name="Google Shape;159;p16"/>
          <p:cNvGraphicFramePr/>
          <p:nvPr/>
        </p:nvGraphicFramePr>
        <p:xfrm>
          <a:off x="3101775" y="282747"/>
          <a:ext cx="3000000" cy="3000000"/>
        </p:xfrm>
        <a:graphic>
          <a:graphicData uri="http://schemas.openxmlformats.org/drawingml/2006/table">
            <a:tbl>
              <a:tblPr>
                <a:noFill/>
                <a:tableStyleId>{B0C7BB3D-5C06-4AC5-9906-4C2A73AAE388}</a:tableStyleId>
              </a:tblPr>
              <a:tblGrid>
                <a:gridCol w="2483525"/>
                <a:gridCol w="3012600"/>
              </a:tblGrid>
              <a:tr h="552300">
                <a:tc>
                  <a:txBody>
                    <a:bodyPr/>
                    <a:lstStyle/>
                    <a:p>
                      <a:pPr indent="0" lvl="0" marL="0" rtl="0" algn="l">
                        <a:spcBef>
                          <a:spcPts val="0"/>
                        </a:spcBef>
                        <a:spcAft>
                          <a:spcPts val="0"/>
                        </a:spcAft>
                        <a:buNone/>
                      </a:pPr>
                      <a:r>
                        <a:rPr lang="en">
                          <a:latin typeface="Montserrat"/>
                          <a:ea typeface="Montserrat"/>
                          <a:cs typeface="Montserrat"/>
                          <a:sym typeface="Montserrat"/>
                        </a:rPr>
                        <a:t>Week/</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Duration</a:t>
                      </a:r>
                      <a:endParaRPr>
                        <a:latin typeface="Montserrat"/>
                        <a:ea typeface="Montserrat"/>
                        <a:cs typeface="Montserrat"/>
                        <a:sym typeface="Montserrat"/>
                      </a:endParaRPr>
                    </a:p>
                  </a:txBody>
                  <a:tcPr marT="91425" marB="91425" marR="91425" marL="91425">
                    <a:lnL cap="flat" cmpd="sng" w="9525">
                      <a:solidFill>
                        <a:srgbClr val="C27BA0"/>
                      </a:solidFill>
                      <a:prstDash val="solid"/>
                      <a:round/>
                      <a:headEnd len="sm" w="sm" type="none"/>
                      <a:tailEnd len="sm" w="sm" type="none"/>
                    </a:lnL>
                    <a:lnR cap="flat" cmpd="sng" w="9525">
                      <a:solidFill>
                        <a:srgbClr val="C27BA0"/>
                      </a:solidFill>
                      <a:prstDash val="solid"/>
                      <a:round/>
                      <a:headEnd len="sm" w="sm" type="none"/>
                      <a:tailEnd len="sm" w="sm" type="none"/>
                    </a:lnR>
                    <a:lnT cap="flat" cmpd="sng" w="9525">
                      <a:solidFill>
                        <a:srgbClr val="C27BA0"/>
                      </a:solidFill>
                      <a:prstDash val="solid"/>
                      <a:round/>
                      <a:headEnd len="sm" w="sm" type="none"/>
                      <a:tailEnd len="sm" w="sm" type="none"/>
                    </a:lnT>
                    <a:lnB cap="flat" cmpd="sng" w="28575">
                      <a:solidFill>
                        <a:srgbClr val="C27BA0"/>
                      </a:solidFill>
                      <a:prstDash val="solid"/>
                      <a:round/>
                      <a:headEnd len="sm" w="sm" type="none"/>
                      <a:tailEnd len="sm" w="sm" type="none"/>
                    </a:lnB>
                    <a:solidFill>
                      <a:srgbClr val="00FFFF"/>
                    </a:solidFill>
                  </a:tcPr>
                </a:tc>
                <a:tc>
                  <a:txBody>
                    <a:bodyPr/>
                    <a:lstStyle/>
                    <a:p>
                      <a:pPr indent="0" lvl="0" marL="0" rtl="0" algn="l">
                        <a:spcBef>
                          <a:spcPts val="0"/>
                        </a:spcBef>
                        <a:spcAft>
                          <a:spcPts val="0"/>
                        </a:spcAft>
                        <a:buNone/>
                      </a:pPr>
                      <a:r>
                        <a:rPr lang="en">
                          <a:latin typeface="Montserrat"/>
                          <a:ea typeface="Montserrat"/>
                          <a:cs typeface="Montserrat"/>
                          <a:sym typeface="Montserrat"/>
                        </a:rPr>
                        <a:t>Topic</a:t>
                      </a:r>
                      <a:endParaRPr>
                        <a:latin typeface="Montserrat"/>
                        <a:ea typeface="Montserrat"/>
                        <a:cs typeface="Montserrat"/>
                        <a:sym typeface="Montserrat"/>
                      </a:endParaRPr>
                    </a:p>
                  </a:txBody>
                  <a:tcPr marT="91425" marB="91425" marR="91425" marL="91425">
                    <a:lnL cap="flat" cmpd="sng" w="9525">
                      <a:solidFill>
                        <a:srgbClr val="C27BA0"/>
                      </a:solidFill>
                      <a:prstDash val="solid"/>
                      <a:round/>
                      <a:headEnd len="sm" w="sm" type="none"/>
                      <a:tailEnd len="sm" w="sm" type="none"/>
                    </a:lnL>
                    <a:lnR cap="flat" cmpd="sng" w="9525">
                      <a:solidFill>
                        <a:srgbClr val="C27BA0"/>
                      </a:solidFill>
                      <a:prstDash val="solid"/>
                      <a:round/>
                      <a:headEnd len="sm" w="sm" type="none"/>
                      <a:tailEnd len="sm" w="sm" type="none"/>
                    </a:lnR>
                    <a:lnT cap="flat" cmpd="sng" w="9525">
                      <a:solidFill>
                        <a:srgbClr val="C27BA0"/>
                      </a:solidFill>
                      <a:prstDash val="solid"/>
                      <a:round/>
                      <a:headEnd len="sm" w="sm" type="none"/>
                      <a:tailEnd len="sm" w="sm" type="none"/>
                    </a:lnT>
                    <a:lnB cap="flat" cmpd="sng" w="9525">
                      <a:solidFill>
                        <a:srgbClr val="C27BA0"/>
                      </a:solidFill>
                      <a:prstDash val="solid"/>
                      <a:round/>
                      <a:headEnd len="sm" w="sm" type="none"/>
                      <a:tailEnd len="sm" w="sm" type="none"/>
                    </a:lnB>
                    <a:solidFill>
                      <a:srgbClr val="00FFFF"/>
                    </a:solidFill>
                  </a:tcPr>
                </a:tc>
              </a:tr>
              <a:tr h="1469150">
                <a:tc>
                  <a:txBody>
                    <a:bodyPr/>
                    <a:lstStyle/>
                    <a:p>
                      <a:pPr indent="0" lvl="0" marL="0" rtl="0" algn="l">
                        <a:spcBef>
                          <a:spcPts val="0"/>
                        </a:spcBef>
                        <a:spcAft>
                          <a:spcPts val="0"/>
                        </a:spcAft>
                        <a:buNone/>
                      </a:pPr>
                      <a:r>
                        <a:rPr lang="en">
                          <a:latin typeface="Comfortaa"/>
                          <a:ea typeface="Comfortaa"/>
                          <a:cs typeface="Comfortaa"/>
                          <a:sym typeface="Comfortaa"/>
                        </a:rPr>
                        <a:t>Week 1</a:t>
                      </a:r>
                      <a:endParaRPr>
                        <a:latin typeface="Comfortaa"/>
                        <a:ea typeface="Comfortaa"/>
                        <a:cs typeface="Comfortaa"/>
                        <a:sym typeface="Comfortaa"/>
                      </a:endParaRPr>
                    </a:p>
                    <a:p>
                      <a:pPr indent="0" lvl="0" marL="0" rtl="0" algn="l">
                        <a:spcBef>
                          <a:spcPts val="0"/>
                        </a:spcBef>
                        <a:spcAft>
                          <a:spcPts val="0"/>
                        </a:spcAft>
                        <a:buNone/>
                      </a:pPr>
                      <a:r>
                        <a:rPr lang="en">
                          <a:latin typeface="Comfortaa"/>
                          <a:ea typeface="Comfortaa"/>
                          <a:cs typeface="Comfortaa"/>
                          <a:sym typeface="Comfortaa"/>
                        </a:rPr>
                        <a:t>24 May 2021-30 May 2021</a:t>
                      </a:r>
                      <a:endParaRPr>
                        <a:latin typeface="Comfortaa"/>
                        <a:ea typeface="Comfortaa"/>
                        <a:cs typeface="Comfortaa"/>
                        <a:sym typeface="Comfortaa"/>
                      </a:endParaRPr>
                    </a:p>
                  </a:txBody>
                  <a:tcPr marT="91425" marB="91425" marR="91425" marL="91425">
                    <a:lnL cap="flat" cmpd="sng" w="28575">
                      <a:solidFill>
                        <a:srgbClr val="82C7A5"/>
                      </a:solidFill>
                      <a:prstDash val="solid"/>
                      <a:round/>
                      <a:headEnd len="sm" w="sm" type="none"/>
                      <a:tailEnd len="sm" w="sm" type="none"/>
                    </a:lnL>
                    <a:lnR cap="flat" cmpd="sng" w="28575">
                      <a:solidFill>
                        <a:srgbClr val="82C7A5"/>
                      </a:solidFill>
                      <a:prstDash val="solid"/>
                      <a:round/>
                      <a:headEnd len="sm" w="sm" type="none"/>
                      <a:tailEnd len="sm" w="sm" type="none"/>
                    </a:lnR>
                    <a:lnT cap="flat" cmpd="sng" w="28575">
                      <a:solidFill>
                        <a:srgbClr val="C27BA0"/>
                      </a:solidFill>
                      <a:prstDash val="solid"/>
                      <a:round/>
                      <a:headEnd len="sm" w="sm" type="none"/>
                      <a:tailEnd len="sm" w="sm" type="none"/>
                    </a:lnT>
                    <a:lnB cap="flat" cmpd="sng" w="28575">
                      <a:solidFill>
                        <a:srgbClr val="82C7A5"/>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a:latin typeface="Comfortaa"/>
                          <a:ea typeface="Comfortaa"/>
                          <a:cs typeface="Comfortaa"/>
                          <a:sym typeface="Comfortaa"/>
                        </a:rPr>
                        <a:t>Introductory Week:</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Mission Planner Installation</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Terminologies</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Types of Aircraft</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IMU</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Quiz 1</a:t>
                      </a:r>
                      <a:endParaRPr>
                        <a:latin typeface="Comfortaa"/>
                        <a:ea typeface="Comfortaa"/>
                        <a:cs typeface="Comfortaa"/>
                        <a:sym typeface="Comfortaa"/>
                      </a:endParaRPr>
                    </a:p>
                  </a:txBody>
                  <a:tcPr marT="91425" marB="91425" marR="91425" marL="91425">
                    <a:lnL cap="flat" cmpd="sng" w="28575">
                      <a:solidFill>
                        <a:srgbClr val="82C7A5"/>
                      </a:solidFill>
                      <a:prstDash val="solid"/>
                      <a:round/>
                      <a:headEnd len="sm" w="sm" type="none"/>
                      <a:tailEnd len="sm" w="sm" type="none"/>
                    </a:lnL>
                    <a:lnR cap="flat" cmpd="sng" w="28575">
                      <a:solidFill>
                        <a:srgbClr val="82C7A5"/>
                      </a:solidFill>
                      <a:prstDash val="solid"/>
                      <a:round/>
                      <a:headEnd len="sm" w="sm" type="none"/>
                      <a:tailEnd len="sm" w="sm" type="none"/>
                    </a:lnR>
                    <a:lnT cap="flat" cmpd="sng" w="9525">
                      <a:solidFill>
                        <a:srgbClr val="C27BA0"/>
                      </a:solidFill>
                      <a:prstDash val="solid"/>
                      <a:round/>
                      <a:headEnd len="sm" w="sm" type="none"/>
                      <a:tailEnd len="sm" w="sm" type="none"/>
                    </a:lnT>
                    <a:lnB cap="flat" cmpd="sng" w="9525">
                      <a:solidFill>
                        <a:srgbClr val="82C7A5"/>
                      </a:solidFill>
                      <a:prstDash val="solid"/>
                      <a:round/>
                      <a:headEnd len="sm" w="sm" type="none"/>
                      <a:tailEnd len="sm" w="sm" type="none"/>
                    </a:lnB>
                    <a:solidFill>
                      <a:srgbClr val="A4C2F4"/>
                    </a:solidFill>
                  </a:tcPr>
                </a:tc>
              </a:tr>
              <a:tr h="1469150">
                <a:tc>
                  <a:txBody>
                    <a:bodyPr/>
                    <a:lstStyle/>
                    <a:p>
                      <a:pPr indent="0" lvl="0" marL="0" rtl="0" algn="l">
                        <a:spcBef>
                          <a:spcPts val="0"/>
                        </a:spcBef>
                        <a:spcAft>
                          <a:spcPts val="0"/>
                        </a:spcAft>
                        <a:buNone/>
                      </a:pPr>
                      <a:r>
                        <a:rPr lang="en">
                          <a:latin typeface="Comfortaa"/>
                          <a:ea typeface="Comfortaa"/>
                          <a:cs typeface="Comfortaa"/>
                          <a:sym typeface="Comfortaa"/>
                        </a:rPr>
                        <a:t>Week 2</a:t>
                      </a:r>
                      <a:endParaRPr>
                        <a:latin typeface="Comfortaa"/>
                        <a:ea typeface="Comfortaa"/>
                        <a:cs typeface="Comfortaa"/>
                        <a:sym typeface="Comfortaa"/>
                      </a:endParaRPr>
                    </a:p>
                    <a:p>
                      <a:pPr indent="0" lvl="0" marL="0" rtl="0" algn="l">
                        <a:spcBef>
                          <a:spcPts val="0"/>
                        </a:spcBef>
                        <a:spcAft>
                          <a:spcPts val="0"/>
                        </a:spcAft>
                        <a:buNone/>
                      </a:pPr>
                      <a:r>
                        <a:rPr lang="en">
                          <a:latin typeface="Comfortaa"/>
                          <a:ea typeface="Comfortaa"/>
                          <a:cs typeface="Comfortaa"/>
                          <a:sym typeface="Comfortaa"/>
                        </a:rPr>
                        <a:t>31 May 2021-6 June 2021 </a:t>
                      </a:r>
                      <a:endParaRPr>
                        <a:latin typeface="Comfortaa"/>
                        <a:ea typeface="Comfortaa"/>
                        <a:cs typeface="Comfortaa"/>
                        <a:sym typeface="Comfortaa"/>
                      </a:endParaRPr>
                    </a:p>
                  </a:txBody>
                  <a:tcPr marT="91425" marB="91425" marR="91425" marL="91425">
                    <a:lnL cap="flat" cmpd="sng" w="9525">
                      <a:solidFill>
                        <a:srgbClr val="82C7A5"/>
                      </a:solidFill>
                      <a:prstDash val="solid"/>
                      <a:round/>
                      <a:headEnd len="sm" w="sm" type="none"/>
                      <a:tailEnd len="sm" w="sm" type="none"/>
                    </a:lnL>
                    <a:lnR cap="flat" cmpd="sng" w="9525">
                      <a:solidFill>
                        <a:srgbClr val="82C7A5"/>
                      </a:solidFill>
                      <a:prstDash val="solid"/>
                      <a:round/>
                      <a:headEnd len="sm" w="sm" type="none"/>
                      <a:tailEnd len="sm" w="sm" type="none"/>
                    </a:lnR>
                    <a:lnT cap="flat" cmpd="sng" w="28575">
                      <a:solidFill>
                        <a:srgbClr val="82C7A5"/>
                      </a:solidFill>
                      <a:prstDash val="solid"/>
                      <a:round/>
                      <a:headEnd len="sm" w="sm" type="none"/>
                      <a:tailEnd len="sm" w="sm" type="none"/>
                    </a:lnT>
                    <a:lnB cap="flat" cmpd="sng" w="9525">
                      <a:solidFill>
                        <a:srgbClr val="82C7A5"/>
                      </a:solidFill>
                      <a:prstDash val="solid"/>
                      <a:round/>
                      <a:headEnd len="sm" w="sm" type="none"/>
                      <a:tailEnd len="sm" w="sm" type="none"/>
                    </a:lnB>
                    <a:solidFill>
                      <a:srgbClr val="1155CC"/>
                    </a:solidFill>
                  </a:tcPr>
                </a:tc>
                <a:tc>
                  <a:txBody>
                    <a:bodyPr/>
                    <a:lstStyle/>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Drone kinematics</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Mission Planner    </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Quadcopter and Hexacopter(Assignment)  </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Matlab &amp; Simulink Installation</a:t>
                      </a:r>
                      <a:endParaRPr>
                        <a:latin typeface="Comfortaa"/>
                        <a:ea typeface="Comfortaa"/>
                        <a:cs typeface="Comfortaa"/>
                        <a:sym typeface="Comfortaa"/>
                      </a:endParaRPr>
                    </a:p>
                  </a:txBody>
                  <a:tcPr marT="91425" marB="91425" marR="91425" marL="91425">
                    <a:lnL cap="flat" cmpd="sng" w="9525">
                      <a:solidFill>
                        <a:srgbClr val="82C7A5"/>
                      </a:solidFill>
                      <a:prstDash val="solid"/>
                      <a:round/>
                      <a:headEnd len="sm" w="sm" type="none"/>
                      <a:tailEnd len="sm" w="sm" type="none"/>
                    </a:lnL>
                    <a:lnR cap="flat" cmpd="sng" w="9525">
                      <a:solidFill>
                        <a:srgbClr val="82C7A5"/>
                      </a:solidFill>
                      <a:prstDash val="solid"/>
                      <a:round/>
                      <a:headEnd len="sm" w="sm" type="none"/>
                      <a:tailEnd len="sm" w="sm" type="none"/>
                    </a:lnR>
                    <a:lnT cap="flat" cmpd="sng" w="9525">
                      <a:solidFill>
                        <a:srgbClr val="82C7A5"/>
                      </a:solidFill>
                      <a:prstDash val="solid"/>
                      <a:round/>
                      <a:headEnd len="sm" w="sm" type="none"/>
                      <a:tailEnd len="sm" w="sm" type="none"/>
                    </a:lnT>
                    <a:lnB cap="flat" cmpd="sng" w="9525">
                      <a:solidFill>
                        <a:srgbClr val="82C7A5"/>
                      </a:solidFill>
                      <a:prstDash val="solid"/>
                      <a:round/>
                      <a:headEnd len="sm" w="sm" type="none"/>
                      <a:tailEnd len="sm" w="sm" type="none"/>
                    </a:lnB>
                    <a:solidFill>
                      <a:srgbClr val="1155CC"/>
                    </a:solidFill>
                  </a:tcPr>
                </a:tc>
              </a:tr>
              <a:tr h="721200">
                <a:tc>
                  <a:txBody>
                    <a:bodyPr/>
                    <a:lstStyle/>
                    <a:p>
                      <a:pPr indent="0" lvl="0" marL="0" rtl="0" algn="l">
                        <a:spcBef>
                          <a:spcPts val="0"/>
                        </a:spcBef>
                        <a:spcAft>
                          <a:spcPts val="0"/>
                        </a:spcAft>
                        <a:buNone/>
                      </a:pPr>
                      <a:r>
                        <a:rPr lang="en">
                          <a:latin typeface="Comfortaa"/>
                          <a:ea typeface="Comfortaa"/>
                          <a:cs typeface="Comfortaa"/>
                          <a:sym typeface="Comfortaa"/>
                        </a:rPr>
                        <a:t>Week 3</a:t>
                      </a:r>
                      <a:endParaRPr>
                        <a:latin typeface="Comfortaa"/>
                        <a:ea typeface="Comfortaa"/>
                        <a:cs typeface="Comfortaa"/>
                        <a:sym typeface="Comfortaa"/>
                      </a:endParaRPr>
                    </a:p>
                    <a:p>
                      <a:pPr indent="0" lvl="0" marL="0" rtl="0" algn="l">
                        <a:spcBef>
                          <a:spcPts val="0"/>
                        </a:spcBef>
                        <a:spcAft>
                          <a:spcPts val="0"/>
                        </a:spcAft>
                        <a:buNone/>
                      </a:pPr>
                      <a:r>
                        <a:rPr lang="en">
                          <a:latin typeface="Comfortaa"/>
                          <a:ea typeface="Comfortaa"/>
                          <a:cs typeface="Comfortaa"/>
                          <a:sym typeface="Comfortaa"/>
                        </a:rPr>
                        <a:t>7 June 2021-13 June 2021</a:t>
                      </a:r>
                      <a:endParaRPr>
                        <a:latin typeface="Comfortaa"/>
                        <a:ea typeface="Comfortaa"/>
                        <a:cs typeface="Comfortaa"/>
                        <a:sym typeface="Comfortaa"/>
                      </a:endParaRPr>
                    </a:p>
                  </a:txBody>
                  <a:tcPr marT="91425" marB="91425" marR="91425" marL="91425">
                    <a:lnL cap="flat" cmpd="sng" w="9525">
                      <a:solidFill>
                        <a:srgbClr val="82C7A5"/>
                      </a:solidFill>
                      <a:prstDash val="solid"/>
                      <a:round/>
                      <a:headEnd len="sm" w="sm" type="none"/>
                      <a:tailEnd len="sm" w="sm" type="none"/>
                    </a:lnL>
                    <a:lnR cap="flat" cmpd="sng" w="9525">
                      <a:solidFill>
                        <a:srgbClr val="82C7A5"/>
                      </a:solidFill>
                      <a:prstDash val="solid"/>
                      <a:round/>
                      <a:headEnd len="sm" w="sm" type="none"/>
                      <a:tailEnd len="sm" w="sm" type="none"/>
                    </a:lnR>
                    <a:lnT cap="flat" cmpd="sng" w="9525">
                      <a:solidFill>
                        <a:srgbClr val="82C7A5"/>
                      </a:solidFill>
                      <a:prstDash val="solid"/>
                      <a:round/>
                      <a:headEnd len="sm" w="sm" type="none"/>
                      <a:tailEnd len="sm" w="sm" type="none"/>
                    </a:lnT>
                    <a:lnB cap="flat" cmpd="sng" w="9525">
                      <a:solidFill>
                        <a:srgbClr val="82C7A5"/>
                      </a:solidFill>
                      <a:prstDash val="solid"/>
                      <a:round/>
                      <a:headEnd len="sm" w="sm" type="none"/>
                      <a:tailEnd len="sm" w="sm" type="none"/>
                    </a:lnB>
                    <a:solidFill>
                      <a:srgbClr val="1C4587"/>
                    </a:solidFill>
                  </a:tcPr>
                </a:tc>
                <a:tc>
                  <a:txBody>
                    <a:bodyPr/>
                    <a:lstStyle/>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Drone Dynamics</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PID Controls</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Ubuntu Installation</a:t>
                      </a:r>
                      <a:endParaRPr>
                        <a:latin typeface="Comfortaa"/>
                        <a:ea typeface="Comfortaa"/>
                        <a:cs typeface="Comfortaa"/>
                        <a:sym typeface="Comfortaa"/>
                      </a:endParaRPr>
                    </a:p>
                  </a:txBody>
                  <a:tcPr marT="91425" marB="91425" marR="91425" marL="91425">
                    <a:lnL cap="flat" cmpd="sng" w="9525">
                      <a:solidFill>
                        <a:srgbClr val="82C7A5"/>
                      </a:solidFill>
                      <a:prstDash val="solid"/>
                      <a:round/>
                      <a:headEnd len="sm" w="sm" type="none"/>
                      <a:tailEnd len="sm" w="sm" type="none"/>
                    </a:lnL>
                    <a:lnR cap="flat" cmpd="sng" w="9525">
                      <a:solidFill>
                        <a:srgbClr val="82C7A5"/>
                      </a:solidFill>
                      <a:prstDash val="solid"/>
                      <a:round/>
                      <a:headEnd len="sm" w="sm" type="none"/>
                      <a:tailEnd len="sm" w="sm" type="none"/>
                    </a:lnR>
                    <a:lnT cap="flat" cmpd="sng" w="9525">
                      <a:solidFill>
                        <a:srgbClr val="82C7A5"/>
                      </a:solidFill>
                      <a:prstDash val="solid"/>
                      <a:round/>
                      <a:headEnd len="sm" w="sm" type="none"/>
                      <a:tailEnd len="sm" w="sm" type="none"/>
                    </a:lnT>
                    <a:lnB cap="flat" cmpd="sng" w="9525">
                      <a:solidFill>
                        <a:srgbClr val="82C7A5"/>
                      </a:solidFill>
                      <a:prstDash val="solid"/>
                      <a:round/>
                      <a:headEnd len="sm" w="sm" type="none"/>
                      <a:tailEnd len="sm" w="sm" type="none"/>
                    </a:lnB>
                    <a:solidFill>
                      <a:srgbClr val="1C4587"/>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13737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latin typeface="Montserrat"/>
                <a:ea typeface="Montserrat"/>
                <a:cs typeface="Montserrat"/>
                <a:sym typeface="Montserrat"/>
              </a:rPr>
              <a:t>Mission Planner</a:t>
            </a:r>
            <a:endParaRPr sz="3000">
              <a:latin typeface="Montserrat"/>
              <a:ea typeface="Montserrat"/>
              <a:cs typeface="Montserrat"/>
              <a:sym typeface="Montserrat"/>
            </a:endParaRPr>
          </a:p>
        </p:txBody>
      </p:sp>
      <p:sp>
        <p:nvSpPr>
          <p:cNvPr id="165" name="Google Shape;165;p17"/>
          <p:cNvSpPr txBox="1"/>
          <p:nvPr>
            <p:ph idx="1" type="body"/>
          </p:nvPr>
        </p:nvSpPr>
        <p:spPr>
          <a:xfrm>
            <a:off x="144625" y="1419250"/>
            <a:ext cx="3959400" cy="123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52"/>
              <a:buNone/>
            </a:pPr>
            <a:r>
              <a:rPr lang="en" sz="1507" u="sng"/>
              <a:t>Downloading and Installation</a:t>
            </a:r>
            <a:endParaRPr sz="1507" u="sng"/>
          </a:p>
          <a:p>
            <a:pPr indent="0" lvl="0" marL="0" rtl="0" algn="l">
              <a:spcBef>
                <a:spcPts val="1200"/>
              </a:spcBef>
              <a:spcAft>
                <a:spcPts val="0"/>
              </a:spcAft>
              <a:buSzPts val="852"/>
              <a:buNone/>
            </a:pPr>
            <a:r>
              <a:rPr lang="en" sz="1307"/>
              <a:t>Download Link and Installation walkthrough: </a:t>
            </a:r>
            <a:r>
              <a:rPr lang="en" sz="1307" u="sng">
                <a:solidFill>
                  <a:schemeClr val="hlink"/>
                </a:solidFill>
                <a:hlinkClick r:id="rId3"/>
              </a:rPr>
              <a:t>https://ardupilot.org/planner/docs/mission-planner-installation.html</a:t>
            </a:r>
            <a:endParaRPr sz="1307"/>
          </a:p>
          <a:p>
            <a:pPr indent="0" lvl="0" marL="0" rtl="0" algn="l">
              <a:spcBef>
                <a:spcPts val="1200"/>
              </a:spcBef>
              <a:spcAft>
                <a:spcPts val="1200"/>
              </a:spcAft>
              <a:buSzPts val="852"/>
              <a:buNone/>
            </a:pPr>
            <a:r>
              <a:t/>
            </a:r>
            <a:endParaRPr sz="1307"/>
          </a:p>
        </p:txBody>
      </p:sp>
      <p:sp>
        <p:nvSpPr>
          <p:cNvPr id="166" name="Google Shape;166;p17"/>
          <p:cNvSpPr txBox="1"/>
          <p:nvPr/>
        </p:nvSpPr>
        <p:spPr>
          <a:xfrm>
            <a:off x="4022600" y="1307850"/>
            <a:ext cx="4998900" cy="10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u="sng">
                <a:solidFill>
                  <a:schemeClr val="lt1"/>
                </a:solidFill>
                <a:latin typeface="Lato"/>
                <a:ea typeface="Lato"/>
                <a:cs typeface="Lato"/>
                <a:sym typeface="Lato"/>
              </a:rPr>
              <a:t>About:</a:t>
            </a:r>
            <a:endParaRPr sz="2000" u="sng">
              <a:solidFill>
                <a:schemeClr val="lt1"/>
              </a:solidFill>
              <a:latin typeface="Lato"/>
              <a:ea typeface="Lato"/>
              <a:cs typeface="Lato"/>
              <a:sym typeface="Lato"/>
            </a:endParaRPr>
          </a:p>
          <a:p>
            <a:pPr indent="0" lvl="0" marL="0" rtl="0" algn="just">
              <a:lnSpc>
                <a:spcPct val="150000"/>
              </a:lnSpc>
              <a:spcBef>
                <a:spcPts val="0"/>
              </a:spcBef>
              <a:spcAft>
                <a:spcPts val="0"/>
              </a:spcAft>
              <a:buNone/>
            </a:pPr>
            <a:r>
              <a:rPr lang="en" sz="1500">
                <a:solidFill>
                  <a:schemeClr val="lt1"/>
                </a:solidFill>
                <a:latin typeface="Calibri"/>
                <a:ea typeface="Calibri"/>
                <a:cs typeface="Calibri"/>
                <a:sym typeface="Calibri"/>
              </a:rPr>
              <a:t>It is a fully-functioning GUI Ground Control Station(GCS) for multicopters, planes, helicopters &amp; Rovers.</a:t>
            </a:r>
            <a:endParaRPr sz="400">
              <a:solidFill>
                <a:schemeClr val="lt1"/>
              </a:solidFill>
              <a:latin typeface="Lato"/>
              <a:ea typeface="Lato"/>
              <a:cs typeface="Lato"/>
              <a:sym typeface="Lato"/>
            </a:endParaRPr>
          </a:p>
        </p:txBody>
      </p:sp>
      <p:sp>
        <p:nvSpPr>
          <p:cNvPr id="167" name="Google Shape;167;p17"/>
          <p:cNvSpPr txBox="1"/>
          <p:nvPr/>
        </p:nvSpPr>
        <p:spPr>
          <a:xfrm>
            <a:off x="325425" y="2955925"/>
            <a:ext cx="83706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             </a:t>
            </a:r>
            <a:r>
              <a:rPr lang="en" sz="2400">
                <a:solidFill>
                  <a:schemeClr val="lt1"/>
                </a:solidFill>
                <a:latin typeface="Lato"/>
                <a:ea typeface="Lato"/>
                <a:cs typeface="Lato"/>
                <a:sym typeface="Lato"/>
              </a:rPr>
              <a:t>    </a:t>
            </a:r>
            <a:r>
              <a:rPr lang="en" sz="2400" u="sng">
                <a:solidFill>
                  <a:schemeClr val="lt1"/>
                </a:solidFill>
                <a:latin typeface="Lato"/>
                <a:ea typeface="Lato"/>
                <a:cs typeface="Lato"/>
                <a:sym typeface="Lato"/>
              </a:rPr>
              <a:t>Functions of Mission planner</a:t>
            </a:r>
            <a:r>
              <a:rPr lang="en" sz="2400">
                <a:solidFill>
                  <a:schemeClr val="lt1"/>
                </a:solidFill>
                <a:latin typeface="Lato"/>
                <a:ea typeface="Lato"/>
                <a:cs typeface="Lato"/>
                <a:sym typeface="Lato"/>
              </a:rPr>
              <a:t>:</a:t>
            </a:r>
            <a:endParaRPr sz="2400">
              <a:solidFill>
                <a:schemeClr val="lt1"/>
              </a:solidFill>
              <a:latin typeface="Lato"/>
              <a:ea typeface="Lato"/>
              <a:cs typeface="Lato"/>
              <a:sym typeface="Lato"/>
            </a:endParaRPr>
          </a:p>
          <a:p>
            <a:pPr indent="-355600" lvl="0" marL="914400" rtl="0" algn="l">
              <a:lnSpc>
                <a:spcPct val="90000"/>
              </a:lnSpc>
              <a:spcBef>
                <a:spcPts val="0"/>
              </a:spcBef>
              <a:spcAft>
                <a:spcPts val="0"/>
              </a:spcAft>
              <a:buClr>
                <a:schemeClr val="lt1"/>
              </a:buClr>
              <a:buSzPts val="2000"/>
              <a:buChar char="❖"/>
            </a:pPr>
            <a:r>
              <a:rPr lang="en" sz="2000">
                <a:solidFill>
                  <a:schemeClr val="lt1"/>
                </a:solidFill>
                <a:latin typeface="Calibri"/>
                <a:ea typeface="Calibri"/>
                <a:cs typeface="Calibri"/>
                <a:sym typeface="Calibri"/>
              </a:rPr>
              <a:t>Planning the flight mission before flight</a:t>
            </a:r>
            <a:endParaRPr sz="1200">
              <a:solidFill>
                <a:schemeClr val="lt1"/>
              </a:solidFill>
              <a:latin typeface="Calibri"/>
              <a:ea typeface="Calibri"/>
              <a:cs typeface="Calibri"/>
              <a:sym typeface="Calibri"/>
            </a:endParaRPr>
          </a:p>
          <a:p>
            <a:pPr indent="-355600" lvl="0" marL="914400" rtl="0" algn="l">
              <a:lnSpc>
                <a:spcPct val="90000"/>
              </a:lnSpc>
              <a:spcBef>
                <a:spcPts val="0"/>
              </a:spcBef>
              <a:spcAft>
                <a:spcPts val="0"/>
              </a:spcAft>
              <a:buClr>
                <a:schemeClr val="lt1"/>
              </a:buClr>
              <a:buSzPts val="2000"/>
              <a:buChar char="❖"/>
            </a:pPr>
            <a:r>
              <a:rPr lang="en" sz="2000">
                <a:solidFill>
                  <a:schemeClr val="lt1"/>
                </a:solidFill>
                <a:latin typeface="Calibri"/>
                <a:ea typeface="Calibri"/>
                <a:cs typeface="Calibri"/>
                <a:sym typeface="Calibri"/>
              </a:rPr>
              <a:t>Monitors and receiving flight information in Real time</a:t>
            </a:r>
            <a:endParaRPr sz="1200">
              <a:solidFill>
                <a:schemeClr val="lt1"/>
              </a:solidFill>
              <a:latin typeface="Calibri"/>
              <a:ea typeface="Calibri"/>
              <a:cs typeface="Calibri"/>
              <a:sym typeface="Calibri"/>
            </a:endParaRPr>
          </a:p>
          <a:p>
            <a:pPr indent="-355600" lvl="0" marL="914400" rtl="0" algn="l">
              <a:lnSpc>
                <a:spcPct val="90000"/>
              </a:lnSpc>
              <a:spcBef>
                <a:spcPts val="0"/>
              </a:spcBef>
              <a:spcAft>
                <a:spcPts val="0"/>
              </a:spcAft>
              <a:buClr>
                <a:schemeClr val="lt1"/>
              </a:buClr>
              <a:buSzPts val="2000"/>
              <a:buChar char="❖"/>
            </a:pPr>
            <a:r>
              <a:rPr lang="en" sz="2000">
                <a:solidFill>
                  <a:schemeClr val="lt1"/>
                </a:solidFill>
                <a:latin typeface="Calibri"/>
                <a:ea typeface="Calibri"/>
                <a:cs typeface="Calibri"/>
                <a:sym typeface="Calibri"/>
              </a:rPr>
              <a:t>Configure the Autopilot according to our needs</a:t>
            </a:r>
            <a:endParaRPr sz="1200">
              <a:solidFill>
                <a:schemeClr val="lt1"/>
              </a:solidFill>
              <a:latin typeface="Calibri"/>
              <a:ea typeface="Calibri"/>
              <a:cs typeface="Calibri"/>
              <a:sym typeface="Calibri"/>
            </a:endParaRPr>
          </a:p>
          <a:p>
            <a:pPr indent="-355600" lvl="0" marL="914400" rtl="0" algn="l">
              <a:lnSpc>
                <a:spcPct val="90000"/>
              </a:lnSpc>
              <a:spcBef>
                <a:spcPts val="0"/>
              </a:spcBef>
              <a:spcAft>
                <a:spcPts val="0"/>
              </a:spcAft>
              <a:buClr>
                <a:schemeClr val="lt1"/>
              </a:buClr>
              <a:buSzPts val="2000"/>
              <a:buChar char="❖"/>
            </a:pPr>
            <a:r>
              <a:rPr lang="en" sz="2000">
                <a:solidFill>
                  <a:schemeClr val="lt1"/>
                </a:solidFill>
                <a:latin typeface="Calibri"/>
                <a:ea typeface="Calibri"/>
                <a:cs typeface="Calibri"/>
                <a:sym typeface="Calibri"/>
              </a:rPr>
              <a:t>Virtual Simulating flights using SITL (using multicopters, planes, etc.)</a:t>
            </a:r>
            <a:endParaRPr sz="1200">
              <a:solidFill>
                <a:schemeClr val="lt1"/>
              </a:solidFill>
              <a:latin typeface="Calibri"/>
              <a:ea typeface="Calibri"/>
              <a:cs typeface="Calibri"/>
              <a:sym typeface="Calibri"/>
            </a:endParaRPr>
          </a:p>
          <a:p>
            <a:pPr indent="-355600" lvl="0" marL="914400" rtl="0" algn="l">
              <a:lnSpc>
                <a:spcPct val="90000"/>
              </a:lnSpc>
              <a:spcBef>
                <a:spcPts val="0"/>
              </a:spcBef>
              <a:spcAft>
                <a:spcPts val="0"/>
              </a:spcAft>
              <a:buClr>
                <a:schemeClr val="lt1"/>
              </a:buClr>
              <a:buSzPts val="2000"/>
              <a:buChar char="❖"/>
            </a:pPr>
            <a:r>
              <a:rPr lang="en" sz="2000">
                <a:solidFill>
                  <a:schemeClr val="lt1"/>
                </a:solidFill>
                <a:latin typeface="Calibri"/>
                <a:ea typeface="Calibri"/>
                <a:cs typeface="Calibri"/>
                <a:sym typeface="Calibri"/>
              </a:rPr>
              <a:t>Configuring the RC Remote</a:t>
            </a:r>
            <a:endParaRPr sz="1100">
              <a:solidFill>
                <a:schemeClr val="lt1"/>
              </a:solidFill>
              <a:latin typeface="Lato"/>
              <a:ea typeface="Lato"/>
              <a:cs typeface="Lato"/>
              <a:sym typeface="Lato"/>
            </a:endParaRPr>
          </a:p>
        </p:txBody>
      </p:sp>
      <p:sp>
        <p:nvSpPr>
          <p:cNvPr id="168" name="Google Shape;168;p17"/>
          <p:cNvSpPr/>
          <p:nvPr/>
        </p:nvSpPr>
        <p:spPr>
          <a:xfrm>
            <a:off x="92350" y="1382650"/>
            <a:ext cx="3889800" cy="1311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7"/>
          <p:cNvSpPr/>
          <p:nvPr/>
        </p:nvSpPr>
        <p:spPr>
          <a:xfrm>
            <a:off x="4044650" y="1307850"/>
            <a:ext cx="4954800" cy="1323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8"/>
          <p:cNvSpPr txBox="1"/>
          <p:nvPr>
            <p:ph type="title"/>
          </p:nvPr>
        </p:nvSpPr>
        <p:spPr>
          <a:xfrm>
            <a:off x="1297500" y="393750"/>
            <a:ext cx="7846500" cy="90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30"/>
              <a:t>Learnings from Mission Planner Session</a:t>
            </a:r>
            <a:endParaRPr b="1" sz="2730"/>
          </a:p>
        </p:txBody>
      </p:sp>
      <p:sp>
        <p:nvSpPr>
          <p:cNvPr id="175" name="Google Shape;175;p18"/>
          <p:cNvSpPr txBox="1"/>
          <p:nvPr>
            <p:ph idx="1" type="body"/>
          </p:nvPr>
        </p:nvSpPr>
        <p:spPr>
          <a:xfrm>
            <a:off x="1099175" y="1131650"/>
            <a:ext cx="2968500" cy="1188000"/>
          </a:xfrm>
          <a:prstGeom prst="rect">
            <a:avLst/>
          </a:prstGeom>
        </p:spPr>
        <p:txBody>
          <a:bodyPr anchorCtr="0" anchor="t" bIns="91425" lIns="91425" spcFirstLastPara="1" rIns="91425" wrap="square" tIns="91425">
            <a:noAutofit/>
          </a:bodyPr>
          <a:lstStyle/>
          <a:p>
            <a:pPr indent="-312737" lvl="0" marL="457200" rtl="0" algn="l">
              <a:lnSpc>
                <a:spcPct val="95000"/>
              </a:lnSpc>
              <a:spcBef>
                <a:spcPts val="0"/>
              </a:spcBef>
              <a:spcAft>
                <a:spcPts val="0"/>
              </a:spcAft>
              <a:buSzPts val="1325"/>
              <a:buChar char="●"/>
            </a:pPr>
            <a:r>
              <a:rPr lang="en" sz="1325" u="sng"/>
              <a:t>Screen Overview of Mission Planner:</a:t>
            </a:r>
            <a:r>
              <a:rPr lang="en" sz="1325"/>
              <a:t>Understanding the various control options on home screen of Mission Planner.</a:t>
            </a:r>
            <a:endParaRPr sz="1325"/>
          </a:p>
          <a:p>
            <a:pPr indent="0" lvl="0" marL="457200" rtl="0" algn="l">
              <a:lnSpc>
                <a:spcPct val="95000"/>
              </a:lnSpc>
              <a:spcBef>
                <a:spcPts val="1200"/>
              </a:spcBef>
              <a:spcAft>
                <a:spcPts val="0"/>
              </a:spcAft>
              <a:buSzPts val="275"/>
              <a:buNone/>
            </a:pPr>
            <a:r>
              <a:t/>
            </a:r>
            <a:endParaRPr sz="1325"/>
          </a:p>
          <a:p>
            <a:pPr indent="0" lvl="0" marL="914400" rtl="0" algn="l">
              <a:lnSpc>
                <a:spcPct val="95000"/>
              </a:lnSpc>
              <a:spcBef>
                <a:spcPts val="1200"/>
              </a:spcBef>
              <a:spcAft>
                <a:spcPts val="1200"/>
              </a:spcAft>
              <a:buSzPts val="275"/>
              <a:buNone/>
            </a:pPr>
            <a:r>
              <a:rPr lang="en" sz="1325"/>
              <a:t>    </a:t>
            </a:r>
            <a:endParaRPr sz="1325"/>
          </a:p>
        </p:txBody>
      </p:sp>
      <p:pic>
        <p:nvPicPr>
          <p:cNvPr descr="Map&#10;&#10;Description automatically generated" id="176" name="Google Shape;176;p18"/>
          <p:cNvPicPr preferRelativeResize="0"/>
          <p:nvPr/>
        </p:nvPicPr>
        <p:blipFill rotWithShape="1">
          <a:blip r:embed="rId3">
            <a:alphaModFix/>
          </a:blip>
          <a:srcRect b="0" l="0" r="0" t="0"/>
          <a:stretch/>
        </p:blipFill>
        <p:spPr>
          <a:xfrm>
            <a:off x="0" y="2449751"/>
            <a:ext cx="4831800" cy="2693749"/>
          </a:xfrm>
          <a:prstGeom prst="rect">
            <a:avLst/>
          </a:prstGeom>
          <a:noFill/>
          <a:ln cap="flat" cmpd="sng" w="28575">
            <a:solidFill>
              <a:schemeClr val="lt1"/>
            </a:solidFill>
            <a:prstDash val="solid"/>
            <a:round/>
            <a:headEnd len="sm" w="sm" type="none"/>
            <a:tailEnd len="sm" w="sm" type="none"/>
          </a:ln>
        </p:spPr>
      </p:pic>
      <p:sp>
        <p:nvSpPr>
          <p:cNvPr id="177" name="Google Shape;177;p18"/>
          <p:cNvSpPr txBox="1"/>
          <p:nvPr/>
        </p:nvSpPr>
        <p:spPr>
          <a:xfrm>
            <a:off x="4280650" y="1210075"/>
            <a:ext cx="5112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lt1"/>
                </a:solidFill>
                <a:latin typeface="Lato"/>
                <a:ea typeface="Lato"/>
                <a:cs typeface="Lato"/>
                <a:sym typeface="Lato"/>
              </a:rPr>
              <a:t>Flight Modes :</a:t>
            </a:r>
            <a:endParaRPr u="sng">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u="sng">
                <a:solidFill>
                  <a:schemeClr val="lt1"/>
                </a:solidFill>
                <a:latin typeface="Lato"/>
                <a:ea typeface="Lato"/>
                <a:cs typeface="Lato"/>
                <a:sym typeface="Lato"/>
              </a:rPr>
              <a:t>Acro Mode -</a:t>
            </a:r>
            <a:r>
              <a:rPr lang="en">
                <a:solidFill>
                  <a:schemeClr val="lt1"/>
                </a:solidFill>
                <a:latin typeface="Lato"/>
                <a:ea typeface="Lato"/>
                <a:cs typeface="Lato"/>
                <a:sym typeface="Lato"/>
              </a:rPr>
              <a:t>Maintain altitude level</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u="sng">
                <a:solidFill>
                  <a:schemeClr val="lt1"/>
                </a:solidFill>
                <a:latin typeface="Lato"/>
                <a:ea typeface="Lato"/>
                <a:cs typeface="Lato"/>
                <a:sym typeface="Lato"/>
              </a:rPr>
              <a:t>Stabalize Mode:</a:t>
            </a:r>
            <a:r>
              <a:rPr lang="en">
                <a:solidFill>
                  <a:schemeClr val="lt1"/>
                </a:solidFill>
                <a:latin typeface="Lato"/>
                <a:ea typeface="Lato"/>
                <a:cs typeface="Lato"/>
                <a:sym typeface="Lato"/>
              </a:rPr>
              <a:t>Allows manual control of vehicle</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Loiter Mode</a:t>
            </a:r>
            <a:r>
              <a:rPr lang="en" u="sng">
                <a:solidFill>
                  <a:schemeClr val="lt1"/>
                </a:solidFill>
                <a:latin typeface="Lato"/>
                <a:ea typeface="Lato"/>
                <a:cs typeface="Lato"/>
                <a:sym typeface="Lato"/>
              </a:rPr>
              <a:t>:Current altitude,orientation and heading direction is maintained.</a:t>
            </a:r>
            <a:endParaRPr u="sng">
              <a:solidFill>
                <a:schemeClr val="lt1"/>
              </a:solidFill>
              <a:latin typeface="Lato"/>
              <a:ea typeface="Lato"/>
              <a:cs typeface="Lato"/>
              <a:sym typeface="Lato"/>
            </a:endParaRPr>
          </a:p>
          <a:p>
            <a:pPr indent="0" lvl="0" marL="0" rtl="0" algn="l">
              <a:spcBef>
                <a:spcPts val="0"/>
              </a:spcBef>
              <a:spcAft>
                <a:spcPts val="0"/>
              </a:spcAft>
              <a:buNone/>
            </a:pPr>
            <a:r>
              <a:t/>
            </a:r>
            <a:endParaRPr u="sng">
              <a:solidFill>
                <a:schemeClr val="lt1"/>
              </a:solidFill>
              <a:latin typeface="Lato"/>
              <a:ea typeface="Lato"/>
              <a:cs typeface="Lato"/>
              <a:sym typeface="Lato"/>
            </a:endParaRPr>
          </a:p>
        </p:txBody>
      </p:sp>
      <p:sp>
        <p:nvSpPr>
          <p:cNvPr id="178" name="Google Shape;178;p18"/>
          <p:cNvSpPr txBox="1"/>
          <p:nvPr/>
        </p:nvSpPr>
        <p:spPr>
          <a:xfrm>
            <a:off x="5130200" y="2935400"/>
            <a:ext cx="377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lt1"/>
                </a:solidFill>
                <a:latin typeface="Lato"/>
                <a:ea typeface="Lato"/>
                <a:cs typeface="Lato"/>
                <a:sym typeface="Lato"/>
              </a:rPr>
              <a:t>Flight Planning:</a:t>
            </a:r>
            <a:endParaRPr u="sng">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Manually plan vehicle motion</a:t>
            </a:r>
            <a:endParaRPr>
              <a:solidFill>
                <a:schemeClr val="lt1"/>
              </a:solidFill>
              <a:latin typeface="Lato"/>
              <a:ea typeface="Lato"/>
              <a:cs typeface="Lato"/>
              <a:sym typeface="Lato"/>
            </a:endParaRPr>
          </a:p>
        </p:txBody>
      </p:sp>
      <p:sp>
        <p:nvSpPr>
          <p:cNvPr id="179" name="Google Shape;179;p18"/>
          <p:cNvSpPr txBox="1"/>
          <p:nvPr/>
        </p:nvSpPr>
        <p:spPr>
          <a:xfrm>
            <a:off x="5130200" y="3731600"/>
            <a:ext cx="4831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u="sng">
                <a:solidFill>
                  <a:schemeClr val="lt1"/>
                </a:solidFill>
                <a:latin typeface="Lato"/>
                <a:ea typeface="Lato"/>
                <a:cs typeface="Lato"/>
                <a:sym typeface="Lato"/>
              </a:rPr>
              <a:t>SITL Feature:</a:t>
            </a:r>
            <a:endParaRPr sz="1500" u="sng">
              <a:solidFill>
                <a:schemeClr val="lt1"/>
              </a:solidFill>
              <a:latin typeface="Lato"/>
              <a:ea typeface="Lato"/>
              <a:cs typeface="Lato"/>
              <a:sym typeface="Lato"/>
            </a:endParaRPr>
          </a:p>
          <a:p>
            <a:pPr indent="-323850" lvl="0" marL="457200" rtl="0" algn="l">
              <a:spcBef>
                <a:spcPts val="0"/>
              </a:spcBef>
              <a:spcAft>
                <a:spcPts val="0"/>
              </a:spcAft>
              <a:buClr>
                <a:schemeClr val="lt1"/>
              </a:buClr>
              <a:buSzPts val="1500"/>
              <a:buFont typeface="Lato"/>
              <a:buChar char="●"/>
            </a:pPr>
            <a:r>
              <a:rPr lang="en" sz="1500">
                <a:solidFill>
                  <a:schemeClr val="lt1"/>
                </a:solidFill>
                <a:latin typeface="Lato"/>
                <a:ea typeface="Lato"/>
                <a:cs typeface="Lato"/>
                <a:sym typeface="Lato"/>
              </a:rPr>
              <a:t>Virtually fly drone without hardware</a:t>
            </a:r>
            <a:endParaRPr sz="150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9"/>
          <p:cNvSpPr txBox="1"/>
          <p:nvPr>
            <p:ph type="title"/>
          </p:nvPr>
        </p:nvSpPr>
        <p:spPr>
          <a:xfrm>
            <a:off x="865050" y="8447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What is AEROMODELLING?</a:t>
            </a:r>
            <a:endParaRPr b="1"/>
          </a:p>
        </p:txBody>
      </p:sp>
      <p:sp>
        <p:nvSpPr>
          <p:cNvPr id="185" name="Google Shape;185;p19"/>
          <p:cNvSpPr txBox="1"/>
          <p:nvPr>
            <p:ph idx="1" type="body"/>
          </p:nvPr>
        </p:nvSpPr>
        <p:spPr>
          <a:xfrm>
            <a:off x="675125" y="600300"/>
            <a:ext cx="7634400" cy="532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1900"/>
              <a:t>Aeromodelling is the art of designing,building and flying aircrafts.</a:t>
            </a:r>
            <a:endParaRPr b="1" sz="1900"/>
          </a:p>
        </p:txBody>
      </p:sp>
      <p:pic>
        <p:nvPicPr>
          <p:cNvPr id="186" name="Google Shape;186;p19"/>
          <p:cNvPicPr preferRelativeResize="0"/>
          <p:nvPr/>
        </p:nvPicPr>
        <p:blipFill rotWithShape="1">
          <a:blip r:embed="rId3">
            <a:alphaModFix/>
          </a:blip>
          <a:srcRect b="-9000" l="23010" r="-23010" t="9000"/>
          <a:stretch/>
        </p:blipFill>
        <p:spPr>
          <a:xfrm>
            <a:off x="135475" y="1293075"/>
            <a:ext cx="2242400" cy="1580400"/>
          </a:xfrm>
          <a:prstGeom prst="rect">
            <a:avLst/>
          </a:prstGeom>
          <a:noFill/>
          <a:ln>
            <a:noFill/>
          </a:ln>
        </p:spPr>
      </p:pic>
      <p:pic>
        <p:nvPicPr>
          <p:cNvPr id="187" name="Google Shape;187;p19"/>
          <p:cNvPicPr preferRelativeResize="0"/>
          <p:nvPr/>
        </p:nvPicPr>
        <p:blipFill rotWithShape="1">
          <a:blip r:embed="rId4">
            <a:alphaModFix/>
          </a:blip>
          <a:srcRect b="0" l="-9200" r="9200" t="0"/>
          <a:stretch/>
        </p:blipFill>
        <p:spPr>
          <a:xfrm>
            <a:off x="1745500" y="1255975"/>
            <a:ext cx="2566207" cy="1516775"/>
          </a:xfrm>
          <a:prstGeom prst="rect">
            <a:avLst/>
          </a:prstGeom>
          <a:noFill/>
          <a:ln>
            <a:noFill/>
          </a:ln>
        </p:spPr>
      </p:pic>
      <p:pic>
        <p:nvPicPr>
          <p:cNvPr id="188" name="Google Shape;188;p19"/>
          <p:cNvPicPr preferRelativeResize="0"/>
          <p:nvPr/>
        </p:nvPicPr>
        <p:blipFill rotWithShape="1">
          <a:blip r:embed="rId5">
            <a:alphaModFix/>
          </a:blip>
          <a:srcRect b="0" l="0" r="0" t="0"/>
          <a:stretch/>
        </p:blipFill>
        <p:spPr>
          <a:xfrm>
            <a:off x="4444925" y="1255975"/>
            <a:ext cx="2109548" cy="1516775"/>
          </a:xfrm>
          <a:prstGeom prst="rect">
            <a:avLst/>
          </a:prstGeom>
          <a:noFill/>
          <a:ln>
            <a:noFill/>
          </a:ln>
        </p:spPr>
      </p:pic>
      <p:sp>
        <p:nvSpPr>
          <p:cNvPr id="189" name="Google Shape;189;p19"/>
          <p:cNvSpPr/>
          <p:nvPr/>
        </p:nvSpPr>
        <p:spPr>
          <a:xfrm>
            <a:off x="82825" y="1256000"/>
            <a:ext cx="1793798" cy="1516731"/>
          </a:xfrm>
          <a:custGeom>
            <a:rect b="b" l="l" r="r" t="t"/>
            <a:pathLst>
              <a:path extrusionOk="0" h="74032" w="93257">
                <a:moveTo>
                  <a:pt x="401" y="748"/>
                </a:moveTo>
                <a:lnTo>
                  <a:pt x="93220" y="0"/>
                </a:lnTo>
                <a:lnTo>
                  <a:pt x="93257" y="74032"/>
                </a:lnTo>
                <a:lnTo>
                  <a:pt x="0" y="73738"/>
                </a:lnTo>
                <a:close/>
              </a:path>
            </a:pathLst>
          </a:custGeom>
          <a:noFill/>
          <a:ln cap="flat" cmpd="sng" w="38100">
            <a:solidFill>
              <a:schemeClr val="dk2"/>
            </a:solidFill>
            <a:prstDash val="solid"/>
            <a:round/>
            <a:headEnd len="med" w="med" type="none"/>
            <a:tailEnd len="med" w="med" type="none"/>
          </a:ln>
        </p:spPr>
      </p:sp>
      <p:sp>
        <p:nvSpPr>
          <p:cNvPr id="190" name="Google Shape;190;p19"/>
          <p:cNvSpPr/>
          <p:nvPr/>
        </p:nvSpPr>
        <p:spPr>
          <a:xfrm>
            <a:off x="2000075" y="1255975"/>
            <a:ext cx="2311555" cy="1516751"/>
          </a:xfrm>
          <a:custGeom>
            <a:rect b="b" l="l" r="r" t="t"/>
            <a:pathLst>
              <a:path extrusionOk="0" h="71918" w="108333">
                <a:moveTo>
                  <a:pt x="0" y="0"/>
                </a:moveTo>
                <a:lnTo>
                  <a:pt x="108333" y="0"/>
                </a:lnTo>
                <a:lnTo>
                  <a:pt x="108333" y="71918"/>
                </a:lnTo>
                <a:lnTo>
                  <a:pt x="911" y="71008"/>
                </a:lnTo>
                <a:close/>
              </a:path>
            </a:pathLst>
          </a:custGeom>
          <a:noFill/>
          <a:ln cap="flat" cmpd="sng" w="38100">
            <a:solidFill>
              <a:schemeClr val="dk2"/>
            </a:solidFill>
            <a:prstDash val="solid"/>
            <a:round/>
            <a:headEnd len="med" w="med" type="none"/>
            <a:tailEnd len="med" w="med" type="none"/>
          </a:ln>
        </p:spPr>
      </p:sp>
      <p:sp>
        <p:nvSpPr>
          <p:cNvPr id="191" name="Google Shape;191;p19"/>
          <p:cNvSpPr/>
          <p:nvPr/>
        </p:nvSpPr>
        <p:spPr>
          <a:xfrm>
            <a:off x="4444900" y="1255963"/>
            <a:ext cx="2109605" cy="1516797"/>
          </a:xfrm>
          <a:custGeom>
            <a:rect b="b" l="l" r="r" t="t"/>
            <a:pathLst>
              <a:path extrusionOk="0" h="73900" w="95587">
                <a:moveTo>
                  <a:pt x="0" y="162"/>
                </a:moveTo>
                <a:lnTo>
                  <a:pt x="95407" y="0"/>
                </a:lnTo>
                <a:lnTo>
                  <a:pt x="95587" y="73900"/>
                </a:lnTo>
                <a:lnTo>
                  <a:pt x="275" y="73738"/>
                </a:lnTo>
                <a:close/>
              </a:path>
            </a:pathLst>
          </a:custGeom>
          <a:noFill/>
          <a:ln cap="flat" cmpd="sng" w="38100">
            <a:solidFill>
              <a:schemeClr val="dk2"/>
            </a:solidFill>
            <a:prstDash val="solid"/>
            <a:round/>
            <a:headEnd len="med" w="med" type="none"/>
            <a:tailEnd len="med" w="med" type="none"/>
          </a:ln>
        </p:spPr>
      </p:sp>
      <p:sp>
        <p:nvSpPr>
          <p:cNvPr id="192" name="Google Shape;192;p19"/>
          <p:cNvSpPr txBox="1"/>
          <p:nvPr/>
        </p:nvSpPr>
        <p:spPr>
          <a:xfrm>
            <a:off x="0" y="3351600"/>
            <a:ext cx="396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solidFill>
                  <a:srgbClr val="F9F9F9"/>
                </a:solidFill>
                <a:latin typeface="Lato"/>
                <a:ea typeface="Lato"/>
                <a:cs typeface="Lato"/>
                <a:sym typeface="Lato"/>
              </a:rPr>
              <a:t>DIFFERENT TYPES OF AIRCRAFTS :</a:t>
            </a:r>
            <a:endParaRPr b="1" sz="1600" u="sng">
              <a:solidFill>
                <a:srgbClr val="F9F9F9"/>
              </a:solidFill>
              <a:latin typeface="Lato"/>
              <a:ea typeface="Lato"/>
              <a:cs typeface="Lato"/>
              <a:sym typeface="Lato"/>
            </a:endParaRPr>
          </a:p>
        </p:txBody>
      </p:sp>
      <p:sp>
        <p:nvSpPr>
          <p:cNvPr id="193" name="Google Shape;193;p19"/>
          <p:cNvSpPr txBox="1"/>
          <p:nvPr/>
        </p:nvSpPr>
        <p:spPr>
          <a:xfrm>
            <a:off x="158250" y="2839325"/>
            <a:ext cx="1718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Lato"/>
                <a:ea typeface="Lato"/>
                <a:cs typeface="Lato"/>
                <a:sym typeface="Lato"/>
              </a:rPr>
              <a:t>DESIGN</a:t>
            </a:r>
            <a:endParaRPr b="1">
              <a:solidFill>
                <a:schemeClr val="lt1"/>
              </a:solidFill>
              <a:latin typeface="Lato"/>
              <a:ea typeface="Lato"/>
              <a:cs typeface="Lato"/>
              <a:sym typeface="Lato"/>
            </a:endParaRPr>
          </a:p>
        </p:txBody>
      </p:sp>
      <p:sp>
        <p:nvSpPr>
          <p:cNvPr id="194" name="Google Shape;194;p19"/>
          <p:cNvSpPr txBox="1"/>
          <p:nvPr/>
        </p:nvSpPr>
        <p:spPr>
          <a:xfrm>
            <a:off x="1933450" y="2862075"/>
            <a:ext cx="2311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F9F9F9"/>
                </a:solidFill>
                <a:latin typeface="Lato"/>
                <a:ea typeface="Lato"/>
                <a:cs typeface="Lato"/>
                <a:sym typeface="Lato"/>
              </a:rPr>
              <a:t>BUILDING</a:t>
            </a:r>
            <a:endParaRPr b="1">
              <a:solidFill>
                <a:srgbClr val="F9F9F9"/>
              </a:solidFill>
              <a:latin typeface="Lato"/>
              <a:ea typeface="Lato"/>
              <a:cs typeface="Lato"/>
              <a:sym typeface="Lato"/>
            </a:endParaRPr>
          </a:p>
        </p:txBody>
      </p:sp>
      <p:sp>
        <p:nvSpPr>
          <p:cNvPr id="195" name="Google Shape;195;p19"/>
          <p:cNvSpPr txBox="1"/>
          <p:nvPr/>
        </p:nvSpPr>
        <p:spPr>
          <a:xfrm>
            <a:off x="4505175" y="2850700"/>
            <a:ext cx="204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Lato"/>
                <a:ea typeface="Lato"/>
                <a:cs typeface="Lato"/>
                <a:sym typeface="Lato"/>
              </a:rPr>
              <a:t>FLYING</a:t>
            </a:r>
            <a:endParaRPr b="1">
              <a:solidFill>
                <a:schemeClr val="lt1"/>
              </a:solidFill>
              <a:latin typeface="Lato"/>
              <a:ea typeface="Lato"/>
              <a:cs typeface="Lato"/>
              <a:sym typeface="Lato"/>
            </a:endParaRPr>
          </a:p>
        </p:txBody>
      </p:sp>
      <p:cxnSp>
        <p:nvCxnSpPr>
          <p:cNvPr id="196" name="Google Shape;196;p19"/>
          <p:cNvCxnSpPr/>
          <p:nvPr/>
        </p:nvCxnSpPr>
        <p:spPr>
          <a:xfrm>
            <a:off x="6699100" y="1086925"/>
            <a:ext cx="2400" cy="2116500"/>
          </a:xfrm>
          <a:prstGeom prst="straightConnector1">
            <a:avLst/>
          </a:prstGeom>
          <a:noFill/>
          <a:ln cap="flat" cmpd="sng" w="38100">
            <a:solidFill>
              <a:schemeClr val="lt1"/>
            </a:solidFill>
            <a:prstDash val="solid"/>
            <a:round/>
            <a:headEnd len="med" w="med" type="none"/>
            <a:tailEnd len="med" w="med" type="none"/>
          </a:ln>
        </p:spPr>
      </p:cxnSp>
      <p:cxnSp>
        <p:nvCxnSpPr>
          <p:cNvPr id="197" name="Google Shape;197;p19"/>
          <p:cNvCxnSpPr/>
          <p:nvPr/>
        </p:nvCxnSpPr>
        <p:spPr>
          <a:xfrm>
            <a:off x="6699100" y="1098325"/>
            <a:ext cx="2494500" cy="0"/>
          </a:xfrm>
          <a:prstGeom prst="straightConnector1">
            <a:avLst/>
          </a:prstGeom>
          <a:noFill/>
          <a:ln cap="flat" cmpd="sng" w="38100">
            <a:solidFill>
              <a:schemeClr val="lt1"/>
            </a:solidFill>
            <a:prstDash val="solid"/>
            <a:round/>
            <a:headEnd len="med" w="med" type="none"/>
            <a:tailEnd len="med" w="med" type="none"/>
          </a:ln>
        </p:spPr>
      </p:cxnSp>
      <p:cxnSp>
        <p:nvCxnSpPr>
          <p:cNvPr id="198" name="Google Shape;198;p19"/>
          <p:cNvCxnSpPr/>
          <p:nvPr/>
        </p:nvCxnSpPr>
        <p:spPr>
          <a:xfrm flipH="1" rot="10800000">
            <a:off x="10300" y="3192050"/>
            <a:ext cx="9092100" cy="22800"/>
          </a:xfrm>
          <a:prstGeom prst="straightConnector1">
            <a:avLst/>
          </a:prstGeom>
          <a:noFill/>
          <a:ln cap="flat" cmpd="sng" w="38100">
            <a:solidFill>
              <a:schemeClr val="dk2"/>
            </a:solidFill>
            <a:prstDash val="solid"/>
            <a:round/>
            <a:headEnd len="med" w="med" type="none"/>
            <a:tailEnd len="med" w="med" type="none"/>
          </a:ln>
        </p:spPr>
      </p:cxnSp>
      <p:sp>
        <p:nvSpPr>
          <p:cNvPr id="199" name="Google Shape;199;p19"/>
          <p:cNvSpPr txBox="1"/>
          <p:nvPr/>
        </p:nvSpPr>
        <p:spPr>
          <a:xfrm>
            <a:off x="0" y="3737175"/>
            <a:ext cx="2377800" cy="13854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Rotary wing</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Fixed wing</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Rogallo wing</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Flapping wing</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Glider</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3D Aerobatic plane</a:t>
            </a:r>
            <a:endParaRPr sz="1300">
              <a:solidFill>
                <a:schemeClr val="lt1"/>
              </a:solidFill>
              <a:latin typeface="Lato"/>
              <a:ea typeface="Lato"/>
              <a:cs typeface="Lato"/>
              <a:sym typeface="Lato"/>
            </a:endParaRPr>
          </a:p>
        </p:txBody>
      </p:sp>
      <p:sp>
        <p:nvSpPr>
          <p:cNvPr id="200" name="Google Shape;200;p19"/>
          <p:cNvSpPr txBox="1"/>
          <p:nvPr/>
        </p:nvSpPr>
        <p:spPr>
          <a:xfrm>
            <a:off x="1865950" y="3737175"/>
            <a:ext cx="2446500" cy="13854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Trainer aircraft</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IC Engine plane</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Scale modeling</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Tandem plane</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Delta wing</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Magnus plane</a:t>
            </a:r>
            <a:endParaRPr sz="1300">
              <a:solidFill>
                <a:schemeClr val="lt1"/>
              </a:solidFill>
              <a:latin typeface="Lato"/>
              <a:ea typeface="Lato"/>
              <a:cs typeface="Lato"/>
              <a:sym typeface="Lato"/>
            </a:endParaRPr>
          </a:p>
        </p:txBody>
      </p:sp>
      <p:sp>
        <p:nvSpPr>
          <p:cNvPr id="201" name="Google Shape;201;p19"/>
          <p:cNvSpPr txBox="1"/>
          <p:nvPr/>
        </p:nvSpPr>
        <p:spPr>
          <a:xfrm>
            <a:off x="6687700" y="1098325"/>
            <a:ext cx="2242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u="sng">
                <a:solidFill>
                  <a:schemeClr val="lt1"/>
                </a:solidFill>
                <a:latin typeface="Lato"/>
                <a:ea typeface="Lato"/>
                <a:cs typeface="Lato"/>
                <a:sym typeface="Lato"/>
              </a:rPr>
              <a:t>TYPES OF FABRICATION:</a:t>
            </a:r>
            <a:endParaRPr b="1" u="sng">
              <a:solidFill>
                <a:schemeClr val="lt1"/>
              </a:solidFill>
              <a:latin typeface="Lato"/>
              <a:ea typeface="Lato"/>
              <a:cs typeface="Lato"/>
              <a:sym typeface="Lato"/>
            </a:endParaRPr>
          </a:p>
        </p:txBody>
      </p:sp>
      <p:sp>
        <p:nvSpPr>
          <p:cNvPr id="202" name="Google Shape;202;p19"/>
          <p:cNvSpPr txBox="1"/>
          <p:nvPr/>
        </p:nvSpPr>
        <p:spPr>
          <a:xfrm>
            <a:off x="6687700" y="1667225"/>
            <a:ext cx="2137800" cy="19857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Styrofoam fabrication</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Biofoam</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Balsa fabrication</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Composite fabrication</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Coroplast</a:t>
            </a:r>
            <a:endParaRPr sz="1300">
              <a:solidFill>
                <a:schemeClr val="lt1"/>
              </a:solidFill>
              <a:latin typeface="Lato"/>
              <a:ea typeface="Lato"/>
              <a:cs typeface="Lato"/>
              <a:sym typeface="Lato"/>
            </a:endParaRPr>
          </a:p>
          <a:p>
            <a:pPr indent="0" lvl="0" marL="45720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
        <p:nvSpPr>
          <p:cNvPr id="203" name="Google Shape;203;p19"/>
          <p:cNvSpPr txBox="1"/>
          <p:nvPr/>
        </p:nvSpPr>
        <p:spPr>
          <a:xfrm>
            <a:off x="3595475" y="4743300"/>
            <a:ext cx="179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And many more…..</a:t>
            </a:r>
            <a:endParaRPr>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cxnSp>
        <p:nvCxnSpPr>
          <p:cNvPr id="208" name="Google Shape;208;p20"/>
          <p:cNvCxnSpPr/>
          <p:nvPr/>
        </p:nvCxnSpPr>
        <p:spPr>
          <a:xfrm>
            <a:off x="4480475" y="60275"/>
            <a:ext cx="10200" cy="5163600"/>
          </a:xfrm>
          <a:prstGeom prst="straightConnector1">
            <a:avLst/>
          </a:prstGeom>
          <a:noFill/>
          <a:ln cap="flat" cmpd="sng" w="38100">
            <a:solidFill>
              <a:schemeClr val="dk2"/>
            </a:solidFill>
            <a:prstDash val="solid"/>
            <a:round/>
            <a:headEnd len="med" w="med" type="none"/>
            <a:tailEnd len="med" w="med" type="none"/>
          </a:ln>
        </p:spPr>
      </p:cxnSp>
      <p:sp>
        <p:nvSpPr>
          <p:cNvPr id="209" name="Google Shape;209;p20"/>
          <p:cNvSpPr txBox="1"/>
          <p:nvPr/>
        </p:nvSpPr>
        <p:spPr>
          <a:xfrm>
            <a:off x="70175" y="110500"/>
            <a:ext cx="10200" cy="7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10" name="Google Shape;210;p20"/>
          <p:cNvSpPr txBox="1"/>
          <p:nvPr/>
        </p:nvSpPr>
        <p:spPr>
          <a:xfrm>
            <a:off x="0" y="0"/>
            <a:ext cx="4339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solidFill>
                  <a:schemeClr val="lt1"/>
                </a:solidFill>
                <a:latin typeface="Lato"/>
                <a:ea typeface="Lato"/>
                <a:cs typeface="Lato"/>
                <a:sym typeface="Lato"/>
              </a:rPr>
              <a:t>AIRFOIL: </a:t>
            </a:r>
            <a:endParaRPr b="1" sz="1600" u="sng">
              <a:solidFill>
                <a:schemeClr val="lt1"/>
              </a:solidFill>
              <a:latin typeface="Lato"/>
              <a:ea typeface="Lato"/>
              <a:cs typeface="Lato"/>
              <a:sym typeface="Lato"/>
            </a:endParaRPr>
          </a:p>
          <a:p>
            <a:pPr indent="0" lvl="0" marL="0" rtl="0" algn="l">
              <a:spcBef>
                <a:spcPts val="0"/>
              </a:spcBef>
              <a:spcAft>
                <a:spcPts val="0"/>
              </a:spcAft>
              <a:buNone/>
            </a:pPr>
            <a:r>
              <a:t/>
            </a:r>
            <a:endParaRPr b="1" sz="1200">
              <a:solidFill>
                <a:schemeClr val="lt1"/>
              </a:solidFill>
              <a:latin typeface="Lato"/>
              <a:ea typeface="Lato"/>
              <a:cs typeface="Lato"/>
              <a:sym typeface="Lato"/>
            </a:endParaRPr>
          </a:p>
          <a:p>
            <a:pPr indent="0" lvl="0" marL="0" rtl="0" algn="l">
              <a:spcBef>
                <a:spcPts val="0"/>
              </a:spcBef>
              <a:spcAft>
                <a:spcPts val="0"/>
              </a:spcAft>
              <a:buNone/>
            </a:pPr>
            <a:r>
              <a:rPr b="1" lang="en">
                <a:solidFill>
                  <a:schemeClr val="lt1"/>
                </a:solidFill>
                <a:latin typeface="Lato"/>
                <a:ea typeface="Lato"/>
                <a:cs typeface="Lato"/>
                <a:sym typeface="Lato"/>
              </a:rPr>
              <a:t>An airfoil is the cross-sectional shape of a wing or blade of a propeller. It is designed to give the most favourable ratio of lift to drag in flight. </a:t>
            </a:r>
            <a:endParaRPr b="1">
              <a:solidFill>
                <a:schemeClr val="lt1"/>
              </a:solidFill>
              <a:latin typeface="Lato"/>
              <a:ea typeface="Lato"/>
              <a:cs typeface="Lato"/>
              <a:sym typeface="Lato"/>
            </a:endParaRPr>
          </a:p>
          <a:p>
            <a:pPr indent="0" lvl="0" marL="0" rtl="0" algn="l">
              <a:spcBef>
                <a:spcPts val="0"/>
              </a:spcBef>
              <a:spcAft>
                <a:spcPts val="0"/>
              </a:spcAft>
              <a:buNone/>
            </a:pPr>
            <a:r>
              <a:t/>
            </a:r>
            <a:endParaRPr b="1">
              <a:solidFill>
                <a:schemeClr val="lt1"/>
              </a:solidFill>
              <a:latin typeface="Lato"/>
              <a:ea typeface="Lato"/>
              <a:cs typeface="Lato"/>
              <a:sym typeface="Lato"/>
            </a:endParaRPr>
          </a:p>
        </p:txBody>
      </p:sp>
      <p:pic>
        <p:nvPicPr>
          <p:cNvPr id="211" name="Google Shape;211;p20"/>
          <p:cNvPicPr preferRelativeResize="0"/>
          <p:nvPr/>
        </p:nvPicPr>
        <p:blipFill>
          <a:blip r:embed="rId3">
            <a:alphaModFix/>
          </a:blip>
          <a:stretch>
            <a:fillRect/>
          </a:stretch>
        </p:blipFill>
        <p:spPr>
          <a:xfrm>
            <a:off x="114975" y="1315988"/>
            <a:ext cx="4148950" cy="1547075"/>
          </a:xfrm>
          <a:prstGeom prst="rect">
            <a:avLst/>
          </a:prstGeom>
          <a:noFill/>
          <a:ln>
            <a:noFill/>
          </a:ln>
          <a:effectLst>
            <a:outerShdw blurRad="57150" rotWithShape="0" algn="bl" dir="5400000" dist="19050">
              <a:srgbClr val="000000">
                <a:alpha val="50000"/>
              </a:srgbClr>
            </a:outerShdw>
          </a:effectLst>
        </p:spPr>
      </p:pic>
      <p:pic>
        <p:nvPicPr>
          <p:cNvPr id="212" name="Google Shape;212;p20"/>
          <p:cNvPicPr preferRelativeResize="0"/>
          <p:nvPr/>
        </p:nvPicPr>
        <p:blipFill rotWithShape="1">
          <a:blip r:embed="rId4">
            <a:alphaModFix/>
          </a:blip>
          <a:srcRect b="17770" l="-179170" r="179169" t="-17770"/>
          <a:stretch/>
        </p:blipFill>
        <p:spPr>
          <a:xfrm>
            <a:off x="5505375" y="3927950"/>
            <a:ext cx="2169900" cy="1752600"/>
          </a:xfrm>
          <a:prstGeom prst="rect">
            <a:avLst/>
          </a:prstGeom>
          <a:noFill/>
          <a:ln>
            <a:noFill/>
          </a:ln>
        </p:spPr>
      </p:pic>
      <p:pic>
        <p:nvPicPr>
          <p:cNvPr id="213" name="Google Shape;213;p20"/>
          <p:cNvPicPr preferRelativeResize="0"/>
          <p:nvPr/>
        </p:nvPicPr>
        <p:blipFill>
          <a:blip r:embed="rId5">
            <a:alphaModFix/>
          </a:blip>
          <a:stretch>
            <a:fillRect/>
          </a:stretch>
        </p:blipFill>
        <p:spPr>
          <a:xfrm>
            <a:off x="0" y="3003725"/>
            <a:ext cx="2110801" cy="1878575"/>
          </a:xfrm>
          <a:prstGeom prst="rect">
            <a:avLst/>
          </a:prstGeom>
          <a:noFill/>
          <a:ln>
            <a:noFill/>
          </a:ln>
        </p:spPr>
      </p:pic>
      <p:sp>
        <p:nvSpPr>
          <p:cNvPr id="214" name="Google Shape;214;p20"/>
          <p:cNvSpPr txBox="1"/>
          <p:nvPr/>
        </p:nvSpPr>
        <p:spPr>
          <a:xfrm>
            <a:off x="2110800" y="3076200"/>
            <a:ext cx="2461200" cy="220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en" sz="1250">
                <a:solidFill>
                  <a:srgbClr val="E4E6EB"/>
                </a:solidFill>
                <a:highlight>
                  <a:srgbClr val="242526"/>
                </a:highlight>
              </a:rPr>
              <a:t>Both symmetrical and asymmetrical airfoils can generate lift. However, in identical conditions (same angle of attack, same airspeed etc), the asymmetric one can be designed to generate more lift and less drag.</a:t>
            </a:r>
            <a:endParaRPr sz="1250">
              <a:solidFill>
                <a:srgbClr val="E4E6EB"/>
              </a:solidFill>
              <a:highlight>
                <a:srgbClr val="242526"/>
              </a:highlight>
            </a:endParaRPr>
          </a:p>
          <a:p>
            <a:pPr indent="0" lvl="0" marL="0" rtl="0" algn="l">
              <a:lnSpc>
                <a:spcPct val="115000"/>
              </a:lnSpc>
              <a:spcBef>
                <a:spcPts val="600"/>
              </a:spcBef>
              <a:spcAft>
                <a:spcPts val="0"/>
              </a:spcAft>
              <a:buNone/>
            </a:pPr>
            <a:r>
              <a:t/>
            </a:r>
            <a:endParaRPr sz="1150">
              <a:solidFill>
                <a:srgbClr val="E4E6EB"/>
              </a:solidFill>
              <a:highlight>
                <a:srgbClr val="242526"/>
              </a:highlight>
            </a:endParaRPr>
          </a:p>
        </p:txBody>
      </p:sp>
      <p:sp>
        <p:nvSpPr>
          <p:cNvPr id="215" name="Google Shape;215;p20"/>
          <p:cNvSpPr txBox="1"/>
          <p:nvPr/>
        </p:nvSpPr>
        <p:spPr>
          <a:xfrm>
            <a:off x="4572000" y="0"/>
            <a:ext cx="1809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u="sng">
                <a:solidFill>
                  <a:schemeClr val="lt1"/>
                </a:solidFill>
                <a:latin typeface="Lato"/>
                <a:ea typeface="Lato"/>
                <a:cs typeface="Lato"/>
                <a:sym typeface="Lato"/>
              </a:rPr>
              <a:t>AVIONICS</a:t>
            </a:r>
            <a:endParaRPr b="1" sz="1500" u="sng">
              <a:solidFill>
                <a:schemeClr val="lt1"/>
              </a:solidFill>
              <a:latin typeface="Lato"/>
              <a:ea typeface="Lato"/>
              <a:cs typeface="Lato"/>
              <a:sym typeface="Lato"/>
            </a:endParaRPr>
          </a:p>
        </p:txBody>
      </p:sp>
      <p:sp>
        <p:nvSpPr>
          <p:cNvPr id="216" name="Google Shape;216;p20"/>
          <p:cNvSpPr txBox="1"/>
          <p:nvPr/>
        </p:nvSpPr>
        <p:spPr>
          <a:xfrm>
            <a:off x="4572000" y="415500"/>
            <a:ext cx="4415100" cy="178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600"/>
              </a:spcBef>
              <a:spcAft>
                <a:spcPts val="0"/>
              </a:spcAft>
              <a:buClr>
                <a:srgbClr val="000000"/>
              </a:buClr>
              <a:buSzPts val="1800"/>
              <a:buFont typeface="Arial"/>
              <a:buNone/>
            </a:pPr>
            <a:r>
              <a:rPr b="1" lang="en" sz="1300">
                <a:solidFill>
                  <a:srgbClr val="E0E0E0"/>
                </a:solidFill>
              </a:rPr>
              <a:t>Avionics are the</a:t>
            </a:r>
            <a:r>
              <a:rPr b="1" lang="en" sz="1300">
                <a:solidFill>
                  <a:srgbClr val="E0E0E0"/>
                </a:solidFill>
                <a:uFill>
                  <a:noFill/>
                </a:uFill>
                <a:hlinkClick r:id="rId6">
                  <a:extLst>
                    <a:ext uri="{A12FA001-AC4F-418D-AE19-62706E023703}">
                      <ahyp:hlinkClr val="tx"/>
                    </a:ext>
                  </a:extLst>
                </a:hlinkClick>
              </a:rPr>
              <a:t> electronic</a:t>
            </a:r>
            <a:r>
              <a:rPr b="1" lang="en" sz="1300">
                <a:solidFill>
                  <a:srgbClr val="E0E0E0"/>
                </a:solidFill>
              </a:rPr>
              <a:t> systems used on aircraft,</a:t>
            </a:r>
            <a:r>
              <a:rPr b="1" lang="en" sz="1300">
                <a:solidFill>
                  <a:srgbClr val="E0E0E0"/>
                </a:solidFill>
                <a:uFill>
                  <a:noFill/>
                </a:uFill>
                <a:hlinkClick r:id="rId7">
                  <a:extLst>
                    <a:ext uri="{A12FA001-AC4F-418D-AE19-62706E023703}">
                      <ahyp:hlinkClr val="tx"/>
                    </a:ext>
                  </a:extLst>
                </a:hlinkClick>
              </a:rPr>
              <a:t> artificial satellites</a:t>
            </a:r>
            <a:r>
              <a:rPr b="1" lang="en" sz="1300">
                <a:solidFill>
                  <a:srgbClr val="E0E0E0"/>
                </a:solidFill>
              </a:rPr>
              <a:t>, and</a:t>
            </a:r>
            <a:r>
              <a:rPr b="1" lang="en" sz="1300">
                <a:solidFill>
                  <a:srgbClr val="E0E0E0"/>
                </a:solidFill>
                <a:uFill>
                  <a:noFill/>
                </a:uFill>
                <a:hlinkClick r:id="rId8">
                  <a:extLst>
                    <a:ext uri="{A12FA001-AC4F-418D-AE19-62706E023703}">
                      <ahyp:hlinkClr val="tx"/>
                    </a:ext>
                  </a:extLst>
                </a:hlinkClick>
              </a:rPr>
              <a:t> spacecraft</a:t>
            </a:r>
            <a:r>
              <a:rPr b="1" lang="en" sz="1300">
                <a:solidFill>
                  <a:srgbClr val="E0E0E0"/>
                </a:solidFill>
              </a:rPr>
              <a:t>. Avionic systems include communications, navigation, the display and management of multiple systems, and the hundreds of systems that are fitted to aircraft to perform individual functions.</a:t>
            </a:r>
            <a:endParaRPr b="1" sz="1300">
              <a:solidFill>
                <a:srgbClr val="E0E0E0"/>
              </a:solidFill>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
        <p:nvSpPr>
          <p:cNvPr id="217" name="Google Shape;217;p20"/>
          <p:cNvSpPr txBox="1"/>
          <p:nvPr/>
        </p:nvSpPr>
        <p:spPr>
          <a:xfrm>
            <a:off x="4572000" y="1881775"/>
            <a:ext cx="6554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u="sng">
                <a:solidFill>
                  <a:srgbClr val="F9F9F9"/>
                </a:solidFill>
                <a:latin typeface="Lato"/>
                <a:ea typeface="Lato"/>
                <a:cs typeface="Lato"/>
                <a:sym typeface="Lato"/>
              </a:rPr>
              <a:t>BASIC AVIONICS AN RC AIRCRAFT CONTAIN:</a:t>
            </a:r>
            <a:endParaRPr b="1" sz="1500" u="sng">
              <a:solidFill>
                <a:srgbClr val="F9F9F9"/>
              </a:solidFill>
              <a:latin typeface="Lato"/>
              <a:ea typeface="Lato"/>
              <a:cs typeface="Lato"/>
              <a:sym typeface="Lato"/>
            </a:endParaRPr>
          </a:p>
        </p:txBody>
      </p:sp>
      <p:sp>
        <p:nvSpPr>
          <p:cNvPr id="218" name="Google Shape;218;p20"/>
          <p:cNvSpPr txBox="1"/>
          <p:nvPr/>
        </p:nvSpPr>
        <p:spPr>
          <a:xfrm>
            <a:off x="4480475" y="2196300"/>
            <a:ext cx="4339800" cy="26859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lt1"/>
              </a:buClr>
              <a:buSzPts val="1300"/>
              <a:buFont typeface="Average"/>
              <a:buChar char="●"/>
            </a:pPr>
            <a:r>
              <a:rPr lang="en" sz="1300">
                <a:solidFill>
                  <a:schemeClr val="lt1"/>
                </a:solidFill>
                <a:latin typeface="Average"/>
                <a:ea typeface="Average"/>
                <a:cs typeface="Average"/>
                <a:sym typeface="Average"/>
              </a:rPr>
              <a:t>Brushless DC Motor                                      </a:t>
            </a:r>
            <a:endParaRPr sz="1300">
              <a:solidFill>
                <a:schemeClr val="lt1"/>
              </a:solidFill>
              <a:latin typeface="Average"/>
              <a:ea typeface="Average"/>
              <a:cs typeface="Average"/>
              <a:sym typeface="Average"/>
            </a:endParaRPr>
          </a:p>
          <a:p>
            <a:pPr indent="-311150" lvl="0" marL="457200" rtl="0" algn="l">
              <a:lnSpc>
                <a:spcPct val="115000"/>
              </a:lnSpc>
              <a:spcBef>
                <a:spcPts val="0"/>
              </a:spcBef>
              <a:spcAft>
                <a:spcPts val="0"/>
              </a:spcAft>
              <a:buClr>
                <a:schemeClr val="lt1"/>
              </a:buClr>
              <a:buSzPts val="1300"/>
              <a:buFont typeface="Average"/>
              <a:buChar char="●"/>
            </a:pPr>
            <a:r>
              <a:rPr lang="en" sz="1300">
                <a:solidFill>
                  <a:schemeClr val="lt1"/>
                </a:solidFill>
                <a:latin typeface="Average"/>
                <a:ea typeface="Average"/>
                <a:cs typeface="Average"/>
                <a:sym typeface="Average"/>
              </a:rPr>
              <a:t>Electronic Speed Controller (ESC)	  </a:t>
            </a:r>
            <a:endParaRPr sz="1300">
              <a:solidFill>
                <a:schemeClr val="lt1"/>
              </a:solidFill>
              <a:latin typeface="Average"/>
              <a:ea typeface="Average"/>
              <a:cs typeface="Average"/>
              <a:sym typeface="Average"/>
            </a:endParaRPr>
          </a:p>
          <a:p>
            <a:pPr indent="-311150" lvl="0" marL="457200" rtl="0" algn="l">
              <a:lnSpc>
                <a:spcPct val="115000"/>
              </a:lnSpc>
              <a:spcBef>
                <a:spcPts val="0"/>
              </a:spcBef>
              <a:spcAft>
                <a:spcPts val="0"/>
              </a:spcAft>
              <a:buClr>
                <a:schemeClr val="lt1"/>
              </a:buClr>
              <a:buSzPts val="1300"/>
              <a:buFont typeface="Average"/>
              <a:buChar char="●"/>
            </a:pPr>
            <a:r>
              <a:rPr lang="en" sz="1300">
                <a:solidFill>
                  <a:schemeClr val="lt1"/>
                </a:solidFill>
                <a:latin typeface="Average"/>
                <a:ea typeface="Average"/>
                <a:cs typeface="Average"/>
                <a:sym typeface="Average"/>
              </a:rPr>
              <a:t>Servo Motor</a:t>
            </a:r>
            <a:endParaRPr sz="1300">
              <a:solidFill>
                <a:schemeClr val="lt1"/>
              </a:solidFill>
              <a:latin typeface="Average"/>
              <a:ea typeface="Average"/>
              <a:cs typeface="Average"/>
              <a:sym typeface="Average"/>
            </a:endParaRPr>
          </a:p>
          <a:p>
            <a:pPr indent="-311150" lvl="0" marL="457200" rtl="0" algn="l">
              <a:lnSpc>
                <a:spcPct val="115000"/>
              </a:lnSpc>
              <a:spcBef>
                <a:spcPts val="0"/>
              </a:spcBef>
              <a:spcAft>
                <a:spcPts val="0"/>
              </a:spcAft>
              <a:buClr>
                <a:schemeClr val="lt1"/>
              </a:buClr>
              <a:buSzPts val="1300"/>
              <a:buFont typeface="Average"/>
              <a:buChar char="●"/>
            </a:pPr>
            <a:r>
              <a:rPr lang="en" sz="1300">
                <a:solidFill>
                  <a:schemeClr val="lt1"/>
                </a:solidFill>
                <a:latin typeface="Average"/>
                <a:ea typeface="Average"/>
                <a:cs typeface="Average"/>
                <a:sym typeface="Average"/>
              </a:rPr>
              <a:t>Receiver</a:t>
            </a:r>
            <a:endParaRPr sz="1300">
              <a:solidFill>
                <a:schemeClr val="lt1"/>
              </a:solidFill>
              <a:latin typeface="Average"/>
              <a:ea typeface="Average"/>
              <a:cs typeface="Average"/>
              <a:sym typeface="Average"/>
            </a:endParaRPr>
          </a:p>
          <a:p>
            <a:pPr indent="-311150" lvl="0" marL="457200" rtl="0" algn="l">
              <a:lnSpc>
                <a:spcPct val="115000"/>
              </a:lnSpc>
              <a:spcBef>
                <a:spcPts val="0"/>
              </a:spcBef>
              <a:spcAft>
                <a:spcPts val="0"/>
              </a:spcAft>
              <a:buClr>
                <a:schemeClr val="lt1"/>
              </a:buClr>
              <a:buSzPts val="1300"/>
              <a:buFont typeface="Average"/>
              <a:buChar char="●"/>
            </a:pPr>
            <a:r>
              <a:rPr lang="en" sz="1300">
                <a:solidFill>
                  <a:schemeClr val="lt1"/>
                </a:solidFill>
                <a:latin typeface="Average"/>
                <a:ea typeface="Average"/>
                <a:cs typeface="Average"/>
                <a:sym typeface="Average"/>
              </a:rPr>
              <a:t>Transmitter</a:t>
            </a:r>
            <a:endParaRPr sz="1300">
              <a:solidFill>
                <a:schemeClr val="lt1"/>
              </a:solidFill>
              <a:latin typeface="Average"/>
              <a:ea typeface="Average"/>
              <a:cs typeface="Average"/>
              <a:sym typeface="Average"/>
            </a:endParaRPr>
          </a:p>
          <a:p>
            <a:pPr indent="-311150" lvl="0" marL="457200" rtl="0" algn="l">
              <a:lnSpc>
                <a:spcPct val="115000"/>
              </a:lnSpc>
              <a:spcBef>
                <a:spcPts val="0"/>
              </a:spcBef>
              <a:spcAft>
                <a:spcPts val="0"/>
              </a:spcAft>
              <a:buClr>
                <a:schemeClr val="lt1"/>
              </a:buClr>
              <a:buSzPts val="1300"/>
              <a:buFont typeface="Average"/>
              <a:buChar char="●"/>
            </a:pPr>
            <a:r>
              <a:rPr lang="en" sz="1300">
                <a:solidFill>
                  <a:schemeClr val="lt1"/>
                </a:solidFill>
                <a:latin typeface="Average"/>
                <a:ea typeface="Average"/>
                <a:cs typeface="Average"/>
                <a:sym typeface="Average"/>
              </a:rPr>
              <a:t>Battery</a:t>
            </a:r>
            <a:endParaRPr sz="1300">
              <a:solidFill>
                <a:schemeClr val="lt1"/>
              </a:solidFill>
              <a:latin typeface="Average"/>
              <a:ea typeface="Average"/>
              <a:cs typeface="Average"/>
              <a:sym typeface="Average"/>
            </a:endParaRPr>
          </a:p>
          <a:p>
            <a:pPr indent="-311150" lvl="0" marL="457200" rtl="0" algn="l">
              <a:lnSpc>
                <a:spcPct val="115000"/>
              </a:lnSpc>
              <a:spcBef>
                <a:spcPts val="0"/>
              </a:spcBef>
              <a:spcAft>
                <a:spcPts val="0"/>
              </a:spcAft>
              <a:buClr>
                <a:schemeClr val="lt1"/>
              </a:buClr>
              <a:buSzPts val="1300"/>
              <a:buFont typeface="Average"/>
              <a:buChar char="●"/>
            </a:pPr>
            <a:r>
              <a:rPr lang="en" sz="1300">
                <a:solidFill>
                  <a:schemeClr val="lt1"/>
                </a:solidFill>
                <a:latin typeface="Average"/>
                <a:ea typeface="Average"/>
                <a:cs typeface="Average"/>
                <a:sym typeface="Average"/>
              </a:rPr>
              <a:t>IMU</a:t>
            </a:r>
            <a:endParaRPr sz="1300">
              <a:solidFill>
                <a:schemeClr val="lt1"/>
              </a:solidFill>
              <a:latin typeface="Average"/>
              <a:ea typeface="Average"/>
              <a:cs typeface="Average"/>
              <a:sym typeface="Average"/>
            </a:endParaRPr>
          </a:p>
          <a:p>
            <a:pPr indent="-311150" lvl="0" marL="457200" rtl="0" algn="l">
              <a:lnSpc>
                <a:spcPct val="115000"/>
              </a:lnSpc>
              <a:spcBef>
                <a:spcPts val="0"/>
              </a:spcBef>
              <a:spcAft>
                <a:spcPts val="0"/>
              </a:spcAft>
              <a:buClr>
                <a:schemeClr val="lt1"/>
              </a:buClr>
              <a:buSzPts val="1300"/>
              <a:buFont typeface="Average"/>
              <a:buChar char="●"/>
            </a:pPr>
            <a:r>
              <a:rPr lang="en" sz="1300">
                <a:solidFill>
                  <a:schemeClr val="lt1"/>
                </a:solidFill>
                <a:latin typeface="Average"/>
                <a:ea typeface="Average"/>
                <a:cs typeface="Average"/>
                <a:sym typeface="Average"/>
              </a:rPr>
              <a:t>Flight Controller</a:t>
            </a:r>
            <a:endParaRPr sz="1300">
              <a:solidFill>
                <a:schemeClr val="lt1"/>
              </a:solidFill>
              <a:latin typeface="Average"/>
              <a:ea typeface="Average"/>
              <a:cs typeface="Average"/>
              <a:sym typeface="Average"/>
            </a:endParaRPr>
          </a:p>
          <a:p>
            <a:pPr indent="-311150" lvl="0" marL="457200" rtl="0" algn="l">
              <a:lnSpc>
                <a:spcPct val="115000"/>
              </a:lnSpc>
              <a:spcBef>
                <a:spcPts val="0"/>
              </a:spcBef>
              <a:spcAft>
                <a:spcPts val="0"/>
              </a:spcAft>
              <a:buClr>
                <a:schemeClr val="lt1"/>
              </a:buClr>
              <a:buSzPts val="1300"/>
              <a:buFont typeface="Average"/>
              <a:buChar char="●"/>
            </a:pPr>
            <a:r>
              <a:rPr lang="en" sz="1300">
                <a:solidFill>
                  <a:schemeClr val="lt1"/>
                </a:solidFill>
                <a:latin typeface="Average"/>
                <a:ea typeface="Average"/>
                <a:cs typeface="Average"/>
                <a:sym typeface="Average"/>
              </a:rPr>
              <a:t>Radio Telemetry</a:t>
            </a:r>
            <a:endParaRPr sz="1300">
              <a:solidFill>
                <a:schemeClr val="lt1"/>
              </a:solidFill>
              <a:latin typeface="Average"/>
              <a:ea typeface="Average"/>
              <a:cs typeface="Average"/>
              <a:sym typeface="Average"/>
            </a:endParaRPr>
          </a:p>
          <a:p>
            <a:pPr indent="-311150" lvl="0" marL="457200" rtl="0" algn="l">
              <a:lnSpc>
                <a:spcPct val="115000"/>
              </a:lnSpc>
              <a:spcBef>
                <a:spcPts val="0"/>
              </a:spcBef>
              <a:spcAft>
                <a:spcPts val="0"/>
              </a:spcAft>
              <a:buClr>
                <a:schemeClr val="lt1"/>
              </a:buClr>
              <a:buSzPts val="1300"/>
              <a:buFont typeface="Average"/>
              <a:buChar char="●"/>
            </a:pPr>
            <a:r>
              <a:rPr lang="en" sz="1300">
                <a:solidFill>
                  <a:schemeClr val="lt1"/>
                </a:solidFill>
                <a:latin typeface="Average"/>
                <a:ea typeface="Average"/>
                <a:cs typeface="Average"/>
                <a:sym typeface="Average"/>
              </a:rPr>
              <a:t>GPS</a:t>
            </a:r>
            <a:endParaRPr sz="1300">
              <a:solidFill>
                <a:schemeClr val="lt1"/>
              </a:solidFill>
              <a:latin typeface="Average"/>
              <a:ea typeface="Average"/>
              <a:cs typeface="Average"/>
              <a:sym typeface="Average"/>
            </a:endParaRPr>
          </a:p>
          <a:p>
            <a:pPr indent="-311150" lvl="0" marL="457200" rtl="0" algn="l">
              <a:lnSpc>
                <a:spcPct val="115000"/>
              </a:lnSpc>
              <a:spcBef>
                <a:spcPts val="0"/>
              </a:spcBef>
              <a:spcAft>
                <a:spcPts val="0"/>
              </a:spcAft>
              <a:buClr>
                <a:schemeClr val="lt1"/>
              </a:buClr>
              <a:buSzPts val="1300"/>
              <a:buFont typeface="Average"/>
              <a:buChar char="●"/>
            </a:pPr>
            <a:r>
              <a:rPr lang="en" sz="1300">
                <a:solidFill>
                  <a:schemeClr val="lt1"/>
                </a:solidFill>
                <a:latin typeface="Average"/>
                <a:ea typeface="Average"/>
                <a:cs typeface="Average"/>
                <a:sym typeface="Average"/>
              </a:rPr>
              <a:t>And etc…..</a:t>
            </a:r>
            <a:endParaRPr sz="900">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21"/>
          <p:cNvPicPr preferRelativeResize="0"/>
          <p:nvPr/>
        </p:nvPicPr>
        <p:blipFill>
          <a:blip r:embed="rId3">
            <a:alphaModFix/>
          </a:blip>
          <a:stretch>
            <a:fillRect/>
          </a:stretch>
        </p:blipFill>
        <p:spPr>
          <a:xfrm>
            <a:off x="359650" y="472625"/>
            <a:ext cx="3707201" cy="2819757"/>
          </a:xfrm>
          <a:prstGeom prst="rect">
            <a:avLst/>
          </a:prstGeom>
          <a:noFill/>
          <a:ln cap="flat" cmpd="sng" w="38100">
            <a:solidFill>
              <a:srgbClr val="030303"/>
            </a:solidFill>
            <a:prstDash val="solid"/>
            <a:round/>
            <a:headEnd len="sm" w="sm" type="none"/>
            <a:tailEnd len="sm" w="sm" type="none"/>
          </a:ln>
        </p:spPr>
      </p:pic>
      <p:pic>
        <p:nvPicPr>
          <p:cNvPr id="224" name="Google Shape;224;p21"/>
          <p:cNvPicPr preferRelativeResize="0"/>
          <p:nvPr/>
        </p:nvPicPr>
        <p:blipFill rotWithShape="1">
          <a:blip r:embed="rId4">
            <a:alphaModFix/>
          </a:blip>
          <a:srcRect b="0" l="0" r="0" t="0"/>
          <a:stretch/>
        </p:blipFill>
        <p:spPr>
          <a:xfrm>
            <a:off x="5335900" y="1066312"/>
            <a:ext cx="2526225" cy="2203075"/>
          </a:xfrm>
          <a:prstGeom prst="rect">
            <a:avLst/>
          </a:prstGeom>
          <a:noFill/>
          <a:ln cap="flat" cmpd="sng" w="38100">
            <a:solidFill>
              <a:srgbClr val="030303"/>
            </a:solidFill>
            <a:prstDash val="solid"/>
            <a:round/>
            <a:headEnd len="sm" w="sm" type="none"/>
            <a:tailEnd len="sm" w="sm" type="none"/>
          </a:ln>
        </p:spPr>
      </p:pic>
      <p:cxnSp>
        <p:nvCxnSpPr>
          <p:cNvPr id="225" name="Google Shape;225;p21"/>
          <p:cNvCxnSpPr/>
          <p:nvPr/>
        </p:nvCxnSpPr>
        <p:spPr>
          <a:xfrm>
            <a:off x="4430925" y="-1446700"/>
            <a:ext cx="17400" cy="4817100"/>
          </a:xfrm>
          <a:prstGeom prst="straightConnector1">
            <a:avLst/>
          </a:prstGeom>
          <a:noFill/>
          <a:ln cap="flat" cmpd="sng" w="38100">
            <a:solidFill>
              <a:schemeClr val="dk2"/>
            </a:solidFill>
            <a:prstDash val="solid"/>
            <a:round/>
            <a:headEnd len="med" w="med" type="none"/>
            <a:tailEnd len="med" w="med" type="none"/>
          </a:ln>
        </p:spPr>
      </p:cxnSp>
      <p:sp>
        <p:nvSpPr>
          <p:cNvPr id="226" name="Google Shape;226;p21"/>
          <p:cNvSpPr txBox="1"/>
          <p:nvPr/>
        </p:nvSpPr>
        <p:spPr>
          <a:xfrm>
            <a:off x="80375" y="90425"/>
            <a:ext cx="4231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u="sng">
                <a:solidFill>
                  <a:schemeClr val="lt1"/>
                </a:solidFill>
                <a:latin typeface="Lato"/>
                <a:ea typeface="Lato"/>
                <a:cs typeface="Lato"/>
                <a:sym typeface="Lato"/>
              </a:rPr>
              <a:t>VARIOUS PARTS OF AN AIRCRAFT:</a:t>
            </a:r>
            <a:endParaRPr b="1" sz="1700" u="sng">
              <a:solidFill>
                <a:schemeClr val="lt1"/>
              </a:solidFill>
              <a:latin typeface="Lato"/>
              <a:ea typeface="Lato"/>
              <a:cs typeface="Lato"/>
              <a:sym typeface="Lato"/>
            </a:endParaRPr>
          </a:p>
        </p:txBody>
      </p:sp>
      <p:sp>
        <p:nvSpPr>
          <p:cNvPr id="227" name="Google Shape;227;p21"/>
          <p:cNvSpPr txBox="1"/>
          <p:nvPr/>
        </p:nvSpPr>
        <p:spPr>
          <a:xfrm>
            <a:off x="4812400" y="90425"/>
            <a:ext cx="4113600" cy="81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Lato"/>
                <a:ea typeface="Lato"/>
                <a:cs typeface="Lato"/>
                <a:sym typeface="Lato"/>
              </a:rPr>
              <a:t>THRUST- the force that propels the aircraft</a:t>
            </a:r>
            <a:endParaRPr b="1">
              <a:solidFill>
                <a:schemeClr val="lt1"/>
              </a:solidFill>
              <a:latin typeface="Lato"/>
              <a:ea typeface="Lato"/>
              <a:cs typeface="Lato"/>
              <a:sym typeface="Lato"/>
            </a:endParaRPr>
          </a:p>
          <a:p>
            <a:pPr indent="0" lvl="0" marL="0" rtl="0" algn="l">
              <a:spcBef>
                <a:spcPts val="0"/>
              </a:spcBef>
              <a:spcAft>
                <a:spcPts val="0"/>
              </a:spcAft>
              <a:buNone/>
            </a:pPr>
            <a:r>
              <a:rPr b="1" lang="en">
                <a:solidFill>
                  <a:schemeClr val="lt1"/>
                </a:solidFill>
                <a:latin typeface="Lato"/>
                <a:ea typeface="Lato"/>
                <a:cs typeface="Lato"/>
                <a:sym typeface="Lato"/>
              </a:rPr>
              <a:t>DRAG- Friction between the plane and air</a:t>
            </a:r>
            <a:endParaRPr b="1">
              <a:solidFill>
                <a:schemeClr val="lt1"/>
              </a:solidFill>
              <a:latin typeface="Lato"/>
              <a:ea typeface="Lato"/>
              <a:cs typeface="Lato"/>
              <a:sym typeface="Lato"/>
            </a:endParaRPr>
          </a:p>
          <a:p>
            <a:pPr indent="0" lvl="0" marL="0" rtl="0" algn="l">
              <a:spcBef>
                <a:spcPts val="0"/>
              </a:spcBef>
              <a:spcAft>
                <a:spcPts val="0"/>
              </a:spcAft>
              <a:buNone/>
            </a:pPr>
            <a:r>
              <a:rPr b="1" lang="en">
                <a:solidFill>
                  <a:schemeClr val="lt1"/>
                </a:solidFill>
                <a:latin typeface="Lato"/>
                <a:ea typeface="Lato"/>
                <a:cs typeface="Lato"/>
                <a:sym typeface="Lato"/>
              </a:rPr>
              <a:t>LIFT- the force that causes the plane to go up</a:t>
            </a:r>
            <a:endParaRPr b="1">
              <a:solidFill>
                <a:schemeClr val="lt1"/>
              </a:solidFill>
              <a:latin typeface="Lato"/>
              <a:ea typeface="Lato"/>
              <a:cs typeface="Lato"/>
              <a:sym typeface="Lato"/>
            </a:endParaRPr>
          </a:p>
          <a:p>
            <a:pPr indent="0" lvl="0" marL="0" rtl="0" algn="l">
              <a:spcBef>
                <a:spcPts val="0"/>
              </a:spcBef>
              <a:spcAft>
                <a:spcPts val="0"/>
              </a:spcAft>
              <a:buNone/>
            </a:pPr>
            <a:r>
              <a:rPr b="1" lang="en">
                <a:solidFill>
                  <a:schemeClr val="lt1"/>
                </a:solidFill>
                <a:latin typeface="Lato"/>
                <a:ea typeface="Lato"/>
                <a:cs typeface="Lato"/>
                <a:sym typeface="Lato"/>
              </a:rPr>
              <a:t>WEIGHT- the force that acts because of gravity</a:t>
            </a:r>
            <a:endParaRPr b="1">
              <a:solidFill>
                <a:schemeClr val="lt1"/>
              </a:solidFill>
              <a:latin typeface="Lato"/>
              <a:ea typeface="Lato"/>
              <a:cs typeface="Lato"/>
              <a:sym typeface="Lato"/>
            </a:endParaRPr>
          </a:p>
        </p:txBody>
      </p:sp>
      <p:sp>
        <p:nvSpPr>
          <p:cNvPr id="228" name="Google Shape;228;p21"/>
          <p:cNvSpPr txBox="1"/>
          <p:nvPr/>
        </p:nvSpPr>
        <p:spPr>
          <a:xfrm>
            <a:off x="5842025" y="258425"/>
            <a:ext cx="2742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
        <p:nvSpPr>
          <p:cNvPr id="229" name="Google Shape;229;p21"/>
          <p:cNvSpPr txBox="1"/>
          <p:nvPr/>
        </p:nvSpPr>
        <p:spPr>
          <a:xfrm>
            <a:off x="464075" y="3491275"/>
            <a:ext cx="4113600" cy="167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solidFill>
                  <a:schemeClr val="lt1"/>
                </a:solidFill>
                <a:latin typeface="Lato"/>
                <a:ea typeface="Lato"/>
                <a:cs typeface="Lato"/>
                <a:sym typeface="Lato"/>
              </a:rPr>
              <a:t>ROLL-</a:t>
            </a:r>
            <a:r>
              <a:rPr b="1" lang="en">
                <a:solidFill>
                  <a:schemeClr val="lt1"/>
                </a:solidFill>
                <a:latin typeface="Lato"/>
                <a:ea typeface="Lato"/>
                <a:cs typeface="Lato"/>
                <a:sym typeface="Lato"/>
              </a:rPr>
              <a:t>  rotates the plane, controlled by ailerons</a:t>
            </a:r>
            <a:br>
              <a:rPr b="1" lang="en">
                <a:solidFill>
                  <a:schemeClr val="lt1"/>
                </a:solidFill>
                <a:latin typeface="Lato"/>
                <a:ea typeface="Lato"/>
                <a:cs typeface="Lato"/>
                <a:sym typeface="Lato"/>
              </a:rPr>
            </a:br>
            <a:endParaRPr b="1">
              <a:solidFill>
                <a:schemeClr val="lt1"/>
              </a:solidFill>
              <a:latin typeface="Lato"/>
              <a:ea typeface="Lato"/>
              <a:cs typeface="Lato"/>
              <a:sym typeface="Lato"/>
            </a:endParaRPr>
          </a:p>
          <a:p>
            <a:pPr indent="0" lvl="0" marL="0" rtl="0" algn="l">
              <a:spcBef>
                <a:spcPts val="0"/>
              </a:spcBef>
              <a:spcAft>
                <a:spcPts val="0"/>
              </a:spcAft>
              <a:buNone/>
            </a:pPr>
            <a:r>
              <a:rPr b="1" lang="en" u="sng">
                <a:solidFill>
                  <a:schemeClr val="lt1"/>
                </a:solidFill>
                <a:latin typeface="Lato"/>
                <a:ea typeface="Lato"/>
                <a:cs typeface="Lato"/>
                <a:sym typeface="Lato"/>
              </a:rPr>
              <a:t>YAW-</a:t>
            </a:r>
            <a:r>
              <a:rPr b="1" lang="en">
                <a:solidFill>
                  <a:schemeClr val="lt1"/>
                </a:solidFill>
                <a:latin typeface="Lato"/>
                <a:ea typeface="Lato"/>
                <a:cs typeface="Lato"/>
                <a:sym typeface="Lato"/>
              </a:rPr>
              <a:t>  turns tha plane, controlled by the rudder</a:t>
            </a:r>
            <a:endParaRPr b="1">
              <a:solidFill>
                <a:schemeClr val="lt1"/>
              </a:solidFill>
              <a:latin typeface="Lato"/>
              <a:ea typeface="Lato"/>
              <a:cs typeface="Lato"/>
              <a:sym typeface="Lato"/>
            </a:endParaRPr>
          </a:p>
          <a:p>
            <a:pPr indent="0" lvl="0" marL="0" rtl="0" algn="l">
              <a:spcBef>
                <a:spcPts val="0"/>
              </a:spcBef>
              <a:spcAft>
                <a:spcPts val="0"/>
              </a:spcAft>
              <a:buNone/>
            </a:pPr>
            <a:r>
              <a:t/>
            </a:r>
            <a:endParaRPr b="1">
              <a:solidFill>
                <a:schemeClr val="lt1"/>
              </a:solidFill>
              <a:latin typeface="Lato"/>
              <a:ea typeface="Lato"/>
              <a:cs typeface="Lato"/>
              <a:sym typeface="Lato"/>
            </a:endParaRPr>
          </a:p>
          <a:p>
            <a:pPr indent="0" lvl="0" marL="0" rtl="0" algn="l">
              <a:spcBef>
                <a:spcPts val="0"/>
              </a:spcBef>
              <a:spcAft>
                <a:spcPts val="0"/>
              </a:spcAft>
              <a:buNone/>
            </a:pPr>
            <a:r>
              <a:rPr b="1" lang="en" u="sng">
                <a:solidFill>
                  <a:schemeClr val="lt1"/>
                </a:solidFill>
                <a:latin typeface="Lato"/>
                <a:ea typeface="Lato"/>
                <a:cs typeface="Lato"/>
                <a:sym typeface="Lato"/>
              </a:rPr>
              <a:t>PITCH-</a:t>
            </a:r>
            <a:r>
              <a:rPr b="1" lang="en">
                <a:solidFill>
                  <a:schemeClr val="lt1"/>
                </a:solidFill>
                <a:latin typeface="Lato"/>
                <a:ea typeface="Lato"/>
                <a:cs typeface="Lato"/>
                <a:sym typeface="Lato"/>
              </a:rPr>
              <a:t>  changes the altitude, controlled by the elevator</a:t>
            </a:r>
            <a:endParaRPr b="1">
              <a:solidFill>
                <a:schemeClr val="lt1"/>
              </a:solidFill>
              <a:latin typeface="Lato"/>
              <a:ea typeface="Lato"/>
              <a:cs typeface="Lato"/>
              <a:sym typeface="Lato"/>
            </a:endParaRPr>
          </a:p>
          <a:p>
            <a:pPr indent="0" lvl="0" marL="0" rtl="0" algn="l">
              <a:spcBef>
                <a:spcPts val="0"/>
              </a:spcBef>
              <a:spcAft>
                <a:spcPts val="0"/>
              </a:spcAft>
              <a:buNone/>
            </a:pPr>
            <a:r>
              <a:t/>
            </a:r>
            <a:endParaRPr b="1" sz="1300">
              <a:solidFill>
                <a:schemeClr val="lt1"/>
              </a:solidFill>
              <a:latin typeface="Lato"/>
              <a:ea typeface="Lato"/>
              <a:cs typeface="Lato"/>
              <a:sym typeface="Lato"/>
            </a:endParaRPr>
          </a:p>
        </p:txBody>
      </p:sp>
      <p:cxnSp>
        <p:nvCxnSpPr>
          <p:cNvPr id="230" name="Google Shape;230;p21"/>
          <p:cNvCxnSpPr/>
          <p:nvPr/>
        </p:nvCxnSpPr>
        <p:spPr>
          <a:xfrm>
            <a:off x="4562075" y="3522200"/>
            <a:ext cx="0" cy="0"/>
          </a:xfrm>
          <a:prstGeom prst="straightConnector1">
            <a:avLst/>
          </a:prstGeom>
          <a:noFill/>
          <a:ln cap="flat" cmpd="sng" w="38100">
            <a:solidFill>
              <a:schemeClr val="dk2"/>
            </a:solidFill>
            <a:prstDash val="solid"/>
            <a:round/>
            <a:headEnd len="med" w="med" type="none"/>
            <a:tailEnd len="med" w="med" type="none"/>
          </a:ln>
        </p:spPr>
      </p:cxnSp>
      <p:cxnSp>
        <p:nvCxnSpPr>
          <p:cNvPr id="231" name="Google Shape;231;p21"/>
          <p:cNvCxnSpPr/>
          <p:nvPr/>
        </p:nvCxnSpPr>
        <p:spPr>
          <a:xfrm>
            <a:off x="-1075" y="3381775"/>
            <a:ext cx="9103500" cy="11400"/>
          </a:xfrm>
          <a:prstGeom prst="straightConnector1">
            <a:avLst/>
          </a:prstGeom>
          <a:noFill/>
          <a:ln cap="flat" cmpd="sng" w="38100">
            <a:solidFill>
              <a:schemeClr val="dk2"/>
            </a:solidFill>
            <a:prstDash val="solid"/>
            <a:round/>
            <a:headEnd len="med" w="med" type="none"/>
            <a:tailEnd len="med" w="med" type="none"/>
          </a:ln>
        </p:spPr>
      </p:cxnSp>
      <p:pic>
        <p:nvPicPr>
          <p:cNvPr id="232" name="Google Shape;232;p21"/>
          <p:cNvPicPr preferRelativeResize="0"/>
          <p:nvPr/>
        </p:nvPicPr>
        <p:blipFill>
          <a:blip r:embed="rId5">
            <a:alphaModFix/>
          </a:blip>
          <a:stretch>
            <a:fillRect/>
          </a:stretch>
        </p:blipFill>
        <p:spPr>
          <a:xfrm>
            <a:off x="4812400" y="3471350"/>
            <a:ext cx="3200025" cy="1620100"/>
          </a:xfrm>
          <a:prstGeom prst="rect">
            <a:avLst/>
          </a:prstGeom>
          <a:noFill/>
          <a:ln cap="flat" cmpd="sng" w="38100">
            <a:solidFill>
              <a:srgbClr val="030303"/>
            </a:solidFill>
            <a:prstDash val="solid"/>
            <a:round/>
            <a:headEnd len="sm" w="sm" type="none"/>
            <a:tailEnd len="sm" w="sm" type="none"/>
          </a:ln>
        </p:spPr>
      </p:pic>
      <p:sp>
        <p:nvSpPr>
          <p:cNvPr id="233" name="Google Shape;233;p21"/>
          <p:cNvSpPr txBox="1"/>
          <p:nvPr/>
        </p:nvSpPr>
        <p:spPr>
          <a:xfrm>
            <a:off x="80375" y="3491275"/>
            <a:ext cx="2793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Lato"/>
                <a:ea typeface="Lato"/>
                <a:cs typeface="Lato"/>
                <a:sym typeface="Lato"/>
              </a:rPr>
              <a:t>MOTION</a:t>
            </a:r>
            <a:endParaRPr b="1" sz="1700">
              <a:solidFill>
                <a:schemeClr val="lt1"/>
              </a:solidFill>
              <a:latin typeface="Lato"/>
              <a:ea typeface="Lato"/>
              <a:cs typeface="Lato"/>
              <a:sym typeface="Lato"/>
            </a:endParaRPr>
          </a:p>
        </p:txBody>
      </p:sp>
      <p:sp>
        <p:nvSpPr>
          <p:cNvPr id="234" name="Google Shape;234;p21"/>
          <p:cNvSpPr/>
          <p:nvPr/>
        </p:nvSpPr>
        <p:spPr>
          <a:xfrm>
            <a:off x="40175" y="3491400"/>
            <a:ext cx="371700" cy="1620000"/>
          </a:xfrm>
          <a:prstGeom prst="rect">
            <a:avLst/>
          </a:prstGeom>
          <a:noFill/>
          <a:ln cap="flat" cmpd="sng" w="38100">
            <a:solidFill>
              <a:srgbClr val="03030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