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4" r:id="rId3"/>
    <p:sldId id="265" r:id="rId4"/>
    <p:sldId id="257" r:id="rId5"/>
    <p:sldId id="258" r:id="rId6"/>
    <p:sldId id="259" r:id="rId7"/>
    <p:sldId id="260" r:id="rId8"/>
    <p:sldId id="261" r:id="rId9"/>
    <p:sldId id="262" r:id="rId10"/>
    <p:sldId id="263" r:id="rId11"/>
    <p:sldId id="266" r:id="rId12"/>
    <p:sldId id="267" r:id="rId13"/>
    <p:sldId id="268" r:id="rId14"/>
    <p:sldId id="269" r:id="rId15"/>
    <p:sldId id="270" r:id="rId16"/>
    <p:sldId id="256" r:id="rId17"/>
    <p:sldId id="271" r:id="rId18"/>
    <p:sldId id="272" r:id="rId19"/>
    <p:sldId id="273" r:id="rId20"/>
    <p:sldId id="274" r:id="rId21"/>
    <p:sldId id="275" r:id="rId22"/>
    <p:sldId id="276" r:id="rId23"/>
    <p:sldId id="277" r:id="rId24"/>
    <p:sldId id="278" r:id="rId25"/>
    <p:sldId id="279" r:id="rId26"/>
    <p:sldId id="280"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69" autoAdjust="0"/>
    <p:restoredTop sz="9466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C02833-0DA8-4F64-A248-F34CE909CA67}" type="doc">
      <dgm:prSet loTypeId="urn:diagrams.loki3.com/BracketList" loCatId="list" qsTypeId="urn:microsoft.com/office/officeart/2005/8/quickstyle/simple1" qsCatId="simple" csTypeId="urn:microsoft.com/office/officeart/2005/8/colors/accent1_2" csCatId="accent1" phldr="1"/>
      <dgm:spPr/>
      <dgm:t>
        <a:bodyPr/>
        <a:lstStyle/>
        <a:p>
          <a:endParaRPr lang="en-IN"/>
        </a:p>
      </dgm:t>
    </dgm:pt>
    <dgm:pt modelId="{4FEEC923-EAF5-4CC4-8BCC-0BF499B97FF5}">
      <dgm:prSet phldrT="[Text]"/>
      <dgm:spPr/>
      <dgm:t>
        <a:bodyPr/>
        <a:lstStyle/>
        <a:p>
          <a:r>
            <a:rPr lang="en-IN" dirty="0"/>
            <a:t>Repo rate</a:t>
          </a:r>
        </a:p>
      </dgm:t>
    </dgm:pt>
    <dgm:pt modelId="{83EC5BAF-4DB1-42A6-A0D4-AD0D4A336A9C}" type="parTrans" cxnId="{64BDD995-A3A1-401F-9859-CB1368873870}">
      <dgm:prSet/>
      <dgm:spPr/>
      <dgm:t>
        <a:bodyPr/>
        <a:lstStyle/>
        <a:p>
          <a:endParaRPr lang="en-IN"/>
        </a:p>
      </dgm:t>
    </dgm:pt>
    <dgm:pt modelId="{10EC66A1-9633-4BEA-AAAA-3066190A2D1D}" type="sibTrans" cxnId="{64BDD995-A3A1-401F-9859-CB1368873870}">
      <dgm:prSet/>
      <dgm:spPr/>
      <dgm:t>
        <a:bodyPr/>
        <a:lstStyle/>
        <a:p>
          <a:endParaRPr lang="en-IN"/>
        </a:p>
      </dgm:t>
    </dgm:pt>
    <dgm:pt modelId="{4A5F43F7-06E3-472B-B35C-03D8FA9E0789}">
      <dgm:prSet phldrT="[Text]"/>
      <dgm:spPr>
        <a:solidFill>
          <a:schemeClr val="accent2"/>
        </a:solidFill>
      </dgm:spPr>
      <dgm:t>
        <a:bodyPr/>
        <a:lstStyle/>
        <a:p>
          <a:r>
            <a:rPr lang="en-IN" dirty="0"/>
            <a:t>Rate at which banks borrow money from RBI.</a:t>
          </a:r>
        </a:p>
      </dgm:t>
    </dgm:pt>
    <dgm:pt modelId="{4B8876B4-260A-4362-997F-209086C3CC22}" type="parTrans" cxnId="{31003E87-8434-4736-8DFB-5531DB275005}">
      <dgm:prSet/>
      <dgm:spPr/>
      <dgm:t>
        <a:bodyPr/>
        <a:lstStyle/>
        <a:p>
          <a:endParaRPr lang="en-IN"/>
        </a:p>
      </dgm:t>
    </dgm:pt>
    <dgm:pt modelId="{F70ABB93-FA63-43C7-9ADD-833567E48152}" type="sibTrans" cxnId="{31003E87-8434-4736-8DFB-5531DB275005}">
      <dgm:prSet/>
      <dgm:spPr/>
      <dgm:t>
        <a:bodyPr/>
        <a:lstStyle/>
        <a:p>
          <a:endParaRPr lang="en-IN"/>
        </a:p>
      </dgm:t>
    </dgm:pt>
    <dgm:pt modelId="{F572356E-0499-490D-B15A-09F897C1DD51}">
      <dgm:prSet phldrT="[Text]"/>
      <dgm:spPr/>
      <dgm:t>
        <a:bodyPr/>
        <a:lstStyle/>
        <a:p>
          <a:r>
            <a:rPr lang="en-IN" dirty="0"/>
            <a:t>Reverse repo</a:t>
          </a:r>
        </a:p>
      </dgm:t>
    </dgm:pt>
    <dgm:pt modelId="{DC8D1F06-6340-4444-94A7-9117A9B3FD02}" type="parTrans" cxnId="{669BEEDC-45C8-4B62-B717-EAE3A9F6D010}">
      <dgm:prSet/>
      <dgm:spPr/>
      <dgm:t>
        <a:bodyPr/>
        <a:lstStyle/>
        <a:p>
          <a:endParaRPr lang="en-IN"/>
        </a:p>
      </dgm:t>
    </dgm:pt>
    <dgm:pt modelId="{FAFCEF96-96FD-4AB1-B6BD-01FD2C5C422B}" type="sibTrans" cxnId="{669BEEDC-45C8-4B62-B717-EAE3A9F6D010}">
      <dgm:prSet/>
      <dgm:spPr/>
      <dgm:t>
        <a:bodyPr/>
        <a:lstStyle/>
        <a:p>
          <a:endParaRPr lang="en-IN"/>
        </a:p>
      </dgm:t>
    </dgm:pt>
    <dgm:pt modelId="{F5D0A8FB-A5D8-4382-88A2-798EFDB2BD41}">
      <dgm:prSet phldrT="[Text]"/>
      <dgm:spPr>
        <a:solidFill>
          <a:schemeClr val="accent6"/>
        </a:solidFill>
      </dgm:spPr>
      <dgm:t>
        <a:bodyPr/>
        <a:lstStyle/>
        <a:p>
          <a:r>
            <a:rPr lang="en-IN" dirty="0"/>
            <a:t>Rate at which RBI borrow money from banks .</a:t>
          </a:r>
        </a:p>
      </dgm:t>
    </dgm:pt>
    <dgm:pt modelId="{3E35D986-9F6D-4D83-B3BB-393EECA9DF9B}" type="sibTrans" cxnId="{795CB25B-1143-4834-91AC-3D3E8B530521}">
      <dgm:prSet/>
      <dgm:spPr/>
      <dgm:t>
        <a:bodyPr/>
        <a:lstStyle/>
        <a:p>
          <a:endParaRPr lang="en-IN"/>
        </a:p>
      </dgm:t>
    </dgm:pt>
    <dgm:pt modelId="{CDEDAA8D-5F6F-4CC9-B34C-979034F7F46F}" type="parTrans" cxnId="{795CB25B-1143-4834-91AC-3D3E8B530521}">
      <dgm:prSet/>
      <dgm:spPr/>
      <dgm:t>
        <a:bodyPr/>
        <a:lstStyle/>
        <a:p>
          <a:endParaRPr lang="en-IN"/>
        </a:p>
      </dgm:t>
    </dgm:pt>
    <dgm:pt modelId="{BFF86484-CAE1-4CCC-84D0-89AF30147790}" type="pres">
      <dgm:prSet presAssocID="{F5C02833-0DA8-4F64-A248-F34CE909CA67}" presName="Name0" presStyleCnt="0">
        <dgm:presLayoutVars>
          <dgm:dir/>
          <dgm:animLvl val="lvl"/>
          <dgm:resizeHandles val="exact"/>
        </dgm:presLayoutVars>
      </dgm:prSet>
      <dgm:spPr/>
    </dgm:pt>
    <dgm:pt modelId="{8F6CAF10-88D2-4D45-ADF9-0D124A6F4ECC}" type="pres">
      <dgm:prSet presAssocID="{4FEEC923-EAF5-4CC4-8BCC-0BF499B97FF5}" presName="linNode" presStyleCnt="0"/>
      <dgm:spPr/>
    </dgm:pt>
    <dgm:pt modelId="{A1293070-CAC5-4CC1-A364-46A9EBF77146}" type="pres">
      <dgm:prSet presAssocID="{4FEEC923-EAF5-4CC4-8BCC-0BF499B97FF5}" presName="parTx" presStyleLbl="revTx" presStyleIdx="0" presStyleCnt="2">
        <dgm:presLayoutVars>
          <dgm:chMax val="1"/>
          <dgm:bulletEnabled val="1"/>
        </dgm:presLayoutVars>
      </dgm:prSet>
      <dgm:spPr/>
    </dgm:pt>
    <dgm:pt modelId="{2A1ABA8D-64B2-41E2-84B2-A3BD56C2D02D}" type="pres">
      <dgm:prSet presAssocID="{4FEEC923-EAF5-4CC4-8BCC-0BF499B97FF5}" presName="bracket" presStyleLbl="parChTrans1D1" presStyleIdx="0" presStyleCnt="2"/>
      <dgm:spPr/>
    </dgm:pt>
    <dgm:pt modelId="{26627E68-65F2-428A-B0B7-0D622170A67C}" type="pres">
      <dgm:prSet presAssocID="{4FEEC923-EAF5-4CC4-8BCC-0BF499B97FF5}" presName="spH" presStyleCnt="0"/>
      <dgm:spPr/>
    </dgm:pt>
    <dgm:pt modelId="{B24EDFE8-B4AC-4DC5-B7CB-A1E614381473}" type="pres">
      <dgm:prSet presAssocID="{4FEEC923-EAF5-4CC4-8BCC-0BF499B97FF5}" presName="desTx" presStyleLbl="node1" presStyleIdx="0" presStyleCnt="2" custLinFactNeighborX="-32767" custLinFactNeighborY="954">
        <dgm:presLayoutVars>
          <dgm:bulletEnabled val="1"/>
        </dgm:presLayoutVars>
      </dgm:prSet>
      <dgm:spPr/>
    </dgm:pt>
    <dgm:pt modelId="{55CBF21A-CC2E-455F-BAB1-06561282A885}" type="pres">
      <dgm:prSet presAssocID="{10EC66A1-9633-4BEA-AAAA-3066190A2D1D}" presName="spV" presStyleCnt="0"/>
      <dgm:spPr/>
    </dgm:pt>
    <dgm:pt modelId="{62D662C5-AD6C-456C-BB94-50E0611AB926}" type="pres">
      <dgm:prSet presAssocID="{F572356E-0499-490D-B15A-09F897C1DD51}" presName="linNode" presStyleCnt="0"/>
      <dgm:spPr/>
    </dgm:pt>
    <dgm:pt modelId="{C8C0C7ED-5283-4ACC-8EA3-A8D140DC2536}" type="pres">
      <dgm:prSet presAssocID="{F572356E-0499-490D-B15A-09F897C1DD51}" presName="parTx" presStyleLbl="revTx" presStyleIdx="1" presStyleCnt="2">
        <dgm:presLayoutVars>
          <dgm:chMax val="1"/>
          <dgm:bulletEnabled val="1"/>
        </dgm:presLayoutVars>
      </dgm:prSet>
      <dgm:spPr/>
    </dgm:pt>
    <dgm:pt modelId="{FD9E4E4D-3986-4041-9366-58F065C9F435}" type="pres">
      <dgm:prSet presAssocID="{F572356E-0499-490D-B15A-09F897C1DD51}" presName="bracket" presStyleLbl="parChTrans1D1" presStyleIdx="1" presStyleCnt="2"/>
      <dgm:spPr/>
    </dgm:pt>
    <dgm:pt modelId="{425C291E-0E19-4B65-911D-D8C7571720A0}" type="pres">
      <dgm:prSet presAssocID="{F572356E-0499-490D-B15A-09F897C1DD51}" presName="spH" presStyleCnt="0"/>
      <dgm:spPr/>
    </dgm:pt>
    <dgm:pt modelId="{64924715-4DF5-40D2-A558-B92DDB6FDC5C}" type="pres">
      <dgm:prSet presAssocID="{F572356E-0499-490D-B15A-09F897C1DD51}" presName="desTx" presStyleLbl="node1" presStyleIdx="1" presStyleCnt="2" custLinFactNeighborY="3793">
        <dgm:presLayoutVars>
          <dgm:bulletEnabled val="1"/>
        </dgm:presLayoutVars>
      </dgm:prSet>
      <dgm:spPr/>
    </dgm:pt>
  </dgm:ptLst>
  <dgm:cxnLst>
    <dgm:cxn modelId="{795CB25B-1143-4834-91AC-3D3E8B530521}" srcId="{F572356E-0499-490D-B15A-09F897C1DD51}" destId="{F5D0A8FB-A5D8-4382-88A2-798EFDB2BD41}" srcOrd="0" destOrd="0" parTransId="{CDEDAA8D-5F6F-4CC9-B34C-979034F7F46F}" sibTransId="{3E35D986-9F6D-4D83-B3BB-393EECA9DF9B}"/>
    <dgm:cxn modelId="{B186AC4E-D8AE-4142-AEF9-7C0F61429F90}" type="presOf" srcId="{F5D0A8FB-A5D8-4382-88A2-798EFDB2BD41}" destId="{64924715-4DF5-40D2-A558-B92DDB6FDC5C}" srcOrd="0" destOrd="0" presId="urn:diagrams.loki3.com/BracketList"/>
    <dgm:cxn modelId="{8DBCAE56-12A0-497A-A2D1-19ABEA8BECEC}" type="presOf" srcId="{F5C02833-0DA8-4F64-A248-F34CE909CA67}" destId="{BFF86484-CAE1-4CCC-84D0-89AF30147790}" srcOrd="0" destOrd="0" presId="urn:diagrams.loki3.com/BracketList"/>
    <dgm:cxn modelId="{07AF5B7E-A1BB-4556-8891-D5B7DFF66F14}" type="presOf" srcId="{F572356E-0499-490D-B15A-09F897C1DD51}" destId="{C8C0C7ED-5283-4ACC-8EA3-A8D140DC2536}" srcOrd="0" destOrd="0" presId="urn:diagrams.loki3.com/BracketList"/>
    <dgm:cxn modelId="{31003E87-8434-4736-8DFB-5531DB275005}" srcId="{4FEEC923-EAF5-4CC4-8BCC-0BF499B97FF5}" destId="{4A5F43F7-06E3-472B-B35C-03D8FA9E0789}" srcOrd="0" destOrd="0" parTransId="{4B8876B4-260A-4362-997F-209086C3CC22}" sibTransId="{F70ABB93-FA63-43C7-9ADD-833567E48152}"/>
    <dgm:cxn modelId="{64BDD995-A3A1-401F-9859-CB1368873870}" srcId="{F5C02833-0DA8-4F64-A248-F34CE909CA67}" destId="{4FEEC923-EAF5-4CC4-8BCC-0BF499B97FF5}" srcOrd="0" destOrd="0" parTransId="{83EC5BAF-4DB1-42A6-A0D4-AD0D4A336A9C}" sibTransId="{10EC66A1-9633-4BEA-AAAA-3066190A2D1D}"/>
    <dgm:cxn modelId="{12E3F2AD-6D56-486C-A440-4E7F98B128B3}" type="presOf" srcId="{4A5F43F7-06E3-472B-B35C-03D8FA9E0789}" destId="{B24EDFE8-B4AC-4DC5-B7CB-A1E614381473}" srcOrd="0" destOrd="0" presId="urn:diagrams.loki3.com/BracketList"/>
    <dgm:cxn modelId="{669BEEDC-45C8-4B62-B717-EAE3A9F6D010}" srcId="{F5C02833-0DA8-4F64-A248-F34CE909CA67}" destId="{F572356E-0499-490D-B15A-09F897C1DD51}" srcOrd="1" destOrd="0" parTransId="{DC8D1F06-6340-4444-94A7-9117A9B3FD02}" sibTransId="{FAFCEF96-96FD-4AB1-B6BD-01FD2C5C422B}"/>
    <dgm:cxn modelId="{BEFADEED-8FF6-46BF-9436-112D9EE68F40}" type="presOf" srcId="{4FEEC923-EAF5-4CC4-8BCC-0BF499B97FF5}" destId="{A1293070-CAC5-4CC1-A364-46A9EBF77146}" srcOrd="0" destOrd="0" presId="urn:diagrams.loki3.com/BracketList"/>
    <dgm:cxn modelId="{7DA96AC8-83D1-4B21-B4C0-40A6FB748973}" type="presParOf" srcId="{BFF86484-CAE1-4CCC-84D0-89AF30147790}" destId="{8F6CAF10-88D2-4D45-ADF9-0D124A6F4ECC}" srcOrd="0" destOrd="0" presId="urn:diagrams.loki3.com/BracketList"/>
    <dgm:cxn modelId="{E9815B41-B4FD-4F51-9E86-DC0F3CB42ED7}" type="presParOf" srcId="{8F6CAF10-88D2-4D45-ADF9-0D124A6F4ECC}" destId="{A1293070-CAC5-4CC1-A364-46A9EBF77146}" srcOrd="0" destOrd="0" presId="urn:diagrams.loki3.com/BracketList"/>
    <dgm:cxn modelId="{ED46F6E6-F9D1-4545-9826-223B7B03CC09}" type="presParOf" srcId="{8F6CAF10-88D2-4D45-ADF9-0D124A6F4ECC}" destId="{2A1ABA8D-64B2-41E2-84B2-A3BD56C2D02D}" srcOrd="1" destOrd="0" presId="urn:diagrams.loki3.com/BracketList"/>
    <dgm:cxn modelId="{0868CD11-CC45-44F0-BB07-494CA0C4AB87}" type="presParOf" srcId="{8F6CAF10-88D2-4D45-ADF9-0D124A6F4ECC}" destId="{26627E68-65F2-428A-B0B7-0D622170A67C}" srcOrd="2" destOrd="0" presId="urn:diagrams.loki3.com/BracketList"/>
    <dgm:cxn modelId="{20E8C9DE-3C6F-40DF-A04E-7E816893181C}" type="presParOf" srcId="{8F6CAF10-88D2-4D45-ADF9-0D124A6F4ECC}" destId="{B24EDFE8-B4AC-4DC5-B7CB-A1E614381473}" srcOrd="3" destOrd="0" presId="urn:diagrams.loki3.com/BracketList"/>
    <dgm:cxn modelId="{C4454D61-201B-4168-B7D2-18822EEA1DF9}" type="presParOf" srcId="{BFF86484-CAE1-4CCC-84D0-89AF30147790}" destId="{55CBF21A-CC2E-455F-BAB1-06561282A885}" srcOrd="1" destOrd="0" presId="urn:diagrams.loki3.com/BracketList"/>
    <dgm:cxn modelId="{D1FB38AB-BAC4-4D3F-989F-8615EE88F096}" type="presParOf" srcId="{BFF86484-CAE1-4CCC-84D0-89AF30147790}" destId="{62D662C5-AD6C-456C-BB94-50E0611AB926}" srcOrd="2" destOrd="0" presId="urn:diagrams.loki3.com/BracketList"/>
    <dgm:cxn modelId="{A5C51A0E-5565-4C5B-9EC0-3AFD40F7487D}" type="presParOf" srcId="{62D662C5-AD6C-456C-BB94-50E0611AB926}" destId="{C8C0C7ED-5283-4ACC-8EA3-A8D140DC2536}" srcOrd="0" destOrd="0" presId="urn:diagrams.loki3.com/BracketList"/>
    <dgm:cxn modelId="{58449E29-7DA9-4F6E-B389-7E261989A566}" type="presParOf" srcId="{62D662C5-AD6C-456C-BB94-50E0611AB926}" destId="{FD9E4E4D-3986-4041-9366-58F065C9F435}" srcOrd="1" destOrd="0" presId="urn:diagrams.loki3.com/BracketList"/>
    <dgm:cxn modelId="{8C00C7EA-9743-4F02-B4EB-93E78FDF0056}" type="presParOf" srcId="{62D662C5-AD6C-456C-BB94-50E0611AB926}" destId="{425C291E-0E19-4B65-911D-D8C7571720A0}" srcOrd="2" destOrd="0" presId="urn:diagrams.loki3.com/BracketList"/>
    <dgm:cxn modelId="{32231D1F-C28E-43A1-AB48-4B273CFE8273}" type="presParOf" srcId="{62D662C5-AD6C-456C-BB94-50E0611AB926}" destId="{64924715-4DF5-40D2-A558-B92DDB6FDC5C}"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293070-CAC5-4CC1-A364-46A9EBF77146}">
      <dsp:nvSpPr>
        <dsp:cNvPr id="0" name=""/>
        <dsp:cNvSpPr/>
      </dsp:nvSpPr>
      <dsp:spPr>
        <a:xfrm>
          <a:off x="3281" y="199530"/>
          <a:ext cx="1678704" cy="415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marL="0" lvl="0" indent="0" algn="r" defTabSz="933450">
            <a:lnSpc>
              <a:spcPct val="90000"/>
            </a:lnSpc>
            <a:spcBef>
              <a:spcPct val="0"/>
            </a:spcBef>
            <a:spcAft>
              <a:spcPct val="35000"/>
            </a:spcAft>
            <a:buNone/>
          </a:pPr>
          <a:r>
            <a:rPr lang="en-IN" sz="2100" kern="1200" dirty="0"/>
            <a:t>Repo rate</a:t>
          </a:r>
        </a:p>
      </dsp:txBody>
      <dsp:txXfrm>
        <a:off x="3281" y="199530"/>
        <a:ext cx="1678704" cy="415800"/>
      </dsp:txXfrm>
    </dsp:sp>
    <dsp:sp modelId="{2A1ABA8D-64B2-41E2-84B2-A3BD56C2D02D}">
      <dsp:nvSpPr>
        <dsp:cNvPr id="0" name=""/>
        <dsp:cNvSpPr/>
      </dsp:nvSpPr>
      <dsp:spPr>
        <a:xfrm>
          <a:off x="1681986" y="30612"/>
          <a:ext cx="335740" cy="753637"/>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4EDFE8-B4AC-4DC5-B7CB-A1E614381473}">
      <dsp:nvSpPr>
        <dsp:cNvPr id="0" name=""/>
        <dsp:cNvSpPr/>
      </dsp:nvSpPr>
      <dsp:spPr>
        <a:xfrm>
          <a:off x="2108018" y="37801"/>
          <a:ext cx="4566076" cy="753637"/>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228600" lvl="1" indent="-228600" algn="l" defTabSz="933450">
            <a:lnSpc>
              <a:spcPct val="90000"/>
            </a:lnSpc>
            <a:spcBef>
              <a:spcPct val="0"/>
            </a:spcBef>
            <a:spcAft>
              <a:spcPct val="15000"/>
            </a:spcAft>
            <a:buChar char="•"/>
          </a:pPr>
          <a:r>
            <a:rPr lang="en-IN" sz="2100" kern="1200" dirty="0"/>
            <a:t>Rate at which banks borrow money from RBI.</a:t>
          </a:r>
        </a:p>
      </dsp:txBody>
      <dsp:txXfrm>
        <a:off x="2108018" y="37801"/>
        <a:ext cx="4566076" cy="753637"/>
      </dsp:txXfrm>
    </dsp:sp>
    <dsp:sp modelId="{C8C0C7ED-5283-4ACC-8EA3-A8D140DC2536}">
      <dsp:nvSpPr>
        <dsp:cNvPr id="0" name=""/>
        <dsp:cNvSpPr/>
      </dsp:nvSpPr>
      <dsp:spPr>
        <a:xfrm>
          <a:off x="3281" y="892740"/>
          <a:ext cx="1678704" cy="701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marL="0" lvl="0" indent="0" algn="r" defTabSz="933450">
            <a:lnSpc>
              <a:spcPct val="90000"/>
            </a:lnSpc>
            <a:spcBef>
              <a:spcPct val="0"/>
            </a:spcBef>
            <a:spcAft>
              <a:spcPct val="35000"/>
            </a:spcAft>
            <a:buNone/>
          </a:pPr>
          <a:r>
            <a:rPr lang="en-IN" sz="2100" kern="1200" dirty="0"/>
            <a:t>Reverse repo</a:t>
          </a:r>
        </a:p>
      </dsp:txBody>
      <dsp:txXfrm>
        <a:off x="3281" y="892740"/>
        <a:ext cx="1678704" cy="701662"/>
      </dsp:txXfrm>
    </dsp:sp>
    <dsp:sp modelId="{FD9E4E4D-3986-4041-9366-58F065C9F435}">
      <dsp:nvSpPr>
        <dsp:cNvPr id="0" name=""/>
        <dsp:cNvSpPr/>
      </dsp:nvSpPr>
      <dsp:spPr>
        <a:xfrm>
          <a:off x="1681986" y="859849"/>
          <a:ext cx="335740" cy="767443"/>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4924715-4DF5-40D2-A558-B92DDB6FDC5C}">
      <dsp:nvSpPr>
        <dsp:cNvPr id="0" name=""/>
        <dsp:cNvSpPr/>
      </dsp:nvSpPr>
      <dsp:spPr>
        <a:xfrm>
          <a:off x="2152023" y="888958"/>
          <a:ext cx="4566076" cy="767443"/>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228600" lvl="1" indent="-228600" algn="l" defTabSz="933450">
            <a:lnSpc>
              <a:spcPct val="90000"/>
            </a:lnSpc>
            <a:spcBef>
              <a:spcPct val="0"/>
            </a:spcBef>
            <a:spcAft>
              <a:spcPct val="15000"/>
            </a:spcAft>
            <a:buChar char="•"/>
          </a:pPr>
          <a:r>
            <a:rPr lang="en-IN" sz="2100" kern="1200" dirty="0"/>
            <a:t>Rate at which RBI borrow money from banks .</a:t>
          </a:r>
        </a:p>
      </dsp:txBody>
      <dsp:txXfrm>
        <a:off x="2152023" y="888958"/>
        <a:ext cx="4566076" cy="767443"/>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E837B-4E6B-4AF7-99B5-5B48419BD1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B3E7F45-8D00-4AEE-936E-F81D0E0ADC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E0CB90B-26AF-4F61-A0FB-87341F870C43}"/>
              </a:ext>
            </a:extLst>
          </p:cNvPr>
          <p:cNvSpPr>
            <a:spLocks noGrp="1"/>
          </p:cNvSpPr>
          <p:nvPr>
            <p:ph type="dt" sz="half" idx="10"/>
          </p:nvPr>
        </p:nvSpPr>
        <p:spPr/>
        <p:txBody>
          <a:bodyPr/>
          <a:lstStyle/>
          <a:p>
            <a:fld id="{9671100B-2B09-4B69-9316-4C23AC5B7CC1}" type="datetimeFigureOut">
              <a:rPr lang="en-IN" smtClean="0"/>
              <a:t>15-01-2021</a:t>
            </a:fld>
            <a:endParaRPr lang="en-IN"/>
          </a:p>
        </p:txBody>
      </p:sp>
      <p:sp>
        <p:nvSpPr>
          <p:cNvPr id="5" name="Footer Placeholder 4">
            <a:extLst>
              <a:ext uri="{FF2B5EF4-FFF2-40B4-BE49-F238E27FC236}">
                <a16:creationId xmlns:a16="http://schemas.microsoft.com/office/drawing/2014/main" id="{13A75543-12A6-4980-8EEB-233A8DCC05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814435-58BD-4E52-8ACD-A61E1808093F}"/>
              </a:ext>
            </a:extLst>
          </p:cNvPr>
          <p:cNvSpPr>
            <a:spLocks noGrp="1"/>
          </p:cNvSpPr>
          <p:nvPr>
            <p:ph type="sldNum" sz="quarter" idx="12"/>
          </p:nvPr>
        </p:nvSpPr>
        <p:spPr/>
        <p:txBody>
          <a:bodyPr/>
          <a:lstStyle/>
          <a:p>
            <a:fld id="{D77C39F2-A5BB-4DDA-BF9A-6B2CAC58222D}" type="slidenum">
              <a:rPr lang="en-IN" smtClean="0"/>
              <a:t>‹#›</a:t>
            </a:fld>
            <a:endParaRPr lang="en-IN"/>
          </a:p>
        </p:txBody>
      </p:sp>
    </p:spTree>
    <p:extLst>
      <p:ext uri="{BB962C8B-B14F-4D97-AF65-F5344CB8AC3E}">
        <p14:creationId xmlns:p14="http://schemas.microsoft.com/office/powerpoint/2010/main" val="711020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BB648-8D3E-46FB-9E83-54342DFBDF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7C5A92-B185-4075-9F61-4A72882FFA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AD9A0E-46AD-4D6D-A54D-06B2ED998826}"/>
              </a:ext>
            </a:extLst>
          </p:cNvPr>
          <p:cNvSpPr>
            <a:spLocks noGrp="1"/>
          </p:cNvSpPr>
          <p:nvPr>
            <p:ph type="dt" sz="half" idx="10"/>
          </p:nvPr>
        </p:nvSpPr>
        <p:spPr/>
        <p:txBody>
          <a:bodyPr/>
          <a:lstStyle/>
          <a:p>
            <a:fld id="{9671100B-2B09-4B69-9316-4C23AC5B7CC1}" type="datetimeFigureOut">
              <a:rPr lang="en-IN" smtClean="0"/>
              <a:t>15-01-2021</a:t>
            </a:fld>
            <a:endParaRPr lang="en-IN"/>
          </a:p>
        </p:txBody>
      </p:sp>
      <p:sp>
        <p:nvSpPr>
          <p:cNvPr id="5" name="Footer Placeholder 4">
            <a:extLst>
              <a:ext uri="{FF2B5EF4-FFF2-40B4-BE49-F238E27FC236}">
                <a16:creationId xmlns:a16="http://schemas.microsoft.com/office/drawing/2014/main" id="{84097FD5-639B-4E52-8295-5E34A1D5E3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B819AC-8E6A-4EE4-9E42-9F2CAC599C88}"/>
              </a:ext>
            </a:extLst>
          </p:cNvPr>
          <p:cNvSpPr>
            <a:spLocks noGrp="1"/>
          </p:cNvSpPr>
          <p:nvPr>
            <p:ph type="sldNum" sz="quarter" idx="12"/>
          </p:nvPr>
        </p:nvSpPr>
        <p:spPr/>
        <p:txBody>
          <a:bodyPr/>
          <a:lstStyle/>
          <a:p>
            <a:fld id="{D77C39F2-A5BB-4DDA-BF9A-6B2CAC58222D}" type="slidenum">
              <a:rPr lang="en-IN" smtClean="0"/>
              <a:t>‹#›</a:t>
            </a:fld>
            <a:endParaRPr lang="en-IN"/>
          </a:p>
        </p:txBody>
      </p:sp>
    </p:spTree>
    <p:extLst>
      <p:ext uri="{BB962C8B-B14F-4D97-AF65-F5344CB8AC3E}">
        <p14:creationId xmlns:p14="http://schemas.microsoft.com/office/powerpoint/2010/main" val="235313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528758-CD03-4DD9-82E0-1DBAA96A87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3FC4FE-E1EC-4A5B-B142-83E4E19B9F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290C01-E3BE-4065-BC6F-F1CD6EEED418}"/>
              </a:ext>
            </a:extLst>
          </p:cNvPr>
          <p:cNvSpPr>
            <a:spLocks noGrp="1"/>
          </p:cNvSpPr>
          <p:nvPr>
            <p:ph type="dt" sz="half" idx="10"/>
          </p:nvPr>
        </p:nvSpPr>
        <p:spPr/>
        <p:txBody>
          <a:bodyPr/>
          <a:lstStyle/>
          <a:p>
            <a:fld id="{9671100B-2B09-4B69-9316-4C23AC5B7CC1}" type="datetimeFigureOut">
              <a:rPr lang="en-IN" smtClean="0"/>
              <a:t>15-01-2021</a:t>
            </a:fld>
            <a:endParaRPr lang="en-IN"/>
          </a:p>
        </p:txBody>
      </p:sp>
      <p:sp>
        <p:nvSpPr>
          <p:cNvPr id="5" name="Footer Placeholder 4">
            <a:extLst>
              <a:ext uri="{FF2B5EF4-FFF2-40B4-BE49-F238E27FC236}">
                <a16:creationId xmlns:a16="http://schemas.microsoft.com/office/drawing/2014/main" id="{7850432B-0E3B-47A4-A944-93CD22D0B7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03288D-22EF-4F05-B122-C10913CB0DC7}"/>
              </a:ext>
            </a:extLst>
          </p:cNvPr>
          <p:cNvSpPr>
            <a:spLocks noGrp="1"/>
          </p:cNvSpPr>
          <p:nvPr>
            <p:ph type="sldNum" sz="quarter" idx="12"/>
          </p:nvPr>
        </p:nvSpPr>
        <p:spPr/>
        <p:txBody>
          <a:bodyPr/>
          <a:lstStyle/>
          <a:p>
            <a:fld id="{D77C39F2-A5BB-4DDA-BF9A-6B2CAC58222D}" type="slidenum">
              <a:rPr lang="en-IN" smtClean="0"/>
              <a:t>‹#›</a:t>
            </a:fld>
            <a:endParaRPr lang="en-IN"/>
          </a:p>
        </p:txBody>
      </p:sp>
    </p:spTree>
    <p:extLst>
      <p:ext uri="{BB962C8B-B14F-4D97-AF65-F5344CB8AC3E}">
        <p14:creationId xmlns:p14="http://schemas.microsoft.com/office/powerpoint/2010/main" val="15264336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71100B-2B09-4B69-9316-4C23AC5B7CC1}" type="datetimeFigureOut">
              <a:rPr lang="en-IN" smtClean="0"/>
              <a:t>15-01-2021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7C39F2-A5BB-4DDA-BF9A-6B2CAC58222D}" type="slidenum">
              <a:rPr lang="en-IN" smtClean="0"/>
              <a:t>‹#›</a:t>
            </a:fld>
            <a:endParaRPr lang="en-IN"/>
          </a:p>
        </p:txBody>
      </p:sp>
    </p:spTree>
    <p:extLst>
      <p:ext uri="{BB962C8B-B14F-4D97-AF65-F5344CB8AC3E}">
        <p14:creationId xmlns:p14="http://schemas.microsoft.com/office/powerpoint/2010/main" val="222346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671100B-2B09-4B69-9316-4C23AC5B7CC1}" type="datetimeFigureOut">
              <a:rPr lang="en-IN" smtClean="0"/>
              <a:t>15-01-2021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7C39F2-A5BB-4DDA-BF9A-6B2CAC58222D}" type="slidenum">
              <a:rPr lang="en-IN" smtClean="0"/>
              <a:t>‹#›</a:t>
            </a:fld>
            <a:endParaRPr lang="en-IN"/>
          </a:p>
        </p:txBody>
      </p:sp>
    </p:spTree>
    <p:extLst>
      <p:ext uri="{BB962C8B-B14F-4D97-AF65-F5344CB8AC3E}">
        <p14:creationId xmlns:p14="http://schemas.microsoft.com/office/powerpoint/2010/main" val="2099700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71100B-2B09-4B69-9316-4C23AC5B7CC1}" type="datetimeFigureOut">
              <a:rPr lang="en-IN" smtClean="0"/>
              <a:t>15-01-2021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7C39F2-A5BB-4DDA-BF9A-6B2CAC58222D}" type="slidenum">
              <a:rPr lang="en-IN" smtClean="0"/>
              <a:t>‹#›</a:t>
            </a:fld>
            <a:endParaRPr lang="en-IN"/>
          </a:p>
        </p:txBody>
      </p:sp>
    </p:spTree>
    <p:extLst>
      <p:ext uri="{BB962C8B-B14F-4D97-AF65-F5344CB8AC3E}">
        <p14:creationId xmlns:p14="http://schemas.microsoft.com/office/powerpoint/2010/main" val="4016695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71100B-2B09-4B69-9316-4C23AC5B7CC1}" type="datetimeFigureOut">
              <a:rPr lang="en-IN" smtClean="0"/>
              <a:t>15-01-2021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7C39F2-A5BB-4DDA-BF9A-6B2CAC58222D}" type="slidenum">
              <a:rPr lang="en-IN" smtClean="0"/>
              <a:t>‹#›</a:t>
            </a:fld>
            <a:endParaRPr lang="en-IN"/>
          </a:p>
        </p:txBody>
      </p:sp>
    </p:spTree>
    <p:extLst>
      <p:ext uri="{BB962C8B-B14F-4D97-AF65-F5344CB8AC3E}">
        <p14:creationId xmlns:p14="http://schemas.microsoft.com/office/powerpoint/2010/main" val="1597005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71100B-2B09-4B69-9316-4C23AC5B7CC1}" type="datetimeFigureOut">
              <a:rPr lang="en-IN" smtClean="0"/>
              <a:t>15-01-2021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7C39F2-A5BB-4DDA-BF9A-6B2CAC58222D}" type="slidenum">
              <a:rPr lang="en-IN" smtClean="0"/>
              <a:t>‹#›</a:t>
            </a:fld>
            <a:endParaRPr lang="en-IN"/>
          </a:p>
        </p:txBody>
      </p:sp>
    </p:spTree>
    <p:extLst>
      <p:ext uri="{BB962C8B-B14F-4D97-AF65-F5344CB8AC3E}">
        <p14:creationId xmlns:p14="http://schemas.microsoft.com/office/powerpoint/2010/main" val="6707492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671100B-2B09-4B69-9316-4C23AC5B7CC1}" type="datetimeFigureOut">
              <a:rPr lang="en-IN" smtClean="0"/>
              <a:t>15-01-2021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77C39F2-A5BB-4DDA-BF9A-6B2CAC58222D}" type="slidenum">
              <a:rPr lang="en-IN" smtClean="0"/>
              <a:t>‹#›</a:t>
            </a:fld>
            <a:endParaRPr lang="en-IN"/>
          </a:p>
        </p:txBody>
      </p:sp>
    </p:spTree>
    <p:extLst>
      <p:ext uri="{BB962C8B-B14F-4D97-AF65-F5344CB8AC3E}">
        <p14:creationId xmlns:p14="http://schemas.microsoft.com/office/powerpoint/2010/main" val="7003571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671100B-2B09-4B69-9316-4C23AC5B7CC1}" type="datetimeFigureOut">
              <a:rPr lang="en-IN" smtClean="0"/>
              <a:t>15-01-2021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77C39F2-A5BB-4DDA-BF9A-6B2CAC58222D}" type="slidenum">
              <a:rPr lang="en-IN" smtClean="0"/>
              <a:t>‹#›</a:t>
            </a:fld>
            <a:endParaRPr lang="en-IN"/>
          </a:p>
        </p:txBody>
      </p:sp>
    </p:spTree>
    <p:extLst>
      <p:ext uri="{BB962C8B-B14F-4D97-AF65-F5344CB8AC3E}">
        <p14:creationId xmlns:p14="http://schemas.microsoft.com/office/powerpoint/2010/main" val="27685606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671100B-2B09-4B69-9316-4C23AC5B7CC1}" type="datetimeFigureOut">
              <a:rPr lang="en-IN" smtClean="0"/>
              <a:t>15-01-2021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77C39F2-A5BB-4DDA-BF9A-6B2CAC58222D}" type="slidenum">
              <a:rPr lang="en-IN" smtClean="0"/>
              <a:t>‹#›</a:t>
            </a:fld>
            <a:endParaRPr lang="en-IN"/>
          </a:p>
        </p:txBody>
      </p:sp>
    </p:spTree>
    <p:extLst>
      <p:ext uri="{BB962C8B-B14F-4D97-AF65-F5344CB8AC3E}">
        <p14:creationId xmlns:p14="http://schemas.microsoft.com/office/powerpoint/2010/main" val="2516763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7B588-8062-4507-8551-A7DA98D919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955E7E-EAAC-4A50-A99F-DDFAC9083E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1B4B34-FD06-4AF0-B9AB-86A61226AEF7}"/>
              </a:ext>
            </a:extLst>
          </p:cNvPr>
          <p:cNvSpPr>
            <a:spLocks noGrp="1"/>
          </p:cNvSpPr>
          <p:nvPr>
            <p:ph type="dt" sz="half" idx="10"/>
          </p:nvPr>
        </p:nvSpPr>
        <p:spPr/>
        <p:txBody>
          <a:bodyPr/>
          <a:lstStyle/>
          <a:p>
            <a:fld id="{9671100B-2B09-4B69-9316-4C23AC5B7CC1}" type="datetimeFigureOut">
              <a:rPr lang="en-IN" smtClean="0"/>
              <a:t>15-01-2021</a:t>
            </a:fld>
            <a:endParaRPr lang="en-IN"/>
          </a:p>
        </p:txBody>
      </p:sp>
      <p:sp>
        <p:nvSpPr>
          <p:cNvPr id="5" name="Footer Placeholder 4">
            <a:extLst>
              <a:ext uri="{FF2B5EF4-FFF2-40B4-BE49-F238E27FC236}">
                <a16:creationId xmlns:a16="http://schemas.microsoft.com/office/drawing/2014/main" id="{4A173052-25C2-4297-A259-A5B73AFAB1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934037-6D05-40D5-AC97-F63B8E87228E}"/>
              </a:ext>
            </a:extLst>
          </p:cNvPr>
          <p:cNvSpPr>
            <a:spLocks noGrp="1"/>
          </p:cNvSpPr>
          <p:nvPr>
            <p:ph type="sldNum" sz="quarter" idx="12"/>
          </p:nvPr>
        </p:nvSpPr>
        <p:spPr/>
        <p:txBody>
          <a:bodyPr/>
          <a:lstStyle/>
          <a:p>
            <a:fld id="{D77C39F2-A5BB-4DDA-BF9A-6B2CAC58222D}" type="slidenum">
              <a:rPr lang="en-IN" smtClean="0"/>
              <a:t>‹#›</a:t>
            </a:fld>
            <a:endParaRPr lang="en-IN"/>
          </a:p>
        </p:txBody>
      </p:sp>
    </p:spTree>
    <p:extLst>
      <p:ext uri="{BB962C8B-B14F-4D97-AF65-F5344CB8AC3E}">
        <p14:creationId xmlns:p14="http://schemas.microsoft.com/office/powerpoint/2010/main" val="2144792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71100B-2B09-4B69-9316-4C23AC5B7CC1}" type="datetimeFigureOut">
              <a:rPr lang="en-IN" smtClean="0"/>
              <a:t>15-01-2021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7C39F2-A5BB-4DDA-BF9A-6B2CAC58222D}" type="slidenum">
              <a:rPr lang="en-IN" smtClean="0"/>
              <a:t>‹#›</a:t>
            </a:fld>
            <a:endParaRPr lang="en-IN"/>
          </a:p>
        </p:txBody>
      </p:sp>
    </p:spTree>
    <p:extLst>
      <p:ext uri="{BB962C8B-B14F-4D97-AF65-F5344CB8AC3E}">
        <p14:creationId xmlns:p14="http://schemas.microsoft.com/office/powerpoint/2010/main" val="2557875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71100B-2B09-4B69-9316-4C23AC5B7CC1}" type="datetimeFigureOut">
              <a:rPr lang="en-IN" smtClean="0"/>
              <a:t>15-01-2021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7C39F2-A5BB-4DDA-BF9A-6B2CAC58222D}" type="slidenum">
              <a:rPr lang="en-IN" smtClean="0"/>
              <a:t>‹#›</a:t>
            </a:fld>
            <a:endParaRPr lang="en-IN"/>
          </a:p>
        </p:txBody>
      </p:sp>
    </p:spTree>
    <p:extLst>
      <p:ext uri="{BB962C8B-B14F-4D97-AF65-F5344CB8AC3E}">
        <p14:creationId xmlns:p14="http://schemas.microsoft.com/office/powerpoint/2010/main" val="3913542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671100B-2B09-4B69-9316-4C23AC5B7CC1}" type="datetimeFigureOut">
              <a:rPr lang="en-IN" smtClean="0"/>
              <a:t>15-01-2021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7C39F2-A5BB-4DDA-BF9A-6B2CAC58222D}" type="slidenum">
              <a:rPr lang="en-IN" smtClean="0"/>
              <a:t>‹#›</a:t>
            </a:fld>
            <a:endParaRPr lang="en-IN"/>
          </a:p>
        </p:txBody>
      </p:sp>
    </p:spTree>
    <p:extLst>
      <p:ext uri="{BB962C8B-B14F-4D97-AF65-F5344CB8AC3E}">
        <p14:creationId xmlns:p14="http://schemas.microsoft.com/office/powerpoint/2010/main" val="5104669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671100B-2B09-4B69-9316-4C23AC5B7CC1}" type="datetimeFigureOut">
              <a:rPr lang="en-IN" smtClean="0"/>
              <a:t>15-01-2021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7C39F2-A5BB-4DDA-BF9A-6B2CAC58222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59019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71100B-2B09-4B69-9316-4C23AC5B7CC1}" type="datetimeFigureOut">
              <a:rPr lang="en-IN" smtClean="0"/>
              <a:t>15-01-2021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7C39F2-A5BB-4DDA-BF9A-6B2CAC58222D}" type="slidenum">
              <a:rPr lang="en-IN" smtClean="0"/>
              <a:t>‹#›</a:t>
            </a:fld>
            <a:endParaRPr lang="en-IN"/>
          </a:p>
        </p:txBody>
      </p:sp>
    </p:spTree>
    <p:extLst>
      <p:ext uri="{BB962C8B-B14F-4D97-AF65-F5344CB8AC3E}">
        <p14:creationId xmlns:p14="http://schemas.microsoft.com/office/powerpoint/2010/main" val="17985289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71100B-2B09-4B69-9316-4C23AC5B7CC1}" type="datetimeFigureOut">
              <a:rPr lang="en-IN" smtClean="0"/>
              <a:t>15-01-2021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7C39F2-A5BB-4DDA-BF9A-6B2CAC58222D}" type="slidenum">
              <a:rPr lang="en-IN" smtClean="0"/>
              <a:t>‹#›</a:t>
            </a:fld>
            <a:endParaRPr lang="en-IN"/>
          </a:p>
        </p:txBody>
      </p:sp>
    </p:spTree>
    <p:extLst>
      <p:ext uri="{BB962C8B-B14F-4D97-AF65-F5344CB8AC3E}">
        <p14:creationId xmlns:p14="http://schemas.microsoft.com/office/powerpoint/2010/main" val="36501138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71100B-2B09-4B69-9316-4C23AC5B7CC1}" type="datetimeFigureOut">
              <a:rPr lang="en-IN" smtClean="0"/>
              <a:t>15-01-2021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7C39F2-A5BB-4DDA-BF9A-6B2CAC58222D}" type="slidenum">
              <a:rPr lang="en-IN" smtClean="0"/>
              <a:t>‹#›</a:t>
            </a:fld>
            <a:endParaRPr lang="en-IN"/>
          </a:p>
        </p:txBody>
      </p:sp>
    </p:spTree>
    <p:extLst>
      <p:ext uri="{BB962C8B-B14F-4D97-AF65-F5344CB8AC3E}">
        <p14:creationId xmlns:p14="http://schemas.microsoft.com/office/powerpoint/2010/main" val="42731682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71100B-2B09-4B69-9316-4C23AC5B7CC1}" type="datetimeFigureOut">
              <a:rPr lang="en-IN" smtClean="0"/>
              <a:t>15-01-2021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7C39F2-A5BB-4DDA-BF9A-6B2CAC58222D}" type="slidenum">
              <a:rPr lang="en-IN" smtClean="0"/>
              <a:t>‹#›</a:t>
            </a:fld>
            <a:endParaRPr lang="en-IN"/>
          </a:p>
        </p:txBody>
      </p:sp>
    </p:spTree>
    <p:extLst>
      <p:ext uri="{BB962C8B-B14F-4D97-AF65-F5344CB8AC3E}">
        <p14:creationId xmlns:p14="http://schemas.microsoft.com/office/powerpoint/2010/main" val="26898399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71100B-2B09-4B69-9316-4C23AC5B7CC1}" type="datetimeFigureOut">
              <a:rPr lang="en-IN" smtClean="0"/>
              <a:t>15-01-2021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7C39F2-A5BB-4DDA-BF9A-6B2CAC58222D}" type="slidenum">
              <a:rPr lang="en-IN" smtClean="0"/>
              <a:t>‹#›</a:t>
            </a:fld>
            <a:endParaRPr lang="en-IN"/>
          </a:p>
        </p:txBody>
      </p:sp>
    </p:spTree>
    <p:extLst>
      <p:ext uri="{BB962C8B-B14F-4D97-AF65-F5344CB8AC3E}">
        <p14:creationId xmlns:p14="http://schemas.microsoft.com/office/powerpoint/2010/main" val="2111529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DD973-8858-4176-B887-7C0D3639A2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EDECDF3-2B30-48D3-A05A-1E70B0F628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330C5C-3FDD-4E95-A1BE-3755D8439968}"/>
              </a:ext>
            </a:extLst>
          </p:cNvPr>
          <p:cNvSpPr>
            <a:spLocks noGrp="1"/>
          </p:cNvSpPr>
          <p:nvPr>
            <p:ph type="dt" sz="half" idx="10"/>
          </p:nvPr>
        </p:nvSpPr>
        <p:spPr/>
        <p:txBody>
          <a:bodyPr/>
          <a:lstStyle/>
          <a:p>
            <a:fld id="{9671100B-2B09-4B69-9316-4C23AC5B7CC1}" type="datetimeFigureOut">
              <a:rPr lang="en-IN" smtClean="0"/>
              <a:t>15-01-2021</a:t>
            </a:fld>
            <a:endParaRPr lang="en-IN"/>
          </a:p>
        </p:txBody>
      </p:sp>
      <p:sp>
        <p:nvSpPr>
          <p:cNvPr id="5" name="Footer Placeholder 4">
            <a:extLst>
              <a:ext uri="{FF2B5EF4-FFF2-40B4-BE49-F238E27FC236}">
                <a16:creationId xmlns:a16="http://schemas.microsoft.com/office/drawing/2014/main" id="{0AC5B785-4748-45DF-83E1-0A5814B505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DBE23B-11D4-445B-A9E4-EF958E0DD310}"/>
              </a:ext>
            </a:extLst>
          </p:cNvPr>
          <p:cNvSpPr>
            <a:spLocks noGrp="1"/>
          </p:cNvSpPr>
          <p:nvPr>
            <p:ph type="sldNum" sz="quarter" idx="12"/>
          </p:nvPr>
        </p:nvSpPr>
        <p:spPr/>
        <p:txBody>
          <a:bodyPr/>
          <a:lstStyle/>
          <a:p>
            <a:fld id="{D77C39F2-A5BB-4DDA-BF9A-6B2CAC58222D}" type="slidenum">
              <a:rPr lang="en-IN" smtClean="0"/>
              <a:t>‹#›</a:t>
            </a:fld>
            <a:endParaRPr lang="en-IN"/>
          </a:p>
        </p:txBody>
      </p:sp>
    </p:spTree>
    <p:extLst>
      <p:ext uri="{BB962C8B-B14F-4D97-AF65-F5344CB8AC3E}">
        <p14:creationId xmlns:p14="http://schemas.microsoft.com/office/powerpoint/2010/main" val="2694566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55A28-9F33-400E-B3D1-B9DD47F6C8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E4D2AC-F374-4D65-9D6D-66428C02A3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15BA558-97DE-42F2-8B46-2B23DD95A2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FA116ED-D9A2-4B72-849F-382AA51260D6}"/>
              </a:ext>
            </a:extLst>
          </p:cNvPr>
          <p:cNvSpPr>
            <a:spLocks noGrp="1"/>
          </p:cNvSpPr>
          <p:nvPr>
            <p:ph type="dt" sz="half" idx="10"/>
          </p:nvPr>
        </p:nvSpPr>
        <p:spPr/>
        <p:txBody>
          <a:bodyPr/>
          <a:lstStyle/>
          <a:p>
            <a:fld id="{9671100B-2B09-4B69-9316-4C23AC5B7CC1}" type="datetimeFigureOut">
              <a:rPr lang="en-IN" smtClean="0"/>
              <a:t>15-01-2021</a:t>
            </a:fld>
            <a:endParaRPr lang="en-IN"/>
          </a:p>
        </p:txBody>
      </p:sp>
      <p:sp>
        <p:nvSpPr>
          <p:cNvPr id="6" name="Footer Placeholder 5">
            <a:extLst>
              <a:ext uri="{FF2B5EF4-FFF2-40B4-BE49-F238E27FC236}">
                <a16:creationId xmlns:a16="http://schemas.microsoft.com/office/drawing/2014/main" id="{8B10BADB-6FD7-4229-B859-8E927A00F2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7D3330-19B1-45C6-8A23-EDC97A2EC624}"/>
              </a:ext>
            </a:extLst>
          </p:cNvPr>
          <p:cNvSpPr>
            <a:spLocks noGrp="1"/>
          </p:cNvSpPr>
          <p:nvPr>
            <p:ph type="sldNum" sz="quarter" idx="12"/>
          </p:nvPr>
        </p:nvSpPr>
        <p:spPr/>
        <p:txBody>
          <a:bodyPr/>
          <a:lstStyle/>
          <a:p>
            <a:fld id="{D77C39F2-A5BB-4DDA-BF9A-6B2CAC58222D}" type="slidenum">
              <a:rPr lang="en-IN" smtClean="0"/>
              <a:t>‹#›</a:t>
            </a:fld>
            <a:endParaRPr lang="en-IN"/>
          </a:p>
        </p:txBody>
      </p:sp>
    </p:spTree>
    <p:extLst>
      <p:ext uri="{BB962C8B-B14F-4D97-AF65-F5344CB8AC3E}">
        <p14:creationId xmlns:p14="http://schemas.microsoft.com/office/powerpoint/2010/main" val="3439362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87EDC-9D48-4169-B40A-8540E9B9E0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6AA1D4-C9E1-47F0-B5A2-A35D71B15B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B9D752-5C3D-45CF-AEAB-BA5711E65C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160542-E015-43B9-8627-53A190C8BA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DA5809-4630-460B-B674-665AD0D3A0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9E57174-D4E1-4477-BDA1-47D795288BC2}"/>
              </a:ext>
            </a:extLst>
          </p:cNvPr>
          <p:cNvSpPr>
            <a:spLocks noGrp="1"/>
          </p:cNvSpPr>
          <p:nvPr>
            <p:ph type="dt" sz="half" idx="10"/>
          </p:nvPr>
        </p:nvSpPr>
        <p:spPr/>
        <p:txBody>
          <a:bodyPr/>
          <a:lstStyle/>
          <a:p>
            <a:fld id="{9671100B-2B09-4B69-9316-4C23AC5B7CC1}" type="datetimeFigureOut">
              <a:rPr lang="en-IN" smtClean="0"/>
              <a:t>15-01-2021</a:t>
            </a:fld>
            <a:endParaRPr lang="en-IN"/>
          </a:p>
        </p:txBody>
      </p:sp>
      <p:sp>
        <p:nvSpPr>
          <p:cNvPr id="8" name="Footer Placeholder 7">
            <a:extLst>
              <a:ext uri="{FF2B5EF4-FFF2-40B4-BE49-F238E27FC236}">
                <a16:creationId xmlns:a16="http://schemas.microsoft.com/office/drawing/2014/main" id="{91618FD2-E08F-45C9-9D7C-B00CA3CED19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519F252-6DC4-4649-8D88-E7905E5B7FDD}"/>
              </a:ext>
            </a:extLst>
          </p:cNvPr>
          <p:cNvSpPr>
            <a:spLocks noGrp="1"/>
          </p:cNvSpPr>
          <p:nvPr>
            <p:ph type="sldNum" sz="quarter" idx="12"/>
          </p:nvPr>
        </p:nvSpPr>
        <p:spPr/>
        <p:txBody>
          <a:bodyPr/>
          <a:lstStyle/>
          <a:p>
            <a:fld id="{D77C39F2-A5BB-4DDA-BF9A-6B2CAC58222D}" type="slidenum">
              <a:rPr lang="en-IN" smtClean="0"/>
              <a:t>‹#›</a:t>
            </a:fld>
            <a:endParaRPr lang="en-IN"/>
          </a:p>
        </p:txBody>
      </p:sp>
    </p:spTree>
    <p:extLst>
      <p:ext uri="{BB962C8B-B14F-4D97-AF65-F5344CB8AC3E}">
        <p14:creationId xmlns:p14="http://schemas.microsoft.com/office/powerpoint/2010/main" val="1934934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94107-BAAA-4F34-BD0D-0365B90BCBC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89DEB8-7D7E-44F1-9860-3A6DA21AC598}"/>
              </a:ext>
            </a:extLst>
          </p:cNvPr>
          <p:cNvSpPr>
            <a:spLocks noGrp="1"/>
          </p:cNvSpPr>
          <p:nvPr>
            <p:ph type="dt" sz="half" idx="10"/>
          </p:nvPr>
        </p:nvSpPr>
        <p:spPr/>
        <p:txBody>
          <a:bodyPr/>
          <a:lstStyle/>
          <a:p>
            <a:fld id="{9671100B-2B09-4B69-9316-4C23AC5B7CC1}" type="datetimeFigureOut">
              <a:rPr lang="en-IN" smtClean="0"/>
              <a:t>15-01-2021</a:t>
            </a:fld>
            <a:endParaRPr lang="en-IN"/>
          </a:p>
        </p:txBody>
      </p:sp>
      <p:sp>
        <p:nvSpPr>
          <p:cNvPr id="4" name="Footer Placeholder 3">
            <a:extLst>
              <a:ext uri="{FF2B5EF4-FFF2-40B4-BE49-F238E27FC236}">
                <a16:creationId xmlns:a16="http://schemas.microsoft.com/office/drawing/2014/main" id="{A13C4DAF-F41B-4FBA-AD07-2B17F21F96E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336AE84-61EF-4DBA-8F81-1735C9786151}"/>
              </a:ext>
            </a:extLst>
          </p:cNvPr>
          <p:cNvSpPr>
            <a:spLocks noGrp="1"/>
          </p:cNvSpPr>
          <p:nvPr>
            <p:ph type="sldNum" sz="quarter" idx="12"/>
          </p:nvPr>
        </p:nvSpPr>
        <p:spPr/>
        <p:txBody>
          <a:bodyPr/>
          <a:lstStyle/>
          <a:p>
            <a:fld id="{D77C39F2-A5BB-4DDA-BF9A-6B2CAC58222D}" type="slidenum">
              <a:rPr lang="en-IN" smtClean="0"/>
              <a:t>‹#›</a:t>
            </a:fld>
            <a:endParaRPr lang="en-IN"/>
          </a:p>
        </p:txBody>
      </p:sp>
    </p:spTree>
    <p:extLst>
      <p:ext uri="{BB962C8B-B14F-4D97-AF65-F5344CB8AC3E}">
        <p14:creationId xmlns:p14="http://schemas.microsoft.com/office/powerpoint/2010/main" val="812427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04EA31-53EC-4174-B7C1-07B3A86B749E}"/>
              </a:ext>
            </a:extLst>
          </p:cNvPr>
          <p:cNvSpPr>
            <a:spLocks noGrp="1"/>
          </p:cNvSpPr>
          <p:nvPr>
            <p:ph type="dt" sz="half" idx="10"/>
          </p:nvPr>
        </p:nvSpPr>
        <p:spPr/>
        <p:txBody>
          <a:bodyPr/>
          <a:lstStyle/>
          <a:p>
            <a:fld id="{9671100B-2B09-4B69-9316-4C23AC5B7CC1}" type="datetimeFigureOut">
              <a:rPr lang="en-IN" smtClean="0"/>
              <a:t>15-01-2021</a:t>
            </a:fld>
            <a:endParaRPr lang="en-IN"/>
          </a:p>
        </p:txBody>
      </p:sp>
      <p:sp>
        <p:nvSpPr>
          <p:cNvPr id="3" name="Footer Placeholder 2">
            <a:extLst>
              <a:ext uri="{FF2B5EF4-FFF2-40B4-BE49-F238E27FC236}">
                <a16:creationId xmlns:a16="http://schemas.microsoft.com/office/drawing/2014/main" id="{A2A227C1-374D-4FC5-A3CD-5809AA9EC9B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9D104A0-2160-4B94-B3C8-F9B55F4B4398}"/>
              </a:ext>
            </a:extLst>
          </p:cNvPr>
          <p:cNvSpPr>
            <a:spLocks noGrp="1"/>
          </p:cNvSpPr>
          <p:nvPr>
            <p:ph type="sldNum" sz="quarter" idx="12"/>
          </p:nvPr>
        </p:nvSpPr>
        <p:spPr/>
        <p:txBody>
          <a:bodyPr/>
          <a:lstStyle/>
          <a:p>
            <a:fld id="{D77C39F2-A5BB-4DDA-BF9A-6B2CAC58222D}" type="slidenum">
              <a:rPr lang="en-IN" smtClean="0"/>
              <a:t>‹#›</a:t>
            </a:fld>
            <a:endParaRPr lang="en-IN"/>
          </a:p>
        </p:txBody>
      </p:sp>
    </p:spTree>
    <p:extLst>
      <p:ext uri="{BB962C8B-B14F-4D97-AF65-F5344CB8AC3E}">
        <p14:creationId xmlns:p14="http://schemas.microsoft.com/office/powerpoint/2010/main" val="87646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13A3-E064-4D78-9F09-844E81F70E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A13E4FA-18D0-40D9-88ED-E5D96B9C77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FC3027F-DE7D-4E49-A8B5-FD6868F89E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93ACCE-68C3-4BDE-B071-9D30F31EB1A1}"/>
              </a:ext>
            </a:extLst>
          </p:cNvPr>
          <p:cNvSpPr>
            <a:spLocks noGrp="1"/>
          </p:cNvSpPr>
          <p:nvPr>
            <p:ph type="dt" sz="half" idx="10"/>
          </p:nvPr>
        </p:nvSpPr>
        <p:spPr/>
        <p:txBody>
          <a:bodyPr/>
          <a:lstStyle/>
          <a:p>
            <a:fld id="{9671100B-2B09-4B69-9316-4C23AC5B7CC1}" type="datetimeFigureOut">
              <a:rPr lang="en-IN" smtClean="0"/>
              <a:t>15-01-2021</a:t>
            </a:fld>
            <a:endParaRPr lang="en-IN"/>
          </a:p>
        </p:txBody>
      </p:sp>
      <p:sp>
        <p:nvSpPr>
          <p:cNvPr id="6" name="Footer Placeholder 5">
            <a:extLst>
              <a:ext uri="{FF2B5EF4-FFF2-40B4-BE49-F238E27FC236}">
                <a16:creationId xmlns:a16="http://schemas.microsoft.com/office/drawing/2014/main" id="{2BAC2A44-9784-41CC-94C0-EFF844A42A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DC95C9-7EE5-4D2B-A4F6-B8244F8F4347}"/>
              </a:ext>
            </a:extLst>
          </p:cNvPr>
          <p:cNvSpPr>
            <a:spLocks noGrp="1"/>
          </p:cNvSpPr>
          <p:nvPr>
            <p:ph type="sldNum" sz="quarter" idx="12"/>
          </p:nvPr>
        </p:nvSpPr>
        <p:spPr/>
        <p:txBody>
          <a:bodyPr/>
          <a:lstStyle/>
          <a:p>
            <a:fld id="{D77C39F2-A5BB-4DDA-BF9A-6B2CAC58222D}" type="slidenum">
              <a:rPr lang="en-IN" smtClean="0"/>
              <a:t>‹#›</a:t>
            </a:fld>
            <a:endParaRPr lang="en-IN"/>
          </a:p>
        </p:txBody>
      </p:sp>
    </p:spTree>
    <p:extLst>
      <p:ext uri="{BB962C8B-B14F-4D97-AF65-F5344CB8AC3E}">
        <p14:creationId xmlns:p14="http://schemas.microsoft.com/office/powerpoint/2010/main" val="1351818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0FDDE-C8BE-415A-9D14-41BB52D54F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7B984C7-DEB3-4A26-87CF-6FEBF8CAB3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162F91-D19C-4D30-8BC2-F5C7D63524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8F2338-651F-4FB5-B8FE-68F7C11AF118}"/>
              </a:ext>
            </a:extLst>
          </p:cNvPr>
          <p:cNvSpPr>
            <a:spLocks noGrp="1"/>
          </p:cNvSpPr>
          <p:nvPr>
            <p:ph type="dt" sz="half" idx="10"/>
          </p:nvPr>
        </p:nvSpPr>
        <p:spPr/>
        <p:txBody>
          <a:bodyPr/>
          <a:lstStyle/>
          <a:p>
            <a:fld id="{9671100B-2B09-4B69-9316-4C23AC5B7CC1}" type="datetimeFigureOut">
              <a:rPr lang="en-IN" smtClean="0"/>
              <a:t>15-01-2021</a:t>
            </a:fld>
            <a:endParaRPr lang="en-IN"/>
          </a:p>
        </p:txBody>
      </p:sp>
      <p:sp>
        <p:nvSpPr>
          <p:cNvPr id="6" name="Footer Placeholder 5">
            <a:extLst>
              <a:ext uri="{FF2B5EF4-FFF2-40B4-BE49-F238E27FC236}">
                <a16:creationId xmlns:a16="http://schemas.microsoft.com/office/drawing/2014/main" id="{55CEB00B-74E6-416A-B45A-6741617D78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A3028E-6690-4B6E-8236-46ECC25E4E9E}"/>
              </a:ext>
            </a:extLst>
          </p:cNvPr>
          <p:cNvSpPr>
            <a:spLocks noGrp="1"/>
          </p:cNvSpPr>
          <p:nvPr>
            <p:ph type="sldNum" sz="quarter" idx="12"/>
          </p:nvPr>
        </p:nvSpPr>
        <p:spPr/>
        <p:txBody>
          <a:bodyPr/>
          <a:lstStyle/>
          <a:p>
            <a:fld id="{D77C39F2-A5BB-4DDA-BF9A-6B2CAC58222D}" type="slidenum">
              <a:rPr lang="en-IN" smtClean="0"/>
              <a:t>‹#›</a:t>
            </a:fld>
            <a:endParaRPr lang="en-IN"/>
          </a:p>
        </p:txBody>
      </p:sp>
    </p:spTree>
    <p:extLst>
      <p:ext uri="{BB962C8B-B14F-4D97-AF65-F5344CB8AC3E}">
        <p14:creationId xmlns:p14="http://schemas.microsoft.com/office/powerpoint/2010/main" val="3945763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4.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EEF2E1-F70A-4B10-A7CE-74D02AF43F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5F0E64-28B0-43F0-B38C-C32E516AE7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9EF596-6F85-41F7-A046-02AD4E4A0D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71100B-2B09-4B69-9316-4C23AC5B7CC1}" type="datetimeFigureOut">
              <a:rPr lang="en-IN" smtClean="0"/>
              <a:t>15-01-2021</a:t>
            </a:fld>
            <a:endParaRPr lang="en-IN"/>
          </a:p>
        </p:txBody>
      </p:sp>
      <p:sp>
        <p:nvSpPr>
          <p:cNvPr id="5" name="Footer Placeholder 4">
            <a:extLst>
              <a:ext uri="{FF2B5EF4-FFF2-40B4-BE49-F238E27FC236}">
                <a16:creationId xmlns:a16="http://schemas.microsoft.com/office/drawing/2014/main" id="{475AAA36-DBA9-4C06-AB51-D2AFA5C36A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DA0E0E-2E3C-46A8-AE7E-81DC545552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7C39F2-A5BB-4DDA-BF9A-6B2CAC58222D}" type="slidenum">
              <a:rPr lang="en-IN" smtClean="0"/>
              <a:t>‹#›</a:t>
            </a:fld>
            <a:endParaRPr lang="en-IN"/>
          </a:p>
        </p:txBody>
      </p:sp>
    </p:spTree>
    <p:extLst>
      <p:ext uri="{BB962C8B-B14F-4D97-AF65-F5344CB8AC3E}">
        <p14:creationId xmlns:p14="http://schemas.microsoft.com/office/powerpoint/2010/main" val="4165620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671100B-2B09-4B69-9316-4C23AC5B7CC1}" type="datetimeFigureOut">
              <a:rPr lang="en-IN" smtClean="0"/>
              <a:t>15-01-2021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77C39F2-A5BB-4DDA-BF9A-6B2CAC58222D}" type="slidenum">
              <a:rPr lang="en-IN" smtClean="0"/>
              <a:t>‹#›</a:t>
            </a:fld>
            <a:endParaRPr lang="en-IN"/>
          </a:p>
        </p:txBody>
      </p:sp>
    </p:spTree>
    <p:extLst>
      <p:ext uri="{BB962C8B-B14F-4D97-AF65-F5344CB8AC3E}">
        <p14:creationId xmlns:p14="http://schemas.microsoft.com/office/powerpoint/2010/main" val="38026932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0.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D59DE76-3BDF-4753-8760-7C7177D75B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121888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9990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374EA-A1EE-488A-9520-2E828F709635}"/>
              </a:ext>
            </a:extLst>
          </p:cNvPr>
          <p:cNvSpPr>
            <a:spLocks noGrp="1"/>
          </p:cNvSpPr>
          <p:nvPr>
            <p:ph type="title"/>
          </p:nvPr>
        </p:nvSpPr>
        <p:spPr>
          <a:xfrm>
            <a:off x="838200" y="365125"/>
            <a:ext cx="10515600" cy="946439"/>
          </a:xfrm>
          <a:solidFill>
            <a:schemeClr val="accent6"/>
          </a:solidFill>
        </p:spPr>
        <p:txBody>
          <a:bodyPr>
            <a:normAutofit/>
          </a:bodyPr>
          <a:lstStyle/>
          <a:p>
            <a:r>
              <a:rPr lang="en-IN" sz="3200" dirty="0"/>
              <a:t>Stock Market</a:t>
            </a:r>
          </a:p>
        </p:txBody>
      </p:sp>
      <p:sp>
        <p:nvSpPr>
          <p:cNvPr id="3" name="Content Placeholder 2">
            <a:extLst>
              <a:ext uri="{FF2B5EF4-FFF2-40B4-BE49-F238E27FC236}">
                <a16:creationId xmlns:a16="http://schemas.microsoft.com/office/drawing/2014/main" id="{1D94475C-98C4-467B-A634-F442122A2B4F}"/>
              </a:ext>
            </a:extLst>
          </p:cNvPr>
          <p:cNvSpPr>
            <a:spLocks noGrp="1"/>
          </p:cNvSpPr>
          <p:nvPr>
            <p:ph idx="1"/>
          </p:nvPr>
        </p:nvSpPr>
        <p:spPr>
          <a:xfrm>
            <a:off x="838200" y="1588655"/>
            <a:ext cx="10515600" cy="4588308"/>
          </a:xfrm>
        </p:spPr>
        <p:txBody>
          <a:bodyPr>
            <a:normAutofit/>
          </a:bodyPr>
          <a:lstStyle/>
          <a:p>
            <a:pPr algn="just">
              <a:buFont typeface="Wingdings" panose="05000000000000000000" pitchFamily="2" charset="2"/>
              <a:buChar char="Ø"/>
            </a:pPr>
            <a:r>
              <a:rPr lang="en-US" sz="2000" b="0" i="0" dirty="0">
                <a:effectLst/>
              </a:rPr>
              <a:t>A stock market is a place where a trader or an investor can transact (buy, sell) in shares</a:t>
            </a:r>
          </a:p>
          <a:p>
            <a:pPr algn="just">
              <a:buFont typeface="Wingdings" panose="05000000000000000000" pitchFamily="2" charset="2"/>
              <a:buChar char="Ø"/>
            </a:pPr>
            <a:r>
              <a:rPr lang="en-US" sz="2000" b="0" i="0" dirty="0">
                <a:effectLst/>
              </a:rPr>
              <a:t>A stock market is a place where the buyer and seller meet electronically</a:t>
            </a:r>
          </a:p>
          <a:p>
            <a:pPr algn="just">
              <a:buFont typeface="Wingdings" panose="05000000000000000000" pitchFamily="2" charset="2"/>
              <a:buChar char="Ø"/>
            </a:pPr>
            <a:r>
              <a:rPr lang="en-US" sz="2000" b="0" i="0" dirty="0">
                <a:effectLst/>
              </a:rPr>
              <a:t>Different opinions makes a market</a:t>
            </a:r>
          </a:p>
          <a:p>
            <a:pPr algn="just">
              <a:buFont typeface="Wingdings" panose="05000000000000000000" pitchFamily="2" charset="2"/>
              <a:buChar char="Ø"/>
            </a:pPr>
            <a:r>
              <a:rPr lang="en-US" sz="2000" b="0" i="0" dirty="0">
                <a:effectLst/>
              </a:rPr>
              <a:t>The stock exchange electronically facilitate the meeting of buyers, and sellers</a:t>
            </a:r>
          </a:p>
          <a:p>
            <a:pPr algn="just">
              <a:buFont typeface="Wingdings" panose="05000000000000000000" pitchFamily="2" charset="2"/>
              <a:buChar char="Ø"/>
            </a:pPr>
            <a:r>
              <a:rPr lang="en-US" sz="2000" b="0" i="0" dirty="0">
                <a:effectLst/>
              </a:rPr>
              <a:t>News and events moves the stock prices on a daily basis</a:t>
            </a:r>
          </a:p>
          <a:p>
            <a:pPr algn="just">
              <a:buFont typeface="Wingdings" panose="05000000000000000000" pitchFamily="2" charset="2"/>
              <a:buChar char="Ø"/>
            </a:pPr>
            <a:r>
              <a:rPr lang="en-US" sz="2000" b="0" i="0" dirty="0">
                <a:effectLst/>
              </a:rPr>
              <a:t>Demand supply mismatch also makes the stock prices move</a:t>
            </a:r>
          </a:p>
          <a:p>
            <a:pPr algn="l">
              <a:buFont typeface="Wingdings" panose="05000000000000000000" pitchFamily="2" charset="2"/>
              <a:buChar char="Ø"/>
            </a:pPr>
            <a:r>
              <a:rPr lang="en-US" sz="2000" b="0" i="0" dirty="0">
                <a:effectLst/>
              </a:rPr>
              <a:t>When you own a stock you get corporate privileges like bonus, dividends, rights </a:t>
            </a:r>
            <a:r>
              <a:rPr lang="en-US" sz="2000" b="0" i="0" dirty="0" err="1">
                <a:effectLst/>
              </a:rPr>
              <a:t>etc</a:t>
            </a:r>
            <a:endParaRPr lang="en-US" sz="2000" b="0" i="0" dirty="0">
              <a:effectLst/>
            </a:endParaRPr>
          </a:p>
          <a:p>
            <a:pPr algn="l">
              <a:buFont typeface="Wingdings" panose="05000000000000000000" pitchFamily="2" charset="2"/>
              <a:buChar char="Ø"/>
            </a:pPr>
            <a:r>
              <a:rPr lang="en-US" sz="2000" b="0" i="0" dirty="0">
                <a:effectLst/>
              </a:rPr>
              <a:t>Holding period of a stock is defined as the period during which you hold your shares</a:t>
            </a:r>
          </a:p>
          <a:p>
            <a:pPr algn="just">
              <a:buFont typeface="Wingdings" panose="05000000000000000000" pitchFamily="2" charset="2"/>
              <a:buChar char="Ø"/>
            </a:pPr>
            <a:endParaRPr lang="en-US" sz="2000" b="0" i="0" dirty="0">
              <a:effectLst/>
            </a:endParaRPr>
          </a:p>
          <a:p>
            <a:pPr algn="just"/>
            <a:endParaRPr lang="en-US" sz="2000" b="0" i="0" dirty="0">
              <a:effectLst/>
            </a:endParaRPr>
          </a:p>
          <a:p>
            <a:pPr algn="just"/>
            <a:endParaRPr lang="en-IN" sz="2000" dirty="0"/>
          </a:p>
          <a:p>
            <a:endParaRPr lang="en-IN" dirty="0"/>
          </a:p>
        </p:txBody>
      </p:sp>
      <p:pic>
        <p:nvPicPr>
          <p:cNvPr id="5" name="Picture 4">
            <a:extLst>
              <a:ext uri="{FF2B5EF4-FFF2-40B4-BE49-F238E27FC236}">
                <a16:creationId xmlns:a16="http://schemas.microsoft.com/office/drawing/2014/main" id="{B7964AAB-BC4F-462D-AF14-6CD5E1BCEB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7818" y="4708226"/>
            <a:ext cx="3094182" cy="2080501"/>
          </a:xfrm>
          <a:prstGeom prst="rect">
            <a:avLst/>
          </a:prstGeom>
        </p:spPr>
      </p:pic>
    </p:spTree>
    <p:extLst>
      <p:ext uri="{BB962C8B-B14F-4D97-AF65-F5344CB8AC3E}">
        <p14:creationId xmlns:p14="http://schemas.microsoft.com/office/powerpoint/2010/main" val="2184871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5DB3F-BC8E-4B38-93F5-B74C046F757B}"/>
              </a:ext>
            </a:extLst>
          </p:cNvPr>
          <p:cNvSpPr>
            <a:spLocks noGrp="1"/>
          </p:cNvSpPr>
          <p:nvPr>
            <p:ph type="title"/>
          </p:nvPr>
        </p:nvSpPr>
        <p:spPr>
          <a:xfrm>
            <a:off x="838200" y="365126"/>
            <a:ext cx="10515600" cy="764428"/>
          </a:xfrm>
          <a:solidFill>
            <a:schemeClr val="accent6"/>
          </a:solidFill>
        </p:spPr>
        <p:txBody>
          <a:bodyPr>
            <a:normAutofit/>
          </a:bodyPr>
          <a:lstStyle/>
          <a:p>
            <a:r>
              <a:rPr lang="en-IN" sz="3200" dirty="0"/>
              <a:t>Calculation of return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15BD1B-C549-4589-9FEA-A6E39F90CD91}"/>
                  </a:ext>
                </a:extLst>
              </p:cNvPr>
              <p:cNvSpPr>
                <a:spLocks noGrp="1"/>
              </p:cNvSpPr>
              <p:nvPr>
                <p:ph sz="half" idx="1"/>
              </p:nvPr>
            </p:nvSpPr>
            <p:spPr>
              <a:xfrm>
                <a:off x="838200" y="1407459"/>
                <a:ext cx="5181600" cy="4769504"/>
              </a:xfrm>
            </p:spPr>
            <p:txBody>
              <a:bodyPr/>
              <a:lstStyle/>
              <a:p>
                <a:r>
                  <a:rPr lang="en-IN" b="0" dirty="0">
                    <a:effectLst/>
                  </a:rPr>
                  <a:t>Absolute Return</a:t>
                </a:r>
              </a:p>
              <a:p>
                <a:pPr marL="457200" lvl="1" indent="0">
                  <a:buNone/>
                </a:pPr>
                <a:endParaRPr lang="en-US" sz="1800" b="0" i="0" dirty="0">
                  <a:effectLst/>
                </a:endParaRPr>
              </a:p>
              <a:p>
                <a:pPr marL="457200" lvl="1" indent="0">
                  <a:buNone/>
                </a:pPr>
                <a:endParaRPr lang="en-US" sz="1800" dirty="0"/>
              </a:p>
              <a:p>
                <a:pPr lvl="1" algn="just">
                  <a:buFont typeface="Wingdings" panose="05000000000000000000" pitchFamily="2" charset="2"/>
                  <a:buChar char="Ø"/>
                </a:pPr>
                <a:r>
                  <a:rPr lang="en-US" sz="2000" b="0" i="0" dirty="0">
                    <a:effectLst/>
                  </a:rPr>
                  <a:t>This is return that your trade or investment has generated in absolute </a:t>
                </a:r>
                <a:r>
                  <a:rPr lang="en-US" sz="2000" b="0" i="0" dirty="0" err="1">
                    <a:effectLst/>
                  </a:rPr>
                  <a:t>terms.It</a:t>
                </a:r>
                <a:r>
                  <a:rPr lang="en-US" sz="2000" b="0" i="0" dirty="0">
                    <a:effectLst/>
                  </a:rPr>
                  <a:t> does not include time component and can be misleading when two investments are to compared</a:t>
                </a:r>
              </a:p>
              <a:p>
                <a:pPr lvl="1">
                  <a:buFont typeface="Wingdings" panose="05000000000000000000" pitchFamily="2" charset="2"/>
                  <a:buChar char="Ø"/>
                </a:pPr>
                <a:endParaRPr lang="en-US" sz="2000" b="0" i="0" dirty="0">
                  <a:effectLst/>
                </a:endParaRPr>
              </a:p>
              <a:p>
                <a:pPr lvl="1">
                  <a:buFont typeface="Wingdings" panose="05000000000000000000" pitchFamily="2" charset="2"/>
                  <a:buChar char="Ø"/>
                </a:pPr>
                <a:r>
                  <a:rPr lang="en-IN" sz="2000" b="0" dirty="0">
                    <a:effectLst/>
                  </a:rPr>
                  <a:t>(</a:t>
                </a:r>
                <a14:m>
                  <m:oMath xmlns:m="http://schemas.openxmlformats.org/officeDocument/2006/math">
                    <m:f>
                      <m:fPr>
                        <m:ctrlPr>
                          <a:rPr lang="en-IN" sz="2000" b="0" i="1" smtClean="0">
                            <a:effectLst/>
                            <a:latin typeface="Cambria Math" panose="02040503050406030204" pitchFamily="18" charset="0"/>
                          </a:rPr>
                        </m:ctrlPr>
                      </m:fPr>
                      <m:num>
                        <m:r>
                          <a:rPr lang="en-IN" sz="2000" b="0" i="1" smtClean="0">
                            <a:effectLst/>
                            <a:latin typeface="Cambria Math" panose="02040503050406030204" pitchFamily="18" charset="0"/>
                          </a:rPr>
                          <m:t>𝐸𝑛𝑑𝑖𝑛𝑔</m:t>
                        </m:r>
                        <m:r>
                          <a:rPr lang="en-IN" sz="2000" b="0" i="1" smtClean="0">
                            <a:effectLst/>
                            <a:latin typeface="Cambria Math" panose="02040503050406030204" pitchFamily="18" charset="0"/>
                          </a:rPr>
                          <m:t> </m:t>
                        </m:r>
                        <m:r>
                          <a:rPr lang="en-IN" sz="2000" b="0" i="1" smtClean="0">
                            <a:effectLst/>
                            <a:latin typeface="Cambria Math" panose="02040503050406030204" pitchFamily="18" charset="0"/>
                          </a:rPr>
                          <m:t>𝑝𝑒𝑟𝑖𝑜𝑑</m:t>
                        </m:r>
                        <m:r>
                          <a:rPr lang="en-IN" sz="2000" b="0" i="1" smtClean="0">
                            <a:effectLst/>
                            <a:latin typeface="Cambria Math" panose="02040503050406030204" pitchFamily="18" charset="0"/>
                          </a:rPr>
                          <m:t> </m:t>
                        </m:r>
                        <m:r>
                          <a:rPr lang="en-IN" sz="2000" b="0" i="1" smtClean="0">
                            <a:effectLst/>
                            <a:latin typeface="Cambria Math" panose="02040503050406030204" pitchFamily="18" charset="0"/>
                          </a:rPr>
                          <m:t>𝑣𝑎𝑙𝑢𝑒</m:t>
                        </m:r>
                      </m:num>
                      <m:den>
                        <m:r>
                          <a:rPr lang="en-IN" sz="2000" b="0" i="1" smtClean="0">
                            <a:effectLst/>
                            <a:latin typeface="Cambria Math" panose="02040503050406030204" pitchFamily="18" charset="0"/>
                          </a:rPr>
                          <m:t>𝑆𝑡𝑎𝑟𝑡𝑖𝑛𝑔</m:t>
                        </m:r>
                        <m:r>
                          <a:rPr lang="en-IN" sz="2000" b="0" i="1" smtClean="0">
                            <a:effectLst/>
                            <a:latin typeface="Cambria Math" panose="02040503050406030204" pitchFamily="18" charset="0"/>
                          </a:rPr>
                          <m:t> </m:t>
                        </m:r>
                        <m:r>
                          <a:rPr lang="en-IN" sz="2000" b="0" i="1" smtClean="0">
                            <a:effectLst/>
                            <a:latin typeface="Cambria Math" panose="02040503050406030204" pitchFamily="18" charset="0"/>
                          </a:rPr>
                          <m:t>𝑝𝑒𝑟𝑖𝑜𝑑</m:t>
                        </m:r>
                        <m:r>
                          <a:rPr lang="en-IN" sz="2000" b="0" i="1" smtClean="0">
                            <a:effectLst/>
                            <a:latin typeface="Cambria Math" panose="02040503050406030204" pitchFamily="18" charset="0"/>
                          </a:rPr>
                          <m:t> </m:t>
                        </m:r>
                        <m:r>
                          <a:rPr lang="en-IN" sz="2000" b="0" i="1" smtClean="0">
                            <a:effectLst/>
                            <a:latin typeface="Cambria Math" panose="02040503050406030204" pitchFamily="18" charset="0"/>
                          </a:rPr>
                          <m:t>𝑣𝑎𝑙𝑢𝑒</m:t>
                        </m:r>
                      </m:den>
                    </m:f>
                    <m:r>
                      <a:rPr lang="en-IN" sz="2000" b="0" i="1" smtClean="0">
                        <a:effectLst/>
                        <a:latin typeface="Cambria Math" panose="02040503050406030204" pitchFamily="18" charset="0"/>
                      </a:rPr>
                      <m:t>−1)∗100</m:t>
                    </m:r>
                  </m:oMath>
                </a14:m>
                <a:endParaRPr lang="en-IN" sz="2000" b="0" i="1" dirty="0">
                  <a:effectLst/>
                </a:endParaRPr>
              </a:p>
            </p:txBody>
          </p:sp>
        </mc:Choice>
        <mc:Fallback xmlns="">
          <p:sp>
            <p:nvSpPr>
              <p:cNvPr id="3" name="Content Placeholder 2">
                <a:extLst>
                  <a:ext uri="{FF2B5EF4-FFF2-40B4-BE49-F238E27FC236}">
                    <a16:creationId xmlns:a16="http://schemas.microsoft.com/office/drawing/2014/main" id="{A915BD1B-C549-4589-9FEA-A6E39F90CD91}"/>
                  </a:ext>
                </a:extLst>
              </p:cNvPr>
              <p:cNvSpPr>
                <a:spLocks noGrp="1" noRot="1" noChangeAspect="1" noMove="1" noResize="1" noEditPoints="1" noAdjustHandles="1" noChangeArrowheads="1" noChangeShapeType="1" noTextEdit="1"/>
              </p:cNvSpPr>
              <p:nvPr>
                <p:ph sz="half" idx="1"/>
              </p:nvPr>
            </p:nvSpPr>
            <p:spPr>
              <a:xfrm>
                <a:off x="838200" y="1407459"/>
                <a:ext cx="5181600" cy="4769504"/>
              </a:xfrm>
              <a:blipFill>
                <a:blip r:embed="rId2"/>
                <a:stretch>
                  <a:fillRect l="-2118" t="-2174" r="-117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8B5E9C68-F2E0-4294-90CD-43CC2D0A25B0}"/>
                  </a:ext>
                </a:extLst>
              </p:cNvPr>
              <p:cNvSpPr>
                <a:spLocks noGrp="1"/>
              </p:cNvSpPr>
              <p:nvPr>
                <p:ph sz="half" idx="2"/>
              </p:nvPr>
            </p:nvSpPr>
            <p:spPr>
              <a:xfrm>
                <a:off x="6172200" y="1407459"/>
                <a:ext cx="5181600" cy="4769504"/>
              </a:xfrm>
            </p:spPr>
            <p:txBody>
              <a:bodyPr/>
              <a:lstStyle/>
              <a:p>
                <a:r>
                  <a:rPr lang="en-US" dirty="0">
                    <a:effectLst/>
                  </a:rPr>
                  <a:t>Compounded Annual Growth Rate (CAGR) </a:t>
                </a:r>
              </a:p>
              <a:p>
                <a:pPr lvl="1"/>
                <a:endParaRPr lang="en-US" sz="1800" dirty="0"/>
              </a:p>
              <a:p>
                <a:pPr lvl="1">
                  <a:buFont typeface="Wingdings" panose="05000000000000000000" pitchFamily="2" charset="2"/>
                  <a:buChar char="Ø"/>
                </a:pPr>
                <a:r>
                  <a:rPr lang="en-US" sz="2000" dirty="0"/>
                  <a:t>It takes time into action</a:t>
                </a:r>
              </a:p>
              <a:p>
                <a:pPr lvl="1">
                  <a:buFont typeface="Wingdings" panose="05000000000000000000" pitchFamily="2" charset="2"/>
                  <a:buChar char="Ø"/>
                </a:pPr>
                <a:endParaRPr lang="en-US" sz="2000" dirty="0"/>
              </a:p>
              <a:p>
                <a:pPr lvl="1">
                  <a:buFont typeface="Wingdings" panose="05000000000000000000" pitchFamily="2" charset="2"/>
                  <a:buChar char="Ø"/>
                </a:pPr>
                <a:endParaRPr lang="en-US" sz="2000" dirty="0"/>
              </a:p>
              <a:p>
                <a:pPr lvl="1">
                  <a:buFont typeface="Wingdings" panose="05000000000000000000" pitchFamily="2" charset="2"/>
                  <a:buChar char="Ø"/>
                </a:pPr>
                <a:endParaRPr lang="en-US" sz="2000" dirty="0"/>
              </a:p>
              <a:p>
                <a:pPr lvl="1">
                  <a:buFont typeface="Wingdings" panose="05000000000000000000" pitchFamily="2" charset="2"/>
                  <a:buChar char="Ø"/>
                </a:pPr>
                <a:endParaRPr lang="en-US" sz="2000" i="1" dirty="0">
                  <a:latin typeface="Cambria Math" panose="02040503050406030204" pitchFamily="18" charset="0"/>
                </a:endParaRPr>
              </a:p>
              <a:p>
                <a:pPr lvl="1">
                  <a:buFont typeface="Wingdings" panose="05000000000000000000" pitchFamily="2" charset="2"/>
                  <a:buChar char="Ø"/>
                </a:pPr>
                <a14:m>
                  <m:oMath xmlns:m="http://schemas.openxmlformats.org/officeDocument/2006/math">
                    <m:sSup>
                      <m:sSupPr>
                        <m:ctrlPr>
                          <a:rPr lang="en-US" sz="2000" i="1" smtClean="0">
                            <a:latin typeface="Cambria Math" panose="02040503050406030204" pitchFamily="18" charset="0"/>
                          </a:rPr>
                        </m:ctrlPr>
                      </m:sSupPr>
                      <m:e>
                        <m:r>
                          <a:rPr lang="en-IN" sz="2000" b="0" i="1" smtClean="0">
                            <a:latin typeface="Cambria Math" panose="02040503050406030204" pitchFamily="18" charset="0"/>
                          </a:rPr>
                          <m:t>(</m:t>
                        </m:r>
                        <m:f>
                          <m:fPr>
                            <m:ctrlPr>
                              <a:rPr lang="en-US" sz="2000" i="1" smtClean="0">
                                <a:latin typeface="Cambria Math" panose="02040503050406030204" pitchFamily="18" charset="0"/>
                              </a:rPr>
                            </m:ctrlPr>
                          </m:fPr>
                          <m:num>
                            <m:r>
                              <a:rPr lang="en-IN" sz="2000" b="0" i="1" smtClean="0">
                                <a:latin typeface="Cambria Math" panose="02040503050406030204" pitchFamily="18" charset="0"/>
                              </a:rPr>
                              <m:t>𝐸𝑛𝑑𝑖𝑛𝑔</m:t>
                            </m:r>
                            <m:r>
                              <a:rPr lang="en-IN" sz="2000" b="0" i="1" smtClean="0">
                                <a:latin typeface="Cambria Math" panose="02040503050406030204" pitchFamily="18" charset="0"/>
                              </a:rPr>
                              <m:t> </m:t>
                            </m:r>
                            <m:r>
                              <a:rPr lang="en-IN" sz="2000" b="0" i="1" smtClean="0">
                                <a:latin typeface="Cambria Math" panose="02040503050406030204" pitchFamily="18" charset="0"/>
                              </a:rPr>
                              <m:t>𝑣𝑎𝑙𝑢𝑒</m:t>
                            </m:r>
                          </m:num>
                          <m:den>
                            <m:r>
                              <a:rPr lang="en-IN" sz="2000" b="0" i="1" smtClean="0">
                                <a:latin typeface="Cambria Math" panose="02040503050406030204" pitchFamily="18" charset="0"/>
                              </a:rPr>
                              <m:t>𝐵𝑒𝑔𝑖𝑛𝑛𝑖𝑛𝑔</m:t>
                            </m:r>
                            <m:r>
                              <a:rPr lang="en-IN" sz="2000" b="0" i="1" smtClean="0">
                                <a:latin typeface="Cambria Math" panose="02040503050406030204" pitchFamily="18" charset="0"/>
                              </a:rPr>
                              <m:t> </m:t>
                            </m:r>
                            <m:r>
                              <a:rPr lang="en-IN" sz="2000" b="0" i="1" smtClean="0">
                                <a:latin typeface="Cambria Math" panose="02040503050406030204" pitchFamily="18" charset="0"/>
                              </a:rPr>
                              <m:t>𝑉𝑎𝑙𝑢𝑒</m:t>
                            </m:r>
                          </m:den>
                        </m:f>
                        <m:r>
                          <a:rPr lang="en-IN" sz="2000" b="0" i="1" smtClean="0">
                            <a:latin typeface="Cambria Math" panose="02040503050406030204" pitchFamily="18" charset="0"/>
                          </a:rPr>
                          <m:t>)</m:t>
                        </m:r>
                      </m:e>
                      <m:sup>
                        <m:f>
                          <m:fPr>
                            <m:ctrlPr>
                              <a:rPr lang="en-US" sz="2000" i="1" smtClean="0">
                                <a:latin typeface="Cambria Math" panose="02040503050406030204" pitchFamily="18" charset="0"/>
                              </a:rPr>
                            </m:ctrlPr>
                          </m:fPr>
                          <m:num>
                            <m:r>
                              <a:rPr lang="en-IN" sz="2000" b="0" i="1" smtClean="0">
                                <a:latin typeface="Cambria Math" panose="02040503050406030204" pitchFamily="18" charset="0"/>
                              </a:rPr>
                              <m:t>1</m:t>
                            </m:r>
                          </m:num>
                          <m:den>
                            <m:r>
                              <a:rPr lang="en-IN" sz="2000" b="0" i="1" smtClean="0">
                                <a:latin typeface="Cambria Math" panose="02040503050406030204" pitchFamily="18" charset="0"/>
                              </a:rPr>
                              <m:t># </m:t>
                            </m:r>
                            <m:r>
                              <a:rPr lang="en-IN" sz="2000" b="0" i="1" smtClean="0">
                                <a:latin typeface="Cambria Math" panose="02040503050406030204" pitchFamily="18" charset="0"/>
                              </a:rPr>
                              <m:t>𝑜𝑓</m:t>
                            </m:r>
                            <m:r>
                              <a:rPr lang="en-IN" sz="2000" b="0" i="1" smtClean="0">
                                <a:latin typeface="Cambria Math" panose="02040503050406030204" pitchFamily="18" charset="0"/>
                              </a:rPr>
                              <m:t> </m:t>
                            </m:r>
                            <m:r>
                              <a:rPr lang="en-IN" sz="2000" b="0" i="1" smtClean="0">
                                <a:latin typeface="Cambria Math" panose="02040503050406030204" pitchFamily="18" charset="0"/>
                              </a:rPr>
                              <m:t>𝑦𝑒𝑎𝑟𝑠</m:t>
                            </m:r>
                          </m:den>
                        </m:f>
                      </m:sup>
                    </m:sSup>
                  </m:oMath>
                </a14:m>
                <a:r>
                  <a:rPr lang="en-US" sz="2000" dirty="0"/>
                  <a:t>  -1</a:t>
                </a:r>
              </a:p>
              <a:p>
                <a:pPr lvl="1"/>
                <a:endParaRPr lang="en-IN" sz="1800" dirty="0"/>
              </a:p>
            </p:txBody>
          </p:sp>
        </mc:Choice>
        <mc:Fallback xmlns="">
          <p:sp>
            <p:nvSpPr>
              <p:cNvPr id="4" name="Content Placeholder 3">
                <a:extLst>
                  <a:ext uri="{FF2B5EF4-FFF2-40B4-BE49-F238E27FC236}">
                    <a16:creationId xmlns:a16="http://schemas.microsoft.com/office/drawing/2014/main" id="{8B5E9C68-F2E0-4294-90CD-43CC2D0A25B0}"/>
                  </a:ext>
                </a:extLst>
              </p:cNvPr>
              <p:cNvSpPr>
                <a:spLocks noGrp="1" noRot="1" noChangeAspect="1" noMove="1" noResize="1" noEditPoints="1" noAdjustHandles="1" noChangeArrowheads="1" noChangeShapeType="1" noTextEdit="1"/>
              </p:cNvSpPr>
              <p:nvPr>
                <p:ph sz="half" idx="2"/>
              </p:nvPr>
            </p:nvSpPr>
            <p:spPr>
              <a:xfrm>
                <a:off x="6172200" y="1407459"/>
                <a:ext cx="5181600" cy="4769504"/>
              </a:xfrm>
              <a:blipFill>
                <a:blip r:embed="rId3"/>
                <a:stretch>
                  <a:fillRect l="-2118" t="-2174"/>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7F9F6182-59B8-4955-A344-D5F57C816E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89818" y="5101608"/>
            <a:ext cx="3548266" cy="1756392"/>
          </a:xfrm>
          <a:prstGeom prst="rect">
            <a:avLst/>
          </a:prstGeom>
        </p:spPr>
      </p:pic>
    </p:spTree>
    <p:extLst>
      <p:ext uri="{BB962C8B-B14F-4D97-AF65-F5344CB8AC3E}">
        <p14:creationId xmlns:p14="http://schemas.microsoft.com/office/powerpoint/2010/main" val="2546362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374EA-A1EE-488A-9520-2E828F709635}"/>
              </a:ext>
            </a:extLst>
          </p:cNvPr>
          <p:cNvSpPr>
            <a:spLocks noGrp="1"/>
          </p:cNvSpPr>
          <p:nvPr>
            <p:ph type="title"/>
          </p:nvPr>
        </p:nvSpPr>
        <p:spPr>
          <a:xfrm>
            <a:off x="838200" y="365125"/>
            <a:ext cx="10515600" cy="946439"/>
          </a:xfrm>
          <a:solidFill>
            <a:schemeClr val="accent6"/>
          </a:solidFill>
        </p:spPr>
        <p:txBody>
          <a:bodyPr>
            <a:normAutofit/>
          </a:bodyPr>
          <a:lstStyle/>
          <a:p>
            <a:r>
              <a:rPr lang="en-IN" sz="3200" dirty="0"/>
              <a:t>Stock Market Index &amp; its Need</a:t>
            </a:r>
          </a:p>
        </p:txBody>
      </p:sp>
      <p:sp>
        <p:nvSpPr>
          <p:cNvPr id="3" name="Content Placeholder 2">
            <a:extLst>
              <a:ext uri="{FF2B5EF4-FFF2-40B4-BE49-F238E27FC236}">
                <a16:creationId xmlns:a16="http://schemas.microsoft.com/office/drawing/2014/main" id="{1D94475C-98C4-467B-A634-F442122A2B4F}"/>
              </a:ext>
            </a:extLst>
          </p:cNvPr>
          <p:cNvSpPr>
            <a:spLocks noGrp="1"/>
          </p:cNvSpPr>
          <p:nvPr>
            <p:ph idx="1"/>
          </p:nvPr>
        </p:nvSpPr>
        <p:spPr>
          <a:xfrm>
            <a:off x="838200" y="1588655"/>
            <a:ext cx="10515600" cy="4588308"/>
          </a:xfrm>
        </p:spPr>
        <p:txBody>
          <a:bodyPr>
            <a:normAutofit/>
          </a:bodyPr>
          <a:lstStyle/>
          <a:p>
            <a:pPr marL="0" indent="0" algn="just">
              <a:buNone/>
            </a:pPr>
            <a:r>
              <a:rPr lang="en-US" sz="2000" b="0" i="0" dirty="0">
                <a:effectLst/>
              </a:rPr>
              <a:t>A stock market index acts as a barometer for whole economy as it is indicates whether the market participants are optimistic or pessimistic about the market.</a:t>
            </a:r>
            <a:r>
              <a:rPr lang="en-US" sz="1400" b="0" i="0" dirty="0">
                <a:solidFill>
                  <a:srgbClr val="666666"/>
                </a:solidFill>
                <a:effectLst/>
                <a:latin typeface="Inter"/>
              </a:rPr>
              <a:t> </a:t>
            </a:r>
            <a:r>
              <a:rPr lang="en-US" sz="2000" b="0" i="0" dirty="0">
                <a:effectLst/>
              </a:rPr>
              <a:t>An index going up indicates that the market participants are optimistic. An index going down indicates that the market participants are pessimistic. Practica</a:t>
            </a:r>
            <a:r>
              <a:rPr lang="en-US" sz="2000" dirty="0"/>
              <a:t>l uses of index are as follows:</a:t>
            </a:r>
            <a:endParaRPr lang="en-US" sz="2000" b="0" i="0" dirty="0">
              <a:effectLst/>
            </a:endParaRPr>
          </a:p>
          <a:p>
            <a:pPr marL="0" indent="0" algn="just">
              <a:buNone/>
            </a:pPr>
            <a:endParaRPr lang="en-US" sz="2000" b="0" i="0" dirty="0">
              <a:effectLst/>
            </a:endParaRPr>
          </a:p>
          <a:p>
            <a:pPr algn="l"/>
            <a:endParaRPr lang="en-US" sz="2000" b="0" i="0" dirty="0">
              <a:effectLst/>
            </a:endParaRPr>
          </a:p>
          <a:p>
            <a:pPr algn="just"/>
            <a:endParaRPr lang="en-US" sz="2000" b="0" i="0" dirty="0">
              <a:effectLst/>
            </a:endParaRPr>
          </a:p>
          <a:p>
            <a:pPr algn="just"/>
            <a:endParaRPr lang="en-US" sz="2000" b="0" i="0" dirty="0">
              <a:effectLst/>
            </a:endParaRPr>
          </a:p>
          <a:p>
            <a:pPr algn="just"/>
            <a:endParaRPr lang="en-IN" sz="2000" dirty="0"/>
          </a:p>
          <a:p>
            <a:endParaRPr lang="en-IN" dirty="0"/>
          </a:p>
        </p:txBody>
      </p:sp>
      <p:sp>
        <p:nvSpPr>
          <p:cNvPr id="4" name="Rectangle 3">
            <a:extLst>
              <a:ext uri="{FF2B5EF4-FFF2-40B4-BE49-F238E27FC236}">
                <a16:creationId xmlns:a16="http://schemas.microsoft.com/office/drawing/2014/main" id="{ACF9ECC8-8747-4008-86E3-50931B7947D3}"/>
              </a:ext>
            </a:extLst>
          </p:cNvPr>
          <p:cNvSpPr/>
          <p:nvPr/>
        </p:nvSpPr>
        <p:spPr>
          <a:xfrm>
            <a:off x="6347688" y="3718863"/>
            <a:ext cx="5006109" cy="858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Trading</a:t>
            </a:r>
            <a:endParaRPr lang="en-IN" sz="2000" dirty="0"/>
          </a:p>
        </p:txBody>
      </p:sp>
      <p:sp>
        <p:nvSpPr>
          <p:cNvPr id="5" name="Rectangle 4">
            <a:extLst>
              <a:ext uri="{FF2B5EF4-FFF2-40B4-BE49-F238E27FC236}">
                <a16:creationId xmlns:a16="http://schemas.microsoft.com/office/drawing/2014/main" id="{8BEA5E4F-D3DD-470B-9E57-B4F82BAD555B}"/>
              </a:ext>
            </a:extLst>
          </p:cNvPr>
          <p:cNvSpPr/>
          <p:nvPr/>
        </p:nvSpPr>
        <p:spPr>
          <a:xfrm>
            <a:off x="923636" y="2893438"/>
            <a:ext cx="5006109" cy="8589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Information</a:t>
            </a:r>
            <a:endParaRPr lang="en-IN" dirty="0">
              <a:solidFill>
                <a:schemeClr val="bg1"/>
              </a:solidFill>
            </a:endParaRPr>
          </a:p>
        </p:txBody>
      </p:sp>
      <p:sp>
        <p:nvSpPr>
          <p:cNvPr id="6" name="Rectangle 5">
            <a:extLst>
              <a:ext uri="{FF2B5EF4-FFF2-40B4-BE49-F238E27FC236}">
                <a16:creationId xmlns:a16="http://schemas.microsoft.com/office/drawing/2014/main" id="{82868F3D-E42B-406C-91BF-0EFE309BEB76}"/>
              </a:ext>
            </a:extLst>
          </p:cNvPr>
          <p:cNvSpPr/>
          <p:nvPr/>
        </p:nvSpPr>
        <p:spPr>
          <a:xfrm>
            <a:off x="923636" y="4577844"/>
            <a:ext cx="5006109" cy="858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Benchmarking</a:t>
            </a:r>
            <a:r>
              <a:rPr lang="en-US" dirty="0"/>
              <a:t>   </a:t>
            </a:r>
            <a:endParaRPr lang="en-IN" dirty="0"/>
          </a:p>
        </p:txBody>
      </p:sp>
      <p:sp>
        <p:nvSpPr>
          <p:cNvPr id="7" name="Rectangle 6">
            <a:extLst>
              <a:ext uri="{FF2B5EF4-FFF2-40B4-BE49-F238E27FC236}">
                <a16:creationId xmlns:a16="http://schemas.microsoft.com/office/drawing/2014/main" id="{9DCCB051-1AF4-4BAD-A6A6-63095BECA095}"/>
              </a:ext>
            </a:extLst>
          </p:cNvPr>
          <p:cNvSpPr/>
          <p:nvPr/>
        </p:nvSpPr>
        <p:spPr>
          <a:xfrm>
            <a:off x="6347689" y="5436825"/>
            <a:ext cx="5006109" cy="858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Portfolio Hedging</a:t>
            </a:r>
            <a:endParaRPr lang="en-IN" sz="2000" dirty="0"/>
          </a:p>
        </p:txBody>
      </p:sp>
      <p:pic>
        <p:nvPicPr>
          <p:cNvPr id="9" name="Picture 8">
            <a:extLst>
              <a:ext uri="{FF2B5EF4-FFF2-40B4-BE49-F238E27FC236}">
                <a16:creationId xmlns:a16="http://schemas.microsoft.com/office/drawing/2014/main" id="{9D78B363-0761-4DE3-9BAD-359762F7F7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636" y="2893439"/>
            <a:ext cx="1108360" cy="858980"/>
          </a:xfrm>
          <a:prstGeom prst="rect">
            <a:avLst/>
          </a:prstGeom>
        </p:spPr>
      </p:pic>
      <p:pic>
        <p:nvPicPr>
          <p:cNvPr id="11" name="Picture 10">
            <a:extLst>
              <a:ext uri="{FF2B5EF4-FFF2-40B4-BE49-F238E27FC236}">
                <a16:creationId xmlns:a16="http://schemas.microsoft.com/office/drawing/2014/main" id="{7E6FA2A8-068E-4C86-BC7E-12F09534A0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7685" y="3718863"/>
            <a:ext cx="1108365" cy="866991"/>
          </a:xfrm>
          <a:prstGeom prst="rect">
            <a:avLst/>
          </a:prstGeom>
        </p:spPr>
      </p:pic>
      <p:pic>
        <p:nvPicPr>
          <p:cNvPr id="13" name="Picture 12">
            <a:extLst>
              <a:ext uri="{FF2B5EF4-FFF2-40B4-BE49-F238E27FC236}">
                <a16:creationId xmlns:a16="http://schemas.microsoft.com/office/drawing/2014/main" id="{96EC8749-762C-4594-A912-056A9550C7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7685" y="5436825"/>
            <a:ext cx="1145312" cy="866991"/>
          </a:xfrm>
          <a:prstGeom prst="rect">
            <a:avLst/>
          </a:prstGeom>
        </p:spPr>
      </p:pic>
      <p:pic>
        <p:nvPicPr>
          <p:cNvPr id="15" name="Picture 14">
            <a:extLst>
              <a:ext uri="{FF2B5EF4-FFF2-40B4-BE49-F238E27FC236}">
                <a16:creationId xmlns:a16="http://schemas.microsoft.com/office/drawing/2014/main" id="{3FA6C945-1F0D-435C-8D02-C41D78DB7D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3632" y="4569834"/>
            <a:ext cx="1108364" cy="866991"/>
          </a:xfrm>
          <a:prstGeom prst="rect">
            <a:avLst/>
          </a:prstGeom>
        </p:spPr>
      </p:pic>
    </p:spTree>
    <p:extLst>
      <p:ext uri="{BB962C8B-B14F-4D97-AF65-F5344CB8AC3E}">
        <p14:creationId xmlns:p14="http://schemas.microsoft.com/office/powerpoint/2010/main" val="1374378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374EA-A1EE-488A-9520-2E828F709635}"/>
              </a:ext>
            </a:extLst>
          </p:cNvPr>
          <p:cNvSpPr>
            <a:spLocks noGrp="1"/>
          </p:cNvSpPr>
          <p:nvPr>
            <p:ph type="title"/>
          </p:nvPr>
        </p:nvSpPr>
        <p:spPr>
          <a:xfrm>
            <a:off x="838200" y="365125"/>
            <a:ext cx="10515600" cy="946439"/>
          </a:xfrm>
          <a:solidFill>
            <a:schemeClr val="accent6"/>
          </a:solidFill>
        </p:spPr>
        <p:txBody>
          <a:bodyPr>
            <a:normAutofit/>
          </a:bodyPr>
          <a:lstStyle/>
          <a:p>
            <a:r>
              <a:rPr lang="en-IN" sz="3200" dirty="0"/>
              <a:t>                 Indian Stock Market Index</a:t>
            </a:r>
          </a:p>
        </p:txBody>
      </p:sp>
      <p:sp>
        <p:nvSpPr>
          <p:cNvPr id="3" name="Content Placeholder 2">
            <a:extLst>
              <a:ext uri="{FF2B5EF4-FFF2-40B4-BE49-F238E27FC236}">
                <a16:creationId xmlns:a16="http://schemas.microsoft.com/office/drawing/2014/main" id="{1D94475C-98C4-467B-A634-F442122A2B4F}"/>
              </a:ext>
            </a:extLst>
          </p:cNvPr>
          <p:cNvSpPr>
            <a:spLocks noGrp="1"/>
          </p:cNvSpPr>
          <p:nvPr>
            <p:ph idx="1"/>
          </p:nvPr>
        </p:nvSpPr>
        <p:spPr>
          <a:xfrm>
            <a:off x="838200" y="1588655"/>
            <a:ext cx="10515600" cy="4588308"/>
          </a:xfrm>
        </p:spPr>
        <p:txBody>
          <a:bodyPr>
            <a:normAutofit/>
          </a:bodyPr>
          <a:lstStyle/>
          <a:p>
            <a:pPr algn="just">
              <a:buFont typeface="Wingdings" panose="05000000000000000000" pitchFamily="2" charset="2"/>
              <a:buChar char="Ø"/>
            </a:pPr>
            <a:r>
              <a:rPr lang="en-US" sz="2000" b="0" i="0" dirty="0">
                <a:effectLst/>
              </a:rPr>
              <a:t>There are many ways to assign weights, but the Indian stock exchange follows a </a:t>
            </a:r>
            <a:r>
              <a:rPr lang="en-US" sz="2000" b="1" i="0" dirty="0">
                <a:effectLst/>
              </a:rPr>
              <a:t>free-float market capitalization method.</a:t>
            </a:r>
            <a:r>
              <a:rPr lang="en-US" sz="2000" b="0" i="0" dirty="0">
                <a:effectLst/>
              </a:rPr>
              <a:t> The weights are assigned based on the company’s free-float market capitalization, the larger the market capitalization, the higher is the weight.</a:t>
            </a:r>
          </a:p>
          <a:p>
            <a:pPr algn="just">
              <a:buFont typeface="Wingdings" panose="05000000000000000000" pitchFamily="2" charset="2"/>
              <a:buChar char="Ø"/>
            </a:pPr>
            <a:r>
              <a:rPr lang="en-US" sz="2000" b="0" i="0" dirty="0">
                <a:effectLst/>
              </a:rPr>
              <a:t>Free float market capitalization is the product of the total number of shares outstanding in the market and the stock price</a:t>
            </a:r>
            <a:r>
              <a:rPr lang="en-US" sz="1400" b="0" i="0" dirty="0">
                <a:solidFill>
                  <a:srgbClr val="666666"/>
                </a:solidFill>
                <a:effectLst/>
                <a:latin typeface="Inter"/>
              </a:rPr>
              <a:t>.</a:t>
            </a:r>
          </a:p>
          <a:p>
            <a:pPr algn="just">
              <a:buFont typeface="Wingdings" panose="05000000000000000000" pitchFamily="2" charset="2"/>
              <a:buChar char="Ø"/>
            </a:pPr>
            <a:r>
              <a:rPr lang="en-US" sz="2000" b="0" i="0" dirty="0">
                <a:effectLst/>
              </a:rPr>
              <a:t>There are two main indices in India – The BSE Sensex and NSE’s Nifty</a:t>
            </a:r>
          </a:p>
          <a:p>
            <a:pPr algn="just">
              <a:buFont typeface="Wingdings" panose="05000000000000000000" pitchFamily="2" charset="2"/>
              <a:buChar char="Ø"/>
            </a:pPr>
            <a:r>
              <a:rPr lang="en-US" sz="2000" dirty="0"/>
              <a:t>As of today, Nifty has 50 Indian Stock Companies (14 important sectors)  in which Reliance Industries Ltd. has maximum weightage of 10.66% . Sensex on the other hand has 30 well-established and financially sound companies</a:t>
            </a:r>
            <a:endParaRPr lang="en-US" sz="2000" b="0" i="0" dirty="0">
              <a:effectLst/>
            </a:endParaRPr>
          </a:p>
          <a:p>
            <a:pPr algn="just">
              <a:buFont typeface="Wingdings" panose="05000000000000000000" pitchFamily="2" charset="2"/>
              <a:buChar char="Ø"/>
            </a:pPr>
            <a:r>
              <a:rPr lang="en-US" sz="2000" b="0" i="0" dirty="0">
                <a:effectLst/>
              </a:rPr>
              <a:t>There are sector-specific indices which convey the sentiment of specific sectors.</a:t>
            </a:r>
            <a:endParaRPr lang="en-US" sz="2000" dirty="0"/>
          </a:p>
          <a:p>
            <a:pPr algn="just">
              <a:buFont typeface="Wingdings" panose="05000000000000000000" pitchFamily="2" charset="2"/>
              <a:buChar char="Ø"/>
            </a:pPr>
            <a:endParaRPr lang="en-US" sz="2000" b="0" i="0" dirty="0">
              <a:effectLst/>
            </a:endParaRPr>
          </a:p>
          <a:p>
            <a:pPr marL="0" indent="0" algn="l">
              <a:buNone/>
            </a:pPr>
            <a:endParaRPr lang="en-US" sz="2000" b="0" i="0" dirty="0">
              <a:effectLst/>
            </a:endParaRPr>
          </a:p>
          <a:p>
            <a:pPr marL="0" indent="0" algn="l">
              <a:buNone/>
            </a:pPr>
            <a:endParaRPr lang="en-US" sz="2000" b="0" i="0" dirty="0">
              <a:effectLst/>
            </a:endParaRPr>
          </a:p>
          <a:p>
            <a:pPr algn="l"/>
            <a:endParaRPr lang="en-US" sz="2000" b="0" i="0" dirty="0">
              <a:effectLst/>
            </a:endParaRPr>
          </a:p>
          <a:p>
            <a:pPr algn="just"/>
            <a:endParaRPr lang="en-US" sz="2000" b="0" i="0" dirty="0">
              <a:effectLst/>
            </a:endParaRPr>
          </a:p>
          <a:p>
            <a:pPr algn="just"/>
            <a:endParaRPr lang="en-US" sz="2000" b="0" i="0" dirty="0">
              <a:effectLst/>
            </a:endParaRPr>
          </a:p>
          <a:p>
            <a:pPr algn="just"/>
            <a:endParaRPr lang="en-IN" sz="2000" dirty="0"/>
          </a:p>
          <a:p>
            <a:endParaRPr lang="en-IN" dirty="0"/>
          </a:p>
        </p:txBody>
      </p:sp>
      <p:pic>
        <p:nvPicPr>
          <p:cNvPr id="10" name="Picture 9">
            <a:extLst>
              <a:ext uri="{FF2B5EF4-FFF2-40B4-BE49-F238E27FC236}">
                <a16:creationId xmlns:a16="http://schemas.microsoft.com/office/drawing/2014/main" id="{4DCCEB25-F27E-44E6-9329-0910FB2C8C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5125"/>
            <a:ext cx="1507836" cy="946439"/>
          </a:xfrm>
          <a:prstGeom prst="rect">
            <a:avLst/>
          </a:prstGeom>
        </p:spPr>
      </p:pic>
    </p:spTree>
    <p:extLst>
      <p:ext uri="{BB962C8B-B14F-4D97-AF65-F5344CB8AC3E}">
        <p14:creationId xmlns:p14="http://schemas.microsoft.com/office/powerpoint/2010/main" val="308281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374EA-A1EE-488A-9520-2E828F709635}"/>
              </a:ext>
            </a:extLst>
          </p:cNvPr>
          <p:cNvSpPr>
            <a:spLocks noGrp="1"/>
          </p:cNvSpPr>
          <p:nvPr>
            <p:ph type="title"/>
          </p:nvPr>
        </p:nvSpPr>
        <p:spPr>
          <a:xfrm>
            <a:off x="838200" y="365125"/>
            <a:ext cx="10515600" cy="844839"/>
          </a:xfrm>
          <a:solidFill>
            <a:schemeClr val="accent6"/>
          </a:solidFill>
        </p:spPr>
        <p:txBody>
          <a:bodyPr>
            <a:normAutofit/>
          </a:bodyPr>
          <a:lstStyle/>
          <a:p>
            <a:r>
              <a:rPr lang="en-US" sz="3200" dirty="0"/>
              <a:t>C</a:t>
            </a:r>
            <a:r>
              <a:rPr lang="en-IN" sz="3200" dirty="0" err="1"/>
              <a:t>ommonly</a:t>
            </a:r>
            <a:r>
              <a:rPr lang="en-IN" sz="3200" dirty="0"/>
              <a:t> used Jargons in Stock Market</a:t>
            </a:r>
          </a:p>
        </p:txBody>
      </p:sp>
      <p:sp>
        <p:nvSpPr>
          <p:cNvPr id="3" name="Content Placeholder 2">
            <a:extLst>
              <a:ext uri="{FF2B5EF4-FFF2-40B4-BE49-F238E27FC236}">
                <a16:creationId xmlns:a16="http://schemas.microsoft.com/office/drawing/2014/main" id="{1D94475C-98C4-467B-A634-F442122A2B4F}"/>
              </a:ext>
            </a:extLst>
          </p:cNvPr>
          <p:cNvSpPr>
            <a:spLocks noGrp="1"/>
          </p:cNvSpPr>
          <p:nvPr>
            <p:ph idx="1"/>
          </p:nvPr>
        </p:nvSpPr>
        <p:spPr>
          <a:xfrm>
            <a:off x="838200" y="1394692"/>
            <a:ext cx="10515600" cy="4782272"/>
          </a:xfrm>
        </p:spPr>
        <p:txBody>
          <a:bodyPr>
            <a:normAutofit/>
          </a:bodyPr>
          <a:lstStyle/>
          <a:p>
            <a:pPr algn="l">
              <a:buFont typeface="Wingdings" panose="05000000000000000000" pitchFamily="2" charset="2"/>
              <a:buChar char="Ø"/>
            </a:pPr>
            <a:r>
              <a:rPr lang="en-US" sz="2000" b="1" dirty="0"/>
              <a:t>Bull Market(Bullish)</a:t>
            </a:r>
            <a:r>
              <a:rPr lang="en-US" sz="1400" b="1" dirty="0"/>
              <a:t>-</a:t>
            </a:r>
            <a:r>
              <a:rPr lang="en-US" sz="1400" b="0" i="0" dirty="0">
                <a:effectLst/>
              </a:rPr>
              <a:t>If you believe that the stock prices are likely to go up, you are bullish on the stock price.</a:t>
            </a:r>
          </a:p>
          <a:p>
            <a:pPr algn="l">
              <a:buFont typeface="Wingdings" panose="05000000000000000000" pitchFamily="2" charset="2"/>
              <a:buChar char="Ø"/>
            </a:pPr>
            <a:r>
              <a:rPr lang="en-US" sz="2000" b="1" dirty="0"/>
              <a:t>Bear Market(Bearish)-</a:t>
            </a:r>
            <a:r>
              <a:rPr lang="en-US" sz="1400" b="0" i="0" dirty="0">
                <a:effectLst/>
              </a:rPr>
              <a:t>If you believe that the stock prices are likely to go down, you are bearish on the stock price.</a:t>
            </a:r>
          </a:p>
          <a:p>
            <a:pPr algn="l">
              <a:buFont typeface="Wingdings" panose="05000000000000000000" pitchFamily="2" charset="2"/>
              <a:buChar char="Ø"/>
            </a:pPr>
            <a:r>
              <a:rPr lang="en-US" sz="2000" b="1" i="1" dirty="0">
                <a:effectLst/>
              </a:rPr>
              <a:t> </a:t>
            </a:r>
            <a:r>
              <a:rPr lang="en-US" sz="2000" b="1" i="0" dirty="0">
                <a:effectLst/>
              </a:rPr>
              <a:t>Trend </a:t>
            </a:r>
            <a:r>
              <a:rPr lang="en-US" sz="1400" b="0" i="1" dirty="0">
                <a:effectLst/>
              </a:rPr>
              <a:t>– </a:t>
            </a:r>
            <a:r>
              <a:rPr lang="en-US" sz="1400" b="0" i="0" dirty="0">
                <a:effectLst/>
              </a:rPr>
              <a:t>The term ‘trend’ usually refers to the general market direction and its associated strength.</a:t>
            </a:r>
          </a:p>
          <a:p>
            <a:pPr algn="l">
              <a:buFont typeface="Wingdings" panose="05000000000000000000" pitchFamily="2" charset="2"/>
              <a:buChar char="Ø"/>
            </a:pPr>
            <a:r>
              <a:rPr lang="en-US" sz="2000" b="1" dirty="0"/>
              <a:t>Long Position</a:t>
            </a:r>
            <a:r>
              <a:rPr lang="en-US" sz="1400" dirty="0"/>
              <a:t>-If you buy some stock, you are said to take a long position</a:t>
            </a:r>
          </a:p>
          <a:p>
            <a:pPr algn="l">
              <a:buFont typeface="Wingdings" panose="05000000000000000000" pitchFamily="2" charset="2"/>
              <a:buChar char="Ø"/>
            </a:pPr>
            <a:r>
              <a:rPr lang="en-US" sz="2000" b="1" i="0" dirty="0">
                <a:effectLst/>
              </a:rPr>
              <a:t>Short Position</a:t>
            </a:r>
            <a:r>
              <a:rPr lang="en-US" sz="1400" b="0" i="0" dirty="0">
                <a:effectLst/>
              </a:rPr>
              <a:t>-Selling a stock first with the in</a:t>
            </a:r>
            <a:r>
              <a:rPr lang="en-US" sz="1400" dirty="0"/>
              <a:t>tend that you can later buy it at a lower price, then you are said to take a short position</a:t>
            </a:r>
          </a:p>
          <a:p>
            <a:pPr algn="l">
              <a:buFont typeface="Wingdings" panose="05000000000000000000" pitchFamily="2" charset="2"/>
              <a:buChar char="Ø"/>
            </a:pPr>
            <a:r>
              <a:rPr lang="en-US" sz="2000" b="1" i="0" dirty="0">
                <a:effectLst/>
              </a:rPr>
              <a:t>Square off </a:t>
            </a:r>
            <a:r>
              <a:rPr lang="en-US" sz="1400" b="0" i="0" dirty="0">
                <a:effectLst/>
              </a:rPr>
              <a:t>­– Square off is a term used to indicate that you intend to close an existing position.</a:t>
            </a:r>
          </a:p>
          <a:p>
            <a:pPr algn="l">
              <a:buFont typeface="Wingdings" panose="05000000000000000000" pitchFamily="2" charset="2"/>
              <a:buChar char="Ø"/>
            </a:pPr>
            <a:r>
              <a:rPr lang="en-US" sz="2000" b="1" i="0" dirty="0">
                <a:effectLst/>
                <a:latin typeface="Inter"/>
              </a:rPr>
              <a:t>Intraday position</a:t>
            </a:r>
            <a:r>
              <a:rPr lang="en-US" sz="1400" b="1" i="1" dirty="0">
                <a:effectLst/>
                <a:latin typeface="Inter"/>
              </a:rPr>
              <a:t> – </a:t>
            </a:r>
            <a:r>
              <a:rPr lang="en-US" sz="1400" b="0" i="0" dirty="0">
                <a:effectLst/>
                <a:latin typeface="Inter"/>
              </a:rPr>
              <a:t>This is a trading position you initiate with an expectation to square off the position within the same day.</a:t>
            </a:r>
          </a:p>
          <a:p>
            <a:pPr algn="l">
              <a:buFont typeface="Wingdings" panose="05000000000000000000" pitchFamily="2" charset="2"/>
              <a:buChar char="Ø"/>
            </a:pPr>
            <a:r>
              <a:rPr lang="en-US" sz="2000" b="1" i="0" dirty="0">
                <a:effectLst/>
                <a:latin typeface="Inter"/>
              </a:rPr>
              <a:t>OHLC</a:t>
            </a:r>
            <a:r>
              <a:rPr lang="en-US" sz="1400" b="1" i="0" dirty="0">
                <a:effectLst/>
                <a:latin typeface="Inter"/>
              </a:rPr>
              <a:t> ­– </a:t>
            </a:r>
            <a:r>
              <a:rPr lang="en-US" sz="1400" b="0" i="0" dirty="0">
                <a:effectLst/>
                <a:latin typeface="Inter"/>
              </a:rPr>
              <a:t>OHLC stands for open, high, low and close. </a:t>
            </a:r>
            <a:r>
              <a:rPr lang="en-US" sz="1400" dirty="0">
                <a:latin typeface="Inter"/>
              </a:rPr>
              <a:t>For more details we will be giving lectures on Technical </a:t>
            </a:r>
            <a:r>
              <a:rPr lang="en-US" sz="1400" dirty="0" err="1">
                <a:latin typeface="Inter"/>
              </a:rPr>
              <a:t>Analysis.So</a:t>
            </a:r>
            <a:r>
              <a:rPr lang="en-US" sz="1400" dirty="0">
                <a:latin typeface="Inter"/>
              </a:rPr>
              <a:t>, Stay tuned!</a:t>
            </a:r>
          </a:p>
          <a:p>
            <a:pPr algn="l">
              <a:buFont typeface="Wingdings" panose="05000000000000000000" pitchFamily="2" charset="2"/>
              <a:buChar char="Ø"/>
            </a:pPr>
            <a:r>
              <a:rPr lang="en-US" sz="2000" b="1" dirty="0"/>
              <a:t>Volume</a:t>
            </a:r>
            <a:r>
              <a:rPr lang="en-US" sz="1400" b="1" dirty="0"/>
              <a:t>-</a:t>
            </a:r>
            <a:r>
              <a:rPr lang="en-US" sz="1400" b="1" i="0" dirty="0">
                <a:effectLst/>
              </a:rPr>
              <a:t> </a:t>
            </a:r>
            <a:r>
              <a:rPr lang="en-US" sz="1400" b="0" i="0" dirty="0">
                <a:effectLst/>
              </a:rPr>
              <a:t>Volumes represent the total transactions (both buy and sell put together) for a particular stock on a particular day.</a:t>
            </a:r>
            <a:endParaRPr lang="en-US" sz="1400" dirty="0"/>
          </a:p>
          <a:p>
            <a:pPr algn="l">
              <a:buFont typeface="Wingdings" panose="05000000000000000000" pitchFamily="2" charset="2"/>
              <a:buChar char="Ø"/>
            </a:pPr>
            <a:endParaRPr lang="en-US" sz="1400" b="0" i="0" dirty="0">
              <a:effectLst/>
            </a:endParaRPr>
          </a:p>
          <a:p>
            <a:pPr algn="l"/>
            <a:endParaRPr lang="en-US" sz="1400" b="0" i="0" dirty="0">
              <a:effectLst/>
            </a:endParaRPr>
          </a:p>
          <a:p>
            <a:pPr marL="0" indent="0" algn="l">
              <a:buNone/>
            </a:pPr>
            <a:br>
              <a:rPr lang="en-US" sz="1400" b="0" i="0" dirty="0">
                <a:effectLst/>
              </a:rPr>
            </a:br>
            <a:endParaRPr lang="en-US" sz="1400" b="0" i="0" dirty="0">
              <a:effectLst/>
            </a:endParaRPr>
          </a:p>
          <a:p>
            <a:pPr marL="0" indent="0" algn="l">
              <a:buNone/>
            </a:pPr>
            <a:endParaRPr lang="en-US" sz="2000" b="0" i="0" dirty="0">
              <a:effectLst/>
            </a:endParaRPr>
          </a:p>
          <a:p>
            <a:pPr marL="0" indent="0" algn="l">
              <a:buNone/>
            </a:pPr>
            <a:endParaRPr lang="en-US" sz="2000" b="0" i="0" dirty="0">
              <a:effectLst/>
            </a:endParaRPr>
          </a:p>
          <a:p>
            <a:pPr algn="l"/>
            <a:endParaRPr lang="en-US" sz="2000" b="0" i="0" dirty="0">
              <a:effectLst/>
            </a:endParaRPr>
          </a:p>
          <a:p>
            <a:pPr algn="just"/>
            <a:endParaRPr lang="en-US" sz="2000" b="0" i="0" dirty="0">
              <a:effectLst/>
            </a:endParaRPr>
          </a:p>
          <a:p>
            <a:pPr algn="just"/>
            <a:endParaRPr lang="en-US" sz="2000" b="0" i="0" dirty="0">
              <a:effectLst/>
            </a:endParaRPr>
          </a:p>
          <a:p>
            <a:pPr algn="just"/>
            <a:endParaRPr lang="en-IN" sz="2000" dirty="0"/>
          </a:p>
          <a:p>
            <a:endParaRPr lang="en-IN" dirty="0"/>
          </a:p>
        </p:txBody>
      </p:sp>
    </p:spTree>
    <p:extLst>
      <p:ext uri="{BB962C8B-B14F-4D97-AF65-F5344CB8AC3E}">
        <p14:creationId xmlns:p14="http://schemas.microsoft.com/office/powerpoint/2010/main" val="3330339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087243-DBBC-473D-9AA0-17D2A345E995}"/>
              </a:ext>
            </a:extLst>
          </p:cNvPr>
          <p:cNvSpPr/>
          <p:nvPr/>
        </p:nvSpPr>
        <p:spPr>
          <a:xfrm>
            <a:off x="381740" y="248575"/>
            <a:ext cx="8859914" cy="100317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dirty="0">
                <a:solidFill>
                  <a:schemeClr val="tx1"/>
                </a:solidFill>
              </a:rPr>
              <a:t> </a:t>
            </a:r>
            <a:r>
              <a:rPr lang="en-IN" sz="3600" dirty="0">
                <a:solidFill>
                  <a:schemeClr val="tx1"/>
                </a:solidFill>
              </a:rPr>
              <a:t>Terminologies </a:t>
            </a:r>
          </a:p>
        </p:txBody>
      </p:sp>
      <p:sp>
        <p:nvSpPr>
          <p:cNvPr id="2" name="Rectangle 1">
            <a:extLst>
              <a:ext uri="{FF2B5EF4-FFF2-40B4-BE49-F238E27FC236}">
                <a16:creationId xmlns:a16="http://schemas.microsoft.com/office/drawing/2014/main" id="{9D8110B4-18BA-403E-8C3F-B6ABEB548DA7}"/>
              </a:ext>
            </a:extLst>
          </p:cNvPr>
          <p:cNvSpPr/>
          <p:nvPr/>
        </p:nvSpPr>
        <p:spPr>
          <a:xfrm>
            <a:off x="381741" y="2083129"/>
            <a:ext cx="10653204" cy="292387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313CDB2D-0AF6-4D55-A463-6BABB56453F5}"/>
              </a:ext>
            </a:extLst>
          </p:cNvPr>
          <p:cNvSpPr txBox="1"/>
          <p:nvPr/>
        </p:nvSpPr>
        <p:spPr>
          <a:xfrm>
            <a:off x="381740" y="2192783"/>
            <a:ext cx="9898602" cy="2923877"/>
          </a:xfrm>
          <a:prstGeom prst="rect">
            <a:avLst/>
          </a:prstGeom>
          <a:noFill/>
        </p:spPr>
        <p:txBody>
          <a:bodyPr wrap="square" rtlCol="0">
            <a:spAutoFit/>
          </a:bodyPr>
          <a:lstStyle/>
          <a:p>
            <a:r>
              <a:rPr lang="en-IN" sz="2000" dirty="0"/>
              <a:t>There are various basic Terminologies which are required and we must know while Investing </a:t>
            </a:r>
          </a:p>
          <a:p>
            <a:endParaRPr lang="en-IN" sz="2000" dirty="0"/>
          </a:p>
          <a:p>
            <a:pPr marL="342900" indent="-342900">
              <a:buFont typeface="Wingdings" panose="05000000000000000000" pitchFamily="2" charset="2"/>
              <a:buChar char="Ø"/>
            </a:pPr>
            <a:r>
              <a:rPr lang="en-IN" dirty="0"/>
              <a:t>Stop Loss</a:t>
            </a:r>
          </a:p>
          <a:p>
            <a:pPr marL="342900" indent="-342900">
              <a:buFont typeface="Wingdings" panose="05000000000000000000" pitchFamily="2" charset="2"/>
              <a:buChar char="Ø"/>
            </a:pPr>
            <a:r>
              <a:rPr lang="en-IN" dirty="0"/>
              <a:t>Open price, Close price, HIGH ,Low.</a:t>
            </a:r>
          </a:p>
          <a:p>
            <a:pPr marL="342900" indent="-342900">
              <a:buFont typeface="Wingdings" panose="05000000000000000000" pitchFamily="2" charset="2"/>
              <a:buChar char="Ø"/>
            </a:pPr>
            <a:r>
              <a:rPr lang="en-IN" dirty="0"/>
              <a:t>Ask Price </a:t>
            </a:r>
          </a:p>
          <a:p>
            <a:pPr marL="342900" indent="-342900">
              <a:buFont typeface="Wingdings" panose="05000000000000000000" pitchFamily="2" charset="2"/>
              <a:buChar char="Ø"/>
            </a:pPr>
            <a:r>
              <a:rPr lang="en-IN" dirty="0"/>
              <a:t>Bid Price</a:t>
            </a:r>
          </a:p>
          <a:p>
            <a:pPr marL="342900" indent="-342900">
              <a:buFont typeface="Wingdings" panose="05000000000000000000" pitchFamily="2" charset="2"/>
              <a:buChar char="Ø"/>
            </a:pPr>
            <a:r>
              <a:rPr lang="en-IN" dirty="0"/>
              <a:t>Volumes </a:t>
            </a:r>
          </a:p>
          <a:p>
            <a:pPr marL="342900" indent="-342900">
              <a:buFont typeface="Wingdings" panose="05000000000000000000" pitchFamily="2" charset="2"/>
              <a:buChar char="Ø"/>
            </a:pPr>
            <a:r>
              <a:rPr lang="en-IN" dirty="0"/>
              <a:t>CNC</a:t>
            </a:r>
          </a:p>
          <a:p>
            <a:pPr marL="342900" indent="-342900">
              <a:buFont typeface="Wingdings" panose="05000000000000000000" pitchFamily="2" charset="2"/>
              <a:buChar char="Ø"/>
            </a:pPr>
            <a:r>
              <a:rPr lang="en-IN" dirty="0"/>
              <a:t>NRML OR MIS </a:t>
            </a:r>
          </a:p>
          <a:p>
            <a:pPr marL="342900" indent="-342900">
              <a:buFont typeface="Wingdings" panose="05000000000000000000" pitchFamily="2" charset="2"/>
              <a:buChar char="Ø"/>
            </a:pPr>
            <a:endParaRPr lang="en-IN" dirty="0"/>
          </a:p>
        </p:txBody>
      </p:sp>
    </p:spTree>
    <p:extLst>
      <p:ext uri="{BB962C8B-B14F-4D97-AF65-F5344CB8AC3E}">
        <p14:creationId xmlns:p14="http://schemas.microsoft.com/office/powerpoint/2010/main" val="1623134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A23FCC0-5951-48B0-913C-9E3F5C535DE9}"/>
              </a:ext>
            </a:extLst>
          </p:cNvPr>
          <p:cNvSpPr/>
          <p:nvPr/>
        </p:nvSpPr>
        <p:spPr>
          <a:xfrm>
            <a:off x="381740" y="221942"/>
            <a:ext cx="8859914" cy="100317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dirty="0">
                <a:solidFill>
                  <a:schemeClr val="tx1"/>
                </a:solidFill>
              </a:rPr>
              <a:t> </a:t>
            </a:r>
            <a:r>
              <a:rPr lang="en-IN" sz="3600" dirty="0">
                <a:solidFill>
                  <a:schemeClr val="tx1"/>
                </a:solidFill>
              </a:rPr>
              <a:t>Clearing and settlement process</a:t>
            </a:r>
          </a:p>
        </p:txBody>
      </p:sp>
      <p:sp>
        <p:nvSpPr>
          <p:cNvPr id="5" name="Rectangle 4">
            <a:extLst>
              <a:ext uri="{FF2B5EF4-FFF2-40B4-BE49-F238E27FC236}">
                <a16:creationId xmlns:a16="http://schemas.microsoft.com/office/drawing/2014/main" id="{DC4B4C2C-8050-4FB0-A3C6-BE840C88ECF8}"/>
              </a:ext>
            </a:extLst>
          </p:cNvPr>
          <p:cNvSpPr/>
          <p:nvPr/>
        </p:nvSpPr>
        <p:spPr>
          <a:xfrm>
            <a:off x="381740" y="1573567"/>
            <a:ext cx="11070454" cy="37108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4B1315FC-414D-40B6-97F9-3285B34AAF70}"/>
              </a:ext>
            </a:extLst>
          </p:cNvPr>
          <p:cNvSpPr txBox="1"/>
          <p:nvPr/>
        </p:nvSpPr>
        <p:spPr>
          <a:xfrm>
            <a:off x="381740" y="1690062"/>
            <a:ext cx="11292396" cy="3477875"/>
          </a:xfrm>
          <a:prstGeom prst="rect">
            <a:avLst/>
          </a:prstGeom>
          <a:noFill/>
        </p:spPr>
        <p:txBody>
          <a:bodyPr wrap="square" rtlCol="0">
            <a:spAutoFit/>
          </a:bodyPr>
          <a:lstStyle/>
          <a:p>
            <a:r>
              <a:rPr lang="en-US" sz="2000" b="0" i="0" dirty="0">
                <a:effectLst/>
                <a:latin typeface="Inter"/>
              </a:rPr>
              <a:t>Now we want to understand what </a:t>
            </a:r>
            <a:r>
              <a:rPr lang="en-US" sz="2000" b="0" i="0" dirty="0">
                <a:effectLst/>
              </a:rPr>
              <a:t>happens</a:t>
            </a:r>
            <a:r>
              <a:rPr lang="en-US" sz="2000" b="0" i="0" dirty="0">
                <a:effectLst/>
                <a:latin typeface="Inter"/>
              </a:rPr>
              <a:t> behind the scene from the time you buy a stock to the time it hits your DEMAT account</a:t>
            </a:r>
            <a:r>
              <a:rPr lang="en-IN" sz="2000" b="0" i="0" dirty="0">
                <a:effectLst/>
                <a:latin typeface="Inter"/>
              </a:rPr>
              <a:t>.</a:t>
            </a:r>
          </a:p>
          <a:p>
            <a:endParaRPr lang="en-IN" sz="2000" dirty="0">
              <a:latin typeface="Inter"/>
            </a:endParaRPr>
          </a:p>
          <a:p>
            <a:pPr marL="342900" indent="-342900">
              <a:buFont typeface="Wingdings" panose="05000000000000000000" pitchFamily="2" charset="2"/>
              <a:buChar char="Ø"/>
            </a:pPr>
            <a:r>
              <a:rPr lang="en-US" sz="2000" b="0" i="0" dirty="0">
                <a:effectLst/>
                <a:latin typeface="Inter"/>
              </a:rPr>
              <a:t>The day we purchase or sell stock is called T day .</a:t>
            </a:r>
          </a:p>
          <a:p>
            <a:pPr marL="342900" indent="-342900">
              <a:buFont typeface="Wingdings" panose="05000000000000000000" pitchFamily="2" charset="2"/>
              <a:buChar char="Ø"/>
            </a:pPr>
            <a:endParaRPr lang="en-US" sz="2000" dirty="0">
              <a:latin typeface="Inter"/>
            </a:endParaRPr>
          </a:p>
          <a:p>
            <a:pPr marL="342900" indent="-342900">
              <a:buFont typeface="Wingdings" panose="05000000000000000000" pitchFamily="2" charset="2"/>
              <a:buChar char="Ø"/>
            </a:pPr>
            <a:r>
              <a:rPr lang="en-US" sz="2000" dirty="0">
                <a:latin typeface="Inter"/>
              </a:rPr>
              <a:t>Suppose on 18 Jan (Monday) you purchase 10 stocks of reliance industries then 18 Jan is your T day </a:t>
            </a:r>
          </a:p>
          <a:p>
            <a:r>
              <a:rPr lang="en-US" sz="2000" dirty="0">
                <a:latin typeface="Inter"/>
              </a:rPr>
              <a:t>       on this day the amount would be debited from the account .</a:t>
            </a:r>
          </a:p>
          <a:p>
            <a:endParaRPr lang="en-US" sz="2000" dirty="0">
              <a:latin typeface="Inter"/>
            </a:endParaRPr>
          </a:p>
          <a:p>
            <a:pPr marL="342900" indent="-342900">
              <a:buFont typeface="Wingdings" panose="05000000000000000000" pitchFamily="2" charset="2"/>
              <a:buChar char="Ø"/>
            </a:pPr>
            <a:r>
              <a:rPr lang="en-US" sz="2000" dirty="0">
                <a:latin typeface="Inter"/>
              </a:rPr>
              <a:t> 19 Jan would be our T+1 day on this day you can sell the stocks called “Buy Today Sell Tomorrow”</a:t>
            </a:r>
          </a:p>
          <a:p>
            <a:r>
              <a:rPr lang="en-US" sz="2000" dirty="0">
                <a:latin typeface="Inter"/>
              </a:rPr>
              <a:t>       (BTST), “Acquired Today, Sell Tomorrow”(ATST). But the stock is still not in your account so there is </a:t>
            </a:r>
          </a:p>
          <a:p>
            <a:r>
              <a:rPr lang="en-US" sz="2000" dirty="0">
                <a:latin typeface="Inter"/>
              </a:rPr>
              <a:t>        risk involved in selling stock on T+1 day.</a:t>
            </a:r>
          </a:p>
        </p:txBody>
      </p:sp>
    </p:spTree>
    <p:extLst>
      <p:ext uri="{BB962C8B-B14F-4D97-AF65-F5344CB8AC3E}">
        <p14:creationId xmlns:p14="http://schemas.microsoft.com/office/powerpoint/2010/main" val="2867831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CAD3E8-861E-4F91-8EA6-4C4359CCC0D2}"/>
              </a:ext>
            </a:extLst>
          </p:cNvPr>
          <p:cNvSpPr txBox="1"/>
          <p:nvPr/>
        </p:nvSpPr>
        <p:spPr>
          <a:xfrm>
            <a:off x="470517" y="439501"/>
            <a:ext cx="11218415" cy="5324535"/>
          </a:xfrm>
          <a:prstGeom prst="rect">
            <a:avLst/>
          </a:prstGeom>
          <a:noFill/>
        </p:spPr>
        <p:txBody>
          <a:bodyPr wrap="square" rtlCol="0">
            <a:spAutoFit/>
          </a:bodyPr>
          <a:lstStyle/>
          <a:p>
            <a:endParaRPr lang="en-IN" sz="2000" dirty="0"/>
          </a:p>
          <a:p>
            <a:pPr marL="342900" indent="-342900">
              <a:buFont typeface="Wingdings" panose="05000000000000000000" pitchFamily="2" charset="2"/>
              <a:buChar char="Ø"/>
            </a:pPr>
            <a:r>
              <a:rPr lang="en-US" sz="2000" b="0" i="0" dirty="0">
                <a:effectLst/>
                <a:latin typeface="Inter"/>
              </a:rPr>
              <a:t>T+2 day, around 11 AM shares are debited from the person who sold you the shares and credited to the brokerage with whom you are trading, who will in turn credit it to your DEMAT account by the end of the day</a:t>
            </a:r>
            <a:r>
              <a:rPr lang="en-US" sz="2000" b="0" i="0" dirty="0">
                <a:solidFill>
                  <a:srgbClr val="666666"/>
                </a:solidFill>
                <a:effectLst/>
                <a:latin typeface="Inter"/>
              </a:rPr>
              <a:t>.</a:t>
            </a:r>
          </a:p>
          <a:p>
            <a:endParaRPr lang="en-US" sz="2000" dirty="0">
              <a:solidFill>
                <a:srgbClr val="666666"/>
              </a:solidFill>
              <a:latin typeface="Inter"/>
            </a:endParaRPr>
          </a:p>
          <a:p>
            <a:r>
              <a:rPr lang="en-US" sz="2000" b="0" i="0" dirty="0">
                <a:solidFill>
                  <a:srgbClr val="666666"/>
                </a:solidFill>
                <a:effectLst/>
                <a:latin typeface="Inter"/>
              </a:rPr>
              <a:t>      </a:t>
            </a:r>
            <a:r>
              <a:rPr lang="en-US" sz="2000" dirty="0">
                <a:latin typeface="Inter"/>
              </a:rPr>
              <a:t>      </a:t>
            </a:r>
          </a:p>
          <a:p>
            <a:r>
              <a:rPr lang="en-US" sz="2000" dirty="0">
                <a:latin typeface="Inter"/>
              </a:rPr>
              <a:t>      </a:t>
            </a:r>
          </a:p>
          <a:p>
            <a:endParaRPr lang="en-US" sz="2000" b="0" i="0" dirty="0">
              <a:solidFill>
                <a:srgbClr val="666666"/>
              </a:solidFill>
              <a:effectLst/>
              <a:latin typeface="Inter"/>
            </a:endParaRPr>
          </a:p>
          <a:p>
            <a:endParaRPr lang="en-US" sz="2000" dirty="0">
              <a:solidFill>
                <a:srgbClr val="666666"/>
              </a:solidFill>
              <a:latin typeface="Inter"/>
            </a:endParaRPr>
          </a:p>
          <a:p>
            <a:endParaRPr lang="en-US" sz="2000" b="0" i="0" dirty="0">
              <a:solidFill>
                <a:srgbClr val="666666"/>
              </a:solidFill>
              <a:effectLst/>
              <a:latin typeface="Inter"/>
            </a:endParaRPr>
          </a:p>
          <a:p>
            <a:r>
              <a:rPr lang="en-US" sz="2000" b="0" i="0" dirty="0">
                <a:effectLst/>
                <a:latin typeface="Inter"/>
              </a:rPr>
              <a:t>The day you sell the stocks is again called the trading day, represented as ‘T Day’. The moment you sell         the stock from your DEMAT account, the stock gets blocked. Before the T+2 day, the blocked shares are given to the exchange. On T+2 day you would receive the funds from the sale which will be credited to your trading account after deduction of all applicable charges.   </a:t>
            </a:r>
            <a:endParaRPr lang="en-US" sz="2000" dirty="0">
              <a:latin typeface="Inter"/>
            </a:endParaRPr>
          </a:p>
          <a:p>
            <a:r>
              <a:rPr lang="en-US" sz="2000" b="0" i="0" dirty="0">
                <a:effectLst/>
                <a:latin typeface="Inter"/>
              </a:rPr>
              <a:t>     </a:t>
            </a:r>
          </a:p>
          <a:p>
            <a:endParaRPr lang="en-US" sz="2000" b="0" i="0" dirty="0">
              <a:solidFill>
                <a:srgbClr val="666666"/>
              </a:solidFill>
              <a:effectLst/>
              <a:latin typeface="Inter"/>
            </a:endParaRPr>
          </a:p>
          <a:p>
            <a:pPr marL="342900" indent="-342900">
              <a:buFont typeface="Wingdings" panose="05000000000000000000" pitchFamily="2" charset="2"/>
              <a:buChar char="Ø"/>
            </a:pPr>
            <a:endParaRPr lang="en-IN" sz="2000" dirty="0"/>
          </a:p>
        </p:txBody>
      </p:sp>
      <p:sp>
        <p:nvSpPr>
          <p:cNvPr id="5" name="Rectangle 4">
            <a:extLst>
              <a:ext uri="{FF2B5EF4-FFF2-40B4-BE49-F238E27FC236}">
                <a16:creationId xmlns:a16="http://schemas.microsoft.com/office/drawing/2014/main" id="{926AB3FD-EFBD-4F1E-B5ED-54DECE460B5C}"/>
              </a:ext>
            </a:extLst>
          </p:cNvPr>
          <p:cNvSpPr/>
          <p:nvPr/>
        </p:nvSpPr>
        <p:spPr>
          <a:xfrm>
            <a:off x="503068" y="2565648"/>
            <a:ext cx="6764784" cy="5948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2400" b="0" i="0" dirty="0">
                <a:solidFill>
                  <a:schemeClr val="tx1"/>
                </a:solidFill>
                <a:effectLst/>
                <a:latin typeface="Inter"/>
              </a:rPr>
              <a:t>Now what happens when we sell stock?</a:t>
            </a:r>
          </a:p>
        </p:txBody>
      </p:sp>
    </p:spTree>
    <p:extLst>
      <p:ext uri="{BB962C8B-B14F-4D97-AF65-F5344CB8AC3E}">
        <p14:creationId xmlns:p14="http://schemas.microsoft.com/office/powerpoint/2010/main" val="1203726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4AE759-45BA-46F0-BD26-ACF6AA184BAC}"/>
              </a:ext>
            </a:extLst>
          </p:cNvPr>
          <p:cNvSpPr/>
          <p:nvPr/>
        </p:nvSpPr>
        <p:spPr>
          <a:xfrm>
            <a:off x="381740" y="195309"/>
            <a:ext cx="8859914" cy="100317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sz="3600" dirty="0">
                <a:solidFill>
                  <a:schemeClr val="tx1"/>
                </a:solidFill>
              </a:rPr>
              <a:t>Corporate action and their effect on stocks .</a:t>
            </a:r>
          </a:p>
        </p:txBody>
      </p:sp>
      <p:sp>
        <p:nvSpPr>
          <p:cNvPr id="5" name="TextBox 4">
            <a:extLst>
              <a:ext uri="{FF2B5EF4-FFF2-40B4-BE49-F238E27FC236}">
                <a16:creationId xmlns:a16="http://schemas.microsoft.com/office/drawing/2014/main" id="{56787787-DC0A-4704-8E93-960B7059452B}"/>
              </a:ext>
            </a:extLst>
          </p:cNvPr>
          <p:cNvSpPr txBox="1"/>
          <p:nvPr/>
        </p:nvSpPr>
        <p:spPr>
          <a:xfrm>
            <a:off x="381740" y="1669002"/>
            <a:ext cx="10289219" cy="1323439"/>
          </a:xfrm>
          <a:prstGeom prst="rect">
            <a:avLst/>
          </a:prstGeom>
          <a:noFill/>
        </p:spPr>
        <p:txBody>
          <a:bodyPr wrap="square" rtlCol="0">
            <a:spAutoFit/>
          </a:bodyPr>
          <a:lstStyle/>
          <a:p>
            <a:r>
              <a:rPr lang="en-US" sz="2000" b="0" i="0" dirty="0">
                <a:effectLst/>
                <a:latin typeface="Inter"/>
              </a:rPr>
              <a:t>Corporate actions are initiatives taken up by a corporate entity that brings in a change to its stock there are various initiatives :</a:t>
            </a:r>
          </a:p>
          <a:p>
            <a:endParaRPr lang="en-US" sz="2000" dirty="0">
              <a:latin typeface="Inter"/>
            </a:endParaRPr>
          </a:p>
          <a:p>
            <a:pPr marL="342900" indent="-342900">
              <a:buFont typeface="Wingdings" panose="05000000000000000000" pitchFamily="2" charset="2"/>
              <a:buChar char="Ø"/>
            </a:pPr>
            <a:endParaRPr lang="en-IN" sz="2000" dirty="0"/>
          </a:p>
        </p:txBody>
      </p:sp>
      <p:sp>
        <p:nvSpPr>
          <p:cNvPr id="6" name="Rectangle 5">
            <a:extLst>
              <a:ext uri="{FF2B5EF4-FFF2-40B4-BE49-F238E27FC236}">
                <a16:creationId xmlns:a16="http://schemas.microsoft.com/office/drawing/2014/main" id="{5A7E899A-6B24-4917-B906-35CE2D370F1A}"/>
              </a:ext>
            </a:extLst>
          </p:cNvPr>
          <p:cNvSpPr/>
          <p:nvPr/>
        </p:nvSpPr>
        <p:spPr>
          <a:xfrm>
            <a:off x="594804" y="2831977"/>
            <a:ext cx="9312675" cy="103358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endParaRPr lang="en-IN" dirty="0">
              <a:solidFill>
                <a:schemeClr val="tx1"/>
              </a:solidFill>
            </a:endParaRPr>
          </a:p>
          <a:p>
            <a:r>
              <a:rPr lang="en-IN" b="1" dirty="0">
                <a:solidFill>
                  <a:schemeClr val="tx1"/>
                </a:solidFill>
              </a:rPr>
              <a:t>Dividends</a:t>
            </a:r>
            <a:r>
              <a:rPr lang="en-IN" dirty="0">
                <a:solidFill>
                  <a:schemeClr val="tx1"/>
                </a:solidFill>
              </a:rPr>
              <a:t> :</a:t>
            </a:r>
            <a:r>
              <a:rPr lang="en-US" b="0" i="0" dirty="0">
                <a:solidFill>
                  <a:schemeClr val="tx1"/>
                </a:solidFill>
                <a:effectLst/>
              </a:rPr>
              <a:t>Dividends are a means of rewarding shareholders. The dividend is announced as a percentage of the face value . If we want get dividend we must hold the share of company </a:t>
            </a:r>
            <a:r>
              <a:rPr lang="en-US" b="0" i="0" dirty="0" err="1">
                <a:solidFill>
                  <a:schemeClr val="tx1"/>
                </a:solidFill>
                <a:effectLst/>
              </a:rPr>
              <a:t>atleast</a:t>
            </a:r>
            <a:endParaRPr lang="en-US" dirty="0">
              <a:solidFill>
                <a:schemeClr val="tx1"/>
              </a:solidFill>
            </a:endParaRPr>
          </a:p>
          <a:p>
            <a:r>
              <a:rPr lang="en-US" b="0" i="0" dirty="0">
                <a:solidFill>
                  <a:schemeClr val="tx1"/>
                </a:solidFill>
                <a:effectLst/>
              </a:rPr>
              <a:t>2days before company list down all their shareholder for dividend.</a:t>
            </a:r>
          </a:p>
          <a:p>
            <a:endParaRPr lang="en-IN" dirty="0">
              <a:solidFill>
                <a:schemeClr val="tx1"/>
              </a:solidFill>
            </a:endParaRPr>
          </a:p>
        </p:txBody>
      </p:sp>
      <p:sp>
        <p:nvSpPr>
          <p:cNvPr id="13" name="Rectangle 12">
            <a:extLst>
              <a:ext uri="{FF2B5EF4-FFF2-40B4-BE49-F238E27FC236}">
                <a16:creationId xmlns:a16="http://schemas.microsoft.com/office/drawing/2014/main" id="{330D78E5-96D6-47B7-A7E3-877E6937354D}"/>
              </a:ext>
            </a:extLst>
          </p:cNvPr>
          <p:cNvSpPr/>
          <p:nvPr/>
        </p:nvSpPr>
        <p:spPr>
          <a:xfrm>
            <a:off x="594804" y="4589755"/>
            <a:ext cx="9312675" cy="843379"/>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IN" b="1">
                <a:solidFill>
                  <a:schemeClr val="tx1"/>
                </a:solidFill>
              </a:rPr>
              <a:t>Bonus Issue </a:t>
            </a:r>
            <a:r>
              <a:rPr lang="en-IN">
                <a:solidFill>
                  <a:schemeClr val="tx1"/>
                </a:solidFill>
              </a:rPr>
              <a:t>: </a:t>
            </a:r>
            <a:r>
              <a:rPr lang="en-US" b="0" i="0">
                <a:solidFill>
                  <a:schemeClr val="tx1"/>
                </a:solidFill>
                <a:effectLst/>
                <a:latin typeface="Inter"/>
              </a:rPr>
              <a:t>A bonus issue is a form of the stock dividend. This is the company’s way of rewarding the shareholders with additional shares.</a:t>
            </a:r>
            <a:endParaRPr lang="en-US" b="0" i="0" dirty="0">
              <a:solidFill>
                <a:schemeClr val="tx1"/>
              </a:solidFill>
              <a:effectLst/>
              <a:latin typeface="Inter"/>
            </a:endParaRPr>
          </a:p>
        </p:txBody>
      </p:sp>
    </p:spTree>
    <p:extLst>
      <p:ext uri="{BB962C8B-B14F-4D97-AF65-F5344CB8AC3E}">
        <p14:creationId xmlns:p14="http://schemas.microsoft.com/office/powerpoint/2010/main" val="3688968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64BFF98-9BA7-4826-A014-DA5D6A47101A}"/>
              </a:ext>
            </a:extLst>
          </p:cNvPr>
          <p:cNvSpPr/>
          <p:nvPr/>
        </p:nvSpPr>
        <p:spPr>
          <a:xfrm>
            <a:off x="443883" y="594805"/>
            <a:ext cx="10972800" cy="10209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IN" b="1" dirty="0">
                <a:solidFill>
                  <a:schemeClr val="tx1"/>
                </a:solidFill>
              </a:rPr>
              <a:t>Stock split </a:t>
            </a:r>
            <a:r>
              <a:rPr lang="en-IN" dirty="0">
                <a:solidFill>
                  <a:schemeClr val="tx1"/>
                </a:solidFill>
              </a:rPr>
              <a:t>: </a:t>
            </a:r>
            <a:r>
              <a:rPr lang="en-US" b="0" i="0" dirty="0">
                <a:solidFill>
                  <a:schemeClr val="tx1"/>
                </a:solidFill>
                <a:effectLst/>
              </a:rPr>
              <a:t>A stock split is done based on the face value. The face value and the stock price changes in proportion to the change in face value</a:t>
            </a:r>
          </a:p>
          <a:p>
            <a:endParaRPr lang="en-IN" dirty="0">
              <a:solidFill>
                <a:schemeClr val="tx1"/>
              </a:solidFill>
            </a:endParaRPr>
          </a:p>
        </p:txBody>
      </p:sp>
      <p:sp>
        <p:nvSpPr>
          <p:cNvPr id="8" name="Rectangle 7">
            <a:extLst>
              <a:ext uri="{FF2B5EF4-FFF2-40B4-BE49-F238E27FC236}">
                <a16:creationId xmlns:a16="http://schemas.microsoft.com/office/drawing/2014/main" id="{4F6F58C2-EBA9-4E79-8A6A-C06C8DE40F22}"/>
              </a:ext>
            </a:extLst>
          </p:cNvPr>
          <p:cNvSpPr/>
          <p:nvPr/>
        </p:nvSpPr>
        <p:spPr>
          <a:xfrm>
            <a:off x="443883" y="2334828"/>
            <a:ext cx="10972800" cy="1020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chemeClr val="tx1"/>
                </a:solidFill>
              </a:rPr>
              <a:t>Rights issue : </a:t>
            </a:r>
            <a:r>
              <a:rPr lang="en-US" dirty="0">
                <a:solidFill>
                  <a:schemeClr val="tx1"/>
                </a:solidFill>
              </a:rPr>
              <a:t>I</a:t>
            </a:r>
            <a:r>
              <a:rPr lang="en-US" b="0" i="0" dirty="0">
                <a:solidFill>
                  <a:schemeClr val="tx1"/>
                </a:solidFill>
                <a:effectLst/>
              </a:rPr>
              <a:t>s a way through which the company raises fresh capital from the existing shareholders. Subscribe to it only if you think it makes sense</a:t>
            </a:r>
            <a:endParaRPr lang="en-IN" b="1" dirty="0">
              <a:solidFill>
                <a:schemeClr val="tx1"/>
              </a:solidFill>
            </a:endParaRPr>
          </a:p>
        </p:txBody>
      </p:sp>
      <p:sp>
        <p:nvSpPr>
          <p:cNvPr id="9" name="Rectangle 8">
            <a:extLst>
              <a:ext uri="{FF2B5EF4-FFF2-40B4-BE49-F238E27FC236}">
                <a16:creationId xmlns:a16="http://schemas.microsoft.com/office/drawing/2014/main" id="{3CFE42FE-D2D4-4CD2-A68A-F56E025091A3}"/>
              </a:ext>
            </a:extLst>
          </p:cNvPr>
          <p:cNvSpPr/>
          <p:nvPr/>
        </p:nvSpPr>
        <p:spPr>
          <a:xfrm>
            <a:off x="443883" y="4216892"/>
            <a:ext cx="10972800" cy="923279"/>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lang="en-IN" b="1" dirty="0">
                <a:solidFill>
                  <a:schemeClr val="tx1"/>
                </a:solidFill>
              </a:rPr>
              <a:t>Buy back of shares : </a:t>
            </a:r>
            <a:r>
              <a:rPr lang="en-US" b="0" i="0" dirty="0">
                <a:solidFill>
                  <a:schemeClr val="tx1"/>
                </a:solidFill>
                <a:effectLst/>
              </a:rPr>
              <a:t>Buyback signals a positive outlook of the promoters. This also conveys to the shareholders that the promoters are optimistic about the company’s prospects.</a:t>
            </a:r>
          </a:p>
          <a:p>
            <a:endParaRPr lang="en-IN" b="1" dirty="0">
              <a:solidFill>
                <a:schemeClr val="tx1"/>
              </a:solidFill>
            </a:endParaRPr>
          </a:p>
        </p:txBody>
      </p:sp>
    </p:spTree>
    <p:extLst>
      <p:ext uri="{BB962C8B-B14F-4D97-AF65-F5344CB8AC3E}">
        <p14:creationId xmlns:p14="http://schemas.microsoft.com/office/powerpoint/2010/main" val="2198550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2C7AB-D228-46EB-8D4B-392EFADEE4B4}"/>
              </a:ext>
            </a:extLst>
          </p:cNvPr>
          <p:cNvSpPr>
            <a:spLocks noGrp="1"/>
          </p:cNvSpPr>
          <p:nvPr>
            <p:ph type="title"/>
          </p:nvPr>
        </p:nvSpPr>
        <p:spPr>
          <a:xfrm>
            <a:off x="3251200" y="1"/>
            <a:ext cx="8940800" cy="1228435"/>
          </a:xfrm>
        </p:spPr>
        <p:txBody>
          <a:bodyPr/>
          <a:lstStyle/>
          <a:p>
            <a:endParaRPr lang="en-IN" dirty="0"/>
          </a:p>
        </p:txBody>
      </p:sp>
      <p:pic>
        <p:nvPicPr>
          <p:cNvPr id="6" name="Content Placeholder 5">
            <a:extLst>
              <a:ext uri="{FF2B5EF4-FFF2-40B4-BE49-F238E27FC236}">
                <a16:creationId xmlns:a16="http://schemas.microsoft.com/office/drawing/2014/main" id="{BADDE360-0009-4D3E-8172-F11C818982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570706"/>
            <a:ext cx="12192000" cy="7428706"/>
          </a:xfrm>
        </p:spPr>
      </p:pic>
      <p:sp>
        <p:nvSpPr>
          <p:cNvPr id="9" name="TextBox 8">
            <a:extLst>
              <a:ext uri="{FF2B5EF4-FFF2-40B4-BE49-F238E27FC236}">
                <a16:creationId xmlns:a16="http://schemas.microsoft.com/office/drawing/2014/main" id="{60684144-4B5A-4D14-BF5C-BE38A3217A00}"/>
              </a:ext>
            </a:extLst>
          </p:cNvPr>
          <p:cNvSpPr txBox="1"/>
          <p:nvPr/>
        </p:nvSpPr>
        <p:spPr>
          <a:xfrm>
            <a:off x="1071418" y="1034473"/>
            <a:ext cx="8257309" cy="769441"/>
          </a:xfrm>
          <a:prstGeom prst="rect">
            <a:avLst/>
          </a:prstGeom>
          <a:noFill/>
        </p:spPr>
        <p:txBody>
          <a:bodyPr wrap="square" rtlCol="0">
            <a:spAutoFit/>
          </a:bodyPr>
          <a:lstStyle/>
          <a:p>
            <a:r>
              <a:rPr lang="en-IN" sz="4400" dirty="0"/>
              <a:t>Investing and Stock Market Basics</a:t>
            </a:r>
          </a:p>
        </p:txBody>
      </p:sp>
    </p:spTree>
    <p:extLst>
      <p:ext uri="{BB962C8B-B14F-4D97-AF65-F5344CB8AC3E}">
        <p14:creationId xmlns:p14="http://schemas.microsoft.com/office/powerpoint/2010/main" val="1635902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936E9A-E2BF-46B2-9D4E-B1C3F95444E6}"/>
              </a:ext>
            </a:extLst>
          </p:cNvPr>
          <p:cNvSpPr/>
          <p:nvPr/>
        </p:nvSpPr>
        <p:spPr>
          <a:xfrm>
            <a:off x="221942" y="328474"/>
            <a:ext cx="11665258" cy="7812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sz="3600" dirty="0">
                <a:solidFill>
                  <a:schemeClr val="tx1"/>
                </a:solidFill>
              </a:rPr>
              <a:t>Events and their impact on market </a:t>
            </a:r>
          </a:p>
        </p:txBody>
      </p:sp>
      <p:sp>
        <p:nvSpPr>
          <p:cNvPr id="6" name="TextBox 5">
            <a:extLst>
              <a:ext uri="{FF2B5EF4-FFF2-40B4-BE49-F238E27FC236}">
                <a16:creationId xmlns:a16="http://schemas.microsoft.com/office/drawing/2014/main" id="{8CC7878D-F1EF-4FBF-9FDA-C36345751063}"/>
              </a:ext>
            </a:extLst>
          </p:cNvPr>
          <p:cNvSpPr txBox="1"/>
          <p:nvPr/>
        </p:nvSpPr>
        <p:spPr>
          <a:xfrm>
            <a:off x="221942" y="1624614"/>
            <a:ext cx="11461072" cy="1107996"/>
          </a:xfrm>
          <a:prstGeom prst="rect">
            <a:avLst/>
          </a:prstGeom>
          <a:noFill/>
        </p:spPr>
        <p:txBody>
          <a:bodyPr wrap="square" rtlCol="0">
            <a:spAutoFit/>
          </a:bodyPr>
          <a:lstStyle/>
          <a:p>
            <a:r>
              <a:rPr lang="en-IN" sz="2200" dirty="0"/>
              <a:t>As an investor we must know about the various event taking in market due to which the stocks of a particular company is Affected </a:t>
            </a:r>
            <a:r>
              <a:rPr lang="en-US" sz="2200" b="0" i="0" dirty="0">
                <a:effectLst/>
              </a:rPr>
              <a:t>Markets and individual stocks react to events. Some of the significant events are :</a:t>
            </a:r>
            <a:endParaRPr lang="en-IN" sz="2200" dirty="0"/>
          </a:p>
        </p:txBody>
      </p:sp>
      <p:sp>
        <p:nvSpPr>
          <p:cNvPr id="10" name="Rectangle 9">
            <a:extLst>
              <a:ext uri="{FF2B5EF4-FFF2-40B4-BE49-F238E27FC236}">
                <a16:creationId xmlns:a16="http://schemas.microsoft.com/office/drawing/2014/main" id="{1FB35B09-AEAD-4588-8939-1F1F63E663BE}"/>
              </a:ext>
            </a:extLst>
          </p:cNvPr>
          <p:cNvSpPr/>
          <p:nvPr/>
        </p:nvSpPr>
        <p:spPr>
          <a:xfrm>
            <a:off x="359545" y="3429000"/>
            <a:ext cx="11185865" cy="1189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a:solidFill>
                  <a:schemeClr val="bg1"/>
                </a:solidFill>
              </a:rPr>
              <a:t>MONETORY POLICY : </a:t>
            </a:r>
            <a:r>
              <a:rPr lang="en-US" sz="2000" b="0" i="0" dirty="0">
                <a:solidFill>
                  <a:schemeClr val="bg1"/>
                </a:solidFill>
                <a:effectLst/>
                <a:latin typeface="Inter"/>
              </a:rPr>
              <a:t>Monetary policy is one of the most important economic events. During the monetary policy, review actions on a </a:t>
            </a:r>
            <a:r>
              <a:rPr lang="en-US" sz="2000" b="1" i="0" dirty="0">
                <a:solidFill>
                  <a:schemeClr val="bg1"/>
                </a:solidFill>
                <a:effectLst/>
                <a:latin typeface="Inter"/>
              </a:rPr>
              <a:t>repo, reverse repo </a:t>
            </a:r>
            <a:r>
              <a:rPr lang="en-US" sz="2000" b="0" i="0" dirty="0">
                <a:solidFill>
                  <a:schemeClr val="bg1"/>
                </a:solidFill>
                <a:effectLst/>
                <a:latin typeface="Inter"/>
              </a:rPr>
              <a:t>etc. are initiated.</a:t>
            </a:r>
          </a:p>
          <a:p>
            <a:endParaRPr lang="en-IN" sz="2000" b="1" dirty="0">
              <a:solidFill>
                <a:schemeClr val="tx1"/>
              </a:solidFill>
            </a:endParaRPr>
          </a:p>
        </p:txBody>
      </p:sp>
      <p:graphicFrame>
        <p:nvGraphicFramePr>
          <p:cNvPr id="11" name="Diagram 10">
            <a:extLst>
              <a:ext uri="{FF2B5EF4-FFF2-40B4-BE49-F238E27FC236}">
                <a16:creationId xmlns:a16="http://schemas.microsoft.com/office/drawing/2014/main" id="{CF87AEB0-17DB-44FB-808D-18A4DFD1E962}"/>
              </a:ext>
            </a:extLst>
          </p:cNvPr>
          <p:cNvGraphicFramePr/>
          <p:nvPr/>
        </p:nvGraphicFramePr>
        <p:xfrm>
          <a:off x="2032001" y="4618607"/>
          <a:ext cx="6721382" cy="16579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8864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908DE76-B938-4A5B-AE6B-DBF3B275C17F}"/>
              </a:ext>
            </a:extLst>
          </p:cNvPr>
          <p:cNvSpPr/>
          <p:nvPr/>
        </p:nvSpPr>
        <p:spPr>
          <a:xfrm>
            <a:off x="550416" y="541538"/>
            <a:ext cx="11123720" cy="12783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IN" sz="2000" b="1" dirty="0">
                <a:solidFill>
                  <a:schemeClr val="tx1"/>
                </a:solidFill>
              </a:rPr>
              <a:t>INFLATION</a:t>
            </a:r>
            <a:r>
              <a:rPr lang="en-IN" b="1" dirty="0">
                <a:solidFill>
                  <a:schemeClr val="tx1"/>
                </a:solidFill>
              </a:rPr>
              <a:t>: </a:t>
            </a:r>
            <a:r>
              <a:rPr lang="en-US" b="0" i="0" dirty="0">
                <a:solidFill>
                  <a:schemeClr val="tx1"/>
                </a:solidFill>
                <a:effectLst/>
              </a:rPr>
              <a:t>Inflation is a sustained increase in the general prices of goods and services. Increasing inflation erodes the purchasing power of money.</a:t>
            </a:r>
            <a:r>
              <a:rPr lang="en-IN" b="1" dirty="0">
                <a:solidFill>
                  <a:schemeClr val="tx1"/>
                </a:solidFill>
              </a:rPr>
              <a:t> </a:t>
            </a:r>
          </a:p>
        </p:txBody>
      </p:sp>
      <p:sp>
        <p:nvSpPr>
          <p:cNvPr id="5" name="Rectangle 4">
            <a:extLst>
              <a:ext uri="{FF2B5EF4-FFF2-40B4-BE49-F238E27FC236}">
                <a16:creationId xmlns:a16="http://schemas.microsoft.com/office/drawing/2014/main" id="{7C2E1FA2-D5F0-49F1-AF5E-8AD5B7AD5C72}"/>
              </a:ext>
            </a:extLst>
          </p:cNvPr>
          <p:cNvSpPr/>
          <p:nvPr/>
        </p:nvSpPr>
        <p:spPr>
          <a:xfrm>
            <a:off x="550416" y="2610035"/>
            <a:ext cx="11061576" cy="12783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en-US" sz="2000" b="1" i="0" dirty="0">
              <a:solidFill>
                <a:srgbClr val="222222"/>
              </a:solidFill>
              <a:effectLst/>
            </a:endParaRPr>
          </a:p>
          <a:p>
            <a:endParaRPr lang="en-US" sz="2000" b="1" dirty="0">
              <a:solidFill>
                <a:srgbClr val="222222"/>
              </a:solidFill>
            </a:endParaRPr>
          </a:p>
          <a:p>
            <a:r>
              <a:rPr lang="en-US" sz="2000" b="1" i="0" dirty="0">
                <a:solidFill>
                  <a:srgbClr val="222222"/>
                </a:solidFill>
                <a:effectLst/>
              </a:rPr>
              <a:t>Index of Industrial Production (IIP):</a:t>
            </a:r>
            <a:r>
              <a:rPr lang="en-US" b="0" i="0" dirty="0">
                <a:solidFill>
                  <a:schemeClr val="tx1"/>
                </a:solidFill>
                <a:effectLst/>
              </a:rPr>
              <a:t>The Index of Industrial Production (IIP)  is a short-term indicator of how the country’s industrial sector is progressing. IIP measures industrial production activity. Increase in IIP cheers the markets, and lower IIP disappoints the market.</a:t>
            </a:r>
          </a:p>
          <a:p>
            <a:endParaRPr lang="en-US" sz="2000" b="1" i="0" dirty="0">
              <a:solidFill>
                <a:srgbClr val="222222"/>
              </a:solidFill>
              <a:effectLst/>
            </a:endParaRPr>
          </a:p>
          <a:p>
            <a:r>
              <a:rPr lang="en-IN" sz="2000" b="1" dirty="0">
                <a:solidFill>
                  <a:schemeClr val="tx1"/>
                </a:solidFill>
              </a:rPr>
              <a:t>   </a:t>
            </a:r>
          </a:p>
        </p:txBody>
      </p:sp>
      <p:sp>
        <p:nvSpPr>
          <p:cNvPr id="6" name="Rectangle 5">
            <a:extLst>
              <a:ext uri="{FF2B5EF4-FFF2-40B4-BE49-F238E27FC236}">
                <a16:creationId xmlns:a16="http://schemas.microsoft.com/office/drawing/2014/main" id="{660BB3B4-71FA-4D50-9CC9-D6B490882FF9}"/>
              </a:ext>
            </a:extLst>
          </p:cNvPr>
          <p:cNvSpPr/>
          <p:nvPr/>
        </p:nvSpPr>
        <p:spPr>
          <a:xfrm>
            <a:off x="519344" y="4678532"/>
            <a:ext cx="11123720" cy="144262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en-IN" sz="2000" b="1" i="0" dirty="0">
              <a:solidFill>
                <a:srgbClr val="222222"/>
              </a:solidFill>
              <a:effectLst/>
            </a:endParaRPr>
          </a:p>
          <a:p>
            <a:r>
              <a:rPr lang="en-IN" sz="2000" b="1" i="0" dirty="0">
                <a:solidFill>
                  <a:srgbClr val="222222"/>
                </a:solidFill>
                <a:effectLst/>
              </a:rPr>
              <a:t>Purchasing Managers Index (PMI): </a:t>
            </a:r>
            <a:r>
              <a:rPr lang="en-US" sz="2000" b="0" i="0" dirty="0">
                <a:solidFill>
                  <a:schemeClr val="tx1"/>
                </a:solidFill>
                <a:effectLst/>
              </a:rPr>
              <a:t>The Purchasing managers’ index (PMI) is an economic indicator that tries to capture business activity across the country’s manufacturing and service sectors. PMI is a survey-based business sentiment indicator.</a:t>
            </a:r>
            <a:r>
              <a:rPr lang="en-IN" sz="2000" b="1" i="0" dirty="0">
                <a:solidFill>
                  <a:schemeClr val="tx1"/>
                </a:solidFill>
                <a:effectLst/>
              </a:rPr>
              <a:t> </a:t>
            </a:r>
          </a:p>
          <a:p>
            <a:endParaRPr lang="en-IN" sz="2000" b="1" dirty="0"/>
          </a:p>
        </p:txBody>
      </p:sp>
    </p:spTree>
    <p:extLst>
      <p:ext uri="{BB962C8B-B14F-4D97-AF65-F5344CB8AC3E}">
        <p14:creationId xmlns:p14="http://schemas.microsoft.com/office/powerpoint/2010/main" val="934707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ADBD7D-D2EB-466C-8F05-384607452668}"/>
              </a:ext>
            </a:extLst>
          </p:cNvPr>
          <p:cNvSpPr/>
          <p:nvPr/>
        </p:nvSpPr>
        <p:spPr>
          <a:xfrm>
            <a:off x="497150" y="1056444"/>
            <a:ext cx="11197700" cy="1447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2000" b="1" i="0" dirty="0">
              <a:solidFill>
                <a:srgbClr val="222222"/>
              </a:solidFill>
              <a:effectLst/>
            </a:endParaRPr>
          </a:p>
          <a:p>
            <a:r>
              <a:rPr lang="en-IN" sz="2000" b="1" i="0" dirty="0">
                <a:solidFill>
                  <a:srgbClr val="222222"/>
                </a:solidFill>
                <a:effectLst/>
              </a:rPr>
              <a:t>Budget:</a:t>
            </a:r>
            <a:r>
              <a:rPr lang="en-IN" b="1" i="0" dirty="0">
                <a:solidFill>
                  <a:srgbClr val="222222"/>
                </a:solidFill>
                <a:effectLst/>
                <a:latin typeface="Inter"/>
              </a:rPr>
              <a:t> </a:t>
            </a:r>
            <a:r>
              <a:rPr lang="en-US" b="0" i="0" dirty="0">
                <a:solidFill>
                  <a:schemeClr val="tx1"/>
                </a:solidFill>
                <a:effectLst/>
              </a:rPr>
              <a:t>A Budget is an event during which the Ministry of Finance discusses the country’s finance in detail. The Budget is an important market event where policy announcements and reform initiatives are taken. Markets and stocks react strongly to budget announcements.</a:t>
            </a:r>
          </a:p>
          <a:p>
            <a:endParaRPr lang="en-IN" b="1" i="0" dirty="0">
              <a:solidFill>
                <a:schemeClr val="tx1"/>
              </a:solidFill>
              <a:effectLst/>
            </a:endParaRPr>
          </a:p>
          <a:p>
            <a:endParaRPr lang="en-IN" dirty="0"/>
          </a:p>
        </p:txBody>
      </p:sp>
      <p:sp>
        <p:nvSpPr>
          <p:cNvPr id="5" name="Rectangle 4">
            <a:extLst>
              <a:ext uri="{FF2B5EF4-FFF2-40B4-BE49-F238E27FC236}">
                <a16:creationId xmlns:a16="http://schemas.microsoft.com/office/drawing/2014/main" id="{60261CE1-0420-4C8B-A945-1994A0FFE7B5}"/>
              </a:ext>
            </a:extLst>
          </p:cNvPr>
          <p:cNvSpPr/>
          <p:nvPr/>
        </p:nvSpPr>
        <p:spPr>
          <a:xfrm>
            <a:off x="497150" y="3613212"/>
            <a:ext cx="11197700" cy="15269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en-IN" sz="2000" b="1" i="0" dirty="0">
              <a:solidFill>
                <a:srgbClr val="222222"/>
              </a:solidFill>
              <a:effectLst/>
            </a:endParaRPr>
          </a:p>
          <a:p>
            <a:r>
              <a:rPr lang="en-IN" sz="2000" b="1" i="0" dirty="0">
                <a:solidFill>
                  <a:srgbClr val="222222"/>
                </a:solidFill>
                <a:effectLst/>
              </a:rPr>
              <a:t>Corporate Earnings Announcement</a:t>
            </a:r>
            <a:r>
              <a:rPr lang="en-IN" sz="2000" b="1" i="0" dirty="0">
                <a:solidFill>
                  <a:schemeClr val="tx1"/>
                </a:solidFill>
                <a:effectLst/>
              </a:rPr>
              <a:t>: </a:t>
            </a:r>
            <a:r>
              <a:rPr lang="en-US" b="0" i="0" dirty="0">
                <a:solidFill>
                  <a:schemeClr val="tx1"/>
                </a:solidFill>
                <a:effectLst/>
              </a:rPr>
              <a:t>The listed companies (trading on the stock exchange) must declare their earning numbers once in every quarter, also called the quarterly earnings numbers.</a:t>
            </a:r>
          </a:p>
          <a:p>
            <a:r>
              <a:rPr lang="en-US" dirty="0">
                <a:solidFill>
                  <a:schemeClr val="tx1"/>
                </a:solidFill>
                <a:effectLst/>
              </a:rPr>
              <a:t>Stocks react mainly due to the variance in actual number versus the street’s expectation.</a:t>
            </a:r>
            <a:endParaRPr lang="en-US" b="1" dirty="0">
              <a:solidFill>
                <a:schemeClr val="tx1"/>
              </a:solidFill>
              <a:effectLst/>
            </a:endParaRPr>
          </a:p>
          <a:p>
            <a:r>
              <a:rPr lang="en-IN" b="1" i="0" dirty="0">
                <a:solidFill>
                  <a:schemeClr val="tx1"/>
                </a:solidFill>
                <a:effectLst/>
              </a:rPr>
              <a:t> </a:t>
            </a:r>
          </a:p>
          <a:p>
            <a:endParaRPr lang="en-IN" dirty="0"/>
          </a:p>
        </p:txBody>
      </p:sp>
    </p:spTree>
    <p:extLst>
      <p:ext uri="{BB962C8B-B14F-4D97-AF65-F5344CB8AC3E}">
        <p14:creationId xmlns:p14="http://schemas.microsoft.com/office/powerpoint/2010/main" val="1914785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1BDEC95-AB23-4308-B3DF-A24F380428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844" y="1127464"/>
            <a:ext cx="8451541" cy="5599852"/>
          </a:xfrm>
          <a:prstGeom prst="rect">
            <a:avLst/>
          </a:prstGeom>
        </p:spPr>
      </p:pic>
      <p:sp>
        <p:nvSpPr>
          <p:cNvPr id="8" name="Rectangle 7">
            <a:extLst>
              <a:ext uri="{FF2B5EF4-FFF2-40B4-BE49-F238E27FC236}">
                <a16:creationId xmlns:a16="http://schemas.microsoft.com/office/drawing/2014/main" id="{4E247270-4C63-4C20-94F2-2C13DD87EC42}"/>
              </a:ext>
            </a:extLst>
          </p:cNvPr>
          <p:cNvSpPr/>
          <p:nvPr/>
        </p:nvSpPr>
        <p:spPr>
          <a:xfrm>
            <a:off x="319596" y="186431"/>
            <a:ext cx="10520039" cy="64807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600" dirty="0">
                <a:solidFill>
                  <a:schemeClr val="tx1"/>
                </a:solidFill>
              </a:rPr>
              <a:t>Way forward to get started ….</a:t>
            </a:r>
          </a:p>
        </p:txBody>
      </p:sp>
    </p:spTree>
    <p:extLst>
      <p:ext uri="{BB962C8B-B14F-4D97-AF65-F5344CB8AC3E}">
        <p14:creationId xmlns:p14="http://schemas.microsoft.com/office/powerpoint/2010/main" val="2027795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E6D7688-0586-4936-9DC4-7A57AC99431A}"/>
              </a:ext>
            </a:extLst>
          </p:cNvPr>
          <p:cNvSpPr/>
          <p:nvPr/>
        </p:nvSpPr>
        <p:spPr>
          <a:xfrm>
            <a:off x="230819" y="577048"/>
            <a:ext cx="11532094" cy="9765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sz="3600" dirty="0">
                <a:solidFill>
                  <a:schemeClr val="tx1"/>
                </a:solidFill>
              </a:rPr>
              <a:t>Some other terms ..</a:t>
            </a:r>
          </a:p>
        </p:txBody>
      </p:sp>
      <p:sp>
        <p:nvSpPr>
          <p:cNvPr id="5" name="Rectangle 4">
            <a:extLst>
              <a:ext uri="{FF2B5EF4-FFF2-40B4-BE49-F238E27FC236}">
                <a16:creationId xmlns:a16="http://schemas.microsoft.com/office/drawing/2014/main" id="{86F14C88-5A54-4CCC-94D4-DD9C2A897B30}"/>
              </a:ext>
            </a:extLst>
          </p:cNvPr>
          <p:cNvSpPr/>
          <p:nvPr/>
        </p:nvSpPr>
        <p:spPr>
          <a:xfrm>
            <a:off x="230819" y="2558988"/>
            <a:ext cx="11532094" cy="307167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CBC7158F-2A2D-475F-9473-50D50F50E5AA}"/>
              </a:ext>
            </a:extLst>
          </p:cNvPr>
          <p:cNvSpPr txBox="1"/>
          <p:nvPr/>
        </p:nvSpPr>
        <p:spPr>
          <a:xfrm>
            <a:off x="230819" y="2663664"/>
            <a:ext cx="11532094" cy="2862322"/>
          </a:xfrm>
          <a:prstGeom prst="rect">
            <a:avLst/>
          </a:prstGeom>
          <a:noFill/>
        </p:spPr>
        <p:txBody>
          <a:bodyPr wrap="square" rtlCol="0">
            <a:spAutoFit/>
          </a:bodyPr>
          <a:lstStyle/>
          <a:p>
            <a:r>
              <a:rPr lang="en-IN" sz="2000" b="1" dirty="0"/>
              <a:t>IPO:    </a:t>
            </a:r>
            <a:r>
              <a:rPr lang="en-US" sz="2000" b="0" i="0" dirty="0">
                <a:solidFill>
                  <a:srgbClr val="202124"/>
                </a:solidFill>
                <a:effectLst/>
              </a:rPr>
              <a:t>An </a:t>
            </a:r>
            <a:r>
              <a:rPr lang="en-US" sz="2000" i="0" dirty="0">
                <a:solidFill>
                  <a:srgbClr val="202124"/>
                </a:solidFill>
                <a:effectLst/>
              </a:rPr>
              <a:t>initial public offering (IPO) </a:t>
            </a:r>
            <a:r>
              <a:rPr lang="en-US" sz="2000" b="0" i="0" dirty="0">
                <a:solidFill>
                  <a:srgbClr val="202124"/>
                </a:solidFill>
                <a:effectLst/>
              </a:rPr>
              <a:t>refers to the process of offering shares of a private corporation to the public in a new stock issuance. Public share issuance allows a company to raise capital from public investors.</a:t>
            </a:r>
          </a:p>
          <a:p>
            <a:endParaRPr lang="en-US" sz="2000" dirty="0">
              <a:solidFill>
                <a:srgbClr val="202124"/>
              </a:solidFill>
              <a:latin typeface="arial" panose="020B0604020202020204" pitchFamily="34" charset="0"/>
            </a:endParaRPr>
          </a:p>
          <a:p>
            <a:r>
              <a:rPr lang="en-US" sz="2000" b="1" dirty="0">
                <a:solidFill>
                  <a:srgbClr val="202124"/>
                </a:solidFill>
              </a:rPr>
              <a:t>FPO</a:t>
            </a:r>
            <a:r>
              <a:rPr lang="en-US" sz="2000" b="1" dirty="0">
                <a:solidFill>
                  <a:srgbClr val="202124"/>
                </a:solidFill>
                <a:latin typeface="arial" panose="020B0604020202020204" pitchFamily="34" charset="0"/>
              </a:rPr>
              <a:t>:   </a:t>
            </a:r>
            <a:r>
              <a:rPr lang="en-US" sz="2000" b="0" i="0" dirty="0">
                <a:solidFill>
                  <a:srgbClr val="202124"/>
                </a:solidFill>
                <a:effectLst/>
              </a:rPr>
              <a:t>A follow-on public offering (</a:t>
            </a:r>
            <a:r>
              <a:rPr lang="en-US" sz="2000" i="0" dirty="0">
                <a:solidFill>
                  <a:srgbClr val="202124"/>
                </a:solidFill>
                <a:effectLst/>
              </a:rPr>
              <a:t>FPO</a:t>
            </a:r>
            <a:r>
              <a:rPr lang="en-US" sz="2000" b="0" i="0" dirty="0">
                <a:solidFill>
                  <a:srgbClr val="202124"/>
                </a:solidFill>
                <a:effectLst/>
              </a:rPr>
              <a:t>) is the issuance of shares to investors by a company listed on a stock exchange. A follow-on offering is an issuance of additional shares made by a company after an initial public offering (IPO). Follow-on offerings are also known as secondary offerings.</a:t>
            </a:r>
          </a:p>
          <a:p>
            <a:endParaRPr lang="en-US" sz="2000" dirty="0">
              <a:solidFill>
                <a:srgbClr val="202124"/>
              </a:solidFill>
            </a:endParaRPr>
          </a:p>
          <a:p>
            <a:r>
              <a:rPr lang="en-US" sz="2000" b="1" dirty="0">
                <a:solidFill>
                  <a:srgbClr val="202124"/>
                </a:solidFill>
              </a:rPr>
              <a:t>OFS:    </a:t>
            </a:r>
            <a:r>
              <a:rPr lang="en-US" sz="2000" b="0" i="0" dirty="0">
                <a:solidFill>
                  <a:srgbClr val="202124"/>
                </a:solidFill>
                <a:effectLst/>
              </a:rPr>
              <a:t>Offer for sale (</a:t>
            </a:r>
            <a:r>
              <a:rPr lang="en-US" sz="2000" i="0" dirty="0">
                <a:solidFill>
                  <a:srgbClr val="202124"/>
                </a:solidFill>
                <a:effectLst/>
              </a:rPr>
              <a:t>OFS</a:t>
            </a:r>
            <a:r>
              <a:rPr lang="en-US" sz="2000" b="0" i="0" dirty="0">
                <a:solidFill>
                  <a:srgbClr val="202124"/>
                </a:solidFill>
                <a:effectLst/>
              </a:rPr>
              <a:t>) is a simpler method of share sale through the exchange platform for listed companies.</a:t>
            </a:r>
            <a:endParaRPr lang="en-IN" sz="2000" b="1" dirty="0"/>
          </a:p>
        </p:txBody>
      </p:sp>
    </p:spTree>
    <p:extLst>
      <p:ext uri="{BB962C8B-B14F-4D97-AF65-F5344CB8AC3E}">
        <p14:creationId xmlns:p14="http://schemas.microsoft.com/office/powerpoint/2010/main" val="795719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16B273-2920-48CB-99DB-B07D27B151C6}"/>
              </a:ext>
            </a:extLst>
          </p:cNvPr>
          <p:cNvSpPr/>
          <p:nvPr/>
        </p:nvSpPr>
        <p:spPr>
          <a:xfrm>
            <a:off x="443883" y="692458"/>
            <a:ext cx="10786369" cy="10031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IN" sz="3200" dirty="0">
                <a:solidFill>
                  <a:schemeClr val="tx1"/>
                </a:solidFill>
              </a:rPr>
              <a:t>Difference Between OFS and FPOS</a:t>
            </a:r>
          </a:p>
        </p:txBody>
      </p:sp>
      <p:sp>
        <p:nvSpPr>
          <p:cNvPr id="5" name="Rectangle 4">
            <a:extLst>
              <a:ext uri="{FF2B5EF4-FFF2-40B4-BE49-F238E27FC236}">
                <a16:creationId xmlns:a16="http://schemas.microsoft.com/office/drawing/2014/main" id="{E6BBF959-72D5-4A4D-898D-CC9A69506211}"/>
              </a:ext>
            </a:extLst>
          </p:cNvPr>
          <p:cNvSpPr/>
          <p:nvPr/>
        </p:nvSpPr>
        <p:spPr>
          <a:xfrm>
            <a:off x="443883" y="2254927"/>
            <a:ext cx="10848513" cy="254789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DC655871-6331-460F-94A8-C89A7F388935}"/>
              </a:ext>
            </a:extLst>
          </p:cNvPr>
          <p:cNvSpPr txBox="1"/>
          <p:nvPr/>
        </p:nvSpPr>
        <p:spPr>
          <a:xfrm>
            <a:off x="506027" y="2374710"/>
            <a:ext cx="10848513" cy="2308324"/>
          </a:xfrm>
          <a:prstGeom prst="rect">
            <a:avLst/>
          </a:prstGeom>
          <a:noFill/>
        </p:spPr>
        <p:txBody>
          <a:bodyPr wrap="square" rtlCol="0">
            <a:spAutoFit/>
          </a:bodyPr>
          <a:lstStyle/>
          <a:p>
            <a:pPr marL="285750" indent="-285750">
              <a:buFont typeface="Wingdings" panose="05000000000000000000" pitchFamily="2" charset="2"/>
              <a:buChar char="Ø"/>
            </a:pPr>
            <a:r>
              <a:rPr lang="en-US" b="0" i="0" dirty="0">
                <a:effectLst/>
              </a:rPr>
              <a:t>An OFS is used to offload Promoters’ shares while an FPO is used to fund new projects.</a:t>
            </a:r>
          </a:p>
          <a:p>
            <a:pPr marL="285750" indent="-285750">
              <a:buFont typeface="Wingdings" panose="05000000000000000000" pitchFamily="2" charset="2"/>
              <a:buChar char="Ø"/>
            </a:pPr>
            <a:endParaRPr lang="en-US" b="0" i="0" dirty="0">
              <a:effectLst/>
            </a:endParaRPr>
          </a:p>
          <a:p>
            <a:pPr marL="285750" indent="-285750">
              <a:buFont typeface="Wingdings" panose="05000000000000000000" pitchFamily="2" charset="2"/>
              <a:buChar char="Ø"/>
            </a:pPr>
            <a:r>
              <a:rPr lang="en-US" b="0" i="0" dirty="0">
                <a:effectLst/>
              </a:rPr>
              <a:t>Dilution of shares is allowed in an FPO leading to change in Shareholding structure while OFS does not affect the number of authorized shares.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US" b="0" i="0" dirty="0">
                <a:effectLst/>
              </a:rPr>
              <a:t>Only the top 200 companies by Market </a:t>
            </a:r>
            <a:r>
              <a:rPr lang="en-US" b="0" i="0" dirty="0" err="1">
                <a:effectLst/>
              </a:rPr>
              <a:t>Capitalisation</a:t>
            </a:r>
            <a:r>
              <a:rPr lang="en-US" b="0" i="0" dirty="0">
                <a:effectLst/>
              </a:rPr>
              <a:t> can use the OFS route to raise funds while all listed companies can use FPO option.</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3799397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FB319B4-9E56-4A85-B0D4-F7A2F08A82A5}"/>
              </a:ext>
            </a:extLst>
          </p:cNvPr>
          <p:cNvSpPr txBox="1"/>
          <p:nvPr/>
        </p:nvSpPr>
        <p:spPr>
          <a:xfrm>
            <a:off x="2663301" y="2175029"/>
            <a:ext cx="9374819" cy="2062103"/>
          </a:xfrm>
          <a:prstGeom prst="rect">
            <a:avLst/>
          </a:prstGeom>
          <a:noFill/>
        </p:spPr>
        <p:txBody>
          <a:bodyPr wrap="square" rtlCol="0">
            <a:spAutoFit/>
          </a:bodyPr>
          <a:lstStyle/>
          <a:p>
            <a:r>
              <a:rPr lang="en-IN" sz="8000" b="1" dirty="0">
                <a:solidFill>
                  <a:schemeClr val="accent3"/>
                </a:solidFill>
              </a:rPr>
              <a:t>THANK YOU !!!</a:t>
            </a:r>
          </a:p>
          <a:p>
            <a:r>
              <a:rPr lang="en-IN" sz="4800" b="1" dirty="0">
                <a:solidFill>
                  <a:schemeClr val="accent2"/>
                </a:solidFill>
              </a:rPr>
              <a:t>HOPE TO SEE YOU AGAIN…. </a:t>
            </a:r>
          </a:p>
        </p:txBody>
      </p:sp>
    </p:spTree>
    <p:extLst>
      <p:ext uri="{BB962C8B-B14F-4D97-AF65-F5344CB8AC3E}">
        <p14:creationId xmlns:p14="http://schemas.microsoft.com/office/powerpoint/2010/main" val="2178278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085AE-562D-4B40-BFC5-8E3A15593B7E}"/>
              </a:ext>
            </a:extLst>
          </p:cNvPr>
          <p:cNvSpPr>
            <a:spLocks noGrp="1"/>
          </p:cNvSpPr>
          <p:nvPr>
            <p:ph type="title"/>
          </p:nvPr>
        </p:nvSpPr>
        <p:spPr>
          <a:xfrm>
            <a:off x="990600" y="293111"/>
            <a:ext cx="10515600" cy="775854"/>
          </a:xfrm>
          <a:solidFill>
            <a:schemeClr val="accent6"/>
          </a:solidFill>
        </p:spPr>
        <p:txBody>
          <a:bodyPr>
            <a:normAutofit/>
          </a:bodyPr>
          <a:lstStyle/>
          <a:p>
            <a:r>
              <a:rPr lang="en-IN" sz="3600" dirty="0"/>
              <a:t>Investment</a:t>
            </a:r>
          </a:p>
        </p:txBody>
      </p:sp>
      <p:sp>
        <p:nvSpPr>
          <p:cNvPr id="3" name="Content Placeholder 2">
            <a:extLst>
              <a:ext uri="{FF2B5EF4-FFF2-40B4-BE49-F238E27FC236}">
                <a16:creationId xmlns:a16="http://schemas.microsoft.com/office/drawing/2014/main" id="{9E66E809-3F86-4B77-9083-220FE3E233DC}"/>
              </a:ext>
            </a:extLst>
          </p:cNvPr>
          <p:cNvSpPr>
            <a:spLocks noGrp="1"/>
          </p:cNvSpPr>
          <p:nvPr>
            <p:ph idx="1"/>
          </p:nvPr>
        </p:nvSpPr>
        <p:spPr>
          <a:xfrm>
            <a:off x="990600" y="3949628"/>
            <a:ext cx="10515600" cy="1697327"/>
          </a:xfrm>
        </p:spPr>
        <p:txBody>
          <a:bodyPr/>
          <a:lstStyle/>
          <a:p>
            <a:pPr algn="just">
              <a:buFont typeface="Wingdings" panose="05000000000000000000" pitchFamily="2" charset="2"/>
              <a:buChar char="Ø"/>
            </a:pPr>
            <a:r>
              <a:rPr lang="en-IN" sz="2000" dirty="0"/>
              <a:t>Fight Inflation- </a:t>
            </a:r>
            <a:r>
              <a:rPr lang="en-US" sz="2000" b="0" i="0" dirty="0">
                <a:solidFill>
                  <a:srgbClr val="666666"/>
                </a:solidFill>
                <a:effectLst/>
                <a:latin typeface="Inter"/>
              </a:rPr>
              <a:t> </a:t>
            </a:r>
            <a:r>
              <a:rPr lang="en-US" sz="2000" b="0" i="0" dirty="0"/>
              <a:t>By investing one can deal better with growing cost of living – </a:t>
            </a:r>
            <a:r>
              <a:rPr lang="en-US" sz="2000" b="1" i="0" dirty="0"/>
              <a:t>Inflation</a:t>
            </a:r>
            <a:endParaRPr lang="en-IN" sz="2000" dirty="0"/>
          </a:p>
          <a:p>
            <a:pPr algn="just">
              <a:buFont typeface="Wingdings" panose="05000000000000000000" pitchFamily="2" charset="2"/>
              <a:buChar char="Ø"/>
            </a:pPr>
            <a:r>
              <a:rPr lang="en-IN" sz="2000" dirty="0"/>
              <a:t>Create wealth-</a:t>
            </a:r>
            <a:r>
              <a:rPr lang="en-US" sz="2000" b="0" i="0" dirty="0">
                <a:effectLst/>
                <a:cs typeface="Calibri" panose="020F0502020204030204" pitchFamily="34" charset="0"/>
              </a:rPr>
              <a:t>children’s education, marriage, house purchase, retirement holidays, </a:t>
            </a:r>
            <a:r>
              <a:rPr lang="en-US" sz="2000" b="0" i="0" dirty="0" err="1">
                <a:effectLst/>
                <a:cs typeface="Calibri" panose="020F0502020204030204" pitchFamily="34" charset="0"/>
              </a:rPr>
              <a:t>etc</a:t>
            </a:r>
            <a:endParaRPr lang="en-US" sz="2000" b="0" i="0" dirty="0">
              <a:effectLst/>
              <a:cs typeface="Calibri" panose="020F0502020204030204" pitchFamily="34" charset="0"/>
            </a:endParaRPr>
          </a:p>
          <a:p>
            <a:pPr algn="just">
              <a:buFont typeface="Wingdings" panose="05000000000000000000" pitchFamily="2" charset="2"/>
              <a:buChar char="Ø"/>
            </a:pPr>
            <a:r>
              <a:rPr lang="en-IN" sz="2000" dirty="0">
                <a:cs typeface="Calibri" panose="020F0502020204030204" pitchFamily="34" charset="0"/>
              </a:rPr>
              <a:t>To meet life Financial aspirations</a:t>
            </a:r>
          </a:p>
          <a:p>
            <a:endParaRPr lang="en-IN" dirty="0">
              <a:cs typeface="Calibri" panose="020F0502020204030204" pitchFamily="34" charset="0"/>
            </a:endParaRPr>
          </a:p>
          <a:p>
            <a:pPr marL="0" indent="0">
              <a:buNone/>
            </a:pPr>
            <a:endParaRPr lang="en-IN" dirty="0">
              <a:cs typeface="Calibri" panose="020F0502020204030204" pitchFamily="34" charset="0"/>
            </a:endParaRPr>
          </a:p>
          <a:p>
            <a:endParaRPr lang="en-IN" dirty="0">
              <a:cs typeface="Calibri" panose="020F0502020204030204" pitchFamily="34" charset="0"/>
            </a:endParaRPr>
          </a:p>
          <a:p>
            <a:pPr marL="0" indent="0">
              <a:buNone/>
            </a:pPr>
            <a:endParaRPr lang="en-IN" dirty="0"/>
          </a:p>
        </p:txBody>
      </p:sp>
      <p:sp>
        <p:nvSpPr>
          <p:cNvPr id="4" name="Title 1">
            <a:extLst>
              <a:ext uri="{FF2B5EF4-FFF2-40B4-BE49-F238E27FC236}">
                <a16:creationId xmlns:a16="http://schemas.microsoft.com/office/drawing/2014/main" id="{31FE0A32-57DD-440F-B589-E58EA1C21D57}"/>
              </a:ext>
            </a:extLst>
          </p:cNvPr>
          <p:cNvSpPr txBox="1">
            <a:spLocks/>
          </p:cNvSpPr>
          <p:nvPr/>
        </p:nvSpPr>
        <p:spPr>
          <a:xfrm>
            <a:off x="990600" y="2918691"/>
            <a:ext cx="10515600" cy="775854"/>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t>Need to invest</a:t>
            </a:r>
            <a:endParaRPr lang="en-IN" dirty="0"/>
          </a:p>
        </p:txBody>
      </p:sp>
      <p:sp>
        <p:nvSpPr>
          <p:cNvPr id="5" name="Content Placeholder 2">
            <a:extLst>
              <a:ext uri="{FF2B5EF4-FFF2-40B4-BE49-F238E27FC236}">
                <a16:creationId xmlns:a16="http://schemas.microsoft.com/office/drawing/2014/main" id="{E4CA81C3-22EE-47A8-A821-B0B584A00F70}"/>
              </a:ext>
            </a:extLst>
          </p:cNvPr>
          <p:cNvSpPr txBox="1">
            <a:spLocks/>
          </p:cNvSpPr>
          <p:nvPr/>
        </p:nvSpPr>
        <p:spPr>
          <a:xfrm>
            <a:off x="990600" y="1324048"/>
            <a:ext cx="10515600" cy="18796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b="0" i="0" dirty="0">
                <a:solidFill>
                  <a:srgbClr val="202124"/>
                </a:solidFill>
                <a:effectLst/>
              </a:rPr>
              <a:t>An </a:t>
            </a:r>
            <a:r>
              <a:rPr lang="en-US" sz="2000" b="1" i="0" dirty="0">
                <a:solidFill>
                  <a:srgbClr val="202124"/>
                </a:solidFill>
                <a:effectLst/>
              </a:rPr>
              <a:t>investment</a:t>
            </a:r>
            <a:r>
              <a:rPr lang="en-US" sz="2000" b="0" i="0" dirty="0">
                <a:solidFill>
                  <a:srgbClr val="202124"/>
                </a:solidFill>
                <a:effectLst/>
              </a:rPr>
              <a:t> is an asset or item that is purchased with the hope that it will generate income or appreciate in value at some point in the future</a:t>
            </a:r>
            <a:r>
              <a:rPr lang="en-US" sz="2000" b="0" i="0" dirty="0">
                <a:solidFill>
                  <a:srgbClr val="202124"/>
                </a:solidFill>
                <a:effectLst/>
                <a:latin typeface="arial" panose="020B0604020202020204" pitchFamily="34" charset="0"/>
              </a:rPr>
              <a:t>. </a:t>
            </a:r>
            <a:r>
              <a:rPr lang="en-US" sz="2000" b="0" i="0" dirty="0">
                <a:solidFill>
                  <a:srgbClr val="202124"/>
                </a:solidFill>
                <a:effectLst/>
              </a:rPr>
              <a:t>In words of Robert Kiyosaki- “Investment is making money work for </a:t>
            </a:r>
            <a:r>
              <a:rPr lang="en-US" sz="2000" dirty="0">
                <a:solidFill>
                  <a:srgbClr val="202124"/>
                </a:solidFill>
              </a:rPr>
              <a:t>you, instead of you working for money”</a:t>
            </a:r>
            <a:endParaRPr lang="en-IN" sz="2000" dirty="0">
              <a:cs typeface="Calibri" panose="020F0502020204030204" pitchFamily="34" charset="0"/>
            </a:endParaRPr>
          </a:p>
          <a:p>
            <a:pPr marL="0" indent="0">
              <a:buFont typeface="Arial" panose="020B0604020202020204" pitchFamily="34" charset="0"/>
              <a:buNone/>
            </a:pPr>
            <a:endParaRPr lang="en-IN" dirty="0">
              <a:cs typeface="Calibri" panose="020F0502020204030204" pitchFamily="34" charset="0"/>
            </a:endParaRPr>
          </a:p>
          <a:p>
            <a:endParaRPr lang="en-IN" dirty="0">
              <a:cs typeface="Calibri" panose="020F0502020204030204" pitchFamily="34" charset="0"/>
            </a:endParaRPr>
          </a:p>
          <a:p>
            <a:pPr marL="0" indent="0">
              <a:buFont typeface="Arial" panose="020B0604020202020204" pitchFamily="34" charset="0"/>
              <a:buNone/>
            </a:pPr>
            <a:endParaRPr lang="en-IN" sz="3600" dirty="0"/>
          </a:p>
        </p:txBody>
      </p:sp>
      <p:pic>
        <p:nvPicPr>
          <p:cNvPr id="7" name="Picture 6">
            <a:extLst>
              <a:ext uri="{FF2B5EF4-FFF2-40B4-BE49-F238E27FC236}">
                <a16:creationId xmlns:a16="http://schemas.microsoft.com/office/drawing/2014/main" id="{DA78284C-FB55-491D-BF9E-412394C152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7600" y="4666049"/>
            <a:ext cx="3380509" cy="2104367"/>
          </a:xfrm>
          <a:prstGeom prst="rect">
            <a:avLst/>
          </a:prstGeom>
        </p:spPr>
      </p:pic>
    </p:spTree>
    <p:extLst>
      <p:ext uri="{BB962C8B-B14F-4D97-AF65-F5344CB8AC3E}">
        <p14:creationId xmlns:p14="http://schemas.microsoft.com/office/powerpoint/2010/main" val="3249469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866BB-4AF8-453E-81B2-6695C203C722}"/>
              </a:ext>
            </a:extLst>
          </p:cNvPr>
          <p:cNvSpPr>
            <a:spLocks noGrp="1"/>
          </p:cNvSpPr>
          <p:nvPr>
            <p:ph type="title"/>
          </p:nvPr>
        </p:nvSpPr>
        <p:spPr>
          <a:xfrm>
            <a:off x="838200" y="226580"/>
            <a:ext cx="10515600" cy="1071419"/>
          </a:xfrm>
          <a:solidFill>
            <a:schemeClr val="accent6"/>
          </a:solidFill>
        </p:spPr>
        <p:txBody>
          <a:bodyPr>
            <a:normAutofit/>
          </a:bodyPr>
          <a:lstStyle/>
          <a:p>
            <a:r>
              <a:rPr lang="en-IN" sz="3600" dirty="0"/>
              <a:t>Where to invest?</a:t>
            </a:r>
          </a:p>
        </p:txBody>
      </p:sp>
      <p:sp>
        <p:nvSpPr>
          <p:cNvPr id="6" name="Rectangle 5">
            <a:extLst>
              <a:ext uri="{FF2B5EF4-FFF2-40B4-BE49-F238E27FC236}">
                <a16:creationId xmlns:a16="http://schemas.microsoft.com/office/drawing/2014/main" id="{D8C71182-F816-4DAD-A9DF-8BC1B1DC662C}"/>
              </a:ext>
            </a:extLst>
          </p:cNvPr>
          <p:cNvSpPr/>
          <p:nvPr/>
        </p:nvSpPr>
        <p:spPr>
          <a:xfrm>
            <a:off x="2786201" y="1708187"/>
            <a:ext cx="4815323" cy="1071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Fixed Income instruments</a:t>
            </a:r>
          </a:p>
        </p:txBody>
      </p:sp>
      <p:pic>
        <p:nvPicPr>
          <p:cNvPr id="11" name="Content Placeholder 10">
            <a:extLst>
              <a:ext uri="{FF2B5EF4-FFF2-40B4-BE49-F238E27FC236}">
                <a16:creationId xmlns:a16="http://schemas.microsoft.com/office/drawing/2014/main" id="{D8DA71A1-E952-4F83-A4D4-A92253CDF7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5232" y="1718611"/>
            <a:ext cx="1760968" cy="1071418"/>
          </a:xfrm>
        </p:spPr>
      </p:pic>
      <p:sp>
        <p:nvSpPr>
          <p:cNvPr id="12" name="Rectangle 11">
            <a:extLst>
              <a:ext uri="{FF2B5EF4-FFF2-40B4-BE49-F238E27FC236}">
                <a16:creationId xmlns:a16="http://schemas.microsoft.com/office/drawing/2014/main" id="{353F49E1-8D48-427D-B3FC-06E8147A0BE8}"/>
              </a:ext>
            </a:extLst>
          </p:cNvPr>
          <p:cNvSpPr/>
          <p:nvPr/>
        </p:nvSpPr>
        <p:spPr>
          <a:xfrm>
            <a:off x="2786200" y="3038005"/>
            <a:ext cx="4815323" cy="1071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Equity</a:t>
            </a:r>
          </a:p>
        </p:txBody>
      </p:sp>
      <p:sp>
        <p:nvSpPr>
          <p:cNvPr id="13" name="Rectangle 12">
            <a:extLst>
              <a:ext uri="{FF2B5EF4-FFF2-40B4-BE49-F238E27FC236}">
                <a16:creationId xmlns:a16="http://schemas.microsoft.com/office/drawing/2014/main" id="{150B0458-DFEA-4861-A890-8DF43859748C}"/>
              </a:ext>
            </a:extLst>
          </p:cNvPr>
          <p:cNvSpPr/>
          <p:nvPr/>
        </p:nvSpPr>
        <p:spPr>
          <a:xfrm>
            <a:off x="2786200" y="4367823"/>
            <a:ext cx="4815323" cy="1071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Real estate</a:t>
            </a:r>
          </a:p>
        </p:txBody>
      </p:sp>
      <p:sp>
        <p:nvSpPr>
          <p:cNvPr id="14" name="Rectangle 13">
            <a:extLst>
              <a:ext uri="{FF2B5EF4-FFF2-40B4-BE49-F238E27FC236}">
                <a16:creationId xmlns:a16="http://schemas.microsoft.com/office/drawing/2014/main" id="{204ECB3D-A477-44F2-B716-8244FE82EDC7}"/>
              </a:ext>
            </a:extLst>
          </p:cNvPr>
          <p:cNvSpPr/>
          <p:nvPr/>
        </p:nvSpPr>
        <p:spPr>
          <a:xfrm>
            <a:off x="2786200" y="5610772"/>
            <a:ext cx="4815323" cy="1071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Commodity</a:t>
            </a:r>
          </a:p>
        </p:txBody>
      </p:sp>
      <p:pic>
        <p:nvPicPr>
          <p:cNvPr id="16" name="Picture 15">
            <a:extLst>
              <a:ext uri="{FF2B5EF4-FFF2-40B4-BE49-F238E27FC236}">
                <a16:creationId xmlns:a16="http://schemas.microsoft.com/office/drawing/2014/main" id="{521E2082-C161-4D88-9BB7-31379C22FC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523" y="3050489"/>
            <a:ext cx="1679286" cy="1042469"/>
          </a:xfrm>
          <a:prstGeom prst="rect">
            <a:avLst/>
          </a:prstGeom>
        </p:spPr>
      </p:pic>
      <p:pic>
        <p:nvPicPr>
          <p:cNvPr id="18" name="Picture 17">
            <a:extLst>
              <a:ext uri="{FF2B5EF4-FFF2-40B4-BE49-F238E27FC236}">
                <a16:creationId xmlns:a16="http://schemas.microsoft.com/office/drawing/2014/main" id="{A5FBFC89-D8FD-4F76-9B83-D35C81E5AB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4421128"/>
            <a:ext cx="1948003" cy="1071419"/>
          </a:xfrm>
          <a:prstGeom prst="rect">
            <a:avLst/>
          </a:prstGeom>
        </p:spPr>
      </p:pic>
      <p:pic>
        <p:nvPicPr>
          <p:cNvPr id="20" name="Picture 19">
            <a:extLst>
              <a:ext uri="{FF2B5EF4-FFF2-40B4-BE49-F238E27FC236}">
                <a16:creationId xmlns:a16="http://schemas.microsoft.com/office/drawing/2014/main" id="{4373924A-36D3-497A-8D36-BDA31075DB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199" y="5610772"/>
            <a:ext cx="1948003" cy="1071420"/>
          </a:xfrm>
          <a:prstGeom prst="rect">
            <a:avLst/>
          </a:prstGeom>
        </p:spPr>
      </p:pic>
    </p:spTree>
    <p:extLst>
      <p:ext uri="{BB962C8B-B14F-4D97-AF65-F5344CB8AC3E}">
        <p14:creationId xmlns:p14="http://schemas.microsoft.com/office/powerpoint/2010/main" val="2131773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C4DED-C0AC-4BB2-9078-790830846740}"/>
              </a:ext>
            </a:extLst>
          </p:cNvPr>
          <p:cNvSpPr>
            <a:spLocks noGrp="1"/>
          </p:cNvSpPr>
          <p:nvPr>
            <p:ph type="title"/>
          </p:nvPr>
        </p:nvSpPr>
        <p:spPr>
          <a:xfrm>
            <a:off x="838200" y="365126"/>
            <a:ext cx="10515600" cy="927966"/>
          </a:xfrm>
          <a:solidFill>
            <a:schemeClr val="accent6"/>
          </a:solidFill>
        </p:spPr>
        <p:txBody>
          <a:bodyPr>
            <a:normAutofit/>
          </a:bodyPr>
          <a:lstStyle/>
          <a:p>
            <a:r>
              <a:rPr lang="en-IN" sz="3200" dirty="0"/>
              <a:t>Regulator-Security and Exchange Board of India</a:t>
            </a:r>
          </a:p>
        </p:txBody>
      </p:sp>
      <p:sp>
        <p:nvSpPr>
          <p:cNvPr id="3" name="Content Placeholder 2">
            <a:extLst>
              <a:ext uri="{FF2B5EF4-FFF2-40B4-BE49-F238E27FC236}">
                <a16:creationId xmlns:a16="http://schemas.microsoft.com/office/drawing/2014/main" id="{B709D7C5-51E6-47A1-B52B-6B1F66D2981C}"/>
              </a:ext>
            </a:extLst>
          </p:cNvPr>
          <p:cNvSpPr>
            <a:spLocks noGrp="1"/>
          </p:cNvSpPr>
          <p:nvPr>
            <p:ph idx="1"/>
          </p:nvPr>
        </p:nvSpPr>
        <p:spPr>
          <a:xfrm>
            <a:off x="838200" y="1579418"/>
            <a:ext cx="10515600" cy="4597545"/>
          </a:xfrm>
        </p:spPr>
        <p:txBody>
          <a:bodyPr>
            <a:normAutofit/>
          </a:bodyPr>
          <a:lstStyle/>
          <a:p>
            <a:pPr algn="just">
              <a:buFont typeface="Wingdings" panose="05000000000000000000" pitchFamily="2" charset="2"/>
              <a:buChar char="Ø"/>
            </a:pPr>
            <a:r>
              <a:rPr lang="en-US" sz="2000" b="0" i="0" dirty="0">
                <a:effectLst/>
              </a:rPr>
              <a:t>The stock exchanges (BSE and NSE) conducts its business fairly</a:t>
            </a:r>
          </a:p>
          <a:p>
            <a:pPr algn="just">
              <a:buFont typeface="Wingdings" panose="05000000000000000000" pitchFamily="2" charset="2"/>
              <a:buChar char="Ø"/>
            </a:pPr>
            <a:r>
              <a:rPr lang="en-US" sz="2000" b="0" i="0" dirty="0">
                <a:effectLst/>
              </a:rPr>
              <a:t>Stockbrokers and sub-brokers conduct their business fairly</a:t>
            </a:r>
          </a:p>
          <a:p>
            <a:pPr algn="just">
              <a:buFont typeface="Wingdings" panose="05000000000000000000" pitchFamily="2" charset="2"/>
              <a:buChar char="Ø"/>
            </a:pPr>
            <a:r>
              <a:rPr lang="en-US" sz="2000" b="0" i="0" dirty="0">
                <a:effectLst/>
              </a:rPr>
              <a:t>Participants don’t get involved in unfair practices</a:t>
            </a:r>
          </a:p>
          <a:p>
            <a:pPr algn="just">
              <a:buFont typeface="Wingdings" panose="05000000000000000000" pitchFamily="2" charset="2"/>
              <a:buChar char="Ø"/>
            </a:pPr>
            <a:r>
              <a:rPr lang="en-US" sz="2000" b="0" i="0" dirty="0">
                <a:effectLst/>
              </a:rPr>
              <a:t>Corporate’s don’t use the markets to unduly benefit themselves (Example – Satyam Computers)</a:t>
            </a:r>
          </a:p>
          <a:p>
            <a:pPr algn="just">
              <a:buFont typeface="Wingdings" panose="05000000000000000000" pitchFamily="2" charset="2"/>
              <a:buChar char="Ø"/>
            </a:pPr>
            <a:r>
              <a:rPr lang="en-US" sz="2000" b="0" i="0" dirty="0">
                <a:effectLst/>
              </a:rPr>
              <a:t>Small retail investors interests are protected</a:t>
            </a:r>
          </a:p>
          <a:p>
            <a:pPr algn="just">
              <a:buFont typeface="Wingdings" panose="05000000000000000000" pitchFamily="2" charset="2"/>
              <a:buChar char="Ø"/>
            </a:pPr>
            <a:r>
              <a:rPr lang="en-US" sz="2000" b="0" i="0" dirty="0">
                <a:effectLst/>
              </a:rPr>
              <a:t>Large investors with huge cash pile should not manipulate the markets</a:t>
            </a:r>
          </a:p>
          <a:p>
            <a:pPr algn="just">
              <a:buFont typeface="Wingdings" panose="05000000000000000000" pitchFamily="2" charset="2"/>
              <a:buChar char="Ø"/>
            </a:pPr>
            <a:r>
              <a:rPr lang="en-US" sz="2000" b="0" i="0" dirty="0">
                <a:effectLst/>
              </a:rPr>
              <a:t>Overall development of markets</a:t>
            </a:r>
          </a:p>
          <a:p>
            <a:pPr marL="0" indent="0">
              <a:buNone/>
            </a:pPr>
            <a:br>
              <a:rPr lang="en-US" dirty="0"/>
            </a:br>
            <a:endParaRPr lang="en-IN" dirty="0"/>
          </a:p>
        </p:txBody>
      </p:sp>
      <p:pic>
        <p:nvPicPr>
          <p:cNvPr id="5" name="Picture 4">
            <a:extLst>
              <a:ext uri="{FF2B5EF4-FFF2-40B4-BE49-F238E27FC236}">
                <a16:creationId xmlns:a16="http://schemas.microsoft.com/office/drawing/2014/main" id="{4E281FEA-E264-44FE-9B93-4AF61A1E40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8479" y="3959107"/>
            <a:ext cx="3873521" cy="2898893"/>
          </a:xfrm>
          <a:prstGeom prst="rect">
            <a:avLst/>
          </a:prstGeom>
        </p:spPr>
      </p:pic>
    </p:spTree>
    <p:extLst>
      <p:ext uri="{BB962C8B-B14F-4D97-AF65-F5344CB8AC3E}">
        <p14:creationId xmlns:p14="http://schemas.microsoft.com/office/powerpoint/2010/main" val="403149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CAC3C-CD7E-4C30-B043-754EED9DE8C6}"/>
              </a:ext>
            </a:extLst>
          </p:cNvPr>
          <p:cNvSpPr>
            <a:spLocks noGrp="1"/>
          </p:cNvSpPr>
          <p:nvPr>
            <p:ph type="title"/>
          </p:nvPr>
        </p:nvSpPr>
        <p:spPr>
          <a:xfrm>
            <a:off x="838200" y="365126"/>
            <a:ext cx="10515600" cy="918730"/>
          </a:xfrm>
          <a:solidFill>
            <a:schemeClr val="accent6"/>
          </a:solidFill>
        </p:spPr>
        <p:txBody>
          <a:bodyPr>
            <a:normAutofit/>
          </a:bodyPr>
          <a:lstStyle/>
          <a:p>
            <a:r>
              <a:rPr lang="en-IN" sz="3200" dirty="0"/>
              <a:t>Financial Intermediaries</a:t>
            </a:r>
          </a:p>
        </p:txBody>
      </p:sp>
      <p:sp>
        <p:nvSpPr>
          <p:cNvPr id="3" name="Content Placeholder 2">
            <a:extLst>
              <a:ext uri="{FF2B5EF4-FFF2-40B4-BE49-F238E27FC236}">
                <a16:creationId xmlns:a16="http://schemas.microsoft.com/office/drawing/2014/main" id="{DF455025-410E-48B8-8094-335F6111346E}"/>
              </a:ext>
            </a:extLst>
          </p:cNvPr>
          <p:cNvSpPr>
            <a:spLocks noGrp="1"/>
          </p:cNvSpPr>
          <p:nvPr>
            <p:ph idx="1"/>
          </p:nvPr>
        </p:nvSpPr>
        <p:spPr>
          <a:xfrm>
            <a:off x="838200" y="3274002"/>
            <a:ext cx="10515600" cy="3320761"/>
          </a:xfrm>
        </p:spPr>
        <p:txBody>
          <a:bodyPr>
            <a:normAutofit/>
          </a:bodyPr>
          <a:lstStyle/>
          <a:p>
            <a:pPr algn="just">
              <a:buFont typeface="Wingdings" panose="05000000000000000000" pitchFamily="2" charset="2"/>
              <a:buChar char="Ø"/>
            </a:pPr>
            <a:r>
              <a:rPr lang="en-IN" sz="2000" b="1" dirty="0"/>
              <a:t>Stock broker- </a:t>
            </a:r>
            <a:r>
              <a:rPr lang="en-US" sz="2000" b="0" i="0" dirty="0">
                <a:effectLst/>
                <a:latin typeface="Inter"/>
              </a:rPr>
              <a:t>A stockbroker provides you with a trading account which is used for all market-related transactions (buying and selling of financial instruments like shares)</a:t>
            </a:r>
            <a:endParaRPr lang="en-IN" sz="2000" dirty="0"/>
          </a:p>
          <a:p>
            <a:pPr algn="just">
              <a:buFont typeface="Wingdings" panose="05000000000000000000" pitchFamily="2" charset="2"/>
              <a:buChar char="Ø"/>
            </a:pPr>
            <a:r>
              <a:rPr lang="en-IN" sz="2000" b="1" dirty="0"/>
              <a:t>Depository and Depository Participants-</a:t>
            </a:r>
            <a:r>
              <a:rPr lang="en-US" sz="2000" b="0" i="0" dirty="0">
                <a:effectLst/>
              </a:rPr>
              <a:t>A Depository is a corporate entity which holds the shares in electronic form, against your name, in your account. Your account with the depository is called the ‘DEMAT’ account.</a:t>
            </a:r>
            <a:r>
              <a:rPr lang="en-US" sz="2000" b="0" i="0" dirty="0">
                <a:solidFill>
                  <a:srgbClr val="666666"/>
                </a:solidFill>
                <a:effectLst/>
                <a:latin typeface="Inter"/>
              </a:rPr>
              <a:t> </a:t>
            </a:r>
            <a:r>
              <a:rPr lang="en-US" sz="2000" b="0" i="0" dirty="0">
                <a:effectLst/>
              </a:rPr>
              <a:t>There are only two depositories in India – NSDL and CDSL.</a:t>
            </a:r>
            <a:r>
              <a:rPr lang="en-US" sz="2000" b="0" i="0" dirty="0">
                <a:solidFill>
                  <a:srgbClr val="666666"/>
                </a:solidFill>
                <a:effectLst/>
                <a:latin typeface="Inter"/>
              </a:rPr>
              <a:t> </a:t>
            </a:r>
            <a:r>
              <a:rPr lang="en-US" sz="2000" b="0" i="0" dirty="0">
                <a:effectLst/>
              </a:rPr>
              <a:t>To open a DEMAT account with one of the depositaries, you need to liaison with a Depository Participant (DP). A DP functions as an agent to the Depository</a:t>
            </a:r>
            <a:endParaRPr lang="en-IN" sz="2000" dirty="0"/>
          </a:p>
          <a:p>
            <a:pPr>
              <a:buFont typeface="Wingdings" panose="05000000000000000000" pitchFamily="2" charset="2"/>
              <a:buChar char="Ø"/>
            </a:pPr>
            <a:r>
              <a:rPr lang="en-IN" sz="2000" b="1" dirty="0"/>
              <a:t>Banks- </a:t>
            </a:r>
            <a:r>
              <a:rPr lang="en-IN" sz="2000" dirty="0"/>
              <a:t>T</a:t>
            </a:r>
            <a:r>
              <a:rPr lang="en-US" sz="2000" b="0" i="0" dirty="0">
                <a:effectLst/>
              </a:rPr>
              <a:t>hey help in facilitating the fund transfer from your bank account to your trading account</a:t>
            </a:r>
            <a:r>
              <a:rPr lang="en-US" sz="2000" b="0" i="0" dirty="0">
                <a:solidFill>
                  <a:srgbClr val="666666"/>
                </a:solidFill>
                <a:effectLst/>
                <a:latin typeface="Inter"/>
              </a:rPr>
              <a:t>. </a:t>
            </a:r>
            <a:endParaRPr lang="en-IN" sz="2000" dirty="0"/>
          </a:p>
          <a:p>
            <a:pPr algn="just">
              <a:buFont typeface="Wingdings" panose="05000000000000000000" pitchFamily="2" charset="2"/>
              <a:buChar char="Ø"/>
            </a:pPr>
            <a:r>
              <a:rPr lang="en-IN" sz="2000" b="1" dirty="0"/>
              <a:t>NSCCL and ICCL-</a:t>
            </a:r>
            <a:r>
              <a:rPr lang="en-US" sz="2000" b="0" i="0" dirty="0">
                <a:effectLst/>
              </a:rPr>
              <a:t>National Security Clearing Corporation Ltd and Indian Clearing Corporation works towards clearing and settling of trades executed by you.</a:t>
            </a:r>
            <a:endParaRPr lang="en-IN" sz="2000" dirty="0"/>
          </a:p>
        </p:txBody>
      </p:sp>
      <p:pic>
        <p:nvPicPr>
          <p:cNvPr id="5" name="Picture 4">
            <a:extLst>
              <a:ext uri="{FF2B5EF4-FFF2-40B4-BE49-F238E27FC236}">
                <a16:creationId xmlns:a16="http://schemas.microsoft.com/office/drawing/2014/main" id="{0B96D0CF-0380-47A0-A781-275116FCA3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5591" y="1435967"/>
            <a:ext cx="7620000" cy="1685925"/>
          </a:xfrm>
          <a:prstGeom prst="rect">
            <a:avLst/>
          </a:prstGeom>
        </p:spPr>
      </p:pic>
    </p:spTree>
    <p:extLst>
      <p:ext uri="{BB962C8B-B14F-4D97-AF65-F5344CB8AC3E}">
        <p14:creationId xmlns:p14="http://schemas.microsoft.com/office/powerpoint/2010/main" val="173496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D2AB-D6B8-4893-9838-D6E2C00B6F46}"/>
              </a:ext>
            </a:extLst>
          </p:cNvPr>
          <p:cNvSpPr>
            <a:spLocks noGrp="1"/>
          </p:cNvSpPr>
          <p:nvPr>
            <p:ph type="title"/>
          </p:nvPr>
        </p:nvSpPr>
        <p:spPr>
          <a:xfrm>
            <a:off x="838200" y="365126"/>
            <a:ext cx="10515600" cy="724766"/>
          </a:xfrm>
          <a:solidFill>
            <a:schemeClr val="accent6"/>
          </a:solidFill>
        </p:spPr>
        <p:txBody>
          <a:bodyPr>
            <a:normAutofit/>
          </a:bodyPr>
          <a:lstStyle/>
          <a:p>
            <a:r>
              <a:rPr lang="en-IN" sz="3200" dirty="0"/>
              <a:t>IPO –Initial Public Offering</a:t>
            </a:r>
          </a:p>
        </p:txBody>
      </p:sp>
      <p:pic>
        <p:nvPicPr>
          <p:cNvPr id="5" name="Content Placeholder 4">
            <a:extLst>
              <a:ext uri="{FF2B5EF4-FFF2-40B4-BE49-F238E27FC236}">
                <a16:creationId xmlns:a16="http://schemas.microsoft.com/office/drawing/2014/main" id="{162883CB-E20E-46F4-A17A-10EE020298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8959" y="1219200"/>
            <a:ext cx="5914082" cy="4957763"/>
          </a:xfrm>
        </p:spPr>
      </p:pic>
    </p:spTree>
    <p:extLst>
      <p:ext uri="{BB962C8B-B14F-4D97-AF65-F5344CB8AC3E}">
        <p14:creationId xmlns:p14="http://schemas.microsoft.com/office/powerpoint/2010/main" val="2600490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374EA-A1EE-488A-9520-2E828F709635}"/>
              </a:ext>
            </a:extLst>
          </p:cNvPr>
          <p:cNvSpPr>
            <a:spLocks noGrp="1"/>
          </p:cNvSpPr>
          <p:nvPr>
            <p:ph type="title"/>
          </p:nvPr>
        </p:nvSpPr>
        <p:spPr>
          <a:xfrm>
            <a:off x="838200" y="365125"/>
            <a:ext cx="10515600" cy="946439"/>
          </a:xfrm>
          <a:solidFill>
            <a:schemeClr val="accent6"/>
          </a:solidFill>
        </p:spPr>
        <p:txBody>
          <a:bodyPr>
            <a:normAutofit/>
          </a:bodyPr>
          <a:lstStyle/>
          <a:p>
            <a:r>
              <a:rPr lang="en-IN" sz="3200" dirty="0"/>
              <a:t>Why do companies go public?</a:t>
            </a:r>
          </a:p>
        </p:txBody>
      </p:sp>
      <p:sp>
        <p:nvSpPr>
          <p:cNvPr id="3" name="Content Placeholder 2">
            <a:extLst>
              <a:ext uri="{FF2B5EF4-FFF2-40B4-BE49-F238E27FC236}">
                <a16:creationId xmlns:a16="http://schemas.microsoft.com/office/drawing/2014/main" id="{1D94475C-98C4-467B-A634-F442122A2B4F}"/>
              </a:ext>
            </a:extLst>
          </p:cNvPr>
          <p:cNvSpPr>
            <a:spLocks noGrp="1"/>
          </p:cNvSpPr>
          <p:nvPr>
            <p:ph idx="1"/>
          </p:nvPr>
        </p:nvSpPr>
        <p:spPr>
          <a:xfrm>
            <a:off x="838200" y="1588655"/>
            <a:ext cx="10515600" cy="4588308"/>
          </a:xfrm>
        </p:spPr>
        <p:txBody>
          <a:bodyPr>
            <a:normAutofit/>
          </a:bodyPr>
          <a:lstStyle/>
          <a:p>
            <a:pPr>
              <a:buFont typeface="Wingdings" panose="05000000000000000000" pitchFamily="2" charset="2"/>
              <a:buChar char="Ø"/>
            </a:pPr>
            <a:r>
              <a:rPr lang="en-US" sz="2000" dirty="0"/>
              <a:t>R</a:t>
            </a:r>
            <a:r>
              <a:rPr lang="en-US" sz="2000" b="0" i="0" dirty="0">
                <a:effectLst/>
              </a:rPr>
              <a:t>aising  funds to meet CAPEX(Capital Expenditure) requirement</a:t>
            </a:r>
          </a:p>
          <a:p>
            <a:pPr>
              <a:buFont typeface="Wingdings" panose="05000000000000000000" pitchFamily="2" charset="2"/>
              <a:buChar char="Ø"/>
            </a:pPr>
            <a:r>
              <a:rPr lang="en-US" sz="2000" dirty="0"/>
              <a:t>Repay Debt</a:t>
            </a:r>
          </a:p>
          <a:p>
            <a:pPr>
              <a:buFont typeface="Wingdings" panose="05000000000000000000" pitchFamily="2" charset="2"/>
              <a:buChar char="Ø"/>
            </a:pPr>
            <a:r>
              <a:rPr lang="en-US" sz="2000" dirty="0"/>
              <a:t>Provide an Exit for Early Investors</a:t>
            </a:r>
          </a:p>
          <a:p>
            <a:pPr>
              <a:buFont typeface="Wingdings" panose="05000000000000000000" pitchFamily="2" charset="2"/>
              <a:buChar char="Ø"/>
            </a:pPr>
            <a:r>
              <a:rPr lang="en-US" sz="2000" dirty="0"/>
              <a:t>Reward Employees</a:t>
            </a:r>
          </a:p>
          <a:p>
            <a:pPr>
              <a:buFont typeface="Wingdings" panose="05000000000000000000" pitchFamily="2" charset="2"/>
              <a:buChar char="Ø"/>
            </a:pPr>
            <a:r>
              <a:rPr lang="en-US" sz="2000" dirty="0"/>
              <a:t>Improve Visibility</a:t>
            </a:r>
          </a:p>
          <a:p>
            <a:pPr>
              <a:buFont typeface="Wingdings" panose="05000000000000000000" pitchFamily="2" charset="2"/>
              <a:buChar char="Ø"/>
            </a:pPr>
            <a:r>
              <a:rPr lang="en-US" sz="2000" dirty="0"/>
              <a:t>Spread risk</a:t>
            </a:r>
            <a:endParaRPr lang="en-IN" sz="2000" dirty="0"/>
          </a:p>
        </p:txBody>
      </p:sp>
      <p:pic>
        <p:nvPicPr>
          <p:cNvPr id="7" name="Picture 6">
            <a:extLst>
              <a:ext uri="{FF2B5EF4-FFF2-40B4-BE49-F238E27FC236}">
                <a16:creationId xmlns:a16="http://schemas.microsoft.com/office/drawing/2014/main" id="{8A4D87D9-4688-4D09-9F40-48FBA13A69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1762" y="4082473"/>
            <a:ext cx="2977990" cy="2600498"/>
          </a:xfrm>
          <a:prstGeom prst="rect">
            <a:avLst/>
          </a:prstGeom>
        </p:spPr>
      </p:pic>
    </p:spTree>
    <p:extLst>
      <p:ext uri="{BB962C8B-B14F-4D97-AF65-F5344CB8AC3E}">
        <p14:creationId xmlns:p14="http://schemas.microsoft.com/office/powerpoint/2010/main" val="2745681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374EA-A1EE-488A-9520-2E828F709635}"/>
              </a:ext>
            </a:extLst>
          </p:cNvPr>
          <p:cNvSpPr>
            <a:spLocks noGrp="1"/>
          </p:cNvSpPr>
          <p:nvPr>
            <p:ph type="title"/>
          </p:nvPr>
        </p:nvSpPr>
        <p:spPr>
          <a:xfrm>
            <a:off x="838200" y="365125"/>
            <a:ext cx="10515600" cy="946439"/>
          </a:xfrm>
          <a:solidFill>
            <a:schemeClr val="accent6"/>
          </a:solidFill>
        </p:spPr>
        <p:txBody>
          <a:bodyPr>
            <a:normAutofit/>
          </a:bodyPr>
          <a:lstStyle/>
          <a:p>
            <a:r>
              <a:rPr lang="en-IN" sz="3200" dirty="0"/>
              <a:t>IPO Jargons</a:t>
            </a:r>
          </a:p>
        </p:txBody>
      </p:sp>
      <p:sp>
        <p:nvSpPr>
          <p:cNvPr id="3" name="Content Placeholder 2">
            <a:extLst>
              <a:ext uri="{FF2B5EF4-FFF2-40B4-BE49-F238E27FC236}">
                <a16:creationId xmlns:a16="http://schemas.microsoft.com/office/drawing/2014/main" id="{1D94475C-98C4-467B-A634-F442122A2B4F}"/>
              </a:ext>
            </a:extLst>
          </p:cNvPr>
          <p:cNvSpPr>
            <a:spLocks noGrp="1"/>
          </p:cNvSpPr>
          <p:nvPr>
            <p:ph idx="1"/>
          </p:nvPr>
        </p:nvSpPr>
        <p:spPr>
          <a:xfrm>
            <a:off x="838200" y="1588655"/>
            <a:ext cx="10515600" cy="4588308"/>
          </a:xfrm>
        </p:spPr>
        <p:txBody>
          <a:bodyPr>
            <a:normAutofit/>
          </a:bodyPr>
          <a:lstStyle/>
          <a:p>
            <a:pPr algn="just">
              <a:buFont typeface="Wingdings" panose="05000000000000000000" pitchFamily="2" charset="2"/>
              <a:buChar char="Ø"/>
            </a:pPr>
            <a:r>
              <a:rPr lang="en-IN" sz="2000" b="1" dirty="0"/>
              <a:t>Undersubscription</a:t>
            </a:r>
            <a:r>
              <a:rPr lang="en-IN" sz="2000" dirty="0"/>
              <a:t>- When the number of shares bid for is lower than what is available on offer</a:t>
            </a:r>
          </a:p>
          <a:p>
            <a:pPr algn="just">
              <a:buFont typeface="Wingdings" panose="05000000000000000000" pitchFamily="2" charset="2"/>
              <a:buChar char="Ø"/>
            </a:pPr>
            <a:r>
              <a:rPr lang="en-IN" sz="2000" b="1" dirty="0"/>
              <a:t>Oversubscription</a:t>
            </a:r>
            <a:r>
              <a:rPr lang="en-IN" sz="2000" dirty="0"/>
              <a:t>- When the number of shares bid for is higher than what is available on offer</a:t>
            </a:r>
          </a:p>
          <a:p>
            <a:pPr algn="just">
              <a:buFont typeface="Wingdings" panose="05000000000000000000" pitchFamily="2" charset="2"/>
              <a:buChar char="Ø"/>
            </a:pPr>
            <a:r>
              <a:rPr lang="en-US" sz="2000" b="1" i="0" dirty="0">
                <a:effectLst/>
              </a:rPr>
              <a:t>Green Shoe Option</a:t>
            </a:r>
            <a:r>
              <a:rPr lang="en-US" sz="2000" b="1" i="1" dirty="0">
                <a:effectLst/>
              </a:rPr>
              <a:t> </a:t>
            </a:r>
            <a:r>
              <a:rPr lang="en-US" sz="2000" b="0" i="1" dirty="0">
                <a:effectLst/>
              </a:rPr>
              <a:t>- </a:t>
            </a:r>
            <a:r>
              <a:rPr lang="en-US" sz="2000" b="0" i="0" dirty="0">
                <a:effectLst/>
              </a:rPr>
              <a:t>Part of the underwriting agreement which allows the issuer to authorize additional shares (typically 15 percent) to be distributed in the event of oversubscription. This is also called the overallotment option</a:t>
            </a:r>
          </a:p>
          <a:p>
            <a:pPr algn="just">
              <a:buFont typeface="Wingdings" panose="05000000000000000000" pitchFamily="2" charset="2"/>
              <a:buChar char="Ø"/>
            </a:pPr>
            <a:r>
              <a:rPr lang="en-US" sz="2000" b="1" i="0" dirty="0">
                <a:effectLst/>
                <a:latin typeface="Inter"/>
              </a:rPr>
              <a:t>Price Band and Cut off price</a:t>
            </a:r>
            <a:r>
              <a:rPr lang="en-US" sz="2000" b="1" i="1" dirty="0">
                <a:effectLst/>
                <a:latin typeface="Inter"/>
              </a:rPr>
              <a:t> </a:t>
            </a:r>
            <a:r>
              <a:rPr lang="en-US" sz="2000" b="0" i="1" dirty="0">
                <a:effectLst/>
                <a:latin typeface="Inter"/>
              </a:rPr>
              <a:t>-</a:t>
            </a:r>
            <a:r>
              <a:rPr lang="en-US" sz="2000" b="0" i="0" dirty="0">
                <a:effectLst/>
                <a:latin typeface="Inter"/>
              </a:rPr>
              <a:t>Price band is a price range between which the stock gets listed. For example, if the price band is between Rs.100 and Rs.130, then the issue can list within the range. Let’s says it gets listed at 125, then 125 is called the cut off price.</a:t>
            </a:r>
          </a:p>
          <a:p>
            <a:pPr algn="just">
              <a:buFont typeface="Wingdings" panose="05000000000000000000" pitchFamily="2" charset="2"/>
              <a:buChar char="Ø"/>
            </a:pPr>
            <a:r>
              <a:rPr lang="en-US" sz="2000" b="1" i="0" dirty="0">
                <a:effectLst/>
              </a:rPr>
              <a:t>Fixed Price IPO</a:t>
            </a:r>
            <a:r>
              <a:rPr lang="en-US" sz="2000" b="1" i="1" dirty="0">
                <a:effectLst/>
              </a:rPr>
              <a:t> </a:t>
            </a:r>
            <a:r>
              <a:rPr lang="en-US" sz="2000" b="0" i="1" dirty="0">
                <a:solidFill>
                  <a:srgbClr val="666666"/>
                </a:solidFill>
                <a:effectLst/>
                <a:latin typeface="Inter"/>
              </a:rPr>
              <a:t>–</a:t>
            </a:r>
            <a:r>
              <a:rPr lang="en-US" sz="2000" b="0" i="0" dirty="0">
                <a:effectLst/>
              </a:rPr>
              <a:t>Sometimes the companies fix the price of the IPO and do not opt for a price band. Such issues are called fixed price IPO</a:t>
            </a:r>
          </a:p>
          <a:p>
            <a:pPr algn="just"/>
            <a:endParaRPr lang="en-IN" sz="2000" dirty="0"/>
          </a:p>
          <a:p>
            <a:endParaRPr lang="en-IN" dirty="0"/>
          </a:p>
        </p:txBody>
      </p:sp>
    </p:spTree>
    <p:extLst>
      <p:ext uri="{BB962C8B-B14F-4D97-AF65-F5344CB8AC3E}">
        <p14:creationId xmlns:p14="http://schemas.microsoft.com/office/powerpoint/2010/main" val="29383450"/>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505</TotalTime>
  <Words>2135</Words>
  <Application>Microsoft Office PowerPoint</Application>
  <PresentationFormat>Widescreen</PresentationFormat>
  <Paragraphs>186</Paragraphs>
  <Slides>26</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26</vt:i4>
      </vt:variant>
    </vt:vector>
  </HeadingPairs>
  <TitlesOfParts>
    <vt:vector size="37" baseType="lpstr">
      <vt:lpstr>Arial</vt:lpstr>
      <vt:lpstr>Arial</vt:lpstr>
      <vt:lpstr>Calibri</vt:lpstr>
      <vt:lpstr>Calibri Light</vt:lpstr>
      <vt:lpstr>Cambria Math</vt:lpstr>
      <vt:lpstr>Century Gothic</vt:lpstr>
      <vt:lpstr>Inter</vt:lpstr>
      <vt:lpstr>Wingdings</vt:lpstr>
      <vt:lpstr>Wingdings 3</vt:lpstr>
      <vt:lpstr>Office Theme</vt:lpstr>
      <vt:lpstr>Ion</vt:lpstr>
      <vt:lpstr>PowerPoint Presentation</vt:lpstr>
      <vt:lpstr>PowerPoint Presentation</vt:lpstr>
      <vt:lpstr>Investment</vt:lpstr>
      <vt:lpstr>Where to invest?</vt:lpstr>
      <vt:lpstr>Regulator-Security and Exchange Board of India</vt:lpstr>
      <vt:lpstr>Financial Intermediaries</vt:lpstr>
      <vt:lpstr>IPO –Initial Public Offering</vt:lpstr>
      <vt:lpstr>Why do companies go public?</vt:lpstr>
      <vt:lpstr>IPO Jargons</vt:lpstr>
      <vt:lpstr>Stock Market</vt:lpstr>
      <vt:lpstr>Calculation of return</vt:lpstr>
      <vt:lpstr>Stock Market Index &amp; its Need</vt:lpstr>
      <vt:lpstr>                 Indian Stock Market Index</vt:lpstr>
      <vt:lpstr>Commonly used Jargons in Stock Market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Need to invest</dc:title>
  <dc:creator>Sonia Mehra</dc:creator>
  <cp:lastModifiedBy>imadkhan9691@gmail.com</cp:lastModifiedBy>
  <cp:revision>38</cp:revision>
  <dcterms:created xsi:type="dcterms:W3CDTF">2021-01-14T14:00:00Z</dcterms:created>
  <dcterms:modified xsi:type="dcterms:W3CDTF">2021-01-15T15:53:16Z</dcterms:modified>
</cp:coreProperties>
</file>