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 id="2147483697" r:id="rId2"/>
    <p:sldMasterId id="2147483702" r:id="rId3"/>
    <p:sldMasterId id="2147483706" r:id="rId4"/>
  </p:sldMasterIdLst>
  <p:notesMasterIdLst>
    <p:notesMasterId r:id="rId21"/>
  </p:notesMasterIdLst>
  <p:sldIdLst>
    <p:sldId id="586" r:id="rId5"/>
    <p:sldId id="978" r:id="rId6"/>
    <p:sldId id="580" r:id="rId7"/>
    <p:sldId id="973" r:id="rId8"/>
    <p:sldId id="402" r:id="rId9"/>
    <p:sldId id="964" r:id="rId10"/>
    <p:sldId id="974" r:id="rId11"/>
    <p:sldId id="965" r:id="rId12"/>
    <p:sldId id="963" r:id="rId13"/>
    <p:sldId id="966" r:id="rId14"/>
    <p:sldId id="975" r:id="rId15"/>
    <p:sldId id="970" r:id="rId16"/>
    <p:sldId id="977" r:id="rId17"/>
    <p:sldId id="971" r:id="rId18"/>
    <p:sldId id="976" r:id="rId19"/>
    <p:sldId id="96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202D"/>
    <a:srgbClr val="A5A6A7"/>
    <a:srgbClr val="2D2D2D"/>
    <a:srgbClr val="A4D76B"/>
    <a:srgbClr val="60489D"/>
    <a:srgbClr val="00823B"/>
    <a:srgbClr val="FFFF66"/>
    <a:srgbClr val="FFFF99"/>
    <a:srgbClr val="3327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50" autoAdjust="0"/>
    <p:restoredTop sz="97691" autoAdjust="0"/>
  </p:normalViewPr>
  <p:slideViewPr>
    <p:cSldViewPr>
      <p:cViewPr varScale="1">
        <p:scale>
          <a:sx n="86" d="100"/>
          <a:sy n="86" d="100"/>
        </p:scale>
        <p:origin x="1094"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diagrams/_rels/data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jpg"/></Relationships>
</file>

<file path=ppt/diagrams/_rels/drawing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jpg"/></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C3DA82-FAAD-4BF8-9404-A7F36EEE605F}" type="doc">
      <dgm:prSet loTypeId="urn:microsoft.com/office/officeart/2005/8/layout/hList7" loCatId="list" qsTypeId="urn:microsoft.com/office/officeart/2005/8/quickstyle/simple2" qsCatId="simple" csTypeId="urn:microsoft.com/office/officeart/2005/8/colors/accent2_3" csCatId="accent2" phldr="1"/>
      <dgm:spPr/>
    </dgm:pt>
    <dgm:pt modelId="{B2599E1D-0C64-42E8-BEF0-A45C51A8D6EC}">
      <dgm:prSet phldrT="[Text]" custT="1"/>
      <dgm:spPr>
        <a:solidFill>
          <a:srgbClr val="CB202D"/>
        </a:solidFill>
      </dgm:spPr>
      <dgm:t>
        <a:bodyPr/>
        <a:lstStyle/>
        <a:p>
          <a:endParaRPr lang="en-US" sz="1600" b="1" dirty="0">
            <a:latin typeface="Calibri" pitchFamily="34" charset="0"/>
            <a:cs typeface="Calibri" pitchFamily="34" charset="0"/>
          </a:endParaRPr>
        </a:p>
        <a:p>
          <a:r>
            <a:rPr lang="en-US" sz="1600" b="1" dirty="0">
              <a:latin typeface="Calibri" pitchFamily="34" charset="0"/>
              <a:cs typeface="Calibri" pitchFamily="34" charset="0"/>
            </a:rPr>
            <a:t> 2015 </a:t>
          </a:r>
        </a:p>
        <a:p>
          <a:endParaRPr lang="en-US" sz="1800" b="1" dirty="0">
            <a:latin typeface="Calibri" panose="020F0502020204030204" pitchFamily="34" charset="0"/>
            <a:cs typeface="Calibri" panose="020F0502020204030204" pitchFamily="34" charset="0"/>
          </a:endParaRPr>
        </a:p>
        <a:p>
          <a:r>
            <a:rPr lang="en-US" sz="1800" b="1" dirty="0">
              <a:latin typeface="Calibri" panose="020F0502020204030204" pitchFamily="34" charset="0"/>
              <a:cs typeface="Calibri" panose="020F0502020204030204" pitchFamily="34" charset="0"/>
            </a:rPr>
            <a:t>2015</a:t>
          </a:r>
          <a:endParaRPr lang="en-US" sz="2100" b="1" dirty="0"/>
        </a:p>
        <a:p>
          <a:r>
            <a:rPr lang="en-US" sz="1400" b="1" dirty="0">
              <a:latin typeface="Calibri" panose="020F0502020204030204" pitchFamily="34" charset="0"/>
              <a:cs typeface="Calibri" panose="020F0502020204030204" pitchFamily="34" charset="0"/>
            </a:rPr>
            <a:t>Zomato’s website was hacked and hackers got access to lot of personal information of customers</a:t>
          </a:r>
        </a:p>
        <a:p>
          <a:r>
            <a:rPr lang="en-US" sz="1400" b="1" i="0" dirty="0">
              <a:latin typeface="Calibri" panose="020F0502020204030204" pitchFamily="34" charset="0"/>
              <a:cs typeface="Calibri" panose="020F0502020204030204" pitchFamily="34" charset="0"/>
            </a:rPr>
            <a:t>Zomato changed business strategies from a Full-Stack market to an Enterprise market that led to 300 employees loosing their jobs </a:t>
          </a:r>
          <a:r>
            <a:rPr lang="en-US" sz="1400" b="1" dirty="0">
              <a:latin typeface="Calibri" panose="020F0502020204030204" pitchFamily="34" charset="0"/>
              <a:cs typeface="Calibri" panose="020F0502020204030204" pitchFamily="34" charset="0"/>
            </a:rPr>
            <a:t> </a:t>
          </a:r>
          <a:endParaRPr lang="en-IN" sz="1400" b="1" dirty="0">
            <a:latin typeface="Calibri" pitchFamily="34" charset="0"/>
            <a:cs typeface="Calibri" pitchFamily="34" charset="0"/>
            <a:sym typeface="Lato"/>
          </a:endParaRPr>
        </a:p>
      </dgm:t>
    </dgm:pt>
    <dgm:pt modelId="{3FD394EF-506A-4741-A41B-7D049A41DCD2}" type="parTrans" cxnId="{2AF8E73E-D228-4784-9D36-4A086D38581A}">
      <dgm:prSet/>
      <dgm:spPr/>
      <dgm:t>
        <a:bodyPr/>
        <a:lstStyle/>
        <a:p>
          <a:endParaRPr lang="en-US"/>
        </a:p>
      </dgm:t>
    </dgm:pt>
    <dgm:pt modelId="{6BC70C2A-A9DC-404E-9EBC-C794866D8DFF}" type="sibTrans" cxnId="{2AF8E73E-D228-4784-9D36-4A086D38581A}">
      <dgm:prSet/>
      <dgm:spPr/>
      <dgm:t>
        <a:bodyPr/>
        <a:lstStyle/>
        <a:p>
          <a:endParaRPr lang="en-US"/>
        </a:p>
      </dgm:t>
    </dgm:pt>
    <dgm:pt modelId="{88D1007A-C73D-49C1-AF27-9B09D0AF6F10}">
      <dgm:prSet phldrT="[Text]" custT="1"/>
      <dgm:spPr>
        <a:solidFill>
          <a:srgbClr val="2D2D2D"/>
        </a:solidFill>
      </dgm:spPr>
      <dgm:t>
        <a:bodyPr/>
        <a:lstStyle/>
        <a:p>
          <a:endParaRPr lang="en-US" sz="1600" b="1" dirty="0">
            <a:latin typeface="Calibri" pitchFamily="34" charset="0"/>
            <a:cs typeface="Calibri" pitchFamily="34" charset="0"/>
          </a:endParaRPr>
        </a:p>
        <a:p>
          <a:endParaRPr lang="en-US" sz="1600" b="1" dirty="0">
            <a:latin typeface="Calibri" pitchFamily="34" charset="0"/>
            <a:cs typeface="Calibri" pitchFamily="34" charset="0"/>
          </a:endParaRPr>
        </a:p>
        <a:p>
          <a:endParaRPr lang="en-US" sz="1600" b="1" dirty="0">
            <a:latin typeface="Calibri" pitchFamily="34" charset="0"/>
            <a:cs typeface="Calibri" pitchFamily="34" charset="0"/>
          </a:endParaRPr>
        </a:p>
        <a:p>
          <a:r>
            <a:rPr lang="en-US" sz="1800" b="1" dirty="0">
              <a:latin typeface="Calibri" pitchFamily="34" charset="0"/>
              <a:cs typeface="Calibri" pitchFamily="34" charset="0"/>
            </a:rPr>
            <a:t>2016 </a:t>
          </a:r>
        </a:p>
        <a:p>
          <a:r>
            <a:rPr lang="en-US" sz="1600" b="1" dirty="0">
              <a:latin typeface="Calibri" pitchFamily="34" charset="0"/>
              <a:cs typeface="Calibri" pitchFamily="34" charset="0"/>
            </a:rPr>
            <a:t>Operations Shutdown</a:t>
          </a:r>
        </a:p>
        <a:p>
          <a:r>
            <a:rPr lang="en-US" sz="1400" b="1" dirty="0">
              <a:latin typeface="Calibri" pitchFamily="34" charset="0"/>
              <a:cs typeface="Calibri" pitchFamily="34" charset="0"/>
            </a:rPr>
            <a:t>Situation became out of control so for the time being Zomato had to roll back its operations in US, UK, Chile, Canada, Brazil, Srilanka, Italy and Slovakia</a:t>
          </a:r>
        </a:p>
        <a:p>
          <a:br>
            <a:rPr lang="en-US" sz="1600" b="1" dirty="0"/>
          </a:br>
          <a:endParaRPr lang="en-US" sz="1400" dirty="0">
            <a:latin typeface="Calibri" pitchFamily="34" charset="0"/>
            <a:cs typeface="Calibri" pitchFamily="34" charset="0"/>
          </a:endParaRPr>
        </a:p>
      </dgm:t>
    </dgm:pt>
    <dgm:pt modelId="{5BE3AAFD-7380-42E0-A23B-2C3C46AC6C2C}" type="parTrans" cxnId="{A766F270-A8BB-4601-8D87-F0405F64122F}">
      <dgm:prSet/>
      <dgm:spPr/>
      <dgm:t>
        <a:bodyPr/>
        <a:lstStyle/>
        <a:p>
          <a:endParaRPr lang="en-US"/>
        </a:p>
      </dgm:t>
    </dgm:pt>
    <dgm:pt modelId="{15C02E86-4A3C-42DA-BCB9-4283FF1F04C5}" type="sibTrans" cxnId="{A766F270-A8BB-4601-8D87-F0405F64122F}">
      <dgm:prSet/>
      <dgm:spPr/>
      <dgm:t>
        <a:bodyPr/>
        <a:lstStyle/>
        <a:p>
          <a:endParaRPr lang="en-US"/>
        </a:p>
      </dgm:t>
    </dgm:pt>
    <dgm:pt modelId="{B65114A0-8D3C-4963-86F9-81B38F5DAC89}">
      <dgm:prSet phldrT="[Text]" custT="1"/>
      <dgm:spPr>
        <a:solidFill>
          <a:srgbClr val="CB202D"/>
        </a:solidFill>
      </dgm:spPr>
      <dgm:t>
        <a:bodyPr/>
        <a:lstStyle/>
        <a:p>
          <a:endParaRPr lang="en-US" sz="1800" b="1" dirty="0">
            <a:latin typeface="Calibri" pitchFamily="34" charset="0"/>
            <a:cs typeface="Calibri" pitchFamily="34" charset="0"/>
          </a:endParaRPr>
        </a:p>
        <a:p>
          <a:r>
            <a:rPr lang="en-US" sz="1800" b="1" dirty="0">
              <a:latin typeface="Calibri" pitchFamily="34" charset="0"/>
              <a:cs typeface="Calibri" pitchFamily="34" charset="0"/>
            </a:rPr>
            <a:t>2017</a:t>
          </a:r>
        </a:p>
        <a:p>
          <a:r>
            <a:rPr lang="en-US" sz="1600" b="1" dirty="0">
              <a:latin typeface="Calibri" pitchFamily="34" charset="0"/>
              <a:cs typeface="Calibri" pitchFamily="34" charset="0"/>
            </a:rPr>
            <a:t>Cyber attack </a:t>
          </a:r>
        </a:p>
        <a:p>
          <a:r>
            <a:rPr lang="en-US" sz="1400" b="1" dirty="0">
              <a:latin typeface="Calibri" panose="020F0502020204030204" pitchFamily="34" charset="0"/>
              <a:cs typeface="Calibri" panose="020F0502020204030204" pitchFamily="34" charset="0"/>
              <a:sym typeface="Lato"/>
            </a:rPr>
            <a:t>The data was hacked and information of 17 million people were sold on the dark web</a:t>
          </a:r>
          <a:endParaRPr lang="en-IN" sz="1200" dirty="0">
            <a:latin typeface="Calibri" panose="020F0502020204030204" pitchFamily="34" charset="0"/>
            <a:cs typeface="Calibri" panose="020F0502020204030204" pitchFamily="34" charset="0"/>
            <a:sym typeface="Lato"/>
          </a:endParaRPr>
        </a:p>
      </dgm:t>
    </dgm:pt>
    <dgm:pt modelId="{FE597B20-C44B-4971-B14B-B06D126C8350}" type="parTrans" cxnId="{0922E6E3-4D23-4F33-9FC6-578418D95EFE}">
      <dgm:prSet/>
      <dgm:spPr/>
      <dgm:t>
        <a:bodyPr/>
        <a:lstStyle/>
        <a:p>
          <a:endParaRPr lang="en-US"/>
        </a:p>
      </dgm:t>
    </dgm:pt>
    <dgm:pt modelId="{6D69BEC9-1090-4B69-B379-83B8013E213E}" type="sibTrans" cxnId="{0922E6E3-4D23-4F33-9FC6-578418D95EFE}">
      <dgm:prSet/>
      <dgm:spPr/>
      <dgm:t>
        <a:bodyPr/>
        <a:lstStyle/>
        <a:p>
          <a:endParaRPr lang="en-US"/>
        </a:p>
      </dgm:t>
    </dgm:pt>
    <dgm:pt modelId="{43C32445-AB61-4339-8568-39D1D8BEC668}" type="pres">
      <dgm:prSet presAssocID="{37C3DA82-FAAD-4BF8-9404-A7F36EEE605F}" presName="Name0" presStyleCnt="0">
        <dgm:presLayoutVars>
          <dgm:dir/>
          <dgm:resizeHandles val="exact"/>
        </dgm:presLayoutVars>
      </dgm:prSet>
      <dgm:spPr/>
    </dgm:pt>
    <dgm:pt modelId="{0D2BBF35-3984-4778-B6E4-52F8F974E7B1}" type="pres">
      <dgm:prSet presAssocID="{37C3DA82-FAAD-4BF8-9404-A7F36EEE605F}" presName="fgShape" presStyleLbl="fgShp" presStyleIdx="0" presStyleCnt="1" custScaleY="45894" custLinFactNeighborX="-263" custLinFactNeighborY="38799"/>
      <dgm:spPr>
        <a:solidFill>
          <a:srgbClr val="2D2D2D"/>
        </a:solidFill>
      </dgm:spPr>
    </dgm:pt>
    <dgm:pt modelId="{E72F46A8-3ED9-4415-A72E-C642A55B9606}" type="pres">
      <dgm:prSet presAssocID="{37C3DA82-FAAD-4BF8-9404-A7F36EEE605F}" presName="linComp" presStyleCnt="0"/>
      <dgm:spPr/>
    </dgm:pt>
    <dgm:pt modelId="{CFADEC21-14E6-400E-B710-E22021B86E8A}" type="pres">
      <dgm:prSet presAssocID="{B2599E1D-0C64-42E8-BEF0-A45C51A8D6EC}" presName="compNode" presStyleCnt="0"/>
      <dgm:spPr/>
    </dgm:pt>
    <dgm:pt modelId="{1200BDD4-C4AB-4B5D-97B1-14CDF23B8C45}" type="pres">
      <dgm:prSet presAssocID="{B2599E1D-0C64-42E8-BEF0-A45C51A8D6EC}" presName="bkgdShape" presStyleLbl="node1" presStyleIdx="0" presStyleCnt="3"/>
      <dgm:spPr/>
    </dgm:pt>
    <dgm:pt modelId="{7B916DAB-1CDE-4327-9225-63DBA609E877}" type="pres">
      <dgm:prSet presAssocID="{B2599E1D-0C64-42E8-BEF0-A45C51A8D6EC}" presName="nodeTx" presStyleLbl="node1" presStyleIdx="0" presStyleCnt="3">
        <dgm:presLayoutVars>
          <dgm:bulletEnabled val="1"/>
        </dgm:presLayoutVars>
      </dgm:prSet>
      <dgm:spPr/>
    </dgm:pt>
    <dgm:pt modelId="{1FF964D6-B83C-4924-991F-6B3EBA559695}" type="pres">
      <dgm:prSet presAssocID="{B2599E1D-0C64-42E8-BEF0-A45C51A8D6EC}" presName="invisiNode" presStyleLbl="node1" presStyleIdx="0" presStyleCnt="3"/>
      <dgm:spPr/>
    </dgm:pt>
    <dgm:pt modelId="{886DD692-97B9-4F12-B4DA-DB79ADE72819}" type="pres">
      <dgm:prSet presAssocID="{B2599E1D-0C64-42E8-BEF0-A45C51A8D6EC}" presName="imagNode" presStyleLbl="fgImgPlace1" presStyleIdx="0" presStyleCnt="3" custScaleX="125095" custScaleY="12509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7872BDD5-269F-475D-9E02-215592183784}" type="pres">
      <dgm:prSet presAssocID="{6BC70C2A-A9DC-404E-9EBC-C794866D8DFF}" presName="sibTrans" presStyleLbl="sibTrans2D1" presStyleIdx="0" presStyleCnt="0"/>
      <dgm:spPr/>
    </dgm:pt>
    <dgm:pt modelId="{88B34091-7718-449D-847B-25A3E1C9E49C}" type="pres">
      <dgm:prSet presAssocID="{88D1007A-C73D-49C1-AF27-9B09D0AF6F10}" presName="compNode" presStyleCnt="0"/>
      <dgm:spPr/>
    </dgm:pt>
    <dgm:pt modelId="{322C3D0D-9C74-4F1B-B8F6-6412742B3DA6}" type="pres">
      <dgm:prSet presAssocID="{88D1007A-C73D-49C1-AF27-9B09D0AF6F10}" presName="bkgdShape" presStyleLbl="node1" presStyleIdx="1" presStyleCnt="3"/>
      <dgm:spPr/>
    </dgm:pt>
    <dgm:pt modelId="{AF09F19D-0E78-4313-A06C-7157A7E18B3A}" type="pres">
      <dgm:prSet presAssocID="{88D1007A-C73D-49C1-AF27-9B09D0AF6F10}" presName="nodeTx" presStyleLbl="node1" presStyleIdx="1" presStyleCnt="3">
        <dgm:presLayoutVars>
          <dgm:bulletEnabled val="1"/>
        </dgm:presLayoutVars>
      </dgm:prSet>
      <dgm:spPr/>
    </dgm:pt>
    <dgm:pt modelId="{FC5DD58F-A265-43D4-A08A-23D234135E3C}" type="pres">
      <dgm:prSet presAssocID="{88D1007A-C73D-49C1-AF27-9B09D0AF6F10}" presName="invisiNode" presStyleLbl="node1" presStyleIdx="1" presStyleCnt="3"/>
      <dgm:spPr/>
    </dgm:pt>
    <dgm:pt modelId="{EA8EAF79-A5CE-43F9-9A71-ABA9108B98B3}" type="pres">
      <dgm:prSet presAssocID="{88D1007A-C73D-49C1-AF27-9B09D0AF6F10}" presName="imagNode" presStyleLbl="fgImgPlace1" presStyleIdx="1" presStyleCnt="3" custScaleX="125095" custScaleY="122721" custLinFactNeighborX="-1088" custLinFactNeighborY="1187"/>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4000" b="-4000"/>
          </a:stretch>
        </a:blipFill>
      </dgm:spPr>
    </dgm:pt>
    <dgm:pt modelId="{86A8AC85-BE82-4789-BFE7-40F66689B2E6}" type="pres">
      <dgm:prSet presAssocID="{15C02E86-4A3C-42DA-BCB9-4283FF1F04C5}" presName="sibTrans" presStyleLbl="sibTrans2D1" presStyleIdx="0" presStyleCnt="0"/>
      <dgm:spPr/>
    </dgm:pt>
    <dgm:pt modelId="{18B4D7F3-EDF6-4903-B134-40FFE5A4F726}" type="pres">
      <dgm:prSet presAssocID="{B65114A0-8D3C-4963-86F9-81B38F5DAC89}" presName="compNode" presStyleCnt="0"/>
      <dgm:spPr/>
    </dgm:pt>
    <dgm:pt modelId="{FAA5E2B9-7861-4A89-A1A4-BACA188C9BD4}" type="pres">
      <dgm:prSet presAssocID="{B65114A0-8D3C-4963-86F9-81B38F5DAC89}" presName="bkgdShape" presStyleLbl="node1" presStyleIdx="2" presStyleCnt="3" custLinFactNeighborX="64"/>
      <dgm:spPr/>
    </dgm:pt>
    <dgm:pt modelId="{0F3B9701-F89D-4BCB-A8A9-E7C6DF1ABD6D}" type="pres">
      <dgm:prSet presAssocID="{B65114A0-8D3C-4963-86F9-81B38F5DAC89}" presName="nodeTx" presStyleLbl="node1" presStyleIdx="2" presStyleCnt="3">
        <dgm:presLayoutVars>
          <dgm:bulletEnabled val="1"/>
        </dgm:presLayoutVars>
      </dgm:prSet>
      <dgm:spPr/>
    </dgm:pt>
    <dgm:pt modelId="{89806C86-E2C3-42FE-9385-857DCE2402A2}" type="pres">
      <dgm:prSet presAssocID="{B65114A0-8D3C-4963-86F9-81B38F5DAC89}" presName="invisiNode" presStyleLbl="node1" presStyleIdx="2" presStyleCnt="3"/>
      <dgm:spPr/>
    </dgm:pt>
    <dgm:pt modelId="{C4213163-6963-40AD-BFC4-45F0F8D2A788}" type="pres">
      <dgm:prSet presAssocID="{B65114A0-8D3C-4963-86F9-81B38F5DAC89}" presName="imagNode" presStyleLbl="fgImgPlace1" presStyleIdx="2" presStyleCnt="3" custScaleX="125095" custScaleY="12509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4000" b="-4000"/>
          </a:stretch>
        </a:blipFill>
      </dgm:spPr>
    </dgm:pt>
  </dgm:ptLst>
  <dgm:cxnLst>
    <dgm:cxn modelId="{DDE83203-D8D6-472E-846F-2583E2056C6E}" type="presOf" srcId="{88D1007A-C73D-49C1-AF27-9B09D0AF6F10}" destId="{AF09F19D-0E78-4313-A06C-7157A7E18B3A}" srcOrd="1" destOrd="0" presId="urn:microsoft.com/office/officeart/2005/8/layout/hList7"/>
    <dgm:cxn modelId="{55462C1B-B077-485D-AFDB-7814A2FA8AA5}" type="presOf" srcId="{B2599E1D-0C64-42E8-BEF0-A45C51A8D6EC}" destId="{7B916DAB-1CDE-4327-9225-63DBA609E877}" srcOrd="1" destOrd="0" presId="urn:microsoft.com/office/officeart/2005/8/layout/hList7"/>
    <dgm:cxn modelId="{D4F4C42A-B924-46A3-B68E-D5B2C37DA7E2}" type="presOf" srcId="{37C3DA82-FAAD-4BF8-9404-A7F36EEE605F}" destId="{43C32445-AB61-4339-8568-39D1D8BEC668}" srcOrd="0" destOrd="0" presId="urn:microsoft.com/office/officeart/2005/8/layout/hList7"/>
    <dgm:cxn modelId="{2AF8E73E-D228-4784-9D36-4A086D38581A}" srcId="{37C3DA82-FAAD-4BF8-9404-A7F36EEE605F}" destId="{B2599E1D-0C64-42E8-BEF0-A45C51A8D6EC}" srcOrd="0" destOrd="0" parTransId="{3FD394EF-506A-4741-A41B-7D049A41DCD2}" sibTransId="{6BC70C2A-A9DC-404E-9EBC-C794866D8DFF}"/>
    <dgm:cxn modelId="{A766F270-A8BB-4601-8D87-F0405F64122F}" srcId="{37C3DA82-FAAD-4BF8-9404-A7F36EEE605F}" destId="{88D1007A-C73D-49C1-AF27-9B09D0AF6F10}" srcOrd="1" destOrd="0" parTransId="{5BE3AAFD-7380-42E0-A23B-2C3C46AC6C2C}" sibTransId="{15C02E86-4A3C-42DA-BCB9-4283FF1F04C5}"/>
    <dgm:cxn modelId="{2540CF8E-4DA5-450C-8847-9C44377AD9BC}" type="presOf" srcId="{B65114A0-8D3C-4963-86F9-81B38F5DAC89}" destId="{FAA5E2B9-7861-4A89-A1A4-BACA188C9BD4}" srcOrd="0" destOrd="0" presId="urn:microsoft.com/office/officeart/2005/8/layout/hList7"/>
    <dgm:cxn modelId="{272D5E9C-2099-404B-A915-69801D4E91E6}" type="presOf" srcId="{B2599E1D-0C64-42E8-BEF0-A45C51A8D6EC}" destId="{1200BDD4-C4AB-4B5D-97B1-14CDF23B8C45}" srcOrd="0" destOrd="0" presId="urn:microsoft.com/office/officeart/2005/8/layout/hList7"/>
    <dgm:cxn modelId="{5C9C35AD-FBF5-4EA2-98C0-E9B40F96C91B}" type="presOf" srcId="{15C02E86-4A3C-42DA-BCB9-4283FF1F04C5}" destId="{86A8AC85-BE82-4789-BFE7-40F66689B2E6}" srcOrd="0" destOrd="0" presId="urn:microsoft.com/office/officeart/2005/8/layout/hList7"/>
    <dgm:cxn modelId="{624C60AD-FCF0-44FF-A430-A002AF6FB5A3}" type="presOf" srcId="{B65114A0-8D3C-4963-86F9-81B38F5DAC89}" destId="{0F3B9701-F89D-4BCB-A8A9-E7C6DF1ABD6D}" srcOrd="1" destOrd="0" presId="urn:microsoft.com/office/officeart/2005/8/layout/hList7"/>
    <dgm:cxn modelId="{4733ECB1-90DA-4C40-9D31-E204E67E2ECF}" type="presOf" srcId="{6BC70C2A-A9DC-404E-9EBC-C794866D8DFF}" destId="{7872BDD5-269F-475D-9E02-215592183784}" srcOrd="0" destOrd="0" presId="urn:microsoft.com/office/officeart/2005/8/layout/hList7"/>
    <dgm:cxn modelId="{A18B03D4-3CB8-4CAE-8B8C-A1F35F0685D5}" type="presOf" srcId="{88D1007A-C73D-49C1-AF27-9B09D0AF6F10}" destId="{322C3D0D-9C74-4F1B-B8F6-6412742B3DA6}" srcOrd="0" destOrd="0" presId="urn:microsoft.com/office/officeart/2005/8/layout/hList7"/>
    <dgm:cxn modelId="{0922E6E3-4D23-4F33-9FC6-578418D95EFE}" srcId="{37C3DA82-FAAD-4BF8-9404-A7F36EEE605F}" destId="{B65114A0-8D3C-4963-86F9-81B38F5DAC89}" srcOrd="2" destOrd="0" parTransId="{FE597B20-C44B-4971-B14B-B06D126C8350}" sibTransId="{6D69BEC9-1090-4B69-B379-83B8013E213E}"/>
    <dgm:cxn modelId="{84D93796-ECED-4EC1-8AB7-EE10DA6E241E}" type="presParOf" srcId="{43C32445-AB61-4339-8568-39D1D8BEC668}" destId="{0D2BBF35-3984-4778-B6E4-52F8F974E7B1}" srcOrd="0" destOrd="0" presId="urn:microsoft.com/office/officeart/2005/8/layout/hList7"/>
    <dgm:cxn modelId="{1C5694C0-DFE3-423D-9AF3-605772A8F0A4}" type="presParOf" srcId="{43C32445-AB61-4339-8568-39D1D8BEC668}" destId="{E72F46A8-3ED9-4415-A72E-C642A55B9606}" srcOrd="1" destOrd="0" presId="urn:microsoft.com/office/officeart/2005/8/layout/hList7"/>
    <dgm:cxn modelId="{DFF0D8C7-FC4D-43F3-9010-8551AB870C81}" type="presParOf" srcId="{E72F46A8-3ED9-4415-A72E-C642A55B9606}" destId="{CFADEC21-14E6-400E-B710-E22021B86E8A}" srcOrd="0" destOrd="0" presId="urn:microsoft.com/office/officeart/2005/8/layout/hList7"/>
    <dgm:cxn modelId="{7968E95B-1D58-4DA9-8520-5867DB2113A1}" type="presParOf" srcId="{CFADEC21-14E6-400E-B710-E22021B86E8A}" destId="{1200BDD4-C4AB-4B5D-97B1-14CDF23B8C45}" srcOrd="0" destOrd="0" presId="urn:microsoft.com/office/officeart/2005/8/layout/hList7"/>
    <dgm:cxn modelId="{89839D5E-5687-4BC9-9EAF-D6969CF3DC7F}" type="presParOf" srcId="{CFADEC21-14E6-400E-B710-E22021B86E8A}" destId="{7B916DAB-1CDE-4327-9225-63DBA609E877}" srcOrd="1" destOrd="0" presId="urn:microsoft.com/office/officeart/2005/8/layout/hList7"/>
    <dgm:cxn modelId="{AE1A59C4-92C3-4D30-8B95-E9F64912E608}" type="presParOf" srcId="{CFADEC21-14E6-400E-B710-E22021B86E8A}" destId="{1FF964D6-B83C-4924-991F-6B3EBA559695}" srcOrd="2" destOrd="0" presId="urn:microsoft.com/office/officeart/2005/8/layout/hList7"/>
    <dgm:cxn modelId="{1A239A78-5319-40C4-B87D-58FA74A2F302}" type="presParOf" srcId="{CFADEC21-14E6-400E-B710-E22021B86E8A}" destId="{886DD692-97B9-4F12-B4DA-DB79ADE72819}" srcOrd="3" destOrd="0" presId="urn:microsoft.com/office/officeart/2005/8/layout/hList7"/>
    <dgm:cxn modelId="{E8D4988B-9ABD-458B-8C17-B1316FA14529}" type="presParOf" srcId="{E72F46A8-3ED9-4415-A72E-C642A55B9606}" destId="{7872BDD5-269F-475D-9E02-215592183784}" srcOrd="1" destOrd="0" presId="urn:microsoft.com/office/officeart/2005/8/layout/hList7"/>
    <dgm:cxn modelId="{74165A03-C4D5-451E-96AA-8377B5DB8893}" type="presParOf" srcId="{E72F46A8-3ED9-4415-A72E-C642A55B9606}" destId="{88B34091-7718-449D-847B-25A3E1C9E49C}" srcOrd="2" destOrd="0" presId="urn:microsoft.com/office/officeart/2005/8/layout/hList7"/>
    <dgm:cxn modelId="{1CC824D0-F6B4-4A9B-99AE-7ACB0FA06D73}" type="presParOf" srcId="{88B34091-7718-449D-847B-25A3E1C9E49C}" destId="{322C3D0D-9C74-4F1B-B8F6-6412742B3DA6}" srcOrd="0" destOrd="0" presId="urn:microsoft.com/office/officeart/2005/8/layout/hList7"/>
    <dgm:cxn modelId="{01A07D1F-DF36-42AE-B284-14AB317165F8}" type="presParOf" srcId="{88B34091-7718-449D-847B-25A3E1C9E49C}" destId="{AF09F19D-0E78-4313-A06C-7157A7E18B3A}" srcOrd="1" destOrd="0" presId="urn:microsoft.com/office/officeart/2005/8/layout/hList7"/>
    <dgm:cxn modelId="{D8BC6ECE-EBCD-47F3-933D-6F52227DE841}" type="presParOf" srcId="{88B34091-7718-449D-847B-25A3E1C9E49C}" destId="{FC5DD58F-A265-43D4-A08A-23D234135E3C}" srcOrd="2" destOrd="0" presId="urn:microsoft.com/office/officeart/2005/8/layout/hList7"/>
    <dgm:cxn modelId="{EAF50DBA-C508-4F47-BD69-871F0B295404}" type="presParOf" srcId="{88B34091-7718-449D-847B-25A3E1C9E49C}" destId="{EA8EAF79-A5CE-43F9-9A71-ABA9108B98B3}" srcOrd="3" destOrd="0" presId="urn:microsoft.com/office/officeart/2005/8/layout/hList7"/>
    <dgm:cxn modelId="{5D6D1870-5A86-4637-9C52-62C8E5898F2F}" type="presParOf" srcId="{E72F46A8-3ED9-4415-A72E-C642A55B9606}" destId="{86A8AC85-BE82-4789-BFE7-40F66689B2E6}" srcOrd="3" destOrd="0" presId="urn:microsoft.com/office/officeart/2005/8/layout/hList7"/>
    <dgm:cxn modelId="{0E1D134F-83FE-469F-87D1-66A9284438A4}" type="presParOf" srcId="{E72F46A8-3ED9-4415-A72E-C642A55B9606}" destId="{18B4D7F3-EDF6-4903-B134-40FFE5A4F726}" srcOrd="4" destOrd="0" presId="urn:microsoft.com/office/officeart/2005/8/layout/hList7"/>
    <dgm:cxn modelId="{BEF0E4F8-8206-48E3-977A-A7E340AE4FBE}" type="presParOf" srcId="{18B4D7F3-EDF6-4903-B134-40FFE5A4F726}" destId="{FAA5E2B9-7861-4A89-A1A4-BACA188C9BD4}" srcOrd="0" destOrd="0" presId="urn:microsoft.com/office/officeart/2005/8/layout/hList7"/>
    <dgm:cxn modelId="{51FBB94B-40D4-4BDF-814E-3A25950882FA}" type="presParOf" srcId="{18B4D7F3-EDF6-4903-B134-40FFE5A4F726}" destId="{0F3B9701-F89D-4BCB-A8A9-E7C6DF1ABD6D}" srcOrd="1" destOrd="0" presId="urn:microsoft.com/office/officeart/2005/8/layout/hList7"/>
    <dgm:cxn modelId="{D051D183-83C8-4E2E-9CC4-756AE70AC9AC}" type="presParOf" srcId="{18B4D7F3-EDF6-4903-B134-40FFE5A4F726}" destId="{89806C86-E2C3-42FE-9385-857DCE2402A2}" srcOrd="2" destOrd="0" presId="urn:microsoft.com/office/officeart/2005/8/layout/hList7"/>
    <dgm:cxn modelId="{9527B0B0-698D-458B-841A-A3F94505DD7E}" type="presParOf" srcId="{18B4D7F3-EDF6-4903-B134-40FFE5A4F726}" destId="{C4213163-6963-40AD-BFC4-45F0F8D2A788}" srcOrd="3" destOrd="0" presId="urn:microsoft.com/office/officeart/2005/8/layout/hList7"/>
  </dgm:cxnLst>
  <dgm:bg>
    <a:effectLst>
      <a:glow rad="63500">
        <a:schemeClr val="accent1">
          <a:satMod val="175000"/>
          <a:alpha val="40000"/>
        </a:schemeClr>
      </a:glow>
    </a:effectLst>
  </dgm:bg>
  <dgm:whole>
    <a:ln>
      <a:solidFill>
        <a:srgbClr val="C00000"/>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28C3E4-D2C8-4729-930A-87957EF489EC}" type="doc">
      <dgm:prSet loTypeId="urn:microsoft.com/office/officeart/2005/8/layout/vList4" loCatId="picture" qsTypeId="urn:microsoft.com/office/officeart/2005/8/quickstyle/simple1" qsCatId="simple" csTypeId="urn:microsoft.com/office/officeart/2005/8/colors/accent1_2" csCatId="accent1" phldr="1"/>
      <dgm:spPr/>
      <dgm:t>
        <a:bodyPr/>
        <a:lstStyle/>
        <a:p>
          <a:endParaRPr lang="en-US"/>
        </a:p>
      </dgm:t>
    </dgm:pt>
    <dgm:pt modelId="{E7D9AD2F-3BD4-4698-9A8D-B24C29862670}">
      <dgm:prSet phldrT="[Text]" custT="1"/>
      <dgm:spPr>
        <a:solidFill>
          <a:srgbClr val="CB202D"/>
        </a:solidFill>
      </dgm:spPr>
      <dgm:t>
        <a:bodyPr/>
        <a:lstStyle/>
        <a:p>
          <a:r>
            <a:rPr lang="en-US" sz="1600" dirty="0">
              <a:solidFill>
                <a:schemeClr val="bg1"/>
              </a:solidFill>
              <a:latin typeface="Calibri" pitchFamily="34" charset="0"/>
              <a:cs typeface="Calibri" pitchFamily="34" charset="0"/>
            </a:rPr>
            <a:t>Food has no religion: (ORM)</a:t>
          </a:r>
        </a:p>
        <a:p>
          <a:r>
            <a:rPr lang="en-US" sz="1600" dirty="0">
              <a:solidFill>
                <a:schemeClr val="bg1"/>
              </a:solidFill>
              <a:latin typeface="Calibri" pitchFamily="34" charset="0"/>
              <a:cs typeface="Calibri" pitchFamily="34" charset="0"/>
            </a:rPr>
            <a:t> </a:t>
          </a:r>
          <a:r>
            <a:rPr lang="en-US" sz="1600" b="0" i="0" dirty="0">
              <a:latin typeface="Calibri" panose="020F0502020204030204" pitchFamily="34" charset="0"/>
              <a:cs typeface="Calibri" panose="020F0502020204030204" pitchFamily="34" charset="0"/>
            </a:rPr>
            <a:t>In July 2019, Zomato got a complaint regarding non Hindu delivery boy in Jabalpur. The customer cancelled the order and decided to post the incident on twitter to which Zomato replies ad food has no religion.  </a:t>
          </a:r>
          <a:endParaRPr lang="en-US" sz="1600" dirty="0">
            <a:solidFill>
              <a:schemeClr val="bg1"/>
            </a:solidFill>
            <a:latin typeface="Calibri" pitchFamily="34" charset="0"/>
            <a:cs typeface="Calibri" pitchFamily="34" charset="0"/>
          </a:endParaRPr>
        </a:p>
      </dgm:t>
    </dgm:pt>
    <dgm:pt modelId="{C3C36444-9D99-491A-8B88-2D610E273560}" type="parTrans" cxnId="{FD48DC13-9AF1-4B4A-9126-8801A9E0F9CF}">
      <dgm:prSet/>
      <dgm:spPr/>
      <dgm:t>
        <a:bodyPr/>
        <a:lstStyle/>
        <a:p>
          <a:endParaRPr lang="en-US"/>
        </a:p>
      </dgm:t>
    </dgm:pt>
    <dgm:pt modelId="{A32BCBC2-2B89-45E2-B25F-B967596B54AE}" type="sibTrans" cxnId="{FD48DC13-9AF1-4B4A-9126-8801A9E0F9CF}">
      <dgm:prSet/>
      <dgm:spPr/>
      <dgm:t>
        <a:bodyPr/>
        <a:lstStyle/>
        <a:p>
          <a:endParaRPr lang="en-US"/>
        </a:p>
      </dgm:t>
    </dgm:pt>
    <dgm:pt modelId="{6E97F1D0-5AC9-4A67-AD6D-D3C35DEEFE74}">
      <dgm:prSet phldrT="[Text]" custT="1"/>
      <dgm:spPr>
        <a:solidFill>
          <a:srgbClr val="2D2D2D"/>
        </a:solidFill>
      </dgm:spPr>
      <dgm:t>
        <a:bodyPr/>
        <a:lstStyle/>
        <a:p>
          <a:r>
            <a:rPr lang="en-US" sz="1600" b="1" dirty="0">
              <a:solidFill>
                <a:schemeClr val="bg1"/>
              </a:solidFill>
              <a:latin typeface="Calibri" pitchFamily="34" charset="0"/>
              <a:cs typeface="Calibri" pitchFamily="34" charset="0"/>
            </a:rPr>
            <a:t>Logout Campaign:</a:t>
          </a:r>
        </a:p>
        <a:p>
          <a:r>
            <a:rPr lang="en-US" sz="1600" b="0" i="0" dirty="0">
              <a:latin typeface="Calibri" panose="020F0502020204030204" pitchFamily="34" charset="0"/>
              <a:cs typeface="Calibri" panose="020F0502020204030204" pitchFamily="34" charset="0"/>
            </a:rPr>
            <a:t>On 17 August 2019, more than 1,200 restaurants logged off from Zomato because of their offer of discount programs at dine-in restaurants, saying that the corrective measures would not resolve the key issue of deep discounts. Later This was resolved by Goyal Zomato’s founder. </a:t>
          </a:r>
          <a:endParaRPr lang="en-US" sz="1600" dirty="0">
            <a:solidFill>
              <a:schemeClr val="bg1"/>
            </a:solidFill>
            <a:latin typeface="Calibri" pitchFamily="34" charset="0"/>
            <a:cs typeface="Calibri" pitchFamily="34" charset="0"/>
          </a:endParaRPr>
        </a:p>
      </dgm:t>
    </dgm:pt>
    <dgm:pt modelId="{85D10CBA-8DE3-46CA-8217-620BF8860697}" type="parTrans" cxnId="{5AA177F5-F8F4-47B6-8694-4408CBACE106}">
      <dgm:prSet/>
      <dgm:spPr/>
      <dgm:t>
        <a:bodyPr/>
        <a:lstStyle/>
        <a:p>
          <a:endParaRPr lang="en-US"/>
        </a:p>
      </dgm:t>
    </dgm:pt>
    <dgm:pt modelId="{D5662F95-A365-470D-BC82-F137BF2E4975}" type="sibTrans" cxnId="{5AA177F5-F8F4-47B6-8694-4408CBACE106}">
      <dgm:prSet/>
      <dgm:spPr/>
      <dgm:t>
        <a:bodyPr/>
        <a:lstStyle/>
        <a:p>
          <a:endParaRPr lang="en-US"/>
        </a:p>
      </dgm:t>
    </dgm:pt>
    <dgm:pt modelId="{ADD1B2D0-BDF6-4C91-820E-4AFE34FF2721}" type="pres">
      <dgm:prSet presAssocID="{E328C3E4-D2C8-4729-930A-87957EF489EC}" presName="linear" presStyleCnt="0">
        <dgm:presLayoutVars>
          <dgm:dir/>
          <dgm:resizeHandles val="exact"/>
        </dgm:presLayoutVars>
      </dgm:prSet>
      <dgm:spPr/>
    </dgm:pt>
    <dgm:pt modelId="{C47A115A-6AFC-43FD-A791-53FA96941533}" type="pres">
      <dgm:prSet presAssocID="{E7D9AD2F-3BD4-4698-9A8D-B24C29862670}" presName="comp" presStyleCnt="0"/>
      <dgm:spPr/>
    </dgm:pt>
    <dgm:pt modelId="{AF1DF98C-BE97-4EB5-9B76-2D4C831A2C4E}" type="pres">
      <dgm:prSet presAssocID="{E7D9AD2F-3BD4-4698-9A8D-B24C29862670}" presName="box" presStyleLbl="node1" presStyleIdx="0" presStyleCnt="2" custScaleY="35792"/>
      <dgm:spPr/>
    </dgm:pt>
    <dgm:pt modelId="{7A568B8F-252D-484F-B539-F47056782CA3}" type="pres">
      <dgm:prSet presAssocID="{E7D9AD2F-3BD4-4698-9A8D-B24C29862670}" presName="img" presStyleLbl="fgImgPlace1" presStyleIdx="0" presStyleCnt="2" custScaleX="75000" custScaleY="29419" custLinFactNeighborX="-14331" custLinFactNeighborY="195"/>
      <dgm:spPr>
        <a:blipFill>
          <a:blip xmlns:r="http://schemas.openxmlformats.org/officeDocument/2006/relationships" r:embed="rId1"/>
          <a:srcRect/>
          <a:stretch>
            <a:fillRect t="-2000" b="-2000"/>
          </a:stretch>
        </a:blipFill>
      </dgm:spPr>
    </dgm:pt>
    <dgm:pt modelId="{AC13C4DE-B79D-4F3D-8274-0F8617508307}" type="pres">
      <dgm:prSet presAssocID="{E7D9AD2F-3BD4-4698-9A8D-B24C29862670}" presName="text" presStyleLbl="node1" presStyleIdx="0" presStyleCnt="2">
        <dgm:presLayoutVars>
          <dgm:bulletEnabled val="1"/>
        </dgm:presLayoutVars>
      </dgm:prSet>
      <dgm:spPr/>
    </dgm:pt>
    <dgm:pt modelId="{2725F7F8-9E4F-46C0-9551-AD055327165B}" type="pres">
      <dgm:prSet presAssocID="{A32BCBC2-2B89-45E2-B25F-B967596B54AE}" presName="spacer" presStyleCnt="0"/>
      <dgm:spPr/>
    </dgm:pt>
    <dgm:pt modelId="{F4657D71-D0E8-44FB-BF1E-7D75A83399C2}" type="pres">
      <dgm:prSet presAssocID="{6E97F1D0-5AC9-4A67-AD6D-D3C35DEEFE74}" presName="comp" presStyleCnt="0"/>
      <dgm:spPr/>
    </dgm:pt>
    <dgm:pt modelId="{807CC8A7-D4B3-489F-B6FC-58053CE9BB0F}" type="pres">
      <dgm:prSet presAssocID="{6E97F1D0-5AC9-4A67-AD6D-D3C35DEEFE74}" presName="box" presStyleLbl="node1" presStyleIdx="1" presStyleCnt="2" custScaleY="38780"/>
      <dgm:spPr/>
    </dgm:pt>
    <dgm:pt modelId="{B9233AC7-3256-41FD-BE82-E6362C0EE242}" type="pres">
      <dgm:prSet presAssocID="{6E97F1D0-5AC9-4A67-AD6D-D3C35DEEFE74}" presName="img" presStyleLbl="fgImgPlace1" presStyleIdx="1" presStyleCnt="2" custScaleX="75000" custScaleY="32838" custLinFactNeighborX="-16754" custLinFactNeighborY="-2586"/>
      <dgm:spPr>
        <a:blipFill>
          <a:blip xmlns:r="http://schemas.openxmlformats.org/officeDocument/2006/relationships" r:embed="rId2">
            <a:extLst>
              <a:ext uri="{28A0092B-C50C-407E-A947-70E740481C1C}">
                <a14:useLocalDpi xmlns:a14="http://schemas.microsoft.com/office/drawing/2010/main" val="0"/>
              </a:ext>
            </a:extLst>
          </a:blip>
          <a:srcRect/>
          <a:stretch>
            <a:fillRect l="-4000" r="-4000"/>
          </a:stretch>
        </a:blipFill>
      </dgm:spPr>
    </dgm:pt>
    <dgm:pt modelId="{4A139F30-B5B4-4CBF-84AA-FB6B748CA223}" type="pres">
      <dgm:prSet presAssocID="{6E97F1D0-5AC9-4A67-AD6D-D3C35DEEFE74}" presName="text" presStyleLbl="node1" presStyleIdx="1" presStyleCnt="2">
        <dgm:presLayoutVars>
          <dgm:bulletEnabled val="1"/>
        </dgm:presLayoutVars>
      </dgm:prSet>
      <dgm:spPr/>
    </dgm:pt>
  </dgm:ptLst>
  <dgm:cxnLst>
    <dgm:cxn modelId="{FD48DC13-9AF1-4B4A-9126-8801A9E0F9CF}" srcId="{E328C3E4-D2C8-4729-930A-87957EF489EC}" destId="{E7D9AD2F-3BD4-4698-9A8D-B24C29862670}" srcOrd="0" destOrd="0" parTransId="{C3C36444-9D99-491A-8B88-2D610E273560}" sibTransId="{A32BCBC2-2B89-45E2-B25F-B967596B54AE}"/>
    <dgm:cxn modelId="{32144A3C-D80A-415C-BB4F-4D10BDA2617B}" type="presOf" srcId="{6E97F1D0-5AC9-4A67-AD6D-D3C35DEEFE74}" destId="{4A139F30-B5B4-4CBF-84AA-FB6B748CA223}" srcOrd="1" destOrd="0" presId="urn:microsoft.com/office/officeart/2005/8/layout/vList4"/>
    <dgm:cxn modelId="{00CC234D-9E7B-4CC3-B94A-BB8BB4D2E9BE}" type="presOf" srcId="{E328C3E4-D2C8-4729-930A-87957EF489EC}" destId="{ADD1B2D0-BDF6-4C91-820E-4AFE34FF2721}" srcOrd="0" destOrd="0" presId="urn:microsoft.com/office/officeart/2005/8/layout/vList4"/>
    <dgm:cxn modelId="{7B207B93-2028-48DE-B443-1ECF3158DA3C}" type="presOf" srcId="{E7D9AD2F-3BD4-4698-9A8D-B24C29862670}" destId="{AC13C4DE-B79D-4F3D-8274-0F8617508307}" srcOrd="1" destOrd="0" presId="urn:microsoft.com/office/officeart/2005/8/layout/vList4"/>
    <dgm:cxn modelId="{85878999-5D2E-4AC2-BFB2-203ABE7A9434}" type="presOf" srcId="{6E97F1D0-5AC9-4A67-AD6D-D3C35DEEFE74}" destId="{807CC8A7-D4B3-489F-B6FC-58053CE9BB0F}" srcOrd="0" destOrd="0" presId="urn:microsoft.com/office/officeart/2005/8/layout/vList4"/>
    <dgm:cxn modelId="{C01086AB-69D4-418F-AB7E-9329A51BD11E}" type="presOf" srcId="{E7D9AD2F-3BD4-4698-9A8D-B24C29862670}" destId="{AF1DF98C-BE97-4EB5-9B76-2D4C831A2C4E}" srcOrd="0" destOrd="0" presId="urn:microsoft.com/office/officeart/2005/8/layout/vList4"/>
    <dgm:cxn modelId="{5AA177F5-F8F4-47B6-8694-4408CBACE106}" srcId="{E328C3E4-D2C8-4729-930A-87957EF489EC}" destId="{6E97F1D0-5AC9-4A67-AD6D-D3C35DEEFE74}" srcOrd="1" destOrd="0" parTransId="{85D10CBA-8DE3-46CA-8217-620BF8860697}" sibTransId="{D5662F95-A365-470D-BC82-F137BF2E4975}"/>
    <dgm:cxn modelId="{3DD55571-8FB7-447A-A176-752F95DCD482}" type="presParOf" srcId="{ADD1B2D0-BDF6-4C91-820E-4AFE34FF2721}" destId="{C47A115A-6AFC-43FD-A791-53FA96941533}" srcOrd="0" destOrd="0" presId="urn:microsoft.com/office/officeart/2005/8/layout/vList4"/>
    <dgm:cxn modelId="{B08E2599-8983-4CFF-A62E-B29C6A4C3E92}" type="presParOf" srcId="{C47A115A-6AFC-43FD-A791-53FA96941533}" destId="{AF1DF98C-BE97-4EB5-9B76-2D4C831A2C4E}" srcOrd="0" destOrd="0" presId="urn:microsoft.com/office/officeart/2005/8/layout/vList4"/>
    <dgm:cxn modelId="{0ED1E863-0F32-4F88-B04E-E6F72567FAAB}" type="presParOf" srcId="{C47A115A-6AFC-43FD-A791-53FA96941533}" destId="{7A568B8F-252D-484F-B539-F47056782CA3}" srcOrd="1" destOrd="0" presId="urn:microsoft.com/office/officeart/2005/8/layout/vList4"/>
    <dgm:cxn modelId="{0345633A-2774-4F0C-9B1C-769FC3A52ABB}" type="presParOf" srcId="{C47A115A-6AFC-43FD-A791-53FA96941533}" destId="{AC13C4DE-B79D-4F3D-8274-0F8617508307}" srcOrd="2" destOrd="0" presId="urn:microsoft.com/office/officeart/2005/8/layout/vList4"/>
    <dgm:cxn modelId="{3EF8BE0B-0A59-4EA3-9154-6053507EC284}" type="presParOf" srcId="{ADD1B2D0-BDF6-4C91-820E-4AFE34FF2721}" destId="{2725F7F8-9E4F-46C0-9551-AD055327165B}" srcOrd="1" destOrd="0" presId="urn:microsoft.com/office/officeart/2005/8/layout/vList4"/>
    <dgm:cxn modelId="{D59A31BC-A70D-48F3-94E6-18C847D0E91C}" type="presParOf" srcId="{ADD1B2D0-BDF6-4C91-820E-4AFE34FF2721}" destId="{F4657D71-D0E8-44FB-BF1E-7D75A83399C2}" srcOrd="2" destOrd="0" presId="urn:microsoft.com/office/officeart/2005/8/layout/vList4"/>
    <dgm:cxn modelId="{11D95B55-9248-444D-97F3-C9FD9ADAB242}" type="presParOf" srcId="{F4657D71-D0E8-44FB-BF1E-7D75A83399C2}" destId="{807CC8A7-D4B3-489F-B6FC-58053CE9BB0F}" srcOrd="0" destOrd="0" presId="urn:microsoft.com/office/officeart/2005/8/layout/vList4"/>
    <dgm:cxn modelId="{E0C7B79E-F80D-4523-8A6A-86C15FA7F88E}" type="presParOf" srcId="{F4657D71-D0E8-44FB-BF1E-7D75A83399C2}" destId="{B9233AC7-3256-41FD-BE82-E6362C0EE242}" srcOrd="1" destOrd="0" presId="urn:microsoft.com/office/officeart/2005/8/layout/vList4"/>
    <dgm:cxn modelId="{9451C0BE-FE25-498B-903F-7D0C55CE9B1C}" type="presParOf" srcId="{F4657D71-D0E8-44FB-BF1E-7D75A83399C2}" destId="{4A139F30-B5B4-4CBF-84AA-FB6B748CA223}"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0BDD4-C4AB-4B5D-97B1-14CDF23B8C45}">
      <dsp:nvSpPr>
        <dsp:cNvPr id="0" name=""/>
        <dsp:cNvSpPr/>
      </dsp:nvSpPr>
      <dsp:spPr>
        <a:xfrm>
          <a:off x="1655" y="0"/>
          <a:ext cx="2576270" cy="5257800"/>
        </a:xfrm>
        <a:prstGeom prst="roundRect">
          <a:avLst>
            <a:gd name="adj" fmla="val 10000"/>
          </a:avLst>
        </a:prstGeom>
        <a:solidFill>
          <a:srgbClr val="CB202D"/>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endParaRPr lang="en-US" sz="1600" b="1" kern="1200" dirty="0">
            <a:latin typeface="Calibri" pitchFamily="34" charset="0"/>
            <a:cs typeface="Calibri" pitchFamily="34" charset="0"/>
          </a:endParaRPr>
        </a:p>
        <a:p>
          <a:pPr marL="0" lvl="0" indent="0" algn="ctr" defTabSz="711200">
            <a:lnSpc>
              <a:spcPct val="90000"/>
            </a:lnSpc>
            <a:spcBef>
              <a:spcPct val="0"/>
            </a:spcBef>
            <a:spcAft>
              <a:spcPct val="35000"/>
            </a:spcAft>
            <a:buNone/>
          </a:pPr>
          <a:r>
            <a:rPr lang="en-US" sz="1600" b="1" kern="1200" dirty="0">
              <a:latin typeface="Calibri" pitchFamily="34" charset="0"/>
              <a:cs typeface="Calibri" pitchFamily="34" charset="0"/>
            </a:rPr>
            <a:t> 2015 </a:t>
          </a:r>
        </a:p>
        <a:p>
          <a:pPr marL="0" lvl="0" indent="0" algn="ctr" defTabSz="711200">
            <a:lnSpc>
              <a:spcPct val="90000"/>
            </a:lnSpc>
            <a:spcBef>
              <a:spcPct val="0"/>
            </a:spcBef>
            <a:spcAft>
              <a:spcPct val="35000"/>
            </a:spcAft>
            <a:buNone/>
          </a:pPr>
          <a:endParaRPr lang="en-US" sz="1800" b="1" kern="1200" dirty="0">
            <a:latin typeface="Calibri" panose="020F0502020204030204" pitchFamily="34" charset="0"/>
            <a:cs typeface="Calibri" panose="020F0502020204030204" pitchFamily="34" charset="0"/>
          </a:endParaRPr>
        </a:p>
        <a:p>
          <a:pPr marL="0" lvl="0" indent="0" algn="ctr" defTabSz="711200">
            <a:lnSpc>
              <a:spcPct val="90000"/>
            </a:lnSpc>
            <a:spcBef>
              <a:spcPct val="0"/>
            </a:spcBef>
            <a:spcAft>
              <a:spcPct val="35000"/>
            </a:spcAft>
            <a:buNone/>
          </a:pPr>
          <a:r>
            <a:rPr lang="en-US" sz="1800" b="1" kern="1200" dirty="0">
              <a:latin typeface="Calibri" panose="020F0502020204030204" pitchFamily="34" charset="0"/>
              <a:cs typeface="Calibri" panose="020F0502020204030204" pitchFamily="34" charset="0"/>
            </a:rPr>
            <a:t>2015</a:t>
          </a:r>
          <a:endParaRPr lang="en-US" sz="2100" b="1" kern="1200" dirty="0"/>
        </a:p>
        <a:p>
          <a:pPr marL="0" lvl="0" indent="0" algn="ctr" defTabSz="711200">
            <a:lnSpc>
              <a:spcPct val="90000"/>
            </a:lnSpc>
            <a:spcBef>
              <a:spcPct val="0"/>
            </a:spcBef>
            <a:spcAft>
              <a:spcPct val="35000"/>
            </a:spcAft>
            <a:buNone/>
          </a:pPr>
          <a:r>
            <a:rPr lang="en-US" sz="1400" b="1" kern="1200" dirty="0">
              <a:latin typeface="Calibri" panose="020F0502020204030204" pitchFamily="34" charset="0"/>
              <a:cs typeface="Calibri" panose="020F0502020204030204" pitchFamily="34" charset="0"/>
            </a:rPr>
            <a:t>Zomato’s website was hacked and hackers got access to lot of personal information of customers</a:t>
          </a:r>
        </a:p>
        <a:p>
          <a:pPr marL="0" lvl="0" indent="0" algn="ctr" defTabSz="711200">
            <a:lnSpc>
              <a:spcPct val="90000"/>
            </a:lnSpc>
            <a:spcBef>
              <a:spcPct val="0"/>
            </a:spcBef>
            <a:spcAft>
              <a:spcPct val="35000"/>
            </a:spcAft>
            <a:buNone/>
          </a:pPr>
          <a:r>
            <a:rPr lang="en-US" sz="1400" b="1" i="0" kern="1200" dirty="0">
              <a:latin typeface="Calibri" panose="020F0502020204030204" pitchFamily="34" charset="0"/>
              <a:cs typeface="Calibri" panose="020F0502020204030204" pitchFamily="34" charset="0"/>
            </a:rPr>
            <a:t>Zomato changed business strategies from a Full-Stack market to an Enterprise market that led to 300 employees loosing their jobs </a:t>
          </a:r>
          <a:r>
            <a:rPr lang="en-US" sz="1400" b="1" kern="1200" dirty="0">
              <a:latin typeface="Calibri" panose="020F0502020204030204" pitchFamily="34" charset="0"/>
              <a:cs typeface="Calibri" panose="020F0502020204030204" pitchFamily="34" charset="0"/>
            </a:rPr>
            <a:t> </a:t>
          </a:r>
          <a:endParaRPr lang="en-IN" sz="1400" b="1" kern="1200" dirty="0">
            <a:latin typeface="Calibri" pitchFamily="34" charset="0"/>
            <a:cs typeface="Calibri" pitchFamily="34" charset="0"/>
            <a:sym typeface="Lato"/>
          </a:endParaRPr>
        </a:p>
      </dsp:txBody>
      <dsp:txXfrm>
        <a:off x="1655" y="2103120"/>
        <a:ext cx="2576270" cy="2103120"/>
      </dsp:txXfrm>
    </dsp:sp>
    <dsp:sp modelId="{886DD692-97B9-4F12-B4DA-DB79ADE72819}">
      <dsp:nvSpPr>
        <dsp:cNvPr id="0" name=""/>
        <dsp:cNvSpPr/>
      </dsp:nvSpPr>
      <dsp:spPr>
        <a:xfrm>
          <a:off x="194679" y="95780"/>
          <a:ext cx="2190222" cy="219022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322C3D0D-9C74-4F1B-B8F6-6412742B3DA6}">
      <dsp:nvSpPr>
        <dsp:cNvPr id="0" name=""/>
        <dsp:cNvSpPr/>
      </dsp:nvSpPr>
      <dsp:spPr>
        <a:xfrm>
          <a:off x="2655214" y="0"/>
          <a:ext cx="2576270" cy="5257800"/>
        </a:xfrm>
        <a:prstGeom prst="roundRect">
          <a:avLst>
            <a:gd name="adj" fmla="val 10000"/>
          </a:avLst>
        </a:prstGeom>
        <a:solidFill>
          <a:srgbClr val="2D2D2D"/>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endParaRPr lang="en-US" sz="1600" b="1" kern="1200" dirty="0">
            <a:latin typeface="Calibri" pitchFamily="34" charset="0"/>
            <a:cs typeface="Calibri" pitchFamily="34" charset="0"/>
          </a:endParaRPr>
        </a:p>
        <a:p>
          <a:pPr marL="0" lvl="0" indent="0" algn="ctr" defTabSz="711200">
            <a:lnSpc>
              <a:spcPct val="90000"/>
            </a:lnSpc>
            <a:spcBef>
              <a:spcPct val="0"/>
            </a:spcBef>
            <a:spcAft>
              <a:spcPct val="35000"/>
            </a:spcAft>
            <a:buNone/>
          </a:pPr>
          <a:endParaRPr lang="en-US" sz="1600" b="1" kern="1200" dirty="0">
            <a:latin typeface="Calibri" pitchFamily="34" charset="0"/>
            <a:cs typeface="Calibri" pitchFamily="34" charset="0"/>
          </a:endParaRPr>
        </a:p>
        <a:p>
          <a:pPr marL="0" lvl="0" indent="0" algn="ctr" defTabSz="711200">
            <a:lnSpc>
              <a:spcPct val="90000"/>
            </a:lnSpc>
            <a:spcBef>
              <a:spcPct val="0"/>
            </a:spcBef>
            <a:spcAft>
              <a:spcPct val="35000"/>
            </a:spcAft>
            <a:buNone/>
          </a:pPr>
          <a:endParaRPr lang="en-US" sz="1600" b="1" kern="1200" dirty="0">
            <a:latin typeface="Calibri" pitchFamily="34" charset="0"/>
            <a:cs typeface="Calibri" pitchFamily="34" charset="0"/>
          </a:endParaRPr>
        </a:p>
        <a:p>
          <a:pPr marL="0" lvl="0" indent="0" algn="ctr" defTabSz="711200">
            <a:lnSpc>
              <a:spcPct val="90000"/>
            </a:lnSpc>
            <a:spcBef>
              <a:spcPct val="0"/>
            </a:spcBef>
            <a:spcAft>
              <a:spcPct val="35000"/>
            </a:spcAft>
            <a:buNone/>
          </a:pPr>
          <a:r>
            <a:rPr lang="en-US" sz="1800" b="1" kern="1200" dirty="0">
              <a:latin typeface="Calibri" pitchFamily="34" charset="0"/>
              <a:cs typeface="Calibri" pitchFamily="34" charset="0"/>
            </a:rPr>
            <a:t>2016 </a:t>
          </a:r>
        </a:p>
        <a:p>
          <a:pPr marL="0" lvl="0" indent="0" algn="ctr" defTabSz="711200">
            <a:lnSpc>
              <a:spcPct val="90000"/>
            </a:lnSpc>
            <a:spcBef>
              <a:spcPct val="0"/>
            </a:spcBef>
            <a:spcAft>
              <a:spcPct val="35000"/>
            </a:spcAft>
            <a:buNone/>
          </a:pPr>
          <a:r>
            <a:rPr lang="en-US" sz="1600" b="1" kern="1200" dirty="0">
              <a:latin typeface="Calibri" pitchFamily="34" charset="0"/>
              <a:cs typeface="Calibri" pitchFamily="34" charset="0"/>
            </a:rPr>
            <a:t>Operations Shutdown</a:t>
          </a:r>
        </a:p>
        <a:p>
          <a:pPr marL="0" lvl="0" indent="0" algn="ctr" defTabSz="711200">
            <a:lnSpc>
              <a:spcPct val="90000"/>
            </a:lnSpc>
            <a:spcBef>
              <a:spcPct val="0"/>
            </a:spcBef>
            <a:spcAft>
              <a:spcPct val="35000"/>
            </a:spcAft>
            <a:buNone/>
          </a:pPr>
          <a:r>
            <a:rPr lang="en-US" sz="1400" b="1" kern="1200" dirty="0">
              <a:latin typeface="Calibri" pitchFamily="34" charset="0"/>
              <a:cs typeface="Calibri" pitchFamily="34" charset="0"/>
            </a:rPr>
            <a:t>Situation became out of control so for the time being Zomato had to roll back its operations in US, UK, Chile, Canada, Brazil, Srilanka, Italy and Slovakia</a:t>
          </a:r>
        </a:p>
        <a:p>
          <a:pPr marL="0" lvl="0" indent="0" algn="ctr" defTabSz="711200">
            <a:lnSpc>
              <a:spcPct val="90000"/>
            </a:lnSpc>
            <a:spcBef>
              <a:spcPct val="0"/>
            </a:spcBef>
            <a:spcAft>
              <a:spcPct val="35000"/>
            </a:spcAft>
            <a:buNone/>
          </a:pPr>
          <a:br>
            <a:rPr lang="en-US" sz="1600" b="1" kern="1200" dirty="0"/>
          </a:br>
          <a:endParaRPr lang="en-US" sz="1400" kern="1200" dirty="0">
            <a:latin typeface="Calibri" pitchFamily="34" charset="0"/>
            <a:cs typeface="Calibri" pitchFamily="34" charset="0"/>
          </a:endParaRPr>
        </a:p>
      </dsp:txBody>
      <dsp:txXfrm>
        <a:off x="2655214" y="2103120"/>
        <a:ext cx="2576270" cy="2103120"/>
      </dsp:txXfrm>
    </dsp:sp>
    <dsp:sp modelId="{EA8EAF79-A5CE-43F9-9A71-ABA9108B98B3}">
      <dsp:nvSpPr>
        <dsp:cNvPr id="0" name=""/>
        <dsp:cNvSpPr/>
      </dsp:nvSpPr>
      <dsp:spPr>
        <a:xfrm>
          <a:off x="2829189" y="137345"/>
          <a:ext cx="2190222" cy="2148657"/>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4000" b="-4000"/>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FAA5E2B9-7861-4A89-A1A4-BACA188C9BD4}">
      <dsp:nvSpPr>
        <dsp:cNvPr id="0" name=""/>
        <dsp:cNvSpPr/>
      </dsp:nvSpPr>
      <dsp:spPr>
        <a:xfrm>
          <a:off x="5310422" y="0"/>
          <a:ext cx="2576270" cy="5257800"/>
        </a:xfrm>
        <a:prstGeom prst="roundRect">
          <a:avLst>
            <a:gd name="adj" fmla="val 10000"/>
          </a:avLst>
        </a:prstGeom>
        <a:solidFill>
          <a:srgbClr val="CB202D"/>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endParaRPr lang="en-US" sz="1800" b="1" kern="1200" dirty="0">
            <a:latin typeface="Calibri" pitchFamily="34" charset="0"/>
            <a:cs typeface="Calibri" pitchFamily="34" charset="0"/>
          </a:endParaRPr>
        </a:p>
        <a:p>
          <a:pPr marL="0" lvl="0" indent="0" algn="ctr" defTabSz="800100">
            <a:lnSpc>
              <a:spcPct val="90000"/>
            </a:lnSpc>
            <a:spcBef>
              <a:spcPct val="0"/>
            </a:spcBef>
            <a:spcAft>
              <a:spcPct val="35000"/>
            </a:spcAft>
            <a:buNone/>
          </a:pPr>
          <a:r>
            <a:rPr lang="en-US" sz="1800" b="1" kern="1200" dirty="0">
              <a:latin typeface="Calibri" pitchFamily="34" charset="0"/>
              <a:cs typeface="Calibri" pitchFamily="34" charset="0"/>
            </a:rPr>
            <a:t>2017</a:t>
          </a:r>
        </a:p>
        <a:p>
          <a:pPr marL="0" lvl="0" indent="0" algn="ctr" defTabSz="800100">
            <a:lnSpc>
              <a:spcPct val="90000"/>
            </a:lnSpc>
            <a:spcBef>
              <a:spcPct val="0"/>
            </a:spcBef>
            <a:spcAft>
              <a:spcPct val="35000"/>
            </a:spcAft>
            <a:buNone/>
          </a:pPr>
          <a:r>
            <a:rPr lang="en-US" sz="1600" b="1" kern="1200" dirty="0">
              <a:latin typeface="Calibri" pitchFamily="34" charset="0"/>
              <a:cs typeface="Calibri" pitchFamily="34" charset="0"/>
            </a:rPr>
            <a:t>Cyber attack </a:t>
          </a:r>
        </a:p>
        <a:p>
          <a:pPr marL="0" lvl="0" indent="0" algn="ctr" defTabSz="800100">
            <a:lnSpc>
              <a:spcPct val="90000"/>
            </a:lnSpc>
            <a:spcBef>
              <a:spcPct val="0"/>
            </a:spcBef>
            <a:spcAft>
              <a:spcPct val="35000"/>
            </a:spcAft>
            <a:buNone/>
          </a:pPr>
          <a:r>
            <a:rPr lang="en-US" sz="1400" b="1" kern="1200" dirty="0">
              <a:latin typeface="Calibri" pitchFamily="34" charset="0"/>
              <a:cs typeface="Calibri" pitchFamily="34" charset="0"/>
              <a:sym typeface="Lato"/>
            </a:rPr>
            <a:t>The data was hacked and information of 17 million people were sold on the dark web</a:t>
          </a:r>
          <a:endParaRPr lang="en-IN" sz="1200" kern="1200" dirty="0">
            <a:latin typeface="Calibri" pitchFamily="34" charset="0"/>
            <a:cs typeface="Calibri" pitchFamily="34" charset="0"/>
            <a:sym typeface="Lato"/>
          </a:endParaRPr>
        </a:p>
      </dsp:txBody>
      <dsp:txXfrm>
        <a:off x="5310422" y="2103120"/>
        <a:ext cx="2576270" cy="2103120"/>
      </dsp:txXfrm>
    </dsp:sp>
    <dsp:sp modelId="{C4213163-6963-40AD-BFC4-45F0F8D2A788}">
      <dsp:nvSpPr>
        <dsp:cNvPr id="0" name=""/>
        <dsp:cNvSpPr/>
      </dsp:nvSpPr>
      <dsp:spPr>
        <a:xfrm>
          <a:off x="5501797" y="95780"/>
          <a:ext cx="2190222" cy="219022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4000" b="-4000"/>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0D2BBF35-3984-4778-B6E4-52F8F974E7B1}">
      <dsp:nvSpPr>
        <dsp:cNvPr id="0" name=""/>
        <dsp:cNvSpPr/>
      </dsp:nvSpPr>
      <dsp:spPr>
        <a:xfrm>
          <a:off x="296385" y="4725594"/>
          <a:ext cx="7255764" cy="361952"/>
        </a:xfrm>
        <a:prstGeom prst="leftRightArrow">
          <a:avLst/>
        </a:prstGeom>
        <a:solidFill>
          <a:srgbClr val="2D2D2D"/>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DF98C-BE97-4EB5-9B76-2D4C831A2C4E}">
      <dsp:nvSpPr>
        <dsp:cNvPr id="0" name=""/>
        <dsp:cNvSpPr/>
      </dsp:nvSpPr>
      <dsp:spPr>
        <a:xfrm>
          <a:off x="0" y="0"/>
          <a:ext cx="8229600" cy="1800051"/>
        </a:xfrm>
        <a:prstGeom prst="roundRect">
          <a:avLst>
            <a:gd name="adj" fmla="val 10000"/>
          </a:avLst>
        </a:prstGeom>
        <a:solidFill>
          <a:srgbClr val="CB202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bg1"/>
              </a:solidFill>
              <a:latin typeface="Calibri" pitchFamily="34" charset="0"/>
              <a:cs typeface="Calibri" pitchFamily="34" charset="0"/>
            </a:rPr>
            <a:t>Food has no religion: (ORM)</a:t>
          </a:r>
        </a:p>
        <a:p>
          <a:pPr marL="0" lvl="0" indent="0" algn="l" defTabSz="711200">
            <a:lnSpc>
              <a:spcPct val="90000"/>
            </a:lnSpc>
            <a:spcBef>
              <a:spcPct val="0"/>
            </a:spcBef>
            <a:spcAft>
              <a:spcPct val="35000"/>
            </a:spcAft>
            <a:buNone/>
          </a:pPr>
          <a:r>
            <a:rPr lang="en-US" sz="1600" kern="1200" dirty="0">
              <a:solidFill>
                <a:schemeClr val="bg1"/>
              </a:solidFill>
              <a:latin typeface="Calibri" pitchFamily="34" charset="0"/>
              <a:cs typeface="Calibri" pitchFamily="34" charset="0"/>
            </a:rPr>
            <a:t> </a:t>
          </a:r>
          <a:r>
            <a:rPr lang="en-US" sz="1600" b="0" i="0" kern="1200" dirty="0">
              <a:latin typeface="Calibri" pitchFamily="34" charset="0"/>
              <a:cs typeface="Calibri" pitchFamily="34" charset="0"/>
            </a:rPr>
            <a:t>In July 2019, Zomato got a complaint regarding non Hindu delivery boy in Jabalpur. The customer cancelled the order and decided to post the incident on twitter to which Zomato replies ad food has no religion.  </a:t>
          </a:r>
          <a:endParaRPr lang="en-US" sz="1600" kern="1200" dirty="0">
            <a:solidFill>
              <a:schemeClr val="bg1"/>
            </a:solidFill>
            <a:latin typeface="Calibri" pitchFamily="34" charset="0"/>
            <a:cs typeface="Calibri" pitchFamily="34" charset="0"/>
          </a:endParaRPr>
        </a:p>
      </dsp:txBody>
      <dsp:txXfrm>
        <a:off x="2148840" y="0"/>
        <a:ext cx="6080760" cy="1800051"/>
      </dsp:txXfrm>
    </dsp:sp>
    <dsp:sp modelId="{7A568B8F-252D-484F-B539-F47056782CA3}">
      <dsp:nvSpPr>
        <dsp:cNvPr id="0" name=""/>
        <dsp:cNvSpPr/>
      </dsp:nvSpPr>
      <dsp:spPr>
        <a:xfrm>
          <a:off x="472783" y="316055"/>
          <a:ext cx="1234440" cy="1183632"/>
        </a:xfrm>
        <a:prstGeom prst="roundRect">
          <a:avLst>
            <a:gd name="adj" fmla="val 10000"/>
          </a:avLst>
        </a:prstGeom>
        <a:blipFill>
          <a:blip xmlns:r="http://schemas.openxmlformats.org/officeDocument/2006/relationships" r:embed="rId1"/>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7CC8A7-D4B3-489F-B6FC-58053CE9BB0F}">
      <dsp:nvSpPr>
        <dsp:cNvPr id="0" name=""/>
        <dsp:cNvSpPr/>
      </dsp:nvSpPr>
      <dsp:spPr>
        <a:xfrm>
          <a:off x="0" y="2302971"/>
          <a:ext cx="8229600" cy="1950323"/>
        </a:xfrm>
        <a:prstGeom prst="roundRect">
          <a:avLst>
            <a:gd name="adj" fmla="val 10000"/>
          </a:avLst>
        </a:prstGeom>
        <a:solidFill>
          <a:srgbClr val="2D2D2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schemeClr val="bg1"/>
              </a:solidFill>
              <a:latin typeface="Calibri" pitchFamily="34" charset="0"/>
              <a:cs typeface="Calibri" pitchFamily="34" charset="0"/>
            </a:rPr>
            <a:t>Logout Campaign:</a:t>
          </a:r>
        </a:p>
        <a:p>
          <a:pPr marL="0" lvl="0" indent="0" algn="l" defTabSz="711200">
            <a:lnSpc>
              <a:spcPct val="90000"/>
            </a:lnSpc>
            <a:spcBef>
              <a:spcPct val="0"/>
            </a:spcBef>
            <a:spcAft>
              <a:spcPct val="35000"/>
            </a:spcAft>
            <a:buNone/>
          </a:pPr>
          <a:r>
            <a:rPr lang="en-US" sz="1600" b="0" i="0" kern="1200" dirty="0">
              <a:latin typeface="Calibri" pitchFamily="34" charset="0"/>
              <a:cs typeface="Calibri" pitchFamily="34" charset="0"/>
            </a:rPr>
            <a:t>On 17 August 2019, more than 1,200 restaurants logged off from Zomato because of their offer of discount programs at dine-in restaurants, saying that the corrective measures would not resolve the key issue of deep discounts. Later This was resolved by Goyal Zomato’s founder. </a:t>
          </a:r>
          <a:endParaRPr lang="en-US" sz="1600" kern="1200" dirty="0">
            <a:solidFill>
              <a:schemeClr val="bg1"/>
            </a:solidFill>
            <a:latin typeface="Calibri" pitchFamily="34" charset="0"/>
            <a:cs typeface="Calibri" pitchFamily="34" charset="0"/>
          </a:endParaRPr>
        </a:p>
      </dsp:txBody>
      <dsp:txXfrm>
        <a:off x="2148840" y="2302971"/>
        <a:ext cx="6080760" cy="1950323"/>
      </dsp:txXfrm>
    </dsp:sp>
    <dsp:sp modelId="{B9233AC7-3256-41FD-BE82-E6362C0EE242}">
      <dsp:nvSpPr>
        <dsp:cNvPr id="0" name=""/>
        <dsp:cNvSpPr/>
      </dsp:nvSpPr>
      <dsp:spPr>
        <a:xfrm>
          <a:off x="432902" y="2513493"/>
          <a:ext cx="1234440" cy="1321190"/>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4000" r="-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9C00DD-CEF8-45E4-BA69-684397D3BA64}" type="datetimeFigureOut">
              <a:rPr lang="en-US" smtClean="0"/>
              <a:t>5/22/2021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E90385-67E8-4E4F-95EE-53F70BD7029B}" type="slidenum">
              <a:rPr lang="en-US" smtClean="0"/>
              <a:t>‹#›</a:t>
            </a:fld>
            <a:endParaRPr lang="en-US"/>
          </a:p>
        </p:txBody>
      </p:sp>
    </p:spTree>
    <p:extLst>
      <p:ext uri="{BB962C8B-B14F-4D97-AF65-F5344CB8AC3E}">
        <p14:creationId xmlns:p14="http://schemas.microsoft.com/office/powerpoint/2010/main" val="533448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978F631-F375-427F-B73C-32D7C1474941}" type="slidenum">
              <a:rPr lang="en-IN" smtClean="0"/>
              <a:pPr/>
              <a:t>5</a:t>
            </a:fld>
            <a:endParaRPr lang="en-IN"/>
          </a:p>
        </p:txBody>
      </p:sp>
    </p:spTree>
    <p:extLst>
      <p:ext uri="{BB962C8B-B14F-4D97-AF65-F5344CB8AC3E}">
        <p14:creationId xmlns:p14="http://schemas.microsoft.com/office/powerpoint/2010/main" val="1956115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5/22/2021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560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5/22/2021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63138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11" name="Rectangle 10"/>
          <p:cNvSpPr/>
          <p:nvPr userDrawn="1"/>
        </p:nvSpPr>
        <p:spPr>
          <a:xfrm>
            <a:off x="0" y="0"/>
            <a:ext cx="27646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290136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6D7BA905-9C2B-46B5-8F79-E96AD287D34B}"/>
              </a:ext>
            </a:extLst>
          </p:cNvPr>
          <p:cNvSpPr/>
          <p:nvPr userDrawn="1"/>
        </p:nvSpPr>
        <p:spPr>
          <a:xfrm rot="10800000" flipH="1">
            <a:off x="0" y="0"/>
            <a:ext cx="376833" cy="502444"/>
          </a:xfrm>
          <a:prstGeom prst="rtTriangle">
            <a:avLst/>
          </a:prstGeom>
          <a:solidFill>
            <a:srgbClr val="5D4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Date Placeholder 2">
            <a:extLst>
              <a:ext uri="{FF2B5EF4-FFF2-40B4-BE49-F238E27FC236}">
                <a16:creationId xmlns:a16="http://schemas.microsoft.com/office/drawing/2014/main" id="{E3A2E4FB-1034-4B1B-AAB2-1645FE8F9399}"/>
              </a:ext>
            </a:extLst>
          </p:cNvPr>
          <p:cNvSpPr>
            <a:spLocks noGrp="1"/>
          </p:cNvSpPr>
          <p:nvPr>
            <p:ph type="dt" sz="half" idx="10"/>
          </p:nvPr>
        </p:nvSpPr>
        <p:spPr>
          <a:xfrm>
            <a:off x="628650" y="6356351"/>
            <a:ext cx="2057400" cy="365125"/>
          </a:xfrm>
        </p:spPr>
        <p:txBody>
          <a:bodyPr/>
          <a:lstStyle/>
          <a:p>
            <a:fld id="{0E0BEC4B-C6CA-4F18-8D59-FE13BC9FDAD0}" type="datetime1">
              <a:rPr lang="en-IN" smtClean="0"/>
              <a:pPr/>
              <a:t>22-05-2021</a:t>
            </a:fld>
            <a:endParaRPr lang="en-IN"/>
          </a:p>
        </p:txBody>
      </p:sp>
      <p:sp>
        <p:nvSpPr>
          <p:cNvPr id="4" name="Footer Placeholder 3">
            <a:extLst>
              <a:ext uri="{FF2B5EF4-FFF2-40B4-BE49-F238E27FC236}">
                <a16:creationId xmlns:a16="http://schemas.microsoft.com/office/drawing/2014/main" id="{A580F671-345E-4AF6-A69B-77612771321B}"/>
              </a:ext>
            </a:extLst>
          </p:cNvPr>
          <p:cNvSpPr>
            <a:spLocks noGrp="1"/>
          </p:cNvSpPr>
          <p:nvPr>
            <p:ph type="ftr" sz="quarter" idx="11"/>
          </p:nvPr>
        </p:nvSpPr>
        <p:spPr/>
        <p:txBody>
          <a:bodyPr/>
          <a:lstStyle/>
          <a:p>
            <a:endParaRPr lang="en-IN"/>
          </a:p>
        </p:txBody>
      </p:sp>
      <p:sp>
        <p:nvSpPr>
          <p:cNvPr id="7" name="Slide Number Placeholder 8">
            <a:extLst>
              <a:ext uri="{FF2B5EF4-FFF2-40B4-BE49-F238E27FC236}">
                <a16:creationId xmlns:a16="http://schemas.microsoft.com/office/drawing/2014/main" id="{66CA3265-0B92-46FF-89D7-35E690998852}"/>
              </a:ext>
            </a:extLst>
          </p:cNvPr>
          <p:cNvSpPr>
            <a:spLocks noGrp="1"/>
          </p:cNvSpPr>
          <p:nvPr>
            <p:ph type="sldNum" sz="quarter" idx="4"/>
          </p:nvPr>
        </p:nvSpPr>
        <p:spPr>
          <a:xfrm>
            <a:off x="6977291"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E6BD7D-6AF9-4E4D-8BB8-844DBA9F34D3}" type="slidenum">
              <a:rPr lang="en-US" smtClean="0"/>
              <a:pPr/>
              <a:t>‹#›</a:t>
            </a:fld>
            <a:endParaRPr lang="en-US"/>
          </a:p>
        </p:txBody>
      </p:sp>
      <p:sp>
        <p:nvSpPr>
          <p:cNvPr id="8" name="Rectangle 7">
            <a:extLst>
              <a:ext uri="{FF2B5EF4-FFF2-40B4-BE49-F238E27FC236}">
                <a16:creationId xmlns:a16="http://schemas.microsoft.com/office/drawing/2014/main" id="{C7F73448-FA56-4FF8-AABB-0B4629FC6E4E}"/>
              </a:ext>
            </a:extLst>
          </p:cNvPr>
          <p:cNvSpPr/>
          <p:nvPr userDrawn="1"/>
        </p:nvSpPr>
        <p:spPr>
          <a:xfrm>
            <a:off x="0" y="6766560"/>
            <a:ext cx="9144000" cy="91440"/>
          </a:xfrm>
          <a:prstGeom prst="rect">
            <a:avLst/>
          </a:prstGeom>
          <a:solidFill>
            <a:srgbClr val="5D4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itle 1">
            <a:extLst>
              <a:ext uri="{FF2B5EF4-FFF2-40B4-BE49-F238E27FC236}">
                <a16:creationId xmlns:a16="http://schemas.microsoft.com/office/drawing/2014/main" id="{DE35194F-047E-4672-92B0-1DD6429AAAE5}"/>
              </a:ext>
            </a:extLst>
          </p:cNvPr>
          <p:cNvSpPr>
            <a:spLocks noGrp="1"/>
          </p:cNvSpPr>
          <p:nvPr>
            <p:ph type="title"/>
          </p:nvPr>
        </p:nvSpPr>
        <p:spPr>
          <a:xfrm>
            <a:off x="266700" y="313102"/>
            <a:ext cx="7677150" cy="290849"/>
          </a:xfrm>
        </p:spPr>
        <p:txBody>
          <a:bodyPr/>
          <a:lstStyle>
            <a:lvl1pPr>
              <a:defRPr sz="2100" b="0" spc="0">
                <a:solidFill>
                  <a:srgbClr val="5D4DA8"/>
                </a:solidFill>
              </a:defRPr>
            </a:lvl1pPr>
          </a:lstStyle>
          <a:p>
            <a:endParaRPr lang="en-US" dirty="0"/>
          </a:p>
        </p:txBody>
      </p:sp>
      <p:pic>
        <p:nvPicPr>
          <p:cNvPr id="12" name="Graphic 11">
            <a:extLst>
              <a:ext uri="{FF2B5EF4-FFF2-40B4-BE49-F238E27FC236}">
                <a16:creationId xmlns:a16="http://schemas.microsoft.com/office/drawing/2014/main" id="{AABD4397-5B15-4AAE-B46A-59F9A1764EE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48208" y="313103"/>
            <a:ext cx="985500" cy="340415"/>
          </a:xfrm>
          <a:prstGeom prst="rect">
            <a:avLst/>
          </a:prstGeom>
        </p:spPr>
      </p:pic>
    </p:spTree>
    <p:extLst>
      <p:ext uri="{BB962C8B-B14F-4D97-AF65-F5344CB8AC3E}">
        <p14:creationId xmlns:p14="http://schemas.microsoft.com/office/powerpoint/2010/main" val="259875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44191C-FE35-432E-9BA7-634212EA490E}"/>
              </a:ext>
            </a:extLst>
          </p:cNvPr>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extLst>
      <p:ext uri="{BB962C8B-B14F-4D97-AF65-F5344CB8AC3E}">
        <p14:creationId xmlns:p14="http://schemas.microsoft.com/office/powerpoint/2010/main" val="78241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11" name="Rectangle 10"/>
          <p:cNvSpPr/>
          <p:nvPr userDrawn="1"/>
        </p:nvSpPr>
        <p:spPr>
          <a:xfrm>
            <a:off x="0" y="0"/>
            <a:ext cx="276463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97670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6D7BA905-9C2B-46B5-8F79-E96AD287D34B}"/>
              </a:ext>
            </a:extLst>
          </p:cNvPr>
          <p:cNvSpPr/>
          <p:nvPr userDrawn="1"/>
        </p:nvSpPr>
        <p:spPr>
          <a:xfrm rot="10800000" flipH="1">
            <a:off x="0" y="0"/>
            <a:ext cx="376833" cy="502444"/>
          </a:xfrm>
          <a:prstGeom prst="rtTriangle">
            <a:avLst/>
          </a:prstGeom>
          <a:solidFill>
            <a:srgbClr val="5D4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Date Placeholder 2">
            <a:extLst>
              <a:ext uri="{FF2B5EF4-FFF2-40B4-BE49-F238E27FC236}">
                <a16:creationId xmlns:a16="http://schemas.microsoft.com/office/drawing/2014/main" id="{E3A2E4FB-1034-4B1B-AAB2-1645FE8F9399}"/>
              </a:ext>
            </a:extLst>
          </p:cNvPr>
          <p:cNvSpPr>
            <a:spLocks noGrp="1"/>
          </p:cNvSpPr>
          <p:nvPr>
            <p:ph type="dt" sz="half" idx="10"/>
          </p:nvPr>
        </p:nvSpPr>
        <p:spPr>
          <a:xfrm>
            <a:off x="628650" y="6356351"/>
            <a:ext cx="2057400" cy="365125"/>
          </a:xfrm>
        </p:spPr>
        <p:txBody>
          <a:bodyPr/>
          <a:lstStyle/>
          <a:p>
            <a:fld id="{0E0BEC4B-C6CA-4F18-8D59-FE13BC9FDAD0}" type="datetime1">
              <a:rPr lang="en-IN" smtClean="0"/>
              <a:pPr/>
              <a:t>22-05-2021</a:t>
            </a:fld>
            <a:endParaRPr lang="en-IN"/>
          </a:p>
        </p:txBody>
      </p:sp>
      <p:sp>
        <p:nvSpPr>
          <p:cNvPr id="4" name="Footer Placeholder 3">
            <a:extLst>
              <a:ext uri="{FF2B5EF4-FFF2-40B4-BE49-F238E27FC236}">
                <a16:creationId xmlns:a16="http://schemas.microsoft.com/office/drawing/2014/main" id="{A580F671-345E-4AF6-A69B-77612771321B}"/>
              </a:ext>
            </a:extLst>
          </p:cNvPr>
          <p:cNvSpPr>
            <a:spLocks noGrp="1"/>
          </p:cNvSpPr>
          <p:nvPr>
            <p:ph type="ftr" sz="quarter" idx="11"/>
          </p:nvPr>
        </p:nvSpPr>
        <p:spPr/>
        <p:txBody>
          <a:bodyPr/>
          <a:lstStyle/>
          <a:p>
            <a:endParaRPr lang="en-IN"/>
          </a:p>
        </p:txBody>
      </p:sp>
      <p:sp>
        <p:nvSpPr>
          <p:cNvPr id="7" name="Slide Number Placeholder 8">
            <a:extLst>
              <a:ext uri="{FF2B5EF4-FFF2-40B4-BE49-F238E27FC236}">
                <a16:creationId xmlns:a16="http://schemas.microsoft.com/office/drawing/2014/main" id="{66CA3265-0B92-46FF-89D7-35E690998852}"/>
              </a:ext>
            </a:extLst>
          </p:cNvPr>
          <p:cNvSpPr>
            <a:spLocks noGrp="1"/>
          </p:cNvSpPr>
          <p:nvPr>
            <p:ph type="sldNum" sz="quarter" idx="4"/>
          </p:nvPr>
        </p:nvSpPr>
        <p:spPr>
          <a:xfrm>
            <a:off x="6977291"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E6BD7D-6AF9-4E4D-8BB8-844DBA9F34D3}" type="slidenum">
              <a:rPr lang="en-US" smtClean="0"/>
              <a:pPr/>
              <a:t>‹#›</a:t>
            </a:fld>
            <a:endParaRPr lang="en-US"/>
          </a:p>
        </p:txBody>
      </p:sp>
      <p:sp>
        <p:nvSpPr>
          <p:cNvPr id="8" name="Rectangle 7">
            <a:extLst>
              <a:ext uri="{FF2B5EF4-FFF2-40B4-BE49-F238E27FC236}">
                <a16:creationId xmlns:a16="http://schemas.microsoft.com/office/drawing/2014/main" id="{C7F73448-FA56-4FF8-AABB-0B4629FC6E4E}"/>
              </a:ext>
            </a:extLst>
          </p:cNvPr>
          <p:cNvSpPr/>
          <p:nvPr userDrawn="1"/>
        </p:nvSpPr>
        <p:spPr>
          <a:xfrm>
            <a:off x="0" y="6766560"/>
            <a:ext cx="9144000" cy="91440"/>
          </a:xfrm>
          <a:prstGeom prst="rect">
            <a:avLst/>
          </a:prstGeom>
          <a:solidFill>
            <a:srgbClr val="5D4D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itle 1">
            <a:extLst>
              <a:ext uri="{FF2B5EF4-FFF2-40B4-BE49-F238E27FC236}">
                <a16:creationId xmlns:a16="http://schemas.microsoft.com/office/drawing/2014/main" id="{DE35194F-047E-4672-92B0-1DD6429AAAE5}"/>
              </a:ext>
            </a:extLst>
          </p:cNvPr>
          <p:cNvSpPr>
            <a:spLocks noGrp="1"/>
          </p:cNvSpPr>
          <p:nvPr>
            <p:ph type="title"/>
          </p:nvPr>
        </p:nvSpPr>
        <p:spPr>
          <a:xfrm>
            <a:off x="266700" y="313102"/>
            <a:ext cx="7677150" cy="290849"/>
          </a:xfrm>
        </p:spPr>
        <p:txBody>
          <a:bodyPr/>
          <a:lstStyle>
            <a:lvl1pPr>
              <a:defRPr sz="2100" b="0">
                <a:solidFill>
                  <a:srgbClr val="5D4DA8"/>
                </a:solidFill>
              </a:defRPr>
            </a:lvl1pPr>
          </a:lstStyle>
          <a:p>
            <a:endParaRPr lang="en-US" dirty="0"/>
          </a:p>
        </p:txBody>
      </p:sp>
      <p:pic>
        <p:nvPicPr>
          <p:cNvPr id="12" name="Graphic 11">
            <a:extLst>
              <a:ext uri="{FF2B5EF4-FFF2-40B4-BE49-F238E27FC236}">
                <a16:creationId xmlns:a16="http://schemas.microsoft.com/office/drawing/2014/main" id="{AABD4397-5B15-4AAE-B46A-59F9A1764EE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048208" y="313103"/>
            <a:ext cx="985500" cy="340415"/>
          </a:xfrm>
          <a:prstGeom prst="rect">
            <a:avLst/>
          </a:prstGeom>
        </p:spPr>
      </p:pic>
    </p:spTree>
    <p:extLst>
      <p:ext uri="{BB962C8B-B14F-4D97-AF65-F5344CB8AC3E}">
        <p14:creationId xmlns:p14="http://schemas.microsoft.com/office/powerpoint/2010/main" val="1524468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F8430D-C969-4136-9E2B-46AA0AB0D64A}"/>
              </a:ext>
            </a:extLst>
          </p:cNvPr>
          <p:cNvSpPr/>
          <p:nvPr userDrawn="1"/>
        </p:nvSpPr>
        <p:spPr>
          <a:xfrm>
            <a:off x="0" y="6766560"/>
            <a:ext cx="9144000"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487230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275081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4.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5/22/2021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grpSp>
        <p:nvGrpSpPr>
          <p:cNvPr id="9" name="Group 8"/>
          <p:cNvGrpSpPr/>
          <p:nvPr userDrawn="1"/>
        </p:nvGrpSpPr>
        <p:grpSpPr>
          <a:xfrm>
            <a:off x="3505531" y="0"/>
            <a:ext cx="2133269" cy="566392"/>
            <a:chOff x="3505531" y="0"/>
            <a:chExt cx="2133269" cy="566392"/>
          </a:xfrm>
        </p:grpSpPr>
        <p:pic>
          <p:nvPicPr>
            <p:cNvPr id="7" name="Picture 12"/>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3505531" y="0"/>
              <a:ext cx="2133269" cy="5663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C:\Shieanne-drive\logos-and-media-files\Brandguide and logos\Monster College\800x600_monstercollege_Purple_Green_eps.jp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3743726" y="67443"/>
              <a:ext cx="1656878" cy="4245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83822401"/>
      </p:ext>
    </p:extLst>
  </p:cSld>
  <p:clrMap bg1="lt1" tx1="dk1" bg2="lt2" tx2="dk2" accent1="accent1" accent2="accent2" accent3="accent3" accent4="accent4" accent5="accent5" accent6="accent6" hlink="hlink" folHlink="folHlink"/>
  <p:sldLayoutIdLst>
    <p:sldLayoutId id="2147483696"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5/22/2021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6666613"/>
      </p:ext>
    </p:extLst>
  </p:cSld>
  <p:clrMap bg1="lt1" tx1="dk1" bg2="lt2" tx2="dk2" accent1="accent1" accent2="accent2" accent3="accent3" accent4="accent4" accent5="accent5" accent6="accent6" hlink="hlink" folHlink="folHlink"/>
  <p:sldLayoutIdLst>
    <p:sldLayoutId id="2147483698"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AFB7AF-A08A-4F94-BCF7-A8413F077235}"/>
              </a:ext>
            </a:extLst>
          </p:cNvPr>
          <p:cNvSpPr>
            <a:spLocks noGrp="1"/>
          </p:cNvSpPr>
          <p:nvPr>
            <p:ph type="title"/>
          </p:nvPr>
        </p:nvSpPr>
        <p:spPr>
          <a:xfrm>
            <a:off x="363072" y="260350"/>
            <a:ext cx="8063927" cy="332399"/>
          </a:xfrm>
          <a:prstGeom prst="rect">
            <a:avLst/>
          </a:prstGeom>
        </p:spPr>
        <p:txBody>
          <a:bodyPr vert="horz" lIns="0" tIns="0" rIns="0" bIns="0" rtlCol="0" anchor="t" anchorCtr="0">
            <a:sp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353F1F63-6691-4434-BF68-9800DB1FC3B0}"/>
              </a:ext>
            </a:extLst>
          </p:cNvPr>
          <p:cNvSpPr>
            <a:spLocks noGrp="1"/>
          </p:cNvSpPr>
          <p:nvPr>
            <p:ph type="body" idx="1"/>
          </p:nvPr>
        </p:nvSpPr>
        <p:spPr>
          <a:xfrm>
            <a:off x="363072" y="1368425"/>
            <a:ext cx="8434562"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E5C61F46-2BD2-47C4-8F70-23C2AA6E3EF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34DE789-A466-4327-83E7-D094D255C614}" type="datetime1">
              <a:rPr lang="en-IN" smtClean="0"/>
              <a:pPr/>
              <a:t>22-05-2021</a:t>
            </a:fld>
            <a:endParaRPr lang="en-IN"/>
          </a:p>
        </p:txBody>
      </p:sp>
      <p:sp>
        <p:nvSpPr>
          <p:cNvPr id="5" name="Footer Placeholder 4">
            <a:extLst>
              <a:ext uri="{FF2B5EF4-FFF2-40B4-BE49-F238E27FC236}">
                <a16:creationId xmlns:a16="http://schemas.microsoft.com/office/drawing/2014/main" id="{F94FF24E-5BAB-4796-BF2B-51D601C0854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9" name="Slide Number Placeholder 8">
            <a:extLst>
              <a:ext uri="{FF2B5EF4-FFF2-40B4-BE49-F238E27FC236}">
                <a16:creationId xmlns:a16="http://schemas.microsoft.com/office/drawing/2014/main" id="{DDA31268-5EEE-42C3-9C04-E4ADB99F329C}"/>
              </a:ext>
            </a:extLst>
          </p:cNvPr>
          <p:cNvSpPr>
            <a:spLocks noGrp="1"/>
          </p:cNvSpPr>
          <p:nvPr>
            <p:ph type="sldNum" sz="quarter" idx="4"/>
          </p:nvPr>
        </p:nvSpPr>
        <p:spPr>
          <a:xfrm>
            <a:off x="6977291"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E6BD7D-6AF9-4E4D-8BB8-844DBA9F34D3}" type="slidenum">
              <a:rPr lang="en-US" smtClean="0"/>
              <a:pPr/>
              <a:t>‹#›</a:t>
            </a:fld>
            <a:endParaRPr lang="en-US"/>
          </a:p>
        </p:txBody>
      </p:sp>
      <p:sp>
        <p:nvSpPr>
          <p:cNvPr id="12" name="Rectangle 11">
            <a:extLst>
              <a:ext uri="{FF2B5EF4-FFF2-40B4-BE49-F238E27FC236}">
                <a16:creationId xmlns:a16="http://schemas.microsoft.com/office/drawing/2014/main" id="{21F8430D-C969-4136-9E2B-46AA0AB0D64A}"/>
              </a:ext>
            </a:extLst>
          </p:cNvPr>
          <p:cNvSpPr/>
          <p:nvPr userDrawn="1"/>
        </p:nvSpPr>
        <p:spPr>
          <a:xfrm>
            <a:off x="0" y="6766560"/>
            <a:ext cx="9144000" cy="91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54120468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Lst>
  <p:hf hdr="0" ftr="0" dt="0"/>
  <p:txStyles>
    <p:titleStyle>
      <a:lvl1pPr algn="l" defTabSz="685800" rtl="0" eaLnBrk="1" latinLnBrk="0" hangingPunct="1">
        <a:lnSpc>
          <a:spcPct val="90000"/>
        </a:lnSpc>
        <a:spcBef>
          <a:spcPct val="0"/>
        </a:spcBef>
        <a:buNone/>
        <a:defRPr sz="2400" b="1" kern="1200" spc="90"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Clr>
          <a:schemeClr val="tx2"/>
        </a:buClr>
        <a:buSzPct val="125000"/>
        <a:buFont typeface="Arial" panose="020B0604020202020204" pitchFamily="34" charset="0"/>
        <a:buChar char="▪"/>
        <a:defRPr sz="2100" kern="1200">
          <a:solidFill>
            <a:schemeClr val="tx2"/>
          </a:solidFill>
          <a:latin typeface="+mn-lt"/>
          <a:ea typeface="+mn-ea"/>
          <a:cs typeface="+mn-cs"/>
        </a:defRPr>
      </a:lvl1pPr>
      <a:lvl2pPr marL="597694" indent="-254794" algn="l" defTabSz="685800" rtl="0" eaLnBrk="1" latinLnBrk="0" hangingPunct="1">
        <a:lnSpc>
          <a:spcPct val="90000"/>
        </a:lnSpc>
        <a:spcBef>
          <a:spcPts val="375"/>
        </a:spcBef>
        <a:buSzPct val="125000"/>
        <a:buFont typeface="Arial" panose="020B0604020202020204" pitchFamily="34" charset="0"/>
        <a:buChar char="–"/>
        <a:defRPr sz="180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AFB7AF-A08A-4F94-BCF7-A8413F077235}"/>
              </a:ext>
            </a:extLst>
          </p:cNvPr>
          <p:cNvSpPr>
            <a:spLocks noGrp="1"/>
          </p:cNvSpPr>
          <p:nvPr>
            <p:ph type="title"/>
          </p:nvPr>
        </p:nvSpPr>
        <p:spPr>
          <a:xfrm>
            <a:off x="363072" y="260350"/>
            <a:ext cx="8063927" cy="332399"/>
          </a:xfrm>
          <a:prstGeom prst="rect">
            <a:avLst/>
          </a:prstGeom>
        </p:spPr>
        <p:txBody>
          <a:bodyPr vert="horz" lIns="0" tIns="0" rIns="0" bIns="0" rtlCol="0" anchor="t" anchorCtr="0">
            <a:sp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353F1F63-6691-4434-BF68-9800DB1FC3B0}"/>
              </a:ext>
            </a:extLst>
          </p:cNvPr>
          <p:cNvSpPr>
            <a:spLocks noGrp="1"/>
          </p:cNvSpPr>
          <p:nvPr>
            <p:ph type="body" idx="1"/>
          </p:nvPr>
        </p:nvSpPr>
        <p:spPr>
          <a:xfrm>
            <a:off x="363072" y="1368425"/>
            <a:ext cx="8434562"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E5C61F46-2BD2-47C4-8F70-23C2AA6E3EF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34DE789-A466-4327-83E7-D094D255C614}" type="datetime1">
              <a:rPr lang="en-IN" smtClean="0"/>
              <a:pPr/>
              <a:t>22-05-2021</a:t>
            </a:fld>
            <a:endParaRPr lang="en-IN"/>
          </a:p>
        </p:txBody>
      </p:sp>
      <p:sp>
        <p:nvSpPr>
          <p:cNvPr id="5" name="Footer Placeholder 4">
            <a:extLst>
              <a:ext uri="{FF2B5EF4-FFF2-40B4-BE49-F238E27FC236}">
                <a16:creationId xmlns:a16="http://schemas.microsoft.com/office/drawing/2014/main" id="{F94FF24E-5BAB-4796-BF2B-51D601C0854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9" name="Slide Number Placeholder 8">
            <a:extLst>
              <a:ext uri="{FF2B5EF4-FFF2-40B4-BE49-F238E27FC236}">
                <a16:creationId xmlns:a16="http://schemas.microsoft.com/office/drawing/2014/main" id="{DDA31268-5EEE-42C3-9C04-E4ADB99F329C}"/>
              </a:ext>
            </a:extLst>
          </p:cNvPr>
          <p:cNvSpPr>
            <a:spLocks noGrp="1"/>
          </p:cNvSpPr>
          <p:nvPr>
            <p:ph type="sldNum" sz="quarter" idx="4"/>
          </p:nvPr>
        </p:nvSpPr>
        <p:spPr>
          <a:xfrm>
            <a:off x="6977291"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E6BD7D-6AF9-4E4D-8BB8-844DBA9F34D3}" type="slidenum">
              <a:rPr lang="en-US" smtClean="0"/>
              <a:pPr/>
              <a:t>‹#›</a:t>
            </a:fld>
            <a:endParaRPr lang="en-US"/>
          </a:p>
        </p:txBody>
      </p:sp>
    </p:spTree>
    <p:extLst>
      <p:ext uri="{BB962C8B-B14F-4D97-AF65-F5344CB8AC3E}">
        <p14:creationId xmlns:p14="http://schemas.microsoft.com/office/powerpoint/2010/main" val="135916468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Lst>
  <p:hf hdr="0" ftr="0" dt="0"/>
  <p:txStyles>
    <p:titleStyle>
      <a:lvl1pPr algn="l" defTabSz="685800" rtl="0" eaLnBrk="1" latinLnBrk="0" hangingPunct="1">
        <a:lnSpc>
          <a:spcPct val="90000"/>
        </a:lnSpc>
        <a:spcBef>
          <a:spcPct val="0"/>
        </a:spcBef>
        <a:buNone/>
        <a:defRPr sz="2400" b="1" kern="1200" spc="90"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Clr>
          <a:schemeClr val="tx2"/>
        </a:buClr>
        <a:buSzPct val="125000"/>
        <a:buFont typeface="Arial" panose="020B0604020202020204" pitchFamily="34" charset="0"/>
        <a:buChar char="▪"/>
        <a:defRPr sz="2100" kern="1200">
          <a:solidFill>
            <a:schemeClr val="tx2"/>
          </a:solidFill>
          <a:latin typeface="+mn-lt"/>
          <a:ea typeface="+mn-ea"/>
          <a:cs typeface="+mn-cs"/>
        </a:defRPr>
      </a:lvl1pPr>
      <a:lvl2pPr marL="597694" indent="-254794" algn="l" defTabSz="685800" rtl="0" eaLnBrk="1" latinLnBrk="0" hangingPunct="1">
        <a:lnSpc>
          <a:spcPct val="90000"/>
        </a:lnSpc>
        <a:spcBef>
          <a:spcPts val="375"/>
        </a:spcBef>
        <a:buSzPct val="125000"/>
        <a:buFont typeface="Arial" panose="020B0604020202020204" pitchFamily="34" charset="0"/>
        <a:buChar char="–"/>
        <a:defRPr sz="1800" kern="1200">
          <a:solidFill>
            <a:schemeClr val="tx2"/>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2"/>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2"/>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png"/><Relationship Id="rId1" Type="http://schemas.openxmlformats.org/officeDocument/2006/relationships/slideLayout" Target="../slideLayouts/slideLayout5.xml"/><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png"/><Relationship Id="rId1" Type="http://schemas.openxmlformats.org/officeDocument/2006/relationships/slideLayout" Target="../slideLayouts/slideLayout5.xm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5.png"/><Relationship Id="rId7" Type="http://schemas.openxmlformats.org/officeDocument/2006/relationships/hyperlink" Target="https://economictimes.indiatimes.com/markets/stocks/news/zomato-takes-big-step-towards-ipo-turns-a-public-limited-firm/articleshow/82096204.cms?utm_source=contentofinterest&amp;utm_medium=text&amp;utm_campaign=cppst" TargetMode="External"/><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hyperlink" Target="https://economictimes.indiatimes.com/tech/startups/zomatos-revenue-nearly-doubles-loss-widens-160-in-2019-20/articleshow/80099897.cms?utm_source=contentofinterest&amp;utm_medium=text&amp;utm_campaign=cppst" TargetMode="External"/><Relationship Id="rId5" Type="http://schemas.openxmlformats.org/officeDocument/2006/relationships/image" Target="../media/image36.jpeg"/><Relationship Id="rId4" Type="http://schemas.microsoft.com/office/2007/relationships/hdphoto" Target="../media/hdphoto4.wdp"/><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9.jpeg"/><Relationship Id="rId1" Type="http://schemas.openxmlformats.org/officeDocument/2006/relationships/slideLayout" Target="../slideLayouts/slideLayout5.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 Id="rId9"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5" Type="http://schemas.openxmlformats.org/officeDocument/2006/relationships/image" Target="../media/image7.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www.financialexpress.com/market/zomato-fy20-revenue-jumps-over-two-fold-to-rs-2960-crore/2020373/#:~:text=The%20Hyperpure%20revenue%20for%202019,the%20previous%20year%2C%20it%20added." TargetMode="External"/><Relationship Id="rId7" Type="http://schemas.openxmlformats.org/officeDocument/2006/relationships/image" Target="../media/image26.svg"/><Relationship Id="rId2" Type="http://schemas.openxmlformats.org/officeDocument/2006/relationships/image" Target="../media/image22.jpg"/><Relationship Id="rId1" Type="http://schemas.openxmlformats.org/officeDocument/2006/relationships/slideLayout" Target="../slideLayouts/slideLayout4.xml"/><Relationship Id="rId6" Type="http://schemas.openxmlformats.org/officeDocument/2006/relationships/image" Target="../media/image25.png"/><Relationship Id="rId11" Type="http://schemas.openxmlformats.org/officeDocument/2006/relationships/hyperlink" Target="https://yourstory.com/2019/04/hyperpure-zomato-b2b-farm-to-fork-model" TargetMode="External"/><Relationship Id="rId5" Type="http://schemas.openxmlformats.org/officeDocument/2006/relationships/image" Target="../media/image24.svg"/><Relationship Id="rId10" Type="http://schemas.openxmlformats.org/officeDocument/2006/relationships/image" Target="../media/image7.png"/><Relationship Id="rId4" Type="http://schemas.openxmlformats.org/officeDocument/2006/relationships/image" Target="../media/image23.png"/><Relationship Id="rId9" Type="http://schemas.openxmlformats.org/officeDocument/2006/relationships/image" Target="../media/image2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32" name="Picture 8" descr="How to build an Online Food Delivery app like Zomato in 2021">
            <a:extLst>
              <a:ext uri="{FF2B5EF4-FFF2-40B4-BE49-F238E27FC236}">
                <a16:creationId xmlns:a16="http://schemas.microsoft.com/office/drawing/2014/main" id="{524E436B-B633-479A-A070-37DF2C59D8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099"/>
          <a:stretch/>
        </p:blipFill>
        <p:spPr bwMode="auto">
          <a:xfrm>
            <a:off x="0" y="0"/>
            <a:ext cx="9144000" cy="5613881"/>
          </a:xfrm>
          <a:prstGeom prst="rect">
            <a:avLst/>
          </a:prstGeom>
          <a:noFill/>
          <a:extLst>
            <a:ext uri="{909E8E84-426E-40DD-AFC4-6F175D3DCCD1}">
              <a14:hiddenFill xmlns:a14="http://schemas.microsoft.com/office/drawing/2010/main">
                <a:solidFill>
                  <a:srgbClr val="FFFFFF"/>
                </a:solidFill>
              </a14:hiddenFill>
            </a:ext>
          </a:extLst>
        </p:spPr>
      </p:pic>
      <p:sp>
        <p:nvSpPr>
          <p:cNvPr id="18" name="Parallelogram 17"/>
          <p:cNvSpPr/>
          <p:nvPr/>
        </p:nvSpPr>
        <p:spPr>
          <a:xfrm>
            <a:off x="-1143000" y="4492482"/>
            <a:ext cx="7855886" cy="1097103"/>
          </a:xfrm>
          <a:prstGeom prst="parallelogram">
            <a:avLst/>
          </a:prstGeom>
          <a:solidFill>
            <a:srgbClr val="2D2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Arial"/>
            </a:endParaRPr>
          </a:p>
        </p:txBody>
      </p:sp>
      <p:sp>
        <p:nvSpPr>
          <p:cNvPr id="11" name="Parallelogram 10"/>
          <p:cNvSpPr/>
          <p:nvPr/>
        </p:nvSpPr>
        <p:spPr>
          <a:xfrm>
            <a:off x="1284143" y="5387503"/>
            <a:ext cx="5818143" cy="1356691"/>
          </a:xfrm>
          <a:prstGeom prst="parallelogram">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Arial"/>
            </a:endParaRPr>
          </a:p>
        </p:txBody>
      </p:sp>
      <p:sp>
        <p:nvSpPr>
          <p:cNvPr id="17" name="Parallelogram 16"/>
          <p:cNvSpPr/>
          <p:nvPr/>
        </p:nvSpPr>
        <p:spPr>
          <a:xfrm>
            <a:off x="-1811410" y="3337873"/>
            <a:ext cx="4464992" cy="1420572"/>
          </a:xfrm>
          <a:prstGeom prst="parallelogram">
            <a:avLst>
              <a:gd name="adj" fmla="val 35989"/>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Arial"/>
            </a:endParaRPr>
          </a:p>
        </p:txBody>
      </p:sp>
      <p:sp>
        <p:nvSpPr>
          <p:cNvPr id="7" name="TextBox 6"/>
          <p:cNvSpPr txBox="1"/>
          <p:nvPr/>
        </p:nvSpPr>
        <p:spPr>
          <a:xfrm>
            <a:off x="3114072" y="5670220"/>
            <a:ext cx="2158283" cy="761747"/>
          </a:xfrm>
          <a:prstGeom prst="rect">
            <a:avLst/>
          </a:prstGeom>
          <a:noFill/>
        </p:spPr>
        <p:txBody>
          <a:bodyPr wrap="none" lIns="0" tIns="0" rIns="0" bIns="0" rtlCol="0">
            <a:spAutoFit/>
          </a:bodyPr>
          <a:lstStyle/>
          <a:p>
            <a:pPr defTabSz="914378"/>
            <a:r>
              <a:rPr lang="en-US" sz="4950" b="1" dirty="0">
                <a:solidFill>
                  <a:prstClr val="white"/>
                </a:solidFill>
                <a:latin typeface="Calibri" pitchFamily="34" charset="0"/>
                <a:ea typeface="Arial" charset="0"/>
                <a:cs typeface="Calibri" pitchFamily="34" charset="0"/>
              </a:rPr>
              <a:t>Zomato </a:t>
            </a:r>
          </a:p>
        </p:txBody>
      </p:sp>
      <p:sp>
        <p:nvSpPr>
          <p:cNvPr id="5" name="TextBox 4"/>
          <p:cNvSpPr txBox="1"/>
          <p:nvPr/>
        </p:nvSpPr>
        <p:spPr>
          <a:xfrm>
            <a:off x="-312128" y="3780005"/>
            <a:ext cx="1596271" cy="553998"/>
          </a:xfrm>
          <a:prstGeom prst="rect">
            <a:avLst/>
          </a:prstGeom>
          <a:noFill/>
        </p:spPr>
        <p:txBody>
          <a:bodyPr wrap="none" lIns="0" tIns="0" rIns="0" bIns="0" rtlCol="0">
            <a:spAutoFit/>
          </a:bodyPr>
          <a:lstStyle/>
          <a:p>
            <a:pPr defTabSz="914378"/>
            <a:r>
              <a:rPr lang="en-US" sz="3200" b="1" i="1" dirty="0">
                <a:solidFill>
                  <a:prstClr val="white"/>
                </a:solidFill>
                <a:latin typeface="Calibri" pitchFamily="34" charset="0"/>
                <a:ea typeface="Arial" charset="0"/>
                <a:cs typeface="Calibri" pitchFamily="34" charset="0"/>
              </a:rPr>
              <a:t>13 </a:t>
            </a:r>
            <a:r>
              <a:rPr lang="en-US" sz="3600" b="1" i="1" dirty="0">
                <a:solidFill>
                  <a:prstClr val="white"/>
                </a:solidFill>
                <a:latin typeface="Calibri" pitchFamily="34" charset="0"/>
                <a:ea typeface="Arial" charset="0"/>
                <a:cs typeface="Calibri" pitchFamily="34" charset="0"/>
              </a:rPr>
              <a:t>Years</a:t>
            </a:r>
            <a:r>
              <a:rPr lang="en-US" sz="2400" b="1" i="1" dirty="0">
                <a:solidFill>
                  <a:prstClr val="white"/>
                </a:solidFill>
                <a:latin typeface="Calibri" pitchFamily="34" charset="0"/>
                <a:ea typeface="Arial" charset="0"/>
                <a:cs typeface="Calibri" pitchFamily="34" charset="0"/>
              </a:rPr>
              <a:t> </a:t>
            </a:r>
          </a:p>
        </p:txBody>
      </p:sp>
      <p:sp>
        <p:nvSpPr>
          <p:cNvPr id="19" name="TextBox 18"/>
          <p:cNvSpPr txBox="1"/>
          <p:nvPr/>
        </p:nvSpPr>
        <p:spPr>
          <a:xfrm>
            <a:off x="-221236" y="4809440"/>
            <a:ext cx="6075381" cy="492443"/>
          </a:xfrm>
          <a:prstGeom prst="rect">
            <a:avLst/>
          </a:prstGeom>
          <a:noFill/>
        </p:spPr>
        <p:txBody>
          <a:bodyPr wrap="none" lIns="0" tIns="0" rIns="0" bIns="0" rtlCol="0">
            <a:spAutoFit/>
          </a:bodyPr>
          <a:lstStyle/>
          <a:p>
            <a:pPr defTabSz="914378"/>
            <a:r>
              <a:rPr lang="en-US" sz="3200" b="1" dirty="0">
                <a:ln>
                  <a:solidFill>
                    <a:schemeClr val="bg1">
                      <a:lumMod val="75000"/>
                    </a:schemeClr>
                  </a:solidFill>
                </a:ln>
                <a:solidFill>
                  <a:schemeClr val="bg1"/>
                </a:solidFill>
                <a:latin typeface="Calibri" pitchFamily="34" charset="0"/>
                <a:ea typeface="Arial" charset="0"/>
                <a:cs typeface="Calibri" pitchFamily="34" charset="0"/>
              </a:rPr>
              <a:t>Of Emergence With Hungry Minds </a:t>
            </a:r>
          </a:p>
        </p:txBody>
      </p:sp>
      <p:pic>
        <p:nvPicPr>
          <p:cNvPr id="1026" name="Picture 2" descr="Zomato – Logos Download">
            <a:extLst>
              <a:ext uri="{FF2B5EF4-FFF2-40B4-BE49-F238E27FC236}">
                <a16:creationId xmlns:a16="http://schemas.microsoft.com/office/drawing/2014/main" id="{C8A76A1D-CC42-40DD-B9E2-7725B32F4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75" y="2473309"/>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32F97AF-0D5A-4332-A19B-86AC8A21B403}"/>
              </a:ext>
            </a:extLst>
          </p:cNvPr>
          <p:cNvSpPr/>
          <p:nvPr/>
        </p:nvSpPr>
        <p:spPr>
          <a:xfrm>
            <a:off x="533400" y="381000"/>
            <a:ext cx="3505200" cy="1984518"/>
          </a:xfrm>
          <a:prstGeom prst="rect">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40" name="Picture 16" descr="Delivery — LOKE Branded Ordering, Loyalty &amp; Marketing Apps">
            <a:extLst>
              <a:ext uri="{FF2B5EF4-FFF2-40B4-BE49-F238E27FC236}">
                <a16:creationId xmlns:a16="http://schemas.microsoft.com/office/drawing/2014/main" id="{3F270685-9F1E-404D-8939-BFC36ED819B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216" y="222521"/>
            <a:ext cx="3775384" cy="188769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Zomato – Logos Download">
            <a:extLst>
              <a:ext uri="{FF2B5EF4-FFF2-40B4-BE49-F238E27FC236}">
                <a16:creationId xmlns:a16="http://schemas.microsoft.com/office/drawing/2014/main" id="{249C564B-A598-4EF6-A44A-ED858C3C5BF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9669" b="39191"/>
          <a:stretch/>
        </p:blipFill>
        <p:spPr bwMode="auto">
          <a:xfrm>
            <a:off x="1423876" y="1447800"/>
            <a:ext cx="633524" cy="19860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Zomato – Logos Download">
            <a:extLst>
              <a:ext uri="{FF2B5EF4-FFF2-40B4-BE49-F238E27FC236}">
                <a16:creationId xmlns:a16="http://schemas.microsoft.com/office/drawing/2014/main" id="{D3E63843-D805-4824-B2C3-C1A21D9B3E8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9669" b="39191"/>
          <a:stretch/>
        </p:blipFill>
        <p:spPr bwMode="auto">
          <a:xfrm>
            <a:off x="3114072" y="1441093"/>
            <a:ext cx="633524" cy="198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56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4000"/>
            <a:lum/>
          </a:blip>
          <a:srcRect/>
          <a:stretch>
            <a:fillRect l="-17000" r="-17000"/>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AE6BD7D-6AF9-4E4D-8BB8-844DBA9F34D3}" type="slidenum">
              <a:rPr lang="en-US" smtClean="0"/>
              <a:pPr/>
              <a:t>10</a:t>
            </a:fld>
            <a:endParaRPr lang="en-US"/>
          </a:p>
        </p:txBody>
      </p:sp>
      <p:sp>
        <p:nvSpPr>
          <p:cNvPr id="7" name="Rectangle 6"/>
          <p:cNvSpPr/>
          <p:nvPr/>
        </p:nvSpPr>
        <p:spPr>
          <a:xfrm>
            <a:off x="0" y="6781800"/>
            <a:ext cx="9144000" cy="76200"/>
          </a:xfrm>
          <a:prstGeom prst="rect">
            <a:avLst/>
          </a:prstGeom>
          <a:solidFill>
            <a:srgbClr val="6048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4F8A554-26E6-4E21-B1A0-BC05D5E36A86}"/>
              </a:ext>
            </a:extLst>
          </p:cNvPr>
          <p:cNvGrpSpPr/>
          <p:nvPr/>
        </p:nvGrpSpPr>
        <p:grpSpPr>
          <a:xfrm>
            <a:off x="3615364" y="2023625"/>
            <a:ext cx="1885719" cy="4758175"/>
            <a:chOff x="3143311" y="1084338"/>
            <a:chExt cx="1706694" cy="4306447"/>
          </a:xfrm>
          <a:solidFill>
            <a:srgbClr val="2D2D2D"/>
          </a:solidFill>
        </p:grpSpPr>
        <p:grpSp>
          <p:nvGrpSpPr>
            <p:cNvPr id="10" name="Group 4">
              <a:extLst>
                <a:ext uri="{FF2B5EF4-FFF2-40B4-BE49-F238E27FC236}">
                  <a16:creationId xmlns:a16="http://schemas.microsoft.com/office/drawing/2014/main" id="{1771494F-400F-4E20-BF8C-AF823BBCE7CD}"/>
                </a:ext>
              </a:extLst>
            </p:cNvPr>
            <p:cNvGrpSpPr/>
            <p:nvPr/>
          </p:nvGrpSpPr>
          <p:grpSpPr>
            <a:xfrm>
              <a:off x="3833521" y="1084338"/>
              <a:ext cx="351774" cy="4306446"/>
              <a:chOff x="5706126" y="1412776"/>
              <a:chExt cx="288032" cy="4896544"/>
            </a:xfrm>
            <a:grpFill/>
          </p:grpSpPr>
          <p:sp>
            <p:nvSpPr>
              <p:cNvPr id="21" name="Rectangle 1">
                <a:extLst>
                  <a:ext uri="{FF2B5EF4-FFF2-40B4-BE49-F238E27FC236}">
                    <a16:creationId xmlns:a16="http://schemas.microsoft.com/office/drawing/2014/main" id="{C2D1DF75-A44A-44FC-94C1-6DF06743FEC5}"/>
                  </a:ext>
                </a:extLst>
              </p:cNvPr>
              <p:cNvSpPr/>
              <p:nvPr/>
            </p:nvSpPr>
            <p:spPr>
              <a:xfrm>
                <a:off x="5796136" y="1628800"/>
                <a:ext cx="108012" cy="46805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Arial"/>
                </a:endParaRPr>
              </a:p>
            </p:txBody>
          </p:sp>
          <p:sp>
            <p:nvSpPr>
              <p:cNvPr id="22" name="Flowchart: Extract 2">
                <a:extLst>
                  <a:ext uri="{FF2B5EF4-FFF2-40B4-BE49-F238E27FC236}">
                    <a16:creationId xmlns:a16="http://schemas.microsoft.com/office/drawing/2014/main" id="{81C4132F-513C-472A-9CF9-1657B1E7064F}"/>
                  </a:ext>
                </a:extLst>
              </p:cNvPr>
              <p:cNvSpPr/>
              <p:nvPr/>
            </p:nvSpPr>
            <p:spPr>
              <a:xfrm>
                <a:off x="5706126" y="1412776"/>
                <a:ext cx="288032" cy="288032"/>
              </a:xfrm>
              <a:prstGeom prst="flowChartExtra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Arial"/>
                </a:endParaRPr>
              </a:p>
            </p:txBody>
          </p:sp>
        </p:grpSp>
        <p:grpSp>
          <p:nvGrpSpPr>
            <p:cNvPr id="11" name="Group 8">
              <a:extLst>
                <a:ext uri="{FF2B5EF4-FFF2-40B4-BE49-F238E27FC236}">
                  <a16:creationId xmlns:a16="http://schemas.microsoft.com/office/drawing/2014/main" id="{DA8F65DA-F544-4688-B51F-0A6E1ED1B084}"/>
                </a:ext>
              </a:extLst>
            </p:cNvPr>
            <p:cNvGrpSpPr/>
            <p:nvPr/>
          </p:nvGrpSpPr>
          <p:grpSpPr>
            <a:xfrm>
              <a:off x="3143311" y="1541065"/>
              <a:ext cx="727744" cy="3849719"/>
              <a:chOff x="4998751" y="1869503"/>
              <a:chExt cx="727744" cy="4426944"/>
            </a:xfrm>
            <a:grpFill/>
          </p:grpSpPr>
          <p:sp>
            <p:nvSpPr>
              <p:cNvPr id="17" name="Rectangle 38">
                <a:extLst>
                  <a:ext uri="{FF2B5EF4-FFF2-40B4-BE49-F238E27FC236}">
                    <a16:creationId xmlns:a16="http://schemas.microsoft.com/office/drawing/2014/main" id="{EB3CC248-4680-466A-8947-168FADB2F3D7}"/>
                  </a:ext>
                </a:extLst>
              </p:cNvPr>
              <p:cNvSpPr/>
              <p:nvPr/>
            </p:nvSpPr>
            <p:spPr>
              <a:xfrm>
                <a:off x="5602892" y="2542257"/>
                <a:ext cx="120775" cy="375419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Arial"/>
                </a:endParaRPr>
              </a:p>
            </p:txBody>
          </p:sp>
          <p:sp>
            <p:nvSpPr>
              <p:cNvPr id="18" name="Bent Arrow 6">
                <a:extLst>
                  <a:ext uri="{FF2B5EF4-FFF2-40B4-BE49-F238E27FC236}">
                    <a16:creationId xmlns:a16="http://schemas.microsoft.com/office/drawing/2014/main" id="{8BA3A5C3-26B1-43B0-85C7-0EBF5C4B71B6}"/>
                  </a:ext>
                </a:extLst>
              </p:cNvPr>
              <p:cNvSpPr/>
              <p:nvPr/>
            </p:nvSpPr>
            <p:spPr>
              <a:xfrm flipH="1">
                <a:off x="5023689" y="1869503"/>
                <a:ext cx="699978" cy="911425"/>
              </a:xfrm>
              <a:prstGeom prst="bentArrow">
                <a:avLst>
                  <a:gd name="adj1" fmla="val 17792"/>
                  <a:gd name="adj2" fmla="val 25000"/>
                  <a:gd name="adj3" fmla="val 33165"/>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Arial"/>
                </a:endParaRPr>
              </a:p>
            </p:txBody>
          </p:sp>
          <p:sp>
            <p:nvSpPr>
              <p:cNvPr id="19" name="Bent Arrow 40">
                <a:extLst>
                  <a:ext uri="{FF2B5EF4-FFF2-40B4-BE49-F238E27FC236}">
                    <a16:creationId xmlns:a16="http://schemas.microsoft.com/office/drawing/2014/main" id="{5CAFC462-B4EF-478F-97D7-935DEF339A9A}"/>
                  </a:ext>
                </a:extLst>
              </p:cNvPr>
              <p:cNvSpPr/>
              <p:nvPr/>
            </p:nvSpPr>
            <p:spPr>
              <a:xfrm flipH="1">
                <a:off x="5026517" y="3314020"/>
                <a:ext cx="699978" cy="911425"/>
              </a:xfrm>
              <a:prstGeom prst="bentArrow">
                <a:avLst>
                  <a:gd name="adj1" fmla="val 17792"/>
                  <a:gd name="adj2" fmla="val 25000"/>
                  <a:gd name="adj3" fmla="val 33165"/>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Arial"/>
                </a:endParaRPr>
              </a:p>
            </p:txBody>
          </p:sp>
          <p:sp>
            <p:nvSpPr>
              <p:cNvPr id="20" name="Bent Arrow 41">
                <a:extLst>
                  <a:ext uri="{FF2B5EF4-FFF2-40B4-BE49-F238E27FC236}">
                    <a16:creationId xmlns:a16="http://schemas.microsoft.com/office/drawing/2014/main" id="{C0311728-4929-4FEB-81D5-A531E6DCD639}"/>
                  </a:ext>
                </a:extLst>
              </p:cNvPr>
              <p:cNvSpPr/>
              <p:nvPr/>
            </p:nvSpPr>
            <p:spPr>
              <a:xfrm flipH="1">
                <a:off x="4998751" y="4929310"/>
                <a:ext cx="699978" cy="911425"/>
              </a:xfrm>
              <a:prstGeom prst="bentArrow">
                <a:avLst>
                  <a:gd name="adj1" fmla="val 17792"/>
                  <a:gd name="adj2" fmla="val 25000"/>
                  <a:gd name="adj3" fmla="val 33165"/>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Arial"/>
                </a:endParaRPr>
              </a:p>
            </p:txBody>
          </p:sp>
        </p:grpSp>
        <p:grpSp>
          <p:nvGrpSpPr>
            <p:cNvPr id="12" name="Group 20">
              <a:extLst>
                <a:ext uri="{FF2B5EF4-FFF2-40B4-BE49-F238E27FC236}">
                  <a16:creationId xmlns:a16="http://schemas.microsoft.com/office/drawing/2014/main" id="{E15EC933-6696-45AB-A853-CA21FB63C740}"/>
                </a:ext>
              </a:extLst>
            </p:cNvPr>
            <p:cNvGrpSpPr/>
            <p:nvPr/>
          </p:nvGrpSpPr>
          <p:grpSpPr>
            <a:xfrm>
              <a:off x="4156720" y="2166957"/>
              <a:ext cx="693285" cy="3223828"/>
              <a:chOff x="6256766" y="2292113"/>
              <a:chExt cx="693285" cy="3800340"/>
            </a:xfrm>
            <a:grpFill/>
          </p:grpSpPr>
          <p:sp>
            <p:nvSpPr>
              <p:cNvPr id="13" name="Rectangle 44">
                <a:extLst>
                  <a:ext uri="{FF2B5EF4-FFF2-40B4-BE49-F238E27FC236}">
                    <a16:creationId xmlns:a16="http://schemas.microsoft.com/office/drawing/2014/main" id="{55335A99-5E07-417F-9965-E6A1F3422F05}"/>
                  </a:ext>
                </a:extLst>
              </p:cNvPr>
              <p:cNvSpPr/>
              <p:nvPr/>
            </p:nvSpPr>
            <p:spPr>
              <a:xfrm flipH="1">
                <a:off x="6256766" y="2973462"/>
                <a:ext cx="119272" cy="3118991"/>
              </a:xfrm>
              <a:custGeom>
                <a:avLst/>
                <a:gdLst/>
                <a:ahLst/>
                <a:cxnLst/>
                <a:rect l="l" t="t" r="r" b="b"/>
                <a:pathLst>
                  <a:path w="119272" h="3118991">
                    <a:moveTo>
                      <a:pt x="119272" y="0"/>
                    </a:moveTo>
                    <a:lnTo>
                      <a:pt x="0" y="0"/>
                    </a:lnTo>
                    <a:lnTo>
                      <a:pt x="0" y="3118991"/>
                    </a:lnTo>
                    <a:lnTo>
                      <a:pt x="119272" y="31189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Arial"/>
                </a:endParaRPr>
              </a:p>
            </p:txBody>
          </p:sp>
          <p:sp>
            <p:nvSpPr>
              <p:cNvPr id="14" name="Bent Arrow 54">
                <a:extLst>
                  <a:ext uri="{FF2B5EF4-FFF2-40B4-BE49-F238E27FC236}">
                    <a16:creationId xmlns:a16="http://schemas.microsoft.com/office/drawing/2014/main" id="{B900F996-5673-4A94-936B-7039A51AE417}"/>
                  </a:ext>
                </a:extLst>
              </p:cNvPr>
              <p:cNvSpPr/>
              <p:nvPr/>
            </p:nvSpPr>
            <p:spPr>
              <a:xfrm>
                <a:off x="6256766" y="2292113"/>
                <a:ext cx="693283" cy="911425"/>
              </a:xfrm>
              <a:prstGeom prst="bentArrow">
                <a:avLst>
                  <a:gd name="adj1" fmla="val 17792"/>
                  <a:gd name="adj2" fmla="val 25000"/>
                  <a:gd name="adj3" fmla="val 33165"/>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Arial"/>
                </a:endParaRPr>
              </a:p>
            </p:txBody>
          </p:sp>
          <p:sp>
            <p:nvSpPr>
              <p:cNvPr id="15" name="Bent Arrow 55">
                <a:extLst>
                  <a:ext uri="{FF2B5EF4-FFF2-40B4-BE49-F238E27FC236}">
                    <a16:creationId xmlns:a16="http://schemas.microsoft.com/office/drawing/2014/main" id="{301C8E31-D1DE-4D7A-A888-CD5EF19AD7D9}"/>
                  </a:ext>
                </a:extLst>
              </p:cNvPr>
              <p:cNvSpPr/>
              <p:nvPr/>
            </p:nvSpPr>
            <p:spPr>
              <a:xfrm>
                <a:off x="6256766" y="3745224"/>
                <a:ext cx="693283" cy="911425"/>
              </a:xfrm>
              <a:prstGeom prst="bentArrow">
                <a:avLst>
                  <a:gd name="adj1" fmla="val 17792"/>
                  <a:gd name="adj2" fmla="val 25000"/>
                  <a:gd name="adj3" fmla="val 33165"/>
                  <a:gd name="adj4" fmla="val 4375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dirty="0">
                  <a:solidFill>
                    <a:prstClr val="white"/>
                  </a:solidFill>
                  <a:latin typeface="Arial"/>
                </a:endParaRPr>
              </a:p>
            </p:txBody>
          </p:sp>
          <p:sp>
            <p:nvSpPr>
              <p:cNvPr id="16" name="Bent Arrow 56">
                <a:extLst>
                  <a:ext uri="{FF2B5EF4-FFF2-40B4-BE49-F238E27FC236}">
                    <a16:creationId xmlns:a16="http://schemas.microsoft.com/office/drawing/2014/main" id="{7F161DE2-A3BC-4190-876F-E075AA922299}"/>
                  </a:ext>
                </a:extLst>
              </p:cNvPr>
              <p:cNvSpPr/>
              <p:nvPr/>
            </p:nvSpPr>
            <p:spPr>
              <a:xfrm>
                <a:off x="6256768" y="5181027"/>
                <a:ext cx="693283" cy="911425"/>
              </a:xfrm>
              <a:custGeom>
                <a:avLst/>
                <a:gdLst/>
                <a:ahLst/>
                <a:cxnLst/>
                <a:rect l="l" t="t" r="r" b="b"/>
                <a:pathLst>
                  <a:path w="693283" h="911425">
                    <a:moveTo>
                      <a:pt x="463356" y="0"/>
                    </a:moveTo>
                    <a:lnTo>
                      <a:pt x="693283" y="173321"/>
                    </a:lnTo>
                    <a:lnTo>
                      <a:pt x="463356" y="346642"/>
                    </a:lnTo>
                    <a:lnTo>
                      <a:pt x="463356" y="234995"/>
                    </a:lnTo>
                    <a:lnTo>
                      <a:pt x="303311" y="234995"/>
                    </a:lnTo>
                    <a:cubicBezTo>
                      <a:pt x="203921" y="234995"/>
                      <a:pt x="123349" y="315567"/>
                      <a:pt x="123349" y="414957"/>
                    </a:cubicBezTo>
                    <a:lnTo>
                      <a:pt x="123349" y="911425"/>
                    </a:lnTo>
                    <a:lnTo>
                      <a:pt x="0" y="911425"/>
                    </a:lnTo>
                    <a:lnTo>
                      <a:pt x="0" y="414958"/>
                    </a:lnTo>
                    <a:cubicBezTo>
                      <a:pt x="0" y="247444"/>
                      <a:pt x="135797" y="111647"/>
                      <a:pt x="303311" y="111647"/>
                    </a:cubicBezTo>
                    <a:lnTo>
                      <a:pt x="463356" y="11164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Arial"/>
                </a:endParaRPr>
              </a:p>
            </p:txBody>
          </p:sp>
        </p:grpSp>
      </p:grpSp>
      <p:sp>
        <p:nvSpPr>
          <p:cNvPr id="23" name="TextBox 22">
            <a:extLst>
              <a:ext uri="{FF2B5EF4-FFF2-40B4-BE49-F238E27FC236}">
                <a16:creationId xmlns:a16="http://schemas.microsoft.com/office/drawing/2014/main" id="{DDA79C29-02E1-4170-905A-ED3F12AF23BA}"/>
              </a:ext>
            </a:extLst>
          </p:cNvPr>
          <p:cNvSpPr txBox="1"/>
          <p:nvPr/>
        </p:nvSpPr>
        <p:spPr>
          <a:xfrm>
            <a:off x="1078077" y="5531438"/>
            <a:ext cx="2447400" cy="584775"/>
          </a:xfrm>
          <a:prstGeom prst="rect">
            <a:avLst/>
          </a:prstGeom>
          <a:solidFill>
            <a:schemeClr val="bg1"/>
          </a:solidFill>
          <a:ln w="12700">
            <a:solidFill>
              <a:srgbClr val="60489D"/>
            </a:solidFill>
          </a:ln>
        </p:spPr>
        <p:style>
          <a:lnRef idx="3">
            <a:schemeClr val="lt1"/>
          </a:lnRef>
          <a:fillRef idx="1">
            <a:schemeClr val="dk1"/>
          </a:fillRef>
          <a:effectRef idx="1">
            <a:schemeClr val="dk1"/>
          </a:effectRef>
          <a:fontRef idx="minor">
            <a:schemeClr val="lt1"/>
          </a:fontRef>
        </p:style>
        <p:txBody>
          <a:bodyPr wrap="square" rtlCol="0">
            <a:spAutoFit/>
          </a:bodyPr>
          <a:lstStyle/>
          <a:p>
            <a:pPr algn="r" defTabSz="685800"/>
            <a:r>
              <a:rPr lang="en-IN" altLang="ko-KR" sz="1600" b="1" dirty="0">
                <a:solidFill>
                  <a:prstClr val="black"/>
                </a:solidFill>
                <a:latin typeface="Calibri" pitchFamily="34" charset="0"/>
                <a:cs typeface="Calibri" pitchFamily="34" charset="0"/>
              </a:rPr>
              <a:t>Customised Mobile friendly user experience</a:t>
            </a:r>
          </a:p>
        </p:txBody>
      </p:sp>
      <p:sp>
        <p:nvSpPr>
          <p:cNvPr id="24" name="TextBox 23">
            <a:extLst>
              <a:ext uri="{FF2B5EF4-FFF2-40B4-BE49-F238E27FC236}">
                <a16:creationId xmlns:a16="http://schemas.microsoft.com/office/drawing/2014/main" id="{5402F2AF-D4E6-4650-98F7-8BEFB4BA14F2}"/>
              </a:ext>
            </a:extLst>
          </p:cNvPr>
          <p:cNvSpPr txBox="1"/>
          <p:nvPr/>
        </p:nvSpPr>
        <p:spPr>
          <a:xfrm>
            <a:off x="5858486" y="5733619"/>
            <a:ext cx="2828314" cy="584775"/>
          </a:xfrm>
          <a:prstGeom prst="rect">
            <a:avLst/>
          </a:prstGeom>
          <a:solidFill>
            <a:schemeClr val="bg1"/>
          </a:solidFill>
          <a:ln w="12700">
            <a:solidFill>
              <a:srgbClr val="60489D"/>
            </a:solidFill>
          </a:ln>
        </p:spPr>
        <p:style>
          <a:lnRef idx="3">
            <a:schemeClr val="lt1"/>
          </a:lnRef>
          <a:fillRef idx="1">
            <a:schemeClr val="dk1"/>
          </a:fillRef>
          <a:effectRef idx="1">
            <a:schemeClr val="dk1"/>
          </a:effectRef>
          <a:fontRef idx="minor">
            <a:schemeClr val="lt1"/>
          </a:fontRef>
        </p:style>
        <p:txBody>
          <a:bodyPr wrap="square" rtlCol="0">
            <a:spAutoFit/>
          </a:bodyPr>
          <a:lstStyle/>
          <a:p>
            <a:pPr defTabSz="685800"/>
            <a:r>
              <a:rPr lang="en-IN" altLang="ko-KR" sz="1600" b="1" dirty="0">
                <a:solidFill>
                  <a:prstClr val="black"/>
                </a:solidFill>
                <a:latin typeface="Calibri" pitchFamily="34" charset="0"/>
                <a:cs typeface="Calibri" pitchFamily="34" charset="0"/>
              </a:rPr>
              <a:t>Best in class Marketing campaigns</a:t>
            </a:r>
          </a:p>
        </p:txBody>
      </p:sp>
      <p:sp>
        <p:nvSpPr>
          <p:cNvPr id="25" name="TextBox 24">
            <a:extLst>
              <a:ext uri="{FF2B5EF4-FFF2-40B4-BE49-F238E27FC236}">
                <a16:creationId xmlns:a16="http://schemas.microsoft.com/office/drawing/2014/main" id="{E3A7FF7D-9703-4726-B341-1BCCCD04D866}"/>
              </a:ext>
            </a:extLst>
          </p:cNvPr>
          <p:cNvSpPr txBox="1"/>
          <p:nvPr/>
        </p:nvSpPr>
        <p:spPr>
          <a:xfrm>
            <a:off x="5858486" y="4581782"/>
            <a:ext cx="2828314" cy="338554"/>
          </a:xfrm>
          <a:prstGeom prst="rect">
            <a:avLst/>
          </a:prstGeom>
          <a:solidFill>
            <a:schemeClr val="bg1"/>
          </a:solidFill>
          <a:ln w="12700">
            <a:solidFill>
              <a:srgbClr val="60489D"/>
            </a:solidFill>
          </a:ln>
        </p:spPr>
        <p:style>
          <a:lnRef idx="3">
            <a:schemeClr val="lt1"/>
          </a:lnRef>
          <a:fillRef idx="1">
            <a:schemeClr val="dk1"/>
          </a:fillRef>
          <a:effectRef idx="1">
            <a:schemeClr val="dk1"/>
          </a:effectRef>
          <a:fontRef idx="minor">
            <a:schemeClr val="lt1"/>
          </a:fontRef>
        </p:style>
        <p:txBody>
          <a:bodyPr wrap="square" rtlCol="0">
            <a:spAutoFit/>
          </a:bodyPr>
          <a:lstStyle/>
          <a:p>
            <a:pPr defTabSz="685800"/>
            <a:r>
              <a:rPr lang="en-IN" altLang="ko-KR" sz="1600" b="1" dirty="0">
                <a:solidFill>
                  <a:prstClr val="black"/>
                </a:solidFill>
                <a:cs typeface="Arial" pitchFamily="34" charset="0"/>
              </a:rPr>
              <a:t>Interactive chat feature</a:t>
            </a:r>
          </a:p>
        </p:txBody>
      </p:sp>
      <p:sp>
        <p:nvSpPr>
          <p:cNvPr id="26" name="TextBox 25">
            <a:extLst>
              <a:ext uri="{FF2B5EF4-FFF2-40B4-BE49-F238E27FC236}">
                <a16:creationId xmlns:a16="http://schemas.microsoft.com/office/drawing/2014/main" id="{CB83F044-3326-4ED2-9308-5D5BC794F55F}"/>
              </a:ext>
            </a:extLst>
          </p:cNvPr>
          <p:cNvSpPr txBox="1"/>
          <p:nvPr/>
        </p:nvSpPr>
        <p:spPr>
          <a:xfrm>
            <a:off x="876300" y="3916195"/>
            <a:ext cx="2447400" cy="338554"/>
          </a:xfrm>
          <a:prstGeom prst="rect">
            <a:avLst/>
          </a:prstGeom>
          <a:solidFill>
            <a:schemeClr val="bg1"/>
          </a:solidFill>
          <a:ln w="12700">
            <a:solidFill>
              <a:srgbClr val="60489D"/>
            </a:solidFill>
          </a:ln>
        </p:spPr>
        <p:style>
          <a:lnRef idx="3">
            <a:schemeClr val="lt1"/>
          </a:lnRef>
          <a:fillRef idx="1">
            <a:schemeClr val="dk1"/>
          </a:fillRef>
          <a:effectRef idx="1">
            <a:schemeClr val="dk1"/>
          </a:effectRef>
          <a:fontRef idx="minor">
            <a:schemeClr val="lt1"/>
          </a:fontRef>
        </p:style>
        <p:txBody>
          <a:bodyPr wrap="square" rtlCol="0">
            <a:spAutoFit/>
          </a:bodyPr>
          <a:lstStyle/>
          <a:p>
            <a:pPr algn="r" defTabSz="685800"/>
            <a:r>
              <a:rPr lang="en-IN" altLang="ko-KR" sz="1600" b="1" dirty="0">
                <a:solidFill>
                  <a:prstClr val="black"/>
                </a:solidFill>
                <a:latin typeface="Calibri" pitchFamily="34" charset="0"/>
                <a:cs typeface="Calibri" pitchFamily="34" charset="0"/>
              </a:rPr>
              <a:t>Real time updates</a:t>
            </a:r>
          </a:p>
        </p:txBody>
      </p:sp>
      <p:sp>
        <p:nvSpPr>
          <p:cNvPr id="27" name="TextBox 26">
            <a:extLst>
              <a:ext uri="{FF2B5EF4-FFF2-40B4-BE49-F238E27FC236}">
                <a16:creationId xmlns:a16="http://schemas.microsoft.com/office/drawing/2014/main" id="{E8319C9A-19B9-41B4-B647-F328F742AB00}"/>
              </a:ext>
            </a:extLst>
          </p:cNvPr>
          <p:cNvSpPr txBox="1"/>
          <p:nvPr/>
        </p:nvSpPr>
        <p:spPr>
          <a:xfrm>
            <a:off x="5858486" y="3200400"/>
            <a:ext cx="2828314" cy="584775"/>
          </a:xfrm>
          <a:prstGeom prst="rect">
            <a:avLst/>
          </a:prstGeom>
          <a:solidFill>
            <a:schemeClr val="bg1"/>
          </a:solidFill>
          <a:ln w="12700">
            <a:solidFill>
              <a:srgbClr val="60489D"/>
            </a:solidFill>
          </a:ln>
        </p:spPr>
        <p:style>
          <a:lnRef idx="3">
            <a:schemeClr val="lt1"/>
          </a:lnRef>
          <a:fillRef idx="1">
            <a:schemeClr val="dk1"/>
          </a:fillRef>
          <a:effectRef idx="1">
            <a:schemeClr val="dk1"/>
          </a:effectRef>
          <a:fontRef idx="minor">
            <a:schemeClr val="lt1"/>
          </a:fontRef>
        </p:style>
        <p:txBody>
          <a:bodyPr wrap="square" rtlCol="0">
            <a:spAutoFit/>
          </a:bodyPr>
          <a:lstStyle/>
          <a:p>
            <a:pPr defTabSz="685800"/>
            <a:r>
              <a:rPr lang="en-IN" altLang="ko-KR" sz="1600" b="1" dirty="0">
                <a:solidFill>
                  <a:prstClr val="black"/>
                </a:solidFill>
                <a:latin typeface="Calibri" pitchFamily="34" charset="0"/>
                <a:cs typeface="Calibri" pitchFamily="34" charset="0"/>
              </a:rPr>
              <a:t>360 Degree brand integration social media</a:t>
            </a:r>
          </a:p>
        </p:txBody>
      </p:sp>
      <p:sp>
        <p:nvSpPr>
          <p:cNvPr id="28" name="TextBox 27">
            <a:extLst>
              <a:ext uri="{FF2B5EF4-FFF2-40B4-BE49-F238E27FC236}">
                <a16:creationId xmlns:a16="http://schemas.microsoft.com/office/drawing/2014/main" id="{943B687E-AA4A-4530-A914-3076D5C73B02}"/>
              </a:ext>
            </a:extLst>
          </p:cNvPr>
          <p:cNvSpPr txBox="1"/>
          <p:nvPr/>
        </p:nvSpPr>
        <p:spPr>
          <a:xfrm>
            <a:off x="2209800" y="2540409"/>
            <a:ext cx="1113900" cy="338554"/>
          </a:xfrm>
          <a:prstGeom prst="rect">
            <a:avLst/>
          </a:prstGeom>
          <a:solidFill>
            <a:schemeClr val="bg1"/>
          </a:solidFill>
          <a:ln w="12700">
            <a:solidFill>
              <a:srgbClr val="60489D"/>
            </a:solidFill>
          </a:ln>
        </p:spPr>
        <p:style>
          <a:lnRef idx="3">
            <a:schemeClr val="lt1"/>
          </a:lnRef>
          <a:fillRef idx="1">
            <a:schemeClr val="dk1"/>
          </a:fillRef>
          <a:effectRef idx="1">
            <a:schemeClr val="dk1"/>
          </a:effectRef>
          <a:fontRef idx="minor">
            <a:schemeClr val="lt1"/>
          </a:fontRef>
        </p:style>
        <p:txBody>
          <a:bodyPr wrap="square" rtlCol="0">
            <a:spAutoFit/>
          </a:bodyPr>
          <a:lstStyle/>
          <a:p>
            <a:pPr algn="ctr" defTabSz="685800"/>
            <a:r>
              <a:rPr lang="en-IN" altLang="ko-KR" sz="1600" b="1" dirty="0">
                <a:solidFill>
                  <a:prstClr val="black"/>
                </a:solidFill>
                <a:latin typeface="Calibri" pitchFamily="34" charset="0"/>
                <a:cs typeface="Calibri" pitchFamily="34" charset="0"/>
              </a:rPr>
              <a:t> ATL </a:t>
            </a:r>
          </a:p>
        </p:txBody>
      </p:sp>
      <p:sp>
        <p:nvSpPr>
          <p:cNvPr id="29" name="TextBox 28">
            <a:extLst>
              <a:ext uri="{FF2B5EF4-FFF2-40B4-BE49-F238E27FC236}">
                <a16:creationId xmlns:a16="http://schemas.microsoft.com/office/drawing/2014/main" id="{59EEECB1-B076-463C-B14B-23699D660222}"/>
              </a:ext>
            </a:extLst>
          </p:cNvPr>
          <p:cNvSpPr txBox="1"/>
          <p:nvPr/>
        </p:nvSpPr>
        <p:spPr>
          <a:xfrm>
            <a:off x="3429000" y="1447800"/>
            <a:ext cx="2286000" cy="338554"/>
          </a:xfrm>
          <a:prstGeom prst="rect">
            <a:avLst/>
          </a:prstGeom>
          <a:solidFill>
            <a:schemeClr val="bg1"/>
          </a:solidFill>
          <a:ln w="12700">
            <a:solidFill>
              <a:srgbClr val="60489D"/>
            </a:solidFill>
          </a:ln>
        </p:spPr>
        <p:style>
          <a:lnRef idx="3">
            <a:schemeClr val="lt1"/>
          </a:lnRef>
          <a:fillRef idx="1">
            <a:schemeClr val="dk1"/>
          </a:fillRef>
          <a:effectRef idx="1">
            <a:schemeClr val="dk1"/>
          </a:effectRef>
          <a:fontRef idx="minor">
            <a:schemeClr val="lt1"/>
          </a:fontRef>
        </p:style>
        <p:txBody>
          <a:bodyPr wrap="square" rtlCol="0">
            <a:spAutoFit/>
          </a:bodyPr>
          <a:lstStyle>
            <a:defPPr>
              <a:defRPr lang="en-US"/>
            </a:defPPr>
            <a:lvl1pPr algn="r" defTabSz="685800">
              <a:defRPr sz="1600" b="1">
                <a:solidFill>
                  <a:prstClr val="black"/>
                </a:solidFill>
                <a:cs typeface="Arial" pitchFamily="34" charset="0"/>
              </a:defRPr>
            </a:lvl1pPr>
          </a:lstStyle>
          <a:p>
            <a:pPr algn="ctr"/>
            <a:r>
              <a:rPr lang="en-IN" altLang="ko-KR" dirty="0">
                <a:latin typeface="Calibri" pitchFamily="34" charset="0"/>
                <a:cs typeface="Calibri" pitchFamily="34" charset="0"/>
              </a:rPr>
              <a:t>In campus</a:t>
            </a:r>
          </a:p>
        </p:txBody>
      </p:sp>
      <p:pic>
        <p:nvPicPr>
          <p:cNvPr id="30" name="Picture 2" descr="Zomato – Logos Download">
            <a:extLst>
              <a:ext uri="{FF2B5EF4-FFF2-40B4-BE49-F238E27FC236}">
                <a16:creationId xmlns:a16="http://schemas.microsoft.com/office/drawing/2014/main" id="{58503B7B-3E19-4F3C-9B87-4F817E0A4E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669" b="39191"/>
          <a:stretch/>
        </p:blipFill>
        <p:spPr bwMode="auto">
          <a:xfrm>
            <a:off x="7991787" y="228600"/>
            <a:ext cx="980674" cy="269083"/>
          </a:xfrm>
          <a:prstGeom prst="rect">
            <a:avLst/>
          </a:prstGeom>
          <a:noFill/>
          <a:extLst>
            <a:ext uri="{909E8E84-426E-40DD-AFC4-6F175D3DCCD1}">
              <a14:hiddenFill xmlns:a14="http://schemas.microsoft.com/office/drawing/2010/main">
                <a:solidFill>
                  <a:srgbClr val="FFFFFF"/>
                </a:solidFill>
              </a14:hiddenFill>
            </a:ext>
          </a:extLst>
        </p:spPr>
      </p:pic>
      <p:sp>
        <p:nvSpPr>
          <p:cNvPr id="31" name="Right Triangle 30">
            <a:extLst>
              <a:ext uri="{FF2B5EF4-FFF2-40B4-BE49-F238E27FC236}">
                <a16:creationId xmlns:a16="http://schemas.microsoft.com/office/drawing/2014/main" id="{01264583-57D0-4175-8077-2FA5335641A1}"/>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6FCB037-2743-4F85-BEF5-1C985B7CF029}"/>
              </a:ext>
            </a:extLst>
          </p:cNvPr>
          <p:cNvSpPr/>
          <p:nvPr/>
        </p:nvSpPr>
        <p:spPr>
          <a:xfrm>
            <a:off x="443345" y="251595"/>
            <a:ext cx="4572000" cy="461665"/>
          </a:xfrm>
          <a:prstGeom prst="rect">
            <a:avLst/>
          </a:prstGeom>
        </p:spPr>
        <p:txBody>
          <a:bodyPr>
            <a:spAutoFit/>
          </a:bodyPr>
          <a:lstStyle/>
          <a:p>
            <a:r>
              <a:rPr lang="en-US"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Growth Marketing</a:t>
            </a:r>
            <a:endParaRPr lang="en-GB"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92600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3B5B1B-2DE7-438F-9B02-CCF6F319F826}"/>
              </a:ext>
            </a:extLst>
          </p:cNvPr>
          <p:cNvSpPr>
            <a:spLocks noGrp="1"/>
          </p:cNvSpPr>
          <p:nvPr>
            <p:ph type="sldNum" sz="quarter" idx="4294967295"/>
          </p:nvPr>
        </p:nvSpPr>
        <p:spPr>
          <a:xfrm>
            <a:off x="7086600" y="6356350"/>
            <a:ext cx="2057400" cy="365125"/>
          </a:xfrm>
        </p:spPr>
        <p:txBody>
          <a:bodyPr/>
          <a:lstStyle/>
          <a:p>
            <a:fld id="{9AE6BD7D-6AF9-4E4D-8BB8-844DBA9F34D3}" type="slidenum">
              <a:rPr lang="en-US" smtClean="0"/>
              <a:pPr/>
              <a:t>11</a:t>
            </a:fld>
            <a:endParaRPr lang="en-US"/>
          </a:p>
        </p:txBody>
      </p:sp>
      <p:sp>
        <p:nvSpPr>
          <p:cNvPr id="4" name="Right Triangle 3">
            <a:extLst>
              <a:ext uri="{FF2B5EF4-FFF2-40B4-BE49-F238E27FC236}">
                <a16:creationId xmlns:a16="http://schemas.microsoft.com/office/drawing/2014/main" id="{66CFDD7B-3F14-43BD-A624-CCD2D7CF7C60}"/>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Zomato – Logos Download">
            <a:extLst>
              <a:ext uri="{FF2B5EF4-FFF2-40B4-BE49-F238E27FC236}">
                <a16:creationId xmlns:a16="http://schemas.microsoft.com/office/drawing/2014/main" id="{086A7A9E-5F08-4D0E-8B47-B89F206001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69" b="39191"/>
          <a:stretch/>
        </p:blipFill>
        <p:spPr bwMode="auto">
          <a:xfrm>
            <a:off x="7991787" y="228600"/>
            <a:ext cx="980674" cy="2690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0B8053A-7219-4976-951A-FBFF118B8876}"/>
              </a:ext>
            </a:extLst>
          </p:cNvPr>
          <p:cNvPicPr>
            <a:picLocks noChangeAspect="1"/>
          </p:cNvPicPr>
          <p:nvPr/>
        </p:nvPicPr>
        <p:blipFill rotWithShape="1">
          <a:blip r:embed="rId3"/>
          <a:srcRect l="20000" t="32214" r="22500" b="12944"/>
          <a:stretch/>
        </p:blipFill>
        <p:spPr>
          <a:xfrm>
            <a:off x="4953000" y="1295400"/>
            <a:ext cx="3983182" cy="3810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16E7DA53-105A-43AA-8E45-95113C8E4B73}"/>
              </a:ext>
            </a:extLst>
          </p:cNvPr>
          <p:cNvPicPr>
            <a:picLocks noChangeAspect="1"/>
          </p:cNvPicPr>
          <p:nvPr/>
        </p:nvPicPr>
        <p:blipFill rotWithShape="1">
          <a:blip r:embed="rId4"/>
          <a:srcRect l="29166" t="29249" r="32500" b="21839"/>
          <a:stretch/>
        </p:blipFill>
        <p:spPr>
          <a:xfrm>
            <a:off x="200891" y="2705100"/>
            <a:ext cx="4440382" cy="3886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795C881C-DB62-4578-821F-16E86F2BDD34}"/>
              </a:ext>
            </a:extLst>
          </p:cNvPr>
          <p:cNvSpPr/>
          <p:nvPr/>
        </p:nvSpPr>
        <p:spPr>
          <a:xfrm>
            <a:off x="443345" y="251595"/>
            <a:ext cx="4572000" cy="830997"/>
          </a:xfrm>
          <a:prstGeom prst="rect">
            <a:avLst/>
          </a:prstGeom>
        </p:spPr>
        <p:txBody>
          <a:bodyPr>
            <a:spAutoFit/>
          </a:bodyPr>
          <a:lstStyle/>
          <a:p>
            <a:r>
              <a:rPr lang="en-US"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Target Customers: </a:t>
            </a:r>
            <a:r>
              <a:rPr lang="en-GB"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As your very own!</a:t>
            </a:r>
            <a:endParaRPr lang="en-GB" sz="2400" dirty="0">
              <a:effectLst>
                <a:outerShdw blurRad="38100" dist="38100" dir="2700000" algn="tl">
                  <a:srgbClr val="000000">
                    <a:alpha val="43137"/>
                  </a:srgbClr>
                </a:outerShdw>
              </a:effectLst>
            </a:endParaRPr>
          </a:p>
        </p:txBody>
      </p:sp>
      <p:pic>
        <p:nvPicPr>
          <p:cNvPr id="14338" name="Picture 2" descr="Food Home Delivery | Jubilee Restaurant | Restaurant in Sulthan Bathery,  Wayanad | Call +91 9526893344">
            <a:extLst>
              <a:ext uri="{FF2B5EF4-FFF2-40B4-BE49-F238E27FC236}">
                <a16:creationId xmlns:a16="http://schemas.microsoft.com/office/drawing/2014/main" id="{E96B6CBB-D17D-4E58-85C7-A59BEECA51B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 y="1874103"/>
            <a:ext cx="1370716" cy="83099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Food Home Delivery | Jubilee Restaurant | Restaurant in Sulthan Bathery,  Wayanad | Call +91 9526893344">
            <a:extLst>
              <a:ext uri="{FF2B5EF4-FFF2-40B4-BE49-F238E27FC236}">
                <a16:creationId xmlns:a16="http://schemas.microsoft.com/office/drawing/2014/main" id="{E9A36D62-5681-4302-B567-27E21A56F83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1381" y="548961"/>
            <a:ext cx="1274618" cy="772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63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Triangle 4">
            <a:extLst>
              <a:ext uri="{FF2B5EF4-FFF2-40B4-BE49-F238E27FC236}">
                <a16:creationId xmlns:a16="http://schemas.microsoft.com/office/drawing/2014/main" id="{9C6D4C85-C41A-4EF1-BF36-2ADEC8568963}"/>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Zomato – Logos Download">
            <a:extLst>
              <a:ext uri="{FF2B5EF4-FFF2-40B4-BE49-F238E27FC236}">
                <a16:creationId xmlns:a16="http://schemas.microsoft.com/office/drawing/2014/main" id="{DC6CA009-242F-48D8-A8D0-947606976A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69" b="39191"/>
          <a:stretch/>
        </p:blipFill>
        <p:spPr bwMode="auto">
          <a:xfrm>
            <a:off x="8106689" y="122482"/>
            <a:ext cx="980674" cy="228487"/>
          </a:xfrm>
          <a:prstGeom prst="rect">
            <a:avLst/>
          </a:prstGeom>
          <a:noFill/>
          <a:extLst>
            <a:ext uri="{909E8E84-426E-40DD-AFC4-6F175D3DCCD1}">
              <a14:hiddenFill xmlns:a14="http://schemas.microsoft.com/office/drawing/2010/main">
                <a:solidFill>
                  <a:srgbClr val="FFFFFF"/>
                </a:solidFill>
              </a14:hiddenFill>
            </a:ext>
          </a:extLst>
        </p:spPr>
      </p:pic>
      <p:sp>
        <p:nvSpPr>
          <p:cNvPr id="25" name="Title 1">
            <a:extLst>
              <a:ext uri="{FF2B5EF4-FFF2-40B4-BE49-F238E27FC236}">
                <a16:creationId xmlns:a16="http://schemas.microsoft.com/office/drawing/2014/main" id="{9B4833B6-9264-402F-BC42-BF5F6427AA93}"/>
              </a:ext>
            </a:extLst>
          </p:cNvPr>
          <p:cNvSpPr txBox="1">
            <a:spLocks/>
          </p:cNvSpPr>
          <p:nvPr/>
        </p:nvSpPr>
        <p:spPr>
          <a:xfrm>
            <a:off x="512099" y="242551"/>
            <a:ext cx="6345901" cy="609398"/>
          </a:xfrm>
          <a:prstGeom prst="rect">
            <a:avLst/>
          </a:prstGeom>
        </p:spPr>
        <p:txBody>
          <a:bodyPr/>
          <a:lstStyle>
            <a:lvl1pPr algn="l" defTabSz="685800" rtl="0" eaLnBrk="1" latinLnBrk="0" hangingPunct="1">
              <a:lnSpc>
                <a:spcPct val="90000"/>
              </a:lnSpc>
              <a:spcBef>
                <a:spcPct val="0"/>
              </a:spcBef>
              <a:buNone/>
              <a:defRPr sz="2400" b="1" kern="1200" spc="90" baseline="0">
                <a:solidFill>
                  <a:schemeClr val="tx1"/>
                </a:solidFill>
                <a:latin typeface="+mj-lt"/>
                <a:ea typeface="+mj-ea"/>
                <a:cs typeface="+mj-cs"/>
              </a:defRPr>
            </a:lvl1pPr>
          </a:lstStyle>
          <a:p>
            <a:r>
              <a:rPr lang="en-US" sz="2200" dirty="0">
                <a:solidFill>
                  <a:srgbClr val="2D2D2D"/>
                </a:solidFill>
                <a:latin typeface="Calibri" pitchFamily="34" charset="0"/>
                <a:cs typeface="Calibri" pitchFamily="34" charset="0"/>
              </a:rPr>
              <a:t>Funding and Valuation: </a:t>
            </a:r>
            <a:r>
              <a:rPr lang="en-GB" sz="2200" dirty="0">
                <a:solidFill>
                  <a:srgbClr val="2D2D2D"/>
                </a:solidFill>
                <a:latin typeface="Calibri" pitchFamily="34" charset="0"/>
                <a:cs typeface="Calibri" pitchFamily="34" charset="0"/>
              </a:rPr>
              <a:t>The Steps to join the  mainstream league </a:t>
            </a:r>
            <a:br>
              <a:rPr lang="en-GB" dirty="0"/>
            </a:br>
            <a:endParaRPr lang="en-GB" dirty="0"/>
          </a:p>
          <a:p>
            <a:endParaRPr lang="en-GB" sz="2200" dirty="0">
              <a:latin typeface="Calibri" pitchFamily="34" charset="0"/>
              <a:cs typeface="Calibri" pitchFamily="34" charset="0"/>
            </a:endParaRPr>
          </a:p>
        </p:txBody>
      </p:sp>
      <p:graphicFrame>
        <p:nvGraphicFramePr>
          <p:cNvPr id="28" name="Table 28">
            <a:extLst>
              <a:ext uri="{FF2B5EF4-FFF2-40B4-BE49-F238E27FC236}">
                <a16:creationId xmlns:a16="http://schemas.microsoft.com/office/drawing/2014/main" id="{0AD179C1-4794-4A39-876D-FB308783360B}"/>
              </a:ext>
            </a:extLst>
          </p:cNvPr>
          <p:cNvGraphicFramePr>
            <a:graphicFrameLocks noGrp="1"/>
          </p:cNvGraphicFramePr>
          <p:nvPr>
            <p:extLst>
              <p:ext uri="{D42A27DB-BD31-4B8C-83A1-F6EECF244321}">
                <p14:modId xmlns:p14="http://schemas.microsoft.com/office/powerpoint/2010/main" val="4209060072"/>
              </p:ext>
            </p:extLst>
          </p:nvPr>
        </p:nvGraphicFramePr>
        <p:xfrm>
          <a:off x="1524000" y="1397000"/>
          <a:ext cx="6096000" cy="5034280"/>
        </p:xfrm>
        <a:graphic>
          <a:graphicData uri="http://schemas.openxmlformats.org/drawingml/2006/table">
            <a:tbl>
              <a:tblPr firstRow="1" bandRow="1">
                <a:tableStyleId>{21E4AEA4-8DFA-4A89-87EB-49C32662AFE0}</a:tableStyleId>
              </a:tblPr>
              <a:tblGrid>
                <a:gridCol w="1219200">
                  <a:extLst>
                    <a:ext uri="{9D8B030D-6E8A-4147-A177-3AD203B41FA5}">
                      <a16:colId xmlns:a16="http://schemas.microsoft.com/office/drawing/2014/main" val="3000704262"/>
                    </a:ext>
                  </a:extLst>
                </a:gridCol>
                <a:gridCol w="1219200">
                  <a:extLst>
                    <a:ext uri="{9D8B030D-6E8A-4147-A177-3AD203B41FA5}">
                      <a16:colId xmlns:a16="http://schemas.microsoft.com/office/drawing/2014/main" val="3394691897"/>
                    </a:ext>
                  </a:extLst>
                </a:gridCol>
                <a:gridCol w="1219200">
                  <a:extLst>
                    <a:ext uri="{9D8B030D-6E8A-4147-A177-3AD203B41FA5}">
                      <a16:colId xmlns:a16="http://schemas.microsoft.com/office/drawing/2014/main" val="2188540945"/>
                    </a:ext>
                  </a:extLst>
                </a:gridCol>
                <a:gridCol w="1219200">
                  <a:extLst>
                    <a:ext uri="{9D8B030D-6E8A-4147-A177-3AD203B41FA5}">
                      <a16:colId xmlns:a16="http://schemas.microsoft.com/office/drawing/2014/main" val="4018139001"/>
                    </a:ext>
                  </a:extLst>
                </a:gridCol>
                <a:gridCol w="1219200">
                  <a:extLst>
                    <a:ext uri="{9D8B030D-6E8A-4147-A177-3AD203B41FA5}">
                      <a16:colId xmlns:a16="http://schemas.microsoft.com/office/drawing/2014/main" val="4000446836"/>
                    </a:ext>
                  </a:extLst>
                </a:gridCol>
              </a:tblGrid>
              <a:tr h="370840">
                <a:tc>
                  <a:txBody>
                    <a:bodyPr/>
                    <a:lstStyle/>
                    <a:p>
                      <a:r>
                        <a:rPr lang="en-US" dirty="0"/>
                        <a:t>Date</a:t>
                      </a:r>
                      <a:endParaRPr lang="en-GB"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CB202D"/>
                    </a:solidFill>
                  </a:tcPr>
                </a:tc>
                <a:tc>
                  <a:txBody>
                    <a:bodyPr/>
                    <a:lstStyle/>
                    <a:p>
                      <a:r>
                        <a:rPr lang="en-US" dirty="0"/>
                        <a:t>Funding </a:t>
                      </a:r>
                      <a:endParaRPr lang="en-GB" dirty="0"/>
                    </a:p>
                  </a:txBody>
                  <a:tcPr>
                    <a:lnT w="12700" cap="flat" cmpd="sng" algn="ctr">
                      <a:solidFill>
                        <a:schemeClr val="tx1"/>
                      </a:solidFill>
                      <a:prstDash val="solid"/>
                      <a:round/>
                      <a:headEnd type="none" w="med" len="med"/>
                      <a:tailEnd type="none" w="med" len="med"/>
                    </a:lnT>
                    <a:solidFill>
                      <a:srgbClr val="CB202D"/>
                    </a:solidFill>
                  </a:tcPr>
                </a:tc>
                <a:tc>
                  <a:txBody>
                    <a:bodyPr/>
                    <a:lstStyle/>
                    <a:p>
                      <a:r>
                        <a:rPr lang="en-US" dirty="0"/>
                        <a:t>From- Stake </a:t>
                      </a:r>
                      <a:endParaRPr lang="en-GB" dirty="0"/>
                    </a:p>
                  </a:txBody>
                  <a:tcPr>
                    <a:lnT w="12700" cap="flat" cmpd="sng" algn="ctr">
                      <a:solidFill>
                        <a:schemeClr val="tx1"/>
                      </a:solidFill>
                      <a:prstDash val="solid"/>
                      <a:round/>
                      <a:headEnd type="none" w="med" len="med"/>
                      <a:tailEnd type="none" w="med" len="med"/>
                    </a:lnT>
                    <a:solidFill>
                      <a:srgbClr val="CB202D"/>
                    </a:solidFill>
                  </a:tcPr>
                </a:tc>
                <a:tc>
                  <a:txBody>
                    <a:bodyPr/>
                    <a:lstStyle/>
                    <a:p>
                      <a:r>
                        <a:rPr lang="en-US" dirty="0"/>
                        <a:t>Valuation </a:t>
                      </a:r>
                      <a:endParaRPr lang="en-GB" dirty="0"/>
                    </a:p>
                  </a:txBody>
                  <a:tcPr>
                    <a:lnT w="12700" cap="flat" cmpd="sng" algn="ctr">
                      <a:solidFill>
                        <a:schemeClr val="tx1"/>
                      </a:solidFill>
                      <a:prstDash val="solid"/>
                      <a:round/>
                      <a:headEnd type="none" w="med" len="med"/>
                      <a:tailEnd type="none" w="med" len="med"/>
                    </a:lnT>
                    <a:solidFill>
                      <a:srgbClr val="CB202D"/>
                    </a:solidFill>
                  </a:tcPr>
                </a:tc>
                <a:tc>
                  <a:txBody>
                    <a:bodyPr/>
                    <a:lstStyle/>
                    <a:p>
                      <a:r>
                        <a:rPr lang="en-US" dirty="0"/>
                        <a:t>Revenue</a:t>
                      </a:r>
                      <a:endParaRPr lang="en-GB"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B202D"/>
                    </a:solidFill>
                  </a:tcPr>
                </a:tc>
                <a:extLst>
                  <a:ext uri="{0D108BD9-81ED-4DB2-BD59-A6C34878D82A}">
                    <a16:rowId xmlns:a16="http://schemas.microsoft.com/office/drawing/2014/main" val="2952739085"/>
                  </a:ext>
                </a:extLst>
              </a:tr>
              <a:tr h="370840">
                <a:tc>
                  <a:txBody>
                    <a:bodyPr/>
                    <a:lstStyle/>
                    <a:p>
                      <a:r>
                        <a:rPr lang="en-US" dirty="0"/>
                        <a:t>2010-13</a:t>
                      </a:r>
                      <a:endParaRPr lang="en-GB" dirty="0"/>
                    </a:p>
                  </a:txBody>
                  <a:tcPr>
                    <a:lnL w="12700" cap="flat" cmpd="sng" algn="ctr">
                      <a:solidFill>
                        <a:schemeClr val="tx1"/>
                      </a:solidFill>
                      <a:prstDash val="solid"/>
                      <a:round/>
                      <a:headEnd type="none" w="med" len="med"/>
                      <a:tailEnd type="none" w="med" len="med"/>
                    </a:lnL>
                  </a:tcPr>
                </a:tc>
                <a:tc>
                  <a:txBody>
                    <a:bodyPr/>
                    <a:lstStyle/>
                    <a:p>
                      <a:r>
                        <a:rPr lang="en-GB" sz="1350" b="0" i="0" kern="1200" dirty="0">
                          <a:solidFill>
                            <a:schemeClr val="dk1"/>
                          </a:solidFill>
                          <a:effectLst/>
                          <a:latin typeface="+mn-lt"/>
                          <a:ea typeface="+mn-ea"/>
                          <a:cs typeface="+mn-cs"/>
                        </a:rPr>
                        <a:t> US$16.7 million + US$37 million</a:t>
                      </a:r>
                      <a:endParaRPr lang="en-GB" dirty="0"/>
                    </a:p>
                  </a:txBody>
                  <a:tcPr/>
                </a:tc>
                <a:tc>
                  <a:txBody>
                    <a:bodyPr/>
                    <a:lstStyle/>
                    <a:p>
                      <a:r>
                        <a:rPr lang="en-US" dirty="0"/>
                        <a:t>Info Edge (57.9% stake)+ Sequoia Capital</a:t>
                      </a:r>
                      <a:endParaRPr lang="en-GB" dirty="0"/>
                    </a:p>
                  </a:txBody>
                  <a:tcPr/>
                </a:tc>
                <a:tc>
                  <a:txBody>
                    <a:bodyPr/>
                    <a:lstStyle/>
                    <a:p>
                      <a:endParaRPr lang="en-GB" dirty="0"/>
                    </a:p>
                  </a:txBody>
                  <a:tcPr/>
                </a:tc>
                <a:tc>
                  <a:txBody>
                    <a:bodyPr/>
                    <a:lstStyle/>
                    <a:p>
                      <a:endParaRPr lang="en-GB"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0651003"/>
                  </a:ext>
                </a:extLst>
              </a:tr>
              <a:tr h="370840">
                <a:tc>
                  <a:txBody>
                    <a:bodyPr/>
                    <a:lstStyle/>
                    <a:p>
                      <a:r>
                        <a:rPr lang="en-US" dirty="0"/>
                        <a:t>2014</a:t>
                      </a:r>
                      <a:endParaRPr lang="en-GB" dirty="0"/>
                    </a:p>
                  </a:txBody>
                  <a:tcPr>
                    <a:lnL w="12700" cap="flat" cmpd="sng" algn="ctr">
                      <a:solidFill>
                        <a:schemeClr val="tx1"/>
                      </a:solidFill>
                      <a:prstDash val="solid"/>
                      <a:round/>
                      <a:headEnd type="none" w="med" len="med"/>
                      <a:tailEnd type="none" w="med" len="med"/>
                    </a:lnL>
                  </a:tcPr>
                </a:tc>
                <a:tc>
                  <a:txBody>
                    <a:bodyPr/>
                    <a:lstStyle/>
                    <a:p>
                      <a:r>
                        <a:rPr lang="en-GB" sz="1350" b="0" i="0" kern="1200" dirty="0">
                          <a:solidFill>
                            <a:schemeClr val="dk1"/>
                          </a:solidFill>
                          <a:effectLst/>
                          <a:latin typeface="+mn-lt"/>
                          <a:ea typeface="+mn-ea"/>
                          <a:cs typeface="+mn-cs"/>
                        </a:rPr>
                        <a:t>US$60 million</a:t>
                      </a:r>
                      <a:endParaRPr lang="en-GB"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Info Edge + Sequoia Capital +VY Capital </a:t>
                      </a:r>
                      <a:endParaRPr lang="en-GB"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350" b="0" i="0" kern="1200" dirty="0">
                          <a:solidFill>
                            <a:schemeClr val="dk1"/>
                          </a:solidFill>
                          <a:effectLst/>
                          <a:latin typeface="+mn-lt"/>
                          <a:ea typeface="+mn-ea"/>
                          <a:cs typeface="+mn-cs"/>
                        </a:rPr>
                        <a:t>US$660 million</a:t>
                      </a:r>
                      <a:endParaRPr lang="en-GB"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GB"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8792925"/>
                  </a:ext>
                </a:extLst>
              </a:tr>
              <a:tr h="370840">
                <a:tc>
                  <a:txBody>
                    <a:bodyPr/>
                    <a:lstStyle/>
                    <a:p>
                      <a:r>
                        <a:rPr lang="en-US" dirty="0"/>
                        <a:t>2015</a:t>
                      </a:r>
                      <a:endParaRPr lang="en-GB" dirty="0"/>
                    </a:p>
                  </a:txBody>
                  <a:tcPr>
                    <a:lnL w="12700" cap="flat" cmpd="sng" algn="ctr">
                      <a:solidFill>
                        <a:schemeClr val="tx1"/>
                      </a:solidFill>
                      <a:prstDash val="solid"/>
                      <a:round/>
                      <a:headEnd type="none" w="med" len="med"/>
                      <a:tailEnd type="none" w="med" len="med"/>
                    </a:lnL>
                  </a:tcPr>
                </a:tc>
                <a:tc>
                  <a:txBody>
                    <a:bodyPr/>
                    <a:lstStyle/>
                    <a:p>
                      <a:r>
                        <a:rPr lang="en-GB" sz="1350" b="0" i="0" kern="1200" dirty="0">
                          <a:solidFill>
                            <a:schemeClr val="dk1"/>
                          </a:solidFill>
                          <a:effectLst/>
                          <a:latin typeface="+mn-lt"/>
                          <a:ea typeface="+mn-ea"/>
                          <a:cs typeface="+mn-cs"/>
                        </a:rPr>
                        <a:t> US$50 million</a:t>
                      </a:r>
                      <a:endParaRPr lang="en-GB"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Info Edge + Sequoia Capital +VY Capital </a:t>
                      </a:r>
                      <a:endParaRPr lang="en-GB"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en-GB"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22224066"/>
                  </a:ext>
                </a:extLst>
              </a:tr>
              <a:tr h="370840">
                <a:tc>
                  <a:txBody>
                    <a:bodyPr/>
                    <a:lstStyle/>
                    <a:p>
                      <a:r>
                        <a:rPr lang="en-US" dirty="0"/>
                        <a:t>2018</a:t>
                      </a:r>
                      <a:endParaRPr lang="en-GB" dirty="0"/>
                    </a:p>
                  </a:txBody>
                  <a:tcPr>
                    <a:lnL w="12700" cap="flat" cmpd="sng" algn="ctr">
                      <a:solidFill>
                        <a:schemeClr val="tx1"/>
                      </a:solidFill>
                      <a:prstDash val="solid"/>
                      <a:round/>
                      <a:headEnd type="none" w="med" len="med"/>
                      <a:tailEnd type="none" w="med" len="med"/>
                    </a:lnL>
                  </a:tcPr>
                </a:tc>
                <a:tc>
                  <a:txBody>
                    <a:bodyPr/>
                    <a:lstStyle/>
                    <a:p>
                      <a:r>
                        <a:rPr lang="en-GB" sz="1350" b="0" i="0" kern="1200" dirty="0">
                          <a:solidFill>
                            <a:schemeClr val="dk1"/>
                          </a:solidFill>
                          <a:effectLst/>
                          <a:latin typeface="+mn-lt"/>
                          <a:ea typeface="+mn-ea"/>
                          <a:cs typeface="+mn-cs"/>
                        </a:rPr>
                        <a:t> $210 million + US$5.4 billion</a:t>
                      </a:r>
                      <a:endParaRPr lang="en-GB" dirty="0"/>
                    </a:p>
                  </a:txBody>
                  <a:tcPr/>
                </a:tc>
                <a:tc>
                  <a:txBody>
                    <a:bodyPr/>
                    <a:lstStyle/>
                    <a:p>
                      <a:r>
                        <a:rPr lang="en-US" dirty="0"/>
                        <a:t>Alibaba (10% stake)</a:t>
                      </a:r>
                      <a:endParaRPr lang="en-GB" dirty="0"/>
                    </a:p>
                  </a:txBody>
                  <a:tcPr/>
                </a:tc>
                <a:tc>
                  <a:txBody>
                    <a:bodyPr/>
                    <a:lstStyle/>
                    <a:p>
                      <a:endParaRPr lang="en-GB" dirty="0"/>
                    </a:p>
                  </a:txBody>
                  <a:tcPr/>
                </a:tc>
                <a:tc>
                  <a:txBody>
                    <a:bodyPr/>
                    <a:lstStyle/>
                    <a:p>
                      <a:endParaRPr lang="en-GB"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35525434"/>
                  </a:ext>
                </a:extLst>
              </a:tr>
              <a:tr h="370840">
                <a:tc>
                  <a:txBody>
                    <a:bodyPr/>
                    <a:lstStyle/>
                    <a:p>
                      <a:r>
                        <a:rPr lang="en-US" dirty="0"/>
                        <a:t>2020</a:t>
                      </a:r>
                      <a:endParaRPr lang="en-GB" dirty="0"/>
                    </a:p>
                  </a:txBody>
                  <a:tcPr>
                    <a:lnL w="12700" cap="flat" cmpd="sng" algn="ctr">
                      <a:solidFill>
                        <a:schemeClr val="tx1"/>
                      </a:solidFill>
                      <a:prstDash val="solid"/>
                      <a:round/>
                      <a:headEnd type="none" w="med" len="med"/>
                      <a:tailEnd type="none" w="med" len="med"/>
                    </a:lnL>
                  </a:tcPr>
                </a:tc>
                <a:tc>
                  <a:txBody>
                    <a:bodyPr/>
                    <a:lstStyle/>
                    <a:p>
                      <a:r>
                        <a:rPr lang="en-GB" sz="1350" b="0" i="0" kern="1200" dirty="0">
                          <a:solidFill>
                            <a:schemeClr val="dk1"/>
                          </a:solidFill>
                          <a:effectLst/>
                          <a:latin typeface="+mn-lt"/>
                          <a:ea typeface="+mn-ea"/>
                          <a:cs typeface="+mn-cs"/>
                        </a:rPr>
                        <a:t>$62 million + $52 million</a:t>
                      </a:r>
                      <a:endParaRPr lang="en-GB" dirty="0"/>
                    </a:p>
                  </a:txBody>
                  <a:tcPr/>
                </a:tc>
                <a:tc>
                  <a:txBody>
                    <a:bodyPr/>
                    <a:lstStyle/>
                    <a:p>
                      <a:r>
                        <a:rPr lang="en-GB" sz="1350" b="0" i="0" kern="1200" dirty="0">
                          <a:solidFill>
                            <a:schemeClr val="dk1"/>
                          </a:solidFill>
                          <a:effectLst/>
                          <a:latin typeface="+mn-lt"/>
                          <a:ea typeface="+mn-ea"/>
                          <a:cs typeface="+mn-cs"/>
                        </a:rPr>
                        <a:t>Temasek + Kora</a:t>
                      </a:r>
                      <a:endParaRPr lang="en-GB" dirty="0"/>
                    </a:p>
                  </a:txBody>
                  <a:tcPr/>
                </a:tc>
                <a:tc>
                  <a:txBody>
                    <a:bodyPr/>
                    <a:lstStyle/>
                    <a:p>
                      <a:endParaRPr lang="en-GB" dirty="0"/>
                    </a:p>
                  </a:txBody>
                  <a:tcPr/>
                </a:tc>
                <a:tc>
                  <a:txBody>
                    <a:bodyPr/>
                    <a:lstStyle/>
                    <a:p>
                      <a:r>
                        <a:rPr lang="en-GB" sz="1350" b="0" i="0" kern="1200" dirty="0">
                          <a:solidFill>
                            <a:schemeClr val="dk1"/>
                          </a:solidFill>
                          <a:effectLst/>
                          <a:latin typeface="+mn-lt"/>
                          <a:ea typeface="+mn-ea"/>
                          <a:cs typeface="+mn-cs"/>
                        </a:rPr>
                        <a:t>Rs. 2,604.7 Crore (FY20)</a:t>
                      </a:r>
                      <a:endParaRPr lang="en-GB"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398670"/>
                  </a:ext>
                </a:extLst>
              </a:tr>
              <a:tr h="370840">
                <a:tc>
                  <a:txBody>
                    <a:bodyPr/>
                    <a:lstStyle/>
                    <a:p>
                      <a:r>
                        <a:rPr lang="en-US" dirty="0"/>
                        <a:t>2021</a:t>
                      </a:r>
                      <a:endParaRPr lang="en-GB"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GB" sz="1350" b="0" i="0" kern="1200" dirty="0">
                          <a:solidFill>
                            <a:schemeClr val="dk1"/>
                          </a:solidFill>
                          <a:effectLst/>
                          <a:latin typeface="+mn-lt"/>
                          <a:ea typeface="+mn-ea"/>
                          <a:cs typeface="+mn-cs"/>
                        </a:rPr>
                        <a:t>Kora</a:t>
                      </a:r>
                      <a:endParaRPr lang="en-GB" dirty="0"/>
                    </a:p>
                  </a:txBody>
                  <a:tcPr>
                    <a:lnB w="12700" cap="flat" cmpd="sng" algn="ctr">
                      <a:solidFill>
                        <a:schemeClr val="tx1"/>
                      </a:solidFill>
                      <a:prstDash val="solid"/>
                      <a:round/>
                      <a:headEnd type="none" w="med" len="med"/>
                      <a:tailEnd type="none" w="med" len="med"/>
                    </a:lnB>
                  </a:tcPr>
                </a:tc>
                <a:tc>
                  <a:txBody>
                    <a:bodyPr/>
                    <a:lstStyle/>
                    <a:p>
                      <a:r>
                        <a:rPr lang="en-GB" sz="1350" b="0" i="0" kern="1200" dirty="0">
                          <a:solidFill>
                            <a:schemeClr val="dk1"/>
                          </a:solidFill>
                          <a:effectLst/>
                          <a:latin typeface="+mn-lt"/>
                          <a:ea typeface="+mn-ea"/>
                          <a:cs typeface="+mn-cs"/>
                        </a:rPr>
                        <a:t> </a:t>
                      </a:r>
                      <a:r>
                        <a:rPr lang="en-GB" sz="1350" b="0" i="0" u="none" kern="1200" dirty="0">
                          <a:solidFill>
                            <a:schemeClr val="dk1"/>
                          </a:solidFill>
                          <a:effectLst/>
                          <a:latin typeface="+mn-lt"/>
                          <a:ea typeface="+mn-ea"/>
                          <a:cs typeface="+mn-cs"/>
                        </a:rPr>
                        <a:t>Tiger Global Management</a:t>
                      </a:r>
                      <a:endParaRPr lang="en-GB" u="none" dirty="0"/>
                    </a:p>
                  </a:txBody>
                  <a:tcPr>
                    <a:lnB w="12700" cap="flat" cmpd="sng" algn="ctr">
                      <a:solidFill>
                        <a:schemeClr val="tx1"/>
                      </a:solidFill>
                      <a:prstDash val="solid"/>
                      <a:round/>
                      <a:headEnd type="none" w="med" len="med"/>
                      <a:tailEnd type="none" w="med" len="med"/>
                    </a:lnB>
                  </a:tcPr>
                </a:tc>
                <a:tc>
                  <a:txBody>
                    <a:bodyPr/>
                    <a:lstStyle/>
                    <a:p>
                      <a:r>
                        <a:rPr lang="en-GB" sz="1350" b="0" i="0" kern="1200" dirty="0">
                          <a:solidFill>
                            <a:schemeClr val="dk1"/>
                          </a:solidFill>
                          <a:effectLst/>
                          <a:latin typeface="+mn-lt"/>
                          <a:ea typeface="+mn-ea"/>
                          <a:cs typeface="+mn-cs"/>
                        </a:rPr>
                        <a:t>US$5.4 billion</a:t>
                      </a:r>
                      <a:endParaRPr lang="en-GB" u="none" dirty="0"/>
                    </a:p>
                  </a:txBody>
                  <a:tcPr>
                    <a:lnB w="12700" cap="flat" cmpd="sng" algn="ctr">
                      <a:solidFill>
                        <a:schemeClr val="tx1"/>
                      </a:solidFill>
                      <a:prstDash val="solid"/>
                      <a:round/>
                      <a:headEnd type="none" w="med" len="med"/>
                      <a:tailEnd type="none" w="med" len="med"/>
                    </a:lnB>
                  </a:tcPr>
                </a:tc>
                <a:tc>
                  <a:txBody>
                    <a:bodyPr/>
                    <a:lstStyle/>
                    <a:p>
                      <a:endParaRPr lang="en-GB" u="none"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8571170"/>
                  </a:ext>
                </a:extLst>
              </a:tr>
            </a:tbl>
          </a:graphicData>
        </a:graphic>
      </p:graphicFrame>
      <p:pic>
        <p:nvPicPr>
          <p:cNvPr id="30" name="Picture 29">
            <a:extLst>
              <a:ext uri="{FF2B5EF4-FFF2-40B4-BE49-F238E27FC236}">
                <a16:creationId xmlns:a16="http://schemas.microsoft.com/office/drawing/2014/main" id="{18F43956-7487-486E-A16F-B27999BABB48}"/>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flipH="1">
            <a:off x="6553200" y="285110"/>
            <a:ext cx="1066800" cy="1087888"/>
          </a:xfrm>
          <a:prstGeom prst="rect">
            <a:avLst/>
          </a:prstGeom>
        </p:spPr>
      </p:pic>
    </p:spTree>
    <p:extLst>
      <p:ext uri="{BB962C8B-B14F-4D97-AF65-F5344CB8AC3E}">
        <p14:creationId xmlns:p14="http://schemas.microsoft.com/office/powerpoint/2010/main" val="3453037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28B39EE8-3F6F-4DCE-8726-569768C706E5}"/>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Zomato – Logos Download">
            <a:extLst>
              <a:ext uri="{FF2B5EF4-FFF2-40B4-BE49-F238E27FC236}">
                <a16:creationId xmlns:a16="http://schemas.microsoft.com/office/drawing/2014/main" id="{46B7A872-9615-4226-B32C-EC90FCEDDC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69" b="39191"/>
          <a:stretch/>
        </p:blipFill>
        <p:spPr bwMode="auto">
          <a:xfrm>
            <a:off x="7991787" y="228600"/>
            <a:ext cx="980674" cy="2690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D45DE98-D4E4-462C-AB94-08288194FC23}"/>
              </a:ext>
            </a:extLst>
          </p:cNvPr>
          <p:cNvSpPr/>
          <p:nvPr/>
        </p:nvSpPr>
        <p:spPr>
          <a:xfrm>
            <a:off x="422564" y="1752600"/>
            <a:ext cx="8382000" cy="3693319"/>
          </a:xfrm>
          <a:prstGeom prst="rect">
            <a:avLst/>
          </a:prstGeom>
        </p:spPr>
        <p:txBody>
          <a:bodyPr wrap="square">
            <a:spAutoFit/>
          </a:bodyPr>
          <a:lstStyle/>
          <a:p>
            <a:r>
              <a:rPr lang="en-US" b="1" dirty="0">
                <a:solidFill>
                  <a:srgbClr val="333333"/>
                </a:solidFill>
                <a:latin typeface="Calibri" panose="020F0502020204030204" pitchFamily="34" charset="0"/>
                <a:cs typeface="Calibri" panose="020F0502020204030204" pitchFamily="34" charset="0"/>
              </a:rPr>
              <a:t>23 February, 2021 - </a:t>
            </a:r>
            <a:r>
              <a:rPr lang="en-US" dirty="0">
                <a:solidFill>
                  <a:srgbClr val="333333"/>
                </a:solidFill>
                <a:latin typeface="Calibri" panose="020F0502020204030204" pitchFamily="34" charset="0"/>
                <a:cs typeface="Calibri" panose="020F0502020204030204" pitchFamily="34" charset="0"/>
              </a:rPr>
              <a:t>Zomato has closed a $250 million funding round, led by existing investors Tiger Global, Kora and Fidelity. Zomato's valuation touches $5.4 Billion.</a:t>
            </a:r>
          </a:p>
          <a:p>
            <a:r>
              <a:rPr lang="en-US" b="1" dirty="0">
                <a:solidFill>
                  <a:srgbClr val="333333"/>
                </a:solidFill>
                <a:latin typeface="Calibri" panose="020F0502020204030204" pitchFamily="34" charset="0"/>
                <a:cs typeface="Calibri" panose="020F0502020204030204" pitchFamily="34" charset="0"/>
              </a:rPr>
              <a:t>25 January, 2021</a:t>
            </a:r>
            <a:r>
              <a:rPr lang="en-US" dirty="0">
                <a:solidFill>
                  <a:srgbClr val="333333"/>
                </a:solidFill>
                <a:latin typeface="Calibri" panose="020F0502020204030204" pitchFamily="34" charset="0"/>
                <a:cs typeface="Calibri" panose="020F0502020204030204" pitchFamily="34" charset="0"/>
              </a:rPr>
              <a:t> - Zomato Plans come up with an IPO in the first half of 2021. They will launch </a:t>
            </a:r>
            <a:r>
              <a:rPr lang="en-US" dirty="0" err="1">
                <a:solidFill>
                  <a:srgbClr val="333333"/>
                </a:solidFill>
                <a:latin typeface="Calibri" panose="020F0502020204030204" pitchFamily="34" charset="0"/>
                <a:cs typeface="Calibri" panose="020F0502020204030204" pitchFamily="34" charset="0"/>
              </a:rPr>
              <a:t>upto</a:t>
            </a:r>
            <a:r>
              <a:rPr lang="en-US" dirty="0">
                <a:solidFill>
                  <a:srgbClr val="333333"/>
                </a:solidFill>
                <a:latin typeface="Calibri" panose="020F0502020204030204" pitchFamily="34" charset="0"/>
                <a:cs typeface="Calibri" panose="020F0502020204030204" pitchFamily="34" charset="0"/>
              </a:rPr>
              <a:t> $1 Billion IPO. After the recent fund raise of $500 million, the company is valued at $5.5 Billion.</a:t>
            </a:r>
          </a:p>
          <a:p>
            <a:r>
              <a:rPr lang="en-US" b="1" dirty="0">
                <a:solidFill>
                  <a:srgbClr val="333333"/>
                </a:solidFill>
                <a:latin typeface="Calibri" panose="020F0502020204030204" pitchFamily="34" charset="0"/>
                <a:cs typeface="Calibri" panose="020F0502020204030204" pitchFamily="34" charset="0"/>
              </a:rPr>
              <a:t>22 January, 2021</a:t>
            </a:r>
            <a:r>
              <a:rPr lang="en-US" dirty="0">
                <a:solidFill>
                  <a:srgbClr val="333333"/>
                </a:solidFill>
                <a:latin typeface="Calibri" panose="020F0502020204030204" pitchFamily="34" charset="0"/>
                <a:cs typeface="Calibri" panose="020F0502020204030204" pitchFamily="34" charset="0"/>
              </a:rPr>
              <a:t> - Zomato raised $500 million from their existing investors along with Ant Group and Sunlight Fund.</a:t>
            </a:r>
          </a:p>
          <a:p>
            <a:r>
              <a:rPr lang="en-US" b="1" dirty="0">
                <a:solidFill>
                  <a:srgbClr val="333333"/>
                </a:solidFill>
                <a:latin typeface="Calibri" panose="020F0502020204030204" pitchFamily="34" charset="0"/>
                <a:cs typeface="Calibri" panose="020F0502020204030204" pitchFamily="34" charset="0"/>
              </a:rPr>
              <a:t>December 19, 2020 </a:t>
            </a:r>
            <a:r>
              <a:rPr lang="en-US" dirty="0">
                <a:solidFill>
                  <a:srgbClr val="333333"/>
                </a:solidFill>
                <a:latin typeface="Calibri" panose="020F0502020204030204" pitchFamily="34" charset="0"/>
                <a:cs typeface="Calibri" panose="020F0502020204030204" pitchFamily="34" charset="0"/>
              </a:rPr>
              <a:t>- Zomato raised $660 Million in funding of Series J round led by Kora, Tiger Global Management. This round hit the </a:t>
            </a:r>
            <a:r>
              <a:rPr lang="en-US" b="1" dirty="0">
                <a:solidFill>
                  <a:srgbClr val="333333"/>
                </a:solidFill>
                <a:latin typeface="Calibri" panose="020F0502020204030204" pitchFamily="34" charset="0"/>
                <a:cs typeface="Calibri" panose="020F0502020204030204" pitchFamily="34" charset="0"/>
              </a:rPr>
              <a:t>Zomato's Valuation to $3.9 Billion</a:t>
            </a:r>
            <a:endParaRPr lang="en-US" dirty="0">
              <a:solidFill>
                <a:srgbClr val="333333"/>
              </a:solidFill>
              <a:latin typeface="Calibri" panose="020F0502020204030204" pitchFamily="34" charset="0"/>
              <a:cs typeface="Calibri" panose="020F0502020204030204" pitchFamily="34" charset="0"/>
            </a:endParaRPr>
          </a:p>
          <a:p>
            <a:r>
              <a:rPr lang="en-US" b="1" dirty="0">
                <a:solidFill>
                  <a:srgbClr val="333333"/>
                </a:solidFill>
                <a:latin typeface="Calibri" panose="020F0502020204030204" pitchFamily="34" charset="0"/>
                <a:cs typeface="Calibri" panose="020F0502020204030204" pitchFamily="34" charset="0"/>
              </a:rPr>
              <a:t>November 19, 2020 -</a:t>
            </a:r>
            <a:r>
              <a:rPr lang="en-US" dirty="0">
                <a:solidFill>
                  <a:srgbClr val="333333"/>
                </a:solidFill>
                <a:latin typeface="Calibri" panose="020F0502020204030204" pitchFamily="34" charset="0"/>
                <a:cs typeface="Calibri" panose="020F0502020204030204" pitchFamily="34" charset="0"/>
              </a:rPr>
              <a:t> Zomato announced that it will do away with commissions it charges restaurant partners on takeaway orders. In a bid to help them recover faster from the economic crisis endowed by the Covid-19 pandemic and also offer customers an alternative to home delivery.</a:t>
            </a:r>
            <a:endParaRPr lang="en-US" b="0" i="0" dirty="0">
              <a:solidFill>
                <a:srgbClr val="333333"/>
              </a:solidFill>
              <a:effectLst/>
              <a:latin typeface="Calibri" panose="020F0502020204030204" pitchFamily="34" charset="0"/>
              <a:cs typeface="Calibri" panose="020F0502020204030204" pitchFamily="34" charset="0"/>
            </a:endParaRPr>
          </a:p>
        </p:txBody>
      </p:sp>
      <p:grpSp>
        <p:nvGrpSpPr>
          <p:cNvPr id="5" name="Group 4">
            <a:extLst>
              <a:ext uri="{FF2B5EF4-FFF2-40B4-BE49-F238E27FC236}">
                <a16:creationId xmlns:a16="http://schemas.microsoft.com/office/drawing/2014/main" id="{91FE5B70-3770-4968-BED5-03FA84B08D71}"/>
              </a:ext>
            </a:extLst>
          </p:cNvPr>
          <p:cNvGrpSpPr/>
          <p:nvPr/>
        </p:nvGrpSpPr>
        <p:grpSpPr>
          <a:xfrm>
            <a:off x="200496" y="1852605"/>
            <a:ext cx="197937" cy="265916"/>
            <a:chOff x="410257" y="1518696"/>
            <a:chExt cx="263916" cy="354554"/>
          </a:xfrm>
          <a:solidFill>
            <a:srgbClr val="CB202D"/>
          </a:solidFill>
        </p:grpSpPr>
        <p:sp>
          <p:nvSpPr>
            <p:cNvPr id="6" name="Isosceles Triangle 5">
              <a:extLst>
                <a:ext uri="{FF2B5EF4-FFF2-40B4-BE49-F238E27FC236}">
                  <a16:creationId xmlns:a16="http://schemas.microsoft.com/office/drawing/2014/main" id="{24256BBF-49E0-430B-84DF-0B4CA1B5026D}"/>
                </a:ext>
              </a:extLst>
            </p:cNvPr>
            <p:cNvSpPr/>
            <p:nvPr/>
          </p:nvSpPr>
          <p:spPr>
            <a:xfrm rot="5400000">
              <a:off x="39986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sp>
          <p:nvSpPr>
            <p:cNvPr id="7" name="Isosceles Triangle 6">
              <a:extLst>
                <a:ext uri="{FF2B5EF4-FFF2-40B4-BE49-F238E27FC236}">
                  <a16:creationId xmlns:a16="http://schemas.microsoft.com/office/drawing/2014/main" id="{A0009ECC-BE37-494B-8F64-C8897FC314F3}"/>
                </a:ext>
              </a:extLst>
            </p:cNvPr>
            <p:cNvSpPr/>
            <p:nvPr/>
          </p:nvSpPr>
          <p:spPr>
            <a:xfrm rot="5400000">
              <a:off x="33001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grpSp>
      <p:grpSp>
        <p:nvGrpSpPr>
          <p:cNvPr id="8" name="Group 7">
            <a:extLst>
              <a:ext uri="{FF2B5EF4-FFF2-40B4-BE49-F238E27FC236}">
                <a16:creationId xmlns:a16="http://schemas.microsoft.com/office/drawing/2014/main" id="{68AA38E5-B7E3-4ED2-9B76-8D65331FF4FD}"/>
              </a:ext>
            </a:extLst>
          </p:cNvPr>
          <p:cNvGrpSpPr/>
          <p:nvPr/>
        </p:nvGrpSpPr>
        <p:grpSpPr>
          <a:xfrm>
            <a:off x="200496" y="2356337"/>
            <a:ext cx="197937" cy="265916"/>
            <a:chOff x="410257" y="1518696"/>
            <a:chExt cx="263916" cy="354554"/>
          </a:xfrm>
          <a:solidFill>
            <a:srgbClr val="2D2D2D"/>
          </a:solidFill>
        </p:grpSpPr>
        <p:sp>
          <p:nvSpPr>
            <p:cNvPr id="9" name="Isosceles Triangle 8">
              <a:extLst>
                <a:ext uri="{FF2B5EF4-FFF2-40B4-BE49-F238E27FC236}">
                  <a16:creationId xmlns:a16="http://schemas.microsoft.com/office/drawing/2014/main" id="{EF604730-ADF1-475A-9EA6-6E5EA3C6A158}"/>
                </a:ext>
              </a:extLst>
            </p:cNvPr>
            <p:cNvSpPr/>
            <p:nvPr/>
          </p:nvSpPr>
          <p:spPr>
            <a:xfrm rot="5400000">
              <a:off x="39986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sp>
          <p:nvSpPr>
            <p:cNvPr id="10" name="Isosceles Triangle 9">
              <a:extLst>
                <a:ext uri="{FF2B5EF4-FFF2-40B4-BE49-F238E27FC236}">
                  <a16:creationId xmlns:a16="http://schemas.microsoft.com/office/drawing/2014/main" id="{94B217FC-732E-42A9-A04A-0BDCEA963EB1}"/>
                </a:ext>
              </a:extLst>
            </p:cNvPr>
            <p:cNvSpPr/>
            <p:nvPr/>
          </p:nvSpPr>
          <p:spPr>
            <a:xfrm rot="5400000">
              <a:off x="33001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grpSp>
      <p:grpSp>
        <p:nvGrpSpPr>
          <p:cNvPr id="11" name="Group 10">
            <a:extLst>
              <a:ext uri="{FF2B5EF4-FFF2-40B4-BE49-F238E27FC236}">
                <a16:creationId xmlns:a16="http://schemas.microsoft.com/office/drawing/2014/main" id="{0D50E4A5-25B0-4792-ABA6-589A5F6524A3}"/>
              </a:ext>
            </a:extLst>
          </p:cNvPr>
          <p:cNvGrpSpPr/>
          <p:nvPr/>
        </p:nvGrpSpPr>
        <p:grpSpPr>
          <a:xfrm>
            <a:off x="195046" y="3216154"/>
            <a:ext cx="197937" cy="265916"/>
            <a:chOff x="410257" y="1518696"/>
            <a:chExt cx="263916" cy="354554"/>
          </a:xfrm>
          <a:solidFill>
            <a:srgbClr val="CB202D"/>
          </a:solidFill>
        </p:grpSpPr>
        <p:sp>
          <p:nvSpPr>
            <p:cNvPr id="12" name="Isosceles Triangle 11">
              <a:extLst>
                <a:ext uri="{FF2B5EF4-FFF2-40B4-BE49-F238E27FC236}">
                  <a16:creationId xmlns:a16="http://schemas.microsoft.com/office/drawing/2014/main" id="{9F6AB272-A372-4D9B-AA3F-D30154FAF977}"/>
                </a:ext>
              </a:extLst>
            </p:cNvPr>
            <p:cNvSpPr/>
            <p:nvPr/>
          </p:nvSpPr>
          <p:spPr>
            <a:xfrm rot="5400000">
              <a:off x="39986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sp>
          <p:nvSpPr>
            <p:cNvPr id="13" name="Isosceles Triangle 12">
              <a:extLst>
                <a:ext uri="{FF2B5EF4-FFF2-40B4-BE49-F238E27FC236}">
                  <a16:creationId xmlns:a16="http://schemas.microsoft.com/office/drawing/2014/main" id="{257EBF5F-DFBF-485C-80CC-DF7904E6E7D9}"/>
                </a:ext>
              </a:extLst>
            </p:cNvPr>
            <p:cNvSpPr/>
            <p:nvPr/>
          </p:nvSpPr>
          <p:spPr>
            <a:xfrm rot="5400000">
              <a:off x="33001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grpSp>
      <p:grpSp>
        <p:nvGrpSpPr>
          <p:cNvPr id="14" name="Group 13">
            <a:extLst>
              <a:ext uri="{FF2B5EF4-FFF2-40B4-BE49-F238E27FC236}">
                <a16:creationId xmlns:a16="http://schemas.microsoft.com/office/drawing/2014/main" id="{E277C900-FDEF-4E12-802F-F1546E91F227}"/>
              </a:ext>
            </a:extLst>
          </p:cNvPr>
          <p:cNvGrpSpPr/>
          <p:nvPr/>
        </p:nvGrpSpPr>
        <p:grpSpPr>
          <a:xfrm>
            <a:off x="195046" y="3733741"/>
            <a:ext cx="197937" cy="265916"/>
            <a:chOff x="410257" y="1518696"/>
            <a:chExt cx="263916" cy="354554"/>
          </a:xfrm>
          <a:solidFill>
            <a:srgbClr val="2D2D2D"/>
          </a:solidFill>
        </p:grpSpPr>
        <p:sp>
          <p:nvSpPr>
            <p:cNvPr id="15" name="Isosceles Triangle 14">
              <a:extLst>
                <a:ext uri="{FF2B5EF4-FFF2-40B4-BE49-F238E27FC236}">
                  <a16:creationId xmlns:a16="http://schemas.microsoft.com/office/drawing/2014/main" id="{FC909FB7-D9ED-46B8-92B8-2C060A023163}"/>
                </a:ext>
              </a:extLst>
            </p:cNvPr>
            <p:cNvSpPr/>
            <p:nvPr/>
          </p:nvSpPr>
          <p:spPr>
            <a:xfrm rot="5400000">
              <a:off x="39986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sp>
          <p:nvSpPr>
            <p:cNvPr id="16" name="Isosceles Triangle 15">
              <a:extLst>
                <a:ext uri="{FF2B5EF4-FFF2-40B4-BE49-F238E27FC236}">
                  <a16:creationId xmlns:a16="http://schemas.microsoft.com/office/drawing/2014/main" id="{BCC129F5-7EC0-45A4-979F-7C5CAAD96D9D}"/>
                </a:ext>
              </a:extLst>
            </p:cNvPr>
            <p:cNvSpPr/>
            <p:nvPr/>
          </p:nvSpPr>
          <p:spPr>
            <a:xfrm rot="5400000">
              <a:off x="33001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grpSp>
      <p:grpSp>
        <p:nvGrpSpPr>
          <p:cNvPr id="17" name="Group 16">
            <a:extLst>
              <a:ext uri="{FF2B5EF4-FFF2-40B4-BE49-F238E27FC236}">
                <a16:creationId xmlns:a16="http://schemas.microsoft.com/office/drawing/2014/main" id="{15242F17-F5C4-40C6-9818-D16186A959B7}"/>
              </a:ext>
            </a:extLst>
          </p:cNvPr>
          <p:cNvGrpSpPr/>
          <p:nvPr/>
        </p:nvGrpSpPr>
        <p:grpSpPr>
          <a:xfrm>
            <a:off x="195046" y="4313787"/>
            <a:ext cx="197937" cy="265916"/>
            <a:chOff x="410257" y="1518696"/>
            <a:chExt cx="263916" cy="354554"/>
          </a:xfrm>
          <a:solidFill>
            <a:srgbClr val="CB202D"/>
          </a:solidFill>
        </p:grpSpPr>
        <p:sp>
          <p:nvSpPr>
            <p:cNvPr id="18" name="Isosceles Triangle 17">
              <a:extLst>
                <a:ext uri="{FF2B5EF4-FFF2-40B4-BE49-F238E27FC236}">
                  <a16:creationId xmlns:a16="http://schemas.microsoft.com/office/drawing/2014/main" id="{2AD3D70F-7193-4381-BD40-DC3A30C73DB8}"/>
                </a:ext>
              </a:extLst>
            </p:cNvPr>
            <p:cNvSpPr/>
            <p:nvPr/>
          </p:nvSpPr>
          <p:spPr>
            <a:xfrm rot="5400000">
              <a:off x="39986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sp>
          <p:nvSpPr>
            <p:cNvPr id="19" name="Isosceles Triangle 18">
              <a:extLst>
                <a:ext uri="{FF2B5EF4-FFF2-40B4-BE49-F238E27FC236}">
                  <a16:creationId xmlns:a16="http://schemas.microsoft.com/office/drawing/2014/main" id="{19C7F705-8637-44AA-82A6-93BD76A36011}"/>
                </a:ext>
              </a:extLst>
            </p:cNvPr>
            <p:cNvSpPr/>
            <p:nvPr/>
          </p:nvSpPr>
          <p:spPr>
            <a:xfrm rot="5400000">
              <a:off x="33001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grpSp>
      <p:sp>
        <p:nvSpPr>
          <p:cNvPr id="20" name="Rectangle 19">
            <a:extLst>
              <a:ext uri="{FF2B5EF4-FFF2-40B4-BE49-F238E27FC236}">
                <a16:creationId xmlns:a16="http://schemas.microsoft.com/office/drawing/2014/main" id="{98996734-B3D6-43B2-997A-39087FA27E2E}"/>
              </a:ext>
            </a:extLst>
          </p:cNvPr>
          <p:cNvSpPr/>
          <p:nvPr/>
        </p:nvSpPr>
        <p:spPr>
          <a:xfrm>
            <a:off x="443345" y="251595"/>
            <a:ext cx="4572000" cy="830997"/>
          </a:xfrm>
          <a:prstGeom prst="rect">
            <a:avLst/>
          </a:prstGeom>
        </p:spPr>
        <p:txBody>
          <a:bodyPr>
            <a:spAutoFit/>
          </a:bodyPr>
          <a:lstStyle/>
          <a:p>
            <a:r>
              <a:rPr lang="en-US"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Latest funding's and more: Working towards the goal</a:t>
            </a:r>
            <a:r>
              <a:rPr lang="en-GB"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a:t>
            </a:r>
            <a:endParaRPr lang="en-GB"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7739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2FE80E9-F709-4D2A-8081-6B6658AAD916}"/>
              </a:ext>
            </a:extLst>
          </p:cNvPr>
          <p:cNvGraphicFramePr>
            <a:graphicFrameLocks noGrp="1"/>
          </p:cNvGraphicFramePr>
          <p:nvPr>
            <p:extLst>
              <p:ext uri="{D42A27DB-BD31-4B8C-83A1-F6EECF244321}">
                <p14:modId xmlns:p14="http://schemas.microsoft.com/office/powerpoint/2010/main" val="2916070849"/>
              </p:ext>
            </p:extLst>
          </p:nvPr>
        </p:nvGraphicFramePr>
        <p:xfrm>
          <a:off x="803310" y="1364498"/>
          <a:ext cx="7537380" cy="5371020"/>
        </p:xfrm>
        <a:graphic>
          <a:graphicData uri="http://schemas.openxmlformats.org/drawingml/2006/table">
            <a:tbl>
              <a:tblPr>
                <a:tableStyleId>{284E427A-3D55-4303-BF80-6455036E1DE7}</a:tableStyleId>
              </a:tblPr>
              <a:tblGrid>
                <a:gridCol w="2512460">
                  <a:extLst>
                    <a:ext uri="{9D8B030D-6E8A-4147-A177-3AD203B41FA5}">
                      <a16:colId xmlns:a16="http://schemas.microsoft.com/office/drawing/2014/main" val="1309308340"/>
                    </a:ext>
                  </a:extLst>
                </a:gridCol>
                <a:gridCol w="2512460">
                  <a:extLst>
                    <a:ext uri="{9D8B030D-6E8A-4147-A177-3AD203B41FA5}">
                      <a16:colId xmlns:a16="http://schemas.microsoft.com/office/drawing/2014/main" val="1069504959"/>
                    </a:ext>
                  </a:extLst>
                </a:gridCol>
                <a:gridCol w="2512460">
                  <a:extLst>
                    <a:ext uri="{9D8B030D-6E8A-4147-A177-3AD203B41FA5}">
                      <a16:colId xmlns:a16="http://schemas.microsoft.com/office/drawing/2014/main" val="2093584472"/>
                    </a:ext>
                  </a:extLst>
                </a:gridCol>
              </a:tblGrid>
              <a:tr h="265575">
                <a:tc>
                  <a:txBody>
                    <a:bodyPr/>
                    <a:lstStyle/>
                    <a:p>
                      <a:r>
                        <a:rPr lang="en-US" sz="1600" b="1" dirty="0">
                          <a:solidFill>
                            <a:schemeClr val="bg1"/>
                          </a:solidFill>
                          <a:effectLst/>
                          <a:latin typeface="Calibri" panose="020F0502020204030204" pitchFamily="34" charset="0"/>
                          <a:cs typeface="Calibri" panose="020F0502020204030204" pitchFamily="34" charset="0"/>
                        </a:rPr>
                        <a:t>Companies Acquired</a:t>
                      </a:r>
                      <a:endParaRPr lang="en-GB" sz="1600" b="1" dirty="0">
                        <a:solidFill>
                          <a:schemeClr val="bg1"/>
                        </a:solidFill>
                        <a:effectLst/>
                        <a:latin typeface="Calibri" panose="020F0502020204030204" pitchFamily="34" charset="0"/>
                        <a:cs typeface="Calibri" panose="020F0502020204030204" pitchFamily="34" charset="0"/>
                      </a:endParaRPr>
                    </a:p>
                  </a:txBody>
                  <a:tcPr marL="81715" marR="81715" marT="40858" marB="40858"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CB202D"/>
                    </a:solidFill>
                  </a:tcPr>
                </a:tc>
                <a:tc>
                  <a:txBody>
                    <a:bodyPr/>
                    <a:lstStyle/>
                    <a:p>
                      <a:r>
                        <a:rPr lang="en-GB" sz="1600" b="1" dirty="0">
                          <a:solidFill>
                            <a:schemeClr val="bg1"/>
                          </a:solidFill>
                          <a:effectLst/>
                          <a:latin typeface="Calibri" panose="020F0502020204030204" pitchFamily="34" charset="0"/>
                          <a:cs typeface="Calibri" panose="020F0502020204030204" pitchFamily="34" charset="0"/>
                        </a:rPr>
                        <a:t>Date</a:t>
                      </a:r>
                    </a:p>
                  </a:txBody>
                  <a:tcPr marL="81715" marR="81715" marT="40858" marB="40858" anchor="ctr">
                    <a:lnT w="12700" cap="flat" cmpd="sng" algn="ctr">
                      <a:solidFill>
                        <a:schemeClr val="tx1"/>
                      </a:solidFill>
                      <a:prstDash val="solid"/>
                      <a:round/>
                      <a:headEnd type="none" w="med" len="med"/>
                      <a:tailEnd type="none" w="med" len="med"/>
                    </a:lnT>
                    <a:solidFill>
                      <a:srgbClr val="CB202D"/>
                    </a:solidFill>
                  </a:tcPr>
                </a:tc>
                <a:tc>
                  <a:txBody>
                    <a:bodyPr/>
                    <a:lstStyle/>
                    <a:p>
                      <a:r>
                        <a:rPr lang="en-GB" sz="1600" b="1" dirty="0">
                          <a:solidFill>
                            <a:schemeClr val="bg1"/>
                          </a:solidFill>
                          <a:effectLst/>
                          <a:latin typeface="Calibri" panose="020F0502020204030204" pitchFamily="34" charset="0"/>
                          <a:cs typeface="Calibri" panose="020F0502020204030204" pitchFamily="34" charset="0"/>
                        </a:rPr>
                        <a:t>Price</a:t>
                      </a:r>
                    </a:p>
                  </a:txBody>
                  <a:tcPr marL="81715" marR="81715" marT="40858" marB="40858"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CB202D"/>
                    </a:solidFill>
                  </a:tcPr>
                </a:tc>
                <a:extLst>
                  <a:ext uri="{0D108BD9-81ED-4DB2-BD59-A6C34878D82A}">
                    <a16:rowId xmlns:a16="http://schemas.microsoft.com/office/drawing/2014/main" val="621921626"/>
                  </a:ext>
                </a:extLst>
              </a:tr>
              <a:tr h="265575">
                <a:tc>
                  <a:txBody>
                    <a:bodyPr/>
                    <a:lstStyle/>
                    <a:p>
                      <a:r>
                        <a:rPr lang="en-GB" sz="1600" dirty="0">
                          <a:effectLst/>
                          <a:latin typeface="Calibri" panose="020F0502020204030204" pitchFamily="34" charset="0"/>
                          <a:cs typeface="Calibri" panose="020F0502020204030204" pitchFamily="34" charset="0"/>
                        </a:rPr>
                        <a:t>Menu Mania</a:t>
                      </a:r>
                    </a:p>
                  </a:txBody>
                  <a:tcPr marL="81715" marR="81715" marT="40858" marB="40858" anchor="ctr">
                    <a:lnL w="12700" cap="flat" cmpd="sng" algn="ctr">
                      <a:solidFill>
                        <a:schemeClr val="tx1"/>
                      </a:solidFill>
                      <a:prstDash val="solid"/>
                      <a:round/>
                      <a:headEnd type="none" w="med" len="med"/>
                      <a:tailEnd type="none" w="med" len="med"/>
                    </a:lnL>
                  </a:tcPr>
                </a:tc>
                <a:tc>
                  <a:txBody>
                    <a:bodyPr/>
                    <a:lstStyle/>
                    <a:p>
                      <a:r>
                        <a:rPr lang="en-GB" sz="1600">
                          <a:effectLst/>
                          <a:latin typeface="Calibri" panose="020F0502020204030204" pitchFamily="34" charset="0"/>
                          <a:cs typeface="Calibri" panose="020F0502020204030204" pitchFamily="34" charset="0"/>
                        </a:rPr>
                        <a:t>July 2014</a:t>
                      </a:r>
                    </a:p>
                  </a:txBody>
                  <a:tcPr marL="81715" marR="81715" marT="40858" marB="40858" anchor="ctr"/>
                </a:tc>
                <a:tc>
                  <a:txBody>
                    <a:bodyPr/>
                    <a:lstStyle/>
                    <a:p>
                      <a:r>
                        <a:rPr lang="en-GB" sz="1600" dirty="0">
                          <a:effectLst/>
                          <a:latin typeface="Calibri" panose="020F0502020204030204" pitchFamily="34" charset="0"/>
                          <a:cs typeface="Calibri" panose="020F0502020204030204" pitchFamily="34" charset="0"/>
                        </a:rPr>
                        <a:t>-</a:t>
                      </a:r>
                    </a:p>
                  </a:txBody>
                  <a:tcPr marL="81715" marR="81715" marT="40858" marB="40858"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31815240"/>
                  </a:ext>
                </a:extLst>
              </a:tr>
              <a:tr h="265575">
                <a:tc>
                  <a:txBody>
                    <a:bodyPr/>
                    <a:lstStyle/>
                    <a:p>
                      <a:r>
                        <a:rPr lang="en-GB" sz="1600" dirty="0">
                          <a:effectLst/>
                          <a:latin typeface="Calibri" panose="020F0502020204030204" pitchFamily="34" charset="0"/>
                          <a:cs typeface="Calibri" panose="020F0502020204030204" pitchFamily="34" charset="0"/>
                        </a:rPr>
                        <a:t>Obedovat</a:t>
                      </a:r>
                    </a:p>
                  </a:txBody>
                  <a:tcPr marL="81715" marR="81715" marT="40858" marB="40858" anchor="ctr">
                    <a:lnL w="12700" cap="flat" cmpd="sng" algn="ctr">
                      <a:solidFill>
                        <a:schemeClr val="tx1"/>
                      </a:solidFill>
                      <a:prstDash val="solid"/>
                      <a:round/>
                      <a:headEnd type="none" w="med" len="med"/>
                      <a:tailEnd type="none" w="med" len="med"/>
                    </a:lnL>
                  </a:tcPr>
                </a:tc>
                <a:tc>
                  <a:txBody>
                    <a:bodyPr/>
                    <a:lstStyle/>
                    <a:p>
                      <a:r>
                        <a:rPr lang="en-GB" sz="1600">
                          <a:effectLst/>
                          <a:latin typeface="Calibri" panose="020F0502020204030204" pitchFamily="34" charset="0"/>
                          <a:cs typeface="Calibri" panose="020F0502020204030204" pitchFamily="34" charset="0"/>
                        </a:rPr>
                        <a:t>August 2014</a:t>
                      </a:r>
                    </a:p>
                  </a:txBody>
                  <a:tcPr marL="81715" marR="81715" marT="40858" marB="40858" anchor="ctr"/>
                </a:tc>
                <a:tc>
                  <a:txBody>
                    <a:bodyPr/>
                    <a:lstStyle/>
                    <a:p>
                      <a:r>
                        <a:rPr lang="en-GB" sz="1600" dirty="0">
                          <a:effectLst/>
                          <a:latin typeface="Calibri" panose="020F0502020204030204" pitchFamily="34" charset="0"/>
                          <a:cs typeface="Calibri" panose="020F0502020204030204" pitchFamily="34" charset="0"/>
                        </a:rPr>
                        <a:t>-</a:t>
                      </a:r>
                    </a:p>
                  </a:txBody>
                  <a:tcPr marL="81715" marR="81715" marT="40858" marB="40858"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25276749"/>
                  </a:ext>
                </a:extLst>
              </a:tr>
              <a:tr h="265575">
                <a:tc>
                  <a:txBody>
                    <a:bodyPr/>
                    <a:lstStyle/>
                    <a:p>
                      <a:r>
                        <a:rPr lang="en-GB" sz="1600" dirty="0">
                          <a:effectLst/>
                          <a:latin typeface="Calibri" panose="020F0502020204030204" pitchFamily="34" charset="0"/>
                          <a:cs typeface="Calibri" panose="020F0502020204030204" pitchFamily="34" charset="0"/>
                        </a:rPr>
                        <a:t>Lunchtime</a:t>
                      </a:r>
                    </a:p>
                  </a:txBody>
                  <a:tcPr marL="81715" marR="81715" marT="40858" marB="40858" anchor="ctr">
                    <a:lnL w="12700" cap="flat" cmpd="sng" algn="ctr">
                      <a:solidFill>
                        <a:schemeClr val="tx1"/>
                      </a:solidFill>
                      <a:prstDash val="solid"/>
                      <a:round/>
                      <a:headEnd type="none" w="med" len="med"/>
                      <a:tailEnd type="none" w="med" len="med"/>
                    </a:lnL>
                  </a:tcPr>
                </a:tc>
                <a:tc>
                  <a:txBody>
                    <a:bodyPr/>
                    <a:lstStyle/>
                    <a:p>
                      <a:r>
                        <a:rPr lang="en-GB" sz="1600">
                          <a:effectLst/>
                          <a:latin typeface="Calibri" panose="020F0502020204030204" pitchFamily="34" charset="0"/>
                          <a:cs typeface="Calibri" panose="020F0502020204030204" pitchFamily="34" charset="0"/>
                        </a:rPr>
                        <a:t>August 2014</a:t>
                      </a:r>
                    </a:p>
                  </a:txBody>
                  <a:tcPr marL="81715" marR="81715" marT="40858" marB="40858" anchor="ctr"/>
                </a:tc>
                <a:tc>
                  <a:txBody>
                    <a:bodyPr/>
                    <a:lstStyle/>
                    <a:p>
                      <a:r>
                        <a:rPr lang="en-GB" sz="1600" dirty="0">
                          <a:effectLst/>
                          <a:latin typeface="Calibri" panose="020F0502020204030204" pitchFamily="34" charset="0"/>
                          <a:cs typeface="Calibri" panose="020F0502020204030204" pitchFamily="34" charset="0"/>
                        </a:rPr>
                        <a:t>-</a:t>
                      </a:r>
                    </a:p>
                  </a:txBody>
                  <a:tcPr marL="81715" marR="81715" marT="40858" marB="40858"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65371941"/>
                  </a:ext>
                </a:extLst>
              </a:tr>
              <a:tr h="265575">
                <a:tc>
                  <a:txBody>
                    <a:bodyPr/>
                    <a:lstStyle/>
                    <a:p>
                      <a:r>
                        <a:rPr lang="en-GB" sz="1600" dirty="0">
                          <a:effectLst/>
                          <a:latin typeface="Calibri" panose="020F0502020204030204" pitchFamily="34" charset="0"/>
                          <a:cs typeface="Calibri" panose="020F0502020204030204" pitchFamily="34" charset="0"/>
                        </a:rPr>
                        <a:t>gastronauci.pl</a:t>
                      </a:r>
                    </a:p>
                  </a:txBody>
                  <a:tcPr marL="81715" marR="81715" marT="40858" marB="40858" anchor="ctr">
                    <a:lnL w="12700" cap="flat" cmpd="sng" algn="ctr">
                      <a:solidFill>
                        <a:schemeClr val="tx1"/>
                      </a:solidFill>
                      <a:prstDash val="solid"/>
                      <a:round/>
                      <a:headEnd type="none" w="med" len="med"/>
                      <a:tailEnd type="none" w="med" len="med"/>
                    </a:lnL>
                  </a:tcPr>
                </a:tc>
                <a:tc>
                  <a:txBody>
                    <a:bodyPr/>
                    <a:lstStyle/>
                    <a:p>
                      <a:r>
                        <a:rPr lang="en-GB" sz="1600">
                          <a:effectLst/>
                          <a:latin typeface="Calibri" panose="020F0502020204030204" pitchFamily="34" charset="0"/>
                          <a:cs typeface="Calibri" panose="020F0502020204030204" pitchFamily="34" charset="0"/>
                        </a:rPr>
                        <a:t>September 2014</a:t>
                      </a:r>
                    </a:p>
                  </a:txBody>
                  <a:tcPr marL="81715" marR="81715" marT="40858" marB="40858" anchor="ctr"/>
                </a:tc>
                <a:tc>
                  <a:txBody>
                    <a:bodyPr/>
                    <a:lstStyle/>
                    <a:p>
                      <a:r>
                        <a:rPr lang="en-GB" sz="1600" dirty="0">
                          <a:effectLst/>
                          <a:latin typeface="Calibri" panose="020F0502020204030204" pitchFamily="34" charset="0"/>
                          <a:cs typeface="Calibri" panose="020F0502020204030204" pitchFamily="34" charset="0"/>
                        </a:rPr>
                        <a:t>-</a:t>
                      </a:r>
                    </a:p>
                  </a:txBody>
                  <a:tcPr marL="81715" marR="81715" marT="40858" marB="40858"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93197687"/>
                  </a:ext>
                </a:extLst>
              </a:tr>
              <a:tr h="265575">
                <a:tc>
                  <a:txBody>
                    <a:bodyPr/>
                    <a:lstStyle/>
                    <a:p>
                      <a:r>
                        <a:rPr lang="en-GB" sz="1600" dirty="0">
                          <a:effectLst/>
                          <a:latin typeface="Calibri" panose="020F0502020204030204" pitchFamily="34" charset="0"/>
                          <a:cs typeface="Calibri" panose="020F0502020204030204" pitchFamily="34" charset="0"/>
                        </a:rPr>
                        <a:t>Cibando</a:t>
                      </a:r>
                    </a:p>
                  </a:txBody>
                  <a:tcPr marL="81715" marR="81715" marT="40858" marB="40858" anchor="ctr">
                    <a:lnL w="12700" cap="flat" cmpd="sng" algn="ctr">
                      <a:solidFill>
                        <a:schemeClr val="tx1"/>
                      </a:solidFill>
                      <a:prstDash val="solid"/>
                      <a:round/>
                      <a:headEnd type="none" w="med" len="med"/>
                      <a:tailEnd type="none" w="med" len="med"/>
                    </a:lnL>
                  </a:tcPr>
                </a:tc>
                <a:tc>
                  <a:txBody>
                    <a:bodyPr/>
                    <a:lstStyle/>
                    <a:p>
                      <a:r>
                        <a:rPr lang="en-GB" sz="1600">
                          <a:effectLst/>
                          <a:latin typeface="Calibri" panose="020F0502020204030204" pitchFamily="34" charset="0"/>
                          <a:cs typeface="Calibri" panose="020F0502020204030204" pitchFamily="34" charset="0"/>
                        </a:rPr>
                        <a:t>December 2014</a:t>
                      </a:r>
                    </a:p>
                  </a:txBody>
                  <a:tcPr marL="81715" marR="81715" marT="40858" marB="40858" anchor="ctr"/>
                </a:tc>
                <a:tc>
                  <a:txBody>
                    <a:bodyPr/>
                    <a:lstStyle/>
                    <a:p>
                      <a:r>
                        <a:rPr lang="en-GB" sz="1600" dirty="0">
                          <a:effectLst/>
                          <a:latin typeface="Calibri" panose="020F0502020204030204" pitchFamily="34" charset="0"/>
                          <a:cs typeface="Calibri" panose="020F0502020204030204" pitchFamily="34" charset="0"/>
                        </a:rPr>
                        <a:t>-</a:t>
                      </a:r>
                    </a:p>
                  </a:txBody>
                  <a:tcPr marL="81715" marR="81715" marT="40858" marB="40858"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3149780"/>
                  </a:ext>
                </a:extLst>
              </a:tr>
              <a:tr h="265575">
                <a:tc>
                  <a:txBody>
                    <a:bodyPr/>
                    <a:lstStyle/>
                    <a:p>
                      <a:r>
                        <a:rPr lang="en-GB" sz="1600" dirty="0">
                          <a:effectLst/>
                          <a:latin typeface="Calibri" panose="020F0502020204030204" pitchFamily="34" charset="0"/>
                          <a:cs typeface="Calibri" panose="020F0502020204030204" pitchFamily="34" charset="0"/>
                        </a:rPr>
                        <a:t>Urbanspoon</a:t>
                      </a:r>
                    </a:p>
                  </a:txBody>
                  <a:tcPr marL="81715" marR="81715" marT="40858" marB="40858" anchor="ctr">
                    <a:lnL w="12700" cap="flat" cmpd="sng" algn="ctr">
                      <a:solidFill>
                        <a:schemeClr val="tx1"/>
                      </a:solidFill>
                      <a:prstDash val="solid"/>
                      <a:round/>
                      <a:headEnd type="none" w="med" len="med"/>
                      <a:tailEnd type="none" w="med" len="med"/>
                    </a:lnL>
                  </a:tcPr>
                </a:tc>
                <a:tc>
                  <a:txBody>
                    <a:bodyPr/>
                    <a:lstStyle/>
                    <a:p>
                      <a:r>
                        <a:rPr lang="en-GB" sz="1600">
                          <a:effectLst/>
                          <a:latin typeface="Calibri" panose="020F0502020204030204" pitchFamily="34" charset="0"/>
                          <a:cs typeface="Calibri" panose="020F0502020204030204" pitchFamily="34" charset="0"/>
                        </a:rPr>
                        <a:t>January 2015</a:t>
                      </a:r>
                    </a:p>
                  </a:txBody>
                  <a:tcPr marL="81715" marR="81715" marT="40858" marB="40858" anchor="ctr"/>
                </a:tc>
                <a:tc>
                  <a:txBody>
                    <a:bodyPr/>
                    <a:lstStyle/>
                    <a:p>
                      <a:r>
                        <a:rPr lang="en-GB" sz="1600" dirty="0">
                          <a:effectLst/>
                          <a:latin typeface="Calibri" panose="020F0502020204030204" pitchFamily="34" charset="0"/>
                          <a:cs typeface="Calibri" panose="020F0502020204030204" pitchFamily="34" charset="0"/>
                        </a:rPr>
                        <a:t>$60 Million</a:t>
                      </a:r>
                    </a:p>
                  </a:txBody>
                  <a:tcPr marL="81715" marR="81715" marT="40858" marB="40858"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777859664"/>
                  </a:ext>
                </a:extLst>
              </a:tr>
              <a:tr h="265575">
                <a:tc>
                  <a:txBody>
                    <a:bodyPr/>
                    <a:lstStyle/>
                    <a:p>
                      <a:r>
                        <a:rPr lang="en-GB" sz="1600" dirty="0">
                          <a:effectLst/>
                          <a:latin typeface="Calibri" panose="020F0502020204030204" pitchFamily="34" charset="0"/>
                          <a:cs typeface="Calibri" panose="020F0502020204030204" pitchFamily="34" charset="0"/>
                        </a:rPr>
                        <a:t>Mekanist</a:t>
                      </a:r>
                    </a:p>
                  </a:txBody>
                  <a:tcPr marL="81715" marR="81715" marT="40858" marB="40858" anchor="ctr">
                    <a:lnL w="12700" cap="flat" cmpd="sng" algn="ctr">
                      <a:solidFill>
                        <a:schemeClr val="tx1"/>
                      </a:solidFill>
                      <a:prstDash val="solid"/>
                      <a:round/>
                      <a:headEnd type="none" w="med" len="med"/>
                      <a:tailEnd type="none" w="med" len="med"/>
                    </a:lnL>
                  </a:tcPr>
                </a:tc>
                <a:tc>
                  <a:txBody>
                    <a:bodyPr/>
                    <a:lstStyle/>
                    <a:p>
                      <a:r>
                        <a:rPr lang="en-GB" sz="1600">
                          <a:effectLst/>
                          <a:latin typeface="Calibri" panose="020F0502020204030204" pitchFamily="34" charset="0"/>
                          <a:cs typeface="Calibri" panose="020F0502020204030204" pitchFamily="34" charset="0"/>
                        </a:rPr>
                        <a:t>January 2015</a:t>
                      </a:r>
                    </a:p>
                  </a:txBody>
                  <a:tcPr marL="81715" marR="81715" marT="40858" marB="40858" anchor="ctr"/>
                </a:tc>
                <a:tc>
                  <a:txBody>
                    <a:bodyPr/>
                    <a:lstStyle/>
                    <a:p>
                      <a:r>
                        <a:rPr lang="en-GB" sz="1600" dirty="0">
                          <a:effectLst/>
                          <a:latin typeface="Calibri" panose="020F0502020204030204" pitchFamily="34" charset="0"/>
                          <a:cs typeface="Calibri" panose="020F0502020204030204" pitchFamily="34" charset="0"/>
                        </a:rPr>
                        <a:t>-</a:t>
                      </a:r>
                    </a:p>
                  </a:txBody>
                  <a:tcPr marL="81715" marR="81715" marT="40858" marB="40858"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50777112"/>
                  </a:ext>
                </a:extLst>
              </a:tr>
              <a:tr h="449434">
                <a:tc>
                  <a:txBody>
                    <a:bodyPr/>
                    <a:lstStyle/>
                    <a:p>
                      <a:r>
                        <a:rPr lang="en-GB" sz="1600" dirty="0">
                          <a:effectLst/>
                          <a:latin typeface="Calibri" panose="020F0502020204030204" pitchFamily="34" charset="0"/>
                          <a:cs typeface="Calibri" panose="020F0502020204030204" pitchFamily="34" charset="0"/>
                        </a:rPr>
                        <a:t>Maple Graph Solutions Private Limited</a:t>
                      </a:r>
                    </a:p>
                  </a:txBody>
                  <a:tcPr marL="81715" marR="81715" marT="40858" marB="40858" anchor="ctr">
                    <a:lnL w="12700" cap="flat" cmpd="sng" algn="ctr">
                      <a:solidFill>
                        <a:schemeClr val="tx1"/>
                      </a:solidFill>
                      <a:prstDash val="solid"/>
                      <a:round/>
                      <a:headEnd type="none" w="med" len="med"/>
                      <a:tailEnd type="none" w="med" len="med"/>
                    </a:lnL>
                  </a:tcPr>
                </a:tc>
                <a:tc>
                  <a:txBody>
                    <a:bodyPr/>
                    <a:lstStyle/>
                    <a:p>
                      <a:r>
                        <a:rPr lang="en-GB" sz="1600">
                          <a:effectLst/>
                          <a:latin typeface="Calibri" panose="020F0502020204030204" pitchFamily="34" charset="0"/>
                          <a:cs typeface="Calibri" panose="020F0502020204030204" pitchFamily="34" charset="0"/>
                        </a:rPr>
                        <a:t>April 2015</a:t>
                      </a:r>
                    </a:p>
                  </a:txBody>
                  <a:tcPr marL="81715" marR="81715" marT="40858" marB="40858" anchor="ctr"/>
                </a:tc>
                <a:tc>
                  <a:txBody>
                    <a:bodyPr/>
                    <a:lstStyle/>
                    <a:p>
                      <a:r>
                        <a:rPr lang="en-GB" sz="1600" dirty="0">
                          <a:effectLst/>
                          <a:latin typeface="Calibri" panose="020F0502020204030204" pitchFamily="34" charset="0"/>
                          <a:cs typeface="Calibri" panose="020F0502020204030204" pitchFamily="34" charset="0"/>
                        </a:rPr>
                        <a:t>-</a:t>
                      </a:r>
                    </a:p>
                  </a:txBody>
                  <a:tcPr marL="81715" marR="81715" marT="40858" marB="40858"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87593476"/>
                  </a:ext>
                </a:extLst>
              </a:tr>
              <a:tr h="265575">
                <a:tc>
                  <a:txBody>
                    <a:bodyPr/>
                    <a:lstStyle/>
                    <a:p>
                      <a:r>
                        <a:rPr lang="en-GB" sz="1600" dirty="0">
                          <a:effectLst/>
                          <a:latin typeface="Calibri" panose="020F0502020204030204" pitchFamily="34" charset="0"/>
                          <a:cs typeface="Calibri" panose="020F0502020204030204" pitchFamily="34" charset="0"/>
                        </a:rPr>
                        <a:t>Nextable</a:t>
                      </a:r>
                    </a:p>
                  </a:txBody>
                  <a:tcPr marL="81715" marR="81715" marT="40858" marB="40858" anchor="ctr">
                    <a:lnL w="12700" cap="flat" cmpd="sng" algn="ctr">
                      <a:solidFill>
                        <a:schemeClr val="tx1"/>
                      </a:solidFill>
                      <a:prstDash val="solid"/>
                      <a:round/>
                      <a:headEnd type="none" w="med" len="med"/>
                      <a:tailEnd type="none" w="med" len="med"/>
                    </a:lnL>
                  </a:tcPr>
                </a:tc>
                <a:tc>
                  <a:txBody>
                    <a:bodyPr/>
                    <a:lstStyle/>
                    <a:p>
                      <a:r>
                        <a:rPr lang="en-GB" sz="1600">
                          <a:effectLst/>
                          <a:latin typeface="Calibri" panose="020F0502020204030204" pitchFamily="34" charset="0"/>
                          <a:cs typeface="Calibri" panose="020F0502020204030204" pitchFamily="34" charset="0"/>
                        </a:rPr>
                        <a:t>April 2015</a:t>
                      </a:r>
                    </a:p>
                  </a:txBody>
                  <a:tcPr marL="81715" marR="81715" marT="40858" marB="40858" anchor="ctr"/>
                </a:tc>
                <a:tc>
                  <a:txBody>
                    <a:bodyPr/>
                    <a:lstStyle/>
                    <a:p>
                      <a:r>
                        <a:rPr lang="en-GB" sz="1600" dirty="0">
                          <a:effectLst/>
                          <a:latin typeface="Calibri" panose="020F0502020204030204" pitchFamily="34" charset="0"/>
                          <a:cs typeface="Calibri" panose="020F0502020204030204" pitchFamily="34" charset="0"/>
                        </a:rPr>
                        <a:t>-</a:t>
                      </a:r>
                    </a:p>
                  </a:txBody>
                  <a:tcPr marL="81715" marR="81715" marT="40858" marB="40858"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105852920"/>
                  </a:ext>
                </a:extLst>
              </a:tr>
              <a:tr h="265575">
                <a:tc>
                  <a:txBody>
                    <a:bodyPr/>
                    <a:lstStyle/>
                    <a:p>
                      <a:r>
                        <a:rPr lang="en-GB" sz="1600" dirty="0">
                          <a:effectLst/>
                          <a:latin typeface="Calibri" panose="020F0502020204030204" pitchFamily="34" charset="0"/>
                          <a:cs typeface="Calibri" panose="020F0502020204030204" pitchFamily="34" charset="0"/>
                        </a:rPr>
                        <a:t>Sparse Labs</a:t>
                      </a:r>
                    </a:p>
                  </a:txBody>
                  <a:tcPr marL="81715" marR="81715" marT="40858" marB="40858" anchor="ctr">
                    <a:lnL w="12700" cap="flat" cmpd="sng" algn="ctr">
                      <a:solidFill>
                        <a:schemeClr val="tx1"/>
                      </a:solidFill>
                      <a:prstDash val="solid"/>
                      <a:round/>
                      <a:headEnd type="none" w="med" len="med"/>
                      <a:tailEnd type="none" w="med" len="med"/>
                    </a:lnL>
                  </a:tcPr>
                </a:tc>
                <a:tc>
                  <a:txBody>
                    <a:bodyPr/>
                    <a:lstStyle/>
                    <a:p>
                      <a:r>
                        <a:rPr lang="en-GB" sz="1600">
                          <a:effectLst/>
                          <a:latin typeface="Calibri" panose="020F0502020204030204" pitchFamily="34" charset="0"/>
                          <a:cs typeface="Calibri" panose="020F0502020204030204" pitchFamily="34" charset="0"/>
                        </a:rPr>
                        <a:t>September 2016</a:t>
                      </a:r>
                    </a:p>
                  </a:txBody>
                  <a:tcPr marL="81715" marR="81715" marT="40858" marB="40858" anchor="ctr"/>
                </a:tc>
                <a:tc>
                  <a:txBody>
                    <a:bodyPr/>
                    <a:lstStyle/>
                    <a:p>
                      <a:r>
                        <a:rPr lang="en-GB" sz="1600" dirty="0">
                          <a:effectLst/>
                          <a:latin typeface="Calibri" panose="020F0502020204030204" pitchFamily="34" charset="0"/>
                          <a:cs typeface="Calibri" panose="020F0502020204030204" pitchFamily="34" charset="0"/>
                        </a:rPr>
                        <a:t>-</a:t>
                      </a:r>
                    </a:p>
                  </a:txBody>
                  <a:tcPr marL="81715" marR="81715" marT="40858" marB="40858"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49261615"/>
                  </a:ext>
                </a:extLst>
              </a:tr>
              <a:tr h="265575">
                <a:tc>
                  <a:txBody>
                    <a:bodyPr/>
                    <a:lstStyle/>
                    <a:p>
                      <a:r>
                        <a:rPr lang="en-GB" sz="1600" dirty="0">
                          <a:effectLst/>
                          <a:latin typeface="Calibri" panose="020F0502020204030204" pitchFamily="34" charset="0"/>
                          <a:cs typeface="Calibri" panose="020F0502020204030204" pitchFamily="34" charset="0"/>
                        </a:rPr>
                        <a:t>Runnr</a:t>
                      </a:r>
                    </a:p>
                  </a:txBody>
                  <a:tcPr marL="81715" marR="81715" marT="40858" marB="40858" anchor="ctr">
                    <a:lnL w="12700" cap="flat" cmpd="sng" algn="ctr">
                      <a:solidFill>
                        <a:schemeClr val="tx1"/>
                      </a:solidFill>
                      <a:prstDash val="solid"/>
                      <a:round/>
                      <a:headEnd type="none" w="med" len="med"/>
                      <a:tailEnd type="none" w="med" len="med"/>
                    </a:lnL>
                  </a:tcPr>
                </a:tc>
                <a:tc>
                  <a:txBody>
                    <a:bodyPr/>
                    <a:lstStyle/>
                    <a:p>
                      <a:r>
                        <a:rPr lang="en-GB" sz="1600">
                          <a:effectLst/>
                          <a:latin typeface="Calibri" panose="020F0502020204030204" pitchFamily="34" charset="0"/>
                          <a:cs typeface="Calibri" panose="020F0502020204030204" pitchFamily="34" charset="0"/>
                        </a:rPr>
                        <a:t>September 2017</a:t>
                      </a:r>
                    </a:p>
                  </a:txBody>
                  <a:tcPr marL="81715" marR="81715" marT="40858" marB="40858" anchor="ctr"/>
                </a:tc>
                <a:tc>
                  <a:txBody>
                    <a:bodyPr/>
                    <a:lstStyle/>
                    <a:p>
                      <a:r>
                        <a:rPr lang="en-GB" sz="1600" dirty="0">
                          <a:effectLst/>
                          <a:latin typeface="Calibri" panose="020F0502020204030204" pitchFamily="34" charset="0"/>
                          <a:cs typeface="Calibri" panose="020F0502020204030204" pitchFamily="34" charset="0"/>
                        </a:rPr>
                        <a:t>-</a:t>
                      </a:r>
                    </a:p>
                  </a:txBody>
                  <a:tcPr marL="81715" marR="81715" marT="40858" marB="40858"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91911053"/>
                  </a:ext>
                </a:extLst>
              </a:tr>
              <a:tr h="449434">
                <a:tc>
                  <a:txBody>
                    <a:bodyPr/>
                    <a:lstStyle/>
                    <a:p>
                      <a:r>
                        <a:rPr lang="en-US" sz="1600" dirty="0">
                          <a:effectLst/>
                          <a:latin typeface="Calibri" panose="020F0502020204030204" pitchFamily="34" charset="0"/>
                          <a:cs typeface="Calibri" panose="020F0502020204030204" pitchFamily="34" charset="0"/>
                        </a:rPr>
                        <a:t>Tonguestun Food Network Pvt Limited</a:t>
                      </a:r>
                    </a:p>
                  </a:txBody>
                  <a:tcPr marL="81715" marR="81715" marT="40858" marB="40858" anchor="ctr">
                    <a:lnL w="12700" cap="flat" cmpd="sng" algn="ctr">
                      <a:solidFill>
                        <a:schemeClr val="tx1"/>
                      </a:solidFill>
                      <a:prstDash val="solid"/>
                      <a:round/>
                      <a:headEnd type="none" w="med" len="med"/>
                      <a:tailEnd type="none" w="med" len="med"/>
                    </a:lnL>
                  </a:tcPr>
                </a:tc>
                <a:tc>
                  <a:txBody>
                    <a:bodyPr/>
                    <a:lstStyle/>
                    <a:p>
                      <a:r>
                        <a:rPr lang="en-GB" sz="1600">
                          <a:effectLst/>
                          <a:latin typeface="Calibri" panose="020F0502020204030204" pitchFamily="34" charset="0"/>
                          <a:cs typeface="Calibri" panose="020F0502020204030204" pitchFamily="34" charset="0"/>
                        </a:rPr>
                        <a:t>September 2018</a:t>
                      </a:r>
                    </a:p>
                  </a:txBody>
                  <a:tcPr marL="81715" marR="81715" marT="40858" marB="40858" anchor="ctr"/>
                </a:tc>
                <a:tc>
                  <a:txBody>
                    <a:bodyPr/>
                    <a:lstStyle/>
                    <a:p>
                      <a:r>
                        <a:rPr lang="en-GB" sz="1600" dirty="0">
                          <a:effectLst/>
                          <a:latin typeface="Calibri" panose="020F0502020204030204" pitchFamily="34" charset="0"/>
                          <a:cs typeface="Calibri" panose="020F0502020204030204" pitchFamily="34" charset="0"/>
                        </a:rPr>
                        <a:t>$18 Million + Stocks</a:t>
                      </a:r>
                    </a:p>
                  </a:txBody>
                  <a:tcPr marL="81715" marR="81715" marT="40858" marB="40858"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76132141"/>
                  </a:ext>
                </a:extLst>
              </a:tr>
              <a:tr h="265575">
                <a:tc>
                  <a:txBody>
                    <a:bodyPr/>
                    <a:lstStyle/>
                    <a:p>
                      <a:r>
                        <a:rPr lang="en-GB" sz="1600" dirty="0">
                          <a:effectLst/>
                          <a:latin typeface="Calibri" panose="020F0502020204030204" pitchFamily="34" charset="0"/>
                          <a:cs typeface="Calibri" panose="020F0502020204030204" pitchFamily="34" charset="0"/>
                        </a:rPr>
                        <a:t>Tech Eagle</a:t>
                      </a:r>
                    </a:p>
                  </a:txBody>
                  <a:tcPr marL="81715" marR="81715" marT="40858" marB="40858" anchor="ctr">
                    <a:lnL w="12700" cap="flat" cmpd="sng" algn="ctr">
                      <a:solidFill>
                        <a:schemeClr val="tx1"/>
                      </a:solidFill>
                      <a:prstDash val="solid"/>
                      <a:round/>
                      <a:headEnd type="none" w="med" len="med"/>
                      <a:tailEnd type="none" w="med" len="med"/>
                    </a:lnL>
                  </a:tcPr>
                </a:tc>
                <a:tc>
                  <a:txBody>
                    <a:bodyPr/>
                    <a:lstStyle/>
                    <a:p>
                      <a:r>
                        <a:rPr lang="en-GB" sz="1600" dirty="0">
                          <a:effectLst/>
                          <a:latin typeface="Calibri" panose="020F0502020204030204" pitchFamily="34" charset="0"/>
                          <a:cs typeface="Calibri" panose="020F0502020204030204" pitchFamily="34" charset="0"/>
                        </a:rPr>
                        <a:t>December 2018</a:t>
                      </a:r>
                    </a:p>
                  </a:txBody>
                  <a:tcPr marL="81715" marR="81715" marT="40858" marB="40858" anchor="ctr"/>
                </a:tc>
                <a:tc>
                  <a:txBody>
                    <a:bodyPr/>
                    <a:lstStyle/>
                    <a:p>
                      <a:r>
                        <a:rPr lang="en-GB" sz="1600" dirty="0">
                          <a:effectLst/>
                          <a:latin typeface="Calibri" panose="020F0502020204030204" pitchFamily="34" charset="0"/>
                          <a:cs typeface="Calibri" panose="020F0502020204030204" pitchFamily="34" charset="0"/>
                        </a:rPr>
                        <a:t>-</a:t>
                      </a:r>
                    </a:p>
                  </a:txBody>
                  <a:tcPr marL="81715" marR="81715" marT="40858" marB="40858"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58418034"/>
                  </a:ext>
                </a:extLst>
              </a:tr>
              <a:tr h="265575">
                <a:tc>
                  <a:txBody>
                    <a:bodyPr/>
                    <a:lstStyle/>
                    <a:p>
                      <a:r>
                        <a:rPr lang="en-GB" sz="1600" dirty="0">
                          <a:effectLst/>
                          <a:latin typeface="Calibri" panose="020F0502020204030204" pitchFamily="34" charset="0"/>
                          <a:cs typeface="Calibri" panose="020F0502020204030204" pitchFamily="34" charset="0"/>
                        </a:rPr>
                        <a:t>Uber Eats India</a:t>
                      </a:r>
                    </a:p>
                  </a:txBody>
                  <a:tcPr marL="81715" marR="81715" marT="40858" marB="40858"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GB" sz="1600" dirty="0">
                          <a:effectLst/>
                          <a:latin typeface="Calibri" panose="020F0502020204030204" pitchFamily="34" charset="0"/>
                          <a:cs typeface="Calibri" panose="020F0502020204030204" pitchFamily="34" charset="0"/>
                        </a:rPr>
                        <a:t>January 2020</a:t>
                      </a:r>
                    </a:p>
                  </a:txBody>
                  <a:tcPr marL="81715" marR="81715" marT="40858" marB="40858" anchor="ctr">
                    <a:lnB w="12700" cap="flat" cmpd="sng" algn="ctr">
                      <a:solidFill>
                        <a:schemeClr val="tx1"/>
                      </a:solidFill>
                      <a:prstDash val="solid"/>
                      <a:round/>
                      <a:headEnd type="none" w="med" len="med"/>
                      <a:tailEnd type="none" w="med" len="med"/>
                    </a:lnB>
                  </a:tcPr>
                </a:tc>
                <a:tc>
                  <a:txBody>
                    <a:bodyPr/>
                    <a:lstStyle/>
                    <a:p>
                      <a:r>
                        <a:rPr lang="en-GB" sz="1600" u="none" strike="noStrike" dirty="0">
                          <a:effectLst/>
                          <a:latin typeface="Calibri" panose="020F0502020204030204" pitchFamily="34" charset="0"/>
                          <a:cs typeface="Calibri" panose="020F0502020204030204" pitchFamily="34" charset="0"/>
                        </a:rPr>
                        <a:t>$350 Million</a:t>
                      </a:r>
                    </a:p>
                  </a:txBody>
                  <a:tcPr marL="81715" marR="81715" marT="40858" marB="40858"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6181332"/>
                  </a:ext>
                </a:extLst>
              </a:tr>
            </a:tbl>
          </a:graphicData>
        </a:graphic>
      </p:graphicFrame>
      <p:sp>
        <p:nvSpPr>
          <p:cNvPr id="3" name="Right Triangle 2">
            <a:extLst>
              <a:ext uri="{FF2B5EF4-FFF2-40B4-BE49-F238E27FC236}">
                <a16:creationId xmlns:a16="http://schemas.microsoft.com/office/drawing/2014/main" id="{AF701201-A5C0-4DAA-BF94-5ED478FAAA43}"/>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Zomato – Logos Download">
            <a:extLst>
              <a:ext uri="{FF2B5EF4-FFF2-40B4-BE49-F238E27FC236}">
                <a16:creationId xmlns:a16="http://schemas.microsoft.com/office/drawing/2014/main" id="{2868E6AA-6277-4418-AB75-2ABA18E156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69" b="39191"/>
          <a:stretch/>
        </p:blipFill>
        <p:spPr bwMode="auto">
          <a:xfrm>
            <a:off x="8106689" y="122482"/>
            <a:ext cx="980674" cy="2284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69F10F1-33D1-4E32-A336-765A43A501D8}"/>
              </a:ext>
            </a:extLst>
          </p:cNvPr>
          <p:cNvSpPr/>
          <p:nvPr/>
        </p:nvSpPr>
        <p:spPr>
          <a:xfrm>
            <a:off x="477982" y="118557"/>
            <a:ext cx="4572000" cy="830997"/>
          </a:xfrm>
          <a:prstGeom prst="rect">
            <a:avLst/>
          </a:prstGeom>
        </p:spPr>
        <p:txBody>
          <a:bodyPr>
            <a:spAutoFit/>
          </a:bodyPr>
          <a:lstStyle/>
          <a:p>
            <a:r>
              <a:rPr lang="en-US"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Acquisitions: </a:t>
            </a:r>
            <a:r>
              <a:rPr lang="en-GB"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Thirst to hold it right in economy</a:t>
            </a:r>
            <a:endParaRPr lang="en-GB" sz="2400" dirty="0">
              <a:effectLst>
                <a:outerShdw blurRad="38100" dist="38100" dir="2700000" algn="tl">
                  <a:srgbClr val="000000">
                    <a:alpha val="43137"/>
                  </a:srgbClr>
                </a:outerShdw>
              </a:effectLst>
            </a:endParaRPr>
          </a:p>
        </p:txBody>
      </p:sp>
      <p:pic>
        <p:nvPicPr>
          <p:cNvPr id="11" name="Picture 10">
            <a:extLst>
              <a:ext uri="{FF2B5EF4-FFF2-40B4-BE49-F238E27FC236}">
                <a16:creationId xmlns:a16="http://schemas.microsoft.com/office/drawing/2014/main" id="{50AADCFB-0AE7-46DD-9D10-EA48A927AAA1}"/>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flipH="1">
            <a:off x="6934200" y="254493"/>
            <a:ext cx="1066800" cy="1087888"/>
          </a:xfrm>
          <a:prstGeom prst="rect">
            <a:avLst/>
          </a:prstGeom>
        </p:spPr>
      </p:pic>
    </p:spTree>
    <p:extLst>
      <p:ext uri="{BB962C8B-B14F-4D97-AF65-F5344CB8AC3E}">
        <p14:creationId xmlns:p14="http://schemas.microsoft.com/office/powerpoint/2010/main" val="142264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l="-17000" r="-17000"/>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3AD0C1C-B00B-4FC9-9796-0029BDEE0D1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colorTemperature colorTemp="7035"/>
                    </a14:imgEffect>
                    <a14:imgEffect>
                      <a14:saturation sat="35000"/>
                    </a14:imgEffect>
                  </a14:imgLayer>
                </a14:imgProps>
              </a:ext>
            </a:extLst>
          </a:blip>
          <a:stretch>
            <a:fillRect/>
          </a:stretch>
        </p:blipFill>
        <p:spPr>
          <a:xfrm>
            <a:off x="0" y="1"/>
            <a:ext cx="9144000" cy="6857998"/>
          </a:xfrm>
          <a:prstGeom prst="rect">
            <a:avLst/>
          </a:prstGeom>
          <a:blipFill dpi="0" rotWithShape="1">
            <a:blip r:embed="rId5">
              <a:alphaModFix amt="46000"/>
            </a:blip>
            <a:srcRect/>
            <a:tile tx="0" ty="0" sx="100000" sy="100000" flip="none" algn="tl"/>
          </a:blipFill>
        </p:spPr>
      </p:pic>
      <p:sp>
        <p:nvSpPr>
          <p:cNvPr id="2" name="Rectangle 1">
            <a:extLst>
              <a:ext uri="{FF2B5EF4-FFF2-40B4-BE49-F238E27FC236}">
                <a16:creationId xmlns:a16="http://schemas.microsoft.com/office/drawing/2014/main" id="{DE2AC4D1-A2B2-40D6-B82F-E2800C49910A}"/>
              </a:ext>
            </a:extLst>
          </p:cNvPr>
          <p:cNvSpPr/>
          <p:nvPr/>
        </p:nvSpPr>
        <p:spPr>
          <a:xfrm>
            <a:off x="429490" y="1524000"/>
            <a:ext cx="4572000" cy="3046988"/>
          </a:xfrm>
          <a:prstGeom prst="rect">
            <a:avLst/>
          </a:prstGeom>
        </p:spPr>
        <p:txBody>
          <a:bodyPr>
            <a:spAutoFit/>
          </a:bodyPr>
          <a:lstStyle/>
          <a:p>
            <a:pPr fontAlgn="base"/>
            <a:r>
              <a:rPr lang="en-US" sz="2400" dirty="0">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Zomato’s revenue nearly doubles, loss widens 160% in 2019-20</a:t>
            </a:r>
            <a:br>
              <a:rPr lang="en-US" sz="2400" dirty="0">
                <a:latin typeface="Calibri" panose="020F0502020204030204" pitchFamily="34" charset="0"/>
                <a:cs typeface="Calibri" panose="020F0502020204030204" pitchFamily="34" charset="0"/>
              </a:rPr>
            </a:br>
            <a:endParaRPr lang="en-US" sz="2400" dirty="0">
              <a:latin typeface="Calibri" panose="020F0502020204030204" pitchFamily="34" charset="0"/>
              <a:cs typeface="Calibri" panose="020F0502020204030204" pitchFamily="34" charset="0"/>
            </a:endParaRPr>
          </a:p>
          <a:p>
            <a:pPr fontAlgn="base"/>
            <a:r>
              <a:rPr lang="en-US" sz="2400" dirty="0">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Zomato takes big step towards IPO, turns a public limited firm</a:t>
            </a:r>
            <a:br>
              <a:rPr lang="en-US" dirty="0"/>
            </a:br>
            <a:br>
              <a:rPr lang="en-US" dirty="0"/>
            </a:br>
            <a:br>
              <a:rPr lang="en-US" dirty="0"/>
            </a:br>
            <a:br>
              <a:rPr lang="en-US" dirty="0">
                <a:solidFill>
                  <a:srgbClr val="000000"/>
                </a:solidFill>
                <a:latin typeface="arial" panose="020B0604020202020204" pitchFamily="34" charset="0"/>
              </a:rPr>
            </a:br>
            <a:endParaRPr lang="en-US" b="0" i="0" dirty="0">
              <a:solidFill>
                <a:srgbClr val="000000"/>
              </a:solidFill>
              <a:effectLst/>
              <a:latin typeface="arial" panose="020B0604020202020204" pitchFamily="34" charset="0"/>
            </a:endParaRPr>
          </a:p>
        </p:txBody>
      </p:sp>
      <p:sp>
        <p:nvSpPr>
          <p:cNvPr id="3" name="Rectangle 2">
            <a:extLst>
              <a:ext uri="{FF2B5EF4-FFF2-40B4-BE49-F238E27FC236}">
                <a16:creationId xmlns:a16="http://schemas.microsoft.com/office/drawing/2014/main" id="{2E5B0693-8CD9-476F-807F-E2CD883A207B}"/>
              </a:ext>
            </a:extLst>
          </p:cNvPr>
          <p:cNvSpPr/>
          <p:nvPr/>
        </p:nvSpPr>
        <p:spPr>
          <a:xfrm>
            <a:off x="443345" y="251595"/>
            <a:ext cx="4572000" cy="830997"/>
          </a:xfrm>
          <a:prstGeom prst="rect">
            <a:avLst/>
          </a:prstGeom>
        </p:spPr>
        <p:txBody>
          <a:bodyPr>
            <a:spAutoFit/>
          </a:bodyPr>
          <a:lstStyle/>
          <a:p>
            <a:r>
              <a:rPr lang="en-US"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Major track change: Exploring the best for survival</a:t>
            </a:r>
            <a:r>
              <a:rPr lang="en-GB"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a:t>
            </a:r>
            <a:endParaRPr lang="en-GB" sz="2400" dirty="0">
              <a:effectLst>
                <a:outerShdw blurRad="38100" dist="38100" dir="2700000" algn="tl">
                  <a:srgbClr val="000000">
                    <a:alpha val="43137"/>
                  </a:srgbClr>
                </a:outerShdw>
              </a:effectLst>
            </a:endParaRPr>
          </a:p>
        </p:txBody>
      </p:sp>
      <p:sp>
        <p:nvSpPr>
          <p:cNvPr id="4" name="Right Triangle 3">
            <a:extLst>
              <a:ext uri="{FF2B5EF4-FFF2-40B4-BE49-F238E27FC236}">
                <a16:creationId xmlns:a16="http://schemas.microsoft.com/office/drawing/2014/main" id="{D60D8B68-9270-4C6B-803B-D4E1E9B6EED9}"/>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Zomato – Logos Download">
            <a:extLst>
              <a:ext uri="{FF2B5EF4-FFF2-40B4-BE49-F238E27FC236}">
                <a16:creationId xmlns:a16="http://schemas.microsoft.com/office/drawing/2014/main" id="{F0A3E13C-CFC5-41E7-AAC4-C0435F6D632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9669" b="39191"/>
          <a:stretch/>
        </p:blipFill>
        <p:spPr bwMode="auto">
          <a:xfrm>
            <a:off x="7991787" y="228600"/>
            <a:ext cx="980674" cy="26908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635C25B8-C1AE-4D5A-B5A0-784D152FD8E1}"/>
              </a:ext>
            </a:extLst>
          </p:cNvPr>
          <p:cNvGrpSpPr/>
          <p:nvPr/>
        </p:nvGrpSpPr>
        <p:grpSpPr>
          <a:xfrm>
            <a:off x="245408" y="1582326"/>
            <a:ext cx="197937" cy="265916"/>
            <a:chOff x="410257" y="1518696"/>
            <a:chExt cx="263916" cy="354554"/>
          </a:xfrm>
          <a:solidFill>
            <a:srgbClr val="CB202D"/>
          </a:solidFill>
        </p:grpSpPr>
        <p:sp>
          <p:nvSpPr>
            <p:cNvPr id="7" name="Isosceles Triangle 6">
              <a:extLst>
                <a:ext uri="{FF2B5EF4-FFF2-40B4-BE49-F238E27FC236}">
                  <a16:creationId xmlns:a16="http://schemas.microsoft.com/office/drawing/2014/main" id="{FEC76132-6D7D-4CD3-A955-766C005CD18F}"/>
                </a:ext>
              </a:extLst>
            </p:cNvPr>
            <p:cNvSpPr/>
            <p:nvPr/>
          </p:nvSpPr>
          <p:spPr>
            <a:xfrm rot="5400000">
              <a:off x="39986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sp>
          <p:nvSpPr>
            <p:cNvPr id="8" name="Isosceles Triangle 7">
              <a:extLst>
                <a:ext uri="{FF2B5EF4-FFF2-40B4-BE49-F238E27FC236}">
                  <a16:creationId xmlns:a16="http://schemas.microsoft.com/office/drawing/2014/main" id="{9C8B462B-8B4E-40D1-BEE1-5FA6803B78BF}"/>
                </a:ext>
              </a:extLst>
            </p:cNvPr>
            <p:cNvSpPr/>
            <p:nvPr/>
          </p:nvSpPr>
          <p:spPr>
            <a:xfrm rot="5400000">
              <a:off x="33001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grpSp>
      <p:grpSp>
        <p:nvGrpSpPr>
          <p:cNvPr id="9" name="Group 8">
            <a:extLst>
              <a:ext uri="{FF2B5EF4-FFF2-40B4-BE49-F238E27FC236}">
                <a16:creationId xmlns:a16="http://schemas.microsoft.com/office/drawing/2014/main" id="{4CBE32AA-2D93-487A-A8FC-333D85AA9B0D}"/>
              </a:ext>
            </a:extLst>
          </p:cNvPr>
          <p:cNvGrpSpPr/>
          <p:nvPr/>
        </p:nvGrpSpPr>
        <p:grpSpPr>
          <a:xfrm>
            <a:off x="228600" y="2725831"/>
            <a:ext cx="197937" cy="265916"/>
            <a:chOff x="410257" y="1518696"/>
            <a:chExt cx="263916" cy="354554"/>
          </a:xfrm>
          <a:solidFill>
            <a:srgbClr val="2D2D2D"/>
          </a:solidFill>
        </p:grpSpPr>
        <p:sp>
          <p:nvSpPr>
            <p:cNvPr id="10" name="Isosceles Triangle 9">
              <a:extLst>
                <a:ext uri="{FF2B5EF4-FFF2-40B4-BE49-F238E27FC236}">
                  <a16:creationId xmlns:a16="http://schemas.microsoft.com/office/drawing/2014/main" id="{81DE48E6-6875-4CD0-8C2C-40CC662125B0}"/>
                </a:ext>
              </a:extLst>
            </p:cNvPr>
            <p:cNvSpPr/>
            <p:nvPr/>
          </p:nvSpPr>
          <p:spPr>
            <a:xfrm rot="5400000">
              <a:off x="39986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sp>
          <p:nvSpPr>
            <p:cNvPr id="11" name="Isosceles Triangle 10">
              <a:extLst>
                <a:ext uri="{FF2B5EF4-FFF2-40B4-BE49-F238E27FC236}">
                  <a16:creationId xmlns:a16="http://schemas.microsoft.com/office/drawing/2014/main" id="{8B591685-89DD-4E75-8F09-2E9BA93A23E7}"/>
                </a:ext>
              </a:extLst>
            </p:cNvPr>
            <p:cNvSpPr/>
            <p:nvPr/>
          </p:nvSpPr>
          <p:spPr>
            <a:xfrm rot="5400000">
              <a:off x="33001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grpSp>
      <p:sp>
        <p:nvSpPr>
          <p:cNvPr id="13" name="Rectangle 12">
            <a:extLst>
              <a:ext uri="{FF2B5EF4-FFF2-40B4-BE49-F238E27FC236}">
                <a16:creationId xmlns:a16="http://schemas.microsoft.com/office/drawing/2014/main" id="{505B9A28-F4CF-4E32-A77C-A1EBEBE41641}"/>
              </a:ext>
            </a:extLst>
          </p:cNvPr>
          <p:cNvSpPr/>
          <p:nvPr/>
        </p:nvSpPr>
        <p:spPr>
          <a:xfrm>
            <a:off x="5486400" y="4191000"/>
            <a:ext cx="3657600" cy="762000"/>
          </a:xfrm>
          <a:prstGeom prst="rect">
            <a:avLst/>
          </a:prstGeom>
          <a:solidFill>
            <a:srgbClr val="A5A6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6" descr="Delivery — LOKE Branded Ordering, Loyalty &amp; Marketing Apps">
            <a:extLst>
              <a:ext uri="{FF2B5EF4-FFF2-40B4-BE49-F238E27FC236}">
                <a16:creationId xmlns:a16="http://schemas.microsoft.com/office/drawing/2014/main" id="{65BD67CC-6003-4AB2-B58B-61060B9D3AC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09648" y="3627142"/>
            <a:ext cx="5699716" cy="284985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Zomato – Logos Download">
            <a:extLst>
              <a:ext uri="{FF2B5EF4-FFF2-40B4-BE49-F238E27FC236}">
                <a16:creationId xmlns:a16="http://schemas.microsoft.com/office/drawing/2014/main" id="{A4CC6FDC-194F-45DF-A2C4-1647CADEA115}"/>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39669" b="39191"/>
          <a:stretch/>
        </p:blipFill>
        <p:spPr bwMode="auto">
          <a:xfrm>
            <a:off x="7848601" y="5480510"/>
            <a:ext cx="633524" cy="19860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Zomato – Logos Download">
            <a:extLst>
              <a:ext uri="{FF2B5EF4-FFF2-40B4-BE49-F238E27FC236}">
                <a16:creationId xmlns:a16="http://schemas.microsoft.com/office/drawing/2014/main" id="{876723CF-AC91-4F40-A914-F9D22824D7F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9669" b="39191"/>
          <a:stretch/>
        </p:blipFill>
        <p:spPr bwMode="auto">
          <a:xfrm>
            <a:off x="5105400" y="5480510"/>
            <a:ext cx="875107" cy="274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348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6FA0B9E-A084-4E71-ADA5-DFA3DA9D305C}"/>
              </a:ext>
            </a:extLst>
          </p:cNvPr>
          <p:cNvSpPr/>
          <p:nvPr/>
        </p:nvSpPr>
        <p:spPr>
          <a:xfrm>
            <a:off x="-38100" y="-1"/>
            <a:ext cx="9220200" cy="6781791"/>
          </a:xfrm>
          <a:prstGeom prst="rect">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rial"/>
            </a:endParaRPr>
          </a:p>
        </p:txBody>
      </p:sp>
      <p:cxnSp>
        <p:nvCxnSpPr>
          <p:cNvPr id="9" name="Straight Connector 8">
            <a:extLst>
              <a:ext uri="{FF2B5EF4-FFF2-40B4-BE49-F238E27FC236}">
                <a16:creationId xmlns:a16="http://schemas.microsoft.com/office/drawing/2014/main" id="{9785967A-D5AD-4A72-BA89-5B68D9C7EE9D}"/>
              </a:ext>
            </a:extLst>
          </p:cNvPr>
          <p:cNvCxnSpPr>
            <a:cxnSpLocks/>
          </p:cNvCxnSpPr>
          <p:nvPr/>
        </p:nvCxnSpPr>
        <p:spPr>
          <a:xfrm>
            <a:off x="-61913" y="3429000"/>
            <a:ext cx="92678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Parallelogram 6">
            <a:extLst>
              <a:ext uri="{FF2B5EF4-FFF2-40B4-BE49-F238E27FC236}">
                <a16:creationId xmlns:a16="http://schemas.microsoft.com/office/drawing/2014/main" id="{DD4F1D81-2A4F-45FE-945C-C01CFB862406}"/>
              </a:ext>
            </a:extLst>
          </p:cNvPr>
          <p:cNvSpPr/>
          <p:nvPr/>
        </p:nvSpPr>
        <p:spPr>
          <a:xfrm>
            <a:off x="3257550" y="3086100"/>
            <a:ext cx="2628900" cy="685800"/>
          </a:xfrm>
          <a:prstGeom prst="parallelogram">
            <a:avLst/>
          </a:prstGeom>
          <a:solidFill>
            <a:srgbClr val="2D2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rial"/>
            </a:endParaRPr>
          </a:p>
        </p:txBody>
      </p:sp>
      <p:sp>
        <p:nvSpPr>
          <p:cNvPr id="6" name="TextBox 5">
            <a:extLst>
              <a:ext uri="{FF2B5EF4-FFF2-40B4-BE49-F238E27FC236}">
                <a16:creationId xmlns:a16="http://schemas.microsoft.com/office/drawing/2014/main" id="{854EF5E4-13EE-4C8B-8737-26B8647701CC}"/>
              </a:ext>
            </a:extLst>
          </p:cNvPr>
          <p:cNvSpPr txBox="1"/>
          <p:nvPr/>
        </p:nvSpPr>
        <p:spPr>
          <a:xfrm>
            <a:off x="3567145" y="3140460"/>
            <a:ext cx="2009717" cy="600164"/>
          </a:xfrm>
          <a:prstGeom prst="rect">
            <a:avLst/>
          </a:prstGeom>
          <a:noFill/>
        </p:spPr>
        <p:txBody>
          <a:bodyPr wrap="none" rtlCol="0">
            <a:spAutoFit/>
          </a:bodyPr>
          <a:lstStyle/>
          <a:p>
            <a:pPr algn="ctr" defTabSz="685800"/>
            <a:r>
              <a:rPr lang="en-US" sz="3300" b="1" dirty="0">
                <a:solidFill>
                  <a:prstClr val="white"/>
                </a:solidFill>
                <a:latin typeface="Franklin Gothic Book" panose="020B0503020102020204" pitchFamily="34" charset="0"/>
              </a:rPr>
              <a:t>Thank you</a:t>
            </a:r>
          </a:p>
        </p:txBody>
      </p:sp>
      <p:pic>
        <p:nvPicPr>
          <p:cNvPr id="12" name="Picture 2" descr="Zomato – Logos Download">
            <a:extLst>
              <a:ext uri="{FF2B5EF4-FFF2-40B4-BE49-F238E27FC236}">
                <a16:creationId xmlns:a16="http://schemas.microsoft.com/office/drawing/2014/main" id="{CE83FBA5-EFCD-4672-8C0B-6130F11F5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6283" y="4020920"/>
            <a:ext cx="2279034" cy="2511850"/>
          </a:xfrm>
          <a:prstGeom prst="rect">
            <a:avLst/>
          </a:prstGeom>
          <a:noFill/>
          <a:ln w="76200">
            <a:solidFill>
              <a:srgbClr val="CB202D"/>
            </a:solidFill>
          </a:ln>
          <a:extLst>
            <a:ext uri="{909E8E84-426E-40DD-AFC4-6F175D3DCCD1}">
              <a14:hiddenFill xmlns:a14="http://schemas.microsoft.com/office/drawing/2010/main">
                <a:solidFill>
                  <a:srgbClr val="FFFFFF"/>
                </a:solidFill>
              </a14:hiddenFill>
            </a:ext>
          </a:extLst>
        </p:spPr>
      </p:pic>
      <p:pic>
        <p:nvPicPr>
          <p:cNvPr id="8" name="Picture 16" descr="Delivery — LOKE Branded Ordering, Loyalty &amp; Marketing Apps">
            <a:extLst>
              <a:ext uri="{FF2B5EF4-FFF2-40B4-BE49-F238E27FC236}">
                <a16:creationId xmlns:a16="http://schemas.microsoft.com/office/drawing/2014/main" id="{8C3A35BE-2DC6-4A02-8874-5A163B6058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107610"/>
            <a:ext cx="5699716" cy="28498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Zomato – Logos Download">
            <a:extLst>
              <a:ext uri="{FF2B5EF4-FFF2-40B4-BE49-F238E27FC236}">
                <a16:creationId xmlns:a16="http://schemas.microsoft.com/office/drawing/2014/main" id="{CE3CB641-E6DB-45D0-9A54-F99271028D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69" b="39191"/>
          <a:stretch/>
        </p:blipFill>
        <p:spPr bwMode="auto">
          <a:xfrm>
            <a:off x="3620693" y="1935458"/>
            <a:ext cx="875107" cy="32008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Zomato – Logos Download">
            <a:extLst>
              <a:ext uri="{FF2B5EF4-FFF2-40B4-BE49-F238E27FC236}">
                <a16:creationId xmlns:a16="http://schemas.microsoft.com/office/drawing/2014/main" id="{A8C31F29-2C2F-4685-9D24-46C7EF4C9BA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9669" b="39191"/>
          <a:stretch/>
        </p:blipFill>
        <p:spPr bwMode="auto">
          <a:xfrm>
            <a:off x="6324600" y="1935458"/>
            <a:ext cx="633524" cy="198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29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936372-2CAD-48B1-B2C6-E6AEE2FFA280}"/>
              </a:ext>
            </a:extLst>
          </p:cNvPr>
          <p:cNvSpPr/>
          <p:nvPr/>
        </p:nvSpPr>
        <p:spPr>
          <a:xfrm>
            <a:off x="3657600" y="1097473"/>
            <a:ext cx="5105400" cy="5632311"/>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Zomato, which started as </a:t>
            </a:r>
            <a:r>
              <a:rPr lang="en-US" dirty="0" err="1">
                <a:solidFill>
                  <a:srgbClr val="000000"/>
                </a:solidFill>
                <a:latin typeface="Calibri" panose="020F0502020204030204" pitchFamily="34" charset="0"/>
                <a:cs typeface="Calibri" panose="020F0502020204030204" pitchFamily="34" charset="0"/>
              </a:rPr>
              <a:t>Foodiebay</a:t>
            </a:r>
            <a:r>
              <a:rPr lang="en-US" dirty="0">
                <a:solidFill>
                  <a:srgbClr val="000000"/>
                </a:solidFill>
                <a:latin typeface="Calibri" panose="020F0502020204030204" pitchFamily="34" charset="0"/>
                <a:cs typeface="Calibri" panose="020F0502020204030204" pitchFamily="34" charset="0"/>
              </a:rPr>
              <a:t>, was established in July 2008 by two IIT Delhi alumnus, </a:t>
            </a:r>
            <a:r>
              <a:rPr lang="en-US" dirty="0" err="1">
                <a:solidFill>
                  <a:srgbClr val="000000"/>
                </a:solidFill>
                <a:latin typeface="Calibri" panose="020F0502020204030204" pitchFamily="34" charset="0"/>
                <a:cs typeface="Calibri" panose="020F0502020204030204" pitchFamily="34" charset="0"/>
              </a:rPr>
              <a:t>Deepinder</a:t>
            </a:r>
            <a:r>
              <a:rPr lang="en-US" dirty="0">
                <a:solidFill>
                  <a:srgbClr val="000000"/>
                </a:solidFill>
                <a:latin typeface="Calibri" panose="020F0502020204030204" pitchFamily="34" charset="0"/>
                <a:cs typeface="Calibri" panose="020F0502020204030204" pitchFamily="34" charset="0"/>
              </a:rPr>
              <a:t> Goyal, and Pankaj </a:t>
            </a:r>
            <a:r>
              <a:rPr lang="en-US" dirty="0" err="1">
                <a:solidFill>
                  <a:srgbClr val="000000"/>
                </a:solidFill>
                <a:latin typeface="Calibri" panose="020F0502020204030204" pitchFamily="34" charset="0"/>
                <a:cs typeface="Calibri" panose="020F0502020204030204" pitchFamily="34" charset="0"/>
              </a:rPr>
              <a:t>Chaddah</a:t>
            </a:r>
            <a:r>
              <a:rPr lang="en-US" dirty="0">
                <a:solidFill>
                  <a:srgbClr val="000000"/>
                </a:solidFill>
                <a:latin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The idea struck </a:t>
            </a:r>
            <a:r>
              <a:rPr lang="en-US" dirty="0" err="1">
                <a:solidFill>
                  <a:srgbClr val="000000"/>
                </a:solidFill>
                <a:latin typeface="Calibri" panose="020F0502020204030204" pitchFamily="34" charset="0"/>
                <a:cs typeface="Calibri" panose="020F0502020204030204" pitchFamily="34" charset="0"/>
              </a:rPr>
              <a:t>Deepinder</a:t>
            </a:r>
            <a:r>
              <a:rPr lang="en-US" dirty="0">
                <a:solidFill>
                  <a:srgbClr val="000000"/>
                </a:solidFill>
                <a:latin typeface="Calibri" panose="020F0502020204030204" pitchFamily="34" charset="0"/>
                <a:cs typeface="Calibri" panose="020F0502020204030204" pitchFamily="34" charset="0"/>
              </a:rPr>
              <a:t> when his colleagues consistently had a demand for paper menu leaflets of different restaurants, to order food. </a:t>
            </a:r>
          </a:p>
          <a:p>
            <a:pPr marL="285750" indent="-285750" algn="just">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solidFill>
                  <a:srgbClr val="000000"/>
                </a:solidFill>
                <a:latin typeface="Calibri" panose="020F0502020204030204" pitchFamily="34" charset="0"/>
                <a:cs typeface="Calibri" panose="020F0502020204030204" pitchFamily="34" charset="0"/>
              </a:rPr>
              <a:t>That's when he thought of converting these restaurant paper menus into a digital app, that is far more accessible and easier to use.</a:t>
            </a:r>
          </a:p>
          <a:p>
            <a:pPr marL="285750" indent="-285750" algn="just">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Gaurav Gupta is Chief Operating Officer at Zomato. Gaurav Gupta has been associated with Zomato for almost four years now and earlier, in January last year, he was made the COO of the food delivery and restaurant discovery platform. Prior to this, Gaurav worked as a consultant at </a:t>
            </a:r>
            <a:r>
              <a:rPr lang="en-US" dirty="0" err="1">
                <a:latin typeface="Calibri" panose="020F0502020204030204" pitchFamily="34" charset="0"/>
                <a:cs typeface="Calibri" panose="020F0502020204030204" pitchFamily="34" charset="0"/>
              </a:rPr>
              <a:t>AT</a:t>
            </a:r>
            <a:r>
              <a:rPr lang="en-US" dirty="0">
                <a:latin typeface="Calibri" panose="020F0502020204030204" pitchFamily="34" charset="0"/>
                <a:cs typeface="Calibri" panose="020F0502020204030204" pitchFamily="34" charset="0"/>
              </a:rPr>
              <a:t> Kearney.</a:t>
            </a:r>
          </a:p>
          <a:p>
            <a:pPr marL="285750" indent="-285750" algn="just">
              <a:buFont typeface="Arial" panose="020B0604020202020204" pitchFamily="34" charset="0"/>
              <a:buChar char="•"/>
            </a:pPr>
            <a:endParaRPr lang="en-GB" dirty="0">
              <a:latin typeface="Calibri" panose="020F0502020204030204" pitchFamily="34" charset="0"/>
              <a:cs typeface="Calibri" panose="020F0502020204030204" pitchFamily="34" charset="0"/>
            </a:endParaRPr>
          </a:p>
        </p:txBody>
      </p:sp>
      <p:pic>
        <p:nvPicPr>
          <p:cNvPr id="3" name="Picture 2" descr="Zomato Story: The Reason Behind Its Success - Brand Riddle">
            <a:extLst>
              <a:ext uri="{FF2B5EF4-FFF2-40B4-BE49-F238E27FC236}">
                <a16:creationId xmlns:a16="http://schemas.microsoft.com/office/drawing/2014/main" id="{2BACB3E2-1FA3-488F-9190-6F18BF5CF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089249"/>
            <a:ext cx="3684949" cy="1218867"/>
          </a:xfrm>
          <a:prstGeom prst="rect">
            <a:avLst/>
          </a:prstGeom>
          <a:noFill/>
          <a:extLst>
            <a:ext uri="{909E8E84-426E-40DD-AFC4-6F175D3DCCD1}">
              <a14:hiddenFill xmlns:a14="http://schemas.microsoft.com/office/drawing/2010/main">
                <a:solidFill>
                  <a:srgbClr val="FFFFFF"/>
                </a:solidFill>
              </a14:hiddenFill>
            </a:ext>
          </a:extLst>
        </p:spPr>
      </p:pic>
      <p:sp>
        <p:nvSpPr>
          <p:cNvPr id="4" name="Right Triangle 3">
            <a:extLst>
              <a:ext uri="{FF2B5EF4-FFF2-40B4-BE49-F238E27FC236}">
                <a16:creationId xmlns:a16="http://schemas.microsoft.com/office/drawing/2014/main" id="{2C9ED5FC-1B7D-4CB5-B349-506AFC4448DE}"/>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2" descr="Zomato – Logos Download">
            <a:extLst>
              <a:ext uri="{FF2B5EF4-FFF2-40B4-BE49-F238E27FC236}">
                <a16:creationId xmlns:a16="http://schemas.microsoft.com/office/drawing/2014/main" id="{C1AC5336-B773-4821-B946-1E33A1B92B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669" b="39191"/>
          <a:stretch/>
        </p:blipFill>
        <p:spPr bwMode="auto">
          <a:xfrm>
            <a:off x="8106689" y="122482"/>
            <a:ext cx="980674" cy="2284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ownload Uber For Food Delivery - Food Delivery PNG Image with No  Background - PNGkey.com">
            <a:extLst>
              <a:ext uri="{FF2B5EF4-FFF2-40B4-BE49-F238E27FC236}">
                <a16:creationId xmlns:a16="http://schemas.microsoft.com/office/drawing/2014/main" id="{89B0FE8B-E1E1-475E-B056-B5EA274FC9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0298" y="6338904"/>
            <a:ext cx="480552" cy="48269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AC8756D5-898C-4A41-AD27-DE05EDDF7927}"/>
              </a:ext>
            </a:extLst>
          </p:cNvPr>
          <p:cNvSpPr txBox="1">
            <a:spLocks/>
          </p:cNvSpPr>
          <p:nvPr/>
        </p:nvSpPr>
        <p:spPr>
          <a:xfrm>
            <a:off x="512099" y="242551"/>
            <a:ext cx="4364701" cy="609398"/>
          </a:xfrm>
          <a:prstGeom prst="rect">
            <a:avLst/>
          </a:prstGeom>
        </p:spPr>
        <p:txBody>
          <a:bodyPr/>
          <a:lstStyle>
            <a:lvl1pPr algn="l" defTabSz="685800" rtl="0" eaLnBrk="1" latinLnBrk="0" hangingPunct="1">
              <a:lnSpc>
                <a:spcPct val="90000"/>
              </a:lnSpc>
              <a:spcBef>
                <a:spcPct val="0"/>
              </a:spcBef>
              <a:buNone/>
              <a:defRPr sz="2400" b="1" kern="1200" spc="90" baseline="0">
                <a:solidFill>
                  <a:schemeClr val="tx1"/>
                </a:solidFill>
                <a:latin typeface="+mj-lt"/>
                <a:ea typeface="+mj-ea"/>
                <a:cs typeface="+mj-cs"/>
              </a:defRPr>
            </a:lvl1pPr>
          </a:lstStyle>
          <a:p>
            <a:r>
              <a:rPr lang="en-US" sz="2200" dirty="0">
                <a:solidFill>
                  <a:srgbClr val="2D2D2D"/>
                </a:solidFill>
                <a:latin typeface="Calibri" pitchFamily="34" charset="0"/>
                <a:cs typeface="Calibri" pitchFamily="34" charset="0"/>
              </a:rPr>
              <a:t>The Start: </a:t>
            </a:r>
            <a:r>
              <a:rPr lang="en-GB" sz="2200" dirty="0">
                <a:solidFill>
                  <a:srgbClr val="2D2D2D"/>
                </a:solidFill>
                <a:latin typeface="Calibri" pitchFamily="34" charset="0"/>
                <a:cs typeface="Calibri" pitchFamily="34" charset="0"/>
              </a:rPr>
              <a:t>Why </a:t>
            </a:r>
            <a:r>
              <a:rPr lang="en-GB" sz="2200" dirty="0" err="1">
                <a:solidFill>
                  <a:srgbClr val="2D2D2D"/>
                </a:solidFill>
                <a:latin typeface="Calibri" pitchFamily="34" charset="0"/>
                <a:cs typeface="Calibri" pitchFamily="34" charset="0"/>
              </a:rPr>
              <a:t>Foodiebay</a:t>
            </a:r>
            <a:r>
              <a:rPr lang="en-GB" sz="2200" dirty="0">
                <a:solidFill>
                  <a:srgbClr val="2D2D2D"/>
                </a:solidFill>
                <a:latin typeface="Calibri" pitchFamily="34" charset="0"/>
                <a:cs typeface="Calibri" pitchFamily="34" charset="0"/>
              </a:rPr>
              <a:t>?</a:t>
            </a:r>
          </a:p>
          <a:p>
            <a:r>
              <a:rPr lang="en-GB" sz="2200" dirty="0">
                <a:solidFill>
                  <a:srgbClr val="2D2D2D"/>
                </a:solidFill>
                <a:latin typeface="Calibri" pitchFamily="34" charset="0"/>
                <a:cs typeface="Calibri" pitchFamily="34" charset="0"/>
              </a:rPr>
              <a:t>And how the three founders got together.</a:t>
            </a:r>
            <a:br>
              <a:rPr lang="en-GB" dirty="0"/>
            </a:br>
            <a:endParaRPr lang="en-GB" sz="2200" dirty="0">
              <a:latin typeface="Calibri" pitchFamily="34" charset="0"/>
              <a:cs typeface="Calibri" pitchFamily="34" charset="0"/>
            </a:endParaRPr>
          </a:p>
        </p:txBody>
      </p:sp>
      <p:pic>
        <p:nvPicPr>
          <p:cNvPr id="2050" name="Picture 2" descr="House Illustration designs, themes, templates and downloadable graphic  elements on Dribbble">
            <a:extLst>
              <a:ext uri="{FF2B5EF4-FFF2-40B4-BE49-F238E27FC236}">
                <a16:creationId xmlns:a16="http://schemas.microsoft.com/office/drawing/2014/main" id="{899E517F-1C96-43E7-B352-33370664EE5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000" t="20666" r="15109" b="18000"/>
          <a:stretch/>
        </p:blipFill>
        <p:spPr bwMode="auto">
          <a:xfrm>
            <a:off x="8211342" y="6311195"/>
            <a:ext cx="771368" cy="54680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D9E141A2-99CC-43A2-B52C-2A2578D33406}"/>
              </a:ext>
            </a:extLst>
          </p:cNvPr>
          <p:cNvGrpSpPr/>
          <p:nvPr/>
        </p:nvGrpSpPr>
        <p:grpSpPr>
          <a:xfrm>
            <a:off x="746563" y="5534752"/>
            <a:ext cx="2393074" cy="1017791"/>
            <a:chOff x="6666580" y="5713214"/>
            <a:chExt cx="2393074" cy="1017791"/>
          </a:xfrm>
        </p:grpSpPr>
        <p:pic>
          <p:nvPicPr>
            <p:cNvPr id="10" name="Picture 4" descr="Menu Design PNG Images | Vector and PSD Files | Free Download on Pngtree">
              <a:extLst>
                <a:ext uri="{FF2B5EF4-FFF2-40B4-BE49-F238E27FC236}">
                  <a16:creationId xmlns:a16="http://schemas.microsoft.com/office/drawing/2014/main" id="{7294054F-61C7-49A6-9F3B-5CF298744D20}"/>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2192" t="6229" r="24173" b="6870"/>
            <a:stretch/>
          </p:blipFill>
          <p:spPr bwMode="auto">
            <a:xfrm>
              <a:off x="6666580" y="5743268"/>
              <a:ext cx="581145" cy="94159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Find Digital Food Menu Restaurant - jiMenu | Digital menu, Digital menu  boards, Menu restaurant">
              <a:extLst>
                <a:ext uri="{FF2B5EF4-FFF2-40B4-BE49-F238E27FC236}">
                  <a16:creationId xmlns:a16="http://schemas.microsoft.com/office/drawing/2014/main" id="{56F8C10C-5C04-4994-86FE-DC64514E7CE0}"/>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7500" t="2894" r="18366" b="15875"/>
            <a:stretch/>
          </p:blipFill>
          <p:spPr bwMode="auto">
            <a:xfrm>
              <a:off x="7767702" y="5713214"/>
              <a:ext cx="1291952" cy="1017791"/>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Down 11">
              <a:extLst>
                <a:ext uri="{FF2B5EF4-FFF2-40B4-BE49-F238E27FC236}">
                  <a16:creationId xmlns:a16="http://schemas.microsoft.com/office/drawing/2014/main" id="{ECB0E285-219E-439F-B302-B1A783DC32D0}"/>
                </a:ext>
              </a:extLst>
            </p:cNvPr>
            <p:cNvSpPr/>
            <p:nvPr/>
          </p:nvSpPr>
          <p:spPr>
            <a:xfrm rot="16200000">
              <a:off x="7344302" y="6046683"/>
              <a:ext cx="278034" cy="350853"/>
            </a:xfrm>
            <a:prstGeom prst="downArrow">
              <a:avLst/>
            </a:prstGeom>
            <a:solidFill>
              <a:srgbClr val="CB20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052" name="Picture 4">
            <a:extLst>
              <a:ext uri="{FF2B5EF4-FFF2-40B4-BE49-F238E27FC236}">
                <a16:creationId xmlns:a16="http://schemas.microsoft.com/office/drawing/2014/main" id="{67D77D6B-5CB8-400A-BA69-7BBCE7E48B04}"/>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512099" y="2308116"/>
            <a:ext cx="2997201" cy="25288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581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9615A7D-A0C4-4305-A5FA-1EB835B46F2C}"/>
              </a:ext>
            </a:extLst>
          </p:cNvPr>
          <p:cNvSpPr/>
          <p:nvPr/>
        </p:nvSpPr>
        <p:spPr>
          <a:xfrm>
            <a:off x="875014" y="2039711"/>
            <a:ext cx="2553986" cy="2778579"/>
          </a:xfrm>
          <a:prstGeom prst="rect">
            <a:avLst/>
          </a:prstGeom>
          <a:solidFill>
            <a:schemeClr val="bg1">
              <a:alpha val="50000"/>
            </a:schemeClr>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rial"/>
            </a:endParaRPr>
          </a:p>
        </p:txBody>
      </p:sp>
      <p:sp>
        <p:nvSpPr>
          <p:cNvPr id="2" name="Title 1">
            <a:extLst>
              <a:ext uri="{FF2B5EF4-FFF2-40B4-BE49-F238E27FC236}">
                <a16:creationId xmlns:a16="http://schemas.microsoft.com/office/drawing/2014/main" id="{74115D28-0122-4824-88A5-9B5ABEE78C8E}"/>
              </a:ext>
            </a:extLst>
          </p:cNvPr>
          <p:cNvSpPr>
            <a:spLocks noGrp="1"/>
          </p:cNvSpPr>
          <p:nvPr>
            <p:ph type="title"/>
          </p:nvPr>
        </p:nvSpPr>
        <p:spPr>
          <a:xfrm>
            <a:off x="512099" y="242551"/>
            <a:ext cx="4364701" cy="609398"/>
          </a:xfrm>
        </p:spPr>
        <p:txBody>
          <a:bodyPr/>
          <a:lstStyle/>
          <a:p>
            <a:r>
              <a:rPr lang="en-US" sz="2200" b="1" dirty="0">
                <a:solidFill>
                  <a:srgbClr val="2D2D2D"/>
                </a:solidFill>
                <a:latin typeface="Calibri" pitchFamily="34" charset="0"/>
                <a:cs typeface="Calibri" pitchFamily="34" charset="0"/>
              </a:rPr>
              <a:t>About: </a:t>
            </a:r>
            <a:r>
              <a:rPr lang="en-GB" b="1" dirty="0">
                <a:solidFill>
                  <a:srgbClr val="2D2D2D"/>
                </a:solidFill>
              </a:rPr>
              <a:t>Start-up launch</a:t>
            </a:r>
            <a:br>
              <a:rPr lang="en-GB" b="1" dirty="0"/>
            </a:br>
            <a:endParaRPr lang="en-GB" sz="2200" b="1" dirty="0">
              <a:latin typeface="Calibri" pitchFamily="34" charset="0"/>
              <a:cs typeface="Calibri" pitchFamily="34" charset="0"/>
            </a:endParaRPr>
          </a:p>
        </p:txBody>
      </p:sp>
      <p:sp>
        <p:nvSpPr>
          <p:cNvPr id="18" name="Google Shape;76;p14">
            <a:extLst>
              <a:ext uri="{FF2B5EF4-FFF2-40B4-BE49-F238E27FC236}">
                <a16:creationId xmlns:a16="http://schemas.microsoft.com/office/drawing/2014/main" id="{580BD172-FFC5-4C88-8BCC-90BEA0A92BE9}"/>
              </a:ext>
            </a:extLst>
          </p:cNvPr>
          <p:cNvSpPr txBox="1"/>
          <p:nvPr/>
        </p:nvSpPr>
        <p:spPr>
          <a:xfrm>
            <a:off x="4572001" y="1663771"/>
            <a:ext cx="4223612" cy="1449115"/>
          </a:xfrm>
          <a:prstGeom prst="rect">
            <a:avLst/>
          </a:prstGeom>
          <a:noFill/>
          <a:ln>
            <a:noFill/>
          </a:ln>
        </p:spPr>
        <p:txBody>
          <a:bodyPr spcFirstLastPara="1" wrap="square" lIns="0" tIns="0" rIns="0" bIns="0" anchor="t" anchorCtr="0">
            <a:spAutoFit/>
          </a:bodyPr>
          <a:lstStyle/>
          <a:p>
            <a:pPr defTabSz="685800">
              <a:spcAft>
                <a:spcPts val="450"/>
              </a:spcAft>
              <a:buClr>
                <a:prstClr val="black"/>
              </a:buClr>
              <a:buSzPct val="125000"/>
            </a:pPr>
            <a:r>
              <a:rPr lang="en-US" dirty="0">
                <a:latin typeface="Calibri" panose="020F0502020204030204" pitchFamily="34" charset="0"/>
                <a:cs typeface="Calibri" panose="020F0502020204030204" pitchFamily="34" charset="0"/>
              </a:rPr>
              <a:t>When the founders launched this website, it wasn’t called Zomato back then, it was called </a:t>
            </a:r>
            <a:r>
              <a:rPr lang="en-US" dirty="0" err="1">
                <a:latin typeface="Calibri" panose="020F0502020204030204" pitchFamily="34" charset="0"/>
                <a:cs typeface="Calibri" panose="020F0502020204030204" pitchFamily="34" charset="0"/>
              </a:rPr>
              <a:t>Foodiebay</a:t>
            </a:r>
            <a:r>
              <a:rPr lang="en-US" dirty="0">
                <a:latin typeface="Calibri" panose="020F0502020204030204" pitchFamily="34" charset="0"/>
                <a:cs typeface="Calibri" panose="020F0502020204030204" pitchFamily="34" charset="0"/>
              </a:rPr>
              <a:t> in year 2008. Initially started in Delhi, then the services were extended to cities like Mumbai and Kolkata.</a:t>
            </a:r>
            <a:endParaRPr lang="en-IN" sz="1600" dirty="0">
              <a:solidFill>
                <a:prstClr val="black"/>
              </a:solidFill>
              <a:latin typeface="Calibri" panose="020F0502020204030204" pitchFamily="34" charset="0"/>
              <a:cs typeface="Calibri" pitchFamily="34" charset="0"/>
              <a:sym typeface="Lato"/>
            </a:endParaRPr>
          </a:p>
        </p:txBody>
      </p:sp>
      <p:grpSp>
        <p:nvGrpSpPr>
          <p:cNvPr id="19" name="Group 18">
            <a:extLst>
              <a:ext uri="{FF2B5EF4-FFF2-40B4-BE49-F238E27FC236}">
                <a16:creationId xmlns:a16="http://schemas.microsoft.com/office/drawing/2014/main" id="{F00C59DD-C818-4BD0-B9AE-0CA15B8A2B7A}"/>
              </a:ext>
            </a:extLst>
          </p:cNvPr>
          <p:cNvGrpSpPr/>
          <p:nvPr/>
        </p:nvGrpSpPr>
        <p:grpSpPr>
          <a:xfrm>
            <a:off x="3884895" y="1633512"/>
            <a:ext cx="197937" cy="265916"/>
            <a:chOff x="410257" y="1518696"/>
            <a:chExt cx="263916" cy="354554"/>
          </a:xfrm>
          <a:solidFill>
            <a:srgbClr val="CB202D"/>
          </a:solidFill>
        </p:grpSpPr>
        <p:sp>
          <p:nvSpPr>
            <p:cNvPr id="20" name="Isosceles Triangle 19">
              <a:extLst>
                <a:ext uri="{FF2B5EF4-FFF2-40B4-BE49-F238E27FC236}">
                  <a16:creationId xmlns:a16="http://schemas.microsoft.com/office/drawing/2014/main" id="{01501AD0-DD73-4D5E-B284-7F8CB25EBD72}"/>
                </a:ext>
              </a:extLst>
            </p:cNvPr>
            <p:cNvSpPr/>
            <p:nvPr/>
          </p:nvSpPr>
          <p:spPr>
            <a:xfrm rot="5400000">
              <a:off x="39986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sp>
          <p:nvSpPr>
            <p:cNvPr id="21" name="Isosceles Triangle 20">
              <a:extLst>
                <a:ext uri="{FF2B5EF4-FFF2-40B4-BE49-F238E27FC236}">
                  <a16:creationId xmlns:a16="http://schemas.microsoft.com/office/drawing/2014/main" id="{FEDB75AF-01FF-440D-8B60-41D4633DB788}"/>
                </a:ext>
              </a:extLst>
            </p:cNvPr>
            <p:cNvSpPr/>
            <p:nvPr/>
          </p:nvSpPr>
          <p:spPr>
            <a:xfrm rot="5400000">
              <a:off x="33001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grpSp>
      <p:sp>
        <p:nvSpPr>
          <p:cNvPr id="23" name="Google Shape;76;p14">
            <a:extLst>
              <a:ext uri="{FF2B5EF4-FFF2-40B4-BE49-F238E27FC236}">
                <a16:creationId xmlns:a16="http://schemas.microsoft.com/office/drawing/2014/main" id="{D8AB3EAA-CDE4-40A2-AD3A-35DB53E3259A}"/>
              </a:ext>
            </a:extLst>
          </p:cNvPr>
          <p:cNvSpPr txBox="1"/>
          <p:nvPr/>
        </p:nvSpPr>
        <p:spPr>
          <a:xfrm>
            <a:off x="4572000" y="3668894"/>
            <a:ext cx="3900237" cy="1449115"/>
          </a:xfrm>
          <a:prstGeom prst="rect">
            <a:avLst/>
          </a:prstGeom>
          <a:noFill/>
          <a:ln>
            <a:noFill/>
          </a:ln>
        </p:spPr>
        <p:txBody>
          <a:bodyPr spcFirstLastPara="1" wrap="square" lIns="0" tIns="0" rIns="0" bIns="0" anchor="t" anchorCtr="0">
            <a:spAutoFit/>
          </a:bodyPr>
          <a:lstStyle/>
          <a:p>
            <a:pPr defTabSz="685800">
              <a:spcAft>
                <a:spcPts val="450"/>
              </a:spcAft>
              <a:buClr>
                <a:prstClr val="black"/>
              </a:buClr>
              <a:buSzPct val="125000"/>
            </a:pPr>
            <a:r>
              <a:rPr lang="en-US" dirty="0">
                <a:latin typeface="Calibri" panose="020F0502020204030204" pitchFamily="34" charset="0"/>
                <a:cs typeface="Calibri" panose="020F0502020204030204" pitchFamily="34" charset="0"/>
              </a:rPr>
              <a:t>The founders changed </a:t>
            </a:r>
            <a:r>
              <a:rPr lang="en-US" dirty="0" err="1">
                <a:latin typeface="Calibri" panose="020F0502020204030204" pitchFamily="34" charset="0"/>
                <a:cs typeface="Calibri" panose="020F0502020204030204" pitchFamily="34" charset="0"/>
              </a:rPr>
              <a:t>Foodiebay</a:t>
            </a:r>
            <a:r>
              <a:rPr lang="en-US" dirty="0">
                <a:latin typeface="Calibri" panose="020F0502020204030204" pitchFamily="34" charset="0"/>
                <a:cs typeface="Calibri" panose="020F0502020204030204" pitchFamily="34" charset="0"/>
              </a:rPr>
              <a:t> to 'Zomato’ in 2010 to take it international and make it more prominent, simple to memorize and primarily to eliminate the confusion with the website eBay.</a:t>
            </a:r>
            <a:endParaRPr lang="en-IN" sz="1500" dirty="0">
              <a:solidFill>
                <a:prstClr val="black"/>
              </a:solidFill>
              <a:latin typeface="Calibri" panose="020F0502020204030204" pitchFamily="34" charset="0"/>
              <a:cs typeface="Calibri" pitchFamily="34" charset="0"/>
              <a:sym typeface="Lato"/>
            </a:endParaRPr>
          </a:p>
        </p:txBody>
      </p:sp>
      <p:grpSp>
        <p:nvGrpSpPr>
          <p:cNvPr id="24" name="Group 23">
            <a:extLst>
              <a:ext uri="{FF2B5EF4-FFF2-40B4-BE49-F238E27FC236}">
                <a16:creationId xmlns:a16="http://schemas.microsoft.com/office/drawing/2014/main" id="{A24F8E92-F021-4D95-A89D-799B26C47CDA}"/>
              </a:ext>
            </a:extLst>
          </p:cNvPr>
          <p:cNvGrpSpPr/>
          <p:nvPr/>
        </p:nvGrpSpPr>
        <p:grpSpPr>
          <a:xfrm>
            <a:off x="3900064" y="3690957"/>
            <a:ext cx="197937" cy="265916"/>
            <a:chOff x="410257" y="1518696"/>
            <a:chExt cx="263916" cy="354554"/>
          </a:xfrm>
          <a:solidFill>
            <a:srgbClr val="2D2D2D"/>
          </a:solidFill>
        </p:grpSpPr>
        <p:sp>
          <p:nvSpPr>
            <p:cNvPr id="25" name="Isosceles Triangle 24">
              <a:extLst>
                <a:ext uri="{FF2B5EF4-FFF2-40B4-BE49-F238E27FC236}">
                  <a16:creationId xmlns:a16="http://schemas.microsoft.com/office/drawing/2014/main" id="{D6E65B5C-AC2E-45BE-BAC6-2A23DDBE8E28}"/>
                </a:ext>
              </a:extLst>
            </p:cNvPr>
            <p:cNvSpPr/>
            <p:nvPr/>
          </p:nvSpPr>
          <p:spPr>
            <a:xfrm rot="5400000">
              <a:off x="39986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rial"/>
              </a:endParaRPr>
            </a:p>
          </p:txBody>
        </p:sp>
        <p:sp>
          <p:nvSpPr>
            <p:cNvPr id="26" name="Isosceles Triangle 25">
              <a:extLst>
                <a:ext uri="{FF2B5EF4-FFF2-40B4-BE49-F238E27FC236}">
                  <a16:creationId xmlns:a16="http://schemas.microsoft.com/office/drawing/2014/main" id="{C02C0F39-B463-4738-B142-CEBB52D0FEA4}"/>
                </a:ext>
              </a:extLst>
            </p:cNvPr>
            <p:cNvSpPr/>
            <p:nvPr/>
          </p:nvSpPr>
          <p:spPr>
            <a:xfrm rot="5400000">
              <a:off x="33001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rial"/>
              </a:endParaRPr>
            </a:p>
          </p:txBody>
        </p:sp>
      </p:grpSp>
      <p:cxnSp>
        <p:nvCxnSpPr>
          <p:cNvPr id="27" name="Straight Connector 26">
            <a:extLst>
              <a:ext uri="{FF2B5EF4-FFF2-40B4-BE49-F238E27FC236}">
                <a16:creationId xmlns:a16="http://schemas.microsoft.com/office/drawing/2014/main" id="{5D0960D0-0187-4509-90F8-C289B879C7F1}"/>
              </a:ext>
            </a:extLst>
          </p:cNvPr>
          <p:cNvCxnSpPr>
            <a:cxnSpLocks/>
          </p:cNvCxnSpPr>
          <p:nvPr/>
        </p:nvCxnSpPr>
        <p:spPr>
          <a:xfrm>
            <a:off x="4895375" y="3532481"/>
            <a:ext cx="3920765" cy="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 name="Right Triangle 2"/>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6781800"/>
            <a:ext cx="9144000" cy="76200"/>
          </a:xfrm>
          <a:prstGeom prst="rect">
            <a:avLst/>
          </a:prstGeom>
          <a:solidFill>
            <a:srgbClr val="6048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descr="Zomato – Logos Download">
            <a:extLst>
              <a:ext uri="{FF2B5EF4-FFF2-40B4-BE49-F238E27FC236}">
                <a16:creationId xmlns:a16="http://schemas.microsoft.com/office/drawing/2014/main" id="{16B46972-7FBF-4873-AECA-66F232324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014" y="2039711"/>
            <a:ext cx="2553986" cy="281489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Zomato – Logos Download">
            <a:extLst>
              <a:ext uri="{FF2B5EF4-FFF2-40B4-BE49-F238E27FC236}">
                <a16:creationId xmlns:a16="http://schemas.microsoft.com/office/drawing/2014/main" id="{C8934155-AB00-4C04-820B-B09DC05BDF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69" b="39191"/>
          <a:stretch/>
        </p:blipFill>
        <p:spPr bwMode="auto">
          <a:xfrm>
            <a:off x="8106689" y="122482"/>
            <a:ext cx="980674" cy="2284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D9CE6064-CE6A-4C51-8978-8F5CF9130989}"/>
              </a:ext>
            </a:extLst>
          </p:cNvPr>
          <p:cNvGraphicFramePr>
            <a:graphicFrameLocks noGrp="1"/>
          </p:cNvGraphicFramePr>
          <p:nvPr>
            <p:extLst>
              <p:ext uri="{D42A27DB-BD31-4B8C-83A1-F6EECF244321}">
                <p14:modId xmlns:p14="http://schemas.microsoft.com/office/powerpoint/2010/main" val="311598950"/>
              </p:ext>
            </p:extLst>
          </p:nvPr>
        </p:nvGraphicFramePr>
        <p:xfrm>
          <a:off x="909650" y="5634947"/>
          <a:ext cx="8434387" cy="579120"/>
        </p:xfrm>
        <a:graphic>
          <a:graphicData uri="http://schemas.openxmlformats.org/drawingml/2006/table">
            <a:tbl>
              <a:tblPr/>
              <a:tblGrid>
                <a:gridCol w="8434387">
                  <a:extLst>
                    <a:ext uri="{9D8B030D-6E8A-4147-A177-3AD203B41FA5}">
                      <a16:colId xmlns:a16="http://schemas.microsoft.com/office/drawing/2014/main" val="1774618900"/>
                    </a:ext>
                  </a:extLst>
                </a:gridCol>
              </a:tblGrid>
              <a:tr h="0">
                <a:tc>
                  <a:txBody>
                    <a:bodyPr/>
                    <a:lstStyle/>
                    <a:p>
                      <a:r>
                        <a:rPr lang="en-GB" sz="1600" b="1" u="sng" strike="noStrike" dirty="0">
                          <a:effectLst/>
                          <a:latin typeface="Calibri" panose="020F0502020204030204" pitchFamily="34" charset="0"/>
                          <a:cs typeface="Calibri" panose="020F0502020204030204" pitchFamily="34" charset="0"/>
                        </a:rPr>
                        <a:t>Founders </a:t>
                      </a:r>
                      <a:br>
                        <a:rPr lang="en-GB" sz="1600" u="none" strike="noStrike" dirty="0">
                          <a:effectLst/>
                          <a:latin typeface="Calibri" panose="020F0502020204030204" pitchFamily="34" charset="0"/>
                          <a:cs typeface="Calibri" panose="020F0502020204030204" pitchFamily="34" charset="0"/>
                        </a:rPr>
                      </a:br>
                      <a:r>
                        <a:rPr lang="en-GB" sz="1600" u="none" strike="noStrike" dirty="0" err="1">
                          <a:effectLst/>
                          <a:latin typeface="Calibri" panose="020F0502020204030204" pitchFamily="34" charset="0"/>
                          <a:cs typeface="Calibri" panose="020F0502020204030204" pitchFamily="34" charset="0"/>
                        </a:rPr>
                        <a:t>Deepinder</a:t>
                      </a:r>
                      <a:r>
                        <a:rPr lang="en-GB" sz="1600" u="none" strike="noStrike" dirty="0">
                          <a:effectLst/>
                          <a:latin typeface="Calibri" panose="020F0502020204030204" pitchFamily="34" charset="0"/>
                          <a:cs typeface="Calibri" panose="020F0502020204030204" pitchFamily="34" charset="0"/>
                        </a:rPr>
                        <a:t> Goyal</a:t>
                      </a:r>
                      <a:r>
                        <a:rPr lang="en-GB" sz="1600" dirty="0">
                          <a:effectLst/>
                          <a:latin typeface="Calibri" panose="020F0502020204030204" pitchFamily="34" charset="0"/>
                          <a:cs typeface="Calibri" panose="020F0502020204030204" pitchFamily="34" charset="0"/>
                        </a:rPr>
                        <a:t>, Gaurav Gupta, Pankaj </a:t>
                      </a:r>
                      <a:r>
                        <a:rPr lang="en-GB" sz="1600" dirty="0" err="1">
                          <a:effectLst/>
                          <a:latin typeface="Calibri" panose="020F0502020204030204" pitchFamily="34" charset="0"/>
                          <a:cs typeface="Calibri" panose="020F0502020204030204" pitchFamily="34" charset="0"/>
                        </a:rPr>
                        <a:t>Chaddah</a:t>
                      </a:r>
                      <a:endParaRPr lang="en-GB" sz="1600" dirty="0">
                        <a:effectLst/>
                        <a:latin typeface="Calibri" panose="020F0502020204030204" pitchFamily="34" charset="0"/>
                        <a:cs typeface="Calibri" panose="020F0502020204030204" pitchFamily="34" charset="0"/>
                      </a:endParaRPr>
                    </a:p>
                  </a:txBody>
                  <a:tcPr anchor="ctr">
                    <a:lnL>
                      <a:noFill/>
                    </a:lnL>
                    <a:lnR>
                      <a:noFill/>
                    </a:lnR>
                    <a:lnT>
                      <a:noFill/>
                    </a:lnT>
                    <a:lnB>
                      <a:noFill/>
                    </a:lnB>
                  </a:tcPr>
                </a:tc>
                <a:extLst>
                  <a:ext uri="{0D108BD9-81ED-4DB2-BD59-A6C34878D82A}">
                    <a16:rowId xmlns:a16="http://schemas.microsoft.com/office/drawing/2014/main" val="995834659"/>
                  </a:ext>
                </a:extLst>
              </a:tr>
            </a:tbl>
          </a:graphicData>
        </a:graphic>
      </p:graphicFrame>
      <p:pic>
        <p:nvPicPr>
          <p:cNvPr id="1026" name="Picture 2" descr="Zomato Story: The Reason Behind Its Success - Brand Riddle">
            <a:extLst>
              <a:ext uri="{FF2B5EF4-FFF2-40B4-BE49-F238E27FC236}">
                <a16:creationId xmlns:a16="http://schemas.microsoft.com/office/drawing/2014/main" id="{84DE0DBB-1D70-4FE5-BA93-2E2CB6B5B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360" y="578528"/>
            <a:ext cx="2861640" cy="946542"/>
          </a:xfrm>
          <a:prstGeom prst="rect">
            <a:avLst/>
          </a:prstGeom>
          <a:noFill/>
          <a:extLst>
            <a:ext uri="{909E8E84-426E-40DD-AFC4-6F175D3DCCD1}">
              <a14:hiddenFill xmlns:a14="http://schemas.microsoft.com/office/drawing/2010/main">
                <a:solidFill>
                  <a:srgbClr val="FFFFFF"/>
                </a:solidFill>
              </a14:hiddenFill>
            </a:ext>
          </a:extLst>
        </p:spPr>
      </p:pic>
      <p:sp>
        <p:nvSpPr>
          <p:cNvPr id="6" name="Arrow: Down 5">
            <a:extLst>
              <a:ext uri="{FF2B5EF4-FFF2-40B4-BE49-F238E27FC236}">
                <a16:creationId xmlns:a16="http://schemas.microsoft.com/office/drawing/2014/main" id="{60154C74-F221-4379-B19A-6F22CA74071A}"/>
              </a:ext>
            </a:extLst>
          </p:cNvPr>
          <p:cNvSpPr/>
          <p:nvPr/>
        </p:nvSpPr>
        <p:spPr>
          <a:xfrm>
            <a:off x="2064173" y="1259365"/>
            <a:ext cx="300109" cy="697018"/>
          </a:xfrm>
          <a:prstGeom prst="downArrow">
            <a:avLst/>
          </a:prstGeom>
          <a:solidFill>
            <a:srgbClr val="CB20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16786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Zomato – Logos Download">
            <a:extLst>
              <a:ext uri="{FF2B5EF4-FFF2-40B4-BE49-F238E27FC236}">
                <a16:creationId xmlns:a16="http://schemas.microsoft.com/office/drawing/2014/main" id="{5CFB5987-1C38-46F4-901C-5AE0E51FBD5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669" b="39191"/>
          <a:stretch/>
        </p:blipFill>
        <p:spPr bwMode="auto">
          <a:xfrm>
            <a:off x="7991787" y="228600"/>
            <a:ext cx="980674" cy="269083"/>
          </a:xfrm>
          <a:prstGeom prst="rect">
            <a:avLst/>
          </a:prstGeom>
          <a:noFill/>
          <a:extLst>
            <a:ext uri="{909E8E84-426E-40DD-AFC4-6F175D3DCCD1}">
              <a14:hiddenFill xmlns:a14="http://schemas.microsoft.com/office/drawing/2010/main">
                <a:solidFill>
                  <a:srgbClr val="FFFFFF"/>
                </a:solidFill>
              </a14:hiddenFill>
            </a:ext>
          </a:extLst>
        </p:spPr>
      </p:pic>
      <p:sp>
        <p:nvSpPr>
          <p:cNvPr id="3" name="Right Triangle 2">
            <a:extLst>
              <a:ext uri="{FF2B5EF4-FFF2-40B4-BE49-F238E27FC236}">
                <a16:creationId xmlns:a16="http://schemas.microsoft.com/office/drawing/2014/main" id="{782311F3-C4FF-4ABC-928D-F3BC781F1561}"/>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22D2DBA2-18FF-403A-AF2F-FA7155D716C6}"/>
              </a:ext>
            </a:extLst>
          </p:cNvPr>
          <p:cNvGrpSpPr/>
          <p:nvPr/>
        </p:nvGrpSpPr>
        <p:grpSpPr>
          <a:xfrm>
            <a:off x="85980" y="1371601"/>
            <a:ext cx="9058020" cy="4536281"/>
            <a:chOff x="85980" y="1371601"/>
            <a:chExt cx="9058020" cy="4536281"/>
          </a:xfrm>
        </p:grpSpPr>
        <p:sp>
          <p:nvSpPr>
            <p:cNvPr id="5" name="Rectangle 4">
              <a:extLst>
                <a:ext uri="{FF2B5EF4-FFF2-40B4-BE49-F238E27FC236}">
                  <a16:creationId xmlns:a16="http://schemas.microsoft.com/office/drawing/2014/main" id="{C1F86265-088A-4DC9-87A7-0B0CFB43424F}"/>
                </a:ext>
              </a:extLst>
            </p:cNvPr>
            <p:cNvSpPr/>
            <p:nvPr/>
          </p:nvSpPr>
          <p:spPr>
            <a:xfrm>
              <a:off x="228599" y="1371601"/>
              <a:ext cx="8858763" cy="2031325"/>
            </a:xfrm>
            <a:prstGeom prst="rect">
              <a:avLst/>
            </a:prstGeom>
          </p:spPr>
          <p:txBody>
            <a:bodyPr wrap="square">
              <a:spAutoFit/>
            </a:bodyPr>
            <a:lstStyle/>
            <a:p>
              <a:pPr algn="just" fontAlgn="base"/>
              <a:r>
                <a:rPr lang="en-US" b="1" dirty="0">
                  <a:latin typeface="Calibri" panose="020F0502020204030204" pitchFamily="34" charset="0"/>
                  <a:cs typeface="Calibri" panose="020F0502020204030204" pitchFamily="34" charset="0"/>
                </a:rPr>
                <a:t>Customer Segments</a:t>
              </a:r>
              <a:r>
                <a:rPr lang="en-US" dirty="0">
                  <a:solidFill>
                    <a:srgbClr val="8A94A6"/>
                  </a:solidFill>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The customer segment of Zomato has been divided into three parts:</a:t>
              </a:r>
            </a:p>
            <a:p>
              <a:pPr marL="285750" indent="-285750" algn="just" fontAlgn="base">
                <a:buFont typeface="Arial" panose="020B0604020202020204" pitchFamily="34" charset="0"/>
                <a:buChar char="•"/>
              </a:pPr>
              <a:r>
                <a:rPr lang="en-US" dirty="0">
                  <a:latin typeface="Calibri" panose="020F0502020204030204" pitchFamily="34" charset="0"/>
                  <a:cs typeface="Calibri" panose="020F0502020204030204" pitchFamily="34" charset="0"/>
                </a:rPr>
                <a:t>Local restaurants: Zomato enables restaurants to make themselves visible to their target audience</a:t>
              </a:r>
            </a:p>
            <a:p>
              <a:pPr marL="285750" indent="-285750" algn="just" fontAlgn="base">
                <a:buFont typeface="Arial" panose="020B0604020202020204" pitchFamily="34" charset="0"/>
                <a:buChar char="•"/>
              </a:pPr>
              <a:r>
                <a:rPr lang="en-US" dirty="0">
                  <a:latin typeface="Calibri" panose="020F0502020204030204" pitchFamily="34" charset="0"/>
                  <a:cs typeface="Calibri" panose="020F0502020204030204" pitchFamily="34" charset="0"/>
                </a:rPr>
                <a:t>Users: Zomato is dedicated to users who aspire to locate restaurants or specific cuisines nearby. Zomato is the panacea for users who are fond of home delivery</a:t>
              </a:r>
            </a:p>
            <a:p>
              <a:pPr marL="285750" indent="-285750" algn="just" fontAlgn="base">
                <a:buFont typeface="Arial" panose="020B0604020202020204" pitchFamily="34" charset="0"/>
                <a:buChar char="•"/>
              </a:pPr>
              <a:r>
                <a:rPr lang="en-US" dirty="0">
                  <a:latin typeface="Calibri" panose="020F0502020204030204" pitchFamily="34" charset="0"/>
                  <a:cs typeface="Calibri" panose="020F0502020204030204" pitchFamily="34" charset="0"/>
                </a:rPr>
                <a:t>Reviewers: They are content contributors of Zomato. They actively review food and places and provide relevant information to the users in textual and graphical form</a:t>
              </a:r>
              <a:endParaRPr lang="en-US" b="0" i="0" dirty="0">
                <a:effectLst/>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E4F38E72-F6CF-4BD4-8FC2-2B7192EBA3F7}"/>
                </a:ext>
              </a:extLst>
            </p:cNvPr>
            <p:cNvSpPr/>
            <p:nvPr/>
          </p:nvSpPr>
          <p:spPr>
            <a:xfrm>
              <a:off x="228599" y="3455075"/>
              <a:ext cx="8858762" cy="1200329"/>
            </a:xfrm>
            <a:prstGeom prst="rect">
              <a:avLst/>
            </a:prstGeom>
          </p:spPr>
          <p:txBody>
            <a:bodyPr wrap="square">
              <a:spAutoFit/>
            </a:bodyPr>
            <a:lstStyle/>
            <a:p>
              <a:pPr algn="just"/>
              <a:r>
                <a:rPr lang="en-US" b="1" dirty="0">
                  <a:latin typeface="Calibri" panose="020F0502020204030204" pitchFamily="34" charset="0"/>
                  <a:cs typeface="Calibri" panose="020F0502020204030204" pitchFamily="34" charset="0"/>
                </a:rPr>
                <a:t>Zomato Provisions:</a:t>
              </a:r>
              <a:r>
                <a:rPr lang="en-US" dirty="0">
                  <a:latin typeface="Calibri" panose="020F0502020204030204" pitchFamily="34" charset="0"/>
                  <a:cs typeface="Calibri" panose="020F0502020204030204" pitchFamily="34" charset="0"/>
                </a:rPr>
                <a:t> Zomato acts as the connecting bridge between customers and partner restaurants. Zomato has crafted a well-designed pricing model for their only delivery services. The inclusion of Zomato Gold has improved the quality of services provided by Zomato.</a:t>
              </a:r>
            </a:p>
          </p:txBody>
        </p:sp>
        <p:sp>
          <p:nvSpPr>
            <p:cNvPr id="7" name="Rectangle 6">
              <a:extLst>
                <a:ext uri="{FF2B5EF4-FFF2-40B4-BE49-F238E27FC236}">
                  <a16:creationId xmlns:a16="http://schemas.microsoft.com/office/drawing/2014/main" id="{8D6A0374-941B-4D14-A035-6285F7619336}"/>
                </a:ext>
              </a:extLst>
            </p:cNvPr>
            <p:cNvSpPr/>
            <p:nvPr/>
          </p:nvSpPr>
          <p:spPr>
            <a:xfrm>
              <a:off x="85980" y="4707553"/>
              <a:ext cx="9058020" cy="1200329"/>
            </a:xfrm>
            <a:prstGeom prst="rect">
              <a:avLst/>
            </a:prstGeom>
          </p:spPr>
          <p:txBody>
            <a:bodyPr wrap="square">
              <a:spAutoFit/>
            </a:bodyPr>
            <a:lstStyle/>
            <a:p>
              <a:pPr algn="just"/>
              <a:r>
                <a:rPr lang="en-US" b="1" dirty="0">
                  <a:latin typeface="Calibri" panose="020F0502020204030204" pitchFamily="34" charset="0"/>
                  <a:cs typeface="Calibri" panose="020F0502020204030204" pitchFamily="34" charset="0"/>
                </a:rPr>
                <a:t>Alliances of Zomato:</a:t>
              </a:r>
              <a:r>
                <a:rPr lang="en-US" dirty="0">
                  <a:latin typeface="Calibri" panose="020F0502020204030204" pitchFamily="34" charset="0"/>
                  <a:cs typeface="Calibri" panose="020F0502020204030204" pitchFamily="34" charset="0"/>
                </a:rPr>
                <a:t> Recent partnerships with various big names like Uber Taxi, Visa, PayPal has enhanced the business model of Zomato. The partners have aided Zomato in various aspects, for instance, finding a location to set-up, hiring and other procedures, work placements, market research, handling operational, accounting, political and legal issues, etc.</a:t>
              </a:r>
              <a:endParaRPr lang="en-GB" dirty="0">
                <a:latin typeface="Calibri" panose="020F0502020204030204" pitchFamily="34" charset="0"/>
                <a:cs typeface="Calibri" panose="020F0502020204030204" pitchFamily="34" charset="0"/>
              </a:endParaRPr>
            </a:p>
          </p:txBody>
        </p:sp>
      </p:grpSp>
      <p:sp>
        <p:nvSpPr>
          <p:cNvPr id="8" name="Rectangle 7">
            <a:extLst>
              <a:ext uri="{FF2B5EF4-FFF2-40B4-BE49-F238E27FC236}">
                <a16:creationId xmlns:a16="http://schemas.microsoft.com/office/drawing/2014/main" id="{C2D12D5A-FD00-42D3-8EA6-5E8F8973068B}"/>
              </a:ext>
            </a:extLst>
          </p:cNvPr>
          <p:cNvSpPr/>
          <p:nvPr/>
        </p:nvSpPr>
        <p:spPr>
          <a:xfrm>
            <a:off x="443345" y="251595"/>
            <a:ext cx="4572000" cy="830997"/>
          </a:xfrm>
          <a:prstGeom prst="rect">
            <a:avLst/>
          </a:prstGeom>
        </p:spPr>
        <p:txBody>
          <a:bodyPr>
            <a:spAutoFit/>
          </a:bodyPr>
          <a:lstStyle/>
          <a:p>
            <a:r>
              <a:rPr lang="en-US"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Target Customers: </a:t>
            </a:r>
            <a:r>
              <a:rPr lang="en-GB"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As your very own!</a:t>
            </a:r>
            <a:endParaRPr lang="en-GB" sz="2400" dirty="0">
              <a:effectLst>
                <a:outerShdw blurRad="38100" dist="38100" dir="2700000" algn="tl">
                  <a:srgbClr val="000000">
                    <a:alpha val="43137"/>
                  </a:srgbClr>
                </a:outerShdw>
              </a:effectLst>
            </a:endParaRPr>
          </a:p>
        </p:txBody>
      </p:sp>
      <p:pic>
        <p:nvPicPr>
          <p:cNvPr id="10242" name="Picture 2" descr="Download Uber For Food Delivery - Food Delivery PNG Image with No  Background - PNGkey.com">
            <a:extLst>
              <a:ext uri="{FF2B5EF4-FFF2-40B4-BE49-F238E27FC236}">
                <a16:creationId xmlns:a16="http://schemas.microsoft.com/office/drawing/2014/main" id="{D745570B-9201-47FD-A188-834580A516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308" y="6092597"/>
            <a:ext cx="762000" cy="7654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Download Uber For Food Delivery - Food Delivery PNG Image with No  Background - PNGkey.com">
            <a:extLst>
              <a:ext uri="{FF2B5EF4-FFF2-40B4-BE49-F238E27FC236}">
                <a16:creationId xmlns:a16="http://schemas.microsoft.com/office/drawing/2014/main" id="{97634A5A-4448-4036-8459-AE876DFBBA7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7345" y="6062675"/>
            <a:ext cx="762000" cy="76540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Download Uber For Food Delivery - Food Delivery PNG Image with No  Background - PNGkey.com">
            <a:extLst>
              <a:ext uri="{FF2B5EF4-FFF2-40B4-BE49-F238E27FC236}">
                <a16:creationId xmlns:a16="http://schemas.microsoft.com/office/drawing/2014/main" id="{E89A8EEF-499D-4151-B4FC-678FA3C7E5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3073" y="6042404"/>
            <a:ext cx="762000" cy="76540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Download Uber For Food Delivery - Food Delivery PNG Image with No  Background - PNGkey.com">
            <a:extLst>
              <a:ext uri="{FF2B5EF4-FFF2-40B4-BE49-F238E27FC236}">
                <a16:creationId xmlns:a16="http://schemas.microsoft.com/office/drawing/2014/main" id="{DAA68B71-8C94-41F6-A802-B9CA33DDA4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1" y="6042404"/>
            <a:ext cx="762000" cy="76540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Download Uber For Food Delivery - Food Delivery PNG Image with No  Background - PNGkey.com">
            <a:extLst>
              <a:ext uri="{FF2B5EF4-FFF2-40B4-BE49-F238E27FC236}">
                <a16:creationId xmlns:a16="http://schemas.microsoft.com/office/drawing/2014/main" id="{F0C587B1-B007-429E-99BF-287DB720F2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0124" y="6042404"/>
            <a:ext cx="762000" cy="765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14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29CE0E-233C-47F8-BDDD-015A9A02D6AF}"/>
              </a:ext>
            </a:extLst>
          </p:cNvPr>
          <p:cNvSpPr>
            <a:spLocks noGrp="1"/>
          </p:cNvSpPr>
          <p:nvPr>
            <p:ph type="sldNum" sz="quarter" idx="4"/>
          </p:nvPr>
        </p:nvSpPr>
        <p:spPr>
          <a:xfrm>
            <a:off x="6977291" y="5624513"/>
            <a:ext cx="2057400" cy="273844"/>
          </a:xfrm>
        </p:spPr>
        <p:txBody>
          <a:bodyPr/>
          <a:lstStyle/>
          <a:p>
            <a:fld id="{9AE6BD7D-6AF9-4E4D-8BB8-844DBA9F34D3}" type="slidenum">
              <a:rPr lang="en-US" smtClean="0"/>
              <a:pPr/>
              <a:t>5</a:t>
            </a:fld>
            <a:endParaRPr lang="en-US"/>
          </a:p>
        </p:txBody>
      </p:sp>
      <p:sp>
        <p:nvSpPr>
          <p:cNvPr id="65" name="Rectangle 64"/>
          <p:cNvSpPr/>
          <p:nvPr/>
        </p:nvSpPr>
        <p:spPr>
          <a:xfrm>
            <a:off x="0" y="6781800"/>
            <a:ext cx="9144000" cy="76200"/>
          </a:xfrm>
          <a:prstGeom prst="rect">
            <a:avLst/>
          </a:prstGeom>
          <a:solidFill>
            <a:srgbClr val="6048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7" name="Diagram 66"/>
          <p:cNvGraphicFramePr/>
          <p:nvPr>
            <p:extLst>
              <p:ext uri="{D42A27DB-BD31-4B8C-83A1-F6EECF244321}">
                <p14:modId xmlns:p14="http://schemas.microsoft.com/office/powerpoint/2010/main" val="181631326"/>
              </p:ext>
            </p:extLst>
          </p:nvPr>
        </p:nvGraphicFramePr>
        <p:xfrm>
          <a:off x="647700" y="1143000"/>
          <a:ext cx="78867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4E1966DF-C577-431F-ABA0-3C759F6F42FE}"/>
              </a:ext>
            </a:extLst>
          </p:cNvPr>
          <p:cNvSpPr/>
          <p:nvPr/>
        </p:nvSpPr>
        <p:spPr>
          <a:xfrm>
            <a:off x="477982" y="118557"/>
            <a:ext cx="4572000" cy="830997"/>
          </a:xfrm>
          <a:prstGeom prst="rect">
            <a:avLst/>
          </a:prstGeom>
        </p:spPr>
        <p:txBody>
          <a:bodyPr>
            <a:spAutoFit/>
          </a:bodyPr>
          <a:lstStyle/>
          <a:p>
            <a:r>
              <a:rPr lang="en-US"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Start-up challenges: </a:t>
            </a:r>
            <a:r>
              <a:rPr lang="en-GB"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To head towards the battlefield</a:t>
            </a:r>
            <a:endParaRPr lang="en-GB" sz="2400" dirty="0">
              <a:effectLst>
                <a:outerShdw blurRad="38100" dist="38100" dir="2700000" algn="tl">
                  <a:srgbClr val="000000">
                    <a:alpha val="43137"/>
                  </a:srgbClr>
                </a:outerShdw>
              </a:effectLst>
            </a:endParaRPr>
          </a:p>
        </p:txBody>
      </p:sp>
      <p:sp>
        <p:nvSpPr>
          <p:cNvPr id="9" name="Right Triangle 8">
            <a:extLst>
              <a:ext uri="{FF2B5EF4-FFF2-40B4-BE49-F238E27FC236}">
                <a16:creationId xmlns:a16="http://schemas.microsoft.com/office/drawing/2014/main" id="{82317EB9-85CD-4F7B-BF4B-A272A159BBE2}"/>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Zomato – Logos Download">
            <a:extLst>
              <a:ext uri="{FF2B5EF4-FFF2-40B4-BE49-F238E27FC236}">
                <a16:creationId xmlns:a16="http://schemas.microsoft.com/office/drawing/2014/main" id="{A129C6BD-7A30-4A5C-A743-6EFC036E818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9669" b="39191"/>
          <a:stretch/>
        </p:blipFill>
        <p:spPr bwMode="auto">
          <a:xfrm>
            <a:off x="8106689" y="122482"/>
            <a:ext cx="980674" cy="228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945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0" y="6781800"/>
            <a:ext cx="9144000" cy="76200"/>
          </a:xfrm>
          <a:prstGeom prst="rect">
            <a:avLst/>
          </a:prstGeom>
          <a:solidFill>
            <a:srgbClr val="6048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Diagram 7"/>
          <p:cNvGraphicFramePr/>
          <p:nvPr>
            <p:extLst>
              <p:ext uri="{D42A27DB-BD31-4B8C-83A1-F6EECF244321}">
                <p14:modId xmlns:p14="http://schemas.microsoft.com/office/powerpoint/2010/main" val="2609125817"/>
              </p:ext>
            </p:extLst>
          </p:nvPr>
        </p:nvGraphicFramePr>
        <p:xfrm>
          <a:off x="477982" y="1371600"/>
          <a:ext cx="82296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ight Triangle 8">
            <a:extLst>
              <a:ext uri="{FF2B5EF4-FFF2-40B4-BE49-F238E27FC236}">
                <a16:creationId xmlns:a16="http://schemas.microsoft.com/office/drawing/2014/main" id="{BF7911AF-E5E6-4D75-BA8C-AA2330D652BB}"/>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Zomato – Logos Download">
            <a:extLst>
              <a:ext uri="{FF2B5EF4-FFF2-40B4-BE49-F238E27FC236}">
                <a16:creationId xmlns:a16="http://schemas.microsoft.com/office/drawing/2014/main" id="{0FD4E163-D59E-41E0-9FFD-9A24598C044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9669" b="39191"/>
          <a:stretch/>
        </p:blipFill>
        <p:spPr bwMode="auto">
          <a:xfrm>
            <a:off x="8106689" y="122482"/>
            <a:ext cx="980674" cy="22848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28C7490-0721-4B64-86CD-7C2400A55251}"/>
              </a:ext>
            </a:extLst>
          </p:cNvPr>
          <p:cNvSpPr/>
          <p:nvPr/>
        </p:nvSpPr>
        <p:spPr>
          <a:xfrm>
            <a:off x="477982" y="118557"/>
            <a:ext cx="4572000" cy="830997"/>
          </a:xfrm>
          <a:prstGeom prst="rect">
            <a:avLst/>
          </a:prstGeom>
        </p:spPr>
        <p:txBody>
          <a:bodyPr>
            <a:spAutoFit/>
          </a:bodyPr>
          <a:lstStyle/>
          <a:p>
            <a:r>
              <a:rPr lang="en-US"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Controversies: </a:t>
            </a:r>
            <a:r>
              <a:rPr lang="en-GB"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Taste it for the better tomorrow!</a:t>
            </a:r>
            <a:endParaRPr lang="en-GB"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0679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4000"/>
            <a:lum/>
          </a:blip>
          <a:srcRect/>
          <a:stretch>
            <a:fillRect l="-17000" r="-17000"/>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7AD723-C651-45F4-8957-E898738B5AF4}"/>
              </a:ext>
            </a:extLst>
          </p:cNvPr>
          <p:cNvSpPr>
            <a:spLocks noGrp="1"/>
          </p:cNvSpPr>
          <p:nvPr>
            <p:ph type="sldNum" sz="quarter" idx="4294967295"/>
          </p:nvPr>
        </p:nvSpPr>
        <p:spPr>
          <a:xfrm>
            <a:off x="7086600" y="6356350"/>
            <a:ext cx="2057400" cy="365125"/>
          </a:xfrm>
        </p:spPr>
        <p:txBody>
          <a:bodyPr/>
          <a:lstStyle/>
          <a:p>
            <a:fld id="{9AE6BD7D-6AF9-4E4D-8BB8-844DBA9F34D3}" type="slidenum">
              <a:rPr lang="en-US" smtClean="0"/>
              <a:pPr/>
              <a:t>7</a:t>
            </a:fld>
            <a:endParaRPr lang="en-US"/>
          </a:p>
        </p:txBody>
      </p:sp>
      <p:pic>
        <p:nvPicPr>
          <p:cNvPr id="12290" name="Picture 2" descr="Restaurant Delivery is in Demand During the COVID-19 Pandemic: Tips for  Safe Food Delivery — The Rail">
            <a:extLst>
              <a:ext uri="{FF2B5EF4-FFF2-40B4-BE49-F238E27FC236}">
                <a16:creationId xmlns:a16="http://schemas.microsoft.com/office/drawing/2014/main" id="{2E63BA01-7394-4D7A-9752-C1875980A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4902"/>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826D01B-C5B9-488C-B587-F6B867E8C1EC}"/>
              </a:ext>
            </a:extLst>
          </p:cNvPr>
          <p:cNvSpPr/>
          <p:nvPr/>
        </p:nvSpPr>
        <p:spPr>
          <a:xfrm>
            <a:off x="477982" y="118557"/>
            <a:ext cx="4572000" cy="830997"/>
          </a:xfrm>
          <a:prstGeom prst="rect">
            <a:avLst/>
          </a:prstGeom>
        </p:spPr>
        <p:txBody>
          <a:bodyPr>
            <a:spAutoFit/>
          </a:bodyPr>
          <a:lstStyle/>
          <a:p>
            <a:r>
              <a:rPr lang="en-US"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Our Initiatives: Work to bring a change</a:t>
            </a:r>
            <a:r>
              <a:rPr lang="en-GB"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a:t>
            </a:r>
            <a:endParaRPr lang="en-GB" sz="2400" dirty="0">
              <a:effectLst>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2A678AB6-A100-49A9-950C-CA4E70D91291}"/>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flipH="1">
            <a:off x="8493259" y="956481"/>
            <a:ext cx="623032" cy="635348"/>
          </a:xfrm>
          <a:prstGeom prst="rect">
            <a:avLst/>
          </a:prstGeom>
        </p:spPr>
      </p:pic>
      <p:pic>
        <p:nvPicPr>
          <p:cNvPr id="7" name="Picture 2" descr="Zomato – Logos Download">
            <a:extLst>
              <a:ext uri="{FF2B5EF4-FFF2-40B4-BE49-F238E27FC236}">
                <a16:creationId xmlns:a16="http://schemas.microsoft.com/office/drawing/2014/main" id="{A173A4BC-E9C6-4C8F-A9BB-04D607B1A23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9669" b="39191"/>
          <a:stretch/>
        </p:blipFill>
        <p:spPr bwMode="auto">
          <a:xfrm>
            <a:off x="8106689" y="122482"/>
            <a:ext cx="980674" cy="228487"/>
          </a:xfrm>
          <a:prstGeom prst="rect">
            <a:avLst/>
          </a:prstGeom>
          <a:noFill/>
          <a:extLst>
            <a:ext uri="{909E8E84-426E-40DD-AFC4-6F175D3DCCD1}">
              <a14:hiddenFill xmlns:a14="http://schemas.microsoft.com/office/drawing/2010/main">
                <a:solidFill>
                  <a:srgbClr val="FFFFFF"/>
                </a:solidFill>
              </a14:hiddenFill>
            </a:ext>
          </a:extLst>
        </p:spPr>
      </p:pic>
      <p:sp>
        <p:nvSpPr>
          <p:cNvPr id="8" name="Right Triangle 7">
            <a:extLst>
              <a:ext uri="{FF2B5EF4-FFF2-40B4-BE49-F238E27FC236}">
                <a16:creationId xmlns:a16="http://schemas.microsoft.com/office/drawing/2014/main" id="{46DD7D40-7968-4CB1-82D3-1FCAC9B84CC3}"/>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653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7000"/>
            <a:lum/>
          </a:blip>
          <a:srcRect/>
          <a:stretch>
            <a:fillRect l="-6000" r="-6000"/>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AE6BD7D-6AF9-4E4D-8BB8-844DBA9F34D3}" type="slidenum">
              <a:rPr lang="en-US" smtClean="0"/>
              <a:pPr/>
              <a:t>8</a:t>
            </a:fld>
            <a:endParaRPr lang="en-US"/>
          </a:p>
        </p:txBody>
      </p:sp>
      <p:sp>
        <p:nvSpPr>
          <p:cNvPr id="7" name="Rectangle 6"/>
          <p:cNvSpPr/>
          <p:nvPr/>
        </p:nvSpPr>
        <p:spPr>
          <a:xfrm>
            <a:off x="0" y="6781800"/>
            <a:ext cx="9144000" cy="76200"/>
          </a:xfrm>
          <a:prstGeom prst="rect">
            <a:avLst/>
          </a:prstGeom>
          <a:solidFill>
            <a:srgbClr val="6048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3B38E09-32B8-4F58-88E3-68C2C814E072}"/>
              </a:ext>
            </a:extLst>
          </p:cNvPr>
          <p:cNvSpPr txBox="1"/>
          <p:nvPr/>
        </p:nvSpPr>
        <p:spPr>
          <a:xfrm>
            <a:off x="6108245" y="1621617"/>
            <a:ext cx="2814271" cy="1708160"/>
          </a:xfrm>
          <a:prstGeom prst="rect">
            <a:avLst/>
          </a:prstGeom>
          <a:solidFill>
            <a:schemeClr val="bg1"/>
          </a:solidFill>
        </p:spPr>
        <p:txBody>
          <a:bodyPr wrap="square" rtlCol="0">
            <a:spAutoFit/>
          </a:bodyPr>
          <a:lstStyle/>
          <a:p>
            <a:pPr defTabSz="685800"/>
            <a:r>
              <a:rPr lang="en-US" sz="1500" dirty="0">
                <a:latin typeface="Calibri" panose="020F0502020204030204" pitchFamily="34" charset="0"/>
                <a:cs typeface="Calibri" panose="020F0502020204030204" pitchFamily="34" charset="0"/>
              </a:rPr>
              <a:t>Zomato’s </a:t>
            </a:r>
            <a:r>
              <a:rPr lang="en-US" sz="1500" dirty="0">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revenue from Hyper Pure?</a:t>
            </a:r>
            <a:endParaRPr lang="en-US" sz="1500" dirty="0">
              <a:latin typeface="Calibri" panose="020F0502020204030204" pitchFamily="34" charset="0"/>
              <a:cs typeface="Calibri" panose="020F0502020204030204" pitchFamily="34" charset="0"/>
            </a:endParaRPr>
          </a:p>
          <a:p>
            <a:pPr defTabSz="685800"/>
            <a:endParaRPr lang="en-US" sz="1500" dirty="0">
              <a:latin typeface="Calibri" panose="020F0502020204030204" pitchFamily="34" charset="0"/>
              <a:cs typeface="Calibri" panose="020F0502020204030204" pitchFamily="34" charset="0"/>
            </a:endParaRPr>
          </a:p>
          <a:p>
            <a:pPr defTabSz="685800"/>
            <a:r>
              <a:rPr lang="en-US" sz="1500" dirty="0">
                <a:latin typeface="Calibri" panose="020F0502020204030204" pitchFamily="34" charset="0"/>
                <a:cs typeface="Calibri" panose="020F0502020204030204" pitchFamily="34" charset="0"/>
              </a:rPr>
              <a:t>The Hyperpure revenue for 2019-20 stood at over Rs 110 crore as against about Rs 13 crore in the previous year</a:t>
            </a:r>
            <a:endParaRPr lang="en-IN" altLang="ko-KR" sz="1500" dirty="0">
              <a:solidFill>
                <a:prstClr val="black"/>
              </a:solidFill>
              <a:latin typeface="Calibri" panose="020F0502020204030204" pitchFamily="34" charset="0"/>
              <a:cs typeface="Calibri" pitchFamily="34" charset="0"/>
            </a:endParaRPr>
          </a:p>
        </p:txBody>
      </p:sp>
      <p:sp>
        <p:nvSpPr>
          <p:cNvPr id="28" name="Rounded Rectangle 3">
            <a:extLst>
              <a:ext uri="{FF2B5EF4-FFF2-40B4-BE49-F238E27FC236}">
                <a16:creationId xmlns:a16="http://schemas.microsoft.com/office/drawing/2014/main" id="{1686E9EA-C6C4-44A3-9D5B-FF6B6AAE8340}"/>
              </a:ext>
            </a:extLst>
          </p:cNvPr>
          <p:cNvSpPr/>
          <p:nvPr/>
        </p:nvSpPr>
        <p:spPr>
          <a:xfrm rot="16200000" flipH="1">
            <a:off x="7474881" y="1763504"/>
            <a:ext cx="81000" cy="3304800"/>
          </a:xfrm>
          <a:custGeom>
            <a:avLst/>
            <a:gdLst>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4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9 w 727470"/>
              <a:gd name="connsiteY12" fmla="*/ 120151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480516 w 727470"/>
              <a:gd name="connsiteY12" fmla="*/ 120152 h 5112569"/>
              <a:gd name="connsiteX13" fmla="*/ 600645 w 727470"/>
              <a:gd name="connsiteY13" fmla="*/ 45 h 5112569"/>
              <a:gd name="connsiteX14" fmla="*/ 720775 w 727470"/>
              <a:gd name="connsiteY14" fmla="*/ 120175 h 5112569"/>
              <a:gd name="connsiteX15" fmla="*/ 720775 w 727470"/>
              <a:gd name="connsiteY15" fmla="*/ 768849 h 5112569"/>
              <a:gd name="connsiteX16" fmla="*/ 720775 w 727470"/>
              <a:gd name="connsiteY16" fmla="*/ 1224135 h 5112569"/>
              <a:gd name="connsiteX17" fmla="*/ 720775 w 727470"/>
              <a:gd name="connsiteY17" fmla="*/ 2520279 h 5112569"/>
              <a:gd name="connsiteX18" fmla="*/ 720776 w 727470"/>
              <a:gd name="connsiteY18" fmla="*/ 2520279 h 5112569"/>
              <a:gd name="connsiteX19" fmla="*/ 720776 w 727470"/>
              <a:gd name="connsiteY19" fmla="*/ 3816423 h 5112569"/>
              <a:gd name="connsiteX20" fmla="*/ 727470 w 727470"/>
              <a:gd name="connsiteY20"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600645 w 727470"/>
              <a:gd name="connsiteY12" fmla="*/ 45 h 5112569"/>
              <a:gd name="connsiteX13" fmla="*/ 720775 w 727470"/>
              <a:gd name="connsiteY13" fmla="*/ 120175 h 5112569"/>
              <a:gd name="connsiteX14" fmla="*/ 720775 w 727470"/>
              <a:gd name="connsiteY14" fmla="*/ 768849 h 5112569"/>
              <a:gd name="connsiteX15" fmla="*/ 720775 w 727470"/>
              <a:gd name="connsiteY15" fmla="*/ 1224135 h 5112569"/>
              <a:gd name="connsiteX16" fmla="*/ 720775 w 727470"/>
              <a:gd name="connsiteY16" fmla="*/ 2520279 h 5112569"/>
              <a:gd name="connsiteX17" fmla="*/ 720776 w 727470"/>
              <a:gd name="connsiteY17" fmla="*/ 2520279 h 5112569"/>
              <a:gd name="connsiteX18" fmla="*/ 720776 w 727470"/>
              <a:gd name="connsiteY18" fmla="*/ 3816423 h 5112569"/>
              <a:gd name="connsiteX19" fmla="*/ 727470 w 727470"/>
              <a:gd name="connsiteY19"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720775 w 727470"/>
              <a:gd name="connsiteY12" fmla="*/ 120175 h 5112569"/>
              <a:gd name="connsiteX13" fmla="*/ 720775 w 727470"/>
              <a:gd name="connsiteY13" fmla="*/ 768849 h 5112569"/>
              <a:gd name="connsiteX14" fmla="*/ 720775 w 727470"/>
              <a:gd name="connsiteY14" fmla="*/ 1224135 h 5112569"/>
              <a:gd name="connsiteX15" fmla="*/ 720775 w 727470"/>
              <a:gd name="connsiteY15" fmla="*/ 2520279 h 5112569"/>
              <a:gd name="connsiteX16" fmla="*/ 720776 w 727470"/>
              <a:gd name="connsiteY16" fmla="*/ 2520279 h 5112569"/>
              <a:gd name="connsiteX17" fmla="*/ 720776 w 727470"/>
              <a:gd name="connsiteY17" fmla="*/ 3816423 h 5112569"/>
              <a:gd name="connsiteX18" fmla="*/ 727470 w 727470"/>
              <a:gd name="connsiteY18" fmla="*/ 3816423 h 5112569"/>
              <a:gd name="connsiteX0" fmla="*/ 727470 w 727470"/>
              <a:gd name="connsiteY0" fmla="*/ 3816518 h 5112664"/>
              <a:gd name="connsiteX1" fmla="*/ 727470 w 727470"/>
              <a:gd name="connsiteY1" fmla="*/ 5112664 h 5112664"/>
              <a:gd name="connsiteX2" fmla="*/ 6695 w 727470"/>
              <a:gd name="connsiteY2" fmla="*/ 5112664 h 5112664"/>
              <a:gd name="connsiteX3" fmla="*/ 6695 w 727470"/>
              <a:gd name="connsiteY3" fmla="*/ 3816520 h 5112664"/>
              <a:gd name="connsiteX4" fmla="*/ 1 w 727470"/>
              <a:gd name="connsiteY4" fmla="*/ 3816520 h 5112664"/>
              <a:gd name="connsiteX5" fmla="*/ 1 w 727470"/>
              <a:gd name="connsiteY5" fmla="*/ 2520376 h 5112664"/>
              <a:gd name="connsiteX6" fmla="*/ 0 w 727470"/>
              <a:gd name="connsiteY6" fmla="*/ 2520376 h 5112664"/>
              <a:gd name="connsiteX7" fmla="*/ 0 w 727470"/>
              <a:gd name="connsiteY7" fmla="*/ 1224230 h 5112664"/>
              <a:gd name="connsiteX8" fmla="*/ 0 w 727470"/>
              <a:gd name="connsiteY8" fmla="*/ 768945 h 5112664"/>
              <a:gd name="connsiteX9" fmla="*/ 0 w 727470"/>
              <a:gd name="connsiteY9" fmla="*/ 120224 h 5112664"/>
              <a:gd name="connsiteX10" fmla="*/ 120129 w 727470"/>
              <a:gd name="connsiteY10" fmla="*/ 95 h 5112664"/>
              <a:gd name="connsiteX11" fmla="*/ 720775 w 727470"/>
              <a:gd name="connsiteY11" fmla="*/ 120270 h 5112664"/>
              <a:gd name="connsiteX12" fmla="*/ 720775 w 727470"/>
              <a:gd name="connsiteY12" fmla="*/ 768944 h 5112664"/>
              <a:gd name="connsiteX13" fmla="*/ 720775 w 727470"/>
              <a:gd name="connsiteY13" fmla="*/ 1224230 h 5112664"/>
              <a:gd name="connsiteX14" fmla="*/ 720775 w 727470"/>
              <a:gd name="connsiteY14" fmla="*/ 2520374 h 5112664"/>
              <a:gd name="connsiteX15" fmla="*/ 720776 w 727470"/>
              <a:gd name="connsiteY15" fmla="*/ 2520374 h 5112664"/>
              <a:gd name="connsiteX16" fmla="*/ 720776 w 727470"/>
              <a:gd name="connsiteY16" fmla="*/ 3816518 h 5112664"/>
              <a:gd name="connsiteX17" fmla="*/ 727470 w 727470"/>
              <a:gd name="connsiteY17" fmla="*/ 3816518 h 5112664"/>
              <a:gd name="connsiteX0" fmla="*/ 727470 w 727470"/>
              <a:gd name="connsiteY0" fmla="*/ 3696293 h 4992439"/>
              <a:gd name="connsiteX1" fmla="*/ 727470 w 727470"/>
              <a:gd name="connsiteY1" fmla="*/ 4992439 h 4992439"/>
              <a:gd name="connsiteX2" fmla="*/ 6695 w 727470"/>
              <a:gd name="connsiteY2" fmla="*/ 4992439 h 4992439"/>
              <a:gd name="connsiteX3" fmla="*/ 6695 w 727470"/>
              <a:gd name="connsiteY3" fmla="*/ 3696295 h 4992439"/>
              <a:gd name="connsiteX4" fmla="*/ 1 w 727470"/>
              <a:gd name="connsiteY4" fmla="*/ 3696295 h 4992439"/>
              <a:gd name="connsiteX5" fmla="*/ 1 w 727470"/>
              <a:gd name="connsiteY5" fmla="*/ 2400151 h 4992439"/>
              <a:gd name="connsiteX6" fmla="*/ 0 w 727470"/>
              <a:gd name="connsiteY6" fmla="*/ 2400151 h 4992439"/>
              <a:gd name="connsiteX7" fmla="*/ 0 w 727470"/>
              <a:gd name="connsiteY7" fmla="*/ 1104005 h 4992439"/>
              <a:gd name="connsiteX8" fmla="*/ 0 w 727470"/>
              <a:gd name="connsiteY8" fmla="*/ 648720 h 4992439"/>
              <a:gd name="connsiteX9" fmla="*/ 0 w 727470"/>
              <a:gd name="connsiteY9" fmla="*/ -1 h 4992439"/>
              <a:gd name="connsiteX10" fmla="*/ 720775 w 727470"/>
              <a:gd name="connsiteY10" fmla="*/ 45 h 4992439"/>
              <a:gd name="connsiteX11" fmla="*/ 720775 w 727470"/>
              <a:gd name="connsiteY11" fmla="*/ 648719 h 4992439"/>
              <a:gd name="connsiteX12" fmla="*/ 720775 w 727470"/>
              <a:gd name="connsiteY12" fmla="*/ 1104005 h 4992439"/>
              <a:gd name="connsiteX13" fmla="*/ 720775 w 727470"/>
              <a:gd name="connsiteY13" fmla="*/ 2400149 h 4992439"/>
              <a:gd name="connsiteX14" fmla="*/ 720776 w 727470"/>
              <a:gd name="connsiteY14" fmla="*/ 2400149 h 4992439"/>
              <a:gd name="connsiteX15" fmla="*/ 720776 w 727470"/>
              <a:gd name="connsiteY15" fmla="*/ 3696293 h 4992439"/>
              <a:gd name="connsiteX16" fmla="*/ 727470 w 727470"/>
              <a:gd name="connsiteY16" fmla="*/ 3696293 h 499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7470" h="4992439">
                <a:moveTo>
                  <a:pt x="727470" y="3696293"/>
                </a:moveTo>
                <a:lnTo>
                  <a:pt x="727470" y="4992439"/>
                </a:lnTo>
                <a:lnTo>
                  <a:pt x="6695" y="4992439"/>
                </a:lnTo>
                <a:lnTo>
                  <a:pt x="6695" y="3696295"/>
                </a:lnTo>
                <a:lnTo>
                  <a:pt x="1" y="3696295"/>
                </a:lnTo>
                <a:lnTo>
                  <a:pt x="1" y="2400151"/>
                </a:lnTo>
                <a:lnTo>
                  <a:pt x="0" y="2400151"/>
                </a:lnTo>
                <a:lnTo>
                  <a:pt x="0" y="1104005"/>
                </a:lnTo>
                <a:lnTo>
                  <a:pt x="0" y="648720"/>
                </a:lnTo>
                <a:lnTo>
                  <a:pt x="0" y="-1"/>
                </a:lnTo>
                <a:lnTo>
                  <a:pt x="720775" y="45"/>
                </a:lnTo>
                <a:lnTo>
                  <a:pt x="720775" y="648719"/>
                </a:lnTo>
                <a:lnTo>
                  <a:pt x="720775" y="1104005"/>
                </a:lnTo>
                <a:lnTo>
                  <a:pt x="720775" y="2400149"/>
                </a:lnTo>
                <a:lnTo>
                  <a:pt x="720776" y="2400149"/>
                </a:lnTo>
                <a:lnTo>
                  <a:pt x="720776" y="3696293"/>
                </a:lnTo>
                <a:lnTo>
                  <a:pt x="727470" y="3696293"/>
                </a:lnTo>
                <a:close/>
              </a:path>
            </a:pathLst>
          </a:cu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6">
              <a:solidFill>
                <a:prstClr val="white"/>
              </a:solidFill>
              <a:latin typeface="Arial"/>
            </a:endParaRPr>
          </a:p>
        </p:txBody>
      </p:sp>
      <p:sp>
        <p:nvSpPr>
          <p:cNvPr id="29" name="Rounded Rectangle 3">
            <a:extLst>
              <a:ext uri="{FF2B5EF4-FFF2-40B4-BE49-F238E27FC236}">
                <a16:creationId xmlns:a16="http://schemas.microsoft.com/office/drawing/2014/main" id="{26B4925D-30A4-4B07-82A5-5B535380C647}"/>
              </a:ext>
            </a:extLst>
          </p:cNvPr>
          <p:cNvSpPr/>
          <p:nvPr/>
        </p:nvSpPr>
        <p:spPr>
          <a:xfrm rot="16200000" flipH="1">
            <a:off x="7474881" y="4036325"/>
            <a:ext cx="81000" cy="3304800"/>
          </a:xfrm>
          <a:custGeom>
            <a:avLst/>
            <a:gdLst>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4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9 w 727470"/>
              <a:gd name="connsiteY12" fmla="*/ 120151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480516 w 727470"/>
              <a:gd name="connsiteY12" fmla="*/ 120152 h 5112569"/>
              <a:gd name="connsiteX13" fmla="*/ 600645 w 727470"/>
              <a:gd name="connsiteY13" fmla="*/ 45 h 5112569"/>
              <a:gd name="connsiteX14" fmla="*/ 720775 w 727470"/>
              <a:gd name="connsiteY14" fmla="*/ 120175 h 5112569"/>
              <a:gd name="connsiteX15" fmla="*/ 720775 w 727470"/>
              <a:gd name="connsiteY15" fmla="*/ 768849 h 5112569"/>
              <a:gd name="connsiteX16" fmla="*/ 720775 w 727470"/>
              <a:gd name="connsiteY16" fmla="*/ 1224135 h 5112569"/>
              <a:gd name="connsiteX17" fmla="*/ 720775 w 727470"/>
              <a:gd name="connsiteY17" fmla="*/ 2520279 h 5112569"/>
              <a:gd name="connsiteX18" fmla="*/ 720776 w 727470"/>
              <a:gd name="connsiteY18" fmla="*/ 2520279 h 5112569"/>
              <a:gd name="connsiteX19" fmla="*/ 720776 w 727470"/>
              <a:gd name="connsiteY19" fmla="*/ 3816423 h 5112569"/>
              <a:gd name="connsiteX20" fmla="*/ 727470 w 727470"/>
              <a:gd name="connsiteY20"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600645 w 727470"/>
              <a:gd name="connsiteY12" fmla="*/ 45 h 5112569"/>
              <a:gd name="connsiteX13" fmla="*/ 720775 w 727470"/>
              <a:gd name="connsiteY13" fmla="*/ 120175 h 5112569"/>
              <a:gd name="connsiteX14" fmla="*/ 720775 w 727470"/>
              <a:gd name="connsiteY14" fmla="*/ 768849 h 5112569"/>
              <a:gd name="connsiteX15" fmla="*/ 720775 w 727470"/>
              <a:gd name="connsiteY15" fmla="*/ 1224135 h 5112569"/>
              <a:gd name="connsiteX16" fmla="*/ 720775 w 727470"/>
              <a:gd name="connsiteY16" fmla="*/ 2520279 h 5112569"/>
              <a:gd name="connsiteX17" fmla="*/ 720776 w 727470"/>
              <a:gd name="connsiteY17" fmla="*/ 2520279 h 5112569"/>
              <a:gd name="connsiteX18" fmla="*/ 720776 w 727470"/>
              <a:gd name="connsiteY18" fmla="*/ 3816423 h 5112569"/>
              <a:gd name="connsiteX19" fmla="*/ 727470 w 727470"/>
              <a:gd name="connsiteY19"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720775 w 727470"/>
              <a:gd name="connsiteY12" fmla="*/ 120175 h 5112569"/>
              <a:gd name="connsiteX13" fmla="*/ 720775 w 727470"/>
              <a:gd name="connsiteY13" fmla="*/ 768849 h 5112569"/>
              <a:gd name="connsiteX14" fmla="*/ 720775 w 727470"/>
              <a:gd name="connsiteY14" fmla="*/ 1224135 h 5112569"/>
              <a:gd name="connsiteX15" fmla="*/ 720775 w 727470"/>
              <a:gd name="connsiteY15" fmla="*/ 2520279 h 5112569"/>
              <a:gd name="connsiteX16" fmla="*/ 720776 w 727470"/>
              <a:gd name="connsiteY16" fmla="*/ 2520279 h 5112569"/>
              <a:gd name="connsiteX17" fmla="*/ 720776 w 727470"/>
              <a:gd name="connsiteY17" fmla="*/ 3816423 h 5112569"/>
              <a:gd name="connsiteX18" fmla="*/ 727470 w 727470"/>
              <a:gd name="connsiteY18" fmla="*/ 3816423 h 5112569"/>
              <a:gd name="connsiteX0" fmla="*/ 727470 w 727470"/>
              <a:gd name="connsiteY0" fmla="*/ 3816518 h 5112664"/>
              <a:gd name="connsiteX1" fmla="*/ 727470 w 727470"/>
              <a:gd name="connsiteY1" fmla="*/ 5112664 h 5112664"/>
              <a:gd name="connsiteX2" fmla="*/ 6695 w 727470"/>
              <a:gd name="connsiteY2" fmla="*/ 5112664 h 5112664"/>
              <a:gd name="connsiteX3" fmla="*/ 6695 w 727470"/>
              <a:gd name="connsiteY3" fmla="*/ 3816520 h 5112664"/>
              <a:gd name="connsiteX4" fmla="*/ 1 w 727470"/>
              <a:gd name="connsiteY4" fmla="*/ 3816520 h 5112664"/>
              <a:gd name="connsiteX5" fmla="*/ 1 w 727470"/>
              <a:gd name="connsiteY5" fmla="*/ 2520376 h 5112664"/>
              <a:gd name="connsiteX6" fmla="*/ 0 w 727470"/>
              <a:gd name="connsiteY6" fmla="*/ 2520376 h 5112664"/>
              <a:gd name="connsiteX7" fmla="*/ 0 w 727470"/>
              <a:gd name="connsiteY7" fmla="*/ 1224230 h 5112664"/>
              <a:gd name="connsiteX8" fmla="*/ 0 w 727470"/>
              <a:gd name="connsiteY8" fmla="*/ 768945 h 5112664"/>
              <a:gd name="connsiteX9" fmla="*/ 0 w 727470"/>
              <a:gd name="connsiteY9" fmla="*/ 120224 h 5112664"/>
              <a:gd name="connsiteX10" fmla="*/ 120129 w 727470"/>
              <a:gd name="connsiteY10" fmla="*/ 95 h 5112664"/>
              <a:gd name="connsiteX11" fmla="*/ 720775 w 727470"/>
              <a:gd name="connsiteY11" fmla="*/ 120270 h 5112664"/>
              <a:gd name="connsiteX12" fmla="*/ 720775 w 727470"/>
              <a:gd name="connsiteY12" fmla="*/ 768944 h 5112664"/>
              <a:gd name="connsiteX13" fmla="*/ 720775 w 727470"/>
              <a:gd name="connsiteY13" fmla="*/ 1224230 h 5112664"/>
              <a:gd name="connsiteX14" fmla="*/ 720775 w 727470"/>
              <a:gd name="connsiteY14" fmla="*/ 2520374 h 5112664"/>
              <a:gd name="connsiteX15" fmla="*/ 720776 w 727470"/>
              <a:gd name="connsiteY15" fmla="*/ 2520374 h 5112664"/>
              <a:gd name="connsiteX16" fmla="*/ 720776 w 727470"/>
              <a:gd name="connsiteY16" fmla="*/ 3816518 h 5112664"/>
              <a:gd name="connsiteX17" fmla="*/ 727470 w 727470"/>
              <a:gd name="connsiteY17" fmla="*/ 3816518 h 5112664"/>
              <a:gd name="connsiteX0" fmla="*/ 727470 w 727470"/>
              <a:gd name="connsiteY0" fmla="*/ 3696293 h 4992439"/>
              <a:gd name="connsiteX1" fmla="*/ 727470 w 727470"/>
              <a:gd name="connsiteY1" fmla="*/ 4992439 h 4992439"/>
              <a:gd name="connsiteX2" fmla="*/ 6695 w 727470"/>
              <a:gd name="connsiteY2" fmla="*/ 4992439 h 4992439"/>
              <a:gd name="connsiteX3" fmla="*/ 6695 w 727470"/>
              <a:gd name="connsiteY3" fmla="*/ 3696295 h 4992439"/>
              <a:gd name="connsiteX4" fmla="*/ 1 w 727470"/>
              <a:gd name="connsiteY4" fmla="*/ 3696295 h 4992439"/>
              <a:gd name="connsiteX5" fmla="*/ 1 w 727470"/>
              <a:gd name="connsiteY5" fmla="*/ 2400151 h 4992439"/>
              <a:gd name="connsiteX6" fmla="*/ 0 w 727470"/>
              <a:gd name="connsiteY6" fmla="*/ 2400151 h 4992439"/>
              <a:gd name="connsiteX7" fmla="*/ 0 w 727470"/>
              <a:gd name="connsiteY7" fmla="*/ 1104005 h 4992439"/>
              <a:gd name="connsiteX8" fmla="*/ 0 w 727470"/>
              <a:gd name="connsiteY8" fmla="*/ 648720 h 4992439"/>
              <a:gd name="connsiteX9" fmla="*/ 0 w 727470"/>
              <a:gd name="connsiteY9" fmla="*/ -1 h 4992439"/>
              <a:gd name="connsiteX10" fmla="*/ 720775 w 727470"/>
              <a:gd name="connsiteY10" fmla="*/ 45 h 4992439"/>
              <a:gd name="connsiteX11" fmla="*/ 720775 w 727470"/>
              <a:gd name="connsiteY11" fmla="*/ 648719 h 4992439"/>
              <a:gd name="connsiteX12" fmla="*/ 720775 w 727470"/>
              <a:gd name="connsiteY12" fmla="*/ 1104005 h 4992439"/>
              <a:gd name="connsiteX13" fmla="*/ 720775 w 727470"/>
              <a:gd name="connsiteY13" fmla="*/ 2400149 h 4992439"/>
              <a:gd name="connsiteX14" fmla="*/ 720776 w 727470"/>
              <a:gd name="connsiteY14" fmla="*/ 2400149 h 4992439"/>
              <a:gd name="connsiteX15" fmla="*/ 720776 w 727470"/>
              <a:gd name="connsiteY15" fmla="*/ 3696293 h 4992439"/>
              <a:gd name="connsiteX16" fmla="*/ 727470 w 727470"/>
              <a:gd name="connsiteY16" fmla="*/ 3696293 h 499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7470" h="4992439">
                <a:moveTo>
                  <a:pt x="727470" y="3696293"/>
                </a:moveTo>
                <a:lnTo>
                  <a:pt x="727470" y="4992439"/>
                </a:lnTo>
                <a:lnTo>
                  <a:pt x="6695" y="4992439"/>
                </a:lnTo>
                <a:lnTo>
                  <a:pt x="6695" y="3696295"/>
                </a:lnTo>
                <a:lnTo>
                  <a:pt x="1" y="3696295"/>
                </a:lnTo>
                <a:lnTo>
                  <a:pt x="1" y="2400151"/>
                </a:lnTo>
                <a:lnTo>
                  <a:pt x="0" y="2400151"/>
                </a:lnTo>
                <a:lnTo>
                  <a:pt x="0" y="1104005"/>
                </a:lnTo>
                <a:lnTo>
                  <a:pt x="0" y="648720"/>
                </a:lnTo>
                <a:lnTo>
                  <a:pt x="0" y="-1"/>
                </a:lnTo>
                <a:lnTo>
                  <a:pt x="720775" y="45"/>
                </a:lnTo>
                <a:lnTo>
                  <a:pt x="720775" y="648719"/>
                </a:lnTo>
                <a:lnTo>
                  <a:pt x="720775" y="1104005"/>
                </a:lnTo>
                <a:lnTo>
                  <a:pt x="720775" y="2400149"/>
                </a:lnTo>
                <a:lnTo>
                  <a:pt x="720776" y="2400149"/>
                </a:lnTo>
                <a:lnTo>
                  <a:pt x="720776" y="3696293"/>
                </a:lnTo>
                <a:lnTo>
                  <a:pt x="727470" y="3696293"/>
                </a:lnTo>
                <a:close/>
              </a:path>
            </a:pathLst>
          </a:cu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6">
              <a:solidFill>
                <a:prstClr val="white"/>
              </a:solidFill>
              <a:latin typeface="Arial"/>
            </a:endParaRPr>
          </a:p>
        </p:txBody>
      </p:sp>
      <p:grpSp>
        <p:nvGrpSpPr>
          <p:cNvPr id="31" name="Group 30">
            <a:extLst>
              <a:ext uri="{FF2B5EF4-FFF2-40B4-BE49-F238E27FC236}">
                <a16:creationId xmlns:a16="http://schemas.microsoft.com/office/drawing/2014/main" id="{85064001-8054-427C-935D-51116A3B9035}"/>
              </a:ext>
            </a:extLst>
          </p:cNvPr>
          <p:cNvGrpSpPr/>
          <p:nvPr/>
        </p:nvGrpSpPr>
        <p:grpSpPr>
          <a:xfrm>
            <a:off x="3307457" y="5729225"/>
            <a:ext cx="685800" cy="685800"/>
            <a:chOff x="7372323" y="4230290"/>
            <a:chExt cx="914400" cy="914400"/>
          </a:xfrm>
        </p:grpSpPr>
        <p:sp>
          <p:nvSpPr>
            <p:cNvPr id="32" name="Oval 31">
              <a:extLst>
                <a:ext uri="{FF2B5EF4-FFF2-40B4-BE49-F238E27FC236}">
                  <a16:creationId xmlns:a16="http://schemas.microsoft.com/office/drawing/2014/main" id="{5C91E144-CEA8-45AA-8CCB-3EC5BEC024D0}"/>
                </a:ext>
              </a:extLst>
            </p:cNvPr>
            <p:cNvSpPr/>
            <p:nvPr/>
          </p:nvSpPr>
          <p:spPr>
            <a:xfrm>
              <a:off x="7372323" y="4230290"/>
              <a:ext cx="914400" cy="914400"/>
            </a:xfrm>
            <a:prstGeom prst="ellipse">
              <a:avLst/>
            </a:prstGeom>
            <a:solidFill>
              <a:schemeClr val="bg1"/>
            </a:solidFill>
            <a:ln w="381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6">
                <a:solidFill>
                  <a:prstClr val="white"/>
                </a:solidFill>
                <a:latin typeface="Arial"/>
              </a:endParaRPr>
            </a:p>
          </p:txBody>
        </p:sp>
        <p:pic>
          <p:nvPicPr>
            <p:cNvPr id="33" name="Graphic 121">
              <a:extLst>
                <a:ext uri="{FF2B5EF4-FFF2-40B4-BE49-F238E27FC236}">
                  <a16:creationId xmlns:a16="http://schemas.microsoft.com/office/drawing/2014/main" id="{D98051E7-1DDB-4D6E-BC19-13E713EB8E6C}"/>
                </a:ext>
              </a:extLst>
            </p:cNvPr>
            <p:cNvPicPr>
              <a:picLocks noChangeAspect="1"/>
            </p:cNvPicPr>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566723" y="4424690"/>
              <a:ext cx="525600" cy="525600"/>
            </a:xfrm>
            <a:prstGeom prst="rect">
              <a:avLst/>
            </a:prstGeom>
          </p:spPr>
        </p:pic>
      </p:grpSp>
      <p:sp>
        <p:nvSpPr>
          <p:cNvPr id="36" name="Rounded Rectangle 3">
            <a:extLst>
              <a:ext uri="{FF2B5EF4-FFF2-40B4-BE49-F238E27FC236}">
                <a16:creationId xmlns:a16="http://schemas.microsoft.com/office/drawing/2014/main" id="{30AFA4F3-6599-480D-BF93-A5854AAC28C1}"/>
              </a:ext>
            </a:extLst>
          </p:cNvPr>
          <p:cNvSpPr/>
          <p:nvPr/>
        </p:nvSpPr>
        <p:spPr>
          <a:xfrm rot="16200000" flipH="1">
            <a:off x="1614369" y="1187220"/>
            <a:ext cx="81000" cy="3305175"/>
          </a:xfrm>
          <a:custGeom>
            <a:avLst/>
            <a:gdLst>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4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9 w 727470"/>
              <a:gd name="connsiteY12" fmla="*/ 120151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480516 w 727470"/>
              <a:gd name="connsiteY12" fmla="*/ 120152 h 5112569"/>
              <a:gd name="connsiteX13" fmla="*/ 600645 w 727470"/>
              <a:gd name="connsiteY13" fmla="*/ 45 h 5112569"/>
              <a:gd name="connsiteX14" fmla="*/ 720775 w 727470"/>
              <a:gd name="connsiteY14" fmla="*/ 120175 h 5112569"/>
              <a:gd name="connsiteX15" fmla="*/ 720775 w 727470"/>
              <a:gd name="connsiteY15" fmla="*/ 768849 h 5112569"/>
              <a:gd name="connsiteX16" fmla="*/ 720775 w 727470"/>
              <a:gd name="connsiteY16" fmla="*/ 1224135 h 5112569"/>
              <a:gd name="connsiteX17" fmla="*/ 720775 w 727470"/>
              <a:gd name="connsiteY17" fmla="*/ 2520279 h 5112569"/>
              <a:gd name="connsiteX18" fmla="*/ 720776 w 727470"/>
              <a:gd name="connsiteY18" fmla="*/ 2520279 h 5112569"/>
              <a:gd name="connsiteX19" fmla="*/ 720776 w 727470"/>
              <a:gd name="connsiteY19" fmla="*/ 3816423 h 5112569"/>
              <a:gd name="connsiteX20" fmla="*/ 727470 w 727470"/>
              <a:gd name="connsiteY20"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600645 w 727470"/>
              <a:gd name="connsiteY12" fmla="*/ 45 h 5112569"/>
              <a:gd name="connsiteX13" fmla="*/ 720775 w 727470"/>
              <a:gd name="connsiteY13" fmla="*/ 120175 h 5112569"/>
              <a:gd name="connsiteX14" fmla="*/ 720775 w 727470"/>
              <a:gd name="connsiteY14" fmla="*/ 768849 h 5112569"/>
              <a:gd name="connsiteX15" fmla="*/ 720775 w 727470"/>
              <a:gd name="connsiteY15" fmla="*/ 1224135 h 5112569"/>
              <a:gd name="connsiteX16" fmla="*/ 720775 w 727470"/>
              <a:gd name="connsiteY16" fmla="*/ 2520279 h 5112569"/>
              <a:gd name="connsiteX17" fmla="*/ 720776 w 727470"/>
              <a:gd name="connsiteY17" fmla="*/ 2520279 h 5112569"/>
              <a:gd name="connsiteX18" fmla="*/ 720776 w 727470"/>
              <a:gd name="connsiteY18" fmla="*/ 3816423 h 5112569"/>
              <a:gd name="connsiteX19" fmla="*/ 727470 w 727470"/>
              <a:gd name="connsiteY19"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720775 w 727470"/>
              <a:gd name="connsiteY12" fmla="*/ 120175 h 5112569"/>
              <a:gd name="connsiteX13" fmla="*/ 720775 w 727470"/>
              <a:gd name="connsiteY13" fmla="*/ 768849 h 5112569"/>
              <a:gd name="connsiteX14" fmla="*/ 720775 w 727470"/>
              <a:gd name="connsiteY14" fmla="*/ 1224135 h 5112569"/>
              <a:gd name="connsiteX15" fmla="*/ 720775 w 727470"/>
              <a:gd name="connsiteY15" fmla="*/ 2520279 h 5112569"/>
              <a:gd name="connsiteX16" fmla="*/ 720776 w 727470"/>
              <a:gd name="connsiteY16" fmla="*/ 2520279 h 5112569"/>
              <a:gd name="connsiteX17" fmla="*/ 720776 w 727470"/>
              <a:gd name="connsiteY17" fmla="*/ 3816423 h 5112569"/>
              <a:gd name="connsiteX18" fmla="*/ 727470 w 727470"/>
              <a:gd name="connsiteY18" fmla="*/ 3816423 h 5112569"/>
              <a:gd name="connsiteX0" fmla="*/ 727470 w 727470"/>
              <a:gd name="connsiteY0" fmla="*/ 3816518 h 5112664"/>
              <a:gd name="connsiteX1" fmla="*/ 727470 w 727470"/>
              <a:gd name="connsiteY1" fmla="*/ 5112664 h 5112664"/>
              <a:gd name="connsiteX2" fmla="*/ 6695 w 727470"/>
              <a:gd name="connsiteY2" fmla="*/ 5112664 h 5112664"/>
              <a:gd name="connsiteX3" fmla="*/ 6695 w 727470"/>
              <a:gd name="connsiteY3" fmla="*/ 3816520 h 5112664"/>
              <a:gd name="connsiteX4" fmla="*/ 1 w 727470"/>
              <a:gd name="connsiteY4" fmla="*/ 3816520 h 5112664"/>
              <a:gd name="connsiteX5" fmla="*/ 1 w 727470"/>
              <a:gd name="connsiteY5" fmla="*/ 2520376 h 5112664"/>
              <a:gd name="connsiteX6" fmla="*/ 0 w 727470"/>
              <a:gd name="connsiteY6" fmla="*/ 2520376 h 5112664"/>
              <a:gd name="connsiteX7" fmla="*/ 0 w 727470"/>
              <a:gd name="connsiteY7" fmla="*/ 1224230 h 5112664"/>
              <a:gd name="connsiteX8" fmla="*/ 0 w 727470"/>
              <a:gd name="connsiteY8" fmla="*/ 768945 h 5112664"/>
              <a:gd name="connsiteX9" fmla="*/ 0 w 727470"/>
              <a:gd name="connsiteY9" fmla="*/ 120224 h 5112664"/>
              <a:gd name="connsiteX10" fmla="*/ 120129 w 727470"/>
              <a:gd name="connsiteY10" fmla="*/ 95 h 5112664"/>
              <a:gd name="connsiteX11" fmla="*/ 720775 w 727470"/>
              <a:gd name="connsiteY11" fmla="*/ 120270 h 5112664"/>
              <a:gd name="connsiteX12" fmla="*/ 720775 w 727470"/>
              <a:gd name="connsiteY12" fmla="*/ 768944 h 5112664"/>
              <a:gd name="connsiteX13" fmla="*/ 720775 w 727470"/>
              <a:gd name="connsiteY13" fmla="*/ 1224230 h 5112664"/>
              <a:gd name="connsiteX14" fmla="*/ 720775 w 727470"/>
              <a:gd name="connsiteY14" fmla="*/ 2520374 h 5112664"/>
              <a:gd name="connsiteX15" fmla="*/ 720776 w 727470"/>
              <a:gd name="connsiteY15" fmla="*/ 2520374 h 5112664"/>
              <a:gd name="connsiteX16" fmla="*/ 720776 w 727470"/>
              <a:gd name="connsiteY16" fmla="*/ 3816518 h 5112664"/>
              <a:gd name="connsiteX17" fmla="*/ 727470 w 727470"/>
              <a:gd name="connsiteY17" fmla="*/ 3816518 h 5112664"/>
              <a:gd name="connsiteX0" fmla="*/ 727470 w 727470"/>
              <a:gd name="connsiteY0" fmla="*/ 3696293 h 4992439"/>
              <a:gd name="connsiteX1" fmla="*/ 727470 w 727470"/>
              <a:gd name="connsiteY1" fmla="*/ 4992439 h 4992439"/>
              <a:gd name="connsiteX2" fmla="*/ 6695 w 727470"/>
              <a:gd name="connsiteY2" fmla="*/ 4992439 h 4992439"/>
              <a:gd name="connsiteX3" fmla="*/ 6695 w 727470"/>
              <a:gd name="connsiteY3" fmla="*/ 3696295 h 4992439"/>
              <a:gd name="connsiteX4" fmla="*/ 1 w 727470"/>
              <a:gd name="connsiteY4" fmla="*/ 3696295 h 4992439"/>
              <a:gd name="connsiteX5" fmla="*/ 1 w 727470"/>
              <a:gd name="connsiteY5" fmla="*/ 2400151 h 4992439"/>
              <a:gd name="connsiteX6" fmla="*/ 0 w 727470"/>
              <a:gd name="connsiteY6" fmla="*/ 2400151 h 4992439"/>
              <a:gd name="connsiteX7" fmla="*/ 0 w 727470"/>
              <a:gd name="connsiteY7" fmla="*/ 1104005 h 4992439"/>
              <a:gd name="connsiteX8" fmla="*/ 0 w 727470"/>
              <a:gd name="connsiteY8" fmla="*/ 648720 h 4992439"/>
              <a:gd name="connsiteX9" fmla="*/ 0 w 727470"/>
              <a:gd name="connsiteY9" fmla="*/ -1 h 4992439"/>
              <a:gd name="connsiteX10" fmla="*/ 720775 w 727470"/>
              <a:gd name="connsiteY10" fmla="*/ 45 h 4992439"/>
              <a:gd name="connsiteX11" fmla="*/ 720775 w 727470"/>
              <a:gd name="connsiteY11" fmla="*/ 648719 h 4992439"/>
              <a:gd name="connsiteX12" fmla="*/ 720775 w 727470"/>
              <a:gd name="connsiteY12" fmla="*/ 1104005 h 4992439"/>
              <a:gd name="connsiteX13" fmla="*/ 720775 w 727470"/>
              <a:gd name="connsiteY13" fmla="*/ 2400149 h 4992439"/>
              <a:gd name="connsiteX14" fmla="*/ 720776 w 727470"/>
              <a:gd name="connsiteY14" fmla="*/ 2400149 h 4992439"/>
              <a:gd name="connsiteX15" fmla="*/ 720776 w 727470"/>
              <a:gd name="connsiteY15" fmla="*/ 3696293 h 4992439"/>
              <a:gd name="connsiteX16" fmla="*/ 727470 w 727470"/>
              <a:gd name="connsiteY16" fmla="*/ 3696293 h 499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7470" h="4992439">
                <a:moveTo>
                  <a:pt x="727470" y="3696293"/>
                </a:moveTo>
                <a:lnTo>
                  <a:pt x="727470" y="4992439"/>
                </a:lnTo>
                <a:lnTo>
                  <a:pt x="6695" y="4992439"/>
                </a:lnTo>
                <a:lnTo>
                  <a:pt x="6695" y="3696295"/>
                </a:lnTo>
                <a:lnTo>
                  <a:pt x="1" y="3696295"/>
                </a:lnTo>
                <a:lnTo>
                  <a:pt x="1" y="2400151"/>
                </a:lnTo>
                <a:lnTo>
                  <a:pt x="0" y="2400151"/>
                </a:lnTo>
                <a:lnTo>
                  <a:pt x="0" y="1104005"/>
                </a:lnTo>
                <a:lnTo>
                  <a:pt x="0" y="648720"/>
                </a:lnTo>
                <a:lnTo>
                  <a:pt x="0" y="-1"/>
                </a:lnTo>
                <a:lnTo>
                  <a:pt x="720775" y="45"/>
                </a:lnTo>
                <a:lnTo>
                  <a:pt x="720775" y="648719"/>
                </a:lnTo>
                <a:lnTo>
                  <a:pt x="720775" y="1104005"/>
                </a:lnTo>
                <a:lnTo>
                  <a:pt x="720775" y="2400149"/>
                </a:lnTo>
                <a:lnTo>
                  <a:pt x="720776" y="2400149"/>
                </a:lnTo>
                <a:lnTo>
                  <a:pt x="720776" y="3696293"/>
                </a:lnTo>
                <a:lnTo>
                  <a:pt x="727470" y="3696293"/>
                </a:lnTo>
                <a:close/>
              </a:path>
            </a:pathLst>
          </a:cu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6">
              <a:solidFill>
                <a:prstClr val="white"/>
              </a:solidFill>
              <a:latin typeface="Arial"/>
            </a:endParaRPr>
          </a:p>
        </p:txBody>
      </p:sp>
      <p:sp>
        <p:nvSpPr>
          <p:cNvPr id="37" name="TextBox 36">
            <a:extLst>
              <a:ext uri="{FF2B5EF4-FFF2-40B4-BE49-F238E27FC236}">
                <a16:creationId xmlns:a16="http://schemas.microsoft.com/office/drawing/2014/main" id="{361F6D9C-331F-494A-87C0-4A864D92DD4D}"/>
              </a:ext>
            </a:extLst>
          </p:cNvPr>
          <p:cNvSpPr txBox="1"/>
          <p:nvPr/>
        </p:nvSpPr>
        <p:spPr>
          <a:xfrm>
            <a:off x="7283" y="1053958"/>
            <a:ext cx="3275311" cy="1692771"/>
          </a:xfrm>
          <a:prstGeom prst="rect">
            <a:avLst/>
          </a:prstGeom>
          <a:solidFill>
            <a:schemeClr val="bg1"/>
          </a:solidFill>
          <a:ln w="12700">
            <a:solidFill>
              <a:schemeClr val="bg1"/>
            </a:solidFill>
          </a:ln>
        </p:spPr>
        <p:txBody>
          <a:bodyPr wrap="square" rtlCol="0">
            <a:spAutoFit/>
          </a:bodyPr>
          <a:lstStyle/>
          <a:p>
            <a:pPr defTabSz="685800"/>
            <a:r>
              <a:rPr lang="en-IN" altLang="ko-KR" sz="1400" dirty="0">
                <a:solidFill>
                  <a:prstClr val="black"/>
                </a:solidFill>
                <a:latin typeface="Calibri" pitchFamily="34" charset="0"/>
                <a:cs typeface="Calibri" pitchFamily="34" charset="0"/>
              </a:rPr>
              <a:t> </a:t>
            </a:r>
          </a:p>
          <a:p>
            <a:pPr defTabSz="685800"/>
            <a:r>
              <a:rPr lang="en-IN" altLang="ko-KR" sz="1500" dirty="0">
                <a:solidFill>
                  <a:prstClr val="black"/>
                </a:solidFill>
                <a:latin typeface="Calibri" panose="020F0502020204030204" pitchFamily="34" charset="0"/>
                <a:cs typeface="Calibri" pitchFamily="34" charset="0"/>
              </a:rPr>
              <a:t>What is Hyper Pure by Zomato?</a:t>
            </a:r>
          </a:p>
          <a:p>
            <a:pPr defTabSz="685800"/>
            <a:endParaRPr lang="en-US" sz="1500" dirty="0">
              <a:latin typeface="Calibri" panose="020F0502020204030204" pitchFamily="34" charset="0"/>
              <a:cs typeface="Calibri" panose="020F0502020204030204" pitchFamily="34" charset="0"/>
            </a:endParaRPr>
          </a:p>
          <a:p>
            <a:pPr defTabSz="685800"/>
            <a:r>
              <a:rPr lang="en-US" sz="1500" dirty="0">
                <a:latin typeface="Calibri" panose="020F0502020204030204" pitchFamily="34" charset="0"/>
                <a:cs typeface="Calibri" panose="020F0502020204030204" pitchFamily="34" charset="0"/>
              </a:rPr>
              <a:t>Hyper Pure is Zomato's supplies platform for restaurants. It allows B2B partners to purchase all sort of regular supplies. </a:t>
            </a:r>
            <a:endParaRPr lang="en-IN" altLang="ko-KR" sz="1500" dirty="0">
              <a:solidFill>
                <a:prstClr val="black"/>
              </a:solidFill>
              <a:latin typeface="Calibri" panose="020F0502020204030204" pitchFamily="34" charset="0"/>
              <a:cs typeface="Calibri" pitchFamily="34" charset="0"/>
            </a:endParaRPr>
          </a:p>
        </p:txBody>
      </p:sp>
      <p:grpSp>
        <p:nvGrpSpPr>
          <p:cNvPr id="38" name="Group 37">
            <a:extLst>
              <a:ext uri="{FF2B5EF4-FFF2-40B4-BE49-F238E27FC236}">
                <a16:creationId xmlns:a16="http://schemas.microsoft.com/office/drawing/2014/main" id="{DAE69D80-8134-4EB1-9E45-6FD037E31A9A}"/>
              </a:ext>
            </a:extLst>
          </p:cNvPr>
          <p:cNvGrpSpPr/>
          <p:nvPr/>
        </p:nvGrpSpPr>
        <p:grpSpPr>
          <a:xfrm>
            <a:off x="3342537" y="2403829"/>
            <a:ext cx="685800" cy="685800"/>
            <a:chOff x="4454615" y="3047250"/>
            <a:chExt cx="914400" cy="914400"/>
          </a:xfrm>
        </p:grpSpPr>
        <p:sp>
          <p:nvSpPr>
            <p:cNvPr id="39" name="Oval 38">
              <a:extLst>
                <a:ext uri="{FF2B5EF4-FFF2-40B4-BE49-F238E27FC236}">
                  <a16:creationId xmlns:a16="http://schemas.microsoft.com/office/drawing/2014/main" id="{A6B35D59-31B9-40E6-A454-8F9C59FEFEEA}"/>
                </a:ext>
              </a:extLst>
            </p:cNvPr>
            <p:cNvSpPr/>
            <p:nvPr/>
          </p:nvSpPr>
          <p:spPr>
            <a:xfrm>
              <a:off x="4454615" y="3047250"/>
              <a:ext cx="914400" cy="914400"/>
            </a:xfrm>
            <a:prstGeom prst="ellipse">
              <a:avLst/>
            </a:prstGeom>
            <a:solidFill>
              <a:schemeClr val="bg1"/>
            </a:solidFill>
            <a:ln w="381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6">
                <a:solidFill>
                  <a:prstClr val="white"/>
                </a:solidFill>
                <a:latin typeface="Arial"/>
              </a:endParaRPr>
            </a:p>
          </p:txBody>
        </p:sp>
        <p:pic>
          <p:nvPicPr>
            <p:cNvPr id="40" name="Graphic 85">
              <a:extLst>
                <a:ext uri="{FF2B5EF4-FFF2-40B4-BE49-F238E27FC236}">
                  <a16:creationId xmlns:a16="http://schemas.microsoft.com/office/drawing/2014/main" id="{62B55784-84CE-4279-ADA8-527A8F5FB633}"/>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650815" y="3243450"/>
              <a:ext cx="522000" cy="522000"/>
            </a:xfrm>
            <a:prstGeom prst="rect">
              <a:avLst/>
            </a:prstGeom>
          </p:spPr>
        </p:pic>
      </p:grpSp>
      <p:sp>
        <p:nvSpPr>
          <p:cNvPr id="41" name="Rounded Rectangle 3">
            <a:extLst>
              <a:ext uri="{FF2B5EF4-FFF2-40B4-BE49-F238E27FC236}">
                <a16:creationId xmlns:a16="http://schemas.microsoft.com/office/drawing/2014/main" id="{C22AA548-2EE9-4617-AE08-D1BAF08339CC}"/>
              </a:ext>
            </a:extLst>
          </p:cNvPr>
          <p:cNvSpPr/>
          <p:nvPr/>
        </p:nvSpPr>
        <p:spPr>
          <a:xfrm rot="16200000" flipH="1">
            <a:off x="1587374" y="4460038"/>
            <a:ext cx="81000" cy="3305175"/>
          </a:xfrm>
          <a:custGeom>
            <a:avLst/>
            <a:gdLst>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480516 w 727470"/>
              <a:gd name="connsiteY15" fmla="*/ 120174 h 5112569"/>
              <a:gd name="connsiteX16" fmla="*/ 600645 w 727470"/>
              <a:gd name="connsiteY16" fmla="*/ 45 h 5112569"/>
              <a:gd name="connsiteX17" fmla="*/ 720775 w 727470"/>
              <a:gd name="connsiteY17" fmla="*/ 120175 h 5112569"/>
              <a:gd name="connsiteX18" fmla="*/ 720775 w 727470"/>
              <a:gd name="connsiteY18" fmla="*/ 768849 h 5112569"/>
              <a:gd name="connsiteX19" fmla="*/ 720775 w 727470"/>
              <a:gd name="connsiteY19" fmla="*/ 1224135 h 5112569"/>
              <a:gd name="connsiteX20" fmla="*/ 720775 w 727470"/>
              <a:gd name="connsiteY20" fmla="*/ 2520279 h 5112569"/>
              <a:gd name="connsiteX21" fmla="*/ 720776 w 727470"/>
              <a:gd name="connsiteY21" fmla="*/ 2520279 h 5112569"/>
              <a:gd name="connsiteX22" fmla="*/ 720776 w 727470"/>
              <a:gd name="connsiteY22" fmla="*/ 3816423 h 5112569"/>
              <a:gd name="connsiteX23" fmla="*/ 727470 w 727470"/>
              <a:gd name="connsiteY23"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3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360387 w 727470"/>
              <a:gd name="connsiteY13" fmla="*/ 24 h 5112569"/>
              <a:gd name="connsiteX14" fmla="*/ 480516 w 727470"/>
              <a:gd name="connsiteY14" fmla="*/ 120152 h 5112569"/>
              <a:gd name="connsiteX15" fmla="*/ 600645 w 727470"/>
              <a:gd name="connsiteY15" fmla="*/ 45 h 5112569"/>
              <a:gd name="connsiteX16" fmla="*/ 720775 w 727470"/>
              <a:gd name="connsiteY16" fmla="*/ 120175 h 5112569"/>
              <a:gd name="connsiteX17" fmla="*/ 720775 w 727470"/>
              <a:gd name="connsiteY17" fmla="*/ 768849 h 5112569"/>
              <a:gd name="connsiteX18" fmla="*/ 720775 w 727470"/>
              <a:gd name="connsiteY18" fmla="*/ 1224135 h 5112569"/>
              <a:gd name="connsiteX19" fmla="*/ 720775 w 727470"/>
              <a:gd name="connsiteY19" fmla="*/ 2520279 h 5112569"/>
              <a:gd name="connsiteX20" fmla="*/ 720776 w 727470"/>
              <a:gd name="connsiteY20" fmla="*/ 2520279 h 5112569"/>
              <a:gd name="connsiteX21" fmla="*/ 720776 w 727470"/>
              <a:gd name="connsiteY21" fmla="*/ 3816423 h 5112569"/>
              <a:gd name="connsiteX22" fmla="*/ 727470 w 727470"/>
              <a:gd name="connsiteY22"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8 w 727470"/>
              <a:gd name="connsiteY12" fmla="*/ 120152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240259 w 727470"/>
              <a:gd name="connsiteY12" fmla="*/ 120151 h 5112569"/>
              <a:gd name="connsiteX13" fmla="*/ 480516 w 727470"/>
              <a:gd name="connsiteY13" fmla="*/ 120152 h 5112569"/>
              <a:gd name="connsiteX14" fmla="*/ 600645 w 727470"/>
              <a:gd name="connsiteY14" fmla="*/ 45 h 5112569"/>
              <a:gd name="connsiteX15" fmla="*/ 720775 w 727470"/>
              <a:gd name="connsiteY15" fmla="*/ 120175 h 5112569"/>
              <a:gd name="connsiteX16" fmla="*/ 720775 w 727470"/>
              <a:gd name="connsiteY16" fmla="*/ 768849 h 5112569"/>
              <a:gd name="connsiteX17" fmla="*/ 720775 w 727470"/>
              <a:gd name="connsiteY17" fmla="*/ 1224135 h 5112569"/>
              <a:gd name="connsiteX18" fmla="*/ 720775 w 727470"/>
              <a:gd name="connsiteY18" fmla="*/ 2520279 h 5112569"/>
              <a:gd name="connsiteX19" fmla="*/ 720776 w 727470"/>
              <a:gd name="connsiteY19" fmla="*/ 2520279 h 5112569"/>
              <a:gd name="connsiteX20" fmla="*/ 720776 w 727470"/>
              <a:gd name="connsiteY20" fmla="*/ 3816423 h 5112569"/>
              <a:gd name="connsiteX21" fmla="*/ 727470 w 727470"/>
              <a:gd name="connsiteY21"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480516 w 727470"/>
              <a:gd name="connsiteY12" fmla="*/ 120152 h 5112569"/>
              <a:gd name="connsiteX13" fmla="*/ 600645 w 727470"/>
              <a:gd name="connsiteY13" fmla="*/ 45 h 5112569"/>
              <a:gd name="connsiteX14" fmla="*/ 720775 w 727470"/>
              <a:gd name="connsiteY14" fmla="*/ 120175 h 5112569"/>
              <a:gd name="connsiteX15" fmla="*/ 720775 w 727470"/>
              <a:gd name="connsiteY15" fmla="*/ 768849 h 5112569"/>
              <a:gd name="connsiteX16" fmla="*/ 720775 w 727470"/>
              <a:gd name="connsiteY16" fmla="*/ 1224135 h 5112569"/>
              <a:gd name="connsiteX17" fmla="*/ 720775 w 727470"/>
              <a:gd name="connsiteY17" fmla="*/ 2520279 h 5112569"/>
              <a:gd name="connsiteX18" fmla="*/ 720776 w 727470"/>
              <a:gd name="connsiteY18" fmla="*/ 2520279 h 5112569"/>
              <a:gd name="connsiteX19" fmla="*/ 720776 w 727470"/>
              <a:gd name="connsiteY19" fmla="*/ 3816423 h 5112569"/>
              <a:gd name="connsiteX20" fmla="*/ 727470 w 727470"/>
              <a:gd name="connsiteY20"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600645 w 727470"/>
              <a:gd name="connsiteY12" fmla="*/ 45 h 5112569"/>
              <a:gd name="connsiteX13" fmla="*/ 720775 w 727470"/>
              <a:gd name="connsiteY13" fmla="*/ 120175 h 5112569"/>
              <a:gd name="connsiteX14" fmla="*/ 720775 w 727470"/>
              <a:gd name="connsiteY14" fmla="*/ 768849 h 5112569"/>
              <a:gd name="connsiteX15" fmla="*/ 720775 w 727470"/>
              <a:gd name="connsiteY15" fmla="*/ 1224135 h 5112569"/>
              <a:gd name="connsiteX16" fmla="*/ 720775 w 727470"/>
              <a:gd name="connsiteY16" fmla="*/ 2520279 h 5112569"/>
              <a:gd name="connsiteX17" fmla="*/ 720776 w 727470"/>
              <a:gd name="connsiteY17" fmla="*/ 2520279 h 5112569"/>
              <a:gd name="connsiteX18" fmla="*/ 720776 w 727470"/>
              <a:gd name="connsiteY18" fmla="*/ 3816423 h 5112569"/>
              <a:gd name="connsiteX19" fmla="*/ 727470 w 727470"/>
              <a:gd name="connsiteY19" fmla="*/ 3816423 h 5112569"/>
              <a:gd name="connsiteX0" fmla="*/ 727470 w 727470"/>
              <a:gd name="connsiteY0" fmla="*/ 3816423 h 5112569"/>
              <a:gd name="connsiteX1" fmla="*/ 727470 w 727470"/>
              <a:gd name="connsiteY1" fmla="*/ 5112569 h 5112569"/>
              <a:gd name="connsiteX2" fmla="*/ 6695 w 727470"/>
              <a:gd name="connsiteY2" fmla="*/ 5112569 h 5112569"/>
              <a:gd name="connsiteX3" fmla="*/ 6695 w 727470"/>
              <a:gd name="connsiteY3" fmla="*/ 3816425 h 5112569"/>
              <a:gd name="connsiteX4" fmla="*/ 1 w 727470"/>
              <a:gd name="connsiteY4" fmla="*/ 3816425 h 5112569"/>
              <a:gd name="connsiteX5" fmla="*/ 1 w 727470"/>
              <a:gd name="connsiteY5" fmla="*/ 2520281 h 5112569"/>
              <a:gd name="connsiteX6" fmla="*/ 0 w 727470"/>
              <a:gd name="connsiteY6" fmla="*/ 2520281 h 5112569"/>
              <a:gd name="connsiteX7" fmla="*/ 0 w 727470"/>
              <a:gd name="connsiteY7" fmla="*/ 1224135 h 5112569"/>
              <a:gd name="connsiteX8" fmla="*/ 0 w 727470"/>
              <a:gd name="connsiteY8" fmla="*/ 768850 h 5112569"/>
              <a:gd name="connsiteX9" fmla="*/ 0 w 727470"/>
              <a:gd name="connsiteY9" fmla="*/ 120129 h 5112569"/>
              <a:gd name="connsiteX10" fmla="*/ 120129 w 727470"/>
              <a:gd name="connsiteY10" fmla="*/ 0 h 5112569"/>
              <a:gd name="connsiteX11" fmla="*/ 240258 w 727470"/>
              <a:gd name="connsiteY11" fmla="*/ 120129 h 5112569"/>
              <a:gd name="connsiteX12" fmla="*/ 720775 w 727470"/>
              <a:gd name="connsiteY12" fmla="*/ 120175 h 5112569"/>
              <a:gd name="connsiteX13" fmla="*/ 720775 w 727470"/>
              <a:gd name="connsiteY13" fmla="*/ 768849 h 5112569"/>
              <a:gd name="connsiteX14" fmla="*/ 720775 w 727470"/>
              <a:gd name="connsiteY14" fmla="*/ 1224135 h 5112569"/>
              <a:gd name="connsiteX15" fmla="*/ 720775 w 727470"/>
              <a:gd name="connsiteY15" fmla="*/ 2520279 h 5112569"/>
              <a:gd name="connsiteX16" fmla="*/ 720776 w 727470"/>
              <a:gd name="connsiteY16" fmla="*/ 2520279 h 5112569"/>
              <a:gd name="connsiteX17" fmla="*/ 720776 w 727470"/>
              <a:gd name="connsiteY17" fmla="*/ 3816423 h 5112569"/>
              <a:gd name="connsiteX18" fmla="*/ 727470 w 727470"/>
              <a:gd name="connsiteY18" fmla="*/ 3816423 h 5112569"/>
              <a:gd name="connsiteX0" fmla="*/ 727470 w 727470"/>
              <a:gd name="connsiteY0" fmla="*/ 3816518 h 5112664"/>
              <a:gd name="connsiteX1" fmla="*/ 727470 w 727470"/>
              <a:gd name="connsiteY1" fmla="*/ 5112664 h 5112664"/>
              <a:gd name="connsiteX2" fmla="*/ 6695 w 727470"/>
              <a:gd name="connsiteY2" fmla="*/ 5112664 h 5112664"/>
              <a:gd name="connsiteX3" fmla="*/ 6695 w 727470"/>
              <a:gd name="connsiteY3" fmla="*/ 3816520 h 5112664"/>
              <a:gd name="connsiteX4" fmla="*/ 1 w 727470"/>
              <a:gd name="connsiteY4" fmla="*/ 3816520 h 5112664"/>
              <a:gd name="connsiteX5" fmla="*/ 1 w 727470"/>
              <a:gd name="connsiteY5" fmla="*/ 2520376 h 5112664"/>
              <a:gd name="connsiteX6" fmla="*/ 0 w 727470"/>
              <a:gd name="connsiteY6" fmla="*/ 2520376 h 5112664"/>
              <a:gd name="connsiteX7" fmla="*/ 0 w 727470"/>
              <a:gd name="connsiteY7" fmla="*/ 1224230 h 5112664"/>
              <a:gd name="connsiteX8" fmla="*/ 0 w 727470"/>
              <a:gd name="connsiteY8" fmla="*/ 768945 h 5112664"/>
              <a:gd name="connsiteX9" fmla="*/ 0 w 727470"/>
              <a:gd name="connsiteY9" fmla="*/ 120224 h 5112664"/>
              <a:gd name="connsiteX10" fmla="*/ 120129 w 727470"/>
              <a:gd name="connsiteY10" fmla="*/ 95 h 5112664"/>
              <a:gd name="connsiteX11" fmla="*/ 720775 w 727470"/>
              <a:gd name="connsiteY11" fmla="*/ 120270 h 5112664"/>
              <a:gd name="connsiteX12" fmla="*/ 720775 w 727470"/>
              <a:gd name="connsiteY12" fmla="*/ 768944 h 5112664"/>
              <a:gd name="connsiteX13" fmla="*/ 720775 w 727470"/>
              <a:gd name="connsiteY13" fmla="*/ 1224230 h 5112664"/>
              <a:gd name="connsiteX14" fmla="*/ 720775 w 727470"/>
              <a:gd name="connsiteY14" fmla="*/ 2520374 h 5112664"/>
              <a:gd name="connsiteX15" fmla="*/ 720776 w 727470"/>
              <a:gd name="connsiteY15" fmla="*/ 2520374 h 5112664"/>
              <a:gd name="connsiteX16" fmla="*/ 720776 w 727470"/>
              <a:gd name="connsiteY16" fmla="*/ 3816518 h 5112664"/>
              <a:gd name="connsiteX17" fmla="*/ 727470 w 727470"/>
              <a:gd name="connsiteY17" fmla="*/ 3816518 h 5112664"/>
              <a:gd name="connsiteX0" fmla="*/ 727470 w 727470"/>
              <a:gd name="connsiteY0" fmla="*/ 3696293 h 4992439"/>
              <a:gd name="connsiteX1" fmla="*/ 727470 w 727470"/>
              <a:gd name="connsiteY1" fmla="*/ 4992439 h 4992439"/>
              <a:gd name="connsiteX2" fmla="*/ 6695 w 727470"/>
              <a:gd name="connsiteY2" fmla="*/ 4992439 h 4992439"/>
              <a:gd name="connsiteX3" fmla="*/ 6695 w 727470"/>
              <a:gd name="connsiteY3" fmla="*/ 3696295 h 4992439"/>
              <a:gd name="connsiteX4" fmla="*/ 1 w 727470"/>
              <a:gd name="connsiteY4" fmla="*/ 3696295 h 4992439"/>
              <a:gd name="connsiteX5" fmla="*/ 1 w 727470"/>
              <a:gd name="connsiteY5" fmla="*/ 2400151 h 4992439"/>
              <a:gd name="connsiteX6" fmla="*/ 0 w 727470"/>
              <a:gd name="connsiteY6" fmla="*/ 2400151 h 4992439"/>
              <a:gd name="connsiteX7" fmla="*/ 0 w 727470"/>
              <a:gd name="connsiteY7" fmla="*/ 1104005 h 4992439"/>
              <a:gd name="connsiteX8" fmla="*/ 0 w 727470"/>
              <a:gd name="connsiteY8" fmla="*/ 648720 h 4992439"/>
              <a:gd name="connsiteX9" fmla="*/ 0 w 727470"/>
              <a:gd name="connsiteY9" fmla="*/ -1 h 4992439"/>
              <a:gd name="connsiteX10" fmla="*/ 720775 w 727470"/>
              <a:gd name="connsiteY10" fmla="*/ 45 h 4992439"/>
              <a:gd name="connsiteX11" fmla="*/ 720775 w 727470"/>
              <a:gd name="connsiteY11" fmla="*/ 648719 h 4992439"/>
              <a:gd name="connsiteX12" fmla="*/ 720775 w 727470"/>
              <a:gd name="connsiteY12" fmla="*/ 1104005 h 4992439"/>
              <a:gd name="connsiteX13" fmla="*/ 720775 w 727470"/>
              <a:gd name="connsiteY13" fmla="*/ 2400149 h 4992439"/>
              <a:gd name="connsiteX14" fmla="*/ 720776 w 727470"/>
              <a:gd name="connsiteY14" fmla="*/ 2400149 h 4992439"/>
              <a:gd name="connsiteX15" fmla="*/ 720776 w 727470"/>
              <a:gd name="connsiteY15" fmla="*/ 3696293 h 4992439"/>
              <a:gd name="connsiteX16" fmla="*/ 727470 w 727470"/>
              <a:gd name="connsiteY16" fmla="*/ 3696293 h 499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7470" h="4992439">
                <a:moveTo>
                  <a:pt x="727470" y="3696293"/>
                </a:moveTo>
                <a:lnTo>
                  <a:pt x="727470" y="4992439"/>
                </a:lnTo>
                <a:lnTo>
                  <a:pt x="6695" y="4992439"/>
                </a:lnTo>
                <a:lnTo>
                  <a:pt x="6695" y="3696295"/>
                </a:lnTo>
                <a:lnTo>
                  <a:pt x="1" y="3696295"/>
                </a:lnTo>
                <a:lnTo>
                  <a:pt x="1" y="2400151"/>
                </a:lnTo>
                <a:lnTo>
                  <a:pt x="0" y="2400151"/>
                </a:lnTo>
                <a:lnTo>
                  <a:pt x="0" y="1104005"/>
                </a:lnTo>
                <a:lnTo>
                  <a:pt x="0" y="648720"/>
                </a:lnTo>
                <a:lnTo>
                  <a:pt x="0" y="-1"/>
                </a:lnTo>
                <a:lnTo>
                  <a:pt x="720775" y="45"/>
                </a:lnTo>
                <a:lnTo>
                  <a:pt x="720775" y="648719"/>
                </a:lnTo>
                <a:lnTo>
                  <a:pt x="720775" y="1104005"/>
                </a:lnTo>
                <a:lnTo>
                  <a:pt x="720775" y="2400149"/>
                </a:lnTo>
                <a:lnTo>
                  <a:pt x="720776" y="2400149"/>
                </a:lnTo>
                <a:lnTo>
                  <a:pt x="720776" y="3696293"/>
                </a:lnTo>
                <a:lnTo>
                  <a:pt x="727470" y="3696293"/>
                </a:lnTo>
                <a:close/>
              </a:path>
            </a:pathLst>
          </a:cu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6">
              <a:solidFill>
                <a:prstClr val="white"/>
              </a:solidFill>
              <a:latin typeface="Arial"/>
            </a:endParaRPr>
          </a:p>
        </p:txBody>
      </p:sp>
      <p:sp>
        <p:nvSpPr>
          <p:cNvPr id="42" name="TextBox 41">
            <a:extLst>
              <a:ext uri="{FF2B5EF4-FFF2-40B4-BE49-F238E27FC236}">
                <a16:creationId xmlns:a16="http://schemas.microsoft.com/office/drawing/2014/main" id="{59B50384-2030-41D4-83E1-CA73383D17B0}"/>
              </a:ext>
            </a:extLst>
          </p:cNvPr>
          <p:cNvSpPr txBox="1"/>
          <p:nvPr/>
        </p:nvSpPr>
        <p:spPr>
          <a:xfrm>
            <a:off x="28734" y="3350336"/>
            <a:ext cx="3074952" cy="2631490"/>
          </a:xfrm>
          <a:prstGeom prst="rect">
            <a:avLst/>
          </a:prstGeom>
          <a:solidFill>
            <a:schemeClr val="bg1"/>
          </a:solidFill>
        </p:spPr>
        <p:txBody>
          <a:bodyPr wrap="square" rtlCol="0">
            <a:spAutoFit/>
          </a:bodyPr>
          <a:lstStyle/>
          <a:p>
            <a:pPr algn="just" defTabSz="685800"/>
            <a:r>
              <a:rPr lang="en-IN" altLang="ko-KR" sz="1500" dirty="0">
                <a:solidFill>
                  <a:prstClr val="black"/>
                </a:solidFill>
                <a:latin typeface="Calibri" pitchFamily="34" charset="0"/>
                <a:cs typeface="Calibri" pitchFamily="34" charset="0"/>
              </a:rPr>
              <a:t>Why Hyper Pure by Zomato?</a:t>
            </a:r>
          </a:p>
          <a:p>
            <a:pPr algn="just"/>
            <a:endParaRPr lang="en-US" sz="1500" dirty="0"/>
          </a:p>
          <a:p>
            <a:pPr algn="just"/>
            <a:r>
              <a:rPr lang="en-US" sz="1500" dirty="0">
                <a:latin typeface="Calibri" panose="020F0502020204030204" pitchFamily="34" charset="0"/>
                <a:cs typeface="Calibri" panose="020F0502020204030204" pitchFamily="34" charset="0"/>
              </a:rPr>
              <a:t>-The freshest, most high quality ingredients available on the market</a:t>
            </a:r>
          </a:p>
          <a:p>
            <a:pPr algn="just"/>
            <a:r>
              <a:rPr lang="en-US" sz="1500" dirty="0">
                <a:latin typeface="Calibri" panose="020F0502020204030204" pitchFamily="34" charset="0"/>
                <a:cs typeface="Calibri" panose="020F0502020204030204" pitchFamily="34" charset="0"/>
              </a:rPr>
              <a:t>-Antibiotic residue-free chicken, which is better for your customers than regular chicken</a:t>
            </a:r>
          </a:p>
          <a:p>
            <a:pPr algn="just"/>
            <a:r>
              <a:rPr lang="en-US" sz="1500" dirty="0">
                <a:latin typeface="Calibri" panose="020F0502020204030204" pitchFamily="34" charset="0"/>
                <a:cs typeface="Calibri" panose="020F0502020204030204" pitchFamily="34" charset="0"/>
              </a:rPr>
              <a:t>-Eco-friendly packaging (which is recyclable and doesn't harm the environment) for deliveries</a:t>
            </a:r>
          </a:p>
          <a:p>
            <a:pPr algn="r" defTabSz="685800"/>
            <a:endParaRPr lang="en-IN" altLang="ko-KR" sz="1500" dirty="0">
              <a:solidFill>
                <a:prstClr val="black"/>
              </a:solidFill>
              <a:latin typeface="Calibri" pitchFamily="34" charset="0"/>
              <a:cs typeface="Calibri" pitchFamily="34" charset="0"/>
            </a:endParaRPr>
          </a:p>
        </p:txBody>
      </p:sp>
      <p:grpSp>
        <p:nvGrpSpPr>
          <p:cNvPr id="43" name="Group 42">
            <a:extLst>
              <a:ext uri="{FF2B5EF4-FFF2-40B4-BE49-F238E27FC236}">
                <a16:creationId xmlns:a16="http://schemas.microsoft.com/office/drawing/2014/main" id="{1F0DC734-3EDF-4444-B7A7-D688623777D2}"/>
              </a:ext>
            </a:extLst>
          </p:cNvPr>
          <p:cNvGrpSpPr/>
          <p:nvPr/>
        </p:nvGrpSpPr>
        <p:grpSpPr>
          <a:xfrm>
            <a:off x="5153400" y="5296026"/>
            <a:ext cx="685800" cy="685800"/>
            <a:chOff x="3957861" y="4230290"/>
            <a:chExt cx="914400" cy="914400"/>
          </a:xfrm>
        </p:grpSpPr>
        <p:sp>
          <p:nvSpPr>
            <p:cNvPr id="44" name="Oval 43">
              <a:extLst>
                <a:ext uri="{FF2B5EF4-FFF2-40B4-BE49-F238E27FC236}">
                  <a16:creationId xmlns:a16="http://schemas.microsoft.com/office/drawing/2014/main" id="{18ADDEF4-C8F7-4496-A0AF-BE430DF7AFB4}"/>
                </a:ext>
              </a:extLst>
            </p:cNvPr>
            <p:cNvSpPr/>
            <p:nvPr/>
          </p:nvSpPr>
          <p:spPr>
            <a:xfrm>
              <a:off x="3957861" y="4230290"/>
              <a:ext cx="914400" cy="914400"/>
            </a:xfrm>
            <a:prstGeom prst="ellipse">
              <a:avLst/>
            </a:prstGeom>
            <a:solidFill>
              <a:schemeClr val="bg1"/>
            </a:solidFill>
            <a:ln w="381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6">
                <a:solidFill>
                  <a:prstClr val="white"/>
                </a:solidFill>
                <a:latin typeface="Arial"/>
              </a:endParaRPr>
            </a:p>
          </p:txBody>
        </p:sp>
        <p:pic>
          <p:nvPicPr>
            <p:cNvPr id="45" name="Graphic 81">
              <a:extLst>
                <a:ext uri="{FF2B5EF4-FFF2-40B4-BE49-F238E27FC236}">
                  <a16:creationId xmlns:a16="http://schemas.microsoft.com/office/drawing/2014/main" id="{6D0A3DA5-819F-4B39-8CE7-E781396A480C}"/>
                </a:ext>
              </a:extLst>
            </p:cNvPr>
            <p:cNvPicPr>
              <a:picLocks noChangeAspect="1"/>
            </p:cNvPicPr>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4154457" y="4426886"/>
              <a:ext cx="521208" cy="521208"/>
            </a:xfrm>
            <a:prstGeom prst="rect">
              <a:avLst/>
            </a:prstGeom>
          </p:spPr>
        </p:pic>
      </p:grpSp>
      <p:grpSp>
        <p:nvGrpSpPr>
          <p:cNvPr id="46" name="Group 45">
            <a:extLst>
              <a:ext uri="{FF2B5EF4-FFF2-40B4-BE49-F238E27FC236}">
                <a16:creationId xmlns:a16="http://schemas.microsoft.com/office/drawing/2014/main" id="{BA987E6F-B8F2-4665-92CE-5892E7550544}"/>
              </a:ext>
            </a:extLst>
          </p:cNvPr>
          <p:cNvGrpSpPr/>
          <p:nvPr/>
        </p:nvGrpSpPr>
        <p:grpSpPr>
          <a:xfrm>
            <a:off x="5153400" y="3073003"/>
            <a:ext cx="685800" cy="685800"/>
            <a:chOff x="4407007" y="5285585"/>
            <a:chExt cx="914400" cy="914400"/>
          </a:xfrm>
        </p:grpSpPr>
        <p:sp>
          <p:nvSpPr>
            <p:cNvPr id="47" name="Oval 46">
              <a:extLst>
                <a:ext uri="{FF2B5EF4-FFF2-40B4-BE49-F238E27FC236}">
                  <a16:creationId xmlns:a16="http://schemas.microsoft.com/office/drawing/2014/main" id="{B5F4113A-F1E7-4922-A50D-0A84079F0007}"/>
                </a:ext>
              </a:extLst>
            </p:cNvPr>
            <p:cNvSpPr/>
            <p:nvPr/>
          </p:nvSpPr>
          <p:spPr>
            <a:xfrm>
              <a:off x="4407007" y="5285585"/>
              <a:ext cx="914400" cy="914400"/>
            </a:xfrm>
            <a:prstGeom prst="ellipse">
              <a:avLst/>
            </a:prstGeom>
            <a:solidFill>
              <a:schemeClr val="bg1"/>
            </a:solidFill>
            <a:ln w="38100">
              <a:solidFill>
                <a:schemeClr val="accent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ko-KR" altLang="en-US" sz="2026">
                <a:solidFill>
                  <a:prstClr val="white"/>
                </a:solidFill>
                <a:latin typeface="Arial"/>
              </a:endParaRPr>
            </a:p>
          </p:txBody>
        </p:sp>
        <p:grpSp>
          <p:nvGrpSpPr>
            <p:cNvPr id="48" name="Graphic 87">
              <a:extLst>
                <a:ext uri="{FF2B5EF4-FFF2-40B4-BE49-F238E27FC236}">
                  <a16:creationId xmlns:a16="http://schemas.microsoft.com/office/drawing/2014/main" id="{FCAE7DDC-9798-4BA3-9C34-13308C633D06}"/>
                </a:ext>
              </a:extLst>
            </p:cNvPr>
            <p:cNvGrpSpPr>
              <a:grpSpLocks noChangeAspect="1"/>
            </p:cNvGrpSpPr>
            <p:nvPr/>
          </p:nvGrpSpPr>
          <p:grpSpPr>
            <a:xfrm>
              <a:off x="4603207" y="5481785"/>
              <a:ext cx="522000" cy="522000"/>
              <a:chOff x="5910412" y="3181500"/>
              <a:chExt cx="2521857" cy="2521857"/>
            </a:xfrm>
            <a:solidFill>
              <a:schemeClr val="accent1"/>
            </a:solidFill>
          </p:grpSpPr>
          <p:sp>
            <p:nvSpPr>
              <p:cNvPr id="49" name="Freeform: Shape 90">
                <a:extLst>
                  <a:ext uri="{FF2B5EF4-FFF2-40B4-BE49-F238E27FC236}">
                    <a16:creationId xmlns:a16="http://schemas.microsoft.com/office/drawing/2014/main" id="{86F9ADFD-3BFA-4E7E-833B-98BB3D9F4B08}"/>
                  </a:ext>
                </a:extLst>
              </p:cNvPr>
              <p:cNvSpPr/>
              <p:nvPr/>
            </p:nvSpPr>
            <p:spPr>
              <a:xfrm>
                <a:off x="5910412" y="3181500"/>
                <a:ext cx="1218897" cy="1218897"/>
              </a:xfrm>
              <a:custGeom>
                <a:avLst/>
                <a:gdLst>
                  <a:gd name="connsiteX0" fmla="*/ 609449 w 1218897"/>
                  <a:gd name="connsiteY0" fmla="*/ 0 h 1218897"/>
                  <a:gd name="connsiteX1" fmla="*/ 0 w 1218897"/>
                  <a:gd name="connsiteY1" fmla="*/ 609449 h 1218897"/>
                  <a:gd name="connsiteX2" fmla="*/ 609449 w 1218897"/>
                  <a:gd name="connsiteY2" fmla="*/ 1218898 h 1218897"/>
                  <a:gd name="connsiteX3" fmla="*/ 1218898 w 1218897"/>
                  <a:gd name="connsiteY3" fmla="*/ 609449 h 1218897"/>
                  <a:gd name="connsiteX4" fmla="*/ 609449 w 1218897"/>
                  <a:gd name="connsiteY4" fmla="*/ 0 h 1218897"/>
                  <a:gd name="connsiteX5" fmla="*/ 992981 w 1218897"/>
                  <a:gd name="connsiteY5" fmla="*/ 661988 h 1218897"/>
                  <a:gd name="connsiteX6" fmla="*/ 1113821 w 1218897"/>
                  <a:gd name="connsiteY6" fmla="*/ 661988 h 1218897"/>
                  <a:gd name="connsiteX7" fmla="*/ 661988 w 1218897"/>
                  <a:gd name="connsiteY7" fmla="*/ 1108567 h 1218897"/>
                  <a:gd name="connsiteX8" fmla="*/ 661988 w 1218897"/>
                  <a:gd name="connsiteY8" fmla="*/ 992981 h 1218897"/>
                  <a:gd name="connsiteX9" fmla="*/ 609449 w 1218897"/>
                  <a:gd name="connsiteY9" fmla="*/ 940443 h 1218897"/>
                  <a:gd name="connsiteX10" fmla="*/ 556910 w 1218897"/>
                  <a:gd name="connsiteY10" fmla="*/ 992981 h 1218897"/>
                  <a:gd name="connsiteX11" fmla="*/ 556910 w 1218897"/>
                  <a:gd name="connsiteY11" fmla="*/ 1108567 h 1218897"/>
                  <a:gd name="connsiteX12" fmla="*/ 105077 w 1218897"/>
                  <a:gd name="connsiteY12" fmla="*/ 661988 h 1218897"/>
                  <a:gd name="connsiteX13" fmla="*/ 225916 w 1218897"/>
                  <a:gd name="connsiteY13" fmla="*/ 661988 h 1218897"/>
                  <a:gd name="connsiteX14" fmla="*/ 278455 w 1218897"/>
                  <a:gd name="connsiteY14" fmla="*/ 609449 h 1218897"/>
                  <a:gd name="connsiteX15" fmla="*/ 225916 w 1218897"/>
                  <a:gd name="connsiteY15" fmla="*/ 556910 h 1218897"/>
                  <a:gd name="connsiteX16" fmla="*/ 110331 w 1218897"/>
                  <a:gd name="connsiteY16" fmla="*/ 556910 h 1218897"/>
                  <a:gd name="connsiteX17" fmla="*/ 562164 w 1218897"/>
                  <a:gd name="connsiteY17" fmla="*/ 110331 h 1218897"/>
                  <a:gd name="connsiteX18" fmla="*/ 562164 w 1218897"/>
                  <a:gd name="connsiteY18" fmla="*/ 225916 h 1218897"/>
                  <a:gd name="connsiteX19" fmla="*/ 614703 w 1218897"/>
                  <a:gd name="connsiteY19" fmla="*/ 278455 h 1218897"/>
                  <a:gd name="connsiteX20" fmla="*/ 667242 w 1218897"/>
                  <a:gd name="connsiteY20" fmla="*/ 225916 h 1218897"/>
                  <a:gd name="connsiteX21" fmla="*/ 667242 w 1218897"/>
                  <a:gd name="connsiteY21" fmla="*/ 110331 h 1218897"/>
                  <a:gd name="connsiteX22" fmla="*/ 1119074 w 1218897"/>
                  <a:gd name="connsiteY22" fmla="*/ 556910 h 1218897"/>
                  <a:gd name="connsiteX23" fmla="*/ 998235 w 1218897"/>
                  <a:gd name="connsiteY23" fmla="*/ 556910 h 1218897"/>
                  <a:gd name="connsiteX24" fmla="*/ 945697 w 1218897"/>
                  <a:gd name="connsiteY24" fmla="*/ 609449 h 1218897"/>
                  <a:gd name="connsiteX25" fmla="*/ 992981 w 1218897"/>
                  <a:gd name="connsiteY25" fmla="*/ 661988 h 12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8897" h="1218897">
                    <a:moveTo>
                      <a:pt x="609449" y="0"/>
                    </a:moveTo>
                    <a:cubicBezTo>
                      <a:pt x="273201" y="0"/>
                      <a:pt x="0" y="273201"/>
                      <a:pt x="0" y="609449"/>
                    </a:cubicBezTo>
                    <a:cubicBezTo>
                      <a:pt x="0" y="945697"/>
                      <a:pt x="273201" y="1218898"/>
                      <a:pt x="609449" y="1218898"/>
                    </a:cubicBezTo>
                    <a:cubicBezTo>
                      <a:pt x="945697" y="1218898"/>
                      <a:pt x="1218898" y="945697"/>
                      <a:pt x="1218898" y="609449"/>
                    </a:cubicBezTo>
                    <a:cubicBezTo>
                      <a:pt x="1218898" y="273201"/>
                      <a:pt x="945697" y="0"/>
                      <a:pt x="609449" y="0"/>
                    </a:cubicBezTo>
                    <a:close/>
                    <a:moveTo>
                      <a:pt x="992981" y="661988"/>
                    </a:moveTo>
                    <a:lnTo>
                      <a:pt x="1113821" y="661988"/>
                    </a:lnTo>
                    <a:cubicBezTo>
                      <a:pt x="1087551" y="898412"/>
                      <a:pt x="898412" y="1082297"/>
                      <a:pt x="661988" y="1108567"/>
                    </a:cubicBezTo>
                    <a:lnTo>
                      <a:pt x="661988" y="992981"/>
                    </a:lnTo>
                    <a:cubicBezTo>
                      <a:pt x="661988" y="961458"/>
                      <a:pt x="640972" y="940443"/>
                      <a:pt x="609449" y="940443"/>
                    </a:cubicBezTo>
                    <a:cubicBezTo>
                      <a:pt x="577926" y="940443"/>
                      <a:pt x="556910" y="961458"/>
                      <a:pt x="556910" y="992981"/>
                    </a:cubicBezTo>
                    <a:lnTo>
                      <a:pt x="556910" y="1108567"/>
                    </a:lnTo>
                    <a:cubicBezTo>
                      <a:pt x="320486" y="1082297"/>
                      <a:pt x="131347" y="898412"/>
                      <a:pt x="105077" y="661988"/>
                    </a:cubicBezTo>
                    <a:lnTo>
                      <a:pt x="225916" y="661988"/>
                    </a:lnTo>
                    <a:cubicBezTo>
                      <a:pt x="257440" y="661988"/>
                      <a:pt x="278455" y="640972"/>
                      <a:pt x="278455" y="609449"/>
                    </a:cubicBezTo>
                    <a:cubicBezTo>
                      <a:pt x="278455" y="577926"/>
                      <a:pt x="257440" y="556910"/>
                      <a:pt x="225916" y="556910"/>
                    </a:cubicBezTo>
                    <a:lnTo>
                      <a:pt x="110331" y="556910"/>
                    </a:lnTo>
                    <a:cubicBezTo>
                      <a:pt x="136601" y="320486"/>
                      <a:pt x="325740" y="136601"/>
                      <a:pt x="562164" y="110331"/>
                    </a:cubicBezTo>
                    <a:lnTo>
                      <a:pt x="562164" y="225916"/>
                    </a:lnTo>
                    <a:cubicBezTo>
                      <a:pt x="562164" y="257440"/>
                      <a:pt x="583180" y="278455"/>
                      <a:pt x="614703" y="278455"/>
                    </a:cubicBezTo>
                    <a:cubicBezTo>
                      <a:pt x="646226" y="278455"/>
                      <a:pt x="667242" y="257440"/>
                      <a:pt x="667242" y="225916"/>
                    </a:cubicBezTo>
                    <a:lnTo>
                      <a:pt x="667242" y="110331"/>
                    </a:lnTo>
                    <a:cubicBezTo>
                      <a:pt x="903666" y="136601"/>
                      <a:pt x="1092805" y="320486"/>
                      <a:pt x="1119074" y="556910"/>
                    </a:cubicBezTo>
                    <a:lnTo>
                      <a:pt x="998235" y="556910"/>
                    </a:lnTo>
                    <a:cubicBezTo>
                      <a:pt x="966712" y="556910"/>
                      <a:pt x="945697" y="577926"/>
                      <a:pt x="945697" y="609449"/>
                    </a:cubicBezTo>
                    <a:cubicBezTo>
                      <a:pt x="945697" y="640972"/>
                      <a:pt x="966712" y="661988"/>
                      <a:pt x="992981" y="661988"/>
                    </a:cubicBezTo>
                    <a:close/>
                  </a:path>
                </a:pathLst>
              </a:custGeom>
              <a:grpFill/>
              <a:ln w="52388" cap="flat">
                <a:noFill/>
                <a:prstDash val="solid"/>
                <a:miter/>
              </a:ln>
            </p:spPr>
            <p:txBody>
              <a:bodyPr rtlCol="0" anchor="ctr"/>
              <a:lstStyle/>
              <a:p>
                <a:pPr defTabSz="685800"/>
                <a:endParaRPr lang="en-IN" sz="1350">
                  <a:solidFill>
                    <a:prstClr val="black"/>
                  </a:solidFill>
                  <a:latin typeface="Arial"/>
                </a:endParaRPr>
              </a:p>
            </p:txBody>
          </p:sp>
          <p:sp>
            <p:nvSpPr>
              <p:cNvPr id="50" name="Freeform: Shape 91">
                <a:extLst>
                  <a:ext uri="{FF2B5EF4-FFF2-40B4-BE49-F238E27FC236}">
                    <a16:creationId xmlns:a16="http://schemas.microsoft.com/office/drawing/2014/main" id="{DFC7EEAD-BF02-42FA-A88E-EA8A3CBFA717}"/>
                  </a:ext>
                </a:extLst>
              </p:cNvPr>
              <p:cNvSpPr/>
              <p:nvPr/>
            </p:nvSpPr>
            <p:spPr>
              <a:xfrm>
                <a:off x="6319487" y="3538763"/>
                <a:ext cx="248463" cy="484083"/>
              </a:xfrm>
              <a:custGeom>
                <a:avLst/>
                <a:gdLst>
                  <a:gd name="connsiteX0" fmla="*/ 200374 w 248463"/>
                  <a:gd name="connsiteY0" fmla="*/ 0 h 484083"/>
                  <a:gd name="connsiteX1" fmla="*/ 147836 w 248463"/>
                  <a:gd name="connsiteY1" fmla="*/ 52539 h 484083"/>
                  <a:gd name="connsiteX2" fmla="*/ 147836 w 248463"/>
                  <a:gd name="connsiteY2" fmla="*/ 231170 h 484083"/>
                  <a:gd name="connsiteX3" fmla="*/ 11235 w 248463"/>
                  <a:gd name="connsiteY3" fmla="*/ 399294 h 484083"/>
                  <a:gd name="connsiteX4" fmla="*/ 16489 w 248463"/>
                  <a:gd name="connsiteY4" fmla="*/ 472848 h 484083"/>
                  <a:gd name="connsiteX5" fmla="*/ 90043 w 248463"/>
                  <a:gd name="connsiteY5" fmla="*/ 467594 h 484083"/>
                  <a:gd name="connsiteX6" fmla="*/ 237152 w 248463"/>
                  <a:gd name="connsiteY6" fmla="*/ 288963 h 484083"/>
                  <a:gd name="connsiteX7" fmla="*/ 247659 w 248463"/>
                  <a:gd name="connsiteY7" fmla="*/ 257440 h 484083"/>
                  <a:gd name="connsiteX8" fmla="*/ 247659 w 248463"/>
                  <a:gd name="connsiteY8" fmla="*/ 52539 h 484083"/>
                  <a:gd name="connsiteX9" fmla="*/ 200374 w 248463"/>
                  <a:gd name="connsiteY9" fmla="*/ 0 h 484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463" h="484083">
                    <a:moveTo>
                      <a:pt x="200374" y="0"/>
                    </a:moveTo>
                    <a:cubicBezTo>
                      <a:pt x="168851" y="0"/>
                      <a:pt x="147836" y="21015"/>
                      <a:pt x="147836" y="52539"/>
                    </a:cubicBezTo>
                    <a:lnTo>
                      <a:pt x="147836" y="231170"/>
                    </a:lnTo>
                    <a:lnTo>
                      <a:pt x="11235" y="399294"/>
                    </a:lnTo>
                    <a:cubicBezTo>
                      <a:pt x="-4527" y="420310"/>
                      <a:pt x="-4527" y="457087"/>
                      <a:pt x="16489" y="472848"/>
                    </a:cubicBezTo>
                    <a:cubicBezTo>
                      <a:pt x="37504" y="488610"/>
                      <a:pt x="74282" y="488610"/>
                      <a:pt x="90043" y="467594"/>
                    </a:cubicBezTo>
                    <a:lnTo>
                      <a:pt x="237152" y="288963"/>
                    </a:lnTo>
                    <a:cubicBezTo>
                      <a:pt x="242405" y="278455"/>
                      <a:pt x="247659" y="267947"/>
                      <a:pt x="247659" y="257440"/>
                    </a:cubicBezTo>
                    <a:lnTo>
                      <a:pt x="247659" y="52539"/>
                    </a:lnTo>
                    <a:cubicBezTo>
                      <a:pt x="252913" y="26269"/>
                      <a:pt x="231898" y="0"/>
                      <a:pt x="200374" y="0"/>
                    </a:cubicBezTo>
                    <a:close/>
                  </a:path>
                </a:pathLst>
              </a:custGeom>
              <a:grpFill/>
              <a:ln w="52388" cap="flat">
                <a:noFill/>
                <a:prstDash val="solid"/>
                <a:miter/>
              </a:ln>
            </p:spPr>
            <p:txBody>
              <a:bodyPr rtlCol="0" anchor="ctr"/>
              <a:lstStyle/>
              <a:p>
                <a:pPr defTabSz="685800"/>
                <a:endParaRPr lang="en-IN" sz="1350">
                  <a:solidFill>
                    <a:prstClr val="black"/>
                  </a:solidFill>
                  <a:latin typeface="Arial"/>
                </a:endParaRPr>
              </a:p>
            </p:txBody>
          </p:sp>
          <p:sp>
            <p:nvSpPr>
              <p:cNvPr id="51" name="Freeform: Shape 92">
                <a:extLst>
                  <a:ext uri="{FF2B5EF4-FFF2-40B4-BE49-F238E27FC236}">
                    <a16:creationId xmlns:a16="http://schemas.microsoft.com/office/drawing/2014/main" id="{6A1BDD3D-BFAF-4567-ACCB-83B31B154E0D}"/>
                  </a:ext>
                </a:extLst>
              </p:cNvPr>
              <p:cNvSpPr/>
              <p:nvPr/>
            </p:nvSpPr>
            <p:spPr>
              <a:xfrm>
                <a:off x="7333215" y="3406421"/>
                <a:ext cx="1051769" cy="962453"/>
              </a:xfrm>
              <a:custGeom>
                <a:avLst/>
                <a:gdLst>
                  <a:gd name="connsiteX0" fmla="*/ 64042 w 1051769"/>
                  <a:gd name="connsiteY0" fmla="*/ 996 h 962453"/>
                  <a:gd name="connsiteX1" fmla="*/ 996 w 1051769"/>
                  <a:gd name="connsiteY1" fmla="*/ 43027 h 962453"/>
                  <a:gd name="connsiteX2" fmla="*/ 43027 w 1051769"/>
                  <a:gd name="connsiteY2" fmla="*/ 106073 h 962453"/>
                  <a:gd name="connsiteX3" fmla="*/ 510621 w 1051769"/>
                  <a:gd name="connsiteY3" fmla="*/ 363513 h 962453"/>
                  <a:gd name="connsiteX4" fmla="*/ 757553 w 1051769"/>
                  <a:gd name="connsiteY4" fmla="*/ 778568 h 962453"/>
                  <a:gd name="connsiteX5" fmla="*/ 673491 w 1051769"/>
                  <a:gd name="connsiteY5" fmla="*/ 694506 h 962453"/>
                  <a:gd name="connsiteX6" fmla="*/ 599937 w 1051769"/>
                  <a:gd name="connsiteY6" fmla="*/ 694506 h 962453"/>
                  <a:gd name="connsiteX7" fmla="*/ 599937 w 1051769"/>
                  <a:gd name="connsiteY7" fmla="*/ 768061 h 962453"/>
                  <a:gd name="connsiteX8" fmla="*/ 778568 w 1051769"/>
                  <a:gd name="connsiteY8" fmla="*/ 946692 h 962453"/>
                  <a:gd name="connsiteX9" fmla="*/ 852123 w 1051769"/>
                  <a:gd name="connsiteY9" fmla="*/ 946692 h 962453"/>
                  <a:gd name="connsiteX10" fmla="*/ 1036008 w 1051769"/>
                  <a:gd name="connsiteY10" fmla="*/ 768061 h 962453"/>
                  <a:gd name="connsiteX11" fmla="*/ 1036008 w 1051769"/>
                  <a:gd name="connsiteY11" fmla="*/ 694506 h 962453"/>
                  <a:gd name="connsiteX12" fmla="*/ 962454 w 1051769"/>
                  <a:gd name="connsiteY12" fmla="*/ 694506 h 962453"/>
                  <a:gd name="connsiteX13" fmla="*/ 867884 w 1051769"/>
                  <a:gd name="connsiteY13" fmla="*/ 789076 h 962453"/>
                  <a:gd name="connsiteX14" fmla="*/ 584175 w 1051769"/>
                  <a:gd name="connsiteY14" fmla="*/ 289958 h 962453"/>
                  <a:gd name="connsiteX15" fmla="*/ 64042 w 1051769"/>
                  <a:gd name="connsiteY15" fmla="*/ 996 h 962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1769" h="962453">
                    <a:moveTo>
                      <a:pt x="64042" y="996"/>
                    </a:moveTo>
                    <a:cubicBezTo>
                      <a:pt x="37773" y="-4258"/>
                      <a:pt x="6250" y="11503"/>
                      <a:pt x="996" y="43027"/>
                    </a:cubicBezTo>
                    <a:cubicBezTo>
                      <a:pt x="-4258" y="69296"/>
                      <a:pt x="11503" y="100819"/>
                      <a:pt x="43027" y="106073"/>
                    </a:cubicBezTo>
                    <a:cubicBezTo>
                      <a:pt x="221658" y="142850"/>
                      <a:pt x="384528" y="232166"/>
                      <a:pt x="510621" y="363513"/>
                    </a:cubicBezTo>
                    <a:cubicBezTo>
                      <a:pt x="626206" y="479098"/>
                      <a:pt x="710268" y="620952"/>
                      <a:pt x="757553" y="778568"/>
                    </a:cubicBezTo>
                    <a:lnTo>
                      <a:pt x="673491" y="694506"/>
                    </a:lnTo>
                    <a:cubicBezTo>
                      <a:pt x="652476" y="673491"/>
                      <a:pt x="620952" y="673491"/>
                      <a:pt x="599937" y="694506"/>
                    </a:cubicBezTo>
                    <a:cubicBezTo>
                      <a:pt x="578921" y="715522"/>
                      <a:pt x="578921" y="747045"/>
                      <a:pt x="599937" y="768061"/>
                    </a:cubicBezTo>
                    <a:lnTo>
                      <a:pt x="778568" y="946692"/>
                    </a:lnTo>
                    <a:cubicBezTo>
                      <a:pt x="799584" y="967708"/>
                      <a:pt x="831107" y="967708"/>
                      <a:pt x="852123" y="946692"/>
                    </a:cubicBezTo>
                    <a:lnTo>
                      <a:pt x="1036008" y="768061"/>
                    </a:lnTo>
                    <a:cubicBezTo>
                      <a:pt x="1057024" y="747045"/>
                      <a:pt x="1057024" y="715522"/>
                      <a:pt x="1036008" y="694506"/>
                    </a:cubicBezTo>
                    <a:cubicBezTo>
                      <a:pt x="1014993" y="673491"/>
                      <a:pt x="983469" y="673491"/>
                      <a:pt x="962454" y="694506"/>
                    </a:cubicBezTo>
                    <a:lnTo>
                      <a:pt x="867884" y="789076"/>
                    </a:lnTo>
                    <a:cubicBezTo>
                      <a:pt x="820599" y="599937"/>
                      <a:pt x="726030" y="426559"/>
                      <a:pt x="584175" y="289958"/>
                    </a:cubicBezTo>
                    <a:cubicBezTo>
                      <a:pt x="437067" y="142850"/>
                      <a:pt x="258435" y="43027"/>
                      <a:pt x="64042" y="996"/>
                    </a:cubicBezTo>
                    <a:close/>
                  </a:path>
                </a:pathLst>
              </a:custGeom>
              <a:grpFill/>
              <a:ln w="52388" cap="flat">
                <a:noFill/>
                <a:prstDash val="solid"/>
                <a:miter/>
              </a:ln>
            </p:spPr>
            <p:txBody>
              <a:bodyPr rtlCol="0" anchor="ctr"/>
              <a:lstStyle/>
              <a:p>
                <a:pPr defTabSz="685800"/>
                <a:endParaRPr lang="en-IN" sz="1350">
                  <a:solidFill>
                    <a:prstClr val="black"/>
                  </a:solidFill>
                  <a:latin typeface="Arial"/>
                </a:endParaRPr>
              </a:p>
            </p:txBody>
          </p:sp>
          <p:sp>
            <p:nvSpPr>
              <p:cNvPr id="52" name="Freeform: Shape 93">
                <a:extLst>
                  <a:ext uri="{FF2B5EF4-FFF2-40B4-BE49-F238E27FC236}">
                    <a16:creationId xmlns:a16="http://schemas.microsoft.com/office/drawing/2014/main" id="{4CBEADC5-1241-4125-A10D-00D2B2066373}"/>
                  </a:ext>
                </a:extLst>
              </p:cNvPr>
              <p:cNvSpPr/>
              <p:nvPr/>
            </p:nvSpPr>
            <p:spPr>
              <a:xfrm>
                <a:off x="5962951" y="4521237"/>
                <a:ext cx="1025500" cy="962453"/>
              </a:xfrm>
              <a:custGeom>
                <a:avLst/>
                <a:gdLst>
                  <a:gd name="connsiteX0" fmla="*/ 982474 w 1025500"/>
                  <a:gd name="connsiteY0" fmla="*/ 856381 h 962453"/>
                  <a:gd name="connsiteX1" fmla="*/ 514879 w 1025500"/>
                  <a:gd name="connsiteY1" fmla="*/ 598941 h 962453"/>
                  <a:gd name="connsiteX2" fmla="*/ 262694 w 1025500"/>
                  <a:gd name="connsiteY2" fmla="*/ 152362 h 962453"/>
                  <a:gd name="connsiteX3" fmla="*/ 378279 w 1025500"/>
                  <a:gd name="connsiteY3" fmla="*/ 267947 h 962453"/>
                  <a:gd name="connsiteX4" fmla="*/ 451833 w 1025500"/>
                  <a:gd name="connsiteY4" fmla="*/ 267947 h 962453"/>
                  <a:gd name="connsiteX5" fmla="*/ 451833 w 1025500"/>
                  <a:gd name="connsiteY5" fmla="*/ 194393 h 962453"/>
                  <a:gd name="connsiteX6" fmla="*/ 273201 w 1025500"/>
                  <a:gd name="connsiteY6" fmla="*/ 15762 h 962453"/>
                  <a:gd name="connsiteX7" fmla="*/ 199647 w 1025500"/>
                  <a:gd name="connsiteY7" fmla="*/ 15762 h 962453"/>
                  <a:gd name="connsiteX8" fmla="*/ 15762 w 1025500"/>
                  <a:gd name="connsiteY8" fmla="*/ 194393 h 962453"/>
                  <a:gd name="connsiteX9" fmla="*/ 15762 w 1025500"/>
                  <a:gd name="connsiteY9" fmla="*/ 267947 h 962453"/>
                  <a:gd name="connsiteX10" fmla="*/ 89316 w 1025500"/>
                  <a:gd name="connsiteY10" fmla="*/ 267947 h 962453"/>
                  <a:gd name="connsiteX11" fmla="*/ 162870 w 1025500"/>
                  <a:gd name="connsiteY11" fmla="*/ 194393 h 962453"/>
                  <a:gd name="connsiteX12" fmla="*/ 441325 w 1025500"/>
                  <a:gd name="connsiteY12" fmla="*/ 677749 h 962453"/>
                  <a:gd name="connsiteX13" fmla="*/ 961458 w 1025500"/>
                  <a:gd name="connsiteY13" fmla="*/ 961458 h 962453"/>
                  <a:gd name="connsiteX14" fmla="*/ 1024505 w 1025500"/>
                  <a:gd name="connsiteY14" fmla="*/ 919427 h 962453"/>
                  <a:gd name="connsiteX15" fmla="*/ 982474 w 1025500"/>
                  <a:gd name="connsiteY15" fmla="*/ 856381 h 962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25500" h="962453">
                    <a:moveTo>
                      <a:pt x="982474" y="856381"/>
                    </a:moveTo>
                    <a:cubicBezTo>
                      <a:pt x="803842" y="819604"/>
                      <a:pt x="640972" y="730288"/>
                      <a:pt x="514879" y="598941"/>
                    </a:cubicBezTo>
                    <a:cubicBezTo>
                      <a:pt x="388786" y="472848"/>
                      <a:pt x="304724" y="320486"/>
                      <a:pt x="262694" y="152362"/>
                    </a:cubicBezTo>
                    <a:lnTo>
                      <a:pt x="378279" y="267947"/>
                    </a:lnTo>
                    <a:cubicBezTo>
                      <a:pt x="399294" y="288963"/>
                      <a:pt x="430817" y="288963"/>
                      <a:pt x="451833" y="267947"/>
                    </a:cubicBezTo>
                    <a:cubicBezTo>
                      <a:pt x="472848" y="246932"/>
                      <a:pt x="472848" y="215409"/>
                      <a:pt x="451833" y="194393"/>
                    </a:cubicBezTo>
                    <a:lnTo>
                      <a:pt x="273201" y="15762"/>
                    </a:lnTo>
                    <a:cubicBezTo>
                      <a:pt x="252186" y="-5254"/>
                      <a:pt x="220663" y="-5254"/>
                      <a:pt x="199647" y="15762"/>
                    </a:cubicBezTo>
                    <a:lnTo>
                      <a:pt x="15762" y="194393"/>
                    </a:lnTo>
                    <a:cubicBezTo>
                      <a:pt x="-5254" y="215409"/>
                      <a:pt x="-5254" y="246932"/>
                      <a:pt x="15762" y="267947"/>
                    </a:cubicBezTo>
                    <a:cubicBezTo>
                      <a:pt x="36777" y="288963"/>
                      <a:pt x="68300" y="288963"/>
                      <a:pt x="89316" y="267947"/>
                    </a:cubicBezTo>
                    <a:lnTo>
                      <a:pt x="162870" y="194393"/>
                    </a:lnTo>
                    <a:cubicBezTo>
                      <a:pt x="210155" y="378279"/>
                      <a:pt x="304724" y="541149"/>
                      <a:pt x="441325" y="677749"/>
                    </a:cubicBezTo>
                    <a:cubicBezTo>
                      <a:pt x="583180" y="819604"/>
                      <a:pt x="767065" y="919427"/>
                      <a:pt x="961458" y="961458"/>
                    </a:cubicBezTo>
                    <a:cubicBezTo>
                      <a:pt x="987728" y="966712"/>
                      <a:pt x="1019251" y="950950"/>
                      <a:pt x="1024505" y="919427"/>
                    </a:cubicBezTo>
                    <a:cubicBezTo>
                      <a:pt x="1029759" y="887904"/>
                      <a:pt x="1013997" y="861635"/>
                      <a:pt x="982474" y="856381"/>
                    </a:cubicBezTo>
                    <a:close/>
                  </a:path>
                </a:pathLst>
              </a:custGeom>
              <a:grpFill/>
              <a:ln w="52388" cap="flat">
                <a:noFill/>
                <a:prstDash val="solid"/>
                <a:miter/>
              </a:ln>
            </p:spPr>
            <p:txBody>
              <a:bodyPr rtlCol="0" anchor="ctr"/>
              <a:lstStyle/>
              <a:p>
                <a:pPr defTabSz="685800"/>
                <a:endParaRPr lang="en-IN" sz="1350">
                  <a:solidFill>
                    <a:prstClr val="black"/>
                  </a:solidFill>
                  <a:latin typeface="Arial"/>
                </a:endParaRPr>
              </a:p>
            </p:txBody>
          </p:sp>
          <p:sp>
            <p:nvSpPr>
              <p:cNvPr id="53" name="Freeform: Shape 94">
                <a:extLst>
                  <a:ext uri="{FF2B5EF4-FFF2-40B4-BE49-F238E27FC236}">
                    <a16:creationId xmlns:a16="http://schemas.microsoft.com/office/drawing/2014/main" id="{5AE08097-EA4D-40CC-B5A7-56917AF4F74E}"/>
                  </a:ext>
                </a:extLst>
              </p:cNvPr>
              <p:cNvSpPr/>
              <p:nvPr/>
            </p:nvSpPr>
            <p:spPr>
              <a:xfrm>
                <a:off x="7223880" y="4500222"/>
                <a:ext cx="1208390" cy="1203136"/>
              </a:xfrm>
              <a:custGeom>
                <a:avLst/>
                <a:gdLst>
                  <a:gd name="connsiteX0" fmla="*/ 604195 w 1208390"/>
                  <a:gd name="connsiteY0" fmla="*/ 0 h 1203136"/>
                  <a:gd name="connsiteX1" fmla="*/ 0 w 1208390"/>
                  <a:gd name="connsiteY1" fmla="*/ 598941 h 1203136"/>
                  <a:gd name="connsiteX2" fmla="*/ 604195 w 1208390"/>
                  <a:gd name="connsiteY2" fmla="*/ 1203136 h 1203136"/>
                  <a:gd name="connsiteX3" fmla="*/ 1208390 w 1208390"/>
                  <a:gd name="connsiteY3" fmla="*/ 604195 h 1203136"/>
                  <a:gd name="connsiteX4" fmla="*/ 604195 w 1208390"/>
                  <a:gd name="connsiteY4" fmla="*/ 0 h 1203136"/>
                  <a:gd name="connsiteX5" fmla="*/ 604195 w 1208390"/>
                  <a:gd name="connsiteY5" fmla="*/ 1098059 h 1203136"/>
                  <a:gd name="connsiteX6" fmla="*/ 105077 w 1208390"/>
                  <a:gd name="connsiteY6" fmla="*/ 604195 h 1203136"/>
                  <a:gd name="connsiteX7" fmla="*/ 604195 w 1208390"/>
                  <a:gd name="connsiteY7" fmla="*/ 110331 h 1203136"/>
                  <a:gd name="connsiteX8" fmla="*/ 1103313 w 1208390"/>
                  <a:gd name="connsiteY8" fmla="*/ 604195 h 1203136"/>
                  <a:gd name="connsiteX9" fmla="*/ 604195 w 1208390"/>
                  <a:gd name="connsiteY9" fmla="*/ 1098059 h 1203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8390" h="1203136">
                    <a:moveTo>
                      <a:pt x="604195" y="0"/>
                    </a:moveTo>
                    <a:cubicBezTo>
                      <a:pt x="273201" y="0"/>
                      <a:pt x="0" y="267947"/>
                      <a:pt x="0" y="598941"/>
                    </a:cubicBezTo>
                    <a:cubicBezTo>
                      <a:pt x="0" y="929935"/>
                      <a:pt x="273201" y="1203136"/>
                      <a:pt x="604195" y="1203136"/>
                    </a:cubicBezTo>
                    <a:cubicBezTo>
                      <a:pt x="935189" y="1203136"/>
                      <a:pt x="1208390" y="935189"/>
                      <a:pt x="1208390" y="604195"/>
                    </a:cubicBezTo>
                    <a:cubicBezTo>
                      <a:pt x="1208390" y="273201"/>
                      <a:pt x="935189" y="0"/>
                      <a:pt x="604195" y="0"/>
                    </a:cubicBezTo>
                    <a:close/>
                    <a:moveTo>
                      <a:pt x="604195" y="1098059"/>
                    </a:moveTo>
                    <a:cubicBezTo>
                      <a:pt x="330994" y="1098059"/>
                      <a:pt x="105077" y="877396"/>
                      <a:pt x="105077" y="604195"/>
                    </a:cubicBezTo>
                    <a:cubicBezTo>
                      <a:pt x="105077" y="330994"/>
                      <a:pt x="330994" y="110331"/>
                      <a:pt x="604195" y="110331"/>
                    </a:cubicBezTo>
                    <a:cubicBezTo>
                      <a:pt x="877396" y="110331"/>
                      <a:pt x="1103313" y="330994"/>
                      <a:pt x="1103313" y="604195"/>
                    </a:cubicBezTo>
                    <a:cubicBezTo>
                      <a:pt x="1103313" y="877396"/>
                      <a:pt x="877396" y="1098059"/>
                      <a:pt x="604195" y="1098059"/>
                    </a:cubicBezTo>
                    <a:close/>
                  </a:path>
                </a:pathLst>
              </a:custGeom>
              <a:grpFill/>
              <a:ln w="52388" cap="flat">
                <a:noFill/>
                <a:prstDash val="solid"/>
                <a:miter/>
              </a:ln>
            </p:spPr>
            <p:txBody>
              <a:bodyPr rtlCol="0" anchor="ctr"/>
              <a:lstStyle/>
              <a:p>
                <a:pPr defTabSz="685800"/>
                <a:endParaRPr lang="en-IN" sz="1350">
                  <a:solidFill>
                    <a:prstClr val="black"/>
                  </a:solidFill>
                  <a:latin typeface="Arial"/>
                </a:endParaRPr>
              </a:p>
            </p:txBody>
          </p:sp>
          <p:sp>
            <p:nvSpPr>
              <p:cNvPr id="54" name="Freeform: Shape 95">
                <a:extLst>
                  <a:ext uri="{FF2B5EF4-FFF2-40B4-BE49-F238E27FC236}">
                    <a16:creationId xmlns:a16="http://schemas.microsoft.com/office/drawing/2014/main" id="{1111099A-FECA-4700-AB25-848782B96489}"/>
                  </a:ext>
                </a:extLst>
              </p:cNvPr>
              <p:cNvSpPr/>
              <p:nvPr/>
            </p:nvSpPr>
            <p:spPr>
              <a:xfrm>
                <a:off x="7675712" y="4762915"/>
                <a:ext cx="295968" cy="677749"/>
              </a:xfrm>
              <a:custGeom>
                <a:avLst/>
                <a:gdLst>
                  <a:gd name="connsiteX0" fmla="*/ 173378 w 295968"/>
                  <a:gd name="connsiteY0" fmla="*/ 288963 h 677749"/>
                  <a:gd name="connsiteX1" fmla="*/ 157616 w 295968"/>
                  <a:gd name="connsiteY1" fmla="*/ 288963 h 677749"/>
                  <a:gd name="connsiteX2" fmla="*/ 152362 w 295968"/>
                  <a:gd name="connsiteY2" fmla="*/ 288963 h 677749"/>
                  <a:gd name="connsiteX3" fmla="*/ 147109 w 295968"/>
                  <a:gd name="connsiteY3" fmla="*/ 288963 h 677749"/>
                  <a:gd name="connsiteX4" fmla="*/ 147109 w 295968"/>
                  <a:gd name="connsiteY4" fmla="*/ 288963 h 677749"/>
                  <a:gd name="connsiteX5" fmla="*/ 120839 w 295968"/>
                  <a:gd name="connsiteY5" fmla="*/ 273201 h 677749"/>
                  <a:gd name="connsiteX6" fmla="*/ 105077 w 295968"/>
                  <a:gd name="connsiteY6" fmla="*/ 236424 h 677749"/>
                  <a:gd name="connsiteX7" fmla="*/ 120839 w 295968"/>
                  <a:gd name="connsiteY7" fmla="*/ 199647 h 677749"/>
                  <a:gd name="connsiteX8" fmla="*/ 194393 w 295968"/>
                  <a:gd name="connsiteY8" fmla="*/ 204901 h 677749"/>
                  <a:gd name="connsiteX9" fmla="*/ 267948 w 295968"/>
                  <a:gd name="connsiteY9" fmla="*/ 210155 h 677749"/>
                  <a:gd name="connsiteX10" fmla="*/ 273201 w 295968"/>
                  <a:gd name="connsiteY10" fmla="*/ 136601 h 677749"/>
                  <a:gd name="connsiteX11" fmla="*/ 204901 w 295968"/>
                  <a:gd name="connsiteY11" fmla="*/ 94570 h 677749"/>
                  <a:gd name="connsiteX12" fmla="*/ 204901 w 295968"/>
                  <a:gd name="connsiteY12" fmla="*/ 52539 h 677749"/>
                  <a:gd name="connsiteX13" fmla="*/ 152362 w 295968"/>
                  <a:gd name="connsiteY13" fmla="*/ 0 h 677749"/>
                  <a:gd name="connsiteX14" fmla="*/ 99824 w 295968"/>
                  <a:gd name="connsiteY14" fmla="*/ 52539 h 677749"/>
                  <a:gd name="connsiteX15" fmla="*/ 99824 w 295968"/>
                  <a:gd name="connsiteY15" fmla="*/ 94570 h 677749"/>
                  <a:gd name="connsiteX16" fmla="*/ 52539 w 295968"/>
                  <a:gd name="connsiteY16" fmla="*/ 126093 h 677749"/>
                  <a:gd name="connsiteX17" fmla="*/ 0 w 295968"/>
                  <a:gd name="connsiteY17" fmla="*/ 231170 h 677749"/>
                  <a:gd name="connsiteX18" fmla="*/ 42031 w 295968"/>
                  <a:gd name="connsiteY18" fmla="*/ 341501 h 677749"/>
                  <a:gd name="connsiteX19" fmla="*/ 126093 w 295968"/>
                  <a:gd name="connsiteY19" fmla="*/ 388786 h 677749"/>
                  <a:gd name="connsiteX20" fmla="*/ 126093 w 295968"/>
                  <a:gd name="connsiteY20" fmla="*/ 388786 h 677749"/>
                  <a:gd name="connsiteX21" fmla="*/ 131347 w 295968"/>
                  <a:gd name="connsiteY21" fmla="*/ 388786 h 677749"/>
                  <a:gd name="connsiteX22" fmla="*/ 141855 w 295968"/>
                  <a:gd name="connsiteY22" fmla="*/ 388786 h 677749"/>
                  <a:gd name="connsiteX23" fmla="*/ 141855 w 295968"/>
                  <a:gd name="connsiteY23" fmla="*/ 388786 h 677749"/>
                  <a:gd name="connsiteX24" fmla="*/ 141855 w 295968"/>
                  <a:gd name="connsiteY24" fmla="*/ 388786 h 677749"/>
                  <a:gd name="connsiteX25" fmla="*/ 141855 w 295968"/>
                  <a:gd name="connsiteY25" fmla="*/ 388786 h 677749"/>
                  <a:gd name="connsiteX26" fmla="*/ 147109 w 295968"/>
                  <a:gd name="connsiteY26" fmla="*/ 388786 h 677749"/>
                  <a:gd name="connsiteX27" fmla="*/ 147109 w 295968"/>
                  <a:gd name="connsiteY27" fmla="*/ 388786 h 677749"/>
                  <a:gd name="connsiteX28" fmla="*/ 147109 w 295968"/>
                  <a:gd name="connsiteY28" fmla="*/ 388786 h 677749"/>
                  <a:gd name="connsiteX29" fmla="*/ 147109 w 295968"/>
                  <a:gd name="connsiteY29" fmla="*/ 388786 h 677749"/>
                  <a:gd name="connsiteX30" fmla="*/ 152362 w 295968"/>
                  <a:gd name="connsiteY30" fmla="*/ 388786 h 677749"/>
                  <a:gd name="connsiteX31" fmla="*/ 183885 w 295968"/>
                  <a:gd name="connsiteY31" fmla="*/ 409802 h 677749"/>
                  <a:gd name="connsiteX32" fmla="*/ 178632 w 295968"/>
                  <a:gd name="connsiteY32" fmla="*/ 472848 h 677749"/>
                  <a:gd name="connsiteX33" fmla="*/ 141855 w 295968"/>
                  <a:gd name="connsiteY33" fmla="*/ 488610 h 677749"/>
                  <a:gd name="connsiteX34" fmla="*/ 105077 w 295968"/>
                  <a:gd name="connsiteY34" fmla="*/ 472848 h 677749"/>
                  <a:gd name="connsiteX35" fmla="*/ 31523 w 295968"/>
                  <a:gd name="connsiteY35" fmla="*/ 467594 h 677749"/>
                  <a:gd name="connsiteX36" fmla="*/ 26269 w 295968"/>
                  <a:gd name="connsiteY36" fmla="*/ 541149 h 677749"/>
                  <a:gd name="connsiteX37" fmla="*/ 94570 w 295968"/>
                  <a:gd name="connsiteY37" fmla="*/ 583180 h 677749"/>
                  <a:gd name="connsiteX38" fmla="*/ 94570 w 295968"/>
                  <a:gd name="connsiteY38" fmla="*/ 625211 h 677749"/>
                  <a:gd name="connsiteX39" fmla="*/ 147109 w 295968"/>
                  <a:gd name="connsiteY39" fmla="*/ 677749 h 677749"/>
                  <a:gd name="connsiteX40" fmla="*/ 199647 w 295968"/>
                  <a:gd name="connsiteY40" fmla="*/ 625211 h 677749"/>
                  <a:gd name="connsiteX41" fmla="*/ 199647 w 295968"/>
                  <a:gd name="connsiteY41" fmla="*/ 583180 h 677749"/>
                  <a:gd name="connsiteX42" fmla="*/ 252186 w 295968"/>
                  <a:gd name="connsiteY42" fmla="*/ 546402 h 677749"/>
                  <a:gd name="connsiteX43" fmla="*/ 267948 w 295968"/>
                  <a:gd name="connsiteY43" fmla="*/ 346755 h 677749"/>
                  <a:gd name="connsiteX44" fmla="*/ 173378 w 295968"/>
                  <a:gd name="connsiteY44" fmla="*/ 288963 h 677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5968" h="677749">
                    <a:moveTo>
                      <a:pt x="173378" y="288963"/>
                    </a:moveTo>
                    <a:cubicBezTo>
                      <a:pt x="168124" y="288963"/>
                      <a:pt x="162870" y="288963"/>
                      <a:pt x="157616" y="288963"/>
                    </a:cubicBezTo>
                    <a:cubicBezTo>
                      <a:pt x="157616" y="288963"/>
                      <a:pt x="152362" y="288963"/>
                      <a:pt x="152362" y="288963"/>
                    </a:cubicBezTo>
                    <a:cubicBezTo>
                      <a:pt x="152362" y="288963"/>
                      <a:pt x="152362" y="288963"/>
                      <a:pt x="147109" y="288963"/>
                    </a:cubicBezTo>
                    <a:cubicBezTo>
                      <a:pt x="147109" y="288963"/>
                      <a:pt x="147109" y="288963"/>
                      <a:pt x="147109" y="288963"/>
                    </a:cubicBezTo>
                    <a:cubicBezTo>
                      <a:pt x="136601" y="288963"/>
                      <a:pt x="126093" y="283709"/>
                      <a:pt x="120839" y="273201"/>
                    </a:cubicBezTo>
                    <a:cubicBezTo>
                      <a:pt x="110331" y="262693"/>
                      <a:pt x="105077" y="252186"/>
                      <a:pt x="105077" y="236424"/>
                    </a:cubicBezTo>
                    <a:cubicBezTo>
                      <a:pt x="105077" y="220662"/>
                      <a:pt x="110331" y="210155"/>
                      <a:pt x="120839" y="199647"/>
                    </a:cubicBezTo>
                    <a:cubicBezTo>
                      <a:pt x="141855" y="178632"/>
                      <a:pt x="173378" y="183885"/>
                      <a:pt x="194393" y="204901"/>
                    </a:cubicBezTo>
                    <a:cubicBezTo>
                      <a:pt x="215409" y="225916"/>
                      <a:pt x="246932" y="225916"/>
                      <a:pt x="267948" y="210155"/>
                    </a:cubicBezTo>
                    <a:cubicBezTo>
                      <a:pt x="288963" y="194393"/>
                      <a:pt x="288963" y="157616"/>
                      <a:pt x="273201" y="136601"/>
                    </a:cubicBezTo>
                    <a:cubicBezTo>
                      <a:pt x="252186" y="115585"/>
                      <a:pt x="231170" y="105077"/>
                      <a:pt x="204901" y="94570"/>
                    </a:cubicBezTo>
                    <a:lnTo>
                      <a:pt x="204901" y="52539"/>
                    </a:lnTo>
                    <a:cubicBezTo>
                      <a:pt x="204901" y="21015"/>
                      <a:pt x="183885" y="0"/>
                      <a:pt x="152362" y="0"/>
                    </a:cubicBezTo>
                    <a:cubicBezTo>
                      <a:pt x="120839" y="0"/>
                      <a:pt x="99824" y="21015"/>
                      <a:pt x="99824" y="52539"/>
                    </a:cubicBezTo>
                    <a:lnTo>
                      <a:pt x="99824" y="94570"/>
                    </a:lnTo>
                    <a:cubicBezTo>
                      <a:pt x="84062" y="99824"/>
                      <a:pt x="68300" y="110331"/>
                      <a:pt x="52539" y="126093"/>
                    </a:cubicBezTo>
                    <a:cubicBezTo>
                      <a:pt x="21016" y="152362"/>
                      <a:pt x="5254" y="194393"/>
                      <a:pt x="0" y="231170"/>
                    </a:cubicBezTo>
                    <a:cubicBezTo>
                      <a:pt x="0" y="273201"/>
                      <a:pt x="10508" y="309978"/>
                      <a:pt x="42031" y="341501"/>
                    </a:cubicBezTo>
                    <a:cubicBezTo>
                      <a:pt x="63046" y="367771"/>
                      <a:pt x="94570" y="383533"/>
                      <a:pt x="126093" y="388786"/>
                    </a:cubicBezTo>
                    <a:cubicBezTo>
                      <a:pt x="126093" y="388786"/>
                      <a:pt x="126093" y="388786"/>
                      <a:pt x="126093" y="388786"/>
                    </a:cubicBezTo>
                    <a:cubicBezTo>
                      <a:pt x="131347" y="388786"/>
                      <a:pt x="131347" y="388786"/>
                      <a:pt x="131347" y="388786"/>
                    </a:cubicBezTo>
                    <a:cubicBezTo>
                      <a:pt x="136601" y="388786"/>
                      <a:pt x="136601" y="388786"/>
                      <a:pt x="141855" y="388786"/>
                    </a:cubicBezTo>
                    <a:lnTo>
                      <a:pt x="141855" y="388786"/>
                    </a:lnTo>
                    <a:cubicBezTo>
                      <a:pt x="141855" y="388786"/>
                      <a:pt x="141855" y="388786"/>
                      <a:pt x="141855" y="388786"/>
                    </a:cubicBezTo>
                    <a:cubicBezTo>
                      <a:pt x="141855" y="388786"/>
                      <a:pt x="141855" y="388786"/>
                      <a:pt x="141855" y="388786"/>
                    </a:cubicBezTo>
                    <a:cubicBezTo>
                      <a:pt x="141855" y="388786"/>
                      <a:pt x="147109" y="388786"/>
                      <a:pt x="147109" y="388786"/>
                    </a:cubicBezTo>
                    <a:cubicBezTo>
                      <a:pt x="147109" y="388786"/>
                      <a:pt x="147109" y="388786"/>
                      <a:pt x="147109" y="388786"/>
                    </a:cubicBezTo>
                    <a:lnTo>
                      <a:pt x="147109" y="388786"/>
                    </a:lnTo>
                    <a:cubicBezTo>
                      <a:pt x="147109" y="388786"/>
                      <a:pt x="147109" y="388786"/>
                      <a:pt x="147109" y="388786"/>
                    </a:cubicBezTo>
                    <a:cubicBezTo>
                      <a:pt x="147109" y="388786"/>
                      <a:pt x="147109" y="388786"/>
                      <a:pt x="152362" y="388786"/>
                    </a:cubicBezTo>
                    <a:cubicBezTo>
                      <a:pt x="162870" y="388786"/>
                      <a:pt x="178632" y="399294"/>
                      <a:pt x="183885" y="409802"/>
                    </a:cubicBezTo>
                    <a:cubicBezTo>
                      <a:pt x="199647" y="430817"/>
                      <a:pt x="194393" y="457087"/>
                      <a:pt x="178632" y="472848"/>
                    </a:cubicBezTo>
                    <a:cubicBezTo>
                      <a:pt x="168124" y="483356"/>
                      <a:pt x="157616" y="488610"/>
                      <a:pt x="141855" y="488610"/>
                    </a:cubicBezTo>
                    <a:cubicBezTo>
                      <a:pt x="126093" y="488610"/>
                      <a:pt x="115585" y="483356"/>
                      <a:pt x="105077" y="472848"/>
                    </a:cubicBezTo>
                    <a:cubicBezTo>
                      <a:pt x="84062" y="451833"/>
                      <a:pt x="52539" y="451833"/>
                      <a:pt x="31523" y="467594"/>
                    </a:cubicBezTo>
                    <a:cubicBezTo>
                      <a:pt x="10508" y="488610"/>
                      <a:pt x="10508" y="520133"/>
                      <a:pt x="26269" y="541149"/>
                    </a:cubicBezTo>
                    <a:cubicBezTo>
                      <a:pt x="42031" y="562164"/>
                      <a:pt x="68300" y="572672"/>
                      <a:pt x="94570" y="583180"/>
                    </a:cubicBezTo>
                    <a:lnTo>
                      <a:pt x="94570" y="625211"/>
                    </a:lnTo>
                    <a:cubicBezTo>
                      <a:pt x="94570" y="656734"/>
                      <a:pt x="115585" y="677749"/>
                      <a:pt x="147109" y="677749"/>
                    </a:cubicBezTo>
                    <a:cubicBezTo>
                      <a:pt x="178632" y="677749"/>
                      <a:pt x="199647" y="656734"/>
                      <a:pt x="199647" y="625211"/>
                    </a:cubicBezTo>
                    <a:lnTo>
                      <a:pt x="199647" y="583180"/>
                    </a:lnTo>
                    <a:cubicBezTo>
                      <a:pt x="220663" y="572672"/>
                      <a:pt x="236424" y="562164"/>
                      <a:pt x="252186" y="546402"/>
                    </a:cubicBezTo>
                    <a:cubicBezTo>
                      <a:pt x="304725" y="493864"/>
                      <a:pt x="309978" y="404548"/>
                      <a:pt x="267948" y="346755"/>
                    </a:cubicBezTo>
                    <a:cubicBezTo>
                      <a:pt x="246932" y="315232"/>
                      <a:pt x="215409" y="294217"/>
                      <a:pt x="173378" y="288963"/>
                    </a:cubicBezTo>
                    <a:close/>
                  </a:path>
                </a:pathLst>
              </a:custGeom>
              <a:grpFill/>
              <a:ln w="52388" cap="flat">
                <a:noFill/>
                <a:prstDash val="solid"/>
                <a:miter/>
              </a:ln>
            </p:spPr>
            <p:txBody>
              <a:bodyPr rtlCol="0" anchor="ctr"/>
              <a:lstStyle/>
              <a:p>
                <a:pPr defTabSz="685800"/>
                <a:endParaRPr lang="en-IN" sz="1350">
                  <a:solidFill>
                    <a:prstClr val="black"/>
                  </a:solidFill>
                  <a:latin typeface="Arial"/>
                </a:endParaRPr>
              </a:p>
            </p:txBody>
          </p:sp>
        </p:grpSp>
      </p:grpSp>
      <p:sp>
        <p:nvSpPr>
          <p:cNvPr id="56" name="Rectangle 55">
            <a:extLst>
              <a:ext uri="{FF2B5EF4-FFF2-40B4-BE49-F238E27FC236}">
                <a16:creationId xmlns:a16="http://schemas.microsoft.com/office/drawing/2014/main" id="{59657209-6DAC-442C-A0D4-C19CA1D661B6}"/>
              </a:ext>
            </a:extLst>
          </p:cNvPr>
          <p:cNvSpPr/>
          <p:nvPr/>
        </p:nvSpPr>
        <p:spPr>
          <a:xfrm>
            <a:off x="543379" y="-61019"/>
            <a:ext cx="4572000" cy="830997"/>
          </a:xfrm>
          <a:prstGeom prst="rect">
            <a:avLst/>
          </a:prstGeom>
        </p:spPr>
        <p:txBody>
          <a:bodyPr>
            <a:spAutoFit/>
          </a:bodyPr>
          <a:lstStyle/>
          <a:p>
            <a:r>
              <a:rPr lang="en-US" sz="2400" b="1" dirty="0">
                <a:solidFill>
                  <a:srgbClr val="2D2D2D"/>
                </a:solidFill>
                <a:effectLst>
                  <a:outerShdw blurRad="38100" dist="38100" dir="2700000" algn="tl">
                    <a:srgbClr val="000000">
                      <a:alpha val="43137"/>
                    </a:srgbClr>
                  </a:outerShdw>
                </a:effectLst>
                <a:latin typeface="Calibri" pitchFamily="34" charset="0"/>
                <a:cs typeface="Calibri" pitchFamily="34" charset="0"/>
              </a:rPr>
              <a:t>Hyper Pure: Way to happiness for b2b partners!</a:t>
            </a:r>
            <a:endParaRPr lang="en-GB" sz="2400" b="1" dirty="0">
              <a:effectLst>
                <a:outerShdw blurRad="38100" dist="38100" dir="2700000" algn="tl">
                  <a:srgbClr val="000000">
                    <a:alpha val="43137"/>
                  </a:srgbClr>
                </a:outerShdw>
              </a:effectLst>
            </a:endParaRPr>
          </a:p>
        </p:txBody>
      </p:sp>
      <p:sp>
        <p:nvSpPr>
          <p:cNvPr id="58" name="Right Triangle 57">
            <a:extLst>
              <a:ext uri="{FF2B5EF4-FFF2-40B4-BE49-F238E27FC236}">
                <a16:creationId xmlns:a16="http://schemas.microsoft.com/office/drawing/2014/main" id="{899DCE6F-EB4C-4326-AD48-1D081440A10D}"/>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descr="Zomato – Logos Download">
            <a:extLst>
              <a:ext uri="{FF2B5EF4-FFF2-40B4-BE49-F238E27FC236}">
                <a16:creationId xmlns:a16="http://schemas.microsoft.com/office/drawing/2014/main" id="{062AEA16-5735-4CF2-A4AA-2177AFE1CC96}"/>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39669" b="39191"/>
          <a:stretch/>
        </p:blipFill>
        <p:spPr bwMode="auto">
          <a:xfrm>
            <a:off x="8106689" y="122482"/>
            <a:ext cx="980674" cy="228487"/>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C3DA8A92-9E77-4457-A3B3-F835CF480A15}"/>
              </a:ext>
            </a:extLst>
          </p:cNvPr>
          <p:cNvSpPr/>
          <p:nvPr/>
        </p:nvSpPr>
        <p:spPr>
          <a:xfrm>
            <a:off x="6122475" y="3648908"/>
            <a:ext cx="2785809" cy="1938992"/>
          </a:xfrm>
          <a:prstGeom prst="rect">
            <a:avLst/>
          </a:prstGeom>
          <a:solidFill>
            <a:schemeClr val="bg1"/>
          </a:solidFill>
        </p:spPr>
        <p:txBody>
          <a:bodyPr wrap="square">
            <a:spAutoFit/>
          </a:bodyPr>
          <a:lstStyle/>
          <a:p>
            <a:r>
              <a:rPr lang="en-US" sz="1500" dirty="0">
                <a:solidFill>
                  <a:srgbClr val="000000"/>
                </a:solidFill>
                <a:latin typeface="Calibri" panose="020F0502020204030204" pitchFamily="34" charset="0"/>
                <a:cs typeface="Calibri" panose="020F0502020204030204" pitchFamily="34" charset="0"/>
              </a:rPr>
              <a:t>How business is transforming in B2B ecosystem?</a:t>
            </a:r>
          </a:p>
          <a:p>
            <a:endParaRPr lang="en-US" sz="1500" dirty="0">
              <a:solidFill>
                <a:srgbClr val="000000"/>
              </a:solidFill>
              <a:latin typeface="Calibri" panose="020F0502020204030204" pitchFamily="34" charset="0"/>
              <a:cs typeface="Calibri" panose="020F0502020204030204" pitchFamily="34" charset="0"/>
            </a:endParaRPr>
          </a:p>
          <a:p>
            <a:r>
              <a:rPr lang="en-US" sz="1500" dirty="0">
                <a:latin typeface="Calibri" panose="020F0502020204030204" pitchFamily="34" charset="0"/>
                <a:cs typeface="Calibri" panose="020F0502020204030204" pitchFamily="34" charset="0"/>
                <a:hlinkClick r:id="rId11">
                  <a:extLst>
                    <a:ext uri="{A12FA001-AC4F-418D-AE19-62706E023703}">
                      <ahyp:hlinkClr xmlns:ahyp="http://schemas.microsoft.com/office/drawing/2018/hyperlinkcolor" val="tx"/>
                    </a:ext>
                  </a:extLst>
                </a:hlinkClick>
              </a:rPr>
              <a:t>From 350 to 1,000 </a:t>
            </a:r>
            <a:r>
              <a:rPr lang="en-US" sz="1500" dirty="0">
                <a:solidFill>
                  <a:srgbClr val="000000"/>
                </a:solidFill>
                <a:latin typeface="Calibri" panose="020F0502020204030204" pitchFamily="34" charset="0"/>
                <a:cs typeface="Calibri" panose="020F0502020204030204" pitchFamily="34" charset="0"/>
              </a:rPr>
              <a:t>restaurants in 4 months 2019 this is the way Hyperpure by Zomato is changing the way restaurants work</a:t>
            </a:r>
          </a:p>
          <a:p>
            <a:endParaRPr lang="en-GB" sz="15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3032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34000"/>
            <a:lum/>
          </a:blip>
          <a:srcRect/>
          <a:stretch>
            <a:fillRect t="-17000" b="-17000"/>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9AE6BD7D-6AF9-4E4D-8BB8-844DBA9F34D3}" type="slidenum">
              <a:rPr lang="en-US" smtClean="0"/>
              <a:pPr/>
              <a:t>9</a:t>
            </a:fld>
            <a:endParaRPr lang="en-US"/>
          </a:p>
        </p:txBody>
      </p:sp>
      <p:sp>
        <p:nvSpPr>
          <p:cNvPr id="7" name="Rectangle 6"/>
          <p:cNvSpPr/>
          <p:nvPr/>
        </p:nvSpPr>
        <p:spPr>
          <a:xfrm>
            <a:off x="0" y="6781800"/>
            <a:ext cx="9144000" cy="76200"/>
          </a:xfrm>
          <a:prstGeom prst="rect">
            <a:avLst/>
          </a:prstGeom>
          <a:solidFill>
            <a:srgbClr val="6048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353D869-EDA2-44BB-A822-7C509903C191}"/>
              </a:ext>
            </a:extLst>
          </p:cNvPr>
          <p:cNvGrpSpPr/>
          <p:nvPr/>
        </p:nvGrpSpPr>
        <p:grpSpPr>
          <a:xfrm flipH="1">
            <a:off x="3207863" y="5486400"/>
            <a:ext cx="5939547" cy="1166170"/>
            <a:chOff x="0" y="4695894"/>
            <a:chExt cx="4908884" cy="2083901"/>
          </a:xfrm>
          <a:effectLst>
            <a:glow rad="101600">
              <a:schemeClr val="accent6">
                <a:alpha val="60000"/>
              </a:schemeClr>
            </a:glow>
          </a:effectLst>
        </p:grpSpPr>
        <p:sp>
          <p:nvSpPr>
            <p:cNvPr id="10" name="Freeform 99">
              <a:extLst>
                <a:ext uri="{FF2B5EF4-FFF2-40B4-BE49-F238E27FC236}">
                  <a16:creationId xmlns:a16="http://schemas.microsoft.com/office/drawing/2014/main" id="{4C25BE96-2235-4204-AA0F-82F973A0E3D1}"/>
                </a:ext>
              </a:extLst>
            </p:cNvPr>
            <p:cNvSpPr>
              <a:spLocks/>
            </p:cNvSpPr>
            <p:nvPr/>
          </p:nvSpPr>
          <p:spPr bwMode="auto">
            <a:xfrm>
              <a:off x="300789" y="4695894"/>
              <a:ext cx="4608095" cy="2083901"/>
            </a:xfrm>
            <a:prstGeom prst="homePlate">
              <a:avLst>
                <a:gd name="adj" fmla="val 27857"/>
              </a:avLst>
            </a:prstGeom>
            <a:solidFill>
              <a:srgbClr val="2D2D2D"/>
            </a:solidFill>
            <a:ln w="9525">
              <a:solidFill>
                <a:srgbClr val="CB202D"/>
              </a:solidFill>
              <a:round/>
              <a:headEnd/>
              <a:tailEnd/>
            </a:ln>
          </p:spPr>
          <p:txBody>
            <a:bodyPr vert="horz" wrap="square" lIns="68580" tIns="34290" rIns="68580" bIns="34290" numCol="1" anchor="t" anchorCtr="0" compatLnSpc="1">
              <a:prstTxWarp prst="textNoShape">
                <a:avLst/>
              </a:prstTxWarp>
            </a:bodyPr>
            <a:lstStyle/>
            <a:p>
              <a:pPr defTabSz="685800"/>
              <a:endParaRPr lang="en-US" sz="1350" dirty="0">
                <a:solidFill>
                  <a:prstClr val="black"/>
                </a:solidFill>
                <a:latin typeface="Arial"/>
              </a:endParaRPr>
            </a:p>
          </p:txBody>
        </p:sp>
        <p:sp>
          <p:nvSpPr>
            <p:cNvPr id="11" name="Freeform 99">
              <a:extLst>
                <a:ext uri="{FF2B5EF4-FFF2-40B4-BE49-F238E27FC236}">
                  <a16:creationId xmlns:a16="http://schemas.microsoft.com/office/drawing/2014/main" id="{52A19916-9A9D-47C8-B854-2E54B99E6B4D}"/>
                </a:ext>
              </a:extLst>
            </p:cNvPr>
            <p:cNvSpPr>
              <a:spLocks/>
            </p:cNvSpPr>
            <p:nvPr/>
          </p:nvSpPr>
          <p:spPr bwMode="auto">
            <a:xfrm>
              <a:off x="0" y="4695894"/>
              <a:ext cx="4608095" cy="2083901"/>
            </a:xfrm>
            <a:prstGeom prst="homePlate">
              <a:avLst>
                <a:gd name="adj" fmla="val 27857"/>
              </a:avLst>
            </a:prstGeom>
            <a:solidFill>
              <a:srgbClr val="CB202D"/>
            </a:solidFill>
            <a:ln w="9525">
              <a:solidFill>
                <a:srgbClr val="CB202D"/>
              </a:solidFill>
              <a:round/>
              <a:headEnd/>
              <a:tailEnd/>
            </a:ln>
          </p:spPr>
          <p:txBody>
            <a:bodyPr vert="horz" wrap="square" lIns="68580" tIns="34290" rIns="68580" bIns="34290" numCol="1" anchor="t" anchorCtr="0" compatLnSpc="1">
              <a:prstTxWarp prst="textNoShape">
                <a:avLst/>
              </a:prstTxWarp>
            </a:bodyPr>
            <a:lstStyle/>
            <a:p>
              <a:pPr defTabSz="685800"/>
              <a:endParaRPr lang="en-US" sz="1350">
                <a:solidFill>
                  <a:prstClr val="black"/>
                </a:solidFill>
                <a:latin typeface="Arial"/>
              </a:endParaRPr>
            </a:p>
          </p:txBody>
        </p:sp>
        <p:sp>
          <p:nvSpPr>
            <p:cNvPr id="12" name="TextBox 11"/>
            <p:cNvSpPr txBox="1"/>
            <p:nvPr/>
          </p:nvSpPr>
          <p:spPr>
            <a:xfrm>
              <a:off x="240632" y="4922238"/>
              <a:ext cx="3981669" cy="1594956"/>
            </a:xfrm>
            <a:prstGeom prst="rect">
              <a:avLst/>
            </a:prstGeom>
            <a:noFill/>
            <a:ln>
              <a:solidFill>
                <a:srgbClr val="CB202D"/>
              </a:solidFill>
            </a:ln>
          </p:spPr>
          <p:txBody>
            <a:bodyPr wrap="square" rtlCol="0" anchor="t">
              <a:spAutoFit/>
            </a:bodyPr>
            <a:lstStyle/>
            <a:p>
              <a:pPr algn="r" defTabSz="685800"/>
              <a:r>
                <a:rPr lang="en-US" b="1" u="sng" dirty="0">
                  <a:solidFill>
                    <a:schemeClr val="bg1"/>
                  </a:solidFill>
                </a:rPr>
                <a:t>With </a:t>
              </a:r>
              <a:r>
                <a:rPr lang="en-US" b="1" u="sng" dirty="0" err="1">
                  <a:solidFill>
                    <a:schemeClr val="bg1"/>
                  </a:solidFill>
                </a:rPr>
                <a:t>Zomaland</a:t>
              </a:r>
              <a:r>
                <a:rPr lang="en-US" b="1" u="sng" dirty="0">
                  <a:solidFill>
                    <a:schemeClr val="bg1"/>
                  </a:solidFill>
                </a:rPr>
                <a:t> 2.0, it only gets bigger!</a:t>
              </a:r>
            </a:p>
            <a:p>
              <a:pPr algn="r" defTabSz="685800"/>
              <a:r>
                <a:rPr lang="en-US" sz="1600" dirty="0">
                  <a:solidFill>
                    <a:schemeClr val="bg1"/>
                  </a:solidFill>
                </a:rPr>
                <a:t>They cover 10 cities. 400+ pop up restaurants. 50+ performances, and a lot more</a:t>
              </a:r>
              <a:r>
                <a:rPr lang="en-US" dirty="0"/>
                <a:t>.</a:t>
              </a:r>
              <a:endParaRPr lang="en-US" sz="1600" dirty="0">
                <a:solidFill>
                  <a:prstClr val="white"/>
                </a:solidFill>
                <a:latin typeface="Calibri" pitchFamily="34" charset="0"/>
                <a:cs typeface="Calibri" pitchFamily="34" charset="0"/>
              </a:endParaRPr>
            </a:p>
          </p:txBody>
        </p:sp>
      </p:grpSp>
      <p:sp>
        <p:nvSpPr>
          <p:cNvPr id="13" name="Rectangle 12">
            <a:extLst>
              <a:ext uri="{FF2B5EF4-FFF2-40B4-BE49-F238E27FC236}">
                <a16:creationId xmlns:a16="http://schemas.microsoft.com/office/drawing/2014/main" id="{6FEA9FD4-96DC-4003-9EAA-53E698C5F452}"/>
              </a:ext>
            </a:extLst>
          </p:cNvPr>
          <p:cNvSpPr/>
          <p:nvPr/>
        </p:nvSpPr>
        <p:spPr>
          <a:xfrm>
            <a:off x="477982" y="118557"/>
            <a:ext cx="4572000" cy="830997"/>
          </a:xfrm>
          <a:prstGeom prst="rect">
            <a:avLst/>
          </a:prstGeom>
        </p:spPr>
        <p:txBody>
          <a:bodyPr>
            <a:spAutoFit/>
          </a:bodyPr>
          <a:lstStyle/>
          <a:p>
            <a:r>
              <a:rPr lang="en-US" sz="2400" dirty="0" err="1">
                <a:solidFill>
                  <a:srgbClr val="2D2D2D"/>
                </a:solidFill>
                <a:effectLst>
                  <a:outerShdw blurRad="38100" dist="38100" dir="2700000" algn="tl">
                    <a:srgbClr val="000000">
                      <a:alpha val="43137"/>
                    </a:srgbClr>
                  </a:outerShdw>
                </a:effectLst>
                <a:latin typeface="Calibri" pitchFamily="34" charset="0"/>
                <a:cs typeface="Calibri" pitchFamily="34" charset="0"/>
              </a:rPr>
              <a:t>Zomaland</a:t>
            </a:r>
            <a:r>
              <a:rPr lang="en-US" sz="2400" dirty="0">
                <a:solidFill>
                  <a:srgbClr val="2D2D2D"/>
                </a:solidFill>
                <a:effectLst>
                  <a:outerShdw blurRad="38100" dist="38100" dir="2700000" algn="tl">
                    <a:srgbClr val="000000">
                      <a:alpha val="43137"/>
                    </a:srgbClr>
                  </a:outerShdw>
                </a:effectLst>
                <a:latin typeface="Calibri" pitchFamily="34" charset="0"/>
                <a:cs typeface="Calibri" pitchFamily="34" charset="0"/>
              </a:rPr>
              <a:t>: India’s greatest food carnival!</a:t>
            </a:r>
            <a:endParaRPr lang="en-GB" sz="2400" dirty="0">
              <a:effectLst>
                <a:outerShdw blurRad="38100" dist="38100" dir="2700000" algn="tl">
                  <a:srgbClr val="000000">
                    <a:alpha val="43137"/>
                  </a:srgbClr>
                </a:outerShdw>
              </a:effectLst>
            </a:endParaRPr>
          </a:p>
        </p:txBody>
      </p:sp>
      <p:sp>
        <p:nvSpPr>
          <p:cNvPr id="14" name="Right Triangle 13">
            <a:extLst>
              <a:ext uri="{FF2B5EF4-FFF2-40B4-BE49-F238E27FC236}">
                <a16:creationId xmlns:a16="http://schemas.microsoft.com/office/drawing/2014/main" id="{BA16CA3A-A0D5-4BDF-9D60-5832E6BDB97D}"/>
              </a:ext>
            </a:extLst>
          </p:cNvPr>
          <p:cNvSpPr/>
          <p:nvPr/>
        </p:nvSpPr>
        <p:spPr>
          <a:xfrm rot="5400000">
            <a:off x="0" y="1"/>
            <a:ext cx="457200" cy="457200"/>
          </a:xfrm>
          <a:prstGeom prst="rtTriangle">
            <a:avLst/>
          </a:prstGeom>
          <a:solidFill>
            <a:srgbClr val="CB2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2" descr="Zomato – Logos Download">
            <a:extLst>
              <a:ext uri="{FF2B5EF4-FFF2-40B4-BE49-F238E27FC236}">
                <a16:creationId xmlns:a16="http://schemas.microsoft.com/office/drawing/2014/main" id="{E2D24A63-A29A-4752-AC97-EAC0E52B2E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9669" b="39191"/>
          <a:stretch/>
        </p:blipFill>
        <p:spPr bwMode="auto">
          <a:xfrm>
            <a:off x="8106689" y="122482"/>
            <a:ext cx="980674" cy="228487"/>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a:extLst>
              <a:ext uri="{FF2B5EF4-FFF2-40B4-BE49-F238E27FC236}">
                <a16:creationId xmlns:a16="http://schemas.microsoft.com/office/drawing/2014/main" id="{E3C9665F-53AA-435B-9058-19C52505EC07}"/>
              </a:ext>
            </a:extLst>
          </p:cNvPr>
          <p:cNvGrpSpPr/>
          <p:nvPr/>
        </p:nvGrpSpPr>
        <p:grpSpPr>
          <a:xfrm>
            <a:off x="379013" y="1447800"/>
            <a:ext cx="197937" cy="265916"/>
            <a:chOff x="410257" y="1518696"/>
            <a:chExt cx="263916" cy="354554"/>
          </a:xfrm>
          <a:solidFill>
            <a:srgbClr val="CB202D"/>
          </a:solidFill>
        </p:grpSpPr>
        <p:sp>
          <p:nvSpPr>
            <p:cNvPr id="31" name="Isosceles Triangle 30">
              <a:extLst>
                <a:ext uri="{FF2B5EF4-FFF2-40B4-BE49-F238E27FC236}">
                  <a16:creationId xmlns:a16="http://schemas.microsoft.com/office/drawing/2014/main" id="{49EEE76E-0352-4306-99AD-CC7512465D62}"/>
                </a:ext>
              </a:extLst>
            </p:cNvPr>
            <p:cNvSpPr/>
            <p:nvPr/>
          </p:nvSpPr>
          <p:spPr>
            <a:xfrm rot="5400000">
              <a:off x="39986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sp>
          <p:nvSpPr>
            <p:cNvPr id="32" name="Isosceles Triangle 31">
              <a:extLst>
                <a:ext uri="{FF2B5EF4-FFF2-40B4-BE49-F238E27FC236}">
                  <a16:creationId xmlns:a16="http://schemas.microsoft.com/office/drawing/2014/main" id="{6515891C-3EE8-4F73-9E98-BAF6494459C1}"/>
                </a:ext>
              </a:extLst>
            </p:cNvPr>
            <p:cNvSpPr/>
            <p:nvPr/>
          </p:nvSpPr>
          <p:spPr>
            <a:xfrm rot="5400000">
              <a:off x="33001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grpSp>
      <p:grpSp>
        <p:nvGrpSpPr>
          <p:cNvPr id="33" name="Group 32">
            <a:extLst>
              <a:ext uri="{FF2B5EF4-FFF2-40B4-BE49-F238E27FC236}">
                <a16:creationId xmlns:a16="http://schemas.microsoft.com/office/drawing/2014/main" id="{1C1E6101-0852-4E84-AB72-C6156D79AD49}"/>
              </a:ext>
            </a:extLst>
          </p:cNvPr>
          <p:cNvGrpSpPr/>
          <p:nvPr/>
        </p:nvGrpSpPr>
        <p:grpSpPr>
          <a:xfrm>
            <a:off x="352819" y="2438399"/>
            <a:ext cx="197937" cy="265916"/>
            <a:chOff x="410257" y="1518696"/>
            <a:chExt cx="263916" cy="354554"/>
          </a:xfrm>
          <a:solidFill>
            <a:srgbClr val="2D2D2D"/>
          </a:solidFill>
        </p:grpSpPr>
        <p:sp>
          <p:nvSpPr>
            <p:cNvPr id="34" name="Isosceles Triangle 33">
              <a:extLst>
                <a:ext uri="{FF2B5EF4-FFF2-40B4-BE49-F238E27FC236}">
                  <a16:creationId xmlns:a16="http://schemas.microsoft.com/office/drawing/2014/main" id="{483EB1E9-B6BB-4622-A6EA-47C190C8C16B}"/>
                </a:ext>
              </a:extLst>
            </p:cNvPr>
            <p:cNvSpPr/>
            <p:nvPr/>
          </p:nvSpPr>
          <p:spPr>
            <a:xfrm rot="5400000">
              <a:off x="39986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sp>
          <p:nvSpPr>
            <p:cNvPr id="35" name="Isosceles Triangle 34">
              <a:extLst>
                <a:ext uri="{FF2B5EF4-FFF2-40B4-BE49-F238E27FC236}">
                  <a16:creationId xmlns:a16="http://schemas.microsoft.com/office/drawing/2014/main" id="{89A2AF4A-843E-42B6-A64D-C4A970E864A3}"/>
                </a:ext>
              </a:extLst>
            </p:cNvPr>
            <p:cNvSpPr/>
            <p:nvPr/>
          </p:nvSpPr>
          <p:spPr>
            <a:xfrm rot="5400000">
              <a:off x="33001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grpSp>
      <p:sp>
        <p:nvSpPr>
          <p:cNvPr id="3" name="Rectangle 2">
            <a:extLst>
              <a:ext uri="{FF2B5EF4-FFF2-40B4-BE49-F238E27FC236}">
                <a16:creationId xmlns:a16="http://schemas.microsoft.com/office/drawing/2014/main" id="{E58D12D9-43E3-40F1-977F-DDA1F4E8CFFA}"/>
              </a:ext>
            </a:extLst>
          </p:cNvPr>
          <p:cNvSpPr/>
          <p:nvPr/>
        </p:nvSpPr>
        <p:spPr>
          <a:xfrm>
            <a:off x="629337" y="1324696"/>
            <a:ext cx="8405354" cy="3970318"/>
          </a:xfrm>
          <a:prstGeom prst="rect">
            <a:avLst/>
          </a:prstGeom>
        </p:spPr>
        <p:txBody>
          <a:bodyPr wrap="square">
            <a:spAutoFit/>
          </a:bodyPr>
          <a:lstStyle/>
          <a:p>
            <a:pPr algn="just"/>
            <a:r>
              <a:rPr lang="en-US" dirty="0" err="1">
                <a:latin typeface="Okra"/>
              </a:rPr>
              <a:t>Zomaland</a:t>
            </a:r>
            <a:r>
              <a:rPr lang="en-US" dirty="0">
                <a:latin typeface="Okra"/>
              </a:rPr>
              <a:t> is one of India’s largest Food Carnivals! We have a wide range of culinary delights, an assortment of fun games and an absolutely amazing artist line-up to ensure your weekend is truly what it should be - filled with Food, Fun and Frolic!</a:t>
            </a:r>
          </a:p>
          <a:p>
            <a:pPr algn="just"/>
            <a:endParaRPr lang="en-US" dirty="0">
              <a:latin typeface="Okra"/>
            </a:endParaRPr>
          </a:p>
          <a:p>
            <a:pPr algn="just"/>
            <a:r>
              <a:rPr lang="en-US" dirty="0">
                <a:latin typeface="Calibri" panose="020F0502020204030204" pitchFamily="34" charset="0"/>
                <a:cs typeface="Calibri" panose="020F0502020204030204" pitchFamily="34" charset="0"/>
              </a:rPr>
              <a:t>It brings together some of the top eateries, musicians, DJs, comedians, and interactive installations and carnival games, under one roof. It is like the offline version of its </a:t>
            </a:r>
            <a:r>
              <a:rPr lang="en-US" b="1" dirty="0">
                <a:latin typeface="Calibri" panose="020F0502020204030204" pitchFamily="34" charset="0"/>
                <a:cs typeface="Calibri" panose="020F0502020204030204" pitchFamily="34" charset="0"/>
              </a:rPr>
              <a:t>Zomato</a:t>
            </a:r>
            <a:r>
              <a:rPr lang="en-US" dirty="0">
                <a:latin typeface="Calibri" panose="020F0502020204030204" pitchFamily="34" charset="0"/>
                <a:cs typeface="Calibri" panose="020F0502020204030204" pitchFamily="34" charset="0"/>
              </a:rPr>
              <a:t> Collections, where it curates and brings the best restaurants in the city together.</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It is a </a:t>
            </a:r>
            <a:r>
              <a:rPr lang="en-US" b="1" dirty="0">
                <a:latin typeface="Calibri" panose="020F0502020204030204" pitchFamily="34" charset="0"/>
                <a:cs typeface="Calibri" panose="020F0502020204030204" pitchFamily="34" charset="0"/>
              </a:rPr>
              <a:t>flagship event</a:t>
            </a:r>
            <a:r>
              <a:rPr lang="en-US" dirty="0">
                <a:latin typeface="Calibri" panose="020F0502020204030204" pitchFamily="34" charset="0"/>
                <a:cs typeface="Calibri" panose="020F0502020204030204" pitchFamily="34" charset="0"/>
              </a:rPr>
              <a:t> of Zomato. In 2018, The debut edition of this carnival across Delhi, Bengaluru and Mumbai saw over</a:t>
            </a:r>
            <a:r>
              <a:rPr lang="en-US" b="1" dirty="0">
                <a:latin typeface="Calibri" panose="020F0502020204030204" pitchFamily="34" charset="0"/>
                <a:cs typeface="Calibri" panose="020F0502020204030204" pitchFamily="34" charset="0"/>
              </a:rPr>
              <a:t> 100,000 visitors</a:t>
            </a:r>
            <a:r>
              <a:rPr lang="en-US" dirty="0">
                <a:latin typeface="Calibri" panose="020F0502020204030204" pitchFamily="34" charset="0"/>
                <a:cs typeface="Calibri" panose="020F0502020204030204" pitchFamily="34" charset="0"/>
              </a:rPr>
              <a:t>. Since then it has grown to be held in over 10 cities and has also partnered with major brands including the Singapore Tourism, Tik Tok, Jameson Music CD’s.</a:t>
            </a:r>
          </a:p>
          <a:p>
            <a:endParaRPr lang="en-GB" dirty="0"/>
          </a:p>
        </p:txBody>
      </p:sp>
      <p:grpSp>
        <p:nvGrpSpPr>
          <p:cNvPr id="36" name="Group 35">
            <a:extLst>
              <a:ext uri="{FF2B5EF4-FFF2-40B4-BE49-F238E27FC236}">
                <a16:creationId xmlns:a16="http://schemas.microsoft.com/office/drawing/2014/main" id="{E793B7AA-2884-4E02-9A8B-A694F1975195}"/>
              </a:ext>
            </a:extLst>
          </p:cNvPr>
          <p:cNvGrpSpPr/>
          <p:nvPr/>
        </p:nvGrpSpPr>
        <p:grpSpPr>
          <a:xfrm>
            <a:off x="343905" y="3922406"/>
            <a:ext cx="197937" cy="265916"/>
            <a:chOff x="410257" y="1518696"/>
            <a:chExt cx="263916" cy="354554"/>
          </a:xfrm>
          <a:solidFill>
            <a:srgbClr val="CB202D"/>
          </a:solidFill>
        </p:grpSpPr>
        <p:sp>
          <p:nvSpPr>
            <p:cNvPr id="37" name="Isosceles Triangle 36">
              <a:extLst>
                <a:ext uri="{FF2B5EF4-FFF2-40B4-BE49-F238E27FC236}">
                  <a16:creationId xmlns:a16="http://schemas.microsoft.com/office/drawing/2014/main" id="{6812256E-E0A2-4799-9182-9F12A11DDFCF}"/>
                </a:ext>
              </a:extLst>
            </p:cNvPr>
            <p:cNvSpPr/>
            <p:nvPr/>
          </p:nvSpPr>
          <p:spPr>
            <a:xfrm rot="5400000">
              <a:off x="39986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sp>
          <p:nvSpPr>
            <p:cNvPr id="38" name="Isosceles Triangle 37">
              <a:extLst>
                <a:ext uri="{FF2B5EF4-FFF2-40B4-BE49-F238E27FC236}">
                  <a16:creationId xmlns:a16="http://schemas.microsoft.com/office/drawing/2014/main" id="{B23A093B-A5C0-40ED-9018-2EDB11CA1761}"/>
                </a:ext>
              </a:extLst>
            </p:cNvPr>
            <p:cNvSpPr/>
            <p:nvPr/>
          </p:nvSpPr>
          <p:spPr>
            <a:xfrm rot="5400000">
              <a:off x="330013" y="1598940"/>
              <a:ext cx="354554" cy="19406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prstClr val="white"/>
                </a:solidFill>
                <a:latin typeface="Arial"/>
              </a:endParaRPr>
            </a:p>
          </p:txBody>
        </p:sp>
      </p:grpSp>
    </p:spTree>
    <p:extLst>
      <p:ext uri="{BB962C8B-B14F-4D97-AF65-F5344CB8AC3E}">
        <p14:creationId xmlns:p14="http://schemas.microsoft.com/office/powerpoint/2010/main" val="1397840837"/>
      </p:ext>
    </p:extLst>
  </p:cSld>
  <p:clrMapOvr>
    <a:masterClrMapping/>
  </p:clrMapOvr>
</p:sld>
</file>

<file path=ppt/theme/theme1.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onster">
      <a:dk1>
        <a:sysClr val="windowText" lastClr="000000"/>
      </a:dk1>
      <a:lt1>
        <a:sysClr val="window" lastClr="FFFFFF"/>
      </a:lt1>
      <a:dk2>
        <a:srgbClr val="44546A"/>
      </a:dk2>
      <a:lt2>
        <a:srgbClr val="E7E6E6"/>
      </a:lt2>
      <a:accent1>
        <a:srgbClr val="5E4FA1"/>
      </a:accent1>
      <a:accent2>
        <a:srgbClr val="E06F61"/>
      </a:accent2>
      <a:accent3>
        <a:srgbClr val="F5A721"/>
      </a:accent3>
      <a:accent4>
        <a:srgbClr val="123140"/>
      </a:accent4>
      <a:accent5>
        <a:srgbClr val="42B2E6"/>
      </a:accent5>
      <a:accent6>
        <a:srgbClr val="70AD47"/>
      </a:accent6>
      <a:hlink>
        <a:srgbClr val="0563C1"/>
      </a:hlink>
      <a:folHlink>
        <a:srgbClr val="954F72"/>
      </a:folHlink>
    </a:clrScheme>
    <a:fontScheme name="TAAS">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Monster">
      <a:dk1>
        <a:sysClr val="windowText" lastClr="000000"/>
      </a:dk1>
      <a:lt1>
        <a:sysClr val="window" lastClr="FFFFFF"/>
      </a:lt1>
      <a:dk2>
        <a:srgbClr val="44546A"/>
      </a:dk2>
      <a:lt2>
        <a:srgbClr val="E7E6E6"/>
      </a:lt2>
      <a:accent1>
        <a:srgbClr val="673694"/>
      </a:accent1>
      <a:accent2>
        <a:srgbClr val="E06F61"/>
      </a:accent2>
      <a:accent3>
        <a:srgbClr val="F5A721"/>
      </a:accent3>
      <a:accent4>
        <a:srgbClr val="123140"/>
      </a:accent4>
      <a:accent5>
        <a:srgbClr val="42B2E6"/>
      </a:accent5>
      <a:accent6>
        <a:srgbClr val="92A732"/>
      </a:accent6>
      <a:hlink>
        <a:srgbClr val="0563C1"/>
      </a:hlink>
      <a:folHlink>
        <a:srgbClr val="954F72"/>
      </a:folHlink>
    </a:clrScheme>
    <a:fontScheme name="TAAS">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15308</TotalTime>
  <Words>1479</Words>
  <Application>Microsoft Office PowerPoint</Application>
  <PresentationFormat>On-screen Show (4:3)</PresentationFormat>
  <Paragraphs>170</Paragraphs>
  <Slides>16</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16</vt:i4>
      </vt:variant>
    </vt:vector>
  </HeadingPairs>
  <TitlesOfParts>
    <vt:vector size="26" baseType="lpstr">
      <vt:lpstr>Arial</vt:lpstr>
      <vt:lpstr>Arial</vt:lpstr>
      <vt:lpstr>Calibri</vt:lpstr>
      <vt:lpstr>Century Gothic</vt:lpstr>
      <vt:lpstr>Franklin Gothic Book</vt:lpstr>
      <vt:lpstr>Okra</vt:lpstr>
      <vt:lpstr>14_Office Theme</vt:lpstr>
      <vt:lpstr>15_Office Theme</vt:lpstr>
      <vt:lpstr>Office Theme</vt:lpstr>
      <vt:lpstr>1_Office Theme</vt:lpstr>
      <vt:lpstr>PowerPoint Presentation</vt:lpstr>
      <vt:lpstr>PowerPoint Presentation</vt:lpstr>
      <vt:lpstr>About: Start-up launch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 Cruz, Shieanne</dc:creator>
  <cp:lastModifiedBy> </cp:lastModifiedBy>
  <cp:revision>637</cp:revision>
  <dcterms:created xsi:type="dcterms:W3CDTF">2006-08-16T00:00:00Z</dcterms:created>
  <dcterms:modified xsi:type="dcterms:W3CDTF">2021-05-22T17:35:41Z</dcterms:modified>
</cp:coreProperties>
</file>