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4" r:id="rId5"/>
    <p:sldId id="258" r:id="rId6"/>
    <p:sldId id="261" r:id="rId7"/>
    <p:sldId id="263"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 initials="A." lastIdx="1" clrIdx="0">
    <p:extLst>
      <p:ext uri="{19B8F6BF-5375-455C-9EA6-DF929625EA0E}">
        <p15:presenceInfo xmlns:p15="http://schemas.microsoft.com/office/powerpoint/2012/main" userId="3444e9ddd35f8e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94" d="100"/>
          <a:sy n="94" d="100"/>
        </p:scale>
        <p:origin x="48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927-7E9E-FA82-401D-63864924B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479952-616F-5E90-6AF3-9AA159061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0AA836-2A1E-2A47-497E-3CF0628A4C1E}"/>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5" name="Footer Placeholder 4">
            <a:extLst>
              <a:ext uri="{FF2B5EF4-FFF2-40B4-BE49-F238E27FC236}">
                <a16:creationId xmlns:a16="http://schemas.microsoft.com/office/drawing/2014/main" id="{47B4613B-C963-7EAB-BD03-9E492C7C8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02737-773D-3E40-B565-CC88D26B77F4}"/>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10533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BF65-F44C-7E12-8E1C-B1B73F44F0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E4FC22-9C2B-D5E2-396E-5F17FD3DA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563C04-0568-7133-C7A2-32F1CE516D19}"/>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5" name="Footer Placeholder 4">
            <a:extLst>
              <a:ext uri="{FF2B5EF4-FFF2-40B4-BE49-F238E27FC236}">
                <a16:creationId xmlns:a16="http://schemas.microsoft.com/office/drawing/2014/main" id="{4AFBF133-7D26-072A-3931-13B82304B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80776-BA5F-3219-6497-11345B4F7F4C}"/>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27236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C0FB6-57C1-7996-B9D1-7420DBAC90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A2B67-ED4F-85F9-10EF-BDFC018F0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5E115-1F5B-817A-6757-22DE25384A41}"/>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5" name="Footer Placeholder 4">
            <a:extLst>
              <a:ext uri="{FF2B5EF4-FFF2-40B4-BE49-F238E27FC236}">
                <a16:creationId xmlns:a16="http://schemas.microsoft.com/office/drawing/2014/main" id="{7F2A17DD-E312-324B-C423-65CA3353C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2D43E-BC7F-F5B8-79B3-31AA8570CA8F}"/>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26094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C1DC-687D-AAC4-DF1D-704563A7E3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954303-B7C1-276E-241F-057C5EF7D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D397D-4889-F444-9E3B-81E4106FDF8B}"/>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5" name="Footer Placeholder 4">
            <a:extLst>
              <a:ext uri="{FF2B5EF4-FFF2-40B4-BE49-F238E27FC236}">
                <a16:creationId xmlns:a16="http://schemas.microsoft.com/office/drawing/2014/main" id="{FA54DCC8-7DED-305E-48A9-A8B6F366E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021C1-0B97-C0AE-3425-9F08089C7698}"/>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117256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90C7-F752-1C4D-4C52-E0C2B32D04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F437BF-6573-1580-ED66-AAD028DDA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AA96D8-2847-300D-CE64-E2585E94ED19}"/>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5" name="Footer Placeholder 4">
            <a:extLst>
              <a:ext uri="{FF2B5EF4-FFF2-40B4-BE49-F238E27FC236}">
                <a16:creationId xmlns:a16="http://schemas.microsoft.com/office/drawing/2014/main" id="{717399BF-FC56-F79F-E238-0DD3316D4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C41A0-C6BE-AF11-1CA5-4207518F1C47}"/>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204925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E0E9-E95C-4C13-F239-B6511F9EC0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377DE3-A88A-0E5C-6555-99F9037CE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5E5C75-331B-BC17-C29A-6F29EA279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FBC886-7CBD-1391-8CFA-0E454942DBA0}"/>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6" name="Footer Placeholder 5">
            <a:extLst>
              <a:ext uri="{FF2B5EF4-FFF2-40B4-BE49-F238E27FC236}">
                <a16:creationId xmlns:a16="http://schemas.microsoft.com/office/drawing/2014/main" id="{C1ECB8E9-5C65-5D9D-2FA4-6B8665C99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CB6DDC-7EC8-D219-1F5A-04658AB0C067}"/>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35472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8E23-BD17-136F-2BCD-09E53A768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A96C94-E6FF-BDB2-2AE3-BF587C42B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FFA8F-C270-6998-17B0-1DBBA8DC2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DFFBE7-E5CF-E42D-5322-626BF5ED6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207B2-B904-9709-F7FF-D72252C56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556E56-D318-7699-CD44-74B9F12D1C78}"/>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8" name="Footer Placeholder 7">
            <a:extLst>
              <a:ext uri="{FF2B5EF4-FFF2-40B4-BE49-F238E27FC236}">
                <a16:creationId xmlns:a16="http://schemas.microsoft.com/office/drawing/2014/main" id="{1D088956-0792-67EB-B17E-6241641E1A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7017BA-5BCD-2A5F-947E-0538AA379E6B}"/>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385621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222-0203-CD11-2CDD-4BC0301F3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44F144-D5C2-9F4D-EA4B-4ADC73AAD483}"/>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4" name="Footer Placeholder 3">
            <a:extLst>
              <a:ext uri="{FF2B5EF4-FFF2-40B4-BE49-F238E27FC236}">
                <a16:creationId xmlns:a16="http://schemas.microsoft.com/office/drawing/2014/main" id="{73BAF6BF-3693-C974-02AF-A445A1E874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4311EB-DE0C-722B-DB39-FEC5E6763E1A}"/>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176921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B3BE9-7A05-0454-B799-F025E17AE8C2}"/>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3" name="Footer Placeholder 2">
            <a:extLst>
              <a:ext uri="{FF2B5EF4-FFF2-40B4-BE49-F238E27FC236}">
                <a16:creationId xmlns:a16="http://schemas.microsoft.com/office/drawing/2014/main" id="{8B7D4857-F8E8-26FE-6FE1-CDA6BE3C8E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5AB98B-7095-1200-8869-629434D2B276}"/>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269348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752D-949C-3F26-EE73-232437C8F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65F8B2-0B35-A9B6-7057-20458A07D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52115E-BCBF-D2B1-D789-300219191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0AEE6-B294-9ED5-131A-8408074E74DE}"/>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6" name="Footer Placeholder 5">
            <a:extLst>
              <a:ext uri="{FF2B5EF4-FFF2-40B4-BE49-F238E27FC236}">
                <a16:creationId xmlns:a16="http://schemas.microsoft.com/office/drawing/2014/main" id="{DEB20A32-98A7-DB2D-10BC-31887016D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4B5EA-F1EB-BC9B-600F-48E2ACFB0059}"/>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287758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17DC-6268-DC19-DCF4-C788BA970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89F0F7-30D6-3F42-78CE-1B6E0354E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AA216E-C56F-4486-8069-6AC72E134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37F43-84CC-FD87-778B-72BB11C58369}"/>
              </a:ext>
            </a:extLst>
          </p:cNvPr>
          <p:cNvSpPr>
            <a:spLocks noGrp="1"/>
          </p:cNvSpPr>
          <p:nvPr>
            <p:ph type="dt" sz="half" idx="10"/>
          </p:nvPr>
        </p:nvSpPr>
        <p:spPr/>
        <p:txBody>
          <a:bodyPr/>
          <a:lstStyle/>
          <a:p>
            <a:fld id="{523A746D-4CC5-4C85-B73A-0BD69A1DEF07}" type="datetimeFigureOut">
              <a:rPr lang="en-IN" smtClean="0"/>
              <a:t>07-04-2024</a:t>
            </a:fld>
            <a:endParaRPr lang="en-IN"/>
          </a:p>
        </p:txBody>
      </p:sp>
      <p:sp>
        <p:nvSpPr>
          <p:cNvPr id="6" name="Footer Placeholder 5">
            <a:extLst>
              <a:ext uri="{FF2B5EF4-FFF2-40B4-BE49-F238E27FC236}">
                <a16:creationId xmlns:a16="http://schemas.microsoft.com/office/drawing/2014/main" id="{B9F1AD85-2B0E-6274-D263-C496F3B0E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813B29-F7D5-03CC-0C5D-8E63004AE0EC}"/>
              </a:ext>
            </a:extLst>
          </p:cNvPr>
          <p:cNvSpPr>
            <a:spLocks noGrp="1"/>
          </p:cNvSpPr>
          <p:nvPr>
            <p:ph type="sldNum" sz="quarter" idx="12"/>
          </p:nvPr>
        </p:nvSpPr>
        <p:spPr/>
        <p:txBody>
          <a:bodyPr/>
          <a:lstStyle/>
          <a:p>
            <a:fld id="{5095314B-15B2-40BB-83CF-CF6460443FAF}" type="slidenum">
              <a:rPr lang="en-IN" smtClean="0"/>
              <a:t>‹#›</a:t>
            </a:fld>
            <a:endParaRPr lang="en-IN"/>
          </a:p>
        </p:txBody>
      </p:sp>
    </p:spTree>
    <p:extLst>
      <p:ext uri="{BB962C8B-B14F-4D97-AF65-F5344CB8AC3E}">
        <p14:creationId xmlns:p14="http://schemas.microsoft.com/office/powerpoint/2010/main" val="21633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5616B-DF51-C277-5A24-569256E11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E055FD-04EB-9475-B549-B4D9243CC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E6FBD-50A8-95AD-0C0A-EB3E3919D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A746D-4CC5-4C85-B73A-0BD69A1DEF07}" type="datetimeFigureOut">
              <a:rPr lang="en-IN" smtClean="0"/>
              <a:t>07-04-2024</a:t>
            </a:fld>
            <a:endParaRPr lang="en-IN"/>
          </a:p>
        </p:txBody>
      </p:sp>
      <p:sp>
        <p:nvSpPr>
          <p:cNvPr id="5" name="Footer Placeholder 4">
            <a:extLst>
              <a:ext uri="{FF2B5EF4-FFF2-40B4-BE49-F238E27FC236}">
                <a16:creationId xmlns:a16="http://schemas.microsoft.com/office/drawing/2014/main" id="{9BCCB9E1-21CF-4520-EC00-571621D5D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E2A074-7F97-B96E-71DF-69B2CE6D3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5314B-15B2-40BB-83CF-CF6460443FAF}" type="slidenum">
              <a:rPr lang="en-IN" smtClean="0"/>
              <a:t>‹#›</a:t>
            </a:fld>
            <a:endParaRPr lang="en-IN"/>
          </a:p>
        </p:txBody>
      </p:sp>
    </p:spTree>
    <p:extLst>
      <p:ext uri="{BB962C8B-B14F-4D97-AF65-F5344CB8AC3E}">
        <p14:creationId xmlns:p14="http://schemas.microsoft.com/office/powerpoint/2010/main" val="19179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6A2F0D-6870-819A-4D4C-550DFB58417B}"/>
              </a:ext>
            </a:extLst>
          </p:cNvPr>
          <p:cNvSpPr/>
          <p:nvPr/>
        </p:nvSpPr>
        <p:spPr>
          <a:xfrm>
            <a:off x="0" y="0"/>
            <a:ext cx="10474960"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10A7221-6FB2-981F-4441-8102FECBBDC9}"/>
              </a:ext>
            </a:extLst>
          </p:cNvPr>
          <p:cNvSpPr txBox="1"/>
          <p:nvPr/>
        </p:nvSpPr>
        <p:spPr>
          <a:xfrm>
            <a:off x="1325880" y="2692440"/>
            <a:ext cx="9540240" cy="1077218"/>
          </a:xfrm>
          <a:prstGeom prst="rect">
            <a:avLst/>
          </a:prstGeom>
          <a:noFill/>
        </p:spPr>
        <p:txBody>
          <a:bodyPr wrap="square" rtlCol="0">
            <a:spAutoFit/>
          </a:bodyPr>
          <a:lstStyle/>
          <a:p>
            <a:pPr algn="ctr"/>
            <a:r>
              <a:rPr lang="en-US" sz="3200" u="sng" dirty="0">
                <a:solidFill>
                  <a:schemeClr val="bg1"/>
                </a:solidFill>
                <a:latin typeface="Times New Roman" panose="02020603050405020304" pitchFamily="18" charset="0"/>
                <a:cs typeface="Times New Roman" panose="02020603050405020304" pitchFamily="18" charset="0"/>
              </a:rPr>
              <a:t>Cyber Sentinel</a:t>
            </a:r>
            <a:r>
              <a:rPr lang="en-US" sz="3200" dirty="0">
                <a:solidFill>
                  <a:schemeClr val="bg1"/>
                </a:solidFill>
                <a:latin typeface="Times New Roman" panose="02020603050405020304" pitchFamily="18" charset="0"/>
                <a:cs typeface="Times New Roman" panose="02020603050405020304" pitchFamily="18" charset="0"/>
              </a:rPr>
              <a:t> </a:t>
            </a:r>
          </a:p>
          <a:p>
            <a:r>
              <a:rPr lang="en-US" sz="3200" dirty="0">
                <a:solidFill>
                  <a:schemeClr val="bg1"/>
                </a:solidFill>
                <a:latin typeface="Times New Roman" panose="02020603050405020304" pitchFamily="18" charset="0"/>
                <a:cs typeface="Times New Roman" panose="02020603050405020304" pitchFamily="18" charset="0"/>
              </a:rPr>
              <a:t> Dynamic Threat Analysis and Prediction Dashboard</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9508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E3CB71D-8FD5-6537-B23A-0AF32DE15BFC}"/>
              </a:ext>
            </a:extLst>
          </p:cNvPr>
          <p:cNvSpPr/>
          <p:nvPr/>
        </p:nvSpPr>
        <p:spPr>
          <a:xfrm>
            <a:off x="2529840" y="0"/>
            <a:ext cx="7142480"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70FD09B-DB41-3C10-079D-7F673ADB2CE0}"/>
              </a:ext>
            </a:extLst>
          </p:cNvPr>
          <p:cNvSpPr txBox="1"/>
          <p:nvPr/>
        </p:nvSpPr>
        <p:spPr>
          <a:xfrm>
            <a:off x="3048000" y="1859340"/>
            <a:ext cx="6096000" cy="3139321"/>
          </a:xfrm>
          <a:prstGeom prst="rect">
            <a:avLst/>
          </a:prstGeom>
          <a:noFill/>
        </p:spPr>
        <p:txBody>
          <a:bodyPr wrap="square">
            <a:spAutoFit/>
          </a:bodyPr>
          <a:lstStyle/>
          <a:p>
            <a:pPr algn="ctr"/>
            <a:r>
              <a:rPr lang="en-IN" b="1" u="sng" dirty="0">
                <a:solidFill>
                  <a:schemeClr val="bg1"/>
                </a:solidFill>
                <a:latin typeface="Times New Roman" panose="02020603050405020304" pitchFamily="18" charset="0"/>
                <a:ea typeface="Microsoft JhengHei" panose="020B0604030504040204" pitchFamily="34" charset="-120"/>
                <a:cs typeface="Times New Roman" panose="02020603050405020304" pitchFamily="18" charset="0"/>
              </a:rPr>
              <a:t>PROBLEM STATEMENT:</a:t>
            </a:r>
          </a:p>
          <a:p>
            <a:pPr algn="ctr"/>
            <a:br>
              <a:rPr lang="en-US" dirty="0">
                <a:solidFill>
                  <a:schemeClr val="bg1"/>
                </a:solidFill>
              </a:rPr>
            </a:br>
            <a:r>
              <a:rPr lang="en-US" b="1" i="0" dirty="0">
                <a:solidFill>
                  <a:schemeClr val="bg1"/>
                </a:solidFill>
                <a:effectLst/>
                <a:latin typeface="proxima-nova"/>
              </a:rPr>
              <a:t>Predicting and Forecasting Threats/Cyber Attacks [Cyber Security Theme]</a:t>
            </a:r>
            <a:endParaRPr lang="en-IN" b="1" u="sng" dirty="0">
              <a:solidFill>
                <a:schemeClr val="bg1"/>
              </a:solidFill>
              <a:latin typeface="Times New Roman" panose="02020603050405020304" pitchFamily="18" charset="0"/>
              <a:ea typeface="Microsoft JhengHei" panose="020B0604030504040204" pitchFamily="34" charset="-120"/>
              <a:cs typeface="Times New Roman" panose="02020603050405020304" pitchFamily="18" charset="0"/>
            </a:endParaRPr>
          </a:p>
          <a:p>
            <a:endParaRPr lang="en-IN" b="1" dirty="0">
              <a:solidFill>
                <a:schemeClr val="bg1"/>
              </a:solidFill>
            </a:endParaRPr>
          </a:p>
          <a:p>
            <a:pPr algn="ctr"/>
            <a:r>
              <a:rPr lang="en-US" b="0" i="0" dirty="0">
                <a:solidFill>
                  <a:schemeClr val="bg1"/>
                </a:solidFill>
                <a:effectLst/>
                <a:latin typeface="proxima-nova"/>
              </a:rPr>
              <a:t>Analyze the current and historical data which is available publicly and predict future Threats or Cyber Attacks and impact on any firm using web scrapping. Example: systems going down during Black Friday, Data Leakage Thefts, location impact on sites due to some riots etc.</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550616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70087-272E-2153-7781-E455CAB43BB6}"/>
              </a:ext>
            </a:extLst>
          </p:cNvPr>
          <p:cNvSpPr/>
          <p:nvPr/>
        </p:nvSpPr>
        <p:spPr>
          <a:xfrm>
            <a:off x="0" y="0"/>
            <a:ext cx="3870960"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53295B5-D017-EFB0-26DD-80216B7E82FA}"/>
              </a:ext>
            </a:extLst>
          </p:cNvPr>
          <p:cNvSpPr txBox="1"/>
          <p:nvPr/>
        </p:nvSpPr>
        <p:spPr>
          <a:xfrm>
            <a:off x="726141" y="842682"/>
            <a:ext cx="3433483" cy="2585323"/>
          </a:xfrm>
          <a:prstGeom prst="rect">
            <a:avLst/>
          </a:prstGeom>
          <a:noFill/>
        </p:spPr>
        <p:txBody>
          <a:bodyPr wrap="square" rtlCol="0">
            <a:spAutoFit/>
          </a:bodyPr>
          <a:lstStyle/>
          <a:p>
            <a:r>
              <a:rPr lang="en-IN" dirty="0">
                <a:solidFill>
                  <a:schemeClr val="bg1"/>
                </a:solidFill>
              </a:rPr>
              <a:t>Tech stack:</a:t>
            </a:r>
          </a:p>
          <a:p>
            <a:pPr marL="342900" indent="-342900">
              <a:buAutoNum type="arabicPeriod"/>
            </a:pPr>
            <a:r>
              <a:rPr lang="en-IN" dirty="0">
                <a:solidFill>
                  <a:schemeClr val="bg1"/>
                </a:solidFill>
              </a:rPr>
              <a:t>Python</a:t>
            </a:r>
          </a:p>
          <a:p>
            <a:pPr marL="342900" indent="-342900">
              <a:buAutoNum type="arabicPeriod"/>
            </a:pPr>
            <a:r>
              <a:rPr lang="en-IN" dirty="0">
                <a:solidFill>
                  <a:schemeClr val="bg1"/>
                </a:solidFill>
              </a:rPr>
              <a:t>SQL</a:t>
            </a:r>
          </a:p>
          <a:p>
            <a:pPr marL="342900" indent="-342900">
              <a:buAutoNum type="arabicPeriod"/>
            </a:pPr>
            <a:r>
              <a:rPr lang="en-IN" dirty="0">
                <a:solidFill>
                  <a:schemeClr val="bg1"/>
                </a:solidFill>
              </a:rPr>
              <a:t>Power BI</a:t>
            </a:r>
          </a:p>
          <a:p>
            <a:pPr marL="342900" indent="-342900">
              <a:buAutoNum type="arabicPeriod"/>
            </a:pPr>
            <a:r>
              <a:rPr lang="en-IN" dirty="0" err="1">
                <a:solidFill>
                  <a:schemeClr val="bg1"/>
                </a:solidFill>
              </a:rPr>
              <a:t>OpenWeather</a:t>
            </a:r>
            <a:r>
              <a:rPr lang="en-IN" dirty="0">
                <a:solidFill>
                  <a:schemeClr val="bg1"/>
                </a:solidFill>
              </a:rPr>
              <a:t> API</a:t>
            </a:r>
          </a:p>
          <a:p>
            <a:pPr marL="342900" indent="-342900">
              <a:buAutoNum type="arabicPeriod"/>
            </a:pPr>
            <a:r>
              <a:rPr lang="en-IN" dirty="0">
                <a:solidFill>
                  <a:schemeClr val="bg1"/>
                </a:solidFill>
              </a:rPr>
              <a:t>Twitter API</a:t>
            </a:r>
          </a:p>
          <a:p>
            <a:pPr marL="342900" indent="-342900">
              <a:buAutoNum type="arabicPeriod"/>
            </a:pPr>
            <a:r>
              <a:rPr lang="en-IN" dirty="0" err="1">
                <a:solidFill>
                  <a:schemeClr val="bg1"/>
                </a:solidFill>
              </a:rPr>
              <a:t>Clicksend</a:t>
            </a:r>
            <a:r>
              <a:rPr lang="en-IN" dirty="0">
                <a:solidFill>
                  <a:schemeClr val="bg1"/>
                </a:solidFill>
              </a:rPr>
              <a:t> </a:t>
            </a:r>
            <a:r>
              <a:rPr lang="en-IN" dirty="0" err="1">
                <a:solidFill>
                  <a:schemeClr val="bg1"/>
                </a:solidFill>
              </a:rPr>
              <a:t>api</a:t>
            </a:r>
            <a:endParaRPr lang="en-IN" dirty="0">
              <a:solidFill>
                <a:schemeClr val="bg1"/>
              </a:solidFill>
            </a:endParaRPr>
          </a:p>
          <a:p>
            <a:pPr marL="342900" indent="-342900">
              <a:buAutoNum type="arabicPeriod"/>
            </a:pPr>
            <a:r>
              <a:rPr lang="en-IN" dirty="0">
                <a:solidFill>
                  <a:schemeClr val="bg1"/>
                </a:solidFill>
              </a:rPr>
              <a:t>Bitdefender API</a:t>
            </a:r>
          </a:p>
          <a:p>
            <a:pPr marL="342900" indent="-342900">
              <a:buAutoNum type="arabicPeriod"/>
            </a:pPr>
            <a:endParaRPr lang="en-IN" dirty="0">
              <a:solidFill>
                <a:schemeClr val="bg1"/>
              </a:solidFill>
            </a:endParaRPr>
          </a:p>
        </p:txBody>
      </p:sp>
      <p:pic>
        <p:nvPicPr>
          <p:cNvPr id="3" name="Picture 2">
            <a:extLst>
              <a:ext uri="{FF2B5EF4-FFF2-40B4-BE49-F238E27FC236}">
                <a16:creationId xmlns:a16="http://schemas.microsoft.com/office/drawing/2014/main" id="{038153A5-8E51-FD7F-0CF4-B869BD058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479" y="1013988"/>
            <a:ext cx="7993797" cy="4690111"/>
          </a:xfrm>
          <a:prstGeom prst="rect">
            <a:avLst/>
          </a:prstGeom>
        </p:spPr>
      </p:pic>
      <p:sp>
        <p:nvSpPr>
          <p:cNvPr id="4" name="TextBox 3">
            <a:extLst>
              <a:ext uri="{FF2B5EF4-FFF2-40B4-BE49-F238E27FC236}">
                <a16:creationId xmlns:a16="http://schemas.microsoft.com/office/drawing/2014/main" id="{FED29C9B-1EA3-3D83-906C-989DFF878064}"/>
              </a:ext>
            </a:extLst>
          </p:cNvPr>
          <p:cNvSpPr txBox="1"/>
          <p:nvPr/>
        </p:nvSpPr>
        <p:spPr>
          <a:xfrm>
            <a:off x="6844419" y="473350"/>
            <a:ext cx="2679826" cy="369332"/>
          </a:xfrm>
          <a:prstGeom prst="rect">
            <a:avLst/>
          </a:prstGeom>
          <a:noFill/>
        </p:spPr>
        <p:txBody>
          <a:bodyPr wrap="square" rtlCol="0">
            <a:spAutoFit/>
          </a:bodyPr>
          <a:lstStyle/>
          <a:p>
            <a:r>
              <a:rPr lang="en-IN" u="sng" dirty="0"/>
              <a:t>ARCHITECTURE DIAGRAM:</a:t>
            </a:r>
          </a:p>
        </p:txBody>
      </p:sp>
    </p:spTree>
    <p:extLst>
      <p:ext uri="{BB962C8B-B14F-4D97-AF65-F5344CB8AC3E}">
        <p14:creationId xmlns:p14="http://schemas.microsoft.com/office/powerpoint/2010/main" val="3842991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3093C-3833-2FF6-6160-5E1938DBC513}"/>
              </a:ext>
            </a:extLst>
          </p:cNvPr>
          <p:cNvSpPr txBox="1"/>
          <p:nvPr/>
        </p:nvSpPr>
        <p:spPr>
          <a:xfrm>
            <a:off x="4998720" y="2854960"/>
            <a:ext cx="2194560" cy="769441"/>
          </a:xfrm>
          <a:prstGeom prst="rect">
            <a:avLst/>
          </a:prstGeom>
          <a:noFill/>
        </p:spPr>
        <p:txBody>
          <a:bodyPr wrap="square" rtlCol="0">
            <a:spAutoFit/>
          </a:bodyPr>
          <a:lstStyle/>
          <a:p>
            <a:r>
              <a:rPr lang="en-IN" sz="4400" b="1" u="sng" dirty="0"/>
              <a:t>RESULTS</a:t>
            </a:r>
          </a:p>
        </p:txBody>
      </p:sp>
    </p:spTree>
    <p:extLst>
      <p:ext uri="{BB962C8B-B14F-4D97-AF65-F5344CB8AC3E}">
        <p14:creationId xmlns:p14="http://schemas.microsoft.com/office/powerpoint/2010/main" val="228412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A75B80-33B1-6C86-60BA-08EB27F2D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16"/>
            <a:ext cx="12192000" cy="6883416"/>
          </a:xfrm>
          <a:prstGeom prst="rect">
            <a:avLst/>
          </a:prstGeom>
        </p:spPr>
      </p:pic>
    </p:spTree>
    <p:extLst>
      <p:ext uri="{BB962C8B-B14F-4D97-AF65-F5344CB8AC3E}">
        <p14:creationId xmlns:p14="http://schemas.microsoft.com/office/powerpoint/2010/main" val="67071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434A4E-416C-AAC7-226B-327B2F2B1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70159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2E8E1D-BED7-DDBA-0791-FBFC08F14D3B}"/>
              </a:ext>
            </a:extLst>
          </p:cNvPr>
          <p:cNvSpPr/>
          <p:nvPr/>
        </p:nvSpPr>
        <p:spPr>
          <a:xfrm>
            <a:off x="0" y="0"/>
            <a:ext cx="5479306"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EF3B541E-BE32-7908-9F65-78F4056E7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160" y="138289"/>
            <a:ext cx="3584741" cy="6581422"/>
          </a:xfrm>
          <a:prstGeom prst="rect">
            <a:avLst/>
          </a:prstGeom>
        </p:spPr>
      </p:pic>
      <p:sp>
        <p:nvSpPr>
          <p:cNvPr id="5" name="TextBox 4">
            <a:extLst>
              <a:ext uri="{FF2B5EF4-FFF2-40B4-BE49-F238E27FC236}">
                <a16:creationId xmlns:a16="http://schemas.microsoft.com/office/drawing/2014/main" id="{14F0FE34-B543-CBB3-8176-327EEBC28C86}"/>
              </a:ext>
            </a:extLst>
          </p:cNvPr>
          <p:cNvSpPr txBox="1"/>
          <p:nvPr/>
        </p:nvSpPr>
        <p:spPr>
          <a:xfrm>
            <a:off x="873760" y="1127760"/>
            <a:ext cx="3444240" cy="2308324"/>
          </a:xfrm>
          <a:prstGeom prst="rect">
            <a:avLst/>
          </a:prstGeom>
          <a:noFill/>
        </p:spPr>
        <p:txBody>
          <a:bodyPr wrap="square" rtlCol="0">
            <a:spAutoFit/>
          </a:bodyPr>
          <a:lstStyle/>
          <a:p>
            <a:r>
              <a:rPr lang="en-IN" u="sng" dirty="0">
                <a:solidFill>
                  <a:schemeClr val="bg1"/>
                </a:solidFill>
              </a:rPr>
              <a:t>SMS DESIGN</a:t>
            </a:r>
          </a:p>
          <a:p>
            <a:endParaRPr lang="en-IN" u="sng" dirty="0">
              <a:solidFill>
                <a:schemeClr val="bg1"/>
              </a:solidFill>
            </a:endParaRPr>
          </a:p>
          <a:p>
            <a:r>
              <a:rPr lang="en-IN" dirty="0">
                <a:solidFill>
                  <a:schemeClr val="bg1"/>
                </a:solidFill>
              </a:rPr>
              <a:t>On detecting harsh weather conditions, we have also implemented the use of an SMS system which will be sending out threat alerts to all those who are predicted to be affected by it</a:t>
            </a:r>
          </a:p>
        </p:txBody>
      </p:sp>
    </p:spTree>
    <p:extLst>
      <p:ext uri="{BB962C8B-B14F-4D97-AF65-F5344CB8AC3E}">
        <p14:creationId xmlns:p14="http://schemas.microsoft.com/office/powerpoint/2010/main" val="4066449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D42B21-C97E-7591-4495-378798900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103" y="669101"/>
            <a:ext cx="3693449" cy="5704804"/>
          </a:xfrm>
          <a:prstGeom prst="rect">
            <a:avLst/>
          </a:prstGeom>
        </p:spPr>
      </p:pic>
      <p:pic>
        <p:nvPicPr>
          <p:cNvPr id="6" name="Picture 5">
            <a:extLst>
              <a:ext uri="{FF2B5EF4-FFF2-40B4-BE49-F238E27FC236}">
                <a16:creationId xmlns:a16="http://schemas.microsoft.com/office/drawing/2014/main" id="{350F5194-505B-9783-F27F-DC1517096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552" y="681317"/>
            <a:ext cx="3693448" cy="5692588"/>
          </a:xfrm>
          <a:prstGeom prst="rect">
            <a:avLst/>
          </a:prstGeom>
        </p:spPr>
      </p:pic>
      <p:sp>
        <p:nvSpPr>
          <p:cNvPr id="8" name="Rectangle 7">
            <a:extLst>
              <a:ext uri="{FF2B5EF4-FFF2-40B4-BE49-F238E27FC236}">
                <a16:creationId xmlns:a16="http://schemas.microsoft.com/office/drawing/2014/main" id="{4A1AB547-060A-5132-F195-A303ECD1BF89}"/>
              </a:ext>
            </a:extLst>
          </p:cNvPr>
          <p:cNvSpPr/>
          <p:nvPr/>
        </p:nvSpPr>
        <p:spPr>
          <a:xfrm>
            <a:off x="0" y="0"/>
            <a:ext cx="3921760"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81157B6-601D-7A41-0398-DC12B8696899}"/>
              </a:ext>
            </a:extLst>
          </p:cNvPr>
          <p:cNvSpPr txBox="1"/>
          <p:nvPr/>
        </p:nvSpPr>
        <p:spPr>
          <a:xfrm>
            <a:off x="358588" y="669101"/>
            <a:ext cx="3083859" cy="1754326"/>
          </a:xfrm>
          <a:prstGeom prst="rect">
            <a:avLst/>
          </a:prstGeom>
          <a:noFill/>
        </p:spPr>
        <p:txBody>
          <a:bodyPr wrap="square" rtlCol="0">
            <a:spAutoFit/>
          </a:bodyPr>
          <a:lstStyle/>
          <a:p>
            <a:r>
              <a:rPr lang="en-IN" dirty="0">
                <a:solidFill>
                  <a:schemeClr val="bg1"/>
                </a:solidFill>
              </a:rPr>
              <a:t>To further engage and aid our clients , we have also used a chatbot to advise clients on how can they prevent or recover themselves from a cyber attack</a:t>
            </a:r>
          </a:p>
        </p:txBody>
      </p:sp>
    </p:spTree>
    <p:extLst>
      <p:ext uri="{BB962C8B-B14F-4D97-AF65-F5344CB8AC3E}">
        <p14:creationId xmlns:p14="http://schemas.microsoft.com/office/powerpoint/2010/main" val="2064699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AB3B82-EB03-4234-2C43-023A019C35BE}"/>
              </a:ext>
            </a:extLst>
          </p:cNvPr>
          <p:cNvSpPr/>
          <p:nvPr/>
        </p:nvSpPr>
        <p:spPr>
          <a:xfrm>
            <a:off x="2357120" y="0"/>
            <a:ext cx="7528560"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5D94C46-61F3-A88F-6ECD-E012F0DE7AAB}"/>
              </a:ext>
            </a:extLst>
          </p:cNvPr>
          <p:cNvSpPr/>
          <p:nvPr/>
        </p:nvSpPr>
        <p:spPr>
          <a:xfrm>
            <a:off x="4280631" y="2967335"/>
            <a:ext cx="3630738"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
        <p:nvSpPr>
          <p:cNvPr id="5" name="TextBox 4">
            <a:extLst>
              <a:ext uri="{FF2B5EF4-FFF2-40B4-BE49-F238E27FC236}">
                <a16:creationId xmlns:a16="http://schemas.microsoft.com/office/drawing/2014/main" id="{062616C6-4120-997D-1E4D-2D3B9414EC3F}"/>
              </a:ext>
            </a:extLst>
          </p:cNvPr>
          <p:cNvSpPr txBox="1"/>
          <p:nvPr/>
        </p:nvSpPr>
        <p:spPr>
          <a:xfrm>
            <a:off x="7416800" y="5994400"/>
            <a:ext cx="2265680" cy="369332"/>
          </a:xfrm>
          <a:prstGeom prst="rect">
            <a:avLst/>
          </a:prstGeom>
          <a:noFill/>
        </p:spPr>
        <p:txBody>
          <a:bodyPr wrap="square" rtlCol="0">
            <a:spAutoFit/>
          </a:bodyPr>
          <a:lstStyle/>
          <a:p>
            <a:r>
              <a:rPr lang="en-IN" dirty="0">
                <a:solidFill>
                  <a:schemeClr val="bg1"/>
                </a:solidFill>
              </a:rPr>
              <a:t>-TEAM CYBER ORIONS</a:t>
            </a:r>
          </a:p>
        </p:txBody>
      </p:sp>
    </p:spTree>
    <p:extLst>
      <p:ext uri="{BB962C8B-B14F-4D97-AF65-F5344CB8AC3E}">
        <p14:creationId xmlns:p14="http://schemas.microsoft.com/office/powerpoint/2010/main" val="3902072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164</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proxima-nova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dc:creator>
  <cp:lastModifiedBy>Aditya .</cp:lastModifiedBy>
  <cp:revision>2</cp:revision>
  <dcterms:created xsi:type="dcterms:W3CDTF">2024-04-07T05:37:49Z</dcterms:created>
  <dcterms:modified xsi:type="dcterms:W3CDTF">2024-04-07T06:29:50Z</dcterms:modified>
</cp:coreProperties>
</file>