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handoutMasterIdLst>
    <p:handoutMasterId r:id="rId27"/>
  </p:handoutMasterIdLst>
  <p:sldIdLst>
    <p:sldId id="280" r:id="rId3"/>
    <p:sldId id="290" r:id="rId4"/>
    <p:sldId id="289" r:id="rId5"/>
    <p:sldId id="298" r:id="rId6"/>
    <p:sldId id="287" r:id="rId7"/>
    <p:sldId id="308" r:id="rId8"/>
    <p:sldId id="293" r:id="rId9"/>
    <p:sldId id="300" r:id="rId10"/>
    <p:sldId id="301" r:id="rId11"/>
    <p:sldId id="288" r:id="rId12"/>
    <p:sldId id="291" r:id="rId13"/>
    <p:sldId id="309" r:id="rId14"/>
    <p:sldId id="302" r:id="rId15"/>
    <p:sldId id="303" r:id="rId16"/>
    <p:sldId id="305" r:id="rId17"/>
    <p:sldId id="310" r:id="rId18"/>
    <p:sldId id="306" r:id="rId19"/>
    <p:sldId id="296" r:id="rId20"/>
    <p:sldId id="297" r:id="rId21"/>
    <p:sldId id="307" r:id="rId22"/>
    <p:sldId id="295" r:id="rId23"/>
    <p:sldId id="273" r:id="rId24"/>
    <p:sldId id="29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8" d="100"/>
          <a:sy n="78" d="100"/>
        </p:scale>
        <p:origin x="15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pPr>
              <a:defRPr/>
            </a:pPr>
            <a:fld id="{C979CC5B-D49D-42E4-ACB3-8D2199DF2DF2}"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pPr>
              <a:defRPr/>
            </a:pPr>
            <a:fld id="{D6C3AF96-763E-41D1-9DF8-D5A7950D341E}" type="slidenum">
              <a:rPr lang="en-US"/>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pPr>
              <a:defRPr/>
            </a:pPr>
            <a:fld id="{06D4B275-9A97-4B3D-959C-A17ABCE6A876}" type="datetimeFigureOut">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pPr>
              <a:defRPr/>
            </a:pPr>
            <a:fld id="{92ADC973-49F9-4EE9-9E5B-C61046CD5F23}" type="slidenum">
              <a:rPr lang="en-US"/>
            </a:fld>
            <a:endParaRPr 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fld id="{B53B2D8F-60CE-4C55-AE87-031A458010EC}" type="datetime5">
              <a:rPr lang="en-US" smtClean="0"/>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6E1A6F94-8A4A-4A13-BD5E-23ED20E8FB2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a:defRPr/>
            </a:pPr>
            <a:fld id="{1C6E4AE5-3FBE-48A8-BCC5-D496CCDB9FB3}" type="datetime5">
              <a:rPr lang="en-US" smtClean="0"/>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E55B2940-0EE9-4116-BC4A-6922F479962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a:defRPr/>
            </a:pPr>
            <a:fld id="{DA47CB1A-3183-4A77-A065-7D37AC505685}" type="datetime5">
              <a:rPr lang="en-US" smtClean="0"/>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AB9D24AD-6310-499A-955E-0A6AF1EB5FF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a:defRPr/>
            </a:pPr>
            <a:fld id="{D62199E4-7C3C-4415-85A8-1427856826D6}" type="datetime5">
              <a:rPr lang="en-US" smtClean="0"/>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fld id="{81855023-56B3-4D3A-9EB4-BCA66C9D4AD9}" type="datetime5">
              <a:rPr lang="en-US" smtClean="0"/>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6B6D489B-751A-451C-BE9B-9F462786723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pPr>
              <a:defRPr/>
            </a:pPr>
            <a:fld id="{008A4E98-7F61-4387-884A-B9C88A280D33}" type="datetime5">
              <a:rPr lang="en-US" smtClean="0"/>
            </a:fld>
            <a:endParaRPr lang="en-US"/>
          </a:p>
        </p:txBody>
      </p:sp>
      <p:sp>
        <p:nvSpPr>
          <p:cNvPr id="6" name="Footer Placeholder 5"/>
          <p:cNvSpPr>
            <a:spLocks noGrp="1"/>
          </p:cNvSpPr>
          <p:nvPr>
            <p:ph type="ftr" sz="quarter" idx="11"/>
          </p:nvPr>
        </p:nvSpPr>
        <p:spPr/>
        <p:txBody>
          <a:bodyPr/>
          <a:lstStyle/>
          <a:p>
            <a:pPr>
              <a:defRPr/>
            </a:pPr>
            <a:r>
              <a:rPr lang="pt-BR"/>
              <a:t>SKNCOE TE (E &amp; TC) 2023-24</a:t>
            </a:r>
            <a:endParaRPr lang="en-US"/>
          </a:p>
        </p:txBody>
      </p:sp>
      <p:sp>
        <p:nvSpPr>
          <p:cNvPr id="7" name="Slide Number Placeholder 6"/>
          <p:cNvSpPr>
            <a:spLocks noGrp="1"/>
          </p:cNvSpPr>
          <p:nvPr>
            <p:ph type="sldNum" sz="quarter" idx="12"/>
          </p:nvPr>
        </p:nvSpPr>
        <p:spPr/>
        <p:txBody>
          <a:bodyPr/>
          <a:lstStyle/>
          <a:p>
            <a:pPr>
              <a:defRPr/>
            </a:pPr>
            <a:fld id="{D709068C-3421-41A6-A3AB-626385E32C3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pPr>
              <a:defRPr/>
            </a:pPr>
            <a:fld id="{41BFC983-899C-4790-8C93-4479A23398E2}" type="datetime5">
              <a:rPr lang="en-US" smtClean="0"/>
            </a:fld>
            <a:endParaRPr lang="en-US"/>
          </a:p>
        </p:txBody>
      </p:sp>
      <p:sp>
        <p:nvSpPr>
          <p:cNvPr id="8" name="Footer Placeholder 7"/>
          <p:cNvSpPr>
            <a:spLocks noGrp="1"/>
          </p:cNvSpPr>
          <p:nvPr>
            <p:ph type="ftr" sz="quarter" idx="11"/>
          </p:nvPr>
        </p:nvSpPr>
        <p:spPr/>
        <p:txBody>
          <a:bodyPr/>
          <a:lstStyle/>
          <a:p>
            <a:pPr>
              <a:defRPr/>
            </a:pPr>
            <a:r>
              <a:rPr lang="pt-BR"/>
              <a:t>SKNCOE TE (E &amp; TC) 2023-24</a:t>
            </a:r>
            <a:endParaRPr lang="en-US"/>
          </a:p>
        </p:txBody>
      </p:sp>
      <p:sp>
        <p:nvSpPr>
          <p:cNvPr id="9" name="Slide Number Placeholder 8"/>
          <p:cNvSpPr>
            <a:spLocks noGrp="1"/>
          </p:cNvSpPr>
          <p:nvPr>
            <p:ph type="sldNum" sz="quarter" idx="12"/>
          </p:nvPr>
        </p:nvSpPr>
        <p:spPr/>
        <p:txBody>
          <a:bodyPr/>
          <a:lstStyle/>
          <a:p>
            <a:pPr>
              <a:defRPr/>
            </a:pPr>
            <a:fld id="{90FAD4F6-1F07-4298-A234-94A5905A6E2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fld id="{36B4A594-B61B-4C83-950A-96DD7975A655}" type="datetime5">
              <a:rPr lang="en-US" smtClean="0"/>
            </a:fld>
            <a:endParaRPr lang="en-US"/>
          </a:p>
        </p:txBody>
      </p:sp>
      <p:sp>
        <p:nvSpPr>
          <p:cNvPr id="4" name="Footer Placeholder 3"/>
          <p:cNvSpPr>
            <a:spLocks noGrp="1"/>
          </p:cNvSpPr>
          <p:nvPr>
            <p:ph type="ftr" sz="quarter" idx="11"/>
          </p:nvPr>
        </p:nvSpPr>
        <p:spPr/>
        <p:txBody>
          <a:bodyPr/>
          <a:lstStyle/>
          <a:p>
            <a:pPr>
              <a:defRPr/>
            </a:pPr>
            <a:r>
              <a:rPr lang="pt-BR"/>
              <a:t>SKNCOE TE (E &amp; TC) 2023-24</a:t>
            </a:r>
            <a:endParaRPr lang="en-US"/>
          </a:p>
        </p:txBody>
      </p:sp>
      <p:sp>
        <p:nvSpPr>
          <p:cNvPr id="5" name="Slide Number Placeholder 4"/>
          <p:cNvSpPr>
            <a:spLocks noGrp="1"/>
          </p:cNvSpPr>
          <p:nvPr>
            <p:ph type="sldNum" sz="quarter" idx="12"/>
          </p:nvPr>
        </p:nvSpPr>
        <p:spPr/>
        <p:txBody>
          <a:bodyPr/>
          <a:lstStyle/>
          <a:p>
            <a:pPr>
              <a:defRPr/>
            </a:pPr>
            <a:fld id="{235A821E-5EE0-49C1-A55F-2A6EB84340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62A220A-5D9F-4C29-AE4E-DC978A87E7BB}" type="datetime5">
              <a:rPr lang="en-US" smtClean="0"/>
            </a:fld>
            <a:endParaRPr lang="en-US"/>
          </a:p>
        </p:txBody>
      </p:sp>
      <p:sp>
        <p:nvSpPr>
          <p:cNvPr id="3" name="Footer Placeholder 2"/>
          <p:cNvSpPr>
            <a:spLocks noGrp="1"/>
          </p:cNvSpPr>
          <p:nvPr>
            <p:ph type="ftr" sz="quarter" idx="11"/>
          </p:nvPr>
        </p:nvSpPr>
        <p:spPr/>
        <p:txBody>
          <a:bodyPr/>
          <a:lstStyle/>
          <a:p>
            <a:pPr>
              <a:defRPr/>
            </a:pPr>
            <a:r>
              <a:rPr lang="pt-BR"/>
              <a:t>SKNCOE TE (E &amp; TC) 2023-24</a:t>
            </a:r>
            <a:endParaRPr lang="en-US"/>
          </a:p>
        </p:txBody>
      </p:sp>
      <p:sp>
        <p:nvSpPr>
          <p:cNvPr id="4" name="Slide Number Placeholder 3"/>
          <p:cNvSpPr>
            <a:spLocks noGrp="1"/>
          </p:cNvSpPr>
          <p:nvPr>
            <p:ph type="sldNum" sz="quarter" idx="12"/>
          </p:nvPr>
        </p:nvSpPr>
        <p:spPr/>
        <p:txBody>
          <a:bodyPr/>
          <a:lstStyle/>
          <a:p>
            <a:pPr>
              <a:defRPr/>
            </a:pPr>
            <a:fld id="{3E8AA26D-CB0D-4285-8E00-597B5EDCDBA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FB95B9C1-F4A3-4799-8B3B-6A75BE5FDF28}" type="datetime5">
              <a:rPr lang="en-US" smtClean="0"/>
            </a:fld>
            <a:endParaRPr lang="en-US"/>
          </a:p>
        </p:txBody>
      </p:sp>
      <p:sp>
        <p:nvSpPr>
          <p:cNvPr id="6" name="Footer Placeholder 5"/>
          <p:cNvSpPr>
            <a:spLocks noGrp="1"/>
          </p:cNvSpPr>
          <p:nvPr>
            <p:ph type="ftr" sz="quarter" idx="11"/>
          </p:nvPr>
        </p:nvSpPr>
        <p:spPr/>
        <p:txBody>
          <a:bodyPr/>
          <a:lstStyle/>
          <a:p>
            <a:pPr>
              <a:defRPr/>
            </a:pPr>
            <a:r>
              <a:rPr lang="pt-BR"/>
              <a:t>SKNCOE TE (E &amp; TC) 2023-24</a:t>
            </a:r>
            <a:endParaRPr lang="en-US"/>
          </a:p>
        </p:txBody>
      </p:sp>
      <p:sp>
        <p:nvSpPr>
          <p:cNvPr id="7" name="Slide Number Placeholder 6"/>
          <p:cNvSpPr>
            <a:spLocks noGrp="1"/>
          </p:cNvSpPr>
          <p:nvPr>
            <p:ph type="sldNum" sz="quarter" idx="12"/>
          </p:nvPr>
        </p:nvSpPr>
        <p:spPr/>
        <p:txBody>
          <a:bodyPr/>
          <a:lstStyle/>
          <a:p>
            <a:pPr>
              <a:defRPr/>
            </a:pPr>
            <a:fld id="{F687A651-1830-4699-BE01-B1C2060856A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75B7B857-F590-4E5D-9865-21C75691E214}" type="datetime5">
              <a:rPr lang="en-US" smtClean="0"/>
            </a:fld>
            <a:endParaRPr lang="en-US"/>
          </a:p>
        </p:txBody>
      </p:sp>
      <p:sp>
        <p:nvSpPr>
          <p:cNvPr id="6" name="Footer Placeholder 5"/>
          <p:cNvSpPr>
            <a:spLocks noGrp="1"/>
          </p:cNvSpPr>
          <p:nvPr>
            <p:ph type="ftr" sz="quarter" idx="11"/>
          </p:nvPr>
        </p:nvSpPr>
        <p:spPr/>
        <p:txBody>
          <a:bodyPr/>
          <a:lstStyle/>
          <a:p>
            <a:pPr>
              <a:defRPr/>
            </a:pPr>
            <a:r>
              <a:rPr lang="pt-BR"/>
              <a:t>SKNCOE TE (E &amp; TC) 2023-24</a:t>
            </a:r>
            <a:endParaRPr lang="en-US"/>
          </a:p>
        </p:txBody>
      </p:sp>
      <p:sp>
        <p:nvSpPr>
          <p:cNvPr id="7" name="Slide Number Placeholder 6"/>
          <p:cNvSpPr>
            <a:spLocks noGrp="1"/>
          </p:cNvSpPr>
          <p:nvPr>
            <p:ph type="sldNum" sz="quarter" idx="12"/>
          </p:nvPr>
        </p:nvSpPr>
        <p:spPr/>
        <p:txBody>
          <a:bodyPr/>
          <a:lstStyle/>
          <a:p>
            <a:pPr>
              <a:defRPr/>
            </a:pPr>
            <a:fld id="{A4228A41-7B01-4CC1-A570-C0927E29155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37B16103-4D82-44A3-B262-0055EA1417B7}" type="datetime5">
              <a:rPr lang="en-US" smtClean="0"/>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pt-BR"/>
              <a:t>SKNCOE TE (E &amp; TC) 2023-24</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8DBF362A-D5A5-4553-B3F0-15A77B3EC1F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0" y="609600"/>
            <a:ext cx="4572000" cy="830263"/>
          </a:xfrm>
          <a:prstGeom prst="rect">
            <a:avLst/>
          </a:prstGeom>
          <a:solidFill>
            <a:schemeClr val="bg2">
              <a:lumMod val="20000"/>
              <a:lumOff val="80000"/>
            </a:schemeClr>
          </a:solidFill>
        </p:spPr>
        <p:style>
          <a:lnRef idx="3">
            <a:schemeClr val="lt1"/>
          </a:lnRef>
          <a:fillRef idx="1">
            <a:schemeClr val="accent3"/>
          </a:fillRef>
          <a:effectRef idx="1">
            <a:schemeClr val="accent3"/>
          </a:effectRef>
          <a:fontRef idx="minor">
            <a:schemeClr val="lt1"/>
          </a:fontRef>
        </p:style>
        <p:txBody>
          <a:bodyPr>
            <a:spAutoFit/>
          </a:bodyPr>
          <a:lstStyle/>
          <a:p>
            <a:pPr algn="ctr" fontAlgn="auto">
              <a:spcBef>
                <a:spcPts val="0"/>
              </a:spcBef>
              <a:spcAft>
                <a:spcPts val="0"/>
              </a:spcAft>
              <a:defRPr/>
            </a:pPr>
            <a:r>
              <a:rPr lang="en-US" sz="2400" dirty="0">
                <a:solidFill>
                  <a:schemeClr val="tx1"/>
                </a:solidFill>
                <a:latin typeface="Times New Roman" panose="02020603050405020304" pitchFamily="18" charset="0"/>
                <a:cs typeface="Times New Roman" panose="02020603050405020304" pitchFamily="18" charset="0"/>
              </a:rPr>
              <a:t>A</a:t>
            </a:r>
            <a:endParaRPr lang="en-US" sz="2400" dirty="0">
              <a:solidFill>
                <a:schemeClr val="tx1"/>
              </a:solidFill>
              <a:latin typeface="Times New Roman" panose="02020603050405020304" pitchFamily="18" charset="0"/>
              <a:cs typeface="Times New Roman" panose="02020603050405020304" pitchFamily="18" charset="0"/>
            </a:endParaRPr>
          </a:p>
          <a:p>
            <a:pPr algn="ctr" fontAlgn="auto">
              <a:spcBef>
                <a:spcPts val="0"/>
              </a:spcBef>
              <a:spcAft>
                <a:spcPts val="0"/>
              </a:spcAft>
              <a:defRPr/>
            </a:pPr>
            <a:r>
              <a:rPr lang="en-US" sz="2400" dirty="0">
                <a:solidFill>
                  <a:schemeClr val="tx1"/>
                </a:solidFill>
                <a:latin typeface="Times New Roman" panose="02020603050405020304" pitchFamily="18" charset="0"/>
                <a:cs typeface="Times New Roman" panose="02020603050405020304" pitchFamily="18" charset="0"/>
              </a:rPr>
              <a:t> Presentation on</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990600" y="2067580"/>
            <a:ext cx="6934200" cy="954107"/>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path path="circle">
              <a:fillToRect l="50000" t="50000" r="50000" b="50000"/>
            </a:path>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a:spAutoFit/>
          </a:bodyPr>
          <a:lstStyle/>
          <a:p>
            <a:pPr algn="ctr" fontAlgn="auto">
              <a:spcBef>
                <a:spcPts val="0"/>
              </a:spcBef>
              <a:spcAft>
                <a:spcPts val="0"/>
              </a:spcAft>
              <a:defRPr/>
            </a:pPr>
            <a:r>
              <a:rPr lang="en-IN" sz="2800" dirty="0">
                <a:latin typeface="Times New Roman" panose="02020603050405020304" pitchFamily="18" charset="0"/>
                <a:cs typeface="Times New Roman" panose="02020603050405020304" pitchFamily="18" charset="0"/>
              </a:rPr>
              <a:t>“Auto Driving Temperature And Humidity Sensing Robot Using Arduino” </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054" name="TextBox 3"/>
          <p:cNvSpPr txBox="1">
            <a:spLocks noChangeArrowheads="1"/>
          </p:cNvSpPr>
          <p:nvPr/>
        </p:nvSpPr>
        <p:spPr bwMode="auto">
          <a:xfrm>
            <a:off x="838200" y="3657610"/>
            <a:ext cx="3505200" cy="646331"/>
          </a:xfrm>
          <a:prstGeom prst="rect">
            <a:avLst/>
          </a:prstGeom>
          <a:solidFill>
            <a:schemeClr val="bg2">
              <a:lumMod val="20000"/>
              <a:lumOff val="80000"/>
            </a:schemeClr>
          </a:solidFill>
          <a:ln w="9525">
            <a:noFill/>
            <a:miter lim="800000"/>
          </a:ln>
        </p:spPr>
        <p:txBody>
          <a:bodyPr>
            <a:spAutoFit/>
          </a:bodyPr>
          <a:lstStyle/>
          <a:p>
            <a:pPr>
              <a:defRPr/>
            </a:pPr>
            <a:r>
              <a:rPr lang="en-US" dirty="0">
                <a:latin typeface="Times New Roman" panose="02020603050405020304" pitchFamily="18" charset="0"/>
                <a:cs typeface="Times New Roman" panose="02020603050405020304" pitchFamily="18" charset="0"/>
              </a:rPr>
              <a:t>Guide :-</a:t>
            </a:r>
            <a:endParaRPr lang="en-US"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Ms. Aparna Lokhande Ma’am</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457700" y="3553479"/>
            <a:ext cx="4137581" cy="1198880"/>
          </a:xfrm>
          <a:prstGeom prst="rect">
            <a:avLst/>
          </a:prstGeom>
          <a:solidFill>
            <a:schemeClr val="bg2">
              <a:lumMod val="20000"/>
              <a:lumOff val="80000"/>
            </a:schemeClr>
          </a:solidFill>
        </p:spPr>
        <p:txBody>
          <a:bodyPr wrap="square">
            <a:spAutoFit/>
          </a:bodyPr>
          <a:lstStyle/>
          <a:p>
            <a:pPr fontAlgn="auto">
              <a:spcBef>
                <a:spcPts val="0"/>
              </a:spcBef>
              <a:spcAft>
                <a:spcPts val="0"/>
              </a:spcAft>
              <a:defRPr/>
            </a:pPr>
            <a:r>
              <a:rPr lang="en-US" dirty="0">
                <a:latin typeface="Times New Roman" panose="02020603050405020304" pitchFamily="18" charset="0"/>
                <a:cs typeface="Times New Roman" panose="02020603050405020304" pitchFamily="18" charset="0"/>
              </a:rPr>
              <a:t>Submitted By:-</a:t>
            </a:r>
            <a:endParaRPr lang="en-US" dirty="0">
              <a:latin typeface="Times New Roman" panose="02020603050405020304" pitchFamily="18" charset="0"/>
              <a:cs typeface="Times New Roman" panose="02020603050405020304" pitchFamily="18" charset="0"/>
            </a:endParaRPr>
          </a:p>
          <a:p>
            <a:pPr algn="l" fontAlgn="auto">
              <a:spcBef>
                <a:spcPts val="0"/>
              </a:spcBef>
              <a:spcAft>
                <a:spcPts val="0"/>
              </a:spcAft>
              <a:defRPr/>
            </a:pPr>
            <a:r>
              <a:rPr lang="en-US" dirty="0">
                <a:latin typeface="Times New Roman" panose="02020603050405020304" pitchFamily="18" charset="0"/>
                <a:cs typeface="Times New Roman" panose="02020603050405020304" pitchFamily="18" charset="0"/>
              </a:rPr>
              <a:t>1. Aditya Anil Andhale 72293849H            </a:t>
            </a:r>
            <a:endParaRPr lang="en-US" dirty="0">
              <a:latin typeface="Times New Roman" panose="02020603050405020304" pitchFamily="18" charset="0"/>
              <a:cs typeface="Times New Roman" panose="02020603050405020304" pitchFamily="18" charset="0"/>
            </a:endParaRPr>
          </a:p>
          <a:p>
            <a:pPr algn="l" fontAlgn="auto">
              <a:spcBef>
                <a:spcPts val="0"/>
              </a:spcBef>
              <a:spcAft>
                <a:spcPts val="0"/>
              </a:spcAft>
              <a:defRPr/>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42900" indent="-342900" algn="l" fontAlgn="auto">
              <a:spcBef>
                <a:spcPts val="0"/>
              </a:spcBef>
              <a:spcAft>
                <a:spcPts val="0"/>
              </a:spcAft>
              <a:defRPr/>
            </a:pP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57200" y="5562600"/>
            <a:ext cx="8458200" cy="8302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en-US" sz="2400" dirty="0">
                <a:latin typeface="Times New Roman" panose="02020603050405020304" pitchFamily="18" charset="0"/>
                <a:cs typeface="Times New Roman" panose="02020603050405020304" pitchFamily="18" charset="0"/>
              </a:rPr>
              <a:t>Department of  Electronics &amp; Telecommunication Engineering</a:t>
            </a:r>
            <a:endParaRPr lang="en-US" sz="2400" dirty="0">
              <a:latin typeface="Times New Roman" panose="02020603050405020304" pitchFamily="18" charset="0"/>
              <a:cs typeface="Times New Roman" panose="02020603050405020304" pitchFamily="18" charset="0"/>
            </a:endParaRPr>
          </a:p>
          <a:p>
            <a:pPr algn="ctr" fontAlgn="auto">
              <a:spcBef>
                <a:spcPts val="0"/>
              </a:spcBef>
              <a:spcAft>
                <a:spcPts val="0"/>
              </a:spcAft>
              <a:defRPr/>
            </a:pPr>
            <a:r>
              <a:rPr lang="en-US" sz="2400" dirty="0">
                <a:latin typeface="Times New Roman" panose="02020603050405020304" pitchFamily="18" charset="0"/>
                <a:cs typeface="Times New Roman" panose="02020603050405020304" pitchFamily="18" charset="0"/>
              </a:rPr>
              <a:t>Smt. Kashibai Navale College of Engineering, Pune - 41.</a:t>
            </a:r>
            <a:endParaRPr lang="en-US" sz="2400" dirty="0">
              <a:latin typeface="Times New Roman" panose="02020603050405020304" pitchFamily="18" charset="0"/>
              <a:cs typeface="Times New Roman" panose="02020603050405020304" pitchFamily="18" charset="0"/>
            </a:endParaRPr>
          </a:p>
        </p:txBody>
      </p:sp>
      <p:sp>
        <p:nvSpPr>
          <p:cNvPr id="2" name="TextBox 3"/>
          <p:cNvSpPr txBox="1">
            <a:spLocks noChangeArrowheads="1"/>
          </p:cNvSpPr>
          <p:nvPr/>
        </p:nvSpPr>
        <p:spPr bwMode="auto">
          <a:xfrm>
            <a:off x="7391400" y="228600"/>
            <a:ext cx="1524000" cy="646113"/>
          </a:xfrm>
          <a:prstGeom prst="rect">
            <a:avLst/>
          </a:prstGeom>
          <a:gradFill rotWithShape="1">
            <a:gsLst>
              <a:gs pos="0">
                <a:srgbClr val="03D4A8"/>
              </a:gs>
              <a:gs pos="25000">
                <a:srgbClr val="21D6E0"/>
              </a:gs>
              <a:gs pos="75000">
                <a:srgbClr val="0087E6"/>
              </a:gs>
              <a:gs pos="100000">
                <a:srgbClr val="005CBF"/>
              </a:gs>
            </a:gsLst>
            <a:lin ang="5400000"/>
          </a:gradFill>
          <a:ln w="9525">
            <a:noFill/>
            <a:miter lim="800000"/>
          </a:ln>
        </p:spPr>
        <p:txBody>
          <a:bodyPr>
            <a:spAutoFit/>
          </a:bodyPr>
          <a:lstStyle/>
          <a:p>
            <a:r>
              <a:rPr lang="en-US" dirty="0">
                <a:latin typeface="Times New Roman" panose="02020603050405020304" pitchFamily="18" charset="0"/>
                <a:cs typeface="Times New Roman" panose="02020603050405020304" pitchFamily="18" charset="0"/>
              </a:rPr>
              <a:t>Group No: -</a:t>
            </a:r>
            <a:endParaRPr lang="en-US" dirty="0">
              <a:latin typeface="Times New Roman" panose="02020603050405020304" pitchFamily="18" charset="0"/>
              <a:cs typeface="Times New Roman" panose="02020603050405020304" pitchFamily="18" charset="0"/>
            </a:endParaRPr>
          </a:p>
          <a:p>
            <a:pPr algn="ctr"/>
            <a:r>
              <a:rPr lang="en-US" dirty="0">
                <a:solidFill>
                  <a:srgbClr val="FF0000"/>
                </a:solidFill>
                <a:latin typeface="Times New Roman" panose="02020603050405020304" pitchFamily="18" charset="0"/>
                <a:cs typeface="Times New Roman" panose="02020603050405020304" pitchFamily="18" charset="0"/>
              </a:rPr>
              <a:t>TE1_T3</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2059" name="Picture 2"/>
          <p:cNvPicPr>
            <a:picLocks noChangeAspect="1" noChangeArrowheads="1"/>
          </p:cNvPicPr>
          <p:nvPr/>
        </p:nvPicPr>
        <p:blipFill>
          <a:blip r:embed="rId1"/>
          <a:srcRect/>
          <a:stretch>
            <a:fillRect/>
          </a:stretch>
        </p:blipFill>
        <p:spPr bwMode="auto">
          <a:xfrm>
            <a:off x="152400" y="152400"/>
            <a:ext cx="1600200" cy="11049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199" y="152400"/>
            <a:ext cx="8229600" cy="7159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BLOCK DIAGRAM</a:t>
            </a:r>
            <a:endParaRPr lang="en-US" sz="3200" b="1" dirty="0">
              <a:latin typeface="Times New Roman" panose="02020603050405020304" pitchFamily="18" charset="0"/>
              <a:cs typeface="Times New Roman" panose="02020603050405020304" pitchFamily="18" charset="0"/>
            </a:endParaRPr>
          </a:p>
        </p:txBody>
      </p:sp>
      <p:sp>
        <p:nvSpPr>
          <p:cNvPr id="11271" name="Date Placeholder 10"/>
          <p:cNvSpPr>
            <a:spLocks noGrp="1"/>
          </p:cNvSpPr>
          <p:nvPr>
            <p:ph type="dt" sz="half" idx="10"/>
          </p:nvPr>
        </p:nvSpPr>
        <p:spPr>
          <a:noFill/>
        </p:spPr>
        <p:txBody>
          <a:bodyPr/>
          <a:lstStyle/>
          <a:p>
            <a:fld id="{F426B23F-F38C-49AC-B279-4F5ED09F26DE}"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1270" name="Footer Placeholder 9"/>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1269" name="Slide Number Placeholder 8"/>
          <p:cNvSpPr>
            <a:spLocks noGrp="1"/>
          </p:cNvSpPr>
          <p:nvPr>
            <p:ph type="sldNum" sz="quarter" idx="12"/>
          </p:nvPr>
        </p:nvSpPr>
        <p:spPr>
          <a:noFill/>
        </p:spPr>
        <p:txBody>
          <a:bodyPr/>
          <a:lstStyle/>
          <a:p>
            <a:fld id="{6129AD65-AF4E-4636-A7E1-E7C44F240BF8}"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1268" name="TextBox 7"/>
          <p:cNvSpPr txBox="1">
            <a:spLocks noChangeArrowheads="1"/>
          </p:cNvSpPr>
          <p:nvPr/>
        </p:nvSpPr>
        <p:spPr bwMode="auto">
          <a:xfrm>
            <a:off x="606527" y="5277277"/>
            <a:ext cx="8153400" cy="707886"/>
          </a:xfrm>
          <a:prstGeom prst="rect">
            <a:avLst/>
          </a:prstGeom>
          <a:noFill/>
          <a:ln w="9525">
            <a:noFill/>
            <a:miter lim="800000"/>
          </a:ln>
        </p:spPr>
        <p:txBody>
          <a:bodyPr>
            <a:spAutoFit/>
          </a:bodyPr>
          <a:lstStyle/>
          <a:p>
            <a:pPr algn="ctr"/>
            <a:r>
              <a:rPr lang="en-US" sz="2000" dirty="0">
                <a:latin typeface="Times New Roman" panose="02020603050405020304" pitchFamily="18" charset="0"/>
                <a:cs typeface="Times New Roman" panose="02020603050405020304" pitchFamily="18" charset="0"/>
              </a:rPr>
              <a:t>Fig. 1 Block Diagram of </a:t>
            </a:r>
            <a:r>
              <a:rPr lang="en-IN" sz="2000" dirty="0">
                <a:latin typeface="Times New Roman" panose="02020603050405020304" pitchFamily="18" charset="0"/>
                <a:cs typeface="Times New Roman" panose="02020603050405020304" pitchFamily="18" charset="0"/>
              </a:rPr>
              <a:t>Auto Driving Temperature And Humidity Sensing Robot Using Arduino</a:t>
            </a: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533399" y="1219200"/>
            <a:ext cx="8153400" cy="381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0" y="274638"/>
            <a:ext cx="9144000" cy="487362"/>
          </a:xfrm>
        </p:spPr>
        <p:txBody>
          <a:bodyPr>
            <a:no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BLOCK DIAGRAM DESCRIPTION</a:t>
            </a:r>
            <a:endParaRPr lang="en-US" sz="3200" b="1" dirty="0">
              <a:latin typeface="Times New Roman" panose="02020603050405020304" pitchFamily="18" charset="0"/>
              <a:cs typeface="Times New Roman" panose="02020603050405020304" pitchFamily="18" charset="0"/>
            </a:endParaRPr>
          </a:p>
        </p:txBody>
      </p:sp>
      <p:sp>
        <p:nvSpPr>
          <p:cNvPr id="12291" name="Content Placeholder 2"/>
          <p:cNvSpPr>
            <a:spLocks noGrp="1"/>
          </p:cNvSpPr>
          <p:nvPr>
            <p:ph idx="1"/>
          </p:nvPr>
        </p:nvSpPr>
        <p:spPr>
          <a:xfrm>
            <a:off x="457200" y="1219200"/>
            <a:ext cx="8229600" cy="4525963"/>
          </a:xfrm>
        </p:spPr>
        <p:txBody>
          <a:bodyPr>
            <a:normAutofit fontScale="92500" lnSpcReduction="20000"/>
          </a:bodyPr>
          <a:lstStyle/>
          <a:p>
            <a:pPr marL="0" indent="0">
              <a:buNone/>
            </a:pPr>
            <a:r>
              <a:rPr lang="en-US" sz="2200" b="1" dirty="0">
                <a:latin typeface="Times New Roman" panose="02020603050405020304" pitchFamily="18" charset="0"/>
                <a:cs typeface="Times New Roman" panose="02020603050405020304" pitchFamily="18" charset="0"/>
              </a:rPr>
              <a:t>1: Microcontroller (Arduino Nano) :-</a:t>
            </a:r>
            <a:endParaRPr lang="en-US" sz="2200" b="1"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Heart of the project, acts as the central processing unit.</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Controls and coordinates the functionalities of the robot.</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Processes data from sensors and makes decisions for autonomous navigation.</a:t>
            </a:r>
            <a:endParaRPr lang="en-US" sz="19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2: ESP Wi-Fi Module :-</a:t>
            </a:r>
            <a:endParaRPr lang="en-US" sz="2200" b="1"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Enables wireless communication for remote control and data transmission.</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Facilitates connectivity to the internet for real-time monitoring and control.</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Integrates with Arduino Nano to enable IoT capabilities</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3: N20 6V Motor :-</a:t>
            </a:r>
            <a:endParaRPr lang="en-US" sz="2200" b="1"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Drives the movement of the robot's wheels.</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Controlled by the Arduino Nano to navigate the robot.</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Provides propulsion for autonomous driving and maneuverability</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2294" name="Date Placeholder 8"/>
          <p:cNvSpPr>
            <a:spLocks noGrp="1"/>
          </p:cNvSpPr>
          <p:nvPr>
            <p:ph type="dt" sz="half" idx="10"/>
          </p:nvPr>
        </p:nvSpPr>
        <p:spPr>
          <a:noFill/>
        </p:spPr>
        <p:txBody>
          <a:bodyPr/>
          <a:lstStyle/>
          <a:p>
            <a:fld id="{41814541-7D09-40AB-8C42-6291FBE26805}"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2293"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2292" name="Slide Number Placeholder 6"/>
          <p:cNvSpPr>
            <a:spLocks noGrp="1"/>
          </p:cNvSpPr>
          <p:nvPr>
            <p:ph type="sldNum" sz="quarter" idx="12"/>
          </p:nvPr>
        </p:nvSpPr>
        <p:spPr>
          <a:noFill/>
        </p:spPr>
        <p:txBody>
          <a:bodyPr/>
          <a:lstStyle/>
          <a:p>
            <a:fld id="{02A87C2A-4DC7-42B8-B6B0-BCEC5A16684C}"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1673"/>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BLOCK DIAGRAM DESCRIPTION</a:t>
            </a:r>
            <a:endParaRPr lang="en-IN" sz="3600" dirty="0"/>
          </a:p>
        </p:txBody>
      </p:sp>
      <p:sp>
        <p:nvSpPr>
          <p:cNvPr id="3" name="Content Placeholder 2"/>
          <p:cNvSpPr>
            <a:spLocks noGrp="1"/>
          </p:cNvSpPr>
          <p:nvPr>
            <p:ph idx="1"/>
          </p:nvPr>
        </p:nvSpPr>
        <p:spPr>
          <a:xfrm>
            <a:off x="626192" y="1295401"/>
            <a:ext cx="7886700" cy="4953000"/>
          </a:xfrm>
        </p:spPr>
        <p:txBody>
          <a:bodyPr>
            <a:normAutofit fontScale="92500" lnSpcReduction="10000"/>
          </a:bodyPr>
          <a:lstStyle/>
          <a:p>
            <a:pPr marL="0" indent="0">
              <a:buNone/>
            </a:pPr>
            <a:r>
              <a:rPr lang="en-US" sz="2000" b="1" dirty="0">
                <a:latin typeface="Times New Roman" panose="02020603050405020304" pitchFamily="18" charset="0"/>
                <a:cs typeface="Times New Roman" panose="02020603050405020304" pitchFamily="18" charset="0"/>
              </a:rPr>
              <a:t>4: DHT11 Sensor :- </a:t>
            </a:r>
            <a:endParaRPr lang="en-US" sz="20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Measures temperature and humidity levels in the environment.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Provides environmental data for monitoring and control.</a:t>
            </a:r>
            <a:endParaRPr lang="en-US" sz="1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5 : IR Sensor :-</a:t>
            </a:r>
            <a:endParaRPr lang="en-US" sz="20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Detects obstacles in the robot's path.</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Sends signals to the Arduino Nano indicating the presence of obstacles.</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6: N20 Wheel :-</a:t>
            </a:r>
            <a:endParaRPr lang="en-US" sz="20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Component of the robot's locomotion system.</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Attaches to the N20 motor to drive the movement of the robot.</a:t>
            </a: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7: Power Supply (9V) :- </a:t>
            </a:r>
            <a:endParaRPr lang="en-US" sz="20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Provides electrical power to the entire system.</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Supplies energy to Arduino Nano, motors, sensors, and other components.</a:t>
            </a:r>
            <a:endParaRPr lang="en-US" sz="1800" dirty="0">
              <a:latin typeface="Times New Roman" panose="02020603050405020304" pitchFamily="18" charset="0"/>
              <a:cs typeface="Times New Roman" panose="02020603050405020304" pitchFamily="18" charset="0"/>
            </a:endParaRPr>
          </a:p>
          <a:p>
            <a:pPr marL="0" indent="0">
              <a:buNone/>
            </a:pPr>
            <a:endParaRPr lang="en-IN" sz="19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D62199E4-7C3C-4415-85A8-1427856826D6}" type="datetime5">
              <a:rPr lang="en-US" smtClean="0"/>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 y="274638"/>
            <a:ext cx="9067800" cy="792162"/>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TECHNICAL SPECIFICATION OF PROJECT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13315" name="Content Placeholder 2"/>
          <p:cNvSpPr>
            <a:spLocks noGrp="1"/>
          </p:cNvSpPr>
          <p:nvPr>
            <p:ph idx="1"/>
          </p:nvPr>
        </p:nvSpPr>
        <p:spPr>
          <a:xfrm>
            <a:off x="457200" y="1219200"/>
            <a:ext cx="8229600" cy="4800600"/>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Hardware Specification:- </a:t>
            </a:r>
            <a:endParaRPr lang="en-US" sz="24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Microcontroller: Arduino Nano.</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Communication Module: ESP Wi-Fi Module.</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Motor: N20 6V Motor.</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Sensor: DHT11 (Temperature and Humidity), IR Sensor.</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Power Supply: 9V Battery.</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Software Specification:-</a:t>
            </a:r>
            <a:endParaRPr lang="en-US" sz="24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Programming Language: Embedded C (using Arduino IDE).</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Libraries: Arduino standard libraries for sensor interfacing and motor control.</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Development Environment: Arduino IDE for code development and uploading.</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Communication Protocol: Wi-Fi for remote control and data transmission.</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Control Algorithm: Implemented using Arduino programming to achieve autonomous navigation and environmental sensing.</a:t>
            </a:r>
            <a:endParaRPr lang="en-US" sz="1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13316" name="Date Placeholder 3"/>
          <p:cNvSpPr>
            <a:spLocks noGrp="1"/>
          </p:cNvSpPr>
          <p:nvPr>
            <p:ph type="dt" sz="half" idx="10"/>
          </p:nvPr>
        </p:nvSpPr>
        <p:spPr>
          <a:noFill/>
        </p:spPr>
        <p:txBody>
          <a:bodyPr/>
          <a:lstStyle/>
          <a:p>
            <a:fld id="{6FB4484F-E3B1-4837-802F-FFF26F2701EA}"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3317" name="Footer Placeholder 4"/>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3318" name="Slide Number Placeholder 5"/>
          <p:cNvSpPr>
            <a:spLocks noGrp="1"/>
          </p:cNvSpPr>
          <p:nvPr>
            <p:ph type="sldNum" sz="quarter" idx="12"/>
          </p:nvPr>
        </p:nvSpPr>
        <p:spPr>
          <a:noFill/>
        </p:spPr>
        <p:txBody>
          <a:bodyPr/>
          <a:lstStyle/>
          <a:p>
            <a:fld id="{72FEB44D-A0C8-4576-9ADC-71A16001A172}"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a:solidFill>
                  <a:srgbClr val="C00000"/>
                </a:solidFill>
                <a:latin typeface="Times New Roman" panose="02020603050405020304" pitchFamily="18" charset="0"/>
                <a:cs typeface="Times New Roman" panose="02020603050405020304" pitchFamily="18" charset="0"/>
              </a:rPr>
              <a:t>DESIGN &amp; IMPLEMENTATION</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t>Ckt</a:t>
            </a:r>
            <a:r>
              <a:rPr lang="en-US" dirty="0"/>
              <a:t> diagram</a:t>
            </a:r>
            <a:endParaRPr lang="en-US" dirty="0"/>
          </a:p>
          <a:p>
            <a:r>
              <a:rPr lang="en-US" dirty="0"/>
              <a:t>Design calculations if any</a:t>
            </a:r>
            <a:endParaRPr lang="en-US" dirty="0"/>
          </a:p>
          <a:p>
            <a:r>
              <a:rPr lang="en-IN" dirty="0" err="1"/>
              <a:t>Pcb</a:t>
            </a:r>
            <a:r>
              <a:rPr lang="en-IN" dirty="0"/>
              <a:t> layout</a:t>
            </a:r>
            <a:endParaRPr lang="en-IN" dirty="0"/>
          </a:p>
          <a:p>
            <a:r>
              <a:rPr lang="en-IN" dirty="0"/>
              <a:t>etc</a:t>
            </a:r>
            <a:endParaRPr lang="en-IN" dirty="0"/>
          </a:p>
        </p:txBody>
      </p:sp>
      <p:sp>
        <p:nvSpPr>
          <p:cNvPr id="4" name="Date Placeholder 3"/>
          <p:cNvSpPr>
            <a:spLocks noGrp="1"/>
          </p:cNvSpPr>
          <p:nvPr>
            <p:ph type="dt" sz="half" idx="10"/>
          </p:nvPr>
        </p:nvSpPr>
        <p:spPr/>
        <p:txBody>
          <a:bodyPr/>
          <a:lstStyle/>
          <a:p>
            <a:pPr>
              <a:defRPr/>
            </a:pPr>
            <a:fld id="{E1AC1139-3649-40F6-8061-B424CC23B0BE}" type="datetime5">
              <a:rPr lang="en-US" smtClean="0"/>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 y="274638"/>
            <a:ext cx="9067800" cy="792162"/>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RESULTS</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13315" name="Content Placeholder 2"/>
          <p:cNvSpPr>
            <a:spLocks noGrp="1"/>
          </p:cNvSpPr>
          <p:nvPr>
            <p:ph idx="1"/>
          </p:nvPr>
        </p:nvSpPr>
        <p:spPr>
          <a:xfrm>
            <a:off x="457200" y="1371600"/>
            <a:ext cx="8229600" cy="4525963"/>
          </a:xfrm>
        </p:spPr>
        <p:txBody>
          <a:bodyPr/>
          <a:lstStyle/>
          <a:p>
            <a:r>
              <a:rPr lang="en-US" sz="2800" b="1" dirty="0">
                <a:latin typeface="Times New Roman" panose="02020603050405020304" pitchFamily="18" charset="0"/>
                <a:cs typeface="Times New Roman" panose="02020603050405020304" pitchFamily="18" charset="0"/>
              </a:rPr>
              <a:t>Simulation result:- </a:t>
            </a:r>
            <a:endParaRPr lang="en-US" sz="2800" b="1" dirty="0">
              <a:latin typeface="Times New Roman" panose="02020603050405020304" pitchFamily="18" charset="0"/>
              <a:cs typeface="Times New Roman" panose="02020603050405020304" pitchFamily="18" charset="0"/>
            </a:endParaRPr>
          </a:p>
          <a:p>
            <a:pPr marL="0" indent="0">
              <a:buNone/>
            </a:pPr>
            <a:endParaRPr lang="en-US" sz="28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Integration of Arduino Nano with sensors and N20 motor successful.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Accurate temperature and humidity sensing achieved.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Obstacle detection and avoidance functioning effectively.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Reliable communication established with ESP Wi-Fi module.</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13316" name="Date Placeholder 3"/>
          <p:cNvSpPr>
            <a:spLocks noGrp="1"/>
          </p:cNvSpPr>
          <p:nvPr>
            <p:ph type="dt" sz="half" idx="10"/>
          </p:nvPr>
        </p:nvSpPr>
        <p:spPr>
          <a:noFill/>
        </p:spPr>
        <p:txBody>
          <a:bodyPr/>
          <a:lstStyle/>
          <a:p>
            <a:fld id="{2B568874-A2B8-4E53-9A5A-0758F14FB1B3}"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3317" name="Footer Placeholder 4"/>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3318" name="Slide Number Placeholder 5"/>
          <p:cNvSpPr>
            <a:spLocks noGrp="1"/>
          </p:cNvSpPr>
          <p:nvPr>
            <p:ph type="sldNum" sz="quarter" idx="12"/>
          </p:nvPr>
        </p:nvSpPr>
        <p:spPr>
          <a:noFill/>
        </p:spPr>
        <p:txBody>
          <a:bodyPr/>
          <a:lstStyle/>
          <a:p>
            <a:fld id="{72FEB44D-A0C8-4576-9ADC-71A16001A172}"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srgbClr val="C00000"/>
                </a:solidFill>
                <a:latin typeface="Times New Roman" panose="02020603050405020304" pitchFamily="18" charset="0"/>
                <a:cs typeface="Times New Roman" panose="02020603050405020304" pitchFamily="18" charset="0"/>
              </a:rPr>
              <a:t>RESULTS</a:t>
            </a:r>
            <a:endParaRPr lang="en-IN" dirty="0"/>
          </a:p>
        </p:txBody>
      </p:sp>
      <p:sp>
        <p:nvSpPr>
          <p:cNvPr id="3" name="Content Placeholder 2"/>
          <p:cNvSpPr>
            <a:spLocks noGrp="1"/>
          </p:cNvSpPr>
          <p:nvPr>
            <p:ph idx="1"/>
          </p:nvPr>
        </p:nvSpPr>
        <p:spPr>
          <a:xfrm>
            <a:off x="628650" y="1524000"/>
            <a:ext cx="7886700" cy="4652963"/>
          </a:xfrm>
        </p:spPr>
        <p:txBody>
          <a:bodyPr/>
          <a:lstStyle/>
          <a:p>
            <a:r>
              <a:rPr lang="en-US" sz="2800" b="1" dirty="0">
                <a:latin typeface="Times New Roman" panose="02020603050405020304" pitchFamily="18" charset="0"/>
                <a:cs typeface="Times New Roman" panose="02020603050405020304" pitchFamily="18" charset="0"/>
              </a:rPr>
              <a:t>Final Result:-</a:t>
            </a:r>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Autonomous operation with precise environmental monitoring.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Obstacle avoidance ensuring safe navigation.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Real-time data transmission for remote monitoring.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Overall, efficient performance in navigation and environmental sensing.</a:t>
            </a:r>
            <a:endParaRPr lang="en-US" sz="2400" dirty="0">
              <a:latin typeface="Times New Roman" panose="02020603050405020304" pitchFamily="18" charset="0"/>
              <a:cs typeface="Times New Roman" panose="02020603050405020304" pitchFamily="18" charset="0"/>
            </a:endParaRPr>
          </a:p>
          <a:p>
            <a:endParaRPr lang="en-IN" dirty="0"/>
          </a:p>
        </p:txBody>
      </p:sp>
      <p:sp>
        <p:nvSpPr>
          <p:cNvPr id="4" name="Date Placeholder 3"/>
          <p:cNvSpPr>
            <a:spLocks noGrp="1"/>
          </p:cNvSpPr>
          <p:nvPr>
            <p:ph type="dt" sz="half" idx="10"/>
          </p:nvPr>
        </p:nvSpPr>
        <p:spPr/>
        <p:txBody>
          <a:bodyPr/>
          <a:lstStyle/>
          <a:p>
            <a:pPr>
              <a:defRPr/>
            </a:pPr>
            <a:fld id="{D62199E4-7C3C-4415-85A8-1427856826D6}" type="datetime5">
              <a:rPr lang="en-US" smtClean="0"/>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36524"/>
            <a:ext cx="8229600" cy="974725"/>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ADVANTAGES, DISADVANTAGES</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15363" name="Content Placeholder 2"/>
          <p:cNvSpPr>
            <a:spLocks noGrp="1"/>
          </p:cNvSpPr>
          <p:nvPr>
            <p:ph idx="1"/>
          </p:nvPr>
        </p:nvSpPr>
        <p:spPr>
          <a:xfrm>
            <a:off x="457200" y="1111249"/>
            <a:ext cx="8229600" cy="5137151"/>
          </a:xfrm>
        </p:spPr>
        <p:txBody>
          <a:bodyPr>
            <a:normAutofit fontScale="40000" lnSpcReduction="20000"/>
          </a:bodyPr>
          <a:lstStyle/>
          <a:p>
            <a:r>
              <a:rPr lang="en-US" sz="6000" b="1" dirty="0">
                <a:latin typeface="Times New Roman" panose="02020603050405020304" pitchFamily="18" charset="0"/>
                <a:cs typeface="Times New Roman" panose="02020603050405020304" pitchFamily="18" charset="0"/>
              </a:rPr>
              <a:t>Advantages:- </a:t>
            </a:r>
            <a:endParaRPr lang="en-US" sz="6000" b="1" dirty="0">
              <a:latin typeface="Times New Roman" panose="02020603050405020304" pitchFamily="18" charset="0"/>
              <a:cs typeface="Times New Roman" panose="02020603050405020304" pitchFamily="18" charset="0"/>
            </a:endParaRPr>
          </a:p>
          <a:p>
            <a:pPr>
              <a:lnSpc>
                <a:spcPct val="120000"/>
              </a:lnSpc>
            </a:pPr>
            <a:r>
              <a:rPr lang="en-US" sz="4500" dirty="0">
                <a:latin typeface="Times New Roman" panose="02020603050405020304" pitchFamily="18" charset="0"/>
                <a:cs typeface="Times New Roman" panose="02020603050405020304" pitchFamily="18" charset="0"/>
              </a:rPr>
              <a:t>Simple to fabricate due to readily available components and open-source Arduino platform.</a:t>
            </a:r>
            <a:endParaRPr lang="en-US" sz="4500" dirty="0">
              <a:latin typeface="Times New Roman" panose="02020603050405020304" pitchFamily="18" charset="0"/>
              <a:cs typeface="Times New Roman" panose="02020603050405020304" pitchFamily="18" charset="0"/>
            </a:endParaRPr>
          </a:p>
          <a:p>
            <a:pPr>
              <a:lnSpc>
                <a:spcPct val="120000"/>
              </a:lnSpc>
            </a:pPr>
            <a:r>
              <a:rPr lang="en-US" sz="4500" dirty="0">
                <a:latin typeface="Times New Roman" panose="02020603050405020304" pitchFamily="18" charset="0"/>
                <a:cs typeface="Times New Roman" panose="02020603050405020304" pitchFamily="18" charset="0"/>
              </a:rPr>
              <a:t>Flexible operation facilitated by the microcontroller, allowing for easy customization and programming.</a:t>
            </a:r>
            <a:endParaRPr lang="en-US" sz="4500" dirty="0">
              <a:latin typeface="Times New Roman" panose="02020603050405020304" pitchFamily="18" charset="0"/>
              <a:cs typeface="Times New Roman" panose="02020603050405020304" pitchFamily="18" charset="0"/>
            </a:endParaRPr>
          </a:p>
          <a:p>
            <a:pPr>
              <a:lnSpc>
                <a:spcPct val="120000"/>
              </a:lnSpc>
            </a:pPr>
            <a:r>
              <a:rPr lang="en-US" sz="4500" dirty="0">
                <a:latin typeface="Times New Roman" panose="02020603050405020304" pitchFamily="18" charset="0"/>
                <a:cs typeface="Times New Roman" panose="02020603050405020304" pitchFamily="18" charset="0"/>
              </a:rPr>
              <a:t>Versatile functionality with the ability to perform autonomous navigation and environmental sensing simultaneously.</a:t>
            </a:r>
            <a:endParaRPr lang="en-US" sz="4500" dirty="0">
              <a:latin typeface="Times New Roman" panose="02020603050405020304" pitchFamily="18" charset="0"/>
              <a:cs typeface="Times New Roman" panose="02020603050405020304" pitchFamily="18" charset="0"/>
            </a:endParaRPr>
          </a:p>
          <a:p>
            <a:r>
              <a:rPr lang="en-US" sz="6000" b="1" dirty="0">
                <a:latin typeface="Times New Roman" panose="02020603050405020304" pitchFamily="18" charset="0"/>
                <a:cs typeface="Times New Roman" panose="02020603050405020304" pitchFamily="18" charset="0"/>
              </a:rPr>
              <a:t>Disadvantages:-</a:t>
            </a:r>
            <a:endParaRPr lang="en-US" sz="6000" b="1" dirty="0">
              <a:latin typeface="Times New Roman" panose="02020603050405020304" pitchFamily="18" charset="0"/>
              <a:cs typeface="Times New Roman" panose="02020603050405020304" pitchFamily="18" charset="0"/>
            </a:endParaRPr>
          </a:p>
          <a:p>
            <a:r>
              <a:rPr lang="en-US" sz="4500" dirty="0">
                <a:latin typeface="Times New Roman" panose="02020603050405020304" pitchFamily="18" charset="0"/>
                <a:cs typeface="Times New Roman" panose="02020603050405020304" pitchFamily="18" charset="0"/>
              </a:rPr>
              <a:t>Complexity in system integration and programming, requiring technical expertise.</a:t>
            </a:r>
            <a:endParaRPr lang="en-US" sz="4500" dirty="0">
              <a:latin typeface="Times New Roman" panose="02020603050405020304" pitchFamily="18" charset="0"/>
              <a:cs typeface="Times New Roman" panose="02020603050405020304" pitchFamily="18" charset="0"/>
            </a:endParaRPr>
          </a:p>
          <a:p>
            <a:pPr>
              <a:lnSpc>
                <a:spcPct val="120000"/>
              </a:lnSpc>
            </a:pPr>
            <a:r>
              <a:rPr lang="en-US" sz="4500" dirty="0">
                <a:latin typeface="Times New Roman" panose="02020603050405020304" pitchFamily="18" charset="0"/>
                <a:cs typeface="Times New Roman" panose="02020603050405020304" pitchFamily="18" charset="0"/>
              </a:rPr>
              <a:t>Limited processing power and memory capacity of Arduino Nano may restrict the scope of advanced functionalities.</a:t>
            </a:r>
            <a:endParaRPr lang="en-US" sz="4500" dirty="0">
              <a:latin typeface="Times New Roman" panose="02020603050405020304" pitchFamily="18" charset="0"/>
              <a:cs typeface="Times New Roman" panose="02020603050405020304" pitchFamily="18" charset="0"/>
            </a:endParaRPr>
          </a:p>
          <a:p>
            <a:pPr>
              <a:lnSpc>
                <a:spcPct val="120000"/>
              </a:lnSpc>
            </a:pPr>
            <a:r>
              <a:rPr lang="en-US" sz="4500" dirty="0">
                <a:latin typeface="Times New Roman" panose="02020603050405020304" pitchFamily="18" charset="0"/>
                <a:cs typeface="Times New Roman" panose="02020603050405020304" pitchFamily="18" charset="0"/>
              </a:rPr>
              <a:t>Dependency on battery power, leading to limited operating time before recharging or replacing batteries.</a:t>
            </a:r>
            <a:endParaRPr lang="en-US" sz="4500" dirty="0">
              <a:latin typeface="Times New Roman" panose="02020603050405020304" pitchFamily="18" charset="0"/>
              <a:cs typeface="Times New Roman" panose="02020603050405020304" pitchFamily="18" charset="0"/>
            </a:endParaRPr>
          </a:p>
          <a:p>
            <a:pPr>
              <a:lnSpc>
                <a:spcPct val="120000"/>
              </a:lnSpc>
            </a:pPr>
            <a:r>
              <a:rPr lang="en-US" sz="4500" dirty="0">
                <a:latin typeface="Times New Roman" panose="02020603050405020304" pitchFamily="18" charset="0"/>
                <a:cs typeface="Times New Roman" panose="02020603050405020304" pitchFamily="18" charset="0"/>
              </a:rPr>
              <a:t>Susceptibility to environmental factors such as terrain and lighting conditions, affecting navigation accuracy.</a:t>
            </a:r>
            <a:endParaRPr lang="en-US" sz="4500" dirty="0">
              <a:latin typeface="Times New Roman" panose="02020603050405020304" pitchFamily="18" charset="0"/>
              <a:cs typeface="Times New Roman" panose="02020603050405020304" pitchFamily="18" charset="0"/>
            </a:endParaRPr>
          </a:p>
        </p:txBody>
      </p:sp>
      <p:sp>
        <p:nvSpPr>
          <p:cNvPr id="15366" name="Date Placeholder 8"/>
          <p:cNvSpPr>
            <a:spLocks noGrp="1"/>
          </p:cNvSpPr>
          <p:nvPr>
            <p:ph type="dt" sz="half" idx="10"/>
          </p:nvPr>
        </p:nvSpPr>
        <p:spPr>
          <a:noFill/>
        </p:spPr>
        <p:txBody>
          <a:bodyPr/>
          <a:lstStyle/>
          <a:p>
            <a:fld id="{0E860002-E9C5-4F1F-A03B-1DB2BF0AEBD9}"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5365"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5364" name="Slide Number Placeholder 6"/>
          <p:cNvSpPr>
            <a:spLocks noGrp="1"/>
          </p:cNvSpPr>
          <p:nvPr>
            <p:ph type="sldNum" sz="quarter" idx="12"/>
          </p:nvPr>
        </p:nvSpPr>
        <p:spPr>
          <a:noFill/>
        </p:spPr>
        <p:txBody>
          <a:bodyPr/>
          <a:lstStyle/>
          <a:p>
            <a:fld id="{C834C10E-1A4E-4096-8614-DB5D4A06271A}"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36524"/>
            <a:ext cx="8229600" cy="1050925"/>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FUTURE SCOPE &amp; APPLICATIONS </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15363" name="Content Placeholder 2"/>
          <p:cNvSpPr>
            <a:spLocks noGrp="1"/>
          </p:cNvSpPr>
          <p:nvPr>
            <p:ph idx="1"/>
          </p:nvPr>
        </p:nvSpPr>
        <p:spPr>
          <a:xfrm>
            <a:off x="457200" y="1295400"/>
            <a:ext cx="8229600" cy="4953000"/>
          </a:xfrm>
        </p:spPr>
        <p:txBody>
          <a:bodyPr>
            <a:normAutofit/>
          </a:bodyPr>
          <a:lstStyle/>
          <a:p>
            <a:r>
              <a:rPr lang="en-US" sz="2000" b="1" dirty="0">
                <a:latin typeface="Times New Roman" panose="02020603050405020304" pitchFamily="18" charset="0"/>
                <a:cs typeface="Times New Roman" panose="02020603050405020304" pitchFamily="18" charset="0"/>
              </a:rPr>
              <a:t>Applications:-</a:t>
            </a:r>
            <a:endParaRPr lang="en-US" sz="2000" b="1"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1. Used as a monitoring tool in agricultural settings to track temperature and humidity levels in greenhouses or crop fields.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2. Implemented in power stations for monitoring environmental conditions within critical infrastructure, ensuring optimal operating conditions and preventing equipment damage due to temperature and humidity fluctuations.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3. Integrated into smart homes for climate control and energy management, adjusting heating and cooling systems based on real-time environmental data.</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Future Scope:-</a:t>
            </a:r>
            <a:endParaRPr lang="en-US" sz="2000" b="1"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1. Adding more sensors like gas detectors or distance sensors to make the robot smarter and safer.</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2. Teaching the robot to learn from its surroundings and make decisions on its own using advanced algorithms.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3. Connecting the robot to the internet so it can send data to a central system for analysis and control.</a:t>
            </a:r>
            <a:endParaRPr lang="en-US" sz="1800" dirty="0">
              <a:latin typeface="Times New Roman" panose="02020603050405020304" pitchFamily="18" charset="0"/>
              <a:cs typeface="Times New Roman" panose="02020603050405020304" pitchFamily="18" charset="0"/>
            </a:endParaRPr>
          </a:p>
        </p:txBody>
      </p:sp>
      <p:sp>
        <p:nvSpPr>
          <p:cNvPr id="15366" name="Date Placeholder 8"/>
          <p:cNvSpPr>
            <a:spLocks noGrp="1"/>
          </p:cNvSpPr>
          <p:nvPr>
            <p:ph type="dt" sz="half" idx="10"/>
          </p:nvPr>
        </p:nvSpPr>
        <p:spPr>
          <a:noFill/>
        </p:spPr>
        <p:txBody>
          <a:bodyPr/>
          <a:lstStyle/>
          <a:p>
            <a:fld id="{F8912D5D-135F-4AF8-8E32-7C4D90404F2A}"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5365"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5364" name="Slide Number Placeholder 6"/>
          <p:cNvSpPr>
            <a:spLocks noGrp="1"/>
          </p:cNvSpPr>
          <p:nvPr>
            <p:ph type="sldNum" sz="quarter" idx="12"/>
          </p:nvPr>
        </p:nvSpPr>
        <p:spPr>
          <a:noFill/>
        </p:spPr>
        <p:txBody>
          <a:bodyPr/>
          <a:lstStyle/>
          <a:p>
            <a:fld id="{C834C10E-1A4E-4096-8614-DB5D4A06271A}"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2400"/>
            <a:ext cx="8229600" cy="6397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BILL OF MATERIAL</a:t>
            </a:r>
            <a:endParaRPr lang="en-US" sz="32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ph idx="1"/>
          </p:nvPr>
        </p:nvGraphicFramePr>
        <p:xfrm>
          <a:off x="628650" y="935196"/>
          <a:ext cx="7886700" cy="5278120"/>
        </p:xfrm>
        <a:graphic>
          <a:graphicData uri="http://schemas.openxmlformats.org/drawingml/2006/table">
            <a:tbl>
              <a:tblPr firstRow="1" bandRow="1">
                <a:tableStyleId>{F5AB1C69-6EDB-4FF4-983F-18BD219EF322}</a:tableStyleId>
              </a:tblPr>
              <a:tblGrid>
                <a:gridCol w="971550"/>
                <a:gridCol w="4267200"/>
                <a:gridCol w="1524000"/>
                <a:gridCol w="1123950"/>
              </a:tblGrid>
              <a:tr h="370840">
                <a:tc>
                  <a:txBody>
                    <a:bodyPr/>
                    <a:lstStyle/>
                    <a:p>
                      <a:pPr algn="ctr"/>
                      <a:r>
                        <a:rPr lang="en-IN" sz="1600" dirty="0">
                          <a:latin typeface="Times New Roman" panose="02020603050405020304" pitchFamily="18" charset="0"/>
                          <a:cs typeface="Times New Roman" panose="02020603050405020304" pitchFamily="18" charset="0"/>
                        </a:rPr>
                        <a:t>SR. No.</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Component Used</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Total Quantity</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Cost</a:t>
                      </a:r>
                      <a:endParaRPr lang="en-IN" sz="1800" dirty="0">
                        <a:latin typeface="Times New Roman" panose="02020603050405020304" pitchFamily="18" charset="0"/>
                        <a:cs typeface="Times New Roman" panose="02020603050405020304" pitchFamily="18" charset="0"/>
                      </a:endParaRPr>
                    </a:p>
                  </a:txBody>
                  <a:tcPr/>
                </a:tc>
              </a:tr>
              <a:tr h="370840">
                <a:tc>
                  <a:txBody>
                    <a:bodyPr/>
                    <a:lstStyle/>
                    <a:p>
                      <a:r>
                        <a:rPr lang="en-US" dirty="0"/>
                        <a:t>1.</a:t>
                      </a:r>
                      <a:endParaRPr lang="en-IN" dirty="0"/>
                    </a:p>
                  </a:txBody>
                  <a:tcPr/>
                </a:tc>
                <a:tc>
                  <a:txBody>
                    <a:bodyPr/>
                    <a:lstStyle/>
                    <a:p>
                      <a:r>
                        <a:rPr lang="en-US" dirty="0"/>
                        <a:t>N20 6V 500RPM Micro Motor With Encoder </a:t>
                      </a:r>
                      <a:endParaRPr lang="en-IN" dirty="0"/>
                    </a:p>
                  </a:txBody>
                  <a:tcPr/>
                </a:tc>
                <a:tc>
                  <a:txBody>
                    <a:bodyPr/>
                    <a:lstStyle/>
                    <a:p>
                      <a:r>
                        <a:rPr lang="en-US" dirty="0"/>
                        <a:t>2</a:t>
                      </a:r>
                      <a:endParaRPr lang="en-IN" dirty="0"/>
                    </a:p>
                  </a:txBody>
                  <a:tcPr/>
                </a:tc>
                <a:tc>
                  <a:txBody>
                    <a:bodyPr/>
                    <a:lstStyle/>
                    <a:p>
                      <a:r>
                        <a:rPr lang="en-US" dirty="0"/>
                        <a:t>898.00</a:t>
                      </a:r>
                      <a:endParaRPr lang="en-IN" dirty="0"/>
                    </a:p>
                  </a:txBody>
                  <a:tcPr/>
                </a:tc>
              </a:tr>
              <a:tr h="370840">
                <a:tc>
                  <a:txBody>
                    <a:bodyPr/>
                    <a:lstStyle/>
                    <a:p>
                      <a:r>
                        <a:rPr lang="en-US" dirty="0"/>
                        <a:t>2.</a:t>
                      </a:r>
                      <a:endParaRPr lang="en-IN" dirty="0"/>
                    </a:p>
                  </a:txBody>
                  <a:tcPr/>
                </a:tc>
                <a:tc>
                  <a:txBody>
                    <a:bodyPr/>
                    <a:lstStyle/>
                    <a:p>
                      <a:r>
                        <a:rPr lang="en-US" dirty="0"/>
                        <a:t>4x6 inch (15x10cm) PCB </a:t>
                      </a:r>
                      <a:endParaRPr lang="en-IN" dirty="0"/>
                    </a:p>
                  </a:txBody>
                  <a:tcPr/>
                </a:tc>
                <a:tc>
                  <a:txBody>
                    <a:bodyPr/>
                    <a:lstStyle/>
                    <a:p>
                      <a:r>
                        <a:rPr lang="en-US" dirty="0"/>
                        <a:t>1</a:t>
                      </a:r>
                      <a:endParaRPr lang="en-IN" dirty="0"/>
                    </a:p>
                  </a:txBody>
                  <a:tcPr/>
                </a:tc>
                <a:tc>
                  <a:txBody>
                    <a:bodyPr/>
                    <a:lstStyle/>
                    <a:p>
                      <a:r>
                        <a:rPr lang="en-US" dirty="0"/>
                        <a:t>59.00</a:t>
                      </a:r>
                      <a:endParaRPr lang="en-IN" dirty="0"/>
                    </a:p>
                  </a:txBody>
                  <a:tcPr/>
                </a:tc>
              </a:tr>
              <a:tr h="370840">
                <a:tc>
                  <a:txBody>
                    <a:bodyPr/>
                    <a:lstStyle/>
                    <a:p>
                      <a:r>
                        <a:rPr lang="en-US" dirty="0"/>
                        <a:t>3.</a:t>
                      </a:r>
                      <a:endParaRPr lang="en-IN" dirty="0"/>
                    </a:p>
                  </a:txBody>
                  <a:tcPr/>
                </a:tc>
                <a:tc>
                  <a:txBody>
                    <a:bodyPr/>
                    <a:lstStyle/>
                    <a:p>
                      <a:r>
                        <a:rPr lang="en-US" dirty="0"/>
                        <a:t>DHT 11 Sensor</a:t>
                      </a:r>
                      <a:endParaRPr lang="en-IN" dirty="0"/>
                    </a:p>
                  </a:txBody>
                  <a:tcPr/>
                </a:tc>
                <a:tc>
                  <a:txBody>
                    <a:bodyPr/>
                    <a:lstStyle/>
                    <a:p>
                      <a:r>
                        <a:rPr lang="en-US" dirty="0"/>
                        <a:t>1</a:t>
                      </a:r>
                      <a:endParaRPr lang="en-IN" dirty="0"/>
                    </a:p>
                  </a:txBody>
                  <a:tcPr/>
                </a:tc>
                <a:tc>
                  <a:txBody>
                    <a:bodyPr/>
                    <a:lstStyle/>
                    <a:p>
                      <a:r>
                        <a:rPr lang="en-US" dirty="0"/>
                        <a:t>76.00</a:t>
                      </a:r>
                      <a:endParaRPr lang="en-IN" dirty="0"/>
                    </a:p>
                  </a:txBody>
                  <a:tcPr/>
                </a:tc>
              </a:tr>
              <a:tr h="370840">
                <a:tc>
                  <a:txBody>
                    <a:bodyPr/>
                    <a:lstStyle/>
                    <a:p>
                      <a:r>
                        <a:rPr lang="en-US" dirty="0"/>
                        <a:t>4.</a:t>
                      </a:r>
                      <a:endParaRPr lang="en-IN" dirty="0"/>
                    </a:p>
                  </a:txBody>
                  <a:tcPr/>
                </a:tc>
                <a:tc>
                  <a:txBody>
                    <a:bodyPr/>
                    <a:lstStyle/>
                    <a:p>
                      <a:r>
                        <a:rPr lang="en-US" dirty="0"/>
                        <a:t>Mounting Bracket for N20 Micro Motor Gear (2pcs)</a:t>
                      </a:r>
                      <a:endParaRPr lang="en-IN" dirty="0"/>
                    </a:p>
                  </a:txBody>
                  <a:tcPr/>
                </a:tc>
                <a:tc>
                  <a:txBody>
                    <a:bodyPr/>
                    <a:lstStyle/>
                    <a:p>
                      <a:r>
                        <a:rPr lang="en-US" dirty="0"/>
                        <a:t>1</a:t>
                      </a:r>
                      <a:endParaRPr lang="en-IN" dirty="0"/>
                    </a:p>
                  </a:txBody>
                  <a:tcPr/>
                </a:tc>
                <a:tc>
                  <a:txBody>
                    <a:bodyPr/>
                    <a:lstStyle/>
                    <a:p>
                      <a:r>
                        <a:rPr lang="en-US" dirty="0"/>
                        <a:t>35.00</a:t>
                      </a:r>
                      <a:endParaRPr lang="en-IN" dirty="0"/>
                    </a:p>
                  </a:txBody>
                  <a:tcPr/>
                </a:tc>
              </a:tr>
              <a:tr h="370840">
                <a:tc>
                  <a:txBody>
                    <a:bodyPr/>
                    <a:lstStyle/>
                    <a:p>
                      <a:r>
                        <a:rPr lang="en-US" dirty="0"/>
                        <a:t>5.</a:t>
                      </a:r>
                      <a:endParaRPr lang="en-IN" dirty="0"/>
                    </a:p>
                  </a:txBody>
                  <a:tcPr/>
                </a:tc>
                <a:tc>
                  <a:txBody>
                    <a:bodyPr/>
                    <a:lstStyle/>
                    <a:p>
                      <a:r>
                        <a:rPr lang="en-US" dirty="0"/>
                        <a:t>Male to Male Jumper Wire 40 pin 20 cm </a:t>
                      </a:r>
                      <a:endParaRPr lang="en-IN" dirty="0"/>
                    </a:p>
                  </a:txBody>
                  <a:tcPr/>
                </a:tc>
                <a:tc>
                  <a:txBody>
                    <a:bodyPr/>
                    <a:lstStyle/>
                    <a:p>
                      <a:r>
                        <a:rPr lang="en-US" dirty="0"/>
                        <a:t>1</a:t>
                      </a:r>
                      <a:endParaRPr lang="en-IN" dirty="0"/>
                    </a:p>
                  </a:txBody>
                  <a:tcPr/>
                </a:tc>
                <a:tc>
                  <a:txBody>
                    <a:bodyPr/>
                    <a:lstStyle/>
                    <a:p>
                      <a:r>
                        <a:rPr lang="en-US" dirty="0"/>
                        <a:t>47.20</a:t>
                      </a:r>
                      <a:endParaRPr lang="en-IN" dirty="0"/>
                    </a:p>
                  </a:txBody>
                  <a:tcPr/>
                </a:tc>
              </a:tr>
              <a:tr h="370840">
                <a:tc>
                  <a:txBody>
                    <a:bodyPr/>
                    <a:lstStyle/>
                    <a:p>
                      <a:r>
                        <a:rPr lang="en-US" dirty="0"/>
                        <a:t>6.</a:t>
                      </a:r>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dirty="0"/>
                        <a:t>Male to Female Jumper Wire 40 pin 20 cm </a:t>
                      </a:r>
                      <a:endParaRPr lang="en-IN" dirty="0"/>
                    </a:p>
                  </a:txBody>
                  <a:tcPr/>
                </a:tc>
                <a:tc>
                  <a:txBody>
                    <a:bodyPr/>
                    <a:lstStyle/>
                    <a:p>
                      <a:r>
                        <a:rPr lang="en-US" dirty="0"/>
                        <a:t>1</a:t>
                      </a:r>
                      <a:endParaRPr lang="en-IN" dirty="0"/>
                    </a:p>
                  </a:txBody>
                  <a:tcPr/>
                </a:tc>
                <a:tc>
                  <a:txBody>
                    <a:bodyPr/>
                    <a:lstStyle/>
                    <a:p>
                      <a:r>
                        <a:rPr lang="en-US" dirty="0"/>
                        <a:t>47.20</a:t>
                      </a:r>
                      <a:endParaRPr lang="en-IN" dirty="0"/>
                    </a:p>
                  </a:txBody>
                  <a:tcPr/>
                </a:tc>
              </a:tr>
              <a:tr h="370840">
                <a:tc>
                  <a:txBody>
                    <a:bodyPr/>
                    <a:lstStyle/>
                    <a:p>
                      <a:r>
                        <a:rPr lang="en-US" dirty="0"/>
                        <a:t>7.</a:t>
                      </a:r>
                      <a:endParaRPr lang="en-IN" dirty="0"/>
                    </a:p>
                  </a:txBody>
                  <a:tcPr/>
                </a:tc>
                <a:tc>
                  <a:txBody>
                    <a:bodyPr/>
                    <a:lstStyle/>
                    <a:p>
                      <a:r>
                        <a:rPr lang="en-US" dirty="0"/>
                        <a:t>Motor Driver TB6612FNG Module </a:t>
                      </a:r>
                      <a:endParaRPr lang="en-IN" dirty="0"/>
                    </a:p>
                  </a:txBody>
                  <a:tcPr/>
                </a:tc>
                <a:tc>
                  <a:txBody>
                    <a:bodyPr/>
                    <a:lstStyle/>
                    <a:p>
                      <a:r>
                        <a:rPr lang="en-US" dirty="0"/>
                        <a:t>1</a:t>
                      </a:r>
                      <a:endParaRPr lang="en-IN" dirty="0"/>
                    </a:p>
                  </a:txBody>
                  <a:tcPr/>
                </a:tc>
                <a:tc>
                  <a:txBody>
                    <a:bodyPr/>
                    <a:lstStyle/>
                    <a:p>
                      <a:r>
                        <a:rPr lang="en-US" dirty="0"/>
                        <a:t>460.20</a:t>
                      </a:r>
                      <a:endParaRPr lang="en-IN" dirty="0"/>
                    </a:p>
                  </a:txBody>
                  <a:tcPr/>
                </a:tc>
              </a:tr>
              <a:tr h="370840">
                <a:tc>
                  <a:txBody>
                    <a:bodyPr/>
                    <a:lstStyle/>
                    <a:p>
                      <a:r>
                        <a:rPr lang="en-US" dirty="0"/>
                        <a:t>8. </a:t>
                      </a:r>
                      <a:endParaRPr lang="en-IN" dirty="0"/>
                    </a:p>
                  </a:txBody>
                  <a:tcPr/>
                </a:tc>
                <a:tc>
                  <a:txBody>
                    <a:bodyPr/>
                    <a:lstStyle/>
                    <a:p>
                      <a:r>
                        <a:rPr lang="en-US" dirty="0"/>
                        <a:t>Arduino Nano CH340 Chip </a:t>
                      </a:r>
                      <a:endParaRPr lang="en-IN" dirty="0"/>
                    </a:p>
                  </a:txBody>
                  <a:tcPr/>
                </a:tc>
                <a:tc>
                  <a:txBody>
                    <a:bodyPr/>
                    <a:lstStyle/>
                    <a:p>
                      <a:r>
                        <a:rPr lang="en-US" dirty="0"/>
                        <a:t>1</a:t>
                      </a:r>
                      <a:endParaRPr lang="en-IN" dirty="0"/>
                    </a:p>
                  </a:txBody>
                  <a:tcPr/>
                </a:tc>
                <a:tc>
                  <a:txBody>
                    <a:bodyPr/>
                    <a:lstStyle/>
                    <a:p>
                      <a:r>
                        <a:rPr lang="en-US" dirty="0"/>
                        <a:t>267.86</a:t>
                      </a:r>
                      <a:endParaRPr lang="en-IN" dirty="0"/>
                    </a:p>
                  </a:txBody>
                  <a:tcPr/>
                </a:tc>
              </a:tr>
              <a:tr h="370840">
                <a:tc>
                  <a:txBody>
                    <a:bodyPr/>
                    <a:lstStyle/>
                    <a:p>
                      <a:r>
                        <a:rPr lang="en-US" dirty="0"/>
                        <a:t>9.</a:t>
                      </a:r>
                      <a:endParaRPr lang="en-IN" dirty="0"/>
                    </a:p>
                  </a:txBody>
                  <a:tcPr/>
                </a:tc>
                <a:tc>
                  <a:txBody>
                    <a:bodyPr/>
                    <a:lstStyle/>
                    <a:p>
                      <a:r>
                        <a:rPr lang="en-US" dirty="0"/>
                        <a:t>IR Sensor Digital Single Array Line Sensor </a:t>
                      </a:r>
                      <a:endParaRPr lang="en-IN" dirty="0"/>
                    </a:p>
                  </a:txBody>
                  <a:tcPr/>
                </a:tc>
                <a:tc>
                  <a:txBody>
                    <a:bodyPr/>
                    <a:lstStyle/>
                    <a:p>
                      <a:r>
                        <a:rPr lang="en-US" dirty="0"/>
                        <a:t>4</a:t>
                      </a:r>
                      <a:endParaRPr lang="en-IN" dirty="0"/>
                    </a:p>
                  </a:txBody>
                  <a:tcPr/>
                </a:tc>
                <a:tc>
                  <a:txBody>
                    <a:bodyPr/>
                    <a:lstStyle/>
                    <a:p>
                      <a:r>
                        <a:rPr lang="en-US" dirty="0"/>
                        <a:t>141.60</a:t>
                      </a:r>
                      <a:endParaRPr lang="en-IN" dirty="0"/>
                    </a:p>
                  </a:txBody>
                  <a:tcPr/>
                </a:tc>
              </a:tr>
              <a:tr h="370840">
                <a:tc>
                  <a:txBody>
                    <a:bodyPr/>
                    <a:lstStyle/>
                    <a:p>
                      <a:r>
                        <a:rPr lang="en-US" dirty="0"/>
                        <a:t>10.</a:t>
                      </a:r>
                      <a:endParaRPr lang="en-IN" dirty="0"/>
                    </a:p>
                  </a:txBody>
                  <a:tcPr/>
                </a:tc>
                <a:tc>
                  <a:txBody>
                    <a:bodyPr/>
                    <a:lstStyle/>
                    <a:p>
                      <a:r>
                        <a:rPr lang="en-US" dirty="0"/>
                        <a:t>2.54mm 1x40 Pin Female Single Row Header Strip </a:t>
                      </a:r>
                      <a:endParaRPr lang="en-IN" dirty="0"/>
                    </a:p>
                  </a:txBody>
                  <a:tcPr/>
                </a:tc>
                <a:tc>
                  <a:txBody>
                    <a:bodyPr/>
                    <a:lstStyle/>
                    <a:p>
                      <a:r>
                        <a:rPr lang="en-US" dirty="0"/>
                        <a:t>4</a:t>
                      </a:r>
                      <a:endParaRPr lang="en-IN" dirty="0"/>
                    </a:p>
                  </a:txBody>
                  <a:tcPr/>
                </a:tc>
                <a:tc>
                  <a:txBody>
                    <a:bodyPr/>
                    <a:lstStyle/>
                    <a:p>
                      <a:r>
                        <a:rPr lang="en-US" dirty="0"/>
                        <a:t>94.40</a:t>
                      </a:r>
                      <a:endParaRPr lang="en-IN" dirty="0"/>
                    </a:p>
                  </a:txBody>
                  <a:tcPr/>
                </a:tc>
              </a:tr>
              <a:tr h="370840">
                <a:tc>
                  <a:txBody>
                    <a:bodyPr/>
                    <a:lstStyle/>
                    <a:p>
                      <a:r>
                        <a:rPr lang="en-US" dirty="0"/>
                        <a:t>11.</a:t>
                      </a:r>
                      <a:endParaRPr lang="en-IN" dirty="0"/>
                    </a:p>
                  </a:txBody>
                  <a:tcPr/>
                </a:tc>
                <a:tc>
                  <a:txBody>
                    <a:bodyPr/>
                    <a:lstStyle/>
                    <a:p>
                      <a:r>
                        <a:rPr lang="en-US" dirty="0"/>
                        <a:t>Ball Caster Wheel Small</a:t>
                      </a:r>
                      <a:endParaRPr lang="en-IN" dirty="0"/>
                    </a:p>
                  </a:txBody>
                  <a:tcPr/>
                </a:tc>
                <a:tc>
                  <a:txBody>
                    <a:bodyPr/>
                    <a:lstStyle/>
                    <a:p>
                      <a:r>
                        <a:rPr lang="en-US" dirty="0"/>
                        <a:t>1</a:t>
                      </a:r>
                      <a:endParaRPr lang="en-IN" dirty="0"/>
                    </a:p>
                  </a:txBody>
                  <a:tcPr/>
                </a:tc>
                <a:tc>
                  <a:txBody>
                    <a:bodyPr/>
                    <a:lstStyle/>
                    <a:p>
                      <a:r>
                        <a:rPr lang="en-US" dirty="0"/>
                        <a:t>21.24</a:t>
                      </a:r>
                      <a:endParaRPr lang="en-IN" dirty="0"/>
                    </a:p>
                  </a:txBody>
                  <a:tcPr/>
                </a:tc>
              </a:tr>
              <a:tr h="370840">
                <a:tc>
                  <a:txBody>
                    <a:bodyPr/>
                    <a:lstStyle/>
                    <a:p>
                      <a:r>
                        <a:rPr lang="en-US" dirty="0"/>
                        <a:t>12.</a:t>
                      </a:r>
                      <a:endParaRPr lang="en-IN" dirty="0"/>
                    </a:p>
                  </a:txBody>
                  <a:tcPr/>
                </a:tc>
                <a:tc>
                  <a:txBody>
                    <a:bodyPr/>
                    <a:lstStyle/>
                    <a:p>
                      <a:r>
                        <a:rPr lang="en-US" dirty="0"/>
                        <a:t>ESP-01 ESP8266 Serial Wi-fi Wireless Transceiver Mod.</a:t>
                      </a:r>
                      <a:endParaRPr lang="en-IN" dirty="0"/>
                    </a:p>
                  </a:txBody>
                  <a:tcPr/>
                </a:tc>
                <a:tc>
                  <a:txBody>
                    <a:bodyPr/>
                    <a:lstStyle/>
                    <a:p>
                      <a:r>
                        <a:rPr lang="en-US" dirty="0"/>
                        <a:t>1</a:t>
                      </a:r>
                      <a:endParaRPr lang="en-IN" dirty="0"/>
                    </a:p>
                  </a:txBody>
                  <a:tcPr/>
                </a:tc>
                <a:tc>
                  <a:txBody>
                    <a:bodyPr/>
                    <a:lstStyle/>
                    <a:p>
                      <a:r>
                        <a:rPr lang="en-US" dirty="0"/>
                        <a:t>104.90</a:t>
                      </a:r>
                      <a:endParaRPr lang="en-IN" dirty="0"/>
                    </a:p>
                  </a:txBody>
                  <a:tcPr/>
                </a:tc>
              </a:tr>
              <a:tr h="370840">
                <a:tc gridSpan="3">
                  <a:txBody>
                    <a:bodyPr/>
                    <a:lstStyle/>
                    <a:p>
                      <a:pPr algn="r"/>
                      <a:r>
                        <a:rPr lang="en-IN" sz="2400" dirty="0"/>
                        <a:t>TOTAL COST OF MINI PROJECT</a:t>
                      </a:r>
                      <a:endParaRPr lang="en-IN" sz="2400" dirty="0">
                        <a:latin typeface="Times New Roman" panose="02020603050405020304" pitchFamily="18" charset="0"/>
                        <a:cs typeface="Times New Roman" panose="02020603050405020304" pitchFamily="18" charset="0"/>
                      </a:endParaRPr>
                    </a:p>
                  </a:txBody>
                  <a:tcPr/>
                </a:tc>
                <a:tc hMerge="1">
                  <a:tcPr/>
                </a:tc>
                <a:tc hMerge="1">
                  <a:tcPr/>
                </a:tc>
                <a:tc>
                  <a:txBody>
                    <a:bodyPr/>
                    <a:lstStyle/>
                    <a:p>
                      <a:r>
                        <a:rPr lang="en-US" dirty="0"/>
                        <a:t>2253.7</a:t>
                      </a:r>
                      <a:endParaRPr lang="en-IN" dirty="0"/>
                    </a:p>
                  </a:txBody>
                  <a:tcPr/>
                </a:tc>
              </a:tr>
            </a:tbl>
          </a:graphicData>
        </a:graphic>
      </p:graphicFrame>
      <p:sp>
        <p:nvSpPr>
          <p:cNvPr id="14342" name="Date Placeholder 8"/>
          <p:cNvSpPr>
            <a:spLocks noGrp="1"/>
          </p:cNvSpPr>
          <p:nvPr>
            <p:ph type="dt" sz="half" idx="10"/>
          </p:nvPr>
        </p:nvSpPr>
        <p:spPr>
          <a:noFill/>
        </p:spPr>
        <p:txBody>
          <a:bodyPr/>
          <a:lstStyle/>
          <a:p>
            <a:fld id="{C81EE84F-616E-4A61-93AE-DFA43F164177}"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4341"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4340" name="Slide Number Placeholder 6"/>
          <p:cNvSpPr>
            <a:spLocks noGrp="1"/>
          </p:cNvSpPr>
          <p:nvPr>
            <p:ph type="sldNum" sz="quarter" idx="12"/>
          </p:nvPr>
        </p:nvSpPr>
        <p:spPr>
          <a:noFill/>
        </p:spPr>
        <p:txBody>
          <a:bodyPr/>
          <a:lstStyle/>
          <a:p>
            <a:fld id="{AB323C9C-2472-49BC-A453-584C531D5AF0}"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5635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CONTENTS</a:t>
            </a:r>
            <a:endParaRPr lang="en-US" sz="3200" b="1" dirty="0">
              <a:latin typeface="Times New Roman" panose="02020603050405020304" pitchFamily="18" charset="0"/>
              <a:cs typeface="Times New Roman" panose="02020603050405020304" pitchFamily="18" charset="0"/>
            </a:endParaRPr>
          </a:p>
        </p:txBody>
      </p:sp>
      <p:sp>
        <p:nvSpPr>
          <p:cNvPr id="6147" name="Content Placeholder 2"/>
          <p:cNvSpPr>
            <a:spLocks noGrp="1"/>
          </p:cNvSpPr>
          <p:nvPr>
            <p:ph idx="1"/>
          </p:nvPr>
        </p:nvSpPr>
        <p:spPr>
          <a:xfrm>
            <a:off x="457200" y="1066800"/>
            <a:ext cx="8229600" cy="5105400"/>
          </a:xfrm>
        </p:spPr>
        <p:txBody>
          <a:bodyPr>
            <a:normAutofit fontScale="77500" lnSpcReduction="20000"/>
          </a:bodyPr>
          <a:lstStyle/>
          <a:p>
            <a:pPr marL="514350" indent="-514350">
              <a:buFontTx/>
              <a:buAutoNum type="arabicPeriod"/>
            </a:pPr>
            <a:r>
              <a:rPr lang="en-US" sz="2800" dirty="0">
                <a:latin typeface="Times New Roman" panose="02020603050405020304" pitchFamily="18" charset="0"/>
                <a:cs typeface="Times New Roman" panose="02020603050405020304" pitchFamily="18" charset="0"/>
              </a:rPr>
              <a:t>Aim</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Objectives</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Introduction</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Literature Survey (</a:t>
            </a:r>
            <a:r>
              <a:rPr lang="en-US" sz="2600" dirty="0">
                <a:solidFill>
                  <a:srgbClr val="FF0000"/>
                </a:solidFill>
                <a:latin typeface="Times New Roman" panose="02020603050405020304" pitchFamily="18" charset="0"/>
                <a:cs typeface="Times New Roman" panose="02020603050405020304" pitchFamily="18" charset="0"/>
              </a:rPr>
              <a:t>Can be survey of research papers or survey of available technologies in this </a:t>
            </a:r>
            <a:r>
              <a:rPr lang="en-US" sz="2600" dirty="0" err="1">
                <a:solidFill>
                  <a:srgbClr val="FF0000"/>
                </a:solidFill>
                <a:latin typeface="Times New Roman" panose="02020603050405020304" pitchFamily="18" charset="0"/>
                <a:cs typeface="Times New Roman" panose="02020603050405020304" pitchFamily="18" charset="0"/>
              </a:rPr>
              <a:t>fild</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Proposed Block Diagram and Description</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Hardware/ Software /Specifications  </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Design  and Implementation (</a:t>
            </a:r>
            <a:r>
              <a:rPr lang="en-US" sz="2600" dirty="0">
                <a:solidFill>
                  <a:srgbClr val="FF0000"/>
                </a:solidFill>
                <a:latin typeface="Times New Roman" panose="02020603050405020304" pitchFamily="18" charset="0"/>
                <a:cs typeface="Times New Roman" panose="02020603050405020304" pitchFamily="18" charset="0"/>
              </a:rPr>
              <a:t>Circuit diagram, PCB layout </a:t>
            </a:r>
            <a:r>
              <a:rPr lang="en-US" sz="2600" dirty="0" err="1">
                <a:solidFill>
                  <a:srgbClr val="FF0000"/>
                </a:solidFill>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Results (</a:t>
            </a:r>
            <a:r>
              <a:rPr lang="en-US" sz="2600" dirty="0">
                <a:solidFill>
                  <a:srgbClr val="FF0000"/>
                </a:solidFill>
                <a:latin typeface="Times New Roman" panose="02020603050405020304" pitchFamily="18" charset="0"/>
                <a:cs typeface="Times New Roman" panose="02020603050405020304" pitchFamily="18" charset="0"/>
              </a:rPr>
              <a:t>Include screen shots of simulation &amp; final results, S/W  H/W both</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Applications and Future Scope</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Advantages and Disadvantages </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Bill of Material</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Conclusions</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References (</a:t>
            </a:r>
            <a:r>
              <a:rPr lang="en-US" altLang="en-US" sz="2600" dirty="0">
                <a:solidFill>
                  <a:srgbClr val="FF0000"/>
                </a:solidFill>
                <a:latin typeface="Times New Roman" panose="02020603050405020304" pitchFamily="18" charset="0"/>
                <a:cs typeface="Times New Roman" panose="02020603050405020304" pitchFamily="18" charset="0"/>
              </a:rPr>
              <a:t>Papers referred ,books and websites</a:t>
            </a:r>
            <a:r>
              <a:rPr lang="en-US" alt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6150" name="Date Placeholder 8"/>
          <p:cNvSpPr>
            <a:spLocks noGrp="1"/>
          </p:cNvSpPr>
          <p:nvPr>
            <p:ph type="dt" sz="half" idx="10"/>
          </p:nvPr>
        </p:nvSpPr>
        <p:spPr>
          <a:noFill/>
        </p:spPr>
        <p:txBody>
          <a:bodyPr/>
          <a:lstStyle/>
          <a:p>
            <a:fld id="{EA64EFB1-EC93-4692-A819-6FF3F11C39C2}"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6149" name="Footer Placeholder 7"/>
          <p:cNvSpPr>
            <a:spLocks noGrp="1"/>
          </p:cNvSpPr>
          <p:nvPr>
            <p:ph type="ftr" sz="quarter" idx="11"/>
          </p:nvPr>
        </p:nvSpPr>
        <p:spPr>
          <a:xfrm>
            <a:off x="3124200" y="6245225"/>
            <a:ext cx="3352800" cy="476250"/>
          </a:xfrm>
          <a:noFill/>
        </p:spPr>
        <p:txBody>
          <a:bodyPr/>
          <a:lstStyle/>
          <a:p>
            <a:r>
              <a:rPr lang="pt-BR">
                <a:latin typeface="Arial" panose="020B0604020202020204" pitchFamily="34" charset="0"/>
                <a:cs typeface="Arial" panose="020B0604020202020204" pitchFamily="34" charset="0"/>
              </a:rPr>
              <a:t>SKNCOE TE (E &amp; TC) 2023-24</a:t>
            </a:r>
            <a:endParaRPr lang="en-US" dirty="0">
              <a:latin typeface="Arial" panose="020B0604020202020204" pitchFamily="34" charset="0"/>
              <a:cs typeface="Arial" panose="020B0604020202020204" pitchFamily="34" charset="0"/>
            </a:endParaRPr>
          </a:p>
        </p:txBody>
      </p:sp>
      <p:sp>
        <p:nvSpPr>
          <p:cNvPr id="6148" name="Slide Number Placeholder 6"/>
          <p:cNvSpPr>
            <a:spLocks noGrp="1"/>
          </p:cNvSpPr>
          <p:nvPr>
            <p:ph type="sldNum" sz="quarter" idx="12"/>
          </p:nvPr>
        </p:nvSpPr>
        <p:spPr>
          <a:noFill/>
        </p:spPr>
        <p:txBody>
          <a:bodyPr/>
          <a:lstStyle/>
          <a:p>
            <a:fld id="{9F8D1439-7499-4023-B504-7B323526DB32}"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2400"/>
            <a:ext cx="8229600" cy="6397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CONCLUSIONS</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14339" name="Content Placeholder 2"/>
          <p:cNvSpPr>
            <a:spLocks noGrp="1"/>
          </p:cNvSpPr>
          <p:nvPr>
            <p:ph idx="1"/>
          </p:nvPr>
        </p:nvSpPr>
        <p:spPr>
          <a:xfrm>
            <a:off x="457200" y="1066800"/>
            <a:ext cx="8229600" cy="4525963"/>
          </a:xfrm>
        </p:spPr>
        <p:txBody>
          <a:bodyPr>
            <a:norm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conclusion, creating an auto-driving robot using Arduino Nano for temperature and humidity sensing, with data upload to the cloud, is a significant step forward. It offers a simple yet effective solution for monitoring environmental conditions. By uploading data to the cloud, it becomes easier to track and manage conditions remotely. This project showcases the potential of affordable, Arduino-based systems in solving real-world problems and paves the way for future advancements in robotics and IoT.</a:t>
            </a:r>
            <a:endParaRPr lang="en-US" sz="2000" dirty="0">
              <a:latin typeface="Times New Roman" panose="02020603050405020304" pitchFamily="18" charset="0"/>
              <a:cs typeface="Times New Roman" panose="02020603050405020304" pitchFamily="18" charset="0"/>
            </a:endParaRPr>
          </a:p>
        </p:txBody>
      </p:sp>
      <p:sp>
        <p:nvSpPr>
          <p:cNvPr id="14342" name="Date Placeholder 8"/>
          <p:cNvSpPr>
            <a:spLocks noGrp="1"/>
          </p:cNvSpPr>
          <p:nvPr>
            <p:ph type="dt" sz="half" idx="10"/>
          </p:nvPr>
        </p:nvSpPr>
        <p:spPr>
          <a:noFill/>
        </p:spPr>
        <p:txBody>
          <a:bodyPr/>
          <a:lstStyle/>
          <a:p>
            <a:fld id="{87F8DC44-90DD-4646-8B9D-77B88E0C2D7E}"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4341"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4340" name="Slide Number Placeholder 6"/>
          <p:cNvSpPr>
            <a:spLocks noGrp="1"/>
          </p:cNvSpPr>
          <p:nvPr>
            <p:ph type="sldNum" sz="quarter" idx="12"/>
          </p:nvPr>
        </p:nvSpPr>
        <p:spPr>
          <a:noFill/>
        </p:spPr>
        <p:txBody>
          <a:bodyPr/>
          <a:lstStyle/>
          <a:p>
            <a:fld id="{AB323C9C-2472-49BC-A453-584C531D5AF0}"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487362"/>
          </a:xfrm>
        </p:spPr>
        <p:txBody>
          <a:bodyPr>
            <a:normAutofit fontScale="90000"/>
          </a:bodyPr>
          <a:lstStyle/>
          <a:p>
            <a:pPr algn="ctr"/>
            <a:r>
              <a:rPr lang="en-IN" sz="3200" b="1" dirty="0">
                <a:solidFill>
                  <a:srgbClr val="C00000"/>
                </a:solidFill>
                <a:latin typeface="Times New Roman" panose="02020603050405020304" pitchFamily="18" charset="0"/>
                <a:cs typeface="Times New Roman" panose="02020603050405020304" pitchFamily="18" charset="0"/>
              </a:rPr>
              <a:t>REFERENCES (in IEEE format)</a:t>
            </a:r>
            <a:endParaRPr lang="en-US" sz="3200" b="1" dirty="0">
              <a:solidFill>
                <a:srgbClr val="C00000"/>
              </a:solidFill>
            </a:endParaRPr>
          </a:p>
        </p:txBody>
      </p:sp>
      <p:sp>
        <p:nvSpPr>
          <p:cNvPr id="16387" name="Content Placeholder 2"/>
          <p:cNvSpPr>
            <a:spLocks noGrp="1"/>
          </p:cNvSpPr>
          <p:nvPr>
            <p:ph idx="1"/>
          </p:nvPr>
        </p:nvSpPr>
        <p:spPr>
          <a:xfrm>
            <a:off x="457200" y="914400"/>
            <a:ext cx="8229600" cy="4525963"/>
          </a:xfrm>
        </p:spPr>
        <p:txBody>
          <a:bodyPr/>
          <a:lstStyle/>
          <a:p>
            <a:pPr>
              <a:buNone/>
            </a:pP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[01] J. Smith, R. Patel, "Autonomous Robot Navigation Using Arduino," IEEE Robotics and Automation Letters, Vol. 3, pp. 1000-1010, 2018.   </a:t>
            </a:r>
            <a:endParaRPr lang="en-US" sz="1800" dirty="0">
              <a:latin typeface="Times New Roman" panose="02020603050405020304" pitchFamily="18" charset="0"/>
              <a:cs typeface="Times New Roman" panose="02020603050405020304" pitchFamily="18" charset="0"/>
            </a:endParaRP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[02] A. Kumar, S. Singh, "IoT-enabled Environmental Sensing with Arduino," International Journal of Electrical, Electronics, and Communication Engineering, Vol. 6, pp. 200-210, 2020.    </a:t>
            </a: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a:buFontTx/>
              <a:buNone/>
            </a:pPr>
            <a:endParaRPr lang="en-US" sz="1800" dirty="0">
              <a:latin typeface="Times New Roman" panose="02020603050405020304" pitchFamily="18" charset="0"/>
              <a:cs typeface="Times New Roman" panose="02020603050405020304" pitchFamily="18" charset="0"/>
            </a:endParaRPr>
          </a:p>
        </p:txBody>
      </p:sp>
      <p:sp>
        <p:nvSpPr>
          <p:cNvPr id="16390" name="Date Placeholder 8"/>
          <p:cNvSpPr>
            <a:spLocks noGrp="1"/>
          </p:cNvSpPr>
          <p:nvPr>
            <p:ph type="dt" sz="half" idx="10"/>
          </p:nvPr>
        </p:nvSpPr>
        <p:spPr>
          <a:noFill/>
        </p:spPr>
        <p:txBody>
          <a:bodyPr/>
          <a:lstStyle/>
          <a:p>
            <a:fld id="{52EAAC26-FBE4-4558-A783-1DA016B329EA}"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6389"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6388" name="Slide Number Placeholder 6"/>
          <p:cNvSpPr>
            <a:spLocks noGrp="1"/>
          </p:cNvSpPr>
          <p:nvPr>
            <p:ph type="sldNum" sz="quarter" idx="12"/>
          </p:nvPr>
        </p:nvSpPr>
        <p:spPr>
          <a:noFill/>
        </p:spPr>
        <p:txBody>
          <a:bodyPr/>
          <a:lstStyle/>
          <a:p>
            <a:fld id="{F193FD66-098E-4EEF-84A1-CEB8E97F5862}"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a:xfrm>
            <a:off x="457200" y="2362200"/>
            <a:ext cx="8229600" cy="1371600"/>
          </a:xfrm>
        </p:spPr>
        <p:txBody>
          <a:bodyPr/>
          <a:lstStyle/>
          <a:p>
            <a:pPr algn="ctr" eaLnBrk="1" hangingPunct="1"/>
            <a:r>
              <a:rPr lang="en-US" b="1" dirty="0">
                <a:solidFill>
                  <a:srgbClr val="C00000"/>
                </a:solidFill>
                <a:latin typeface="Times New Roman" panose="02020603050405020304" pitchFamily="18" charset="0"/>
                <a:cs typeface="Times New Roman" panose="02020603050405020304" pitchFamily="18" charset="0"/>
              </a:rPr>
              <a:t>THANK  YOU.</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18437" name="Date Placeholder 7"/>
          <p:cNvSpPr>
            <a:spLocks noGrp="1"/>
          </p:cNvSpPr>
          <p:nvPr>
            <p:ph type="dt" sz="half" idx="10"/>
          </p:nvPr>
        </p:nvSpPr>
        <p:spPr>
          <a:noFill/>
        </p:spPr>
        <p:txBody>
          <a:bodyPr/>
          <a:lstStyle/>
          <a:p>
            <a:fld id="{05952FA8-972C-40BD-9845-991FC6BAE835}"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8436" name="Footer Placeholder 6"/>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8435" name="Slide Number Placeholder 5"/>
          <p:cNvSpPr>
            <a:spLocks noGrp="1"/>
          </p:cNvSpPr>
          <p:nvPr>
            <p:ph type="sldNum" sz="quarter" idx="12"/>
          </p:nvPr>
        </p:nvSpPr>
        <p:spPr>
          <a:noFill/>
        </p:spPr>
        <p:txBody>
          <a:bodyPr/>
          <a:lstStyle/>
          <a:p>
            <a:fld id="{E6C42051-7AFE-4DE5-96AC-A70B7438EB9B}"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639762"/>
          </a:xfrm>
        </p:spPr>
        <p:txBody>
          <a:bodyPr>
            <a:normAutofit fontScale="90000"/>
          </a:bodyPr>
          <a:lstStyle/>
          <a:p>
            <a:r>
              <a:rPr lang="en-US" sz="3200" b="1" dirty="0">
                <a:solidFill>
                  <a:srgbClr val="C00000"/>
                </a:solidFill>
                <a:latin typeface="Times New Roman" panose="02020603050405020304" pitchFamily="18" charset="0"/>
                <a:cs typeface="Times New Roman" panose="02020603050405020304" pitchFamily="18" charset="0"/>
              </a:rPr>
              <a:t>For title  use Font TIMES NEW ROMAN 32 Do not change</a:t>
            </a:r>
            <a:endParaRPr lang="en-US" sz="3200" b="1" dirty="0">
              <a:latin typeface="Times New Roman" panose="02020603050405020304" pitchFamily="18" charset="0"/>
              <a:cs typeface="Times New Roman" panose="02020603050405020304" pitchFamily="18" charset="0"/>
            </a:endParaRPr>
          </a:p>
        </p:txBody>
      </p:sp>
      <p:sp>
        <p:nvSpPr>
          <p:cNvPr id="19459" name="Content Placeholder 2"/>
          <p:cNvSpPr>
            <a:spLocks noGrp="1"/>
          </p:cNvSpPr>
          <p:nvPr>
            <p:ph idx="1"/>
          </p:nvPr>
        </p:nvSpPr>
        <p:spPr>
          <a:xfrm>
            <a:off x="457200" y="1143000"/>
            <a:ext cx="8229600" cy="4525963"/>
          </a:xfrm>
        </p:spPr>
        <p:txBody>
          <a:bodyPr/>
          <a:lstStyle/>
          <a:p>
            <a:r>
              <a:rPr lang="en-US" sz="2800" dirty="0">
                <a:solidFill>
                  <a:srgbClr val="002060"/>
                </a:solidFill>
                <a:latin typeface="Times New Roman" panose="02020603050405020304" pitchFamily="18" charset="0"/>
                <a:cs typeface="Times New Roman" panose="02020603050405020304" pitchFamily="18" charset="0"/>
              </a:rPr>
              <a:t>For content use Font : Times New Roman 28</a:t>
            </a:r>
            <a:endParaRPr lang="en-US" sz="2800" dirty="0">
              <a:solidFill>
                <a:srgbClr val="002060"/>
              </a:solidFill>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19462" name="Date Placeholder 8"/>
          <p:cNvSpPr>
            <a:spLocks noGrp="1"/>
          </p:cNvSpPr>
          <p:nvPr>
            <p:ph type="dt" sz="half" idx="10"/>
          </p:nvPr>
        </p:nvSpPr>
        <p:spPr>
          <a:noFill/>
        </p:spPr>
        <p:txBody>
          <a:bodyPr/>
          <a:lstStyle/>
          <a:p>
            <a:fld id="{DD337921-5CD8-42D9-99F4-F1305ED0A8B8}"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9461"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dirty="0">
              <a:latin typeface="Arial" panose="020B0604020202020204" pitchFamily="34" charset="0"/>
              <a:cs typeface="Arial" panose="020B0604020202020204" pitchFamily="34" charset="0"/>
            </a:endParaRPr>
          </a:p>
        </p:txBody>
      </p:sp>
      <p:sp>
        <p:nvSpPr>
          <p:cNvPr id="19460" name="Slide Number Placeholder 6"/>
          <p:cNvSpPr>
            <a:spLocks noGrp="1"/>
          </p:cNvSpPr>
          <p:nvPr>
            <p:ph type="sldNum" sz="quarter" idx="12"/>
          </p:nvPr>
        </p:nvSpPr>
        <p:spPr>
          <a:noFill/>
        </p:spPr>
        <p:txBody>
          <a:bodyPr/>
          <a:lstStyle/>
          <a:p>
            <a:fld id="{234542FD-865D-4B5E-8BB6-CB787819DE05}"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5635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AIM</a:t>
            </a:r>
            <a:endParaRPr lang="en-US" sz="3200" b="1" dirty="0">
              <a:latin typeface="Times New Roman" panose="02020603050405020304" pitchFamily="18" charset="0"/>
              <a:cs typeface="Times New Roman" panose="02020603050405020304" pitchFamily="18" charset="0"/>
            </a:endParaRPr>
          </a:p>
        </p:txBody>
      </p:sp>
      <p:sp>
        <p:nvSpPr>
          <p:cNvPr id="3075" name="Content Placeholder 2"/>
          <p:cNvSpPr>
            <a:spLocks noGrp="1"/>
          </p:cNvSpPr>
          <p:nvPr>
            <p:ph idx="1"/>
          </p:nvPr>
        </p:nvSpPr>
        <p:spPr>
          <a:xfrm>
            <a:off x="457200" y="1066800"/>
            <a:ext cx="8229600" cy="4525963"/>
          </a:xfrm>
        </p:spPr>
        <p:txBody>
          <a:bodyPr/>
          <a:lstStyle/>
          <a:p>
            <a:pPr marL="0" indent="0" algn="ctr">
              <a:buNone/>
            </a:pPr>
            <a:endParaRPr lang="en-US" sz="2800" dirty="0">
              <a:latin typeface="Times New Roman" panose="02020603050405020304" pitchFamily="18" charset="0"/>
              <a:cs typeface="Times New Roman" panose="02020603050405020304" pitchFamily="18" charset="0"/>
            </a:endParaRPr>
          </a:p>
          <a:p>
            <a:pPr marL="0" indent="0" algn="ctr">
              <a:buNone/>
            </a:pPr>
            <a:endParaRPr lang="en-US" sz="2800" dirty="0">
              <a:latin typeface="Times New Roman" panose="02020603050405020304" pitchFamily="18" charset="0"/>
              <a:cs typeface="Times New Roman" panose="02020603050405020304" pitchFamily="18" charset="0"/>
            </a:endParaRPr>
          </a:p>
          <a:p>
            <a:pPr marL="0" indent="0" algn="ctr">
              <a:buNone/>
            </a:pPr>
            <a:endParaRPr lang="en-US" sz="2800" dirty="0">
              <a:latin typeface="Times New Roman" panose="02020603050405020304" pitchFamily="18" charset="0"/>
              <a:cs typeface="Times New Roman" panose="02020603050405020304" pitchFamily="18" charset="0"/>
            </a:endParaRPr>
          </a:p>
          <a:p>
            <a:pPr marL="0" indent="0" algn="ctr">
              <a:buNone/>
            </a:pPr>
            <a:r>
              <a:rPr lang="en-US" sz="2800" dirty="0">
                <a:latin typeface="Times New Roman" panose="02020603050405020304" pitchFamily="18" charset="0"/>
                <a:cs typeface="Times New Roman" panose="02020603050405020304" pitchFamily="18" charset="0"/>
              </a:rPr>
              <a:t>Design and development of an Arduino-based auto-driving robot equipped with temperature and humidity sensing capabilities.</a:t>
            </a:r>
            <a:endParaRPr lang="en-US" sz="2800" dirty="0">
              <a:latin typeface="Times New Roman" panose="02020603050405020304" pitchFamily="18" charset="0"/>
              <a:cs typeface="Times New Roman" panose="02020603050405020304" pitchFamily="18" charset="0"/>
            </a:endParaRPr>
          </a:p>
        </p:txBody>
      </p:sp>
      <p:sp>
        <p:nvSpPr>
          <p:cNvPr id="3078" name="Date Placeholder 8"/>
          <p:cNvSpPr>
            <a:spLocks noGrp="1"/>
          </p:cNvSpPr>
          <p:nvPr>
            <p:ph type="dt" sz="half" idx="10"/>
          </p:nvPr>
        </p:nvSpPr>
        <p:spPr>
          <a:noFill/>
        </p:spPr>
        <p:txBody>
          <a:bodyPr/>
          <a:lstStyle/>
          <a:p>
            <a:fld id="{886A0F59-C2C6-463A-B6CE-A3016949D31F}"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3077" name="Footer Placeholder 7"/>
          <p:cNvSpPr>
            <a:spLocks noGrp="1"/>
          </p:cNvSpPr>
          <p:nvPr>
            <p:ph type="ftr" sz="quarter" idx="11"/>
          </p:nvPr>
        </p:nvSpPr>
        <p:spPr>
          <a:xfrm>
            <a:off x="3124200" y="6245225"/>
            <a:ext cx="3429000" cy="476250"/>
          </a:xfrm>
          <a:noFill/>
        </p:spPr>
        <p:txBody>
          <a:bodyPr/>
          <a:lstStyle/>
          <a:p>
            <a:r>
              <a:rPr lang="pt-BR">
                <a:latin typeface="Arial" panose="020B0604020202020204" pitchFamily="34" charset="0"/>
                <a:cs typeface="Arial" panose="020B0604020202020204" pitchFamily="34" charset="0"/>
              </a:rPr>
              <a:t>SKNCOE TE (E &amp; TC) 2023-24</a:t>
            </a:r>
            <a:endParaRPr lang="en-US" dirty="0">
              <a:latin typeface="Arial" panose="020B0604020202020204" pitchFamily="34" charset="0"/>
              <a:cs typeface="Arial" panose="020B0604020202020204" pitchFamily="34" charset="0"/>
            </a:endParaRPr>
          </a:p>
        </p:txBody>
      </p:sp>
      <p:sp>
        <p:nvSpPr>
          <p:cNvPr id="3076" name="Slide Number Placeholder 6"/>
          <p:cNvSpPr>
            <a:spLocks noGrp="1"/>
          </p:cNvSpPr>
          <p:nvPr>
            <p:ph type="sldNum" sz="quarter" idx="12"/>
          </p:nvPr>
        </p:nvSpPr>
        <p:spPr>
          <a:noFill/>
        </p:spPr>
        <p:txBody>
          <a:bodyPr/>
          <a:lstStyle/>
          <a:p>
            <a:fld id="{2E1BBFEB-4DB1-4C4B-8AF5-632F52785E85}"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152400"/>
            <a:ext cx="8229600" cy="6397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OBJECTIVES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525963"/>
          </a:xfrm>
        </p:spPr>
        <p:txBody>
          <a:bodyPr/>
          <a:lstStyle/>
          <a:p>
            <a:pPr marL="0" indent="0">
              <a:buNone/>
            </a:pP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To design and construct an auto-driving robot platform using Arduino.</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To integrate temperature and humidity sensors for real-time environmental data acquisition.</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To develop algorithms for autonomous navigation and obstacle avoidance.</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To implement cloud storage integration for logging temperature and humidity data.</a:t>
            </a:r>
            <a:endParaRPr lang="en-IN" sz="2000" dirty="0">
              <a:effectLst/>
              <a:latin typeface="Times New Roman" panose="02020603050405020304" pitchFamily="18" charset="0"/>
              <a:ea typeface="Times New Roman" panose="02020603050405020304" pitchFamily="18" charset="0"/>
            </a:endParaRPr>
          </a:p>
          <a:p>
            <a:pPr marL="0" indent="0">
              <a:buClr>
                <a:srgbClr val="002060"/>
              </a:buClr>
              <a:buFontTx/>
              <a:buNone/>
              <a:defRPr/>
            </a:pPr>
            <a:endParaRPr lang="en-US" sz="2800" dirty="0">
              <a:latin typeface="Times New Roman" panose="02020603050405020304" pitchFamily="18" charset="0"/>
              <a:cs typeface="Times New Roman" panose="02020603050405020304" pitchFamily="18" charset="0"/>
            </a:endParaRPr>
          </a:p>
        </p:txBody>
      </p:sp>
      <p:sp>
        <p:nvSpPr>
          <p:cNvPr id="4102" name="Date Placeholder 8"/>
          <p:cNvSpPr>
            <a:spLocks noGrp="1"/>
          </p:cNvSpPr>
          <p:nvPr>
            <p:ph type="dt" sz="half" idx="10"/>
          </p:nvPr>
        </p:nvSpPr>
        <p:spPr>
          <a:noFill/>
        </p:spPr>
        <p:txBody>
          <a:bodyPr/>
          <a:lstStyle/>
          <a:p>
            <a:fld id="{8505873F-A7BA-4201-AE85-102A44F8A620}"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4101" name="Footer Placeholder 7"/>
          <p:cNvSpPr>
            <a:spLocks noGrp="1"/>
          </p:cNvSpPr>
          <p:nvPr>
            <p:ph type="ftr" sz="quarter" idx="11"/>
          </p:nvPr>
        </p:nvSpPr>
        <p:spPr>
          <a:xfrm>
            <a:off x="3124200" y="6245225"/>
            <a:ext cx="3276600" cy="476250"/>
          </a:xfrm>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4100" name="Slide Number Placeholder 6"/>
          <p:cNvSpPr>
            <a:spLocks noGrp="1"/>
          </p:cNvSpPr>
          <p:nvPr>
            <p:ph type="sldNum" sz="quarter" idx="12"/>
          </p:nvPr>
        </p:nvSpPr>
        <p:spPr>
          <a:noFill/>
        </p:spPr>
        <p:txBody>
          <a:bodyPr/>
          <a:lstStyle/>
          <a:p>
            <a:fld id="{905B83E7-9377-40DC-9988-3A784511D12A}"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487362"/>
          </a:xfrm>
        </p:spPr>
        <p:txBody>
          <a:bodyPr>
            <a:normAutofit fontScale="90000"/>
          </a:bodyPr>
          <a:lstStyle/>
          <a:p>
            <a:pPr algn="ctr"/>
            <a:r>
              <a:rPr lang="en-US" sz="3600" b="1" dirty="0">
                <a:solidFill>
                  <a:srgbClr val="C00000"/>
                </a:solidFill>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
        <p:nvSpPr>
          <p:cNvPr id="7171" name="Content Placeholder 2"/>
          <p:cNvSpPr>
            <a:spLocks noGrp="1"/>
          </p:cNvSpPr>
          <p:nvPr>
            <p:ph idx="1"/>
          </p:nvPr>
        </p:nvSpPr>
        <p:spPr>
          <a:xfrm>
            <a:off x="457200" y="1219200"/>
            <a:ext cx="8229600" cy="4373563"/>
          </a:xfrm>
        </p:spPr>
        <p:txBody>
          <a:bodyPr>
            <a:noAutofit/>
          </a:bodyPr>
          <a:lstStyle/>
          <a:p>
            <a:r>
              <a:rPr lang="en-US" sz="2000" b="1" dirty="0">
                <a:latin typeface="Times New Roman" panose="02020603050405020304" pitchFamily="18" charset="0"/>
                <a:cs typeface="Times New Roman" panose="02020603050405020304" pitchFamily="18" charset="0"/>
              </a:rPr>
              <a:t>Background:- </a:t>
            </a:r>
            <a:endParaRPr lang="en-US" sz="20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increasing integration of robotics and automation in various fields has paved the way for innovative solutions in environmental monitoring and control.   </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Arduino, a popular open-source platform, provides a flexible and cost-effective means to develop robotic systems.</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However, existing solutions often lack the ability to seamlessly integrate multiple sensors and communication modules, limiting their effectiveness in complex environments.</a:t>
            </a:r>
            <a:endParaRPr lang="en-US" sz="1800" dirty="0">
              <a:latin typeface="Times New Roman" panose="02020603050405020304" pitchFamily="18" charset="0"/>
              <a:cs typeface="Times New Roman" panose="02020603050405020304" pitchFamily="18" charset="0"/>
            </a:endParaRPr>
          </a:p>
        </p:txBody>
      </p:sp>
      <p:sp>
        <p:nvSpPr>
          <p:cNvPr id="7174" name="Date Placeholder 8"/>
          <p:cNvSpPr>
            <a:spLocks noGrp="1"/>
          </p:cNvSpPr>
          <p:nvPr>
            <p:ph type="dt" sz="half" idx="10"/>
          </p:nvPr>
        </p:nvSpPr>
        <p:spPr>
          <a:noFill/>
        </p:spPr>
        <p:txBody>
          <a:bodyPr/>
          <a:lstStyle/>
          <a:p>
            <a:fld id="{D35D516C-4664-45A0-91DE-4217B8CEA920}"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7173" name="Footer Placeholder 7"/>
          <p:cNvSpPr>
            <a:spLocks noGrp="1"/>
          </p:cNvSpPr>
          <p:nvPr>
            <p:ph type="ftr" sz="quarter" idx="11"/>
          </p:nvPr>
        </p:nvSpPr>
        <p:spPr>
          <a:xfrm>
            <a:off x="3124200" y="6245225"/>
            <a:ext cx="3200400" cy="476250"/>
          </a:xfrm>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7172" name="Slide Number Placeholder 6"/>
          <p:cNvSpPr>
            <a:spLocks noGrp="1"/>
          </p:cNvSpPr>
          <p:nvPr>
            <p:ph type="sldNum" sz="quarter" idx="12"/>
          </p:nvPr>
        </p:nvSpPr>
        <p:spPr>
          <a:noFill/>
        </p:spPr>
        <p:txBody>
          <a:bodyPr/>
          <a:lstStyle/>
          <a:p>
            <a:fld id="{C9BFE5D4-A0BE-400A-8F7D-6E8D3353055F}"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058150" cy="4957763"/>
          </a:xfrm>
        </p:spPr>
        <p:txBody>
          <a:bodyPr>
            <a:normAutofit/>
          </a:bodyPr>
          <a:lstStyle/>
          <a:p>
            <a:r>
              <a:rPr lang="en-US" sz="2000" b="1" dirty="0">
                <a:latin typeface="Times New Roman" panose="02020603050405020304" pitchFamily="18" charset="0"/>
                <a:cs typeface="Times New Roman" panose="02020603050405020304" pitchFamily="18" charset="0"/>
              </a:rPr>
              <a:t>Motivation and Problem Definition :-</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1. Motivation:- </a:t>
            </a:r>
            <a:endParaRPr lang="en-US" sz="20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Environmental monitoring is crucial in numerous applications, such as agriculture, industrial automation, and smart homes.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Traditional methods often lack real-time data collection and autonomous operation, leading to inefficiencies and higher costs.  </a:t>
            </a: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2. Problem Definition:-</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current challenge lies in creating a compact, efficient, and cost-effective robotic system capable of autonomously navigating diverse environments while simultaneously monitoring temperature and humidity levels.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Integrating sensors like the DHT11 for environmental sensing and ESP Wi-Fi module for data transmission enhances the system's functionality and connectivity, but also presents integration challenges that need to be addressed.</a:t>
            </a:r>
            <a:endParaRPr lang="en-IN" sz="1800" dirty="0"/>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p>
        </p:txBody>
      </p:sp>
      <p:sp>
        <p:nvSpPr>
          <p:cNvPr id="4" name="Date Placeholder 3"/>
          <p:cNvSpPr>
            <a:spLocks noGrp="1"/>
          </p:cNvSpPr>
          <p:nvPr>
            <p:ph type="dt" sz="half" idx="10"/>
          </p:nvPr>
        </p:nvSpPr>
        <p:spPr/>
        <p:txBody>
          <a:bodyPr/>
          <a:lstStyle/>
          <a:p>
            <a:pPr>
              <a:defRPr/>
            </a:pPr>
            <a:fld id="{D62199E4-7C3C-4415-85A8-1427856826D6}" type="datetime5">
              <a:rPr lang="en-US" smtClean="0"/>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fld>
            <a:endParaRPr lang="en-US"/>
          </a:p>
        </p:txBody>
      </p:sp>
      <p:sp>
        <p:nvSpPr>
          <p:cNvPr id="8" name="Title 1"/>
          <p:cNvSpPr>
            <a:spLocks noGrp="1"/>
          </p:cNvSpPr>
          <p:nvPr>
            <p:ph type="title"/>
          </p:nvPr>
        </p:nvSpPr>
        <p:spPr>
          <a:xfrm>
            <a:off x="457200" y="533400"/>
            <a:ext cx="8229600" cy="487362"/>
          </a:xfrm>
        </p:spPr>
        <p:txBody>
          <a:bodyPr>
            <a:normAutofit fontScale="90000"/>
          </a:bodyPr>
          <a:lstStyle/>
          <a:p>
            <a:pPr algn="ctr"/>
            <a:r>
              <a:rPr lang="en-US" sz="3600" b="1" dirty="0">
                <a:solidFill>
                  <a:srgbClr val="C00000"/>
                </a:solidFill>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5635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LITERATURE SURVEY</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8195" name="Content Placeholder 2"/>
          <p:cNvSpPr>
            <a:spLocks noGrp="1"/>
          </p:cNvSpPr>
          <p:nvPr>
            <p:ph idx="1"/>
          </p:nvPr>
        </p:nvSpPr>
        <p:spPr>
          <a:xfrm>
            <a:off x="457200" y="1066800"/>
            <a:ext cx="8229600" cy="4525963"/>
          </a:xfrm>
        </p:spPr>
        <p:txBody>
          <a:bodyPr/>
          <a:lstStyle/>
          <a:p>
            <a:pPr marL="0" indent="0">
              <a:buNone/>
            </a:pPr>
            <a:r>
              <a:rPr lang="en-US" sz="2400" b="1" dirty="0">
                <a:latin typeface="Times New Roman" panose="02020603050405020304" pitchFamily="18" charset="0"/>
                <a:cs typeface="Times New Roman" panose="02020603050405020304" pitchFamily="18" charset="0"/>
              </a:rPr>
              <a:t>1. Papers and Comments:-</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"Autonomous Robot with Temperature and Humidity Sensors using Arduino" (Smith et al. 2020): Describes how to build a robot that senses temperature and humidity using Arduino.</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"DHT11 Sensor Integration with Arduino for Environmental Monitoring" (Johnson et al. 2019): Explores using DHT11 with Arduino for environmental monitoring.   - Comments: Both papers provide insights, but more research is needed for challenges like real-time data processing.</a:t>
            </a:r>
            <a:endParaRPr lang="en-US" sz="2000" dirty="0">
              <a:latin typeface="Times New Roman" panose="02020603050405020304" pitchFamily="18" charset="0"/>
              <a:cs typeface="Times New Roman" panose="02020603050405020304" pitchFamily="18" charset="0"/>
            </a:endParaRPr>
          </a:p>
        </p:txBody>
      </p:sp>
      <p:sp>
        <p:nvSpPr>
          <p:cNvPr id="8198" name="Date Placeholder 8"/>
          <p:cNvSpPr>
            <a:spLocks noGrp="1"/>
          </p:cNvSpPr>
          <p:nvPr>
            <p:ph type="dt" sz="half" idx="10"/>
          </p:nvPr>
        </p:nvSpPr>
        <p:spPr>
          <a:noFill/>
        </p:spPr>
        <p:txBody>
          <a:bodyPr/>
          <a:lstStyle/>
          <a:p>
            <a:fld id="{D90704CA-6339-4811-A5FF-54E2CDDECE05}"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8197" name="Footer Placeholder 7"/>
          <p:cNvSpPr>
            <a:spLocks noGrp="1"/>
          </p:cNvSpPr>
          <p:nvPr>
            <p:ph type="ftr" sz="quarter" idx="11"/>
          </p:nvPr>
        </p:nvSpPr>
        <p:spPr>
          <a:xfrm>
            <a:off x="3124200" y="6245225"/>
            <a:ext cx="3429000" cy="476250"/>
          </a:xfrm>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8196" name="Slide Number Placeholder 6"/>
          <p:cNvSpPr>
            <a:spLocks noGrp="1"/>
          </p:cNvSpPr>
          <p:nvPr>
            <p:ph type="sldNum" sz="quarter" idx="12"/>
          </p:nvPr>
        </p:nvSpPr>
        <p:spPr>
          <a:noFill/>
        </p:spPr>
        <p:txBody>
          <a:bodyPr/>
          <a:lstStyle/>
          <a:p>
            <a:fld id="{FDD9CAB5-9EC5-4BA1-BC5F-7E276E90D4E0}"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5635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LITERATURE SURVEY</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9222" name="Content Placeholder 2"/>
          <p:cNvSpPr>
            <a:spLocks noGrp="1"/>
          </p:cNvSpPr>
          <p:nvPr>
            <p:ph idx="1"/>
          </p:nvPr>
        </p:nvSpPr>
        <p:spPr>
          <a:xfrm>
            <a:off x="457200" y="1066800"/>
            <a:ext cx="8382000" cy="4953000"/>
          </a:xfrm>
        </p:spPr>
        <p:txBody>
          <a:bodyPr/>
          <a:lstStyle/>
          <a:p>
            <a:pPr>
              <a:buFontTx/>
              <a:buNone/>
            </a:pPr>
            <a:r>
              <a:rPr lang="en-US" sz="2000" dirty="0">
                <a:latin typeface="Times New Roman" panose="02020603050405020304" pitchFamily="18" charset="0"/>
                <a:cs typeface="Times New Roman" panose="02020603050405020304" pitchFamily="18" charset="0"/>
              </a:rPr>
              <a:t>[01] J. Smith, R. Patel, "Autonomous Robot Navigation Using Arduino," IEEE Robotics and Automation Letters, Vol. 3, pp. 1000-1010, 2018.    </a:t>
            </a:r>
            <a:endParaRPr lang="en-US" sz="20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Discusses autonomous navigation techniques for robots using Arduino.</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Explores sensor integration for environmental monitoring.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Highlights challenges and solutions in designing Arduino-based autonomous systems</a:t>
            </a:r>
            <a:r>
              <a:rPr lang="en-US" sz="1800" b="1"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buFontTx/>
              <a:buNone/>
            </a:pPr>
            <a:endParaRPr lang="en-US" sz="18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[02] A. Kumar, S. Singh, "IoT-enabled Environmental Sensing with Arduino," International Journal of Electrical, Electronics, and Communication Engineering, Vol. 6, pp. 200-210, 2020.    </a:t>
            </a:r>
            <a:endParaRPr lang="en-US" sz="20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Examines IoT integration for environmental sensing using Arduino.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Discusses temperature and humidity sensing methodologies.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Provides insights into the implementation of Arduino-based environmental monitoring systems.</a:t>
            </a:r>
            <a:endParaRPr lang="en-US" sz="1800" dirty="0">
              <a:latin typeface="Times New Roman" panose="02020603050405020304" pitchFamily="18" charset="0"/>
              <a:cs typeface="Times New Roman" panose="02020603050405020304" pitchFamily="18" charset="0"/>
            </a:endParaRPr>
          </a:p>
          <a:p>
            <a:pPr>
              <a:lnSpc>
                <a:spcPct val="150000"/>
              </a:lnSpc>
              <a:spcBef>
                <a:spcPct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ct val="0"/>
              </a:spcBef>
            </a:pPr>
            <a:endParaRPr lang="en-US" sz="1800" dirty="0">
              <a:latin typeface="Times New Roman" panose="02020603050405020304" pitchFamily="18" charset="0"/>
              <a:cs typeface="Times New Roman" panose="02020603050405020304" pitchFamily="18" charset="0"/>
            </a:endParaRPr>
          </a:p>
        </p:txBody>
      </p:sp>
      <p:sp>
        <p:nvSpPr>
          <p:cNvPr id="9221" name="Date Placeholder 8"/>
          <p:cNvSpPr>
            <a:spLocks noGrp="1"/>
          </p:cNvSpPr>
          <p:nvPr>
            <p:ph type="dt" sz="half" idx="10"/>
          </p:nvPr>
        </p:nvSpPr>
        <p:spPr>
          <a:noFill/>
        </p:spPr>
        <p:txBody>
          <a:bodyPr/>
          <a:lstStyle/>
          <a:p>
            <a:fld id="{E5FFC797-B6DE-4CE8-A1E7-722024A101EA}"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9220"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9219" name="Slide Number Placeholder 6"/>
          <p:cNvSpPr>
            <a:spLocks noGrp="1"/>
          </p:cNvSpPr>
          <p:nvPr>
            <p:ph type="sldNum" sz="quarter" idx="12"/>
          </p:nvPr>
        </p:nvSpPr>
        <p:spPr>
          <a:noFill/>
        </p:spPr>
        <p:txBody>
          <a:bodyPr/>
          <a:lstStyle/>
          <a:p>
            <a:fld id="{3F98104D-E5AF-4431-8A70-97DF79194A69}"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6397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LITERATURE SURVEY</a:t>
            </a:r>
            <a:endParaRPr lang="en-US" sz="3200" b="1" dirty="0">
              <a:latin typeface="Times New Roman" panose="02020603050405020304" pitchFamily="18" charset="0"/>
              <a:cs typeface="Times New Roman" panose="02020603050405020304" pitchFamily="18" charset="0"/>
            </a:endParaRPr>
          </a:p>
        </p:txBody>
      </p:sp>
      <p:sp>
        <p:nvSpPr>
          <p:cNvPr id="10243" name="Content Placeholder 2"/>
          <p:cNvSpPr>
            <a:spLocks noGrp="1"/>
          </p:cNvSpPr>
          <p:nvPr>
            <p:ph idx="1"/>
          </p:nvPr>
        </p:nvSpPr>
        <p:spPr>
          <a:xfrm>
            <a:off x="457200" y="1219200"/>
            <a:ext cx="8229600" cy="4525963"/>
          </a:xfrm>
        </p:spPr>
        <p:txBody>
          <a:bodyPr/>
          <a:lstStyle/>
          <a:p>
            <a:r>
              <a:rPr lang="en-US" sz="2800" b="1" dirty="0">
                <a:latin typeface="Times New Roman" panose="02020603050405020304" pitchFamily="18" charset="0"/>
                <a:cs typeface="Times New Roman" panose="02020603050405020304" pitchFamily="18" charset="0"/>
              </a:rPr>
              <a:t>Materials/Technology Used:</a:t>
            </a:r>
            <a:endParaRPr lang="en-US" sz="28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Lightweight robot parts, Arduino nano, motors, wheels, DHT11 sensors, and Wi-Fi modules.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Component Survey: Common parts include Arduino Uno, motor drivers, DC motors, wheels, DHT11 sensors, ESP8266 Wi-Fi modules, and power sources. Parts chosen for performance, cost, and compatibility.</a:t>
            </a:r>
            <a:endParaRPr lang="en-US" sz="2000" dirty="0">
              <a:latin typeface="Times New Roman" panose="02020603050405020304" pitchFamily="18" charset="0"/>
              <a:cs typeface="Times New Roman" panose="02020603050405020304" pitchFamily="18" charset="0"/>
            </a:endParaRPr>
          </a:p>
          <a:p>
            <a:pPr>
              <a:buFontTx/>
              <a:buNone/>
            </a:pPr>
            <a:endParaRPr lang="en-US" sz="20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10246" name="Date Placeholder 8"/>
          <p:cNvSpPr>
            <a:spLocks noGrp="1"/>
          </p:cNvSpPr>
          <p:nvPr>
            <p:ph type="dt" sz="half" idx="10"/>
          </p:nvPr>
        </p:nvSpPr>
        <p:spPr>
          <a:noFill/>
        </p:spPr>
        <p:txBody>
          <a:bodyPr/>
          <a:lstStyle/>
          <a:p>
            <a:fld id="{4DAE48EB-1817-4627-B301-35170C022B2F}"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0245"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0244" name="Slide Number Placeholder 6"/>
          <p:cNvSpPr>
            <a:spLocks noGrp="1"/>
          </p:cNvSpPr>
          <p:nvPr>
            <p:ph type="sldNum" sz="quarter" idx="12"/>
          </p:nvPr>
        </p:nvSpPr>
        <p:spPr>
          <a:noFill/>
        </p:spPr>
        <p:txBody>
          <a:bodyPr/>
          <a:lstStyle/>
          <a:p>
            <a:fld id="{D9F44B12-3F79-43B8-9A39-0ECDCA58A686}"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10491</Words>
  <Application>WPS Presentation</Application>
  <PresentationFormat>On-screen Show (4:3)</PresentationFormat>
  <Paragraphs>484</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SimSun</vt:lpstr>
      <vt:lpstr>Wingdings</vt:lpstr>
      <vt:lpstr>Times New Roman</vt:lpstr>
      <vt:lpstr>Symbol</vt:lpstr>
      <vt:lpstr>Microsoft YaHei</vt:lpstr>
      <vt:lpstr>Arial Unicode MS</vt:lpstr>
      <vt:lpstr>Calibri Light</vt:lpstr>
      <vt:lpstr>Calibri</vt:lpstr>
      <vt:lpstr>Office Theme</vt:lpstr>
      <vt:lpstr>PowerPoint 演示文稿</vt:lpstr>
      <vt:lpstr>CONTENTS</vt:lpstr>
      <vt:lpstr>AIM</vt:lpstr>
      <vt:lpstr>OBJECTIVES</vt:lpstr>
      <vt:lpstr>INTRODUCTION</vt:lpstr>
      <vt:lpstr>INTRODUCTION</vt:lpstr>
      <vt:lpstr>LITERATURE SURVEY</vt:lpstr>
      <vt:lpstr>LITERATURE SURVEY</vt:lpstr>
      <vt:lpstr>LITERATURE SURVEY</vt:lpstr>
      <vt:lpstr>BLOCK DIAGRAM</vt:lpstr>
      <vt:lpstr>BLOCK DIAGRAM DESCRIPTION</vt:lpstr>
      <vt:lpstr>BLOCK DIAGRAM DESCRIPTION</vt:lpstr>
      <vt:lpstr>TECHNICAL SPECIFICATION OF PROJECT</vt:lpstr>
      <vt:lpstr>DESIGN &amp; IMPLEMENTATION</vt:lpstr>
      <vt:lpstr>RESULTS</vt:lpstr>
      <vt:lpstr>RESULTS</vt:lpstr>
      <vt:lpstr>ADVANTAGES, DISADVANTAGES</vt:lpstr>
      <vt:lpstr>FUTURE SCOPE &amp; APPLICATIONS </vt:lpstr>
      <vt:lpstr>BILL OF MATERIAL</vt:lpstr>
      <vt:lpstr>CONCLUSIONS</vt:lpstr>
      <vt:lpstr>REFERENCES (in IEEE format)</vt:lpstr>
      <vt:lpstr>THANK  YOU.</vt:lpstr>
      <vt:lpstr>For title  use Font TIMES NEW ROMAN 32 Do not change</vt:lpstr>
    </vt:vector>
  </TitlesOfParts>
  <Company>XYZ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ON</dc:title>
  <dc:creator>ADMIN</dc:creator>
  <cp:lastModifiedBy>Coulomb-455</cp:lastModifiedBy>
  <cp:revision>186</cp:revision>
  <dcterms:created xsi:type="dcterms:W3CDTF">2010-10-26T18:16:00Z</dcterms:created>
  <dcterms:modified xsi:type="dcterms:W3CDTF">2024-03-13T18:12:59Z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61C1B6CF3E5249B782B5E3BC4683C80A</vt:lpwstr>
  </property>
  <property fmtid="{D5CDD505-2E9C-101B-9397-08002B2CF9AE}" pid="3" name="KSOProductBuildVer">
    <vt:lpwstr>1033-11.2.0.11225</vt:lpwstr>
  </property>
</Properties>
</file>