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6" r:id="rId8"/>
  </p:sldIdLst>
  <p:sldSz cx="8128000" cy="4572000"/>
  <p:notesSz cx="8128000" cy="4572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51"/>
  </p:normalViewPr>
  <p:slideViewPr>
    <p:cSldViewPr>
      <p:cViewPr varScale="1">
        <p:scale>
          <a:sx n="165" d="100"/>
          <a:sy n="165" d="100"/>
        </p:scale>
        <p:origin x="752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9600" y="1417320"/>
            <a:ext cx="6908800" cy="960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rgbClr val="030F0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19200" y="2560320"/>
            <a:ext cx="5689600" cy="114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1" i="0">
                <a:solidFill>
                  <a:srgbClr val="0F181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rgbClr val="030F0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0F181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24696" y="0"/>
            <a:ext cx="1294128" cy="164422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41845" y="2732211"/>
            <a:ext cx="0" cy="1332865"/>
          </a:xfrm>
          <a:custGeom>
            <a:avLst/>
            <a:gdLst/>
            <a:ahLst/>
            <a:cxnLst/>
            <a:rect l="l" t="t" r="r" b="b"/>
            <a:pathLst>
              <a:path h="1332864">
                <a:moveTo>
                  <a:pt x="0" y="1332472"/>
                </a:moveTo>
                <a:lnTo>
                  <a:pt x="0" y="0"/>
                </a:lnTo>
              </a:path>
            </a:pathLst>
          </a:custGeom>
          <a:ln w="6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41845" y="1326392"/>
            <a:ext cx="0" cy="1332865"/>
          </a:xfrm>
          <a:custGeom>
            <a:avLst/>
            <a:gdLst/>
            <a:ahLst/>
            <a:cxnLst/>
            <a:rect l="l" t="t" r="r" b="b"/>
            <a:pathLst>
              <a:path h="1332864">
                <a:moveTo>
                  <a:pt x="0" y="1332472"/>
                </a:moveTo>
                <a:lnTo>
                  <a:pt x="0" y="0"/>
                </a:lnTo>
              </a:path>
            </a:pathLst>
          </a:custGeom>
          <a:ln w="6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022787" y="2732211"/>
            <a:ext cx="0" cy="1332865"/>
          </a:xfrm>
          <a:custGeom>
            <a:avLst/>
            <a:gdLst/>
            <a:ahLst/>
            <a:cxnLst/>
            <a:rect l="l" t="t" r="r" b="b"/>
            <a:pathLst>
              <a:path h="1332864">
                <a:moveTo>
                  <a:pt x="0" y="1332472"/>
                </a:moveTo>
                <a:lnTo>
                  <a:pt x="0" y="0"/>
                </a:lnTo>
              </a:path>
            </a:pathLst>
          </a:custGeom>
          <a:ln w="91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022787" y="1326392"/>
            <a:ext cx="0" cy="1332865"/>
          </a:xfrm>
          <a:custGeom>
            <a:avLst/>
            <a:gdLst/>
            <a:ahLst/>
            <a:cxnLst/>
            <a:rect l="l" t="t" r="r" b="b"/>
            <a:pathLst>
              <a:path h="1332864">
                <a:moveTo>
                  <a:pt x="0" y="1332472"/>
                </a:moveTo>
                <a:lnTo>
                  <a:pt x="0" y="0"/>
                </a:lnTo>
              </a:path>
            </a:pathLst>
          </a:custGeom>
          <a:ln w="91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117405" y="2732211"/>
            <a:ext cx="0" cy="1332865"/>
          </a:xfrm>
          <a:custGeom>
            <a:avLst/>
            <a:gdLst/>
            <a:ahLst/>
            <a:cxnLst/>
            <a:rect l="l" t="t" r="r" b="b"/>
            <a:pathLst>
              <a:path h="1332864">
                <a:moveTo>
                  <a:pt x="0" y="1332472"/>
                </a:moveTo>
                <a:lnTo>
                  <a:pt x="0" y="0"/>
                </a:lnTo>
              </a:path>
            </a:pathLst>
          </a:custGeom>
          <a:ln w="6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117405" y="1326392"/>
            <a:ext cx="0" cy="1332865"/>
          </a:xfrm>
          <a:custGeom>
            <a:avLst/>
            <a:gdLst/>
            <a:ahLst/>
            <a:cxnLst/>
            <a:rect l="l" t="t" r="r" b="b"/>
            <a:pathLst>
              <a:path h="1332864">
                <a:moveTo>
                  <a:pt x="0" y="1332472"/>
                </a:moveTo>
                <a:lnTo>
                  <a:pt x="0" y="0"/>
                </a:lnTo>
              </a:path>
            </a:pathLst>
          </a:custGeom>
          <a:ln w="6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7798348" y="2732211"/>
            <a:ext cx="0" cy="1332865"/>
          </a:xfrm>
          <a:custGeom>
            <a:avLst/>
            <a:gdLst/>
            <a:ahLst/>
            <a:cxnLst/>
            <a:rect l="l" t="t" r="r" b="b"/>
            <a:pathLst>
              <a:path h="1332864">
                <a:moveTo>
                  <a:pt x="0" y="1332472"/>
                </a:moveTo>
                <a:lnTo>
                  <a:pt x="0" y="0"/>
                </a:lnTo>
              </a:path>
            </a:pathLst>
          </a:custGeom>
          <a:ln w="6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7798348" y="1644229"/>
            <a:ext cx="0" cy="1014730"/>
          </a:xfrm>
          <a:custGeom>
            <a:avLst/>
            <a:gdLst/>
            <a:ahLst/>
            <a:cxnLst/>
            <a:rect l="l" t="t" r="r" b="b"/>
            <a:pathLst>
              <a:path h="1014730">
                <a:moveTo>
                  <a:pt x="0" y="1014634"/>
                </a:moveTo>
                <a:lnTo>
                  <a:pt x="0" y="0"/>
                </a:lnTo>
              </a:path>
            </a:pathLst>
          </a:custGeom>
          <a:ln w="6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41845" y="1329448"/>
            <a:ext cx="3699510" cy="0"/>
          </a:xfrm>
          <a:custGeom>
            <a:avLst/>
            <a:gdLst/>
            <a:ahLst/>
            <a:cxnLst/>
            <a:rect l="l" t="t" r="r" b="b"/>
            <a:pathLst>
              <a:path w="3699510">
                <a:moveTo>
                  <a:pt x="0" y="0"/>
                </a:moveTo>
                <a:lnTo>
                  <a:pt x="3699255" y="0"/>
                </a:lnTo>
              </a:path>
            </a:pathLst>
          </a:custGeom>
          <a:ln w="6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4114353" y="1329448"/>
            <a:ext cx="2710815" cy="0"/>
          </a:xfrm>
          <a:custGeom>
            <a:avLst/>
            <a:gdLst/>
            <a:ahLst/>
            <a:cxnLst/>
            <a:rect l="l" t="t" r="r" b="b"/>
            <a:pathLst>
              <a:path w="2710815">
                <a:moveTo>
                  <a:pt x="0" y="0"/>
                </a:moveTo>
                <a:lnTo>
                  <a:pt x="2710345" y="0"/>
                </a:lnTo>
              </a:path>
            </a:pathLst>
          </a:custGeom>
          <a:ln w="6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341845" y="2643583"/>
            <a:ext cx="3699510" cy="0"/>
          </a:xfrm>
          <a:custGeom>
            <a:avLst/>
            <a:gdLst/>
            <a:ahLst/>
            <a:cxnLst/>
            <a:rect l="l" t="t" r="r" b="b"/>
            <a:pathLst>
              <a:path w="3699510">
                <a:moveTo>
                  <a:pt x="0" y="0"/>
                </a:moveTo>
                <a:lnTo>
                  <a:pt x="3699255" y="0"/>
                </a:lnTo>
              </a:path>
            </a:pathLst>
          </a:custGeom>
          <a:ln w="91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114353" y="2643583"/>
            <a:ext cx="3699510" cy="0"/>
          </a:xfrm>
          <a:custGeom>
            <a:avLst/>
            <a:gdLst/>
            <a:ahLst/>
            <a:cxnLst/>
            <a:rect l="l" t="t" r="r" b="b"/>
            <a:pathLst>
              <a:path w="3699509">
                <a:moveTo>
                  <a:pt x="0" y="0"/>
                </a:moveTo>
                <a:lnTo>
                  <a:pt x="3699255" y="0"/>
                </a:lnTo>
              </a:path>
            </a:pathLst>
          </a:custGeom>
          <a:ln w="91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114353" y="2741379"/>
            <a:ext cx="3699510" cy="0"/>
          </a:xfrm>
          <a:custGeom>
            <a:avLst/>
            <a:gdLst/>
            <a:ahLst/>
            <a:cxnLst/>
            <a:rect l="l" t="t" r="r" b="b"/>
            <a:pathLst>
              <a:path w="3699509">
                <a:moveTo>
                  <a:pt x="0" y="0"/>
                </a:moveTo>
                <a:lnTo>
                  <a:pt x="3699255" y="0"/>
                </a:lnTo>
              </a:path>
            </a:pathLst>
          </a:custGeom>
          <a:ln w="91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341845" y="2741379"/>
            <a:ext cx="3699510" cy="0"/>
          </a:xfrm>
          <a:custGeom>
            <a:avLst/>
            <a:gdLst/>
            <a:ahLst/>
            <a:cxnLst/>
            <a:rect l="l" t="t" r="r" b="b"/>
            <a:pathLst>
              <a:path w="3699510">
                <a:moveTo>
                  <a:pt x="0" y="0"/>
                </a:moveTo>
                <a:lnTo>
                  <a:pt x="3699255" y="0"/>
                </a:lnTo>
              </a:path>
            </a:pathLst>
          </a:custGeom>
          <a:ln w="91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4114353" y="4055515"/>
            <a:ext cx="3699510" cy="0"/>
          </a:xfrm>
          <a:custGeom>
            <a:avLst/>
            <a:gdLst/>
            <a:ahLst/>
            <a:cxnLst/>
            <a:rect l="l" t="t" r="r" b="b"/>
            <a:pathLst>
              <a:path w="3699509">
                <a:moveTo>
                  <a:pt x="0" y="0"/>
                </a:moveTo>
                <a:lnTo>
                  <a:pt x="3699255" y="0"/>
                </a:lnTo>
              </a:path>
            </a:pathLst>
          </a:custGeom>
          <a:ln w="6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341845" y="4055515"/>
            <a:ext cx="3699510" cy="0"/>
          </a:xfrm>
          <a:custGeom>
            <a:avLst/>
            <a:gdLst/>
            <a:ahLst/>
            <a:cxnLst/>
            <a:rect l="l" t="t" r="r" b="b"/>
            <a:pathLst>
              <a:path w="3699510">
                <a:moveTo>
                  <a:pt x="0" y="0"/>
                </a:moveTo>
                <a:lnTo>
                  <a:pt x="3699255" y="0"/>
                </a:lnTo>
              </a:path>
            </a:pathLst>
          </a:custGeom>
          <a:ln w="6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rgbClr val="030F0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0640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18592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rgbClr val="030F0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7301" y="289380"/>
            <a:ext cx="5067935" cy="783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rgbClr val="030F0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44521" y="1290770"/>
            <a:ext cx="4332605" cy="2809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1" i="0">
                <a:solidFill>
                  <a:srgbClr val="0F181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63520" y="4251960"/>
            <a:ext cx="260096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0640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85216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86392" y="0"/>
            <a:ext cx="2832432" cy="455366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7301" y="289380"/>
            <a:ext cx="5067935" cy="414857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3335" marR="5080" indent="-635">
              <a:lnSpc>
                <a:spcPts val="2960"/>
              </a:lnSpc>
              <a:spcBef>
                <a:spcPts val="235"/>
              </a:spcBef>
            </a:pPr>
            <a:r>
              <a:rPr lang="en-US" sz="2500" spc="60" dirty="0">
                <a:solidFill>
                  <a:srgbClr val="03110A"/>
                </a:solidFill>
              </a:rPr>
              <a:t>Fine Tuning A Model Locally</a:t>
            </a:r>
            <a:endParaRPr sz="2500" dirty="0"/>
          </a:p>
        </p:txBody>
      </p:sp>
      <p:sp>
        <p:nvSpPr>
          <p:cNvPr id="4" name="object 4"/>
          <p:cNvSpPr txBox="1"/>
          <p:nvPr/>
        </p:nvSpPr>
        <p:spPr>
          <a:xfrm>
            <a:off x="327301" y="3931242"/>
            <a:ext cx="3731657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20" dirty="0">
                <a:solidFill>
                  <a:srgbClr val="696969"/>
                </a:solidFill>
                <a:latin typeface="Arial"/>
                <a:cs typeface="Arial"/>
              </a:rPr>
              <a:t>A</a:t>
            </a:r>
            <a:r>
              <a:rPr sz="1100" spc="35" dirty="0">
                <a:solidFill>
                  <a:srgbClr val="696969"/>
                </a:solidFill>
                <a:latin typeface="Arial"/>
                <a:cs typeface="Arial"/>
              </a:rPr>
              <a:t> </a:t>
            </a:r>
            <a:r>
              <a:rPr sz="1100" spc="20" dirty="0">
                <a:solidFill>
                  <a:srgbClr val="696969"/>
                </a:solidFill>
                <a:latin typeface="Arial"/>
                <a:cs typeface="Arial"/>
              </a:rPr>
              <a:t>Comprehensive</a:t>
            </a:r>
            <a:r>
              <a:rPr sz="1100" spc="150" dirty="0">
                <a:solidFill>
                  <a:srgbClr val="696969"/>
                </a:solidFill>
                <a:latin typeface="Arial"/>
                <a:cs typeface="Arial"/>
              </a:rPr>
              <a:t> </a:t>
            </a:r>
            <a:r>
              <a:rPr sz="1100" spc="20" dirty="0">
                <a:solidFill>
                  <a:srgbClr val="696969"/>
                </a:solidFill>
                <a:latin typeface="Arial"/>
                <a:cs typeface="Arial"/>
              </a:rPr>
              <a:t>Analysis</a:t>
            </a:r>
            <a:r>
              <a:rPr sz="1100" spc="130" dirty="0">
                <a:solidFill>
                  <a:srgbClr val="696969"/>
                </a:solidFill>
                <a:latin typeface="Arial"/>
                <a:cs typeface="Arial"/>
              </a:rPr>
              <a:t> </a:t>
            </a:r>
            <a:r>
              <a:rPr sz="1100" spc="20" dirty="0">
                <a:solidFill>
                  <a:srgbClr val="696969"/>
                </a:solidFill>
                <a:latin typeface="Arial"/>
                <a:cs typeface="Arial"/>
              </a:rPr>
              <a:t>of</a:t>
            </a:r>
            <a:r>
              <a:rPr sz="1100" spc="145" dirty="0">
                <a:solidFill>
                  <a:srgbClr val="696969"/>
                </a:solidFill>
                <a:latin typeface="Arial"/>
                <a:cs typeface="Arial"/>
              </a:rPr>
              <a:t> </a:t>
            </a:r>
            <a:r>
              <a:rPr sz="1100" spc="20" dirty="0">
                <a:solidFill>
                  <a:srgbClr val="696969"/>
                </a:solidFill>
                <a:latin typeface="Arial"/>
                <a:cs typeface="Arial"/>
              </a:rPr>
              <a:t>LLMs,</a:t>
            </a:r>
            <a:r>
              <a:rPr sz="1100" spc="25" dirty="0">
                <a:solidFill>
                  <a:srgbClr val="696969"/>
                </a:solidFill>
                <a:latin typeface="Arial"/>
                <a:cs typeface="Arial"/>
              </a:rPr>
              <a:t> </a:t>
            </a:r>
            <a:r>
              <a:rPr sz="1100" spc="20" dirty="0">
                <a:solidFill>
                  <a:srgbClr val="696969"/>
                </a:solidFill>
                <a:latin typeface="Arial"/>
                <a:cs typeface="Arial"/>
              </a:rPr>
              <a:t>Their</a:t>
            </a:r>
            <a:r>
              <a:rPr sz="1100" spc="90" dirty="0">
                <a:solidFill>
                  <a:srgbClr val="696969"/>
                </a:solidFill>
                <a:latin typeface="Arial"/>
                <a:cs typeface="Arial"/>
              </a:rPr>
              <a:t> </a:t>
            </a:r>
            <a:r>
              <a:rPr sz="1100" spc="20" dirty="0">
                <a:solidFill>
                  <a:srgbClr val="696969"/>
                </a:solidFill>
                <a:latin typeface="Arial"/>
                <a:cs typeface="Arial"/>
              </a:rPr>
              <a:t>Architecture,</a:t>
            </a:r>
            <a:r>
              <a:rPr sz="1100" spc="125" dirty="0">
                <a:solidFill>
                  <a:srgbClr val="696969"/>
                </a:solidFill>
                <a:latin typeface="Arial"/>
                <a:cs typeface="Arial"/>
              </a:rPr>
              <a:t> </a:t>
            </a:r>
            <a:r>
              <a:rPr sz="1100" spc="20" dirty="0">
                <a:solidFill>
                  <a:srgbClr val="696969"/>
                </a:solidFill>
                <a:latin typeface="Arial"/>
                <a:cs typeface="Arial"/>
              </a:rPr>
              <a:t>and</a:t>
            </a:r>
            <a:r>
              <a:rPr sz="1100" spc="90" dirty="0">
                <a:solidFill>
                  <a:srgbClr val="696969"/>
                </a:solidFill>
                <a:latin typeface="Arial"/>
                <a:cs typeface="Arial"/>
              </a:rPr>
              <a:t> </a:t>
            </a:r>
            <a:r>
              <a:rPr sz="1100" spc="20" dirty="0">
                <a:solidFill>
                  <a:srgbClr val="696969"/>
                </a:solidFill>
                <a:latin typeface="Arial"/>
                <a:cs typeface="Arial"/>
              </a:rPr>
              <a:t>the</a:t>
            </a:r>
            <a:r>
              <a:rPr sz="1100" spc="225" dirty="0">
                <a:solidFill>
                  <a:srgbClr val="696969"/>
                </a:solidFill>
                <a:latin typeface="Arial"/>
                <a:cs typeface="Arial"/>
              </a:rPr>
              <a:t> </a:t>
            </a:r>
            <a:r>
              <a:rPr sz="1100" spc="20" dirty="0">
                <a:solidFill>
                  <a:srgbClr val="696969"/>
                </a:solidFill>
                <a:latin typeface="Arial"/>
                <a:cs typeface="Arial"/>
              </a:rPr>
              <a:t>DistilBERT</a:t>
            </a:r>
            <a:r>
              <a:rPr sz="1100" spc="110" dirty="0">
                <a:solidFill>
                  <a:srgbClr val="696969"/>
                </a:solidFill>
                <a:latin typeface="Arial"/>
                <a:cs typeface="Arial"/>
              </a:rPr>
              <a:t> </a:t>
            </a:r>
            <a:r>
              <a:rPr sz="1100" spc="50" dirty="0">
                <a:solidFill>
                  <a:srgbClr val="696969"/>
                </a:solidFill>
                <a:latin typeface="Arial"/>
                <a:cs typeface="Arial"/>
              </a:rPr>
              <a:t>Model</a:t>
            </a:r>
            <a:r>
              <a:rPr sz="1100" spc="15" dirty="0">
                <a:solidFill>
                  <a:srgbClr val="696969"/>
                </a:solidFill>
                <a:latin typeface="Arial"/>
                <a:cs typeface="Arial"/>
              </a:rPr>
              <a:t> </a:t>
            </a:r>
            <a:r>
              <a:rPr sz="1100" spc="20" dirty="0">
                <a:solidFill>
                  <a:srgbClr val="696969"/>
                </a:solidFill>
                <a:latin typeface="Arial"/>
                <a:cs typeface="Arial"/>
              </a:rPr>
              <a:t>in</a:t>
            </a:r>
            <a:r>
              <a:rPr sz="1100" spc="100" dirty="0">
                <a:solidFill>
                  <a:srgbClr val="696969"/>
                </a:solidFill>
                <a:latin typeface="Arial"/>
                <a:cs typeface="Arial"/>
              </a:rPr>
              <a:t> </a:t>
            </a:r>
            <a:r>
              <a:rPr sz="1100" spc="20" dirty="0">
                <a:solidFill>
                  <a:srgbClr val="696969"/>
                </a:solidFill>
                <a:latin typeface="Arial"/>
                <a:cs typeface="Arial"/>
              </a:rPr>
              <a:t>NLP</a:t>
            </a:r>
            <a:r>
              <a:rPr sz="1100" spc="30" dirty="0">
                <a:solidFill>
                  <a:srgbClr val="696969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696969"/>
                </a:solidFill>
                <a:latin typeface="Arial"/>
                <a:cs typeface="Arial"/>
              </a:rPr>
              <a:t>Applications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24696" y="0"/>
            <a:ext cx="1294128" cy="164422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31339" y="286068"/>
            <a:ext cx="116649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70" dirty="0">
                <a:solidFill>
                  <a:srgbClr val="0C1813"/>
                </a:solidFill>
                <a:latin typeface="Arial"/>
                <a:cs typeface="Arial"/>
              </a:rPr>
              <a:t>LANGUAGE</a:t>
            </a:r>
            <a:r>
              <a:rPr sz="750" spc="330" dirty="0">
                <a:solidFill>
                  <a:srgbClr val="0C1813"/>
                </a:solidFill>
                <a:latin typeface="Arial"/>
                <a:cs typeface="Arial"/>
              </a:rPr>
              <a:t> </a:t>
            </a:r>
            <a:r>
              <a:rPr sz="750" spc="65" dirty="0">
                <a:solidFill>
                  <a:srgbClr val="0C1813"/>
                </a:solidFill>
                <a:latin typeface="Arial"/>
                <a:cs typeface="Arial"/>
              </a:rPr>
              <a:t>MODELS</a:t>
            </a:r>
            <a:endParaRPr sz="7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1784" y="449062"/>
            <a:ext cx="4876800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C1813"/>
                </a:solidFill>
              </a:rPr>
              <a:t>Overview</a:t>
            </a:r>
            <a:r>
              <a:rPr spc="300" dirty="0">
                <a:solidFill>
                  <a:srgbClr val="0C1813"/>
                </a:solidFill>
              </a:rPr>
              <a:t> </a:t>
            </a:r>
            <a:r>
              <a:rPr spc="55" dirty="0">
                <a:solidFill>
                  <a:srgbClr val="0C1813"/>
                </a:solidFill>
              </a:rPr>
              <a:t>of</a:t>
            </a:r>
            <a:r>
              <a:rPr spc="175" dirty="0">
                <a:solidFill>
                  <a:srgbClr val="0C1813"/>
                </a:solidFill>
              </a:rPr>
              <a:t> </a:t>
            </a:r>
            <a:r>
              <a:rPr dirty="0">
                <a:solidFill>
                  <a:srgbClr val="0C1813"/>
                </a:solidFill>
              </a:rPr>
              <a:t>Large</a:t>
            </a:r>
            <a:r>
              <a:rPr spc="95" dirty="0">
                <a:solidFill>
                  <a:srgbClr val="0C1813"/>
                </a:solidFill>
              </a:rPr>
              <a:t> </a:t>
            </a:r>
            <a:r>
              <a:rPr dirty="0">
                <a:solidFill>
                  <a:srgbClr val="0C1813"/>
                </a:solidFill>
              </a:rPr>
              <a:t>Language</a:t>
            </a:r>
            <a:r>
              <a:rPr spc="204" dirty="0">
                <a:solidFill>
                  <a:srgbClr val="0C1813"/>
                </a:solidFill>
              </a:rPr>
              <a:t> </a:t>
            </a:r>
            <a:r>
              <a:rPr dirty="0">
                <a:solidFill>
                  <a:srgbClr val="0C1813"/>
                </a:solidFill>
              </a:rPr>
              <a:t>Models</a:t>
            </a:r>
            <a:r>
              <a:rPr spc="114" dirty="0">
                <a:solidFill>
                  <a:srgbClr val="0C1813"/>
                </a:solidFill>
              </a:rPr>
              <a:t> </a:t>
            </a:r>
            <a:r>
              <a:rPr spc="-10" dirty="0">
                <a:solidFill>
                  <a:srgbClr val="0C1813"/>
                </a:solidFill>
              </a:rPr>
              <a:t>(LLMs)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9762" y="780652"/>
            <a:ext cx="4733925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55" dirty="0">
                <a:solidFill>
                  <a:srgbClr val="676767"/>
                </a:solidFill>
                <a:latin typeface="Arial"/>
                <a:cs typeface="Arial"/>
              </a:rPr>
              <a:t>Understanding</a:t>
            </a:r>
            <a:r>
              <a:rPr sz="850" spc="7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850" spc="50" dirty="0">
                <a:solidFill>
                  <a:srgbClr val="676767"/>
                </a:solidFill>
                <a:latin typeface="Arial"/>
                <a:cs typeface="Arial"/>
              </a:rPr>
              <a:t>the</a:t>
            </a:r>
            <a:r>
              <a:rPr sz="850" spc="22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850" spc="70" dirty="0">
                <a:solidFill>
                  <a:srgbClr val="676767"/>
                </a:solidFill>
                <a:latin typeface="Arial"/>
                <a:cs typeface="Arial"/>
              </a:rPr>
              <a:t>Impact</a:t>
            </a:r>
            <a:r>
              <a:rPr sz="850" spc="17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850" spc="80" dirty="0">
                <a:solidFill>
                  <a:srgbClr val="676767"/>
                </a:solidFill>
                <a:latin typeface="Arial"/>
                <a:cs typeface="Arial"/>
              </a:rPr>
              <a:t>and</a:t>
            </a:r>
            <a:r>
              <a:rPr sz="850" spc="4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850" spc="55" dirty="0">
                <a:solidFill>
                  <a:srgbClr val="676767"/>
                </a:solidFill>
                <a:latin typeface="Arial"/>
                <a:cs typeface="Arial"/>
              </a:rPr>
              <a:t>Functionality</a:t>
            </a:r>
            <a:r>
              <a:rPr sz="850" spc="15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850" spc="50" dirty="0">
                <a:solidFill>
                  <a:srgbClr val="676767"/>
                </a:solidFill>
                <a:latin typeface="Arial"/>
                <a:cs typeface="Arial"/>
              </a:rPr>
              <a:t>of</a:t>
            </a:r>
            <a:r>
              <a:rPr sz="850" spc="12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676767"/>
                </a:solidFill>
                <a:latin typeface="Arial"/>
                <a:cs typeface="Arial"/>
              </a:rPr>
              <a:t>LLMs</a:t>
            </a:r>
            <a:r>
              <a:rPr sz="850" spc="14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676767"/>
                </a:solidFill>
                <a:latin typeface="Arial"/>
                <a:cs typeface="Arial"/>
              </a:rPr>
              <a:t>in</a:t>
            </a:r>
            <a:r>
              <a:rPr sz="850" spc="19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850" spc="60" dirty="0">
                <a:solidFill>
                  <a:srgbClr val="676767"/>
                </a:solidFill>
                <a:latin typeface="Arial"/>
                <a:cs typeface="Arial"/>
              </a:rPr>
              <a:t>Natural</a:t>
            </a:r>
            <a:r>
              <a:rPr sz="850" spc="2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676767"/>
                </a:solidFill>
                <a:latin typeface="Arial"/>
                <a:cs typeface="Arial"/>
              </a:rPr>
              <a:t>Language</a:t>
            </a:r>
            <a:r>
              <a:rPr sz="850" spc="21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850" spc="-10" dirty="0">
                <a:solidFill>
                  <a:srgbClr val="676767"/>
                </a:solidFill>
                <a:latin typeface="Arial"/>
                <a:cs typeface="Arial"/>
              </a:rPr>
              <a:t>Processing</a:t>
            </a:r>
            <a:endParaRPr sz="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5544" y="1297137"/>
            <a:ext cx="6627495" cy="2790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00"/>
              </a:spcBef>
              <a:buClr>
                <a:srgbClr val="1C7044"/>
              </a:buClr>
              <a:buSzPct val="176470"/>
              <a:buFont typeface="Arial"/>
              <a:buChar char="■"/>
              <a:tabLst>
                <a:tab pos="286385" algn="l"/>
              </a:tabLst>
            </a:pPr>
            <a:r>
              <a:rPr sz="850" b="1" spc="10" dirty="0">
                <a:solidFill>
                  <a:srgbClr val="0C1813"/>
                </a:solidFill>
                <a:latin typeface="Arial"/>
                <a:cs typeface="Arial"/>
              </a:rPr>
              <a:t>Definition</a:t>
            </a:r>
            <a:r>
              <a:rPr sz="850" b="1" spc="145" dirty="0">
                <a:solidFill>
                  <a:srgbClr val="0C1813"/>
                </a:solidFill>
                <a:latin typeface="Arial"/>
                <a:cs typeface="Arial"/>
              </a:rPr>
              <a:t> </a:t>
            </a:r>
            <a:r>
              <a:rPr sz="850" b="1" spc="10" dirty="0">
                <a:solidFill>
                  <a:srgbClr val="0C1813"/>
                </a:solidFill>
                <a:latin typeface="Arial"/>
                <a:cs typeface="Arial"/>
              </a:rPr>
              <a:t>of</a:t>
            </a:r>
            <a:r>
              <a:rPr sz="850" b="1" spc="155" dirty="0">
                <a:solidFill>
                  <a:srgbClr val="0C1813"/>
                </a:solidFill>
                <a:latin typeface="Arial"/>
                <a:cs typeface="Arial"/>
              </a:rPr>
              <a:t> </a:t>
            </a:r>
            <a:r>
              <a:rPr sz="850" b="1" spc="-20" dirty="0">
                <a:solidFill>
                  <a:srgbClr val="0C1813"/>
                </a:solidFill>
                <a:latin typeface="Arial"/>
                <a:cs typeface="Arial"/>
              </a:rPr>
              <a:t>LLMs</a:t>
            </a:r>
            <a:endParaRPr sz="850">
              <a:latin typeface="Arial"/>
              <a:cs typeface="Arial"/>
            </a:endParaRPr>
          </a:p>
          <a:p>
            <a:pPr marL="290830">
              <a:lnSpc>
                <a:spcPct val="100000"/>
              </a:lnSpc>
              <a:spcBef>
                <a:spcPts val="670"/>
              </a:spcBef>
            </a:pPr>
            <a:r>
              <a:rPr sz="750" spc="20" dirty="0">
                <a:solidFill>
                  <a:srgbClr val="0C1813"/>
                </a:solidFill>
                <a:latin typeface="Arial"/>
                <a:cs typeface="Arial"/>
              </a:rPr>
              <a:t>Large</a:t>
            </a:r>
            <a:r>
              <a:rPr sz="750" spc="150" dirty="0">
                <a:solidFill>
                  <a:srgbClr val="0C1813"/>
                </a:solidFill>
                <a:latin typeface="Arial"/>
                <a:cs typeface="Arial"/>
              </a:rPr>
              <a:t> </a:t>
            </a:r>
            <a:r>
              <a:rPr sz="750" spc="20" dirty="0">
                <a:solidFill>
                  <a:srgbClr val="0C1813"/>
                </a:solidFill>
                <a:latin typeface="Arial"/>
                <a:cs typeface="Arial"/>
              </a:rPr>
              <a:t>Language</a:t>
            </a:r>
            <a:r>
              <a:rPr sz="750" spc="165" dirty="0">
                <a:solidFill>
                  <a:srgbClr val="0C1813"/>
                </a:solidFill>
                <a:latin typeface="Arial"/>
                <a:cs typeface="Arial"/>
              </a:rPr>
              <a:t> </a:t>
            </a:r>
            <a:r>
              <a:rPr sz="750" spc="20" dirty="0">
                <a:solidFill>
                  <a:srgbClr val="0C1813"/>
                </a:solidFill>
                <a:latin typeface="Arial"/>
                <a:cs typeface="Arial"/>
              </a:rPr>
              <a:t>Models</a:t>
            </a:r>
            <a:r>
              <a:rPr sz="750" spc="120" dirty="0">
                <a:solidFill>
                  <a:srgbClr val="0C1813"/>
                </a:solidFill>
                <a:latin typeface="Arial"/>
                <a:cs typeface="Arial"/>
              </a:rPr>
              <a:t> </a:t>
            </a:r>
            <a:r>
              <a:rPr sz="750" spc="20" dirty="0">
                <a:solidFill>
                  <a:srgbClr val="0C1813"/>
                </a:solidFill>
                <a:latin typeface="Arial"/>
                <a:cs typeface="Arial"/>
              </a:rPr>
              <a:t>(LLMs)</a:t>
            </a:r>
            <a:r>
              <a:rPr sz="750" spc="145" dirty="0">
                <a:solidFill>
                  <a:srgbClr val="0C1813"/>
                </a:solidFill>
                <a:latin typeface="Arial"/>
                <a:cs typeface="Arial"/>
              </a:rPr>
              <a:t> </a:t>
            </a:r>
            <a:r>
              <a:rPr sz="750" spc="20" dirty="0">
                <a:solidFill>
                  <a:srgbClr val="0C1813"/>
                </a:solidFill>
                <a:latin typeface="Arial"/>
                <a:cs typeface="Arial"/>
              </a:rPr>
              <a:t>are</a:t>
            </a:r>
            <a:r>
              <a:rPr sz="750" spc="110" dirty="0">
                <a:solidFill>
                  <a:srgbClr val="0C1813"/>
                </a:solidFill>
                <a:latin typeface="Arial"/>
                <a:cs typeface="Arial"/>
              </a:rPr>
              <a:t> </a:t>
            </a:r>
            <a:r>
              <a:rPr sz="750" spc="20" dirty="0">
                <a:solidFill>
                  <a:srgbClr val="0C1813"/>
                </a:solidFill>
                <a:latin typeface="Arial"/>
                <a:cs typeface="Arial"/>
              </a:rPr>
              <a:t>advanced</a:t>
            </a:r>
            <a:r>
              <a:rPr sz="750" spc="110" dirty="0">
                <a:solidFill>
                  <a:srgbClr val="0C1813"/>
                </a:solidFill>
                <a:latin typeface="Arial"/>
                <a:cs typeface="Arial"/>
              </a:rPr>
              <a:t> </a:t>
            </a:r>
            <a:r>
              <a:rPr sz="750" spc="20" dirty="0">
                <a:solidFill>
                  <a:srgbClr val="0C1813"/>
                </a:solidFill>
                <a:latin typeface="Arial"/>
                <a:cs typeface="Arial"/>
              </a:rPr>
              <a:t>Al</a:t>
            </a:r>
            <a:r>
              <a:rPr sz="750" spc="110" dirty="0">
                <a:solidFill>
                  <a:srgbClr val="0C1813"/>
                </a:solidFill>
                <a:latin typeface="Arial"/>
                <a:cs typeface="Arial"/>
              </a:rPr>
              <a:t> </a:t>
            </a:r>
            <a:r>
              <a:rPr sz="750" spc="20" dirty="0">
                <a:solidFill>
                  <a:srgbClr val="0C1813"/>
                </a:solidFill>
                <a:latin typeface="Arial"/>
                <a:cs typeface="Arial"/>
              </a:rPr>
              <a:t>systems</a:t>
            </a:r>
            <a:r>
              <a:rPr sz="750" spc="145" dirty="0">
                <a:solidFill>
                  <a:srgbClr val="0C1813"/>
                </a:solidFill>
                <a:latin typeface="Arial"/>
                <a:cs typeface="Arial"/>
              </a:rPr>
              <a:t> </a:t>
            </a:r>
            <a:r>
              <a:rPr sz="750" spc="20" dirty="0">
                <a:solidFill>
                  <a:srgbClr val="0C1813"/>
                </a:solidFill>
                <a:latin typeface="Arial"/>
                <a:cs typeface="Arial"/>
              </a:rPr>
              <a:t>engineered</a:t>
            </a:r>
            <a:r>
              <a:rPr sz="750" spc="110" dirty="0">
                <a:solidFill>
                  <a:srgbClr val="0C1813"/>
                </a:solidFill>
                <a:latin typeface="Arial"/>
                <a:cs typeface="Arial"/>
              </a:rPr>
              <a:t> </a:t>
            </a:r>
            <a:r>
              <a:rPr sz="750" spc="20" dirty="0">
                <a:solidFill>
                  <a:srgbClr val="0C1813"/>
                </a:solidFill>
                <a:latin typeface="Arial"/>
                <a:cs typeface="Arial"/>
              </a:rPr>
              <a:t>to</a:t>
            </a:r>
            <a:r>
              <a:rPr sz="750" spc="210" dirty="0">
                <a:solidFill>
                  <a:srgbClr val="0C1813"/>
                </a:solidFill>
                <a:latin typeface="Arial"/>
                <a:cs typeface="Arial"/>
              </a:rPr>
              <a:t> </a:t>
            </a:r>
            <a:r>
              <a:rPr sz="750" spc="20" dirty="0">
                <a:solidFill>
                  <a:srgbClr val="0C1813"/>
                </a:solidFill>
                <a:latin typeface="Arial"/>
                <a:cs typeface="Arial"/>
              </a:rPr>
              <a:t>comprehend</a:t>
            </a:r>
            <a:r>
              <a:rPr sz="750" spc="175" dirty="0">
                <a:solidFill>
                  <a:srgbClr val="0C1813"/>
                </a:solidFill>
                <a:latin typeface="Arial"/>
                <a:cs typeface="Arial"/>
              </a:rPr>
              <a:t> </a:t>
            </a:r>
            <a:r>
              <a:rPr sz="750" spc="50" dirty="0">
                <a:solidFill>
                  <a:srgbClr val="0C1813"/>
                </a:solidFill>
                <a:latin typeface="Arial"/>
                <a:cs typeface="Arial"/>
              </a:rPr>
              <a:t>and</a:t>
            </a:r>
            <a:r>
              <a:rPr sz="750" spc="70" dirty="0">
                <a:solidFill>
                  <a:srgbClr val="0C1813"/>
                </a:solidFill>
                <a:latin typeface="Arial"/>
                <a:cs typeface="Arial"/>
              </a:rPr>
              <a:t> </a:t>
            </a:r>
            <a:r>
              <a:rPr sz="750" spc="20" dirty="0">
                <a:solidFill>
                  <a:srgbClr val="0C1813"/>
                </a:solidFill>
                <a:latin typeface="Arial"/>
                <a:cs typeface="Arial"/>
              </a:rPr>
              <a:t>generate</a:t>
            </a:r>
            <a:r>
              <a:rPr sz="750" spc="100" dirty="0">
                <a:solidFill>
                  <a:srgbClr val="0C1813"/>
                </a:solidFill>
                <a:latin typeface="Arial"/>
                <a:cs typeface="Arial"/>
              </a:rPr>
              <a:t> </a:t>
            </a:r>
            <a:r>
              <a:rPr sz="750" spc="60" dirty="0">
                <a:solidFill>
                  <a:srgbClr val="0C1813"/>
                </a:solidFill>
                <a:latin typeface="Arial"/>
                <a:cs typeface="Arial"/>
              </a:rPr>
              <a:t>text</a:t>
            </a:r>
            <a:r>
              <a:rPr sz="750" spc="75" dirty="0">
                <a:solidFill>
                  <a:srgbClr val="0C1813"/>
                </a:solidFill>
                <a:latin typeface="Arial"/>
                <a:cs typeface="Arial"/>
              </a:rPr>
              <a:t> </a:t>
            </a:r>
            <a:r>
              <a:rPr sz="750" spc="60" dirty="0">
                <a:solidFill>
                  <a:srgbClr val="0C1813"/>
                </a:solidFill>
                <a:latin typeface="Arial"/>
                <a:cs typeface="Arial"/>
              </a:rPr>
              <a:t>that</a:t>
            </a:r>
            <a:r>
              <a:rPr sz="750" spc="114" dirty="0">
                <a:solidFill>
                  <a:srgbClr val="0C1813"/>
                </a:solidFill>
                <a:latin typeface="Arial"/>
                <a:cs typeface="Arial"/>
              </a:rPr>
              <a:t> </a:t>
            </a:r>
            <a:r>
              <a:rPr sz="750" spc="55" dirty="0">
                <a:solidFill>
                  <a:srgbClr val="0C1813"/>
                </a:solidFill>
                <a:latin typeface="Arial"/>
                <a:cs typeface="Arial"/>
              </a:rPr>
              <a:t>mimics</a:t>
            </a:r>
            <a:r>
              <a:rPr sz="750" spc="135" dirty="0">
                <a:solidFill>
                  <a:srgbClr val="0C1813"/>
                </a:solidFill>
                <a:latin typeface="Arial"/>
                <a:cs typeface="Arial"/>
              </a:rPr>
              <a:t> </a:t>
            </a:r>
            <a:r>
              <a:rPr sz="750" spc="55" dirty="0">
                <a:solidFill>
                  <a:srgbClr val="0C1813"/>
                </a:solidFill>
                <a:latin typeface="Arial"/>
                <a:cs typeface="Arial"/>
              </a:rPr>
              <a:t>human</a:t>
            </a:r>
            <a:r>
              <a:rPr sz="750" spc="130" dirty="0">
                <a:solidFill>
                  <a:srgbClr val="0C1813"/>
                </a:solidFill>
                <a:latin typeface="Arial"/>
                <a:cs typeface="Arial"/>
              </a:rPr>
              <a:t> </a:t>
            </a:r>
            <a:r>
              <a:rPr sz="750" spc="-10" dirty="0">
                <a:solidFill>
                  <a:srgbClr val="0C1813"/>
                </a:solidFill>
                <a:latin typeface="Arial"/>
                <a:cs typeface="Arial"/>
              </a:rPr>
              <a:t>language</a:t>
            </a:r>
            <a:r>
              <a:rPr sz="750" spc="-10" dirty="0">
                <a:solidFill>
                  <a:srgbClr val="2F3A36"/>
                </a:solidFill>
                <a:latin typeface="Arial"/>
                <a:cs typeface="Arial"/>
              </a:rPr>
              <a:t>.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endParaRPr sz="750">
              <a:latin typeface="Arial"/>
              <a:cs typeface="Arial"/>
            </a:endParaRPr>
          </a:p>
          <a:p>
            <a:pPr marL="289560" indent="-276860">
              <a:lnSpc>
                <a:spcPct val="100000"/>
              </a:lnSpc>
              <a:buClr>
                <a:srgbClr val="1C7044"/>
              </a:buClr>
              <a:buSzPct val="176470"/>
              <a:buFont typeface="Arial"/>
              <a:buChar char="■"/>
              <a:tabLst>
                <a:tab pos="289560" algn="l"/>
              </a:tabLst>
            </a:pPr>
            <a:r>
              <a:rPr sz="850" b="1" dirty="0">
                <a:solidFill>
                  <a:srgbClr val="0C1813"/>
                </a:solidFill>
                <a:latin typeface="Arial"/>
                <a:cs typeface="Arial"/>
              </a:rPr>
              <a:t>Notable</a:t>
            </a:r>
            <a:r>
              <a:rPr sz="850" b="1" spc="235" dirty="0">
                <a:solidFill>
                  <a:srgbClr val="0C1813"/>
                </a:solidFill>
                <a:latin typeface="Arial"/>
                <a:cs typeface="Arial"/>
              </a:rPr>
              <a:t> </a:t>
            </a:r>
            <a:r>
              <a:rPr sz="850" b="1" spc="-10" dirty="0">
                <a:solidFill>
                  <a:srgbClr val="0C1813"/>
                </a:solidFill>
                <a:latin typeface="Arial"/>
                <a:cs typeface="Arial"/>
              </a:rPr>
              <a:t>Examples</a:t>
            </a:r>
            <a:endParaRPr sz="850">
              <a:latin typeface="Arial"/>
              <a:cs typeface="Arial"/>
            </a:endParaRPr>
          </a:p>
          <a:p>
            <a:pPr marL="290195">
              <a:lnSpc>
                <a:spcPct val="100000"/>
              </a:lnSpc>
              <a:spcBef>
                <a:spcPts val="695"/>
              </a:spcBef>
            </a:pPr>
            <a:r>
              <a:rPr sz="750" dirty="0">
                <a:solidFill>
                  <a:srgbClr val="0C1813"/>
                </a:solidFill>
                <a:latin typeface="Arial"/>
                <a:cs typeface="Arial"/>
              </a:rPr>
              <a:t>Prominent</a:t>
            </a:r>
            <a:r>
              <a:rPr sz="750" spc="204" dirty="0">
                <a:solidFill>
                  <a:srgbClr val="0C1813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0C1813"/>
                </a:solidFill>
                <a:latin typeface="Arial"/>
                <a:cs typeface="Arial"/>
              </a:rPr>
              <a:t>LLMs</a:t>
            </a:r>
            <a:r>
              <a:rPr sz="750" spc="145" dirty="0">
                <a:solidFill>
                  <a:srgbClr val="0C1813"/>
                </a:solidFill>
                <a:latin typeface="Arial"/>
                <a:cs typeface="Arial"/>
              </a:rPr>
              <a:t> </a:t>
            </a:r>
            <a:r>
              <a:rPr sz="750" spc="45" dirty="0">
                <a:solidFill>
                  <a:srgbClr val="0C1813"/>
                </a:solidFill>
                <a:latin typeface="Arial"/>
                <a:cs typeface="Arial"/>
              </a:rPr>
              <a:t>include</a:t>
            </a:r>
            <a:r>
              <a:rPr sz="750" spc="135" dirty="0">
                <a:solidFill>
                  <a:srgbClr val="0C1813"/>
                </a:solidFill>
                <a:latin typeface="Arial"/>
                <a:cs typeface="Arial"/>
              </a:rPr>
              <a:t> </a:t>
            </a:r>
            <a:r>
              <a:rPr sz="750" spc="-20" dirty="0">
                <a:solidFill>
                  <a:srgbClr val="0C1813"/>
                </a:solidFill>
                <a:latin typeface="Arial"/>
                <a:cs typeface="Arial"/>
              </a:rPr>
              <a:t>GPT,</a:t>
            </a:r>
            <a:r>
              <a:rPr sz="750" spc="140" dirty="0">
                <a:solidFill>
                  <a:srgbClr val="0C1813"/>
                </a:solidFill>
                <a:latin typeface="Arial"/>
                <a:cs typeface="Arial"/>
              </a:rPr>
              <a:t> </a:t>
            </a:r>
            <a:r>
              <a:rPr sz="750" spc="-25" dirty="0">
                <a:solidFill>
                  <a:srgbClr val="0C1813"/>
                </a:solidFill>
                <a:latin typeface="Arial"/>
                <a:cs typeface="Arial"/>
              </a:rPr>
              <a:t>BERT,</a:t>
            </a:r>
            <a:r>
              <a:rPr sz="750" spc="80" dirty="0">
                <a:solidFill>
                  <a:srgbClr val="0C1813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0C1813"/>
                </a:solidFill>
                <a:latin typeface="Arial"/>
                <a:cs typeface="Arial"/>
              </a:rPr>
              <a:t>and</a:t>
            </a:r>
            <a:r>
              <a:rPr sz="750" spc="415" dirty="0">
                <a:solidFill>
                  <a:srgbClr val="0C1813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0C1813"/>
                </a:solidFill>
                <a:latin typeface="Arial"/>
                <a:cs typeface="Arial"/>
              </a:rPr>
              <a:t>DistilBERT,</a:t>
            </a:r>
            <a:r>
              <a:rPr sz="750" spc="150" dirty="0">
                <a:solidFill>
                  <a:srgbClr val="0C1813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0C1813"/>
                </a:solidFill>
                <a:latin typeface="Arial"/>
                <a:cs typeface="Arial"/>
              </a:rPr>
              <a:t>each</a:t>
            </a:r>
            <a:r>
              <a:rPr sz="750" spc="114" dirty="0">
                <a:solidFill>
                  <a:srgbClr val="0C1813"/>
                </a:solidFill>
                <a:latin typeface="Arial"/>
                <a:cs typeface="Arial"/>
              </a:rPr>
              <a:t> </a:t>
            </a:r>
            <a:r>
              <a:rPr sz="750" spc="65" dirty="0">
                <a:solidFill>
                  <a:srgbClr val="0C1813"/>
                </a:solidFill>
                <a:latin typeface="Arial"/>
                <a:cs typeface="Arial"/>
              </a:rPr>
              <a:t>with</a:t>
            </a:r>
            <a:r>
              <a:rPr sz="750" spc="125" dirty="0">
                <a:solidFill>
                  <a:srgbClr val="0C1813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0C1813"/>
                </a:solidFill>
                <a:latin typeface="Arial"/>
                <a:cs typeface="Arial"/>
              </a:rPr>
              <a:t>unique</a:t>
            </a:r>
            <a:r>
              <a:rPr sz="750" spc="114" dirty="0">
                <a:solidFill>
                  <a:srgbClr val="0C1813"/>
                </a:solidFill>
                <a:latin typeface="Arial"/>
                <a:cs typeface="Arial"/>
              </a:rPr>
              <a:t> </a:t>
            </a:r>
            <a:r>
              <a:rPr sz="750" spc="45" dirty="0">
                <a:solidFill>
                  <a:srgbClr val="0C1813"/>
                </a:solidFill>
                <a:latin typeface="Arial"/>
                <a:cs typeface="Arial"/>
              </a:rPr>
              <a:t>architectures</a:t>
            </a:r>
            <a:r>
              <a:rPr sz="750" spc="215" dirty="0">
                <a:solidFill>
                  <a:srgbClr val="0C1813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0C1813"/>
                </a:solidFill>
                <a:latin typeface="Arial"/>
                <a:cs typeface="Arial"/>
              </a:rPr>
              <a:t>and</a:t>
            </a:r>
            <a:r>
              <a:rPr sz="750" spc="150" dirty="0">
                <a:solidFill>
                  <a:srgbClr val="0C1813"/>
                </a:solidFill>
                <a:latin typeface="Arial"/>
                <a:cs typeface="Arial"/>
              </a:rPr>
              <a:t> </a:t>
            </a:r>
            <a:r>
              <a:rPr sz="750" spc="-10" dirty="0">
                <a:solidFill>
                  <a:srgbClr val="0C1813"/>
                </a:solidFill>
                <a:latin typeface="Arial"/>
                <a:cs typeface="Arial"/>
              </a:rPr>
              <a:t>capabilities.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endParaRPr sz="750">
              <a:latin typeface="Arial"/>
              <a:cs typeface="Arial"/>
            </a:endParaRPr>
          </a:p>
          <a:p>
            <a:pPr marL="289560" indent="-276860">
              <a:lnSpc>
                <a:spcPct val="100000"/>
              </a:lnSpc>
              <a:buClr>
                <a:srgbClr val="1C7044"/>
              </a:buClr>
              <a:buSzPct val="176470"/>
              <a:buFont typeface="Arial"/>
              <a:buChar char="■"/>
              <a:tabLst>
                <a:tab pos="289560" algn="l"/>
              </a:tabLst>
            </a:pPr>
            <a:r>
              <a:rPr sz="850" b="1" spc="10" dirty="0">
                <a:solidFill>
                  <a:srgbClr val="0C1813"/>
                </a:solidFill>
                <a:latin typeface="Arial"/>
                <a:cs typeface="Arial"/>
              </a:rPr>
              <a:t>Contextual</a:t>
            </a:r>
            <a:r>
              <a:rPr sz="850" b="1" spc="280" dirty="0">
                <a:solidFill>
                  <a:srgbClr val="0C1813"/>
                </a:solidFill>
                <a:latin typeface="Arial"/>
                <a:cs typeface="Arial"/>
              </a:rPr>
              <a:t> </a:t>
            </a:r>
            <a:r>
              <a:rPr sz="850" b="1" spc="-10" dirty="0">
                <a:solidFill>
                  <a:srgbClr val="0C1813"/>
                </a:solidFill>
                <a:latin typeface="Arial"/>
                <a:cs typeface="Arial"/>
              </a:rPr>
              <a:t>Understanding</a:t>
            </a:r>
            <a:endParaRPr sz="850">
              <a:latin typeface="Arial"/>
              <a:cs typeface="Arial"/>
            </a:endParaRPr>
          </a:p>
          <a:p>
            <a:pPr marL="290830">
              <a:lnSpc>
                <a:spcPct val="100000"/>
              </a:lnSpc>
              <a:spcBef>
                <a:spcPts val="690"/>
              </a:spcBef>
            </a:pPr>
            <a:r>
              <a:rPr sz="750" spc="30" dirty="0">
                <a:solidFill>
                  <a:srgbClr val="0C1813"/>
                </a:solidFill>
                <a:latin typeface="Arial"/>
                <a:cs typeface="Arial"/>
              </a:rPr>
              <a:t>LLMs</a:t>
            </a:r>
            <a:r>
              <a:rPr sz="750" spc="114" dirty="0">
                <a:solidFill>
                  <a:srgbClr val="0C1813"/>
                </a:solidFill>
                <a:latin typeface="Arial"/>
                <a:cs typeface="Arial"/>
              </a:rPr>
              <a:t> </a:t>
            </a:r>
            <a:r>
              <a:rPr sz="750" spc="30" dirty="0">
                <a:solidFill>
                  <a:srgbClr val="0C1813"/>
                </a:solidFill>
                <a:latin typeface="Arial"/>
                <a:cs typeface="Arial"/>
              </a:rPr>
              <a:t>excel</a:t>
            </a:r>
            <a:r>
              <a:rPr sz="750" spc="-30" dirty="0">
                <a:solidFill>
                  <a:srgbClr val="0C1813"/>
                </a:solidFill>
                <a:latin typeface="Arial"/>
                <a:cs typeface="Arial"/>
              </a:rPr>
              <a:t> </a:t>
            </a:r>
            <a:r>
              <a:rPr sz="750" spc="30" dirty="0">
                <a:solidFill>
                  <a:srgbClr val="0C1813"/>
                </a:solidFill>
                <a:latin typeface="Arial"/>
                <a:cs typeface="Arial"/>
              </a:rPr>
              <a:t>in</a:t>
            </a:r>
            <a:r>
              <a:rPr sz="750" spc="125" dirty="0">
                <a:solidFill>
                  <a:srgbClr val="0C1813"/>
                </a:solidFill>
                <a:latin typeface="Arial"/>
                <a:cs typeface="Arial"/>
              </a:rPr>
              <a:t> </a:t>
            </a:r>
            <a:r>
              <a:rPr sz="750" spc="50" dirty="0">
                <a:solidFill>
                  <a:srgbClr val="0C1813"/>
                </a:solidFill>
                <a:latin typeface="Arial"/>
                <a:cs typeface="Arial"/>
              </a:rPr>
              <a:t>contextual</a:t>
            </a:r>
            <a:r>
              <a:rPr sz="750" spc="-5" dirty="0">
                <a:solidFill>
                  <a:srgbClr val="0C1813"/>
                </a:solidFill>
                <a:latin typeface="Arial"/>
                <a:cs typeface="Arial"/>
              </a:rPr>
              <a:t> </a:t>
            </a:r>
            <a:r>
              <a:rPr sz="750" spc="30" dirty="0">
                <a:solidFill>
                  <a:srgbClr val="0C1813"/>
                </a:solidFill>
                <a:latin typeface="Arial"/>
                <a:cs typeface="Arial"/>
              </a:rPr>
              <a:t>understanding,</a:t>
            </a:r>
            <a:r>
              <a:rPr sz="750" spc="50" dirty="0">
                <a:solidFill>
                  <a:srgbClr val="0C1813"/>
                </a:solidFill>
                <a:latin typeface="Arial"/>
                <a:cs typeface="Arial"/>
              </a:rPr>
              <a:t> </a:t>
            </a:r>
            <a:r>
              <a:rPr sz="750" spc="30" dirty="0">
                <a:solidFill>
                  <a:srgbClr val="0C1813"/>
                </a:solidFill>
                <a:latin typeface="Arial"/>
                <a:cs typeface="Arial"/>
              </a:rPr>
              <a:t>allowing</a:t>
            </a:r>
            <a:r>
              <a:rPr sz="750" dirty="0">
                <a:solidFill>
                  <a:srgbClr val="0C1813"/>
                </a:solidFill>
                <a:latin typeface="Arial"/>
                <a:cs typeface="Arial"/>
              </a:rPr>
              <a:t> </a:t>
            </a:r>
            <a:r>
              <a:rPr sz="750" spc="75" dirty="0">
                <a:solidFill>
                  <a:srgbClr val="0C1813"/>
                </a:solidFill>
                <a:latin typeface="Arial"/>
                <a:cs typeface="Arial"/>
              </a:rPr>
              <a:t>them</a:t>
            </a:r>
            <a:r>
              <a:rPr sz="750" spc="65" dirty="0">
                <a:solidFill>
                  <a:srgbClr val="0C1813"/>
                </a:solidFill>
                <a:latin typeface="Arial"/>
                <a:cs typeface="Arial"/>
              </a:rPr>
              <a:t> </a:t>
            </a:r>
            <a:r>
              <a:rPr sz="750" spc="55" dirty="0">
                <a:solidFill>
                  <a:srgbClr val="0C1813"/>
                </a:solidFill>
                <a:latin typeface="Arial"/>
                <a:cs typeface="Arial"/>
              </a:rPr>
              <a:t>to</a:t>
            </a:r>
            <a:r>
              <a:rPr sz="750" spc="100" dirty="0">
                <a:solidFill>
                  <a:srgbClr val="0C1813"/>
                </a:solidFill>
                <a:latin typeface="Arial"/>
                <a:cs typeface="Arial"/>
              </a:rPr>
              <a:t> </a:t>
            </a:r>
            <a:r>
              <a:rPr sz="750" spc="30" dirty="0">
                <a:solidFill>
                  <a:srgbClr val="0C1813"/>
                </a:solidFill>
                <a:latin typeface="Arial"/>
                <a:cs typeface="Arial"/>
              </a:rPr>
              <a:t>grasp</a:t>
            </a:r>
            <a:r>
              <a:rPr sz="750" spc="125" dirty="0">
                <a:solidFill>
                  <a:srgbClr val="0C1813"/>
                </a:solidFill>
                <a:latin typeface="Arial"/>
                <a:cs typeface="Arial"/>
              </a:rPr>
              <a:t> </a:t>
            </a:r>
            <a:r>
              <a:rPr sz="750" spc="30" dirty="0">
                <a:solidFill>
                  <a:srgbClr val="0C1813"/>
                </a:solidFill>
                <a:latin typeface="Arial"/>
                <a:cs typeface="Arial"/>
              </a:rPr>
              <a:t>nuances</a:t>
            </a:r>
            <a:r>
              <a:rPr sz="750" spc="125" dirty="0">
                <a:solidFill>
                  <a:srgbClr val="0C1813"/>
                </a:solidFill>
                <a:latin typeface="Arial"/>
                <a:cs typeface="Arial"/>
              </a:rPr>
              <a:t> </a:t>
            </a:r>
            <a:r>
              <a:rPr sz="750" spc="30" dirty="0">
                <a:solidFill>
                  <a:srgbClr val="0C1813"/>
                </a:solidFill>
                <a:latin typeface="Arial"/>
                <a:cs typeface="Arial"/>
              </a:rPr>
              <a:t>in</a:t>
            </a:r>
            <a:r>
              <a:rPr sz="750" spc="125" dirty="0">
                <a:solidFill>
                  <a:srgbClr val="0C1813"/>
                </a:solidFill>
                <a:latin typeface="Arial"/>
                <a:cs typeface="Arial"/>
              </a:rPr>
              <a:t> </a:t>
            </a:r>
            <a:r>
              <a:rPr sz="750" spc="30" dirty="0">
                <a:solidFill>
                  <a:srgbClr val="0C1813"/>
                </a:solidFill>
                <a:latin typeface="Arial"/>
                <a:cs typeface="Arial"/>
              </a:rPr>
              <a:t>language</a:t>
            </a:r>
            <a:r>
              <a:rPr sz="750" spc="130" dirty="0">
                <a:solidFill>
                  <a:srgbClr val="0C1813"/>
                </a:solidFill>
                <a:latin typeface="Arial"/>
                <a:cs typeface="Arial"/>
              </a:rPr>
              <a:t> </a:t>
            </a:r>
            <a:r>
              <a:rPr sz="750" spc="30" dirty="0">
                <a:solidFill>
                  <a:srgbClr val="0C1813"/>
                </a:solidFill>
                <a:latin typeface="Arial"/>
                <a:cs typeface="Arial"/>
              </a:rPr>
              <a:t>and</a:t>
            </a:r>
            <a:r>
              <a:rPr sz="750" spc="190" dirty="0">
                <a:solidFill>
                  <a:srgbClr val="0C1813"/>
                </a:solidFill>
                <a:latin typeface="Arial"/>
                <a:cs typeface="Arial"/>
              </a:rPr>
              <a:t> </a:t>
            </a:r>
            <a:r>
              <a:rPr sz="750" spc="-10" dirty="0">
                <a:solidFill>
                  <a:srgbClr val="0C1813"/>
                </a:solidFill>
                <a:latin typeface="Arial"/>
                <a:cs typeface="Arial"/>
              </a:rPr>
              <a:t>meaning.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75"/>
              </a:spcBef>
            </a:pPr>
            <a:endParaRPr sz="750">
              <a:latin typeface="Arial"/>
              <a:cs typeface="Arial"/>
            </a:endParaRPr>
          </a:p>
          <a:p>
            <a:pPr marL="291465" indent="-278765">
              <a:lnSpc>
                <a:spcPct val="100000"/>
              </a:lnSpc>
              <a:buClr>
                <a:srgbClr val="1C7044"/>
              </a:buClr>
              <a:buSzPct val="176470"/>
              <a:buFont typeface="Arial"/>
              <a:buChar char="■"/>
              <a:tabLst>
                <a:tab pos="291465" algn="l"/>
              </a:tabLst>
            </a:pPr>
            <a:r>
              <a:rPr sz="850" b="1" spc="10" dirty="0">
                <a:solidFill>
                  <a:srgbClr val="0C1813"/>
                </a:solidFill>
                <a:latin typeface="Arial"/>
                <a:cs typeface="Arial"/>
              </a:rPr>
              <a:t>Adaptability</a:t>
            </a:r>
            <a:r>
              <a:rPr sz="850" b="1" spc="280" dirty="0">
                <a:solidFill>
                  <a:srgbClr val="0C1813"/>
                </a:solidFill>
                <a:latin typeface="Arial"/>
                <a:cs typeface="Arial"/>
              </a:rPr>
              <a:t> </a:t>
            </a:r>
            <a:r>
              <a:rPr sz="850" b="1" spc="10" dirty="0">
                <a:solidFill>
                  <a:srgbClr val="0C1813"/>
                </a:solidFill>
                <a:latin typeface="Arial"/>
                <a:cs typeface="Arial"/>
              </a:rPr>
              <a:t>to</a:t>
            </a:r>
            <a:r>
              <a:rPr sz="850" b="1" spc="160" dirty="0">
                <a:solidFill>
                  <a:srgbClr val="0C1813"/>
                </a:solidFill>
                <a:latin typeface="Arial"/>
                <a:cs typeface="Arial"/>
              </a:rPr>
              <a:t> </a:t>
            </a:r>
            <a:r>
              <a:rPr sz="850" b="1" spc="-10" dirty="0">
                <a:solidFill>
                  <a:srgbClr val="0C1813"/>
                </a:solidFill>
                <a:latin typeface="Arial"/>
                <a:cs typeface="Arial"/>
              </a:rPr>
              <a:t>Tasks</a:t>
            </a:r>
            <a:endParaRPr sz="85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670"/>
              </a:spcBef>
            </a:pPr>
            <a:r>
              <a:rPr sz="750" spc="30" dirty="0">
                <a:solidFill>
                  <a:srgbClr val="0C1813"/>
                </a:solidFill>
                <a:latin typeface="Arial"/>
                <a:cs typeface="Arial"/>
              </a:rPr>
              <a:t>These</a:t>
            </a:r>
            <a:r>
              <a:rPr sz="750" spc="120" dirty="0">
                <a:solidFill>
                  <a:srgbClr val="0C1813"/>
                </a:solidFill>
                <a:latin typeface="Arial"/>
                <a:cs typeface="Arial"/>
              </a:rPr>
              <a:t> </a:t>
            </a:r>
            <a:r>
              <a:rPr sz="750" spc="50" dirty="0">
                <a:solidFill>
                  <a:srgbClr val="0C1813"/>
                </a:solidFill>
                <a:latin typeface="Arial"/>
                <a:cs typeface="Arial"/>
              </a:rPr>
              <a:t>models</a:t>
            </a:r>
            <a:r>
              <a:rPr sz="750" spc="85" dirty="0">
                <a:solidFill>
                  <a:srgbClr val="0C1813"/>
                </a:solidFill>
                <a:latin typeface="Arial"/>
                <a:cs typeface="Arial"/>
              </a:rPr>
              <a:t> </a:t>
            </a:r>
            <a:r>
              <a:rPr sz="750" spc="50" dirty="0">
                <a:solidFill>
                  <a:srgbClr val="0C1813"/>
                </a:solidFill>
                <a:latin typeface="Arial"/>
                <a:cs typeface="Arial"/>
              </a:rPr>
              <a:t>can</a:t>
            </a:r>
            <a:r>
              <a:rPr sz="750" spc="65" dirty="0">
                <a:solidFill>
                  <a:srgbClr val="0C1813"/>
                </a:solidFill>
                <a:latin typeface="Arial"/>
                <a:cs typeface="Arial"/>
              </a:rPr>
              <a:t> </a:t>
            </a:r>
            <a:r>
              <a:rPr sz="750" spc="50" dirty="0">
                <a:solidFill>
                  <a:srgbClr val="0C1813"/>
                </a:solidFill>
                <a:latin typeface="Arial"/>
                <a:cs typeface="Arial"/>
              </a:rPr>
              <a:t>adapt</a:t>
            </a:r>
            <a:r>
              <a:rPr sz="750" spc="75" dirty="0">
                <a:solidFill>
                  <a:srgbClr val="0C1813"/>
                </a:solidFill>
                <a:latin typeface="Arial"/>
                <a:cs typeface="Arial"/>
              </a:rPr>
              <a:t> </a:t>
            </a:r>
            <a:r>
              <a:rPr sz="750" spc="30" dirty="0">
                <a:solidFill>
                  <a:srgbClr val="0C1813"/>
                </a:solidFill>
                <a:latin typeface="Arial"/>
                <a:cs typeface="Arial"/>
              </a:rPr>
              <a:t>to</a:t>
            </a:r>
            <a:r>
              <a:rPr sz="750" spc="125" dirty="0">
                <a:solidFill>
                  <a:srgbClr val="0C1813"/>
                </a:solidFill>
                <a:latin typeface="Arial"/>
                <a:cs typeface="Arial"/>
              </a:rPr>
              <a:t> </a:t>
            </a:r>
            <a:r>
              <a:rPr sz="750" spc="30" dirty="0">
                <a:solidFill>
                  <a:srgbClr val="0C1813"/>
                </a:solidFill>
                <a:latin typeface="Arial"/>
                <a:cs typeface="Arial"/>
              </a:rPr>
              <a:t>various</a:t>
            </a:r>
            <a:r>
              <a:rPr sz="750" spc="114" dirty="0">
                <a:solidFill>
                  <a:srgbClr val="0C1813"/>
                </a:solidFill>
                <a:latin typeface="Arial"/>
                <a:cs typeface="Arial"/>
              </a:rPr>
              <a:t> </a:t>
            </a:r>
            <a:r>
              <a:rPr sz="750" spc="30" dirty="0">
                <a:solidFill>
                  <a:srgbClr val="0C1813"/>
                </a:solidFill>
                <a:latin typeface="Arial"/>
                <a:cs typeface="Arial"/>
              </a:rPr>
              <a:t>tasks,</a:t>
            </a:r>
            <a:r>
              <a:rPr sz="750" spc="60" dirty="0">
                <a:solidFill>
                  <a:srgbClr val="0C1813"/>
                </a:solidFill>
                <a:latin typeface="Arial"/>
                <a:cs typeface="Arial"/>
              </a:rPr>
              <a:t> </a:t>
            </a:r>
            <a:r>
              <a:rPr sz="750" spc="30" dirty="0">
                <a:solidFill>
                  <a:srgbClr val="0C1813"/>
                </a:solidFill>
                <a:latin typeface="Arial"/>
                <a:cs typeface="Arial"/>
              </a:rPr>
              <a:t>such</a:t>
            </a:r>
            <a:r>
              <a:rPr sz="750" spc="105" dirty="0">
                <a:solidFill>
                  <a:srgbClr val="0C1813"/>
                </a:solidFill>
                <a:latin typeface="Arial"/>
                <a:cs typeface="Arial"/>
              </a:rPr>
              <a:t> </a:t>
            </a:r>
            <a:r>
              <a:rPr sz="750" spc="30" dirty="0">
                <a:solidFill>
                  <a:srgbClr val="0C1813"/>
                </a:solidFill>
                <a:latin typeface="Arial"/>
                <a:cs typeface="Arial"/>
              </a:rPr>
              <a:t>as</a:t>
            </a:r>
            <a:r>
              <a:rPr sz="750" spc="45" dirty="0">
                <a:solidFill>
                  <a:srgbClr val="0C1813"/>
                </a:solidFill>
                <a:latin typeface="Arial"/>
                <a:cs typeface="Arial"/>
              </a:rPr>
              <a:t> </a:t>
            </a:r>
            <a:r>
              <a:rPr sz="750" spc="30" dirty="0">
                <a:solidFill>
                  <a:srgbClr val="0C1813"/>
                </a:solidFill>
                <a:latin typeface="Arial"/>
                <a:cs typeface="Arial"/>
              </a:rPr>
              <a:t>translation,</a:t>
            </a:r>
            <a:r>
              <a:rPr sz="750" spc="114" dirty="0">
                <a:solidFill>
                  <a:srgbClr val="0C1813"/>
                </a:solidFill>
                <a:latin typeface="Arial"/>
                <a:cs typeface="Arial"/>
              </a:rPr>
              <a:t> </a:t>
            </a:r>
            <a:r>
              <a:rPr sz="750" spc="50" dirty="0">
                <a:solidFill>
                  <a:srgbClr val="0C1813"/>
                </a:solidFill>
                <a:latin typeface="Arial"/>
                <a:cs typeface="Arial"/>
              </a:rPr>
              <a:t>summarization</a:t>
            </a:r>
            <a:r>
              <a:rPr sz="750" spc="50" dirty="0">
                <a:solidFill>
                  <a:srgbClr val="2F3A36"/>
                </a:solidFill>
                <a:latin typeface="Arial"/>
                <a:cs typeface="Arial"/>
              </a:rPr>
              <a:t>,</a:t>
            </a:r>
            <a:r>
              <a:rPr sz="750" spc="40" dirty="0">
                <a:solidFill>
                  <a:srgbClr val="2F3A36"/>
                </a:solidFill>
                <a:latin typeface="Arial"/>
                <a:cs typeface="Arial"/>
              </a:rPr>
              <a:t> </a:t>
            </a:r>
            <a:r>
              <a:rPr sz="750" spc="30" dirty="0">
                <a:solidFill>
                  <a:srgbClr val="0C1813"/>
                </a:solidFill>
                <a:latin typeface="Arial"/>
                <a:cs typeface="Arial"/>
              </a:rPr>
              <a:t>and</a:t>
            </a:r>
            <a:r>
              <a:rPr sz="750" spc="110" dirty="0">
                <a:solidFill>
                  <a:srgbClr val="0C1813"/>
                </a:solidFill>
                <a:latin typeface="Arial"/>
                <a:cs typeface="Arial"/>
              </a:rPr>
              <a:t> </a:t>
            </a:r>
            <a:r>
              <a:rPr sz="750" spc="30" dirty="0">
                <a:solidFill>
                  <a:srgbClr val="0C1813"/>
                </a:solidFill>
                <a:latin typeface="Arial"/>
                <a:cs typeface="Arial"/>
              </a:rPr>
              <a:t>classification, showcasing</a:t>
            </a:r>
            <a:r>
              <a:rPr sz="750" spc="55" dirty="0">
                <a:solidFill>
                  <a:srgbClr val="0C1813"/>
                </a:solidFill>
                <a:latin typeface="Arial"/>
                <a:cs typeface="Arial"/>
              </a:rPr>
              <a:t> </a:t>
            </a:r>
            <a:r>
              <a:rPr sz="750" spc="50" dirty="0">
                <a:solidFill>
                  <a:srgbClr val="0C1813"/>
                </a:solidFill>
                <a:latin typeface="Arial"/>
                <a:cs typeface="Arial"/>
              </a:rPr>
              <a:t>their</a:t>
            </a:r>
            <a:r>
              <a:rPr sz="750" spc="65" dirty="0">
                <a:solidFill>
                  <a:srgbClr val="0C1813"/>
                </a:solidFill>
                <a:latin typeface="Arial"/>
                <a:cs typeface="Arial"/>
              </a:rPr>
              <a:t> </a:t>
            </a:r>
            <a:r>
              <a:rPr sz="750" spc="-10" dirty="0">
                <a:solidFill>
                  <a:srgbClr val="0C1813"/>
                </a:solidFill>
                <a:latin typeface="Arial"/>
                <a:cs typeface="Arial"/>
              </a:rPr>
              <a:t>versatility.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75"/>
              </a:spcBef>
            </a:pPr>
            <a:endParaRPr sz="750">
              <a:latin typeface="Arial"/>
              <a:cs typeface="Arial"/>
            </a:endParaRPr>
          </a:p>
          <a:p>
            <a:pPr marL="287655" indent="-274955">
              <a:lnSpc>
                <a:spcPct val="100000"/>
              </a:lnSpc>
              <a:buClr>
                <a:srgbClr val="1C7044"/>
              </a:buClr>
              <a:buSzPct val="176470"/>
              <a:buFont typeface="Arial"/>
              <a:buChar char="■"/>
              <a:tabLst>
                <a:tab pos="287655" algn="l"/>
              </a:tabLst>
            </a:pPr>
            <a:r>
              <a:rPr sz="850" b="1" dirty="0">
                <a:solidFill>
                  <a:srgbClr val="0C1813"/>
                </a:solidFill>
                <a:latin typeface="Arial"/>
                <a:cs typeface="Arial"/>
              </a:rPr>
              <a:t>Significance</a:t>
            </a:r>
            <a:r>
              <a:rPr sz="850" b="1" spc="254" dirty="0">
                <a:solidFill>
                  <a:srgbClr val="0C1813"/>
                </a:solidFill>
                <a:latin typeface="Arial"/>
                <a:cs typeface="Arial"/>
              </a:rPr>
              <a:t> </a:t>
            </a:r>
            <a:r>
              <a:rPr sz="850" b="1" dirty="0">
                <a:solidFill>
                  <a:srgbClr val="0C1813"/>
                </a:solidFill>
                <a:latin typeface="Arial"/>
                <a:cs typeface="Arial"/>
              </a:rPr>
              <a:t>in</a:t>
            </a:r>
            <a:r>
              <a:rPr sz="850" b="1" spc="130" dirty="0">
                <a:solidFill>
                  <a:srgbClr val="0C1813"/>
                </a:solidFill>
                <a:latin typeface="Arial"/>
                <a:cs typeface="Arial"/>
              </a:rPr>
              <a:t> </a:t>
            </a:r>
            <a:r>
              <a:rPr sz="850" b="1" spc="-25" dirty="0">
                <a:solidFill>
                  <a:srgbClr val="0C1813"/>
                </a:solidFill>
                <a:latin typeface="Arial"/>
                <a:cs typeface="Arial"/>
              </a:rPr>
              <a:t>NLP</a:t>
            </a:r>
            <a:endParaRPr sz="850">
              <a:latin typeface="Arial"/>
              <a:cs typeface="Arial"/>
            </a:endParaRPr>
          </a:p>
          <a:p>
            <a:pPr marL="290830">
              <a:lnSpc>
                <a:spcPct val="100000"/>
              </a:lnSpc>
              <a:spcBef>
                <a:spcPts val="695"/>
              </a:spcBef>
            </a:pPr>
            <a:r>
              <a:rPr sz="750" spc="10" dirty="0">
                <a:solidFill>
                  <a:srgbClr val="0C1813"/>
                </a:solidFill>
                <a:latin typeface="Arial"/>
                <a:cs typeface="Arial"/>
              </a:rPr>
              <a:t>LLMs</a:t>
            </a:r>
            <a:r>
              <a:rPr sz="750" spc="150" dirty="0">
                <a:solidFill>
                  <a:srgbClr val="0C1813"/>
                </a:solidFill>
                <a:latin typeface="Arial"/>
                <a:cs typeface="Arial"/>
              </a:rPr>
              <a:t> </a:t>
            </a:r>
            <a:r>
              <a:rPr sz="750" spc="10" dirty="0">
                <a:solidFill>
                  <a:srgbClr val="0C1813"/>
                </a:solidFill>
                <a:latin typeface="Arial"/>
                <a:cs typeface="Arial"/>
              </a:rPr>
              <a:t>are</a:t>
            </a:r>
            <a:r>
              <a:rPr sz="750" spc="90" dirty="0">
                <a:solidFill>
                  <a:srgbClr val="0C1813"/>
                </a:solidFill>
                <a:latin typeface="Arial"/>
                <a:cs typeface="Arial"/>
              </a:rPr>
              <a:t> </a:t>
            </a:r>
            <a:r>
              <a:rPr sz="750" spc="55" dirty="0">
                <a:solidFill>
                  <a:srgbClr val="0C1813"/>
                </a:solidFill>
                <a:latin typeface="Arial"/>
                <a:cs typeface="Arial"/>
              </a:rPr>
              <a:t>instrumental</a:t>
            </a:r>
            <a:r>
              <a:rPr sz="750" spc="65" dirty="0">
                <a:solidFill>
                  <a:srgbClr val="0C1813"/>
                </a:solidFill>
                <a:latin typeface="Arial"/>
                <a:cs typeface="Arial"/>
              </a:rPr>
              <a:t> </a:t>
            </a:r>
            <a:r>
              <a:rPr sz="750" spc="50" dirty="0">
                <a:solidFill>
                  <a:srgbClr val="0C1813"/>
                </a:solidFill>
                <a:latin typeface="Arial"/>
                <a:cs typeface="Arial"/>
              </a:rPr>
              <a:t>in</a:t>
            </a:r>
            <a:r>
              <a:rPr sz="750" spc="95" dirty="0">
                <a:solidFill>
                  <a:srgbClr val="0C1813"/>
                </a:solidFill>
                <a:latin typeface="Arial"/>
                <a:cs typeface="Arial"/>
              </a:rPr>
              <a:t> </a:t>
            </a:r>
            <a:r>
              <a:rPr sz="750" spc="10" dirty="0">
                <a:solidFill>
                  <a:srgbClr val="0C1813"/>
                </a:solidFill>
                <a:latin typeface="Arial"/>
                <a:cs typeface="Arial"/>
              </a:rPr>
              <a:t>advancing</a:t>
            </a:r>
            <a:r>
              <a:rPr sz="750" spc="100" dirty="0">
                <a:solidFill>
                  <a:srgbClr val="0C1813"/>
                </a:solidFill>
                <a:latin typeface="Arial"/>
                <a:cs typeface="Arial"/>
              </a:rPr>
              <a:t> </a:t>
            </a:r>
            <a:r>
              <a:rPr sz="750" spc="50" dirty="0">
                <a:solidFill>
                  <a:srgbClr val="0C1813"/>
                </a:solidFill>
                <a:latin typeface="Arial"/>
                <a:cs typeface="Arial"/>
              </a:rPr>
              <a:t>natural</a:t>
            </a:r>
            <a:r>
              <a:rPr sz="750" spc="10" dirty="0">
                <a:solidFill>
                  <a:srgbClr val="0C1813"/>
                </a:solidFill>
                <a:latin typeface="Arial"/>
                <a:cs typeface="Arial"/>
              </a:rPr>
              <a:t> language</a:t>
            </a:r>
            <a:r>
              <a:rPr sz="750" spc="155" dirty="0">
                <a:solidFill>
                  <a:srgbClr val="0C1813"/>
                </a:solidFill>
                <a:latin typeface="Arial"/>
                <a:cs typeface="Arial"/>
              </a:rPr>
              <a:t> </a:t>
            </a:r>
            <a:r>
              <a:rPr sz="750" spc="10" dirty="0">
                <a:solidFill>
                  <a:srgbClr val="0C1813"/>
                </a:solidFill>
                <a:latin typeface="Arial"/>
                <a:cs typeface="Arial"/>
              </a:rPr>
              <a:t>processing,</a:t>
            </a:r>
            <a:r>
              <a:rPr sz="750" spc="170" dirty="0">
                <a:solidFill>
                  <a:srgbClr val="0C1813"/>
                </a:solidFill>
                <a:latin typeface="Arial"/>
                <a:cs typeface="Arial"/>
              </a:rPr>
              <a:t> </a:t>
            </a:r>
            <a:r>
              <a:rPr sz="750" spc="45" dirty="0">
                <a:solidFill>
                  <a:srgbClr val="0C1813"/>
                </a:solidFill>
                <a:latin typeface="Arial"/>
                <a:cs typeface="Arial"/>
              </a:rPr>
              <a:t>pushing</a:t>
            </a:r>
            <a:r>
              <a:rPr sz="750" spc="25" dirty="0">
                <a:solidFill>
                  <a:srgbClr val="0C1813"/>
                </a:solidFill>
                <a:latin typeface="Arial"/>
                <a:cs typeface="Arial"/>
              </a:rPr>
              <a:t> </a:t>
            </a:r>
            <a:r>
              <a:rPr sz="750" spc="10" dirty="0">
                <a:solidFill>
                  <a:srgbClr val="0C1813"/>
                </a:solidFill>
                <a:latin typeface="Arial"/>
                <a:cs typeface="Arial"/>
              </a:rPr>
              <a:t>the</a:t>
            </a:r>
            <a:r>
              <a:rPr sz="750" spc="195" dirty="0">
                <a:solidFill>
                  <a:srgbClr val="0C1813"/>
                </a:solidFill>
                <a:latin typeface="Arial"/>
                <a:cs typeface="Arial"/>
              </a:rPr>
              <a:t> </a:t>
            </a:r>
            <a:r>
              <a:rPr sz="750" spc="60" dirty="0">
                <a:solidFill>
                  <a:srgbClr val="0C1813"/>
                </a:solidFill>
                <a:latin typeface="Arial"/>
                <a:cs typeface="Arial"/>
              </a:rPr>
              <a:t>limits</a:t>
            </a:r>
            <a:r>
              <a:rPr sz="750" spc="114" dirty="0">
                <a:solidFill>
                  <a:srgbClr val="0C1813"/>
                </a:solidFill>
                <a:latin typeface="Arial"/>
                <a:cs typeface="Arial"/>
              </a:rPr>
              <a:t> </a:t>
            </a:r>
            <a:r>
              <a:rPr sz="750" spc="65" dirty="0">
                <a:solidFill>
                  <a:srgbClr val="0C1813"/>
                </a:solidFill>
                <a:latin typeface="Arial"/>
                <a:cs typeface="Arial"/>
              </a:rPr>
              <a:t>of</a:t>
            </a:r>
            <a:r>
              <a:rPr sz="750" spc="35" dirty="0">
                <a:solidFill>
                  <a:srgbClr val="0C1813"/>
                </a:solidFill>
                <a:latin typeface="Arial"/>
                <a:cs typeface="Arial"/>
              </a:rPr>
              <a:t> </a:t>
            </a:r>
            <a:r>
              <a:rPr sz="750" spc="55" dirty="0">
                <a:solidFill>
                  <a:srgbClr val="0C1813"/>
                </a:solidFill>
                <a:latin typeface="Arial"/>
                <a:cs typeface="Arial"/>
              </a:rPr>
              <a:t>what</a:t>
            </a:r>
            <a:r>
              <a:rPr sz="750" spc="125" dirty="0">
                <a:solidFill>
                  <a:srgbClr val="0C1813"/>
                </a:solidFill>
                <a:latin typeface="Arial"/>
                <a:cs typeface="Arial"/>
              </a:rPr>
              <a:t> </a:t>
            </a:r>
            <a:r>
              <a:rPr sz="750" spc="10" dirty="0">
                <a:solidFill>
                  <a:srgbClr val="0C1813"/>
                </a:solidFill>
                <a:latin typeface="Arial"/>
                <a:cs typeface="Arial"/>
              </a:rPr>
              <a:t>Al</a:t>
            </a:r>
            <a:r>
              <a:rPr sz="750" spc="120" dirty="0">
                <a:solidFill>
                  <a:srgbClr val="0C1813"/>
                </a:solidFill>
                <a:latin typeface="Arial"/>
                <a:cs typeface="Arial"/>
              </a:rPr>
              <a:t> </a:t>
            </a:r>
            <a:r>
              <a:rPr sz="750" spc="10" dirty="0">
                <a:solidFill>
                  <a:srgbClr val="0C1813"/>
                </a:solidFill>
                <a:latin typeface="Arial"/>
                <a:cs typeface="Arial"/>
              </a:rPr>
              <a:t>can</a:t>
            </a:r>
            <a:r>
              <a:rPr sz="750" spc="155" dirty="0">
                <a:solidFill>
                  <a:srgbClr val="0C1813"/>
                </a:solidFill>
                <a:latin typeface="Arial"/>
                <a:cs typeface="Arial"/>
              </a:rPr>
              <a:t> </a:t>
            </a:r>
            <a:r>
              <a:rPr sz="750" spc="10" dirty="0">
                <a:solidFill>
                  <a:srgbClr val="0C1813"/>
                </a:solidFill>
                <a:latin typeface="Arial"/>
                <a:cs typeface="Arial"/>
              </a:rPr>
              <a:t>achieve</a:t>
            </a:r>
            <a:r>
              <a:rPr sz="750" spc="145" dirty="0">
                <a:solidFill>
                  <a:srgbClr val="0C1813"/>
                </a:solidFill>
                <a:latin typeface="Arial"/>
                <a:cs typeface="Arial"/>
              </a:rPr>
              <a:t> </a:t>
            </a:r>
            <a:r>
              <a:rPr sz="750" spc="10" dirty="0">
                <a:solidFill>
                  <a:srgbClr val="0C1813"/>
                </a:solidFill>
                <a:latin typeface="Arial"/>
                <a:cs typeface="Arial"/>
              </a:rPr>
              <a:t>in</a:t>
            </a:r>
            <a:r>
              <a:rPr sz="750" spc="180" dirty="0">
                <a:solidFill>
                  <a:srgbClr val="0C1813"/>
                </a:solidFill>
                <a:latin typeface="Arial"/>
                <a:cs typeface="Arial"/>
              </a:rPr>
              <a:t> </a:t>
            </a:r>
            <a:r>
              <a:rPr sz="750" spc="10" dirty="0">
                <a:solidFill>
                  <a:srgbClr val="0C1813"/>
                </a:solidFill>
                <a:latin typeface="Arial"/>
                <a:cs typeface="Arial"/>
              </a:rPr>
              <a:t>language</a:t>
            </a:r>
            <a:r>
              <a:rPr sz="750" spc="125" dirty="0">
                <a:solidFill>
                  <a:srgbClr val="0C1813"/>
                </a:solidFill>
                <a:latin typeface="Arial"/>
                <a:cs typeface="Arial"/>
              </a:rPr>
              <a:t> </a:t>
            </a:r>
            <a:r>
              <a:rPr sz="750" spc="-10" dirty="0">
                <a:solidFill>
                  <a:srgbClr val="0C1813"/>
                </a:solidFill>
                <a:latin typeface="Arial"/>
                <a:cs typeface="Arial"/>
              </a:rPr>
              <a:t>tasks</a:t>
            </a:r>
            <a:r>
              <a:rPr sz="750" spc="-10" dirty="0">
                <a:solidFill>
                  <a:srgbClr val="2F3A36"/>
                </a:solidFill>
                <a:latin typeface="Arial"/>
                <a:cs typeface="Arial"/>
              </a:rPr>
              <a:t>.</a:t>
            </a:r>
            <a:endParaRPr sz="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24696" y="0"/>
            <a:ext cx="1294128" cy="164422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30957" y="263259"/>
            <a:ext cx="2503170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750" spc="75" dirty="0">
                <a:solidFill>
                  <a:srgbClr val="0E1813"/>
                </a:solidFill>
                <a:latin typeface="Arial"/>
                <a:cs typeface="Arial"/>
              </a:rPr>
              <a:t>DISTILBERT</a:t>
            </a:r>
            <a:r>
              <a:rPr sz="750" spc="305" dirty="0">
                <a:solidFill>
                  <a:srgbClr val="0E1813"/>
                </a:solidFill>
                <a:latin typeface="Arial"/>
                <a:cs typeface="Arial"/>
              </a:rPr>
              <a:t> </a:t>
            </a:r>
            <a:r>
              <a:rPr sz="750" spc="55" dirty="0">
                <a:solidFill>
                  <a:srgbClr val="0E1813"/>
                </a:solidFill>
                <a:latin typeface="Arial"/>
                <a:cs typeface="Arial"/>
              </a:rPr>
              <a:t>OVERVIEW</a:t>
            </a:r>
            <a:endParaRPr sz="750">
              <a:latin typeface="Arial"/>
              <a:cs typeface="Arial"/>
            </a:endParaRPr>
          </a:p>
          <a:p>
            <a:pPr marL="13335">
              <a:lnSpc>
                <a:spcPct val="100000"/>
              </a:lnSpc>
              <a:spcBef>
                <a:spcPts val="409"/>
              </a:spcBef>
            </a:pPr>
            <a:r>
              <a:rPr sz="1700" b="1" dirty="0">
                <a:solidFill>
                  <a:srgbClr val="0E1813"/>
                </a:solidFill>
                <a:latin typeface="Arial"/>
                <a:cs typeface="Arial"/>
              </a:rPr>
              <a:t>Overview</a:t>
            </a:r>
            <a:r>
              <a:rPr sz="1700" b="1" spc="235" dirty="0">
                <a:solidFill>
                  <a:srgbClr val="0E1813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0E1813"/>
                </a:solidFill>
                <a:latin typeface="Arial"/>
                <a:cs typeface="Arial"/>
              </a:rPr>
              <a:t>of</a:t>
            </a:r>
            <a:r>
              <a:rPr sz="1700" b="1" spc="250" dirty="0">
                <a:solidFill>
                  <a:srgbClr val="0E1813"/>
                </a:solidFill>
                <a:latin typeface="Arial"/>
                <a:cs typeface="Arial"/>
              </a:rPr>
              <a:t> </a:t>
            </a:r>
            <a:r>
              <a:rPr sz="1700" b="1" spc="-10" dirty="0">
                <a:solidFill>
                  <a:srgbClr val="0E1813"/>
                </a:solidFill>
                <a:latin typeface="Arial"/>
                <a:cs typeface="Arial"/>
              </a:rPr>
              <a:t>DistilBERT</a:t>
            </a:r>
            <a:endParaRPr sz="1700">
              <a:latin typeface="Arial"/>
              <a:cs typeface="Arial"/>
            </a:endParaRPr>
          </a:p>
          <a:p>
            <a:pPr marL="14604">
              <a:lnSpc>
                <a:spcPct val="100000"/>
              </a:lnSpc>
              <a:spcBef>
                <a:spcPts val="545"/>
              </a:spcBef>
            </a:pPr>
            <a:r>
              <a:rPr sz="850" dirty="0">
                <a:solidFill>
                  <a:srgbClr val="676767"/>
                </a:solidFill>
                <a:latin typeface="Arial"/>
                <a:cs typeface="Arial"/>
              </a:rPr>
              <a:t>Key</a:t>
            </a:r>
            <a:r>
              <a:rPr sz="850" spc="19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676767"/>
                </a:solidFill>
                <a:latin typeface="Arial"/>
                <a:cs typeface="Arial"/>
              </a:rPr>
              <a:t>Features</a:t>
            </a:r>
            <a:r>
              <a:rPr sz="850" spc="28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676767"/>
                </a:solidFill>
                <a:latin typeface="Arial"/>
                <a:cs typeface="Arial"/>
              </a:rPr>
              <a:t>and</a:t>
            </a:r>
            <a:r>
              <a:rPr sz="850" spc="29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850" spc="-10" dirty="0">
                <a:solidFill>
                  <a:srgbClr val="676767"/>
                </a:solidFill>
                <a:latin typeface="Arial"/>
                <a:cs typeface="Arial"/>
              </a:rPr>
              <a:t>Performance</a:t>
            </a:r>
            <a:endParaRPr sz="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8770" y="1522781"/>
            <a:ext cx="288290" cy="537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50" spc="-50" dirty="0">
                <a:solidFill>
                  <a:srgbClr val="1C7044"/>
                </a:solidFill>
                <a:latin typeface="Arial"/>
                <a:cs typeface="Arial"/>
              </a:rPr>
              <a:t>■</a:t>
            </a:r>
            <a:endParaRPr sz="3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3716" y="2586315"/>
            <a:ext cx="180340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50" spc="-25" dirty="0">
                <a:solidFill>
                  <a:srgbClr val="1C7044"/>
                </a:solidFill>
                <a:latin typeface="Arial"/>
                <a:cs typeface="Arial"/>
              </a:rPr>
              <a:t>II</a:t>
            </a:r>
            <a:endParaRPr sz="21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0781" y="1520234"/>
            <a:ext cx="3120390" cy="663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b="1" dirty="0">
                <a:solidFill>
                  <a:srgbClr val="0E1813"/>
                </a:solidFill>
                <a:latin typeface="Arial"/>
                <a:cs typeface="Arial"/>
              </a:rPr>
              <a:t>Streamlined</a:t>
            </a:r>
            <a:r>
              <a:rPr sz="850" b="1" spc="190" dirty="0">
                <a:solidFill>
                  <a:srgbClr val="0E1813"/>
                </a:solidFill>
                <a:latin typeface="Arial"/>
                <a:cs typeface="Arial"/>
              </a:rPr>
              <a:t> </a:t>
            </a:r>
            <a:r>
              <a:rPr sz="850" b="1" dirty="0">
                <a:solidFill>
                  <a:srgbClr val="0E1813"/>
                </a:solidFill>
                <a:latin typeface="Arial"/>
                <a:cs typeface="Arial"/>
              </a:rPr>
              <a:t>Version</a:t>
            </a:r>
            <a:r>
              <a:rPr sz="850" b="1" spc="175" dirty="0">
                <a:solidFill>
                  <a:srgbClr val="0E1813"/>
                </a:solidFill>
                <a:latin typeface="Arial"/>
                <a:cs typeface="Arial"/>
              </a:rPr>
              <a:t> </a:t>
            </a:r>
            <a:r>
              <a:rPr sz="850" b="1" dirty="0">
                <a:solidFill>
                  <a:srgbClr val="0E1813"/>
                </a:solidFill>
                <a:latin typeface="Arial"/>
                <a:cs typeface="Arial"/>
              </a:rPr>
              <a:t>of</a:t>
            </a:r>
            <a:r>
              <a:rPr sz="850" b="1" spc="135" dirty="0">
                <a:solidFill>
                  <a:srgbClr val="0E1813"/>
                </a:solidFill>
                <a:latin typeface="Arial"/>
                <a:cs typeface="Arial"/>
              </a:rPr>
              <a:t> </a:t>
            </a:r>
            <a:r>
              <a:rPr sz="850" b="1" spc="-20" dirty="0">
                <a:solidFill>
                  <a:srgbClr val="0E1813"/>
                </a:solidFill>
                <a:latin typeface="Arial"/>
                <a:cs typeface="Arial"/>
              </a:rPr>
              <a:t>BERT</a:t>
            </a:r>
            <a:endParaRPr sz="850">
              <a:latin typeface="Arial"/>
              <a:cs typeface="Arial"/>
            </a:endParaRPr>
          </a:p>
          <a:p>
            <a:pPr marL="15875" marR="5080" indent="-1270">
              <a:lnSpc>
                <a:spcPct val="133700"/>
              </a:lnSpc>
              <a:spcBef>
                <a:spcPts val="390"/>
              </a:spcBef>
            </a:pPr>
            <a:r>
              <a:rPr sz="750" spc="20" dirty="0">
                <a:solidFill>
                  <a:srgbClr val="0E1813"/>
                </a:solidFill>
                <a:latin typeface="Arial"/>
                <a:cs typeface="Arial"/>
              </a:rPr>
              <a:t>DistilBERT</a:t>
            </a:r>
            <a:r>
              <a:rPr sz="750" spc="135" dirty="0">
                <a:solidFill>
                  <a:srgbClr val="0E1813"/>
                </a:solidFill>
                <a:latin typeface="Arial"/>
                <a:cs typeface="Arial"/>
              </a:rPr>
              <a:t> </a:t>
            </a:r>
            <a:r>
              <a:rPr sz="750" spc="20" dirty="0">
                <a:solidFill>
                  <a:srgbClr val="0E1813"/>
                </a:solidFill>
                <a:latin typeface="Arial"/>
                <a:cs typeface="Arial"/>
              </a:rPr>
              <a:t>is</a:t>
            </a:r>
            <a:r>
              <a:rPr sz="750" spc="150" dirty="0">
                <a:solidFill>
                  <a:srgbClr val="0E1813"/>
                </a:solidFill>
                <a:latin typeface="Arial"/>
                <a:cs typeface="Arial"/>
              </a:rPr>
              <a:t> </a:t>
            </a:r>
            <a:r>
              <a:rPr sz="750" spc="20" dirty="0">
                <a:solidFill>
                  <a:srgbClr val="0E1813"/>
                </a:solidFill>
                <a:latin typeface="Arial"/>
                <a:cs typeface="Arial"/>
              </a:rPr>
              <a:t>developed</a:t>
            </a:r>
            <a:r>
              <a:rPr sz="750" spc="140" dirty="0">
                <a:solidFill>
                  <a:srgbClr val="0E1813"/>
                </a:solidFill>
                <a:latin typeface="Arial"/>
                <a:cs typeface="Arial"/>
              </a:rPr>
              <a:t> </a:t>
            </a:r>
            <a:r>
              <a:rPr sz="750" spc="20" dirty="0">
                <a:solidFill>
                  <a:srgbClr val="0E1813"/>
                </a:solidFill>
                <a:latin typeface="Arial"/>
                <a:cs typeface="Arial"/>
              </a:rPr>
              <a:t>to</a:t>
            </a:r>
            <a:r>
              <a:rPr sz="750" spc="220" dirty="0">
                <a:solidFill>
                  <a:srgbClr val="0E1813"/>
                </a:solidFill>
                <a:latin typeface="Arial"/>
                <a:cs typeface="Arial"/>
              </a:rPr>
              <a:t> </a:t>
            </a:r>
            <a:r>
              <a:rPr sz="750" spc="20" dirty="0">
                <a:solidFill>
                  <a:srgbClr val="0E1813"/>
                </a:solidFill>
                <a:latin typeface="Arial"/>
                <a:cs typeface="Arial"/>
              </a:rPr>
              <a:t>be</a:t>
            </a:r>
            <a:r>
              <a:rPr sz="750" spc="135" dirty="0">
                <a:solidFill>
                  <a:srgbClr val="0E1813"/>
                </a:solidFill>
                <a:latin typeface="Arial"/>
                <a:cs typeface="Arial"/>
              </a:rPr>
              <a:t> </a:t>
            </a:r>
            <a:r>
              <a:rPr sz="750" spc="20" dirty="0">
                <a:solidFill>
                  <a:srgbClr val="0E1813"/>
                </a:solidFill>
                <a:latin typeface="Arial"/>
                <a:cs typeface="Arial"/>
              </a:rPr>
              <a:t>a</a:t>
            </a:r>
            <a:r>
              <a:rPr sz="750" spc="45" dirty="0">
                <a:solidFill>
                  <a:srgbClr val="0E1813"/>
                </a:solidFill>
                <a:latin typeface="Arial"/>
                <a:cs typeface="Arial"/>
              </a:rPr>
              <a:t> </a:t>
            </a:r>
            <a:r>
              <a:rPr sz="750" spc="50" dirty="0">
                <a:solidFill>
                  <a:srgbClr val="0E1813"/>
                </a:solidFill>
                <a:latin typeface="Arial"/>
                <a:cs typeface="Arial"/>
              </a:rPr>
              <a:t>more</a:t>
            </a:r>
            <a:r>
              <a:rPr sz="750" spc="125" dirty="0">
                <a:solidFill>
                  <a:srgbClr val="0E1813"/>
                </a:solidFill>
                <a:latin typeface="Arial"/>
                <a:cs typeface="Arial"/>
              </a:rPr>
              <a:t> </a:t>
            </a:r>
            <a:r>
              <a:rPr sz="750" spc="20" dirty="0">
                <a:solidFill>
                  <a:srgbClr val="0E1813"/>
                </a:solidFill>
                <a:latin typeface="Arial"/>
                <a:cs typeface="Arial"/>
              </a:rPr>
              <a:t>efficient</a:t>
            </a:r>
            <a:r>
              <a:rPr sz="750" spc="145" dirty="0">
                <a:solidFill>
                  <a:srgbClr val="0E1813"/>
                </a:solidFill>
                <a:latin typeface="Arial"/>
                <a:cs typeface="Arial"/>
              </a:rPr>
              <a:t> </a:t>
            </a:r>
            <a:r>
              <a:rPr sz="750" spc="20" dirty="0">
                <a:solidFill>
                  <a:srgbClr val="0E1813"/>
                </a:solidFill>
                <a:latin typeface="Arial"/>
                <a:cs typeface="Arial"/>
              </a:rPr>
              <a:t>alternative</a:t>
            </a:r>
            <a:r>
              <a:rPr sz="750" spc="130" dirty="0">
                <a:solidFill>
                  <a:srgbClr val="0E1813"/>
                </a:solidFill>
                <a:latin typeface="Arial"/>
                <a:cs typeface="Arial"/>
              </a:rPr>
              <a:t> </a:t>
            </a:r>
            <a:r>
              <a:rPr sz="750" spc="20" dirty="0">
                <a:solidFill>
                  <a:srgbClr val="0E1813"/>
                </a:solidFill>
                <a:latin typeface="Arial"/>
                <a:cs typeface="Arial"/>
              </a:rPr>
              <a:t>to</a:t>
            </a:r>
            <a:r>
              <a:rPr sz="750" spc="190" dirty="0">
                <a:solidFill>
                  <a:srgbClr val="0E1813"/>
                </a:solidFill>
                <a:latin typeface="Arial"/>
                <a:cs typeface="Arial"/>
              </a:rPr>
              <a:t> </a:t>
            </a:r>
            <a:r>
              <a:rPr sz="750" spc="-25" dirty="0">
                <a:solidFill>
                  <a:srgbClr val="0E1813"/>
                </a:solidFill>
                <a:latin typeface="Arial"/>
                <a:cs typeface="Arial"/>
              </a:rPr>
              <a:t>the</a:t>
            </a:r>
            <a:r>
              <a:rPr sz="750" dirty="0">
                <a:solidFill>
                  <a:srgbClr val="0E1813"/>
                </a:solidFill>
                <a:latin typeface="Arial"/>
                <a:cs typeface="Arial"/>
              </a:rPr>
              <a:t> original</a:t>
            </a:r>
            <a:r>
              <a:rPr sz="750" spc="155" dirty="0">
                <a:solidFill>
                  <a:srgbClr val="0E1813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0E1813"/>
                </a:solidFill>
                <a:latin typeface="Arial"/>
                <a:cs typeface="Arial"/>
              </a:rPr>
              <a:t>BERT</a:t>
            </a:r>
            <a:r>
              <a:rPr sz="750" spc="250" dirty="0">
                <a:solidFill>
                  <a:srgbClr val="0E1813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0E1813"/>
                </a:solidFill>
                <a:latin typeface="Arial"/>
                <a:cs typeface="Arial"/>
              </a:rPr>
              <a:t>model,</a:t>
            </a:r>
            <a:r>
              <a:rPr sz="750" spc="210" dirty="0">
                <a:solidFill>
                  <a:srgbClr val="0E1813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0E1813"/>
                </a:solidFill>
                <a:latin typeface="Arial"/>
                <a:cs typeface="Arial"/>
              </a:rPr>
              <a:t>aimed</a:t>
            </a:r>
            <a:r>
              <a:rPr sz="750" spc="300" dirty="0">
                <a:solidFill>
                  <a:srgbClr val="0E1813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0E1813"/>
                </a:solidFill>
                <a:latin typeface="Arial"/>
                <a:cs typeface="Arial"/>
              </a:rPr>
              <a:t>at</a:t>
            </a:r>
            <a:r>
              <a:rPr sz="750" spc="240" dirty="0">
                <a:solidFill>
                  <a:srgbClr val="0E1813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0E1813"/>
                </a:solidFill>
                <a:latin typeface="Arial"/>
                <a:cs typeface="Arial"/>
              </a:rPr>
              <a:t>improving</a:t>
            </a:r>
            <a:r>
              <a:rPr sz="750" spc="175" dirty="0">
                <a:solidFill>
                  <a:srgbClr val="0E1813"/>
                </a:solidFill>
                <a:latin typeface="Arial"/>
                <a:cs typeface="Arial"/>
              </a:rPr>
              <a:t> </a:t>
            </a:r>
            <a:r>
              <a:rPr sz="750" spc="55" dirty="0">
                <a:solidFill>
                  <a:srgbClr val="0E1813"/>
                </a:solidFill>
                <a:latin typeface="Arial"/>
                <a:cs typeface="Arial"/>
              </a:rPr>
              <a:t>computational</a:t>
            </a:r>
            <a:r>
              <a:rPr sz="750" spc="185" dirty="0">
                <a:solidFill>
                  <a:srgbClr val="0E1813"/>
                </a:solidFill>
                <a:latin typeface="Arial"/>
                <a:cs typeface="Arial"/>
              </a:rPr>
              <a:t> </a:t>
            </a:r>
            <a:r>
              <a:rPr sz="750" spc="-10" dirty="0">
                <a:solidFill>
                  <a:srgbClr val="0E1813"/>
                </a:solidFill>
                <a:latin typeface="Arial"/>
                <a:cs typeface="Arial"/>
              </a:rPr>
              <a:t>resource management.</a:t>
            </a:r>
            <a:endParaRPr sz="7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2777" y="2434017"/>
            <a:ext cx="274383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b="1" dirty="0">
                <a:solidFill>
                  <a:srgbClr val="0E1813"/>
                </a:solidFill>
                <a:latin typeface="Arial"/>
                <a:cs typeface="Arial"/>
              </a:rPr>
              <a:t>Retains</a:t>
            </a:r>
            <a:r>
              <a:rPr sz="850" b="1" spc="40" dirty="0">
                <a:solidFill>
                  <a:srgbClr val="0E1813"/>
                </a:solidFill>
                <a:latin typeface="Arial"/>
                <a:cs typeface="Arial"/>
              </a:rPr>
              <a:t> </a:t>
            </a:r>
            <a:r>
              <a:rPr sz="850" b="1" dirty="0">
                <a:solidFill>
                  <a:srgbClr val="0E1813"/>
                </a:solidFill>
                <a:latin typeface="Arial"/>
                <a:cs typeface="Arial"/>
              </a:rPr>
              <a:t>BERT's</a:t>
            </a:r>
            <a:r>
              <a:rPr sz="850" b="1" spc="60" dirty="0">
                <a:solidFill>
                  <a:srgbClr val="0E1813"/>
                </a:solidFill>
                <a:latin typeface="Arial"/>
                <a:cs typeface="Arial"/>
              </a:rPr>
              <a:t> </a:t>
            </a:r>
            <a:r>
              <a:rPr sz="850" b="1" spc="-10" dirty="0">
                <a:solidFill>
                  <a:srgbClr val="0E1813"/>
                </a:solidFill>
                <a:latin typeface="Arial"/>
                <a:cs typeface="Arial"/>
              </a:rPr>
              <a:t>Performance</a:t>
            </a:r>
            <a:endParaRPr sz="850">
              <a:latin typeface="Arial"/>
              <a:cs typeface="Arial"/>
            </a:endParaRPr>
          </a:p>
          <a:p>
            <a:pPr marL="13970" marR="5080" indent="-1270">
              <a:lnSpc>
                <a:spcPct val="135000"/>
              </a:lnSpc>
              <a:spcBef>
                <a:spcPts val="380"/>
              </a:spcBef>
            </a:pPr>
            <a:r>
              <a:rPr sz="750" spc="20" dirty="0">
                <a:solidFill>
                  <a:srgbClr val="0E1813"/>
                </a:solidFill>
                <a:latin typeface="Arial"/>
                <a:cs typeface="Arial"/>
              </a:rPr>
              <a:t>Despite</a:t>
            </a:r>
            <a:r>
              <a:rPr sz="750" spc="170" dirty="0">
                <a:solidFill>
                  <a:srgbClr val="0E1813"/>
                </a:solidFill>
                <a:latin typeface="Arial"/>
                <a:cs typeface="Arial"/>
              </a:rPr>
              <a:t> </a:t>
            </a:r>
            <a:r>
              <a:rPr sz="750" spc="20" dirty="0">
                <a:solidFill>
                  <a:srgbClr val="0E1813"/>
                </a:solidFill>
                <a:latin typeface="Arial"/>
                <a:cs typeface="Arial"/>
              </a:rPr>
              <a:t>being</a:t>
            </a:r>
            <a:r>
              <a:rPr sz="750" spc="65" dirty="0">
                <a:solidFill>
                  <a:srgbClr val="0E1813"/>
                </a:solidFill>
                <a:latin typeface="Arial"/>
                <a:cs typeface="Arial"/>
              </a:rPr>
              <a:t> </a:t>
            </a:r>
            <a:r>
              <a:rPr sz="750" spc="20" dirty="0">
                <a:solidFill>
                  <a:srgbClr val="0E1813"/>
                </a:solidFill>
                <a:latin typeface="Arial"/>
                <a:cs typeface="Arial"/>
              </a:rPr>
              <a:t>lighter,</a:t>
            </a:r>
            <a:r>
              <a:rPr sz="750" spc="85" dirty="0">
                <a:solidFill>
                  <a:srgbClr val="0E1813"/>
                </a:solidFill>
                <a:latin typeface="Arial"/>
                <a:cs typeface="Arial"/>
              </a:rPr>
              <a:t> </a:t>
            </a:r>
            <a:r>
              <a:rPr sz="750" spc="20" dirty="0">
                <a:solidFill>
                  <a:srgbClr val="0E1813"/>
                </a:solidFill>
                <a:latin typeface="Arial"/>
                <a:cs typeface="Arial"/>
              </a:rPr>
              <a:t>DistilBERT</a:t>
            </a:r>
            <a:r>
              <a:rPr sz="750" spc="150" dirty="0">
                <a:solidFill>
                  <a:srgbClr val="0E1813"/>
                </a:solidFill>
                <a:latin typeface="Arial"/>
                <a:cs typeface="Arial"/>
              </a:rPr>
              <a:t> </a:t>
            </a:r>
            <a:r>
              <a:rPr sz="750" spc="20" dirty="0">
                <a:solidFill>
                  <a:srgbClr val="0E1813"/>
                </a:solidFill>
                <a:latin typeface="Arial"/>
                <a:cs typeface="Arial"/>
              </a:rPr>
              <a:t>maintains</a:t>
            </a:r>
            <a:r>
              <a:rPr sz="750" spc="180" dirty="0">
                <a:solidFill>
                  <a:srgbClr val="0E1813"/>
                </a:solidFill>
                <a:latin typeface="Arial"/>
                <a:cs typeface="Arial"/>
              </a:rPr>
              <a:t> </a:t>
            </a:r>
            <a:r>
              <a:rPr sz="750" spc="60" dirty="0">
                <a:solidFill>
                  <a:srgbClr val="0E1813"/>
                </a:solidFill>
                <a:latin typeface="Arial"/>
                <a:cs typeface="Arial"/>
              </a:rPr>
              <a:t>much</a:t>
            </a:r>
            <a:r>
              <a:rPr sz="750" spc="180" dirty="0">
                <a:solidFill>
                  <a:srgbClr val="0E1813"/>
                </a:solidFill>
                <a:latin typeface="Arial"/>
                <a:cs typeface="Arial"/>
              </a:rPr>
              <a:t> </a:t>
            </a:r>
            <a:r>
              <a:rPr sz="750" spc="20" dirty="0">
                <a:solidFill>
                  <a:srgbClr val="0E1813"/>
                </a:solidFill>
                <a:latin typeface="Arial"/>
                <a:cs typeface="Arial"/>
              </a:rPr>
              <a:t>of</a:t>
            </a:r>
            <a:r>
              <a:rPr sz="750" spc="90" dirty="0">
                <a:solidFill>
                  <a:srgbClr val="0E1813"/>
                </a:solidFill>
                <a:latin typeface="Arial"/>
                <a:cs typeface="Arial"/>
              </a:rPr>
              <a:t> </a:t>
            </a:r>
            <a:r>
              <a:rPr sz="750" spc="-25" dirty="0">
                <a:solidFill>
                  <a:srgbClr val="0E1813"/>
                </a:solidFill>
                <a:latin typeface="Arial"/>
                <a:cs typeface="Arial"/>
              </a:rPr>
              <a:t>the</a:t>
            </a:r>
            <a:r>
              <a:rPr sz="750" dirty="0">
                <a:solidFill>
                  <a:srgbClr val="0E1813"/>
                </a:solidFill>
                <a:latin typeface="Arial"/>
                <a:cs typeface="Arial"/>
              </a:rPr>
              <a:t> effectiveness</a:t>
            </a:r>
            <a:r>
              <a:rPr sz="750" spc="325" dirty="0">
                <a:solidFill>
                  <a:srgbClr val="0E1813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0E1813"/>
                </a:solidFill>
                <a:latin typeface="Arial"/>
                <a:cs typeface="Arial"/>
              </a:rPr>
              <a:t>of</a:t>
            </a:r>
            <a:r>
              <a:rPr sz="750" spc="270" dirty="0">
                <a:solidFill>
                  <a:srgbClr val="0E1813"/>
                </a:solidFill>
                <a:latin typeface="Arial"/>
                <a:cs typeface="Arial"/>
              </a:rPr>
              <a:t> </a:t>
            </a:r>
            <a:r>
              <a:rPr sz="750" spc="-25" dirty="0">
                <a:solidFill>
                  <a:srgbClr val="0E1813"/>
                </a:solidFill>
                <a:latin typeface="Arial"/>
                <a:cs typeface="Arial"/>
              </a:rPr>
              <a:t>BERT,</a:t>
            </a:r>
            <a:r>
              <a:rPr sz="750" spc="165" dirty="0">
                <a:solidFill>
                  <a:srgbClr val="0E1813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0E1813"/>
                </a:solidFill>
                <a:latin typeface="Arial"/>
                <a:cs typeface="Arial"/>
              </a:rPr>
              <a:t>making</a:t>
            </a:r>
            <a:r>
              <a:rPr sz="750" spc="140" dirty="0">
                <a:solidFill>
                  <a:srgbClr val="0E1813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0E1813"/>
                </a:solidFill>
                <a:latin typeface="Arial"/>
                <a:cs typeface="Arial"/>
              </a:rPr>
              <a:t>it</a:t>
            </a:r>
            <a:r>
              <a:rPr sz="750" spc="345" dirty="0">
                <a:solidFill>
                  <a:srgbClr val="0E1813"/>
                </a:solidFill>
                <a:latin typeface="Arial"/>
                <a:cs typeface="Arial"/>
              </a:rPr>
              <a:t> </a:t>
            </a:r>
            <a:r>
              <a:rPr sz="750" spc="55" dirty="0">
                <a:solidFill>
                  <a:srgbClr val="0E1813"/>
                </a:solidFill>
                <a:latin typeface="Arial"/>
                <a:cs typeface="Arial"/>
              </a:rPr>
              <a:t>a</a:t>
            </a:r>
            <a:r>
              <a:rPr sz="750" spc="60" dirty="0">
                <a:solidFill>
                  <a:srgbClr val="0E1813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0E1813"/>
                </a:solidFill>
                <a:latin typeface="Arial"/>
                <a:cs typeface="Arial"/>
              </a:rPr>
              <a:t>viable</a:t>
            </a:r>
            <a:r>
              <a:rPr sz="750" spc="200" dirty="0">
                <a:solidFill>
                  <a:srgbClr val="0E1813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0E1813"/>
                </a:solidFill>
                <a:latin typeface="Arial"/>
                <a:cs typeface="Arial"/>
              </a:rPr>
              <a:t>choice</a:t>
            </a:r>
            <a:r>
              <a:rPr sz="750" spc="204" dirty="0">
                <a:solidFill>
                  <a:srgbClr val="0E1813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0E1813"/>
                </a:solidFill>
                <a:latin typeface="Arial"/>
                <a:cs typeface="Arial"/>
              </a:rPr>
              <a:t>for</a:t>
            </a:r>
            <a:r>
              <a:rPr sz="750" spc="300" dirty="0">
                <a:solidFill>
                  <a:srgbClr val="0E1813"/>
                </a:solidFill>
                <a:latin typeface="Arial"/>
                <a:cs typeface="Arial"/>
              </a:rPr>
              <a:t> </a:t>
            </a:r>
            <a:r>
              <a:rPr sz="750" spc="-20" dirty="0">
                <a:solidFill>
                  <a:srgbClr val="0E1813"/>
                </a:solidFill>
                <a:latin typeface="Arial"/>
                <a:cs typeface="Arial"/>
              </a:rPr>
              <a:t>many</a:t>
            </a:r>
            <a:r>
              <a:rPr sz="750" spc="35" dirty="0">
                <a:solidFill>
                  <a:srgbClr val="0E1813"/>
                </a:solidFill>
                <a:latin typeface="Arial"/>
                <a:cs typeface="Arial"/>
              </a:rPr>
              <a:t> applications</a:t>
            </a:r>
            <a:r>
              <a:rPr sz="750" spc="35" dirty="0">
                <a:solidFill>
                  <a:srgbClr val="2B3431"/>
                </a:solidFill>
                <a:latin typeface="Arial"/>
                <a:cs typeface="Arial"/>
              </a:rPr>
              <a:t>.</a:t>
            </a:r>
            <a:endParaRPr sz="7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3716" y="3350855"/>
            <a:ext cx="3574415" cy="510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1480">
              <a:lnSpc>
                <a:spcPts val="665"/>
              </a:lnSpc>
              <a:spcBef>
                <a:spcPts val="100"/>
              </a:spcBef>
            </a:pPr>
            <a:r>
              <a:rPr sz="850" b="1" dirty="0">
                <a:solidFill>
                  <a:srgbClr val="0E1813"/>
                </a:solidFill>
                <a:latin typeface="Arial"/>
                <a:cs typeface="Arial"/>
              </a:rPr>
              <a:t>Fewer</a:t>
            </a:r>
            <a:r>
              <a:rPr sz="850" b="1" spc="90" dirty="0">
                <a:solidFill>
                  <a:srgbClr val="0E1813"/>
                </a:solidFill>
                <a:latin typeface="Arial"/>
                <a:cs typeface="Arial"/>
              </a:rPr>
              <a:t> </a:t>
            </a:r>
            <a:r>
              <a:rPr sz="850" b="1" spc="-10" dirty="0">
                <a:solidFill>
                  <a:srgbClr val="0E1813"/>
                </a:solidFill>
                <a:latin typeface="Arial"/>
                <a:cs typeface="Arial"/>
              </a:rPr>
              <a:t>Parameters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ts val="2225"/>
              </a:lnSpc>
              <a:tabLst>
                <a:tab pos="412115" algn="l"/>
              </a:tabLst>
            </a:pPr>
            <a:r>
              <a:rPr sz="2150" spc="-25" dirty="0">
                <a:solidFill>
                  <a:srgbClr val="1C7044"/>
                </a:solidFill>
                <a:latin typeface="Arial"/>
                <a:cs typeface="Arial"/>
              </a:rPr>
              <a:t>II</a:t>
            </a:r>
            <a:r>
              <a:rPr sz="2150" dirty="0">
                <a:solidFill>
                  <a:srgbClr val="1C7044"/>
                </a:solidFill>
                <a:latin typeface="Arial"/>
                <a:cs typeface="Arial"/>
              </a:rPr>
              <a:t>	</a:t>
            </a:r>
            <a:r>
              <a:rPr sz="750" spc="50" dirty="0">
                <a:solidFill>
                  <a:srgbClr val="0E1813"/>
                </a:solidFill>
                <a:latin typeface="Arial"/>
                <a:cs typeface="Arial"/>
              </a:rPr>
              <a:t>With</a:t>
            </a:r>
            <a:r>
              <a:rPr sz="750" spc="235" dirty="0">
                <a:solidFill>
                  <a:srgbClr val="0E1813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0E1813"/>
                </a:solidFill>
                <a:latin typeface="Arial"/>
                <a:cs typeface="Arial"/>
              </a:rPr>
              <a:t>40%</a:t>
            </a:r>
            <a:r>
              <a:rPr sz="750" spc="140" dirty="0">
                <a:solidFill>
                  <a:srgbClr val="0E1813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0E1813"/>
                </a:solidFill>
                <a:latin typeface="Arial"/>
                <a:cs typeface="Arial"/>
              </a:rPr>
              <a:t>fewer</a:t>
            </a:r>
            <a:r>
              <a:rPr sz="750" spc="220" dirty="0">
                <a:solidFill>
                  <a:srgbClr val="0E1813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0E1813"/>
                </a:solidFill>
                <a:latin typeface="Arial"/>
                <a:cs typeface="Arial"/>
              </a:rPr>
              <a:t>parameters</a:t>
            </a:r>
            <a:r>
              <a:rPr sz="750" spc="210" dirty="0">
                <a:solidFill>
                  <a:srgbClr val="0E1813"/>
                </a:solidFill>
                <a:latin typeface="Arial"/>
                <a:cs typeface="Arial"/>
              </a:rPr>
              <a:t> </a:t>
            </a:r>
            <a:r>
              <a:rPr sz="750" spc="55" dirty="0">
                <a:solidFill>
                  <a:srgbClr val="0E1813"/>
                </a:solidFill>
                <a:latin typeface="Arial"/>
                <a:cs typeface="Arial"/>
              </a:rPr>
              <a:t>than</a:t>
            </a:r>
            <a:r>
              <a:rPr sz="750" spc="200" dirty="0">
                <a:solidFill>
                  <a:srgbClr val="0E1813"/>
                </a:solidFill>
                <a:latin typeface="Arial"/>
                <a:cs typeface="Arial"/>
              </a:rPr>
              <a:t> </a:t>
            </a:r>
            <a:r>
              <a:rPr sz="750" spc="-25" dirty="0">
                <a:solidFill>
                  <a:srgbClr val="0E1813"/>
                </a:solidFill>
                <a:latin typeface="Arial"/>
                <a:cs typeface="Arial"/>
              </a:rPr>
              <a:t>BERT,</a:t>
            </a:r>
            <a:r>
              <a:rPr sz="750" spc="175" dirty="0">
                <a:solidFill>
                  <a:srgbClr val="0E1813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0E1813"/>
                </a:solidFill>
                <a:latin typeface="Arial"/>
                <a:cs typeface="Arial"/>
              </a:rPr>
              <a:t>DistilBERT</a:t>
            </a:r>
            <a:r>
              <a:rPr sz="750" spc="270" dirty="0">
                <a:solidFill>
                  <a:srgbClr val="0E1813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0E1813"/>
                </a:solidFill>
                <a:latin typeface="Arial"/>
                <a:cs typeface="Arial"/>
              </a:rPr>
              <a:t>reduces</a:t>
            </a:r>
            <a:r>
              <a:rPr sz="750" spc="220" dirty="0">
                <a:solidFill>
                  <a:srgbClr val="0E1813"/>
                </a:solidFill>
                <a:latin typeface="Arial"/>
                <a:cs typeface="Arial"/>
              </a:rPr>
              <a:t> </a:t>
            </a:r>
            <a:r>
              <a:rPr sz="750" spc="60" dirty="0">
                <a:solidFill>
                  <a:srgbClr val="0E1813"/>
                </a:solidFill>
                <a:latin typeface="Arial"/>
                <a:cs typeface="Arial"/>
              </a:rPr>
              <a:t>model</a:t>
            </a:r>
            <a:endParaRPr sz="750">
              <a:latin typeface="Arial"/>
              <a:cs typeface="Arial"/>
            </a:endParaRPr>
          </a:p>
          <a:p>
            <a:pPr marL="412750">
              <a:lnSpc>
                <a:spcPct val="100000"/>
              </a:lnSpc>
              <a:spcBef>
                <a:spcPts val="25"/>
              </a:spcBef>
            </a:pPr>
            <a:r>
              <a:rPr sz="750" spc="30" dirty="0">
                <a:solidFill>
                  <a:srgbClr val="0E1813"/>
                </a:solidFill>
                <a:latin typeface="Arial"/>
                <a:cs typeface="Arial"/>
              </a:rPr>
              <a:t>complexity</a:t>
            </a:r>
            <a:r>
              <a:rPr sz="750" spc="140" dirty="0">
                <a:solidFill>
                  <a:srgbClr val="0E1813"/>
                </a:solidFill>
                <a:latin typeface="Arial"/>
                <a:cs typeface="Arial"/>
              </a:rPr>
              <a:t> </a:t>
            </a:r>
            <a:r>
              <a:rPr sz="750" spc="50" dirty="0">
                <a:solidFill>
                  <a:srgbClr val="0E1813"/>
                </a:solidFill>
                <a:latin typeface="Arial"/>
                <a:cs typeface="Arial"/>
              </a:rPr>
              <a:t>while</a:t>
            </a:r>
            <a:r>
              <a:rPr sz="750" spc="120" dirty="0">
                <a:solidFill>
                  <a:srgbClr val="0E1813"/>
                </a:solidFill>
                <a:latin typeface="Arial"/>
                <a:cs typeface="Arial"/>
              </a:rPr>
              <a:t> </a:t>
            </a:r>
            <a:r>
              <a:rPr sz="750" spc="70" dirty="0">
                <a:solidFill>
                  <a:srgbClr val="0E1813"/>
                </a:solidFill>
                <a:latin typeface="Arial"/>
                <a:cs typeface="Arial"/>
              </a:rPr>
              <a:t>still</a:t>
            </a:r>
            <a:r>
              <a:rPr sz="750" spc="-15" dirty="0">
                <a:solidFill>
                  <a:srgbClr val="0E1813"/>
                </a:solidFill>
                <a:latin typeface="Arial"/>
                <a:cs typeface="Arial"/>
              </a:rPr>
              <a:t> </a:t>
            </a:r>
            <a:r>
              <a:rPr sz="750" spc="30" dirty="0">
                <a:solidFill>
                  <a:srgbClr val="0E1813"/>
                </a:solidFill>
                <a:latin typeface="Arial"/>
                <a:cs typeface="Arial"/>
              </a:rPr>
              <a:t>delivering</a:t>
            </a:r>
            <a:r>
              <a:rPr sz="750" spc="90" dirty="0">
                <a:solidFill>
                  <a:srgbClr val="0E1813"/>
                </a:solidFill>
                <a:latin typeface="Arial"/>
                <a:cs typeface="Arial"/>
              </a:rPr>
              <a:t> </a:t>
            </a:r>
            <a:r>
              <a:rPr sz="750" spc="50" dirty="0">
                <a:solidFill>
                  <a:srgbClr val="0E1813"/>
                </a:solidFill>
                <a:latin typeface="Arial"/>
                <a:cs typeface="Arial"/>
              </a:rPr>
              <a:t>strong</a:t>
            </a:r>
            <a:r>
              <a:rPr sz="750" spc="60" dirty="0">
                <a:solidFill>
                  <a:srgbClr val="0E1813"/>
                </a:solidFill>
                <a:latin typeface="Arial"/>
                <a:cs typeface="Arial"/>
              </a:rPr>
              <a:t> </a:t>
            </a:r>
            <a:r>
              <a:rPr sz="750" spc="-10" dirty="0">
                <a:solidFill>
                  <a:srgbClr val="0E1813"/>
                </a:solidFill>
                <a:latin typeface="Arial"/>
                <a:cs typeface="Arial"/>
              </a:rPr>
              <a:t>results.</a:t>
            </a:r>
            <a:endParaRPr sz="7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52527" y="2433508"/>
            <a:ext cx="198120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50" spc="45" dirty="0">
                <a:solidFill>
                  <a:srgbClr val="1C7044"/>
                </a:solidFill>
                <a:latin typeface="Arial"/>
                <a:cs typeface="Arial"/>
              </a:rPr>
              <a:t>II</a:t>
            </a:r>
            <a:endParaRPr sz="21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52527" y="3347290"/>
            <a:ext cx="198120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50" spc="45" dirty="0">
                <a:solidFill>
                  <a:srgbClr val="1C7044"/>
                </a:solidFill>
                <a:latin typeface="Arial"/>
                <a:cs typeface="Arial"/>
              </a:rPr>
              <a:t>II</a:t>
            </a:r>
            <a:endParaRPr sz="21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52527" y="1520234"/>
            <a:ext cx="3536950" cy="510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1480">
              <a:lnSpc>
                <a:spcPts val="665"/>
              </a:lnSpc>
              <a:spcBef>
                <a:spcPts val="100"/>
              </a:spcBef>
            </a:pPr>
            <a:r>
              <a:rPr sz="850" b="1" dirty="0">
                <a:solidFill>
                  <a:srgbClr val="0E1813"/>
                </a:solidFill>
                <a:latin typeface="Arial"/>
                <a:cs typeface="Arial"/>
              </a:rPr>
              <a:t>Faster</a:t>
            </a:r>
            <a:r>
              <a:rPr sz="850" b="1" spc="130" dirty="0">
                <a:solidFill>
                  <a:srgbClr val="0E1813"/>
                </a:solidFill>
                <a:latin typeface="Arial"/>
                <a:cs typeface="Arial"/>
              </a:rPr>
              <a:t> </a:t>
            </a:r>
            <a:r>
              <a:rPr sz="850" b="1" spc="-10" dirty="0">
                <a:solidFill>
                  <a:srgbClr val="0E1813"/>
                </a:solidFill>
                <a:latin typeface="Arial"/>
                <a:cs typeface="Arial"/>
              </a:rPr>
              <a:t>Training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ts val="2225"/>
              </a:lnSpc>
              <a:tabLst>
                <a:tab pos="410845" algn="l"/>
              </a:tabLst>
            </a:pPr>
            <a:r>
              <a:rPr sz="2150" spc="-25" dirty="0">
                <a:solidFill>
                  <a:srgbClr val="1C7044"/>
                </a:solidFill>
                <a:latin typeface="Arial"/>
                <a:cs typeface="Arial"/>
              </a:rPr>
              <a:t>II</a:t>
            </a:r>
            <a:r>
              <a:rPr sz="2150" dirty="0">
                <a:solidFill>
                  <a:srgbClr val="1C7044"/>
                </a:solidFill>
                <a:latin typeface="Arial"/>
                <a:cs typeface="Arial"/>
              </a:rPr>
              <a:t>	</a:t>
            </a:r>
            <a:r>
              <a:rPr sz="750" spc="30" dirty="0">
                <a:solidFill>
                  <a:srgbClr val="0E1813"/>
                </a:solidFill>
                <a:latin typeface="Arial"/>
                <a:cs typeface="Arial"/>
              </a:rPr>
              <a:t>Training</a:t>
            </a:r>
            <a:r>
              <a:rPr sz="750" spc="40" dirty="0">
                <a:solidFill>
                  <a:srgbClr val="0E1813"/>
                </a:solidFill>
                <a:latin typeface="Arial"/>
                <a:cs typeface="Arial"/>
              </a:rPr>
              <a:t> </a:t>
            </a:r>
            <a:r>
              <a:rPr sz="750" spc="60" dirty="0">
                <a:solidFill>
                  <a:srgbClr val="0E1813"/>
                </a:solidFill>
                <a:latin typeface="Arial"/>
                <a:cs typeface="Arial"/>
              </a:rPr>
              <a:t>time</a:t>
            </a:r>
            <a:r>
              <a:rPr sz="750" spc="70" dirty="0">
                <a:solidFill>
                  <a:srgbClr val="0E1813"/>
                </a:solidFill>
                <a:latin typeface="Arial"/>
                <a:cs typeface="Arial"/>
              </a:rPr>
              <a:t> </a:t>
            </a:r>
            <a:r>
              <a:rPr sz="750" spc="50" dirty="0">
                <a:solidFill>
                  <a:srgbClr val="0E1813"/>
                </a:solidFill>
                <a:latin typeface="Arial"/>
                <a:cs typeface="Arial"/>
              </a:rPr>
              <a:t>is</a:t>
            </a:r>
            <a:r>
              <a:rPr sz="750" spc="70" dirty="0">
                <a:solidFill>
                  <a:srgbClr val="0E1813"/>
                </a:solidFill>
                <a:latin typeface="Arial"/>
                <a:cs typeface="Arial"/>
              </a:rPr>
              <a:t> </a:t>
            </a:r>
            <a:r>
              <a:rPr sz="750" spc="30" dirty="0">
                <a:solidFill>
                  <a:srgbClr val="0E1813"/>
                </a:solidFill>
                <a:latin typeface="Arial"/>
                <a:cs typeface="Arial"/>
              </a:rPr>
              <a:t>significantly</a:t>
            </a:r>
            <a:r>
              <a:rPr sz="750" spc="105" dirty="0">
                <a:solidFill>
                  <a:srgbClr val="0E1813"/>
                </a:solidFill>
                <a:latin typeface="Arial"/>
                <a:cs typeface="Arial"/>
              </a:rPr>
              <a:t> </a:t>
            </a:r>
            <a:r>
              <a:rPr sz="750" spc="30" dirty="0">
                <a:solidFill>
                  <a:srgbClr val="0E1813"/>
                </a:solidFill>
                <a:latin typeface="Arial"/>
                <a:cs typeface="Arial"/>
              </a:rPr>
              <a:t>improved</a:t>
            </a:r>
            <a:r>
              <a:rPr sz="750" spc="30" dirty="0">
                <a:solidFill>
                  <a:srgbClr val="2B3431"/>
                </a:solidFill>
                <a:latin typeface="Arial"/>
                <a:cs typeface="Arial"/>
              </a:rPr>
              <a:t>,</a:t>
            </a:r>
            <a:r>
              <a:rPr sz="750" spc="50" dirty="0">
                <a:solidFill>
                  <a:srgbClr val="2B3431"/>
                </a:solidFill>
                <a:latin typeface="Arial"/>
                <a:cs typeface="Arial"/>
              </a:rPr>
              <a:t> </a:t>
            </a:r>
            <a:r>
              <a:rPr sz="750" spc="65" dirty="0">
                <a:solidFill>
                  <a:srgbClr val="0E1813"/>
                </a:solidFill>
                <a:latin typeface="Arial"/>
                <a:cs typeface="Arial"/>
              </a:rPr>
              <a:t>with</a:t>
            </a:r>
            <a:r>
              <a:rPr sz="750" spc="85" dirty="0">
                <a:solidFill>
                  <a:srgbClr val="0E1813"/>
                </a:solidFill>
                <a:latin typeface="Arial"/>
                <a:cs typeface="Arial"/>
              </a:rPr>
              <a:t> </a:t>
            </a:r>
            <a:r>
              <a:rPr sz="750" spc="20" dirty="0">
                <a:solidFill>
                  <a:srgbClr val="0E1813"/>
                </a:solidFill>
                <a:latin typeface="Arial"/>
                <a:cs typeface="Arial"/>
              </a:rPr>
              <a:t>DistilBERT</a:t>
            </a:r>
            <a:r>
              <a:rPr sz="750" spc="125" dirty="0">
                <a:solidFill>
                  <a:srgbClr val="0E1813"/>
                </a:solidFill>
                <a:latin typeface="Arial"/>
                <a:cs typeface="Arial"/>
              </a:rPr>
              <a:t> </a:t>
            </a:r>
            <a:r>
              <a:rPr sz="750" spc="30" dirty="0">
                <a:solidFill>
                  <a:srgbClr val="0E1813"/>
                </a:solidFill>
                <a:latin typeface="Arial"/>
                <a:cs typeface="Arial"/>
              </a:rPr>
              <a:t>being</a:t>
            </a:r>
            <a:r>
              <a:rPr sz="750" spc="35" dirty="0">
                <a:solidFill>
                  <a:srgbClr val="0E1813"/>
                </a:solidFill>
                <a:latin typeface="Arial"/>
                <a:cs typeface="Arial"/>
              </a:rPr>
              <a:t> </a:t>
            </a:r>
            <a:r>
              <a:rPr sz="750" spc="-25" dirty="0">
                <a:solidFill>
                  <a:srgbClr val="0E1813"/>
                </a:solidFill>
                <a:latin typeface="Arial"/>
                <a:cs typeface="Arial"/>
              </a:rPr>
              <a:t>60%</a:t>
            </a:r>
            <a:endParaRPr sz="750">
              <a:latin typeface="Arial"/>
              <a:cs typeface="Arial"/>
            </a:endParaRPr>
          </a:p>
          <a:p>
            <a:pPr marL="412115">
              <a:lnSpc>
                <a:spcPct val="100000"/>
              </a:lnSpc>
              <a:spcBef>
                <a:spcPts val="25"/>
              </a:spcBef>
            </a:pPr>
            <a:r>
              <a:rPr sz="750" spc="50" dirty="0">
                <a:solidFill>
                  <a:srgbClr val="0E1813"/>
                </a:solidFill>
                <a:latin typeface="Arial"/>
                <a:cs typeface="Arial"/>
              </a:rPr>
              <a:t>faster</a:t>
            </a:r>
            <a:r>
              <a:rPr sz="750" spc="175" dirty="0">
                <a:solidFill>
                  <a:srgbClr val="0E1813"/>
                </a:solidFill>
                <a:latin typeface="Arial"/>
                <a:cs typeface="Arial"/>
              </a:rPr>
              <a:t> </a:t>
            </a:r>
            <a:r>
              <a:rPr sz="750" spc="55" dirty="0">
                <a:solidFill>
                  <a:srgbClr val="0E1813"/>
                </a:solidFill>
                <a:latin typeface="Arial"/>
                <a:cs typeface="Arial"/>
              </a:rPr>
              <a:t>than</a:t>
            </a:r>
            <a:r>
              <a:rPr sz="750" spc="215" dirty="0">
                <a:solidFill>
                  <a:srgbClr val="0E1813"/>
                </a:solidFill>
                <a:latin typeface="Arial"/>
                <a:cs typeface="Arial"/>
              </a:rPr>
              <a:t> </a:t>
            </a:r>
            <a:r>
              <a:rPr sz="750" spc="-20" dirty="0">
                <a:solidFill>
                  <a:srgbClr val="0E1813"/>
                </a:solidFill>
                <a:latin typeface="Arial"/>
                <a:cs typeface="Arial"/>
              </a:rPr>
              <a:t>BERT</a:t>
            </a:r>
            <a:r>
              <a:rPr sz="750" spc="-20" dirty="0">
                <a:solidFill>
                  <a:srgbClr val="2B3431"/>
                </a:solidFill>
                <a:latin typeface="Arial"/>
                <a:cs typeface="Arial"/>
              </a:rPr>
              <a:t>,</a:t>
            </a:r>
            <a:r>
              <a:rPr sz="750" spc="155" dirty="0">
                <a:solidFill>
                  <a:srgbClr val="2B3431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0E1813"/>
                </a:solidFill>
                <a:latin typeface="Arial"/>
                <a:cs typeface="Arial"/>
              </a:rPr>
              <a:t>allowing</a:t>
            </a:r>
            <a:r>
              <a:rPr sz="750" spc="95" dirty="0">
                <a:solidFill>
                  <a:srgbClr val="0E1813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0E1813"/>
                </a:solidFill>
                <a:latin typeface="Arial"/>
                <a:cs typeface="Arial"/>
              </a:rPr>
              <a:t>for</a:t>
            </a:r>
            <a:r>
              <a:rPr sz="750" spc="265" dirty="0">
                <a:solidFill>
                  <a:srgbClr val="0E1813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0E1813"/>
                </a:solidFill>
                <a:latin typeface="Arial"/>
                <a:cs typeface="Arial"/>
              </a:rPr>
              <a:t>quicker</a:t>
            </a:r>
            <a:r>
              <a:rPr sz="750" spc="265" dirty="0">
                <a:solidFill>
                  <a:srgbClr val="0E1813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0E1813"/>
                </a:solidFill>
                <a:latin typeface="Arial"/>
                <a:cs typeface="Arial"/>
              </a:rPr>
              <a:t>deployment</a:t>
            </a:r>
            <a:r>
              <a:rPr sz="750" spc="355" dirty="0">
                <a:solidFill>
                  <a:srgbClr val="0E1813"/>
                </a:solidFill>
                <a:latin typeface="Arial"/>
                <a:cs typeface="Arial"/>
              </a:rPr>
              <a:t> </a:t>
            </a:r>
            <a:r>
              <a:rPr sz="750" spc="50" dirty="0">
                <a:solidFill>
                  <a:srgbClr val="0E1813"/>
                </a:solidFill>
                <a:latin typeface="Arial"/>
                <a:cs typeface="Arial"/>
              </a:rPr>
              <a:t>and</a:t>
            </a:r>
            <a:r>
              <a:rPr sz="750" spc="145" dirty="0">
                <a:solidFill>
                  <a:srgbClr val="0E1813"/>
                </a:solidFill>
                <a:latin typeface="Arial"/>
                <a:cs typeface="Arial"/>
              </a:rPr>
              <a:t> </a:t>
            </a:r>
            <a:r>
              <a:rPr sz="750" spc="35" dirty="0">
                <a:solidFill>
                  <a:srgbClr val="0E1813"/>
                </a:solidFill>
                <a:latin typeface="Arial"/>
                <a:cs typeface="Arial"/>
              </a:rPr>
              <a:t>iteration</a:t>
            </a:r>
            <a:r>
              <a:rPr sz="750" spc="35" dirty="0">
                <a:solidFill>
                  <a:srgbClr val="444B49"/>
                </a:solidFill>
                <a:latin typeface="Arial"/>
                <a:cs typeface="Arial"/>
              </a:rPr>
              <a:t>.</a:t>
            </a:r>
            <a:endParaRPr sz="7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51590" y="2281211"/>
            <a:ext cx="2911475" cy="663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b="1" dirty="0">
                <a:solidFill>
                  <a:srgbClr val="0E1813"/>
                </a:solidFill>
                <a:latin typeface="Arial"/>
                <a:cs typeface="Arial"/>
              </a:rPr>
              <a:t>High</a:t>
            </a:r>
            <a:r>
              <a:rPr sz="850" b="1" spc="65" dirty="0">
                <a:solidFill>
                  <a:srgbClr val="0E1813"/>
                </a:solidFill>
                <a:latin typeface="Arial"/>
                <a:cs typeface="Arial"/>
              </a:rPr>
              <a:t> </a:t>
            </a:r>
            <a:r>
              <a:rPr sz="850" b="1" spc="-10" dirty="0">
                <a:solidFill>
                  <a:srgbClr val="0E1813"/>
                </a:solidFill>
                <a:latin typeface="Arial"/>
                <a:cs typeface="Arial"/>
              </a:rPr>
              <a:t>Accuracy</a:t>
            </a:r>
            <a:endParaRPr sz="850">
              <a:latin typeface="Arial"/>
              <a:cs typeface="Arial"/>
            </a:endParaRPr>
          </a:p>
          <a:p>
            <a:pPr marL="16510" marR="5080" indent="-1270">
              <a:lnSpc>
                <a:spcPct val="133700"/>
              </a:lnSpc>
              <a:spcBef>
                <a:spcPts val="390"/>
              </a:spcBef>
            </a:pPr>
            <a:r>
              <a:rPr sz="750" spc="20" dirty="0">
                <a:solidFill>
                  <a:srgbClr val="0E1813"/>
                </a:solidFill>
                <a:latin typeface="Arial"/>
                <a:cs typeface="Arial"/>
              </a:rPr>
              <a:t>DistilBERT</a:t>
            </a:r>
            <a:r>
              <a:rPr sz="750" spc="95" dirty="0">
                <a:solidFill>
                  <a:srgbClr val="0E1813"/>
                </a:solidFill>
                <a:latin typeface="Arial"/>
                <a:cs typeface="Arial"/>
              </a:rPr>
              <a:t> </a:t>
            </a:r>
            <a:r>
              <a:rPr sz="750" spc="20" dirty="0">
                <a:solidFill>
                  <a:srgbClr val="0E1813"/>
                </a:solidFill>
                <a:latin typeface="Arial"/>
                <a:cs typeface="Arial"/>
              </a:rPr>
              <a:t>achieves</a:t>
            </a:r>
            <a:r>
              <a:rPr sz="750" spc="125" dirty="0">
                <a:solidFill>
                  <a:srgbClr val="0E1813"/>
                </a:solidFill>
                <a:latin typeface="Arial"/>
                <a:cs typeface="Arial"/>
              </a:rPr>
              <a:t> </a:t>
            </a:r>
            <a:r>
              <a:rPr sz="750" spc="20" dirty="0">
                <a:solidFill>
                  <a:srgbClr val="0E1813"/>
                </a:solidFill>
                <a:latin typeface="Arial"/>
                <a:cs typeface="Arial"/>
              </a:rPr>
              <a:t>approximately</a:t>
            </a:r>
            <a:r>
              <a:rPr sz="750" spc="150" dirty="0">
                <a:solidFill>
                  <a:srgbClr val="0E1813"/>
                </a:solidFill>
                <a:latin typeface="Arial"/>
                <a:cs typeface="Arial"/>
              </a:rPr>
              <a:t> </a:t>
            </a:r>
            <a:r>
              <a:rPr sz="750" spc="20" dirty="0">
                <a:solidFill>
                  <a:srgbClr val="0E1813"/>
                </a:solidFill>
                <a:latin typeface="Arial"/>
                <a:cs typeface="Arial"/>
              </a:rPr>
              <a:t>97%</a:t>
            </a:r>
            <a:r>
              <a:rPr sz="750" spc="55" dirty="0">
                <a:solidFill>
                  <a:srgbClr val="0E1813"/>
                </a:solidFill>
                <a:latin typeface="Arial"/>
                <a:cs typeface="Arial"/>
              </a:rPr>
              <a:t> </a:t>
            </a:r>
            <a:r>
              <a:rPr sz="750" spc="20" dirty="0">
                <a:solidFill>
                  <a:srgbClr val="0E1813"/>
                </a:solidFill>
                <a:latin typeface="Arial"/>
                <a:cs typeface="Arial"/>
              </a:rPr>
              <a:t>of</a:t>
            </a:r>
            <a:r>
              <a:rPr sz="750" spc="140" dirty="0">
                <a:solidFill>
                  <a:srgbClr val="0E1813"/>
                </a:solidFill>
                <a:latin typeface="Arial"/>
                <a:cs typeface="Arial"/>
              </a:rPr>
              <a:t> </a:t>
            </a:r>
            <a:r>
              <a:rPr sz="750" spc="10" dirty="0">
                <a:solidFill>
                  <a:srgbClr val="0E1813"/>
                </a:solidFill>
                <a:latin typeface="Arial"/>
                <a:cs typeface="Arial"/>
              </a:rPr>
              <a:t>BERT's</a:t>
            </a:r>
            <a:r>
              <a:rPr sz="750" spc="110" dirty="0">
                <a:solidFill>
                  <a:srgbClr val="0E1813"/>
                </a:solidFill>
                <a:latin typeface="Arial"/>
                <a:cs typeface="Arial"/>
              </a:rPr>
              <a:t> </a:t>
            </a:r>
            <a:r>
              <a:rPr sz="750" spc="-10" dirty="0">
                <a:solidFill>
                  <a:srgbClr val="0E1813"/>
                </a:solidFill>
                <a:latin typeface="Arial"/>
                <a:cs typeface="Arial"/>
              </a:rPr>
              <a:t>accuracy, </a:t>
            </a:r>
            <a:r>
              <a:rPr sz="750" spc="20" dirty="0">
                <a:solidFill>
                  <a:srgbClr val="0E1813"/>
                </a:solidFill>
                <a:latin typeface="Arial"/>
                <a:cs typeface="Arial"/>
              </a:rPr>
              <a:t>ensuring</a:t>
            </a:r>
            <a:r>
              <a:rPr sz="750" spc="85" dirty="0">
                <a:solidFill>
                  <a:srgbClr val="0E1813"/>
                </a:solidFill>
                <a:latin typeface="Arial"/>
                <a:cs typeface="Arial"/>
              </a:rPr>
              <a:t> </a:t>
            </a:r>
            <a:r>
              <a:rPr sz="750" spc="65" dirty="0">
                <a:solidFill>
                  <a:srgbClr val="0E1813"/>
                </a:solidFill>
                <a:latin typeface="Arial"/>
                <a:cs typeface="Arial"/>
              </a:rPr>
              <a:t>that</a:t>
            </a:r>
            <a:r>
              <a:rPr sz="750" spc="110" dirty="0">
                <a:solidFill>
                  <a:srgbClr val="0E1813"/>
                </a:solidFill>
                <a:latin typeface="Arial"/>
                <a:cs typeface="Arial"/>
              </a:rPr>
              <a:t> </a:t>
            </a:r>
            <a:r>
              <a:rPr sz="750" spc="20" dirty="0">
                <a:solidFill>
                  <a:srgbClr val="0E1813"/>
                </a:solidFill>
                <a:latin typeface="Arial"/>
                <a:cs typeface="Arial"/>
              </a:rPr>
              <a:t>users</a:t>
            </a:r>
            <a:r>
              <a:rPr sz="750" spc="125" dirty="0">
                <a:solidFill>
                  <a:srgbClr val="0E1813"/>
                </a:solidFill>
                <a:latin typeface="Arial"/>
                <a:cs typeface="Arial"/>
              </a:rPr>
              <a:t> </a:t>
            </a:r>
            <a:r>
              <a:rPr sz="750" spc="20" dirty="0">
                <a:solidFill>
                  <a:srgbClr val="0E1813"/>
                </a:solidFill>
                <a:latin typeface="Arial"/>
                <a:cs typeface="Arial"/>
              </a:rPr>
              <a:t>do</a:t>
            </a:r>
            <a:r>
              <a:rPr sz="750" spc="150" dirty="0">
                <a:solidFill>
                  <a:srgbClr val="0E1813"/>
                </a:solidFill>
                <a:latin typeface="Arial"/>
                <a:cs typeface="Arial"/>
              </a:rPr>
              <a:t> </a:t>
            </a:r>
            <a:r>
              <a:rPr sz="750" spc="20" dirty="0">
                <a:solidFill>
                  <a:srgbClr val="0E1813"/>
                </a:solidFill>
                <a:latin typeface="Arial"/>
                <a:cs typeface="Arial"/>
              </a:rPr>
              <a:t>not</a:t>
            </a:r>
            <a:r>
              <a:rPr sz="750" spc="265" dirty="0">
                <a:solidFill>
                  <a:srgbClr val="0E1813"/>
                </a:solidFill>
                <a:latin typeface="Arial"/>
                <a:cs typeface="Arial"/>
              </a:rPr>
              <a:t> </a:t>
            </a:r>
            <a:r>
              <a:rPr sz="750" spc="20" dirty="0">
                <a:solidFill>
                  <a:srgbClr val="0E1813"/>
                </a:solidFill>
                <a:latin typeface="Arial"/>
                <a:cs typeface="Arial"/>
              </a:rPr>
              <a:t>have</a:t>
            </a:r>
            <a:r>
              <a:rPr sz="750" spc="114" dirty="0">
                <a:solidFill>
                  <a:srgbClr val="0E1813"/>
                </a:solidFill>
                <a:latin typeface="Arial"/>
                <a:cs typeface="Arial"/>
              </a:rPr>
              <a:t> </a:t>
            </a:r>
            <a:r>
              <a:rPr sz="750" spc="20" dirty="0">
                <a:solidFill>
                  <a:srgbClr val="0E1813"/>
                </a:solidFill>
                <a:latin typeface="Arial"/>
                <a:cs typeface="Arial"/>
              </a:rPr>
              <a:t>to</a:t>
            </a:r>
            <a:r>
              <a:rPr sz="750" spc="290" dirty="0">
                <a:solidFill>
                  <a:srgbClr val="0E1813"/>
                </a:solidFill>
                <a:latin typeface="Arial"/>
                <a:cs typeface="Arial"/>
              </a:rPr>
              <a:t> </a:t>
            </a:r>
            <a:r>
              <a:rPr sz="750" spc="20" dirty="0">
                <a:solidFill>
                  <a:srgbClr val="0E1813"/>
                </a:solidFill>
                <a:latin typeface="Arial"/>
                <a:cs typeface="Arial"/>
              </a:rPr>
              <a:t>sacrifice</a:t>
            </a:r>
            <a:r>
              <a:rPr sz="750" spc="140" dirty="0">
                <a:solidFill>
                  <a:srgbClr val="0E1813"/>
                </a:solidFill>
                <a:latin typeface="Arial"/>
                <a:cs typeface="Arial"/>
              </a:rPr>
              <a:t> </a:t>
            </a:r>
            <a:r>
              <a:rPr sz="750" spc="20" dirty="0">
                <a:solidFill>
                  <a:srgbClr val="0E1813"/>
                </a:solidFill>
                <a:latin typeface="Arial"/>
                <a:cs typeface="Arial"/>
              </a:rPr>
              <a:t>performance</a:t>
            </a:r>
            <a:r>
              <a:rPr sz="750" spc="175" dirty="0">
                <a:solidFill>
                  <a:srgbClr val="0E1813"/>
                </a:solidFill>
                <a:latin typeface="Arial"/>
                <a:cs typeface="Arial"/>
              </a:rPr>
              <a:t> </a:t>
            </a:r>
            <a:r>
              <a:rPr sz="750" spc="-25" dirty="0">
                <a:solidFill>
                  <a:srgbClr val="0E1813"/>
                </a:solidFill>
                <a:latin typeface="Arial"/>
                <a:cs typeface="Arial"/>
              </a:rPr>
              <a:t>for</a:t>
            </a:r>
            <a:r>
              <a:rPr sz="750" spc="-10" dirty="0">
                <a:solidFill>
                  <a:srgbClr val="0E1813"/>
                </a:solidFill>
                <a:latin typeface="Arial"/>
                <a:cs typeface="Arial"/>
              </a:rPr>
              <a:t> efficiency.</a:t>
            </a:r>
            <a:endParaRPr sz="7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51590" y="3198049"/>
            <a:ext cx="3185795" cy="663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b="1" dirty="0">
                <a:solidFill>
                  <a:srgbClr val="0E1813"/>
                </a:solidFill>
                <a:latin typeface="Arial"/>
                <a:cs typeface="Arial"/>
              </a:rPr>
              <a:t>Resource-</a:t>
            </a:r>
            <a:r>
              <a:rPr sz="850" b="1" spc="-10" dirty="0">
                <a:solidFill>
                  <a:srgbClr val="0E1813"/>
                </a:solidFill>
                <a:latin typeface="Arial"/>
                <a:cs typeface="Arial"/>
              </a:rPr>
              <a:t>Efficient</a:t>
            </a:r>
            <a:endParaRPr sz="850">
              <a:latin typeface="Arial"/>
              <a:cs typeface="Arial"/>
            </a:endParaRPr>
          </a:p>
          <a:p>
            <a:pPr marL="15875" marR="5080" indent="-1905">
              <a:lnSpc>
                <a:spcPct val="133700"/>
              </a:lnSpc>
              <a:spcBef>
                <a:spcPts val="390"/>
              </a:spcBef>
            </a:pPr>
            <a:r>
              <a:rPr sz="750" spc="20" dirty="0">
                <a:solidFill>
                  <a:srgbClr val="0E1813"/>
                </a:solidFill>
                <a:latin typeface="Arial"/>
                <a:cs typeface="Arial"/>
              </a:rPr>
              <a:t>Ideal</a:t>
            </a:r>
            <a:r>
              <a:rPr sz="750" spc="-30" dirty="0">
                <a:solidFill>
                  <a:srgbClr val="0E1813"/>
                </a:solidFill>
                <a:latin typeface="Arial"/>
                <a:cs typeface="Arial"/>
              </a:rPr>
              <a:t> </a:t>
            </a:r>
            <a:r>
              <a:rPr sz="750" spc="20" dirty="0">
                <a:solidFill>
                  <a:srgbClr val="0E1813"/>
                </a:solidFill>
                <a:latin typeface="Arial"/>
                <a:cs typeface="Arial"/>
              </a:rPr>
              <a:t>for</a:t>
            </a:r>
            <a:r>
              <a:rPr sz="750" spc="185" dirty="0">
                <a:solidFill>
                  <a:srgbClr val="0E1813"/>
                </a:solidFill>
                <a:latin typeface="Arial"/>
                <a:cs typeface="Arial"/>
              </a:rPr>
              <a:t> </a:t>
            </a:r>
            <a:r>
              <a:rPr sz="750" spc="20" dirty="0">
                <a:solidFill>
                  <a:srgbClr val="0E1813"/>
                </a:solidFill>
                <a:latin typeface="Arial"/>
                <a:cs typeface="Arial"/>
              </a:rPr>
              <a:t>environments</a:t>
            </a:r>
            <a:r>
              <a:rPr sz="750" spc="245" dirty="0">
                <a:solidFill>
                  <a:srgbClr val="0E1813"/>
                </a:solidFill>
                <a:latin typeface="Arial"/>
                <a:cs typeface="Arial"/>
              </a:rPr>
              <a:t> </a:t>
            </a:r>
            <a:r>
              <a:rPr sz="750" spc="65" dirty="0">
                <a:solidFill>
                  <a:srgbClr val="0E1813"/>
                </a:solidFill>
                <a:latin typeface="Arial"/>
                <a:cs typeface="Arial"/>
              </a:rPr>
              <a:t>with</a:t>
            </a:r>
            <a:r>
              <a:rPr sz="750" spc="160" dirty="0">
                <a:solidFill>
                  <a:srgbClr val="0E1813"/>
                </a:solidFill>
                <a:latin typeface="Arial"/>
                <a:cs typeface="Arial"/>
              </a:rPr>
              <a:t> </a:t>
            </a:r>
            <a:r>
              <a:rPr sz="750" spc="55" dirty="0">
                <a:solidFill>
                  <a:srgbClr val="0E1813"/>
                </a:solidFill>
                <a:latin typeface="Arial"/>
                <a:cs typeface="Arial"/>
              </a:rPr>
              <a:t>limited</a:t>
            </a:r>
            <a:r>
              <a:rPr sz="750" spc="190" dirty="0">
                <a:solidFill>
                  <a:srgbClr val="0E1813"/>
                </a:solidFill>
                <a:latin typeface="Arial"/>
                <a:cs typeface="Arial"/>
              </a:rPr>
              <a:t> </a:t>
            </a:r>
            <a:r>
              <a:rPr sz="750" spc="50" dirty="0">
                <a:solidFill>
                  <a:srgbClr val="0E1813"/>
                </a:solidFill>
                <a:latin typeface="Arial"/>
                <a:cs typeface="Arial"/>
              </a:rPr>
              <a:t>computational</a:t>
            </a:r>
            <a:r>
              <a:rPr sz="750" spc="135" dirty="0">
                <a:solidFill>
                  <a:srgbClr val="0E1813"/>
                </a:solidFill>
                <a:latin typeface="Arial"/>
                <a:cs typeface="Arial"/>
              </a:rPr>
              <a:t> </a:t>
            </a:r>
            <a:r>
              <a:rPr sz="750" spc="-10" dirty="0">
                <a:solidFill>
                  <a:srgbClr val="0E1813"/>
                </a:solidFill>
                <a:latin typeface="Arial"/>
                <a:cs typeface="Arial"/>
              </a:rPr>
              <a:t>resources, </a:t>
            </a:r>
            <a:r>
              <a:rPr sz="750" spc="20" dirty="0">
                <a:solidFill>
                  <a:srgbClr val="0E1813"/>
                </a:solidFill>
                <a:latin typeface="Arial"/>
                <a:cs typeface="Arial"/>
              </a:rPr>
              <a:t>DistilBERT</a:t>
            </a:r>
            <a:r>
              <a:rPr sz="750" spc="120" dirty="0">
                <a:solidFill>
                  <a:srgbClr val="0E1813"/>
                </a:solidFill>
                <a:latin typeface="Arial"/>
                <a:cs typeface="Arial"/>
              </a:rPr>
              <a:t> </a:t>
            </a:r>
            <a:r>
              <a:rPr sz="750" spc="30" dirty="0">
                <a:solidFill>
                  <a:srgbClr val="0E1813"/>
                </a:solidFill>
                <a:latin typeface="Arial"/>
                <a:cs typeface="Arial"/>
              </a:rPr>
              <a:t>is</a:t>
            </a:r>
            <a:r>
              <a:rPr sz="750" spc="135" dirty="0">
                <a:solidFill>
                  <a:srgbClr val="0E1813"/>
                </a:solidFill>
                <a:latin typeface="Arial"/>
                <a:cs typeface="Arial"/>
              </a:rPr>
              <a:t> </a:t>
            </a:r>
            <a:r>
              <a:rPr sz="750" spc="30" dirty="0">
                <a:solidFill>
                  <a:srgbClr val="0E1813"/>
                </a:solidFill>
                <a:latin typeface="Arial"/>
                <a:cs typeface="Arial"/>
              </a:rPr>
              <a:t>particularly</a:t>
            </a:r>
            <a:r>
              <a:rPr sz="750" spc="145" dirty="0">
                <a:solidFill>
                  <a:srgbClr val="0E1813"/>
                </a:solidFill>
                <a:latin typeface="Arial"/>
                <a:cs typeface="Arial"/>
              </a:rPr>
              <a:t> </a:t>
            </a:r>
            <a:r>
              <a:rPr sz="750" spc="30" dirty="0">
                <a:solidFill>
                  <a:srgbClr val="0E1813"/>
                </a:solidFill>
                <a:latin typeface="Arial"/>
                <a:cs typeface="Arial"/>
              </a:rPr>
              <a:t>beneficial</a:t>
            </a:r>
            <a:r>
              <a:rPr sz="750" spc="-15" dirty="0">
                <a:solidFill>
                  <a:srgbClr val="0E1813"/>
                </a:solidFill>
                <a:latin typeface="Arial"/>
                <a:cs typeface="Arial"/>
              </a:rPr>
              <a:t> </a:t>
            </a:r>
            <a:r>
              <a:rPr sz="750" spc="30" dirty="0">
                <a:solidFill>
                  <a:srgbClr val="0E1813"/>
                </a:solidFill>
                <a:latin typeface="Arial"/>
                <a:cs typeface="Arial"/>
              </a:rPr>
              <a:t>for</a:t>
            </a:r>
            <a:r>
              <a:rPr sz="750" spc="160" dirty="0">
                <a:solidFill>
                  <a:srgbClr val="0E1813"/>
                </a:solidFill>
                <a:latin typeface="Arial"/>
                <a:cs typeface="Arial"/>
              </a:rPr>
              <a:t> </a:t>
            </a:r>
            <a:r>
              <a:rPr sz="750" spc="30" dirty="0">
                <a:solidFill>
                  <a:srgbClr val="0E1813"/>
                </a:solidFill>
                <a:latin typeface="Arial"/>
                <a:cs typeface="Arial"/>
              </a:rPr>
              <a:t>developers</a:t>
            </a:r>
            <a:r>
              <a:rPr sz="750" spc="165" dirty="0">
                <a:solidFill>
                  <a:srgbClr val="0E1813"/>
                </a:solidFill>
                <a:latin typeface="Arial"/>
                <a:cs typeface="Arial"/>
              </a:rPr>
              <a:t> </a:t>
            </a:r>
            <a:r>
              <a:rPr sz="750" spc="30" dirty="0">
                <a:solidFill>
                  <a:srgbClr val="0E1813"/>
                </a:solidFill>
                <a:latin typeface="Arial"/>
                <a:cs typeface="Arial"/>
              </a:rPr>
              <a:t>and</a:t>
            </a:r>
            <a:r>
              <a:rPr sz="750" spc="135" dirty="0">
                <a:solidFill>
                  <a:srgbClr val="0E1813"/>
                </a:solidFill>
                <a:latin typeface="Arial"/>
                <a:cs typeface="Arial"/>
              </a:rPr>
              <a:t> </a:t>
            </a:r>
            <a:r>
              <a:rPr sz="750" spc="-10" dirty="0">
                <a:solidFill>
                  <a:srgbClr val="0E1813"/>
                </a:solidFill>
                <a:latin typeface="Arial"/>
                <a:cs typeface="Arial"/>
              </a:rPr>
              <a:t>researchers </a:t>
            </a:r>
            <a:r>
              <a:rPr sz="750" spc="65" dirty="0">
                <a:solidFill>
                  <a:srgbClr val="0E1813"/>
                </a:solidFill>
                <a:latin typeface="Arial"/>
                <a:cs typeface="Arial"/>
              </a:rPr>
              <a:t>with</a:t>
            </a:r>
            <a:r>
              <a:rPr sz="750" spc="150" dirty="0">
                <a:solidFill>
                  <a:srgbClr val="0E1813"/>
                </a:solidFill>
                <a:latin typeface="Arial"/>
                <a:cs typeface="Arial"/>
              </a:rPr>
              <a:t> </a:t>
            </a:r>
            <a:r>
              <a:rPr sz="750" spc="20" dirty="0">
                <a:solidFill>
                  <a:srgbClr val="0E1813"/>
                </a:solidFill>
                <a:latin typeface="Arial"/>
                <a:cs typeface="Arial"/>
              </a:rPr>
              <a:t>constraints</a:t>
            </a:r>
            <a:r>
              <a:rPr sz="750" spc="254" dirty="0">
                <a:solidFill>
                  <a:srgbClr val="0E1813"/>
                </a:solidFill>
                <a:latin typeface="Arial"/>
                <a:cs typeface="Arial"/>
              </a:rPr>
              <a:t> </a:t>
            </a:r>
            <a:r>
              <a:rPr sz="750" spc="55" dirty="0">
                <a:solidFill>
                  <a:srgbClr val="0E1813"/>
                </a:solidFill>
                <a:latin typeface="Arial"/>
                <a:cs typeface="Arial"/>
              </a:rPr>
              <a:t>on</a:t>
            </a:r>
            <a:r>
              <a:rPr sz="750" spc="100" dirty="0">
                <a:solidFill>
                  <a:srgbClr val="0E1813"/>
                </a:solidFill>
                <a:latin typeface="Arial"/>
                <a:cs typeface="Arial"/>
              </a:rPr>
              <a:t> </a:t>
            </a:r>
            <a:r>
              <a:rPr sz="750" spc="40" dirty="0">
                <a:solidFill>
                  <a:srgbClr val="0E1813"/>
                </a:solidFill>
                <a:latin typeface="Arial"/>
                <a:cs typeface="Arial"/>
              </a:rPr>
              <a:t>infrastructure.</a:t>
            </a:r>
            <a:endParaRPr sz="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957" y="286068"/>
            <a:ext cx="133286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75" dirty="0">
                <a:solidFill>
                  <a:srgbClr val="0C1611"/>
                </a:solidFill>
                <a:latin typeface="Arial"/>
                <a:cs typeface="Arial"/>
              </a:rPr>
              <a:t>DISTILBERT</a:t>
            </a:r>
            <a:r>
              <a:rPr sz="750" spc="305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55" dirty="0">
                <a:solidFill>
                  <a:srgbClr val="0C1611"/>
                </a:solidFill>
                <a:latin typeface="Arial"/>
                <a:cs typeface="Arial"/>
              </a:rPr>
              <a:t>OVERVIEW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8159" y="316928"/>
            <a:ext cx="5239385" cy="619125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dirty="0">
                <a:solidFill>
                  <a:srgbClr val="0C1611"/>
                </a:solidFill>
              </a:rPr>
              <a:t>Understanding</a:t>
            </a:r>
            <a:r>
              <a:rPr spc="25" dirty="0">
                <a:solidFill>
                  <a:srgbClr val="0C1611"/>
                </a:solidFill>
              </a:rPr>
              <a:t>  </a:t>
            </a:r>
            <a:r>
              <a:rPr spc="60" dirty="0">
                <a:solidFill>
                  <a:srgbClr val="0C1611"/>
                </a:solidFill>
              </a:rPr>
              <a:t>distilbert-</a:t>
            </a:r>
            <a:r>
              <a:rPr spc="75" dirty="0">
                <a:solidFill>
                  <a:srgbClr val="0C1611"/>
                </a:solidFill>
              </a:rPr>
              <a:t>base-</a:t>
            </a:r>
            <a:r>
              <a:rPr spc="85" dirty="0">
                <a:solidFill>
                  <a:srgbClr val="0C1611"/>
                </a:solidFill>
              </a:rPr>
              <a:t>uncased</a:t>
            </a:r>
            <a:r>
              <a:rPr spc="30" dirty="0">
                <a:solidFill>
                  <a:srgbClr val="0C1611"/>
                </a:solidFill>
              </a:rPr>
              <a:t> </a:t>
            </a:r>
            <a:r>
              <a:rPr spc="45" dirty="0">
                <a:solidFill>
                  <a:srgbClr val="0C1611"/>
                </a:solidFill>
              </a:rPr>
              <a:t>Model</a:t>
            </a:r>
          </a:p>
          <a:p>
            <a:pPr marL="17780">
              <a:lnSpc>
                <a:spcPct val="100000"/>
              </a:lnSpc>
              <a:spcBef>
                <a:spcPts val="505"/>
              </a:spcBef>
            </a:pPr>
            <a:r>
              <a:rPr sz="850" b="0" dirty="0">
                <a:solidFill>
                  <a:srgbClr val="676767"/>
                </a:solidFill>
                <a:latin typeface="Arial"/>
                <a:cs typeface="Arial"/>
              </a:rPr>
              <a:t>Key</a:t>
            </a:r>
            <a:r>
              <a:rPr sz="850" b="0" spc="13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850" b="0" dirty="0">
                <a:solidFill>
                  <a:srgbClr val="676767"/>
                </a:solidFill>
                <a:latin typeface="Arial"/>
                <a:cs typeface="Arial"/>
              </a:rPr>
              <a:t>Features</a:t>
            </a:r>
            <a:r>
              <a:rPr sz="850" b="0" spc="22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850" b="0" dirty="0">
                <a:solidFill>
                  <a:srgbClr val="676767"/>
                </a:solidFill>
                <a:latin typeface="Arial"/>
                <a:cs typeface="Arial"/>
              </a:rPr>
              <a:t>and</a:t>
            </a:r>
            <a:r>
              <a:rPr sz="850" b="0" spc="16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850" b="0" spc="60" dirty="0">
                <a:solidFill>
                  <a:srgbClr val="676767"/>
                </a:solidFill>
                <a:latin typeface="Arial"/>
                <a:cs typeface="Arial"/>
              </a:rPr>
              <a:t>Applications</a:t>
            </a:r>
            <a:r>
              <a:rPr sz="850" b="0" spc="23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850" b="0" spc="50" dirty="0">
                <a:solidFill>
                  <a:srgbClr val="676767"/>
                </a:solidFill>
                <a:latin typeface="Arial"/>
                <a:cs typeface="Arial"/>
              </a:rPr>
              <a:t>of</a:t>
            </a:r>
            <a:r>
              <a:rPr sz="850" b="0" spc="18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850" b="0" spc="-10" dirty="0">
                <a:solidFill>
                  <a:srgbClr val="676767"/>
                </a:solidFill>
                <a:latin typeface="Arial"/>
                <a:cs typeface="Arial"/>
              </a:rPr>
              <a:t>DistilBERT</a:t>
            </a:r>
            <a:endParaRPr sz="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4897" y="1137582"/>
            <a:ext cx="3673475" cy="2623185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1895"/>
              </a:spcBef>
            </a:pPr>
            <a:r>
              <a:rPr sz="2550" spc="-25" dirty="0">
                <a:solidFill>
                  <a:srgbClr val="1D7044"/>
                </a:solidFill>
                <a:latin typeface="Arial"/>
                <a:cs typeface="Arial"/>
              </a:rPr>
              <a:t>II</a:t>
            </a:r>
            <a:endParaRPr sz="2550">
              <a:latin typeface="Arial"/>
              <a:cs typeface="Arial"/>
            </a:endParaRPr>
          </a:p>
          <a:p>
            <a:pPr marL="132080">
              <a:lnSpc>
                <a:spcPct val="100000"/>
              </a:lnSpc>
              <a:spcBef>
                <a:spcPts val="635"/>
              </a:spcBef>
            </a:pPr>
            <a:r>
              <a:rPr sz="900" b="1" dirty="0">
                <a:solidFill>
                  <a:srgbClr val="0C1611"/>
                </a:solidFill>
                <a:latin typeface="Arial"/>
                <a:cs typeface="Arial"/>
              </a:rPr>
              <a:t>Model</a:t>
            </a:r>
            <a:r>
              <a:rPr sz="900" b="1" spc="5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900" b="1" spc="-20" dirty="0">
                <a:solidFill>
                  <a:srgbClr val="0C1611"/>
                </a:solidFill>
                <a:latin typeface="Arial"/>
                <a:cs typeface="Arial"/>
              </a:rPr>
              <a:t>Type</a:t>
            </a:r>
            <a:endParaRPr sz="900">
              <a:latin typeface="Arial"/>
              <a:cs typeface="Arial"/>
            </a:endParaRPr>
          </a:p>
          <a:p>
            <a:pPr marL="133985" marR="256540" indent="-2540">
              <a:lnSpc>
                <a:spcPct val="133700"/>
              </a:lnSpc>
              <a:spcBef>
                <a:spcPts val="355"/>
              </a:spcBef>
            </a:pPr>
            <a:r>
              <a:rPr sz="750" spc="10" dirty="0">
                <a:solidFill>
                  <a:srgbClr val="0C1611"/>
                </a:solidFill>
                <a:latin typeface="Arial"/>
                <a:cs typeface="Arial"/>
              </a:rPr>
              <a:t>The</a:t>
            </a:r>
            <a:r>
              <a:rPr sz="750" spc="21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10" dirty="0">
                <a:solidFill>
                  <a:srgbClr val="0C1611"/>
                </a:solidFill>
                <a:latin typeface="Arial"/>
                <a:cs typeface="Arial"/>
              </a:rPr>
              <a:t>distilbert-</a:t>
            </a:r>
            <a:r>
              <a:rPr sz="750" spc="55" dirty="0">
                <a:solidFill>
                  <a:srgbClr val="0C1611"/>
                </a:solidFill>
                <a:latin typeface="Arial"/>
                <a:cs typeface="Arial"/>
              </a:rPr>
              <a:t>base-</a:t>
            </a:r>
            <a:r>
              <a:rPr sz="750" spc="60" dirty="0">
                <a:solidFill>
                  <a:srgbClr val="0C1611"/>
                </a:solidFill>
                <a:latin typeface="Arial"/>
                <a:cs typeface="Arial"/>
              </a:rPr>
              <a:t>uncased</a:t>
            </a:r>
            <a:r>
              <a:rPr sz="750" spc="15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65" dirty="0">
                <a:solidFill>
                  <a:srgbClr val="0C1611"/>
                </a:solidFill>
                <a:latin typeface="Arial"/>
                <a:cs typeface="Arial"/>
              </a:rPr>
              <a:t>model</a:t>
            </a:r>
            <a:r>
              <a:rPr sz="750" spc="6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10" dirty="0">
                <a:solidFill>
                  <a:srgbClr val="0C1611"/>
                </a:solidFill>
                <a:latin typeface="Arial"/>
                <a:cs typeface="Arial"/>
              </a:rPr>
              <a:t>is</a:t>
            </a:r>
            <a:r>
              <a:rPr sz="750" spc="135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70" dirty="0">
                <a:solidFill>
                  <a:srgbClr val="0C1611"/>
                </a:solidFill>
                <a:latin typeface="Arial"/>
                <a:cs typeface="Arial"/>
              </a:rPr>
              <a:t>a </a:t>
            </a:r>
            <a:r>
              <a:rPr sz="750" spc="10" dirty="0">
                <a:solidFill>
                  <a:srgbClr val="0C1611"/>
                </a:solidFill>
                <a:latin typeface="Arial"/>
                <a:cs typeface="Arial"/>
              </a:rPr>
              <a:t>specific</a:t>
            </a:r>
            <a:r>
              <a:rPr sz="750" spc="215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10" dirty="0">
                <a:solidFill>
                  <a:srgbClr val="0C1611"/>
                </a:solidFill>
                <a:latin typeface="Arial"/>
                <a:cs typeface="Arial"/>
              </a:rPr>
              <a:t>variant</a:t>
            </a:r>
            <a:r>
              <a:rPr sz="750" spc="245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10" dirty="0">
                <a:solidFill>
                  <a:srgbClr val="0C1611"/>
                </a:solidFill>
                <a:latin typeface="Arial"/>
                <a:cs typeface="Arial"/>
              </a:rPr>
              <a:t>of</a:t>
            </a:r>
            <a:r>
              <a:rPr sz="750" spc="20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-10" dirty="0">
                <a:solidFill>
                  <a:srgbClr val="0C1611"/>
                </a:solidFill>
                <a:latin typeface="Arial"/>
                <a:cs typeface="Arial"/>
              </a:rPr>
              <a:t>DistilBERT </a:t>
            </a:r>
            <a:r>
              <a:rPr sz="750" spc="20" dirty="0">
                <a:solidFill>
                  <a:srgbClr val="0C1611"/>
                </a:solidFill>
                <a:latin typeface="Arial"/>
                <a:cs typeface="Arial"/>
              </a:rPr>
              <a:t>designed</a:t>
            </a:r>
            <a:r>
              <a:rPr sz="750" spc="12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20" dirty="0">
                <a:solidFill>
                  <a:srgbClr val="0C1611"/>
                </a:solidFill>
                <a:latin typeface="Arial"/>
                <a:cs typeface="Arial"/>
              </a:rPr>
              <a:t>for</a:t>
            </a:r>
            <a:r>
              <a:rPr sz="750" spc="215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20" dirty="0">
                <a:solidFill>
                  <a:srgbClr val="0C1611"/>
                </a:solidFill>
                <a:latin typeface="Arial"/>
                <a:cs typeface="Arial"/>
              </a:rPr>
              <a:t>English</a:t>
            </a:r>
            <a:r>
              <a:rPr sz="750" spc="105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55" dirty="0">
                <a:solidFill>
                  <a:srgbClr val="0C1611"/>
                </a:solidFill>
                <a:latin typeface="Arial"/>
                <a:cs typeface="Arial"/>
              </a:rPr>
              <a:t>text</a:t>
            </a:r>
            <a:r>
              <a:rPr sz="750" spc="114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20" dirty="0">
                <a:solidFill>
                  <a:srgbClr val="0C1611"/>
                </a:solidFill>
                <a:latin typeface="Arial"/>
                <a:cs typeface="Arial"/>
              </a:rPr>
              <a:t>processing</a:t>
            </a:r>
            <a:r>
              <a:rPr sz="750" spc="45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65" dirty="0">
                <a:solidFill>
                  <a:srgbClr val="0C1611"/>
                </a:solidFill>
                <a:latin typeface="Arial"/>
                <a:cs typeface="Arial"/>
              </a:rPr>
              <a:t>without</a:t>
            </a:r>
            <a:r>
              <a:rPr sz="750" spc="10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20" dirty="0">
                <a:solidFill>
                  <a:srgbClr val="0C1611"/>
                </a:solidFill>
                <a:latin typeface="Arial"/>
                <a:cs typeface="Arial"/>
              </a:rPr>
              <a:t>case</a:t>
            </a:r>
            <a:r>
              <a:rPr sz="750" spc="10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-10" dirty="0">
                <a:solidFill>
                  <a:srgbClr val="0C1611"/>
                </a:solidFill>
                <a:latin typeface="Arial"/>
                <a:cs typeface="Arial"/>
              </a:rPr>
              <a:t>sensitivity</a:t>
            </a:r>
            <a:r>
              <a:rPr sz="750" spc="-10" dirty="0">
                <a:solidFill>
                  <a:srgbClr val="333B36"/>
                </a:solidFill>
                <a:latin typeface="Arial"/>
                <a:cs typeface="Arial"/>
              </a:rPr>
              <a:t>.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750">
              <a:latin typeface="Arial"/>
              <a:cs typeface="Arial"/>
            </a:endParaRPr>
          </a:p>
          <a:p>
            <a:pPr marL="100965">
              <a:lnSpc>
                <a:spcPct val="100000"/>
              </a:lnSpc>
            </a:pPr>
            <a:r>
              <a:rPr sz="2550" spc="45" dirty="0">
                <a:solidFill>
                  <a:srgbClr val="1D7044"/>
                </a:solidFill>
                <a:latin typeface="Arial"/>
                <a:cs typeface="Arial"/>
              </a:rPr>
              <a:t>II</a:t>
            </a:r>
            <a:endParaRPr sz="2550">
              <a:latin typeface="Arial"/>
              <a:cs typeface="Arial"/>
            </a:endParaRPr>
          </a:p>
          <a:p>
            <a:pPr marL="133985">
              <a:lnSpc>
                <a:spcPct val="100000"/>
              </a:lnSpc>
              <a:spcBef>
                <a:spcPts val="640"/>
              </a:spcBef>
            </a:pPr>
            <a:r>
              <a:rPr sz="900" b="1" dirty="0">
                <a:solidFill>
                  <a:srgbClr val="0C1611"/>
                </a:solidFill>
                <a:latin typeface="Arial"/>
                <a:cs typeface="Arial"/>
              </a:rPr>
              <a:t>Versatile</a:t>
            </a:r>
            <a:r>
              <a:rPr sz="900" b="1" spc="-4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0C1611"/>
                </a:solidFill>
                <a:latin typeface="Arial"/>
                <a:cs typeface="Arial"/>
              </a:rPr>
              <a:t>Applications</a:t>
            </a:r>
            <a:endParaRPr sz="900">
              <a:latin typeface="Arial"/>
              <a:cs typeface="Arial"/>
            </a:endParaRPr>
          </a:p>
          <a:p>
            <a:pPr marL="133985" marR="172720" indent="1270">
              <a:lnSpc>
                <a:spcPct val="133700"/>
              </a:lnSpc>
              <a:spcBef>
                <a:spcPts val="375"/>
              </a:spcBef>
            </a:pPr>
            <a:r>
              <a:rPr sz="750" spc="20" dirty="0">
                <a:solidFill>
                  <a:srgbClr val="0C1611"/>
                </a:solidFill>
                <a:latin typeface="Arial"/>
                <a:cs typeface="Arial"/>
              </a:rPr>
              <a:t>DistilBERT</a:t>
            </a:r>
            <a:r>
              <a:rPr sz="750" spc="114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30" dirty="0">
                <a:solidFill>
                  <a:srgbClr val="0C1611"/>
                </a:solidFill>
                <a:latin typeface="Arial"/>
                <a:cs typeface="Arial"/>
              </a:rPr>
              <a:t>serves</a:t>
            </a:r>
            <a:r>
              <a:rPr sz="750" spc="155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30" dirty="0">
                <a:solidFill>
                  <a:srgbClr val="0C1611"/>
                </a:solidFill>
                <a:latin typeface="Arial"/>
                <a:cs typeface="Arial"/>
              </a:rPr>
              <a:t>diverse</a:t>
            </a:r>
            <a:r>
              <a:rPr sz="750" spc="15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30" dirty="0">
                <a:solidFill>
                  <a:srgbClr val="0C1611"/>
                </a:solidFill>
                <a:latin typeface="Arial"/>
                <a:cs typeface="Arial"/>
              </a:rPr>
              <a:t>applications</a:t>
            </a:r>
            <a:r>
              <a:rPr sz="750" spc="16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30" dirty="0">
                <a:solidFill>
                  <a:srgbClr val="0C1611"/>
                </a:solidFill>
                <a:latin typeface="Arial"/>
                <a:cs typeface="Arial"/>
              </a:rPr>
              <a:t>including</a:t>
            </a:r>
            <a:r>
              <a:rPr sz="750" spc="45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55" dirty="0">
                <a:solidFill>
                  <a:srgbClr val="0C1611"/>
                </a:solidFill>
                <a:latin typeface="Arial"/>
                <a:cs typeface="Arial"/>
              </a:rPr>
              <a:t>text</a:t>
            </a:r>
            <a:r>
              <a:rPr sz="750" spc="13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30" dirty="0">
                <a:solidFill>
                  <a:srgbClr val="0C1611"/>
                </a:solidFill>
                <a:latin typeface="Arial"/>
                <a:cs typeface="Arial"/>
              </a:rPr>
              <a:t>classification</a:t>
            </a:r>
            <a:r>
              <a:rPr sz="750" spc="7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40" dirty="0">
                <a:solidFill>
                  <a:srgbClr val="0C1611"/>
                </a:solidFill>
                <a:latin typeface="Arial"/>
                <a:cs typeface="Arial"/>
              </a:rPr>
              <a:t>and </a:t>
            </a:r>
            <a:r>
              <a:rPr sz="750" spc="50" dirty="0">
                <a:solidFill>
                  <a:srgbClr val="0C1611"/>
                </a:solidFill>
                <a:latin typeface="Arial"/>
                <a:cs typeface="Arial"/>
              </a:rPr>
              <a:t>sentiment</a:t>
            </a:r>
            <a:r>
              <a:rPr sz="750" spc="155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20" dirty="0">
                <a:solidFill>
                  <a:srgbClr val="0C1611"/>
                </a:solidFill>
                <a:latin typeface="Arial"/>
                <a:cs typeface="Arial"/>
              </a:rPr>
              <a:t>analysis,</a:t>
            </a:r>
            <a:r>
              <a:rPr sz="750" spc="11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20" dirty="0">
                <a:solidFill>
                  <a:srgbClr val="0C1611"/>
                </a:solidFill>
                <a:latin typeface="Arial"/>
                <a:cs typeface="Arial"/>
              </a:rPr>
              <a:t>making it</a:t>
            </a:r>
            <a:r>
              <a:rPr sz="750" spc="229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20" dirty="0">
                <a:solidFill>
                  <a:srgbClr val="0C1611"/>
                </a:solidFill>
                <a:latin typeface="Arial"/>
                <a:cs typeface="Arial"/>
              </a:rPr>
              <a:t>highly</a:t>
            </a:r>
            <a:r>
              <a:rPr sz="750" spc="6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20" dirty="0">
                <a:solidFill>
                  <a:srgbClr val="0C1611"/>
                </a:solidFill>
                <a:latin typeface="Arial"/>
                <a:cs typeface="Arial"/>
              </a:rPr>
              <a:t>versatile</a:t>
            </a:r>
            <a:r>
              <a:rPr sz="750" spc="17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20" dirty="0">
                <a:solidFill>
                  <a:srgbClr val="0C1611"/>
                </a:solidFill>
                <a:latin typeface="Arial"/>
                <a:cs typeface="Arial"/>
              </a:rPr>
              <a:t>in</a:t>
            </a:r>
            <a:r>
              <a:rPr sz="750" spc="12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-20" dirty="0">
                <a:solidFill>
                  <a:srgbClr val="0C1611"/>
                </a:solidFill>
                <a:latin typeface="Arial"/>
                <a:cs typeface="Arial"/>
              </a:rPr>
              <a:t>NLP</a:t>
            </a:r>
            <a:r>
              <a:rPr sz="750" spc="-20" dirty="0">
                <a:solidFill>
                  <a:srgbClr val="333B36"/>
                </a:solidFill>
                <a:latin typeface="Arial"/>
                <a:cs typeface="Arial"/>
              </a:rPr>
              <a:t>.</a:t>
            </a:r>
            <a:endParaRPr sz="7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20457" y="1146239"/>
            <a:ext cx="3675379" cy="2767330"/>
          </a:xfrm>
          <a:prstGeom prst="rect">
            <a:avLst/>
          </a:prstGeom>
        </p:spPr>
        <p:txBody>
          <a:bodyPr vert="horz" wrap="square" lIns="0" tIns="23177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1825"/>
              </a:spcBef>
            </a:pPr>
            <a:r>
              <a:rPr sz="2550" spc="60" dirty="0">
                <a:solidFill>
                  <a:srgbClr val="1D7044"/>
                </a:solidFill>
                <a:latin typeface="Arial"/>
                <a:cs typeface="Arial"/>
              </a:rPr>
              <a:t>II</a:t>
            </a:r>
            <a:endParaRPr sz="2550">
              <a:latin typeface="Arial"/>
              <a:cs typeface="Arial"/>
            </a:endParaRPr>
          </a:p>
          <a:p>
            <a:pPr marL="131445">
              <a:lnSpc>
                <a:spcPct val="100000"/>
              </a:lnSpc>
              <a:spcBef>
                <a:spcPts val="615"/>
              </a:spcBef>
            </a:pPr>
            <a:r>
              <a:rPr sz="900" b="1" dirty="0">
                <a:solidFill>
                  <a:srgbClr val="0C1611"/>
                </a:solidFill>
                <a:latin typeface="Arial"/>
                <a:cs typeface="Arial"/>
              </a:rPr>
              <a:t>Pre-trained</a:t>
            </a:r>
            <a:r>
              <a:rPr sz="900" b="1" spc="16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0C1611"/>
                </a:solidFill>
                <a:latin typeface="Arial"/>
                <a:cs typeface="Arial"/>
              </a:rPr>
              <a:t>Nature</a:t>
            </a:r>
            <a:endParaRPr sz="900">
              <a:latin typeface="Arial"/>
              <a:cs typeface="Arial"/>
            </a:endParaRPr>
          </a:p>
          <a:p>
            <a:pPr marL="133350" marR="419100" indent="-1905">
              <a:lnSpc>
                <a:spcPct val="133700"/>
              </a:lnSpc>
              <a:spcBef>
                <a:spcPts val="375"/>
              </a:spcBef>
            </a:pPr>
            <a:r>
              <a:rPr sz="750" spc="20" dirty="0">
                <a:solidFill>
                  <a:srgbClr val="0C1611"/>
                </a:solidFill>
                <a:latin typeface="Arial"/>
                <a:cs typeface="Arial"/>
              </a:rPr>
              <a:t>This</a:t>
            </a:r>
            <a:r>
              <a:rPr sz="750" spc="12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70" dirty="0">
                <a:solidFill>
                  <a:srgbClr val="0C1611"/>
                </a:solidFill>
                <a:latin typeface="Arial"/>
                <a:cs typeface="Arial"/>
              </a:rPr>
              <a:t>model</a:t>
            </a:r>
            <a:r>
              <a:rPr sz="750" spc="1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50" dirty="0">
                <a:solidFill>
                  <a:srgbClr val="0C1611"/>
                </a:solidFill>
                <a:latin typeface="Arial"/>
                <a:cs typeface="Arial"/>
              </a:rPr>
              <a:t>is</a:t>
            </a:r>
            <a:r>
              <a:rPr sz="750" spc="6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20" dirty="0">
                <a:solidFill>
                  <a:srgbClr val="0C1611"/>
                </a:solidFill>
                <a:latin typeface="Arial"/>
                <a:cs typeface="Arial"/>
              </a:rPr>
              <a:t>pre-</a:t>
            </a:r>
            <a:r>
              <a:rPr sz="750" spc="45" dirty="0">
                <a:solidFill>
                  <a:srgbClr val="0C1611"/>
                </a:solidFill>
                <a:latin typeface="Arial"/>
                <a:cs typeface="Arial"/>
              </a:rPr>
              <a:t>trained</a:t>
            </a:r>
            <a:r>
              <a:rPr sz="750" spc="175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60" dirty="0">
                <a:solidFill>
                  <a:srgbClr val="0C1611"/>
                </a:solidFill>
                <a:latin typeface="Arial"/>
                <a:cs typeface="Arial"/>
              </a:rPr>
              <a:t>on</a:t>
            </a:r>
            <a:r>
              <a:rPr sz="750" spc="8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20" dirty="0">
                <a:solidFill>
                  <a:srgbClr val="0C1611"/>
                </a:solidFill>
                <a:latin typeface="Arial"/>
                <a:cs typeface="Arial"/>
              </a:rPr>
              <a:t>uncased</a:t>
            </a:r>
            <a:r>
              <a:rPr sz="750" spc="155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20" dirty="0">
                <a:solidFill>
                  <a:srgbClr val="0C1611"/>
                </a:solidFill>
                <a:latin typeface="Arial"/>
                <a:cs typeface="Arial"/>
              </a:rPr>
              <a:t>English</a:t>
            </a:r>
            <a:r>
              <a:rPr sz="750" spc="145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50" dirty="0">
                <a:solidFill>
                  <a:srgbClr val="0C1611"/>
                </a:solidFill>
                <a:latin typeface="Arial"/>
                <a:cs typeface="Arial"/>
              </a:rPr>
              <a:t>text</a:t>
            </a:r>
            <a:r>
              <a:rPr sz="750" spc="50" dirty="0">
                <a:solidFill>
                  <a:srgbClr val="333B36"/>
                </a:solidFill>
                <a:latin typeface="Arial"/>
                <a:cs typeface="Arial"/>
              </a:rPr>
              <a:t>,</a:t>
            </a:r>
            <a:r>
              <a:rPr sz="750" spc="65" dirty="0">
                <a:solidFill>
                  <a:srgbClr val="333B36"/>
                </a:solidFill>
                <a:latin typeface="Arial"/>
                <a:cs typeface="Arial"/>
              </a:rPr>
              <a:t> </a:t>
            </a:r>
            <a:r>
              <a:rPr sz="750" spc="20" dirty="0">
                <a:solidFill>
                  <a:srgbClr val="0C1611"/>
                </a:solidFill>
                <a:latin typeface="Arial"/>
                <a:cs typeface="Arial"/>
              </a:rPr>
              <a:t>allowing</a:t>
            </a:r>
            <a:r>
              <a:rPr sz="750" spc="6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20" dirty="0">
                <a:solidFill>
                  <a:srgbClr val="0C1611"/>
                </a:solidFill>
                <a:latin typeface="Arial"/>
                <a:cs typeface="Arial"/>
              </a:rPr>
              <a:t>it</a:t>
            </a:r>
            <a:r>
              <a:rPr sz="750" spc="19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-25" dirty="0">
                <a:solidFill>
                  <a:srgbClr val="0C1611"/>
                </a:solidFill>
                <a:latin typeface="Arial"/>
                <a:cs typeface="Arial"/>
              </a:rPr>
              <a:t>to</a:t>
            </a:r>
            <a:r>
              <a:rPr sz="750" spc="10" dirty="0">
                <a:solidFill>
                  <a:srgbClr val="0C1611"/>
                </a:solidFill>
                <a:latin typeface="Arial"/>
                <a:cs typeface="Arial"/>
              </a:rPr>
              <a:t> quickly</a:t>
            </a:r>
            <a:r>
              <a:rPr sz="750" spc="165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10" dirty="0">
                <a:solidFill>
                  <a:srgbClr val="0C1611"/>
                </a:solidFill>
                <a:latin typeface="Arial"/>
                <a:cs typeface="Arial"/>
              </a:rPr>
              <a:t>adapt</a:t>
            </a:r>
            <a:r>
              <a:rPr sz="750" spc="145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10" dirty="0">
                <a:solidFill>
                  <a:srgbClr val="0C1611"/>
                </a:solidFill>
                <a:latin typeface="Arial"/>
                <a:cs typeface="Arial"/>
              </a:rPr>
              <a:t>to</a:t>
            </a:r>
            <a:r>
              <a:rPr sz="750" spc="26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10" dirty="0">
                <a:solidFill>
                  <a:srgbClr val="0C1611"/>
                </a:solidFill>
                <a:latin typeface="Arial"/>
                <a:cs typeface="Arial"/>
              </a:rPr>
              <a:t>various</a:t>
            </a:r>
            <a:r>
              <a:rPr sz="750" spc="215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50" dirty="0">
                <a:solidFill>
                  <a:srgbClr val="0C1611"/>
                </a:solidFill>
                <a:latin typeface="Arial"/>
                <a:cs typeface="Arial"/>
              </a:rPr>
              <a:t>natural</a:t>
            </a:r>
            <a:r>
              <a:rPr sz="750" spc="10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10" dirty="0">
                <a:solidFill>
                  <a:srgbClr val="0C1611"/>
                </a:solidFill>
                <a:latin typeface="Arial"/>
                <a:cs typeface="Arial"/>
              </a:rPr>
              <a:t>language</a:t>
            </a:r>
            <a:r>
              <a:rPr sz="750" spc="175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10" dirty="0">
                <a:solidFill>
                  <a:srgbClr val="0C1611"/>
                </a:solidFill>
                <a:latin typeface="Arial"/>
                <a:cs typeface="Arial"/>
              </a:rPr>
              <a:t>tasks</a:t>
            </a:r>
            <a:r>
              <a:rPr sz="750" spc="19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60" dirty="0">
                <a:solidFill>
                  <a:srgbClr val="0C1611"/>
                </a:solidFill>
                <a:latin typeface="Arial"/>
                <a:cs typeface="Arial"/>
              </a:rPr>
              <a:t>without</a:t>
            </a:r>
            <a:r>
              <a:rPr sz="750" spc="204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-10" dirty="0">
                <a:solidFill>
                  <a:srgbClr val="0C1611"/>
                </a:solidFill>
                <a:latin typeface="Arial"/>
                <a:cs typeface="Arial"/>
              </a:rPr>
              <a:t>extensive retraining</a:t>
            </a:r>
            <a:r>
              <a:rPr sz="750" spc="-10" dirty="0">
                <a:solidFill>
                  <a:srgbClr val="333B36"/>
                </a:solidFill>
                <a:latin typeface="Arial"/>
                <a:cs typeface="Arial"/>
              </a:rPr>
              <a:t>.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30"/>
              </a:spcBef>
            </a:pPr>
            <a:endParaRPr sz="750">
              <a:latin typeface="Arial"/>
              <a:cs typeface="Arial"/>
            </a:endParaRPr>
          </a:p>
          <a:p>
            <a:pPr marL="100965">
              <a:lnSpc>
                <a:spcPct val="100000"/>
              </a:lnSpc>
            </a:pPr>
            <a:r>
              <a:rPr sz="2550" spc="-25" dirty="0">
                <a:solidFill>
                  <a:srgbClr val="1D7044"/>
                </a:solidFill>
                <a:latin typeface="Arial"/>
                <a:cs typeface="Arial"/>
              </a:rPr>
              <a:t>II</a:t>
            </a:r>
            <a:endParaRPr sz="2550">
              <a:latin typeface="Arial"/>
              <a:cs typeface="Arial"/>
            </a:endParaRPr>
          </a:p>
          <a:p>
            <a:pPr marL="132080">
              <a:lnSpc>
                <a:spcPct val="100000"/>
              </a:lnSpc>
              <a:spcBef>
                <a:spcPts val="635"/>
              </a:spcBef>
            </a:pPr>
            <a:r>
              <a:rPr sz="900" b="1" spc="-10" dirty="0">
                <a:solidFill>
                  <a:srgbClr val="0C1611"/>
                </a:solidFill>
                <a:latin typeface="Arial"/>
                <a:cs typeface="Arial"/>
              </a:rPr>
              <a:t>Quick</a:t>
            </a:r>
            <a:r>
              <a:rPr sz="900" b="1" spc="-2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0C1611"/>
                </a:solidFill>
                <a:latin typeface="Arial"/>
                <a:cs typeface="Arial"/>
              </a:rPr>
              <a:t>Adaptability</a:t>
            </a:r>
            <a:endParaRPr sz="900">
              <a:latin typeface="Arial"/>
              <a:cs typeface="Arial"/>
            </a:endParaRPr>
          </a:p>
          <a:p>
            <a:pPr marL="133985" marR="347345" indent="-2540">
              <a:lnSpc>
                <a:spcPct val="133700"/>
              </a:lnSpc>
              <a:spcBef>
                <a:spcPts val="380"/>
              </a:spcBef>
            </a:pPr>
            <a:r>
              <a:rPr sz="750" spc="20" dirty="0">
                <a:solidFill>
                  <a:srgbClr val="0C1611"/>
                </a:solidFill>
                <a:latin typeface="Arial"/>
                <a:cs typeface="Arial"/>
              </a:rPr>
              <a:t>Thanks</a:t>
            </a:r>
            <a:r>
              <a:rPr sz="750" spc="125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20" dirty="0">
                <a:solidFill>
                  <a:srgbClr val="0C1611"/>
                </a:solidFill>
                <a:latin typeface="Arial"/>
                <a:cs typeface="Arial"/>
              </a:rPr>
              <a:t>to</a:t>
            </a:r>
            <a:r>
              <a:rPr sz="750" spc="25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20" dirty="0">
                <a:solidFill>
                  <a:srgbClr val="0C1611"/>
                </a:solidFill>
                <a:latin typeface="Arial"/>
                <a:cs typeface="Arial"/>
              </a:rPr>
              <a:t>its</a:t>
            </a:r>
            <a:r>
              <a:rPr sz="750" spc="25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50" dirty="0">
                <a:solidFill>
                  <a:srgbClr val="0C1611"/>
                </a:solidFill>
                <a:latin typeface="Arial"/>
                <a:cs typeface="Arial"/>
              </a:rPr>
              <a:t>pre-trained</a:t>
            </a:r>
            <a:r>
              <a:rPr sz="750" spc="13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20" dirty="0">
                <a:solidFill>
                  <a:srgbClr val="0C1611"/>
                </a:solidFill>
                <a:latin typeface="Arial"/>
                <a:cs typeface="Arial"/>
              </a:rPr>
              <a:t>foundation,</a:t>
            </a:r>
            <a:r>
              <a:rPr sz="750" spc="11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20" dirty="0">
                <a:solidFill>
                  <a:srgbClr val="0C1611"/>
                </a:solidFill>
                <a:latin typeface="Arial"/>
                <a:cs typeface="Arial"/>
              </a:rPr>
              <a:t>the</a:t>
            </a:r>
            <a:r>
              <a:rPr sz="750" spc="20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65" dirty="0">
                <a:solidFill>
                  <a:srgbClr val="0C1611"/>
                </a:solidFill>
                <a:latin typeface="Arial"/>
                <a:cs typeface="Arial"/>
              </a:rPr>
              <a:t>model</a:t>
            </a:r>
            <a:r>
              <a:rPr sz="750" spc="5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65" dirty="0">
                <a:solidFill>
                  <a:srgbClr val="0C1611"/>
                </a:solidFill>
                <a:latin typeface="Arial"/>
                <a:cs typeface="Arial"/>
              </a:rPr>
              <a:t>can</a:t>
            </a:r>
            <a:r>
              <a:rPr sz="750" spc="35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20" dirty="0">
                <a:solidFill>
                  <a:srgbClr val="0C1611"/>
                </a:solidFill>
                <a:latin typeface="Arial"/>
                <a:cs typeface="Arial"/>
              </a:rPr>
              <a:t>be</a:t>
            </a:r>
            <a:r>
              <a:rPr sz="750" spc="105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20" dirty="0">
                <a:solidFill>
                  <a:srgbClr val="0C1611"/>
                </a:solidFill>
                <a:latin typeface="Arial"/>
                <a:cs typeface="Arial"/>
              </a:rPr>
              <a:t>tailored</a:t>
            </a:r>
            <a:r>
              <a:rPr sz="750" spc="125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-25" dirty="0">
                <a:solidFill>
                  <a:srgbClr val="0C1611"/>
                </a:solidFill>
                <a:latin typeface="Arial"/>
                <a:cs typeface="Arial"/>
              </a:rPr>
              <a:t>for</a:t>
            </a:r>
            <a:r>
              <a:rPr sz="750" spc="20" dirty="0">
                <a:solidFill>
                  <a:srgbClr val="0C1611"/>
                </a:solidFill>
                <a:latin typeface="Arial"/>
                <a:cs typeface="Arial"/>
              </a:rPr>
              <a:t> specific</a:t>
            </a:r>
            <a:r>
              <a:rPr sz="750" spc="235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20" dirty="0">
                <a:solidFill>
                  <a:srgbClr val="0C1611"/>
                </a:solidFill>
                <a:latin typeface="Arial"/>
                <a:cs typeface="Arial"/>
              </a:rPr>
              <a:t>applications</a:t>
            </a:r>
            <a:r>
              <a:rPr sz="750" spc="28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20" dirty="0">
                <a:solidFill>
                  <a:srgbClr val="0C1611"/>
                </a:solidFill>
                <a:latin typeface="Arial"/>
                <a:cs typeface="Arial"/>
              </a:rPr>
              <a:t>efficiently,</a:t>
            </a:r>
            <a:r>
              <a:rPr sz="750" spc="245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20" dirty="0">
                <a:solidFill>
                  <a:srgbClr val="0C1611"/>
                </a:solidFill>
                <a:latin typeface="Arial"/>
                <a:cs typeface="Arial"/>
              </a:rPr>
              <a:t>reducing</a:t>
            </a:r>
            <a:r>
              <a:rPr sz="750" spc="8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20" dirty="0">
                <a:solidFill>
                  <a:srgbClr val="0C1611"/>
                </a:solidFill>
                <a:latin typeface="Arial"/>
                <a:cs typeface="Arial"/>
              </a:rPr>
              <a:t>the</a:t>
            </a:r>
            <a:r>
              <a:rPr sz="750" spc="254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60" dirty="0">
                <a:solidFill>
                  <a:srgbClr val="0C1611"/>
                </a:solidFill>
                <a:latin typeface="Arial"/>
                <a:cs typeface="Arial"/>
              </a:rPr>
              <a:t>time</a:t>
            </a:r>
            <a:r>
              <a:rPr sz="750" spc="17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75" dirty="0">
                <a:solidFill>
                  <a:srgbClr val="0C1611"/>
                </a:solidFill>
                <a:latin typeface="Arial"/>
                <a:cs typeface="Arial"/>
              </a:rPr>
              <a:t>and</a:t>
            </a:r>
            <a:r>
              <a:rPr sz="750" spc="4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-10" dirty="0">
                <a:solidFill>
                  <a:srgbClr val="0C1611"/>
                </a:solidFill>
                <a:latin typeface="Arial"/>
                <a:cs typeface="Arial"/>
              </a:rPr>
              <a:t>resources </a:t>
            </a:r>
            <a:r>
              <a:rPr sz="750" dirty="0">
                <a:solidFill>
                  <a:srgbClr val="0C1611"/>
                </a:solidFill>
                <a:latin typeface="Arial"/>
                <a:cs typeface="Arial"/>
              </a:rPr>
              <a:t>needed</a:t>
            </a:r>
            <a:r>
              <a:rPr sz="750" spc="22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0C1611"/>
                </a:solidFill>
                <a:latin typeface="Arial"/>
                <a:cs typeface="Arial"/>
              </a:rPr>
              <a:t>for</a:t>
            </a:r>
            <a:r>
              <a:rPr sz="750" spc="265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-10" dirty="0">
                <a:solidFill>
                  <a:srgbClr val="0C1611"/>
                </a:solidFill>
                <a:latin typeface="Arial"/>
                <a:cs typeface="Arial"/>
              </a:rPr>
              <a:t>training.</a:t>
            </a:r>
            <a:endParaRPr sz="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5740" y="323982"/>
            <a:ext cx="2765425" cy="3912235"/>
            <a:chOff x="335740" y="323982"/>
            <a:chExt cx="2765425" cy="39122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5740" y="323982"/>
              <a:ext cx="2765284" cy="391184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24882" y="336207"/>
              <a:ext cx="122087" cy="403408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354054" y="311757"/>
            <a:ext cx="1470025" cy="599440"/>
            <a:chOff x="354054" y="311757"/>
            <a:chExt cx="1470025" cy="599440"/>
          </a:xfrm>
        </p:grpSpPr>
        <p:sp>
          <p:nvSpPr>
            <p:cNvPr id="7" name="object 7"/>
            <p:cNvSpPr/>
            <p:nvPr/>
          </p:nvSpPr>
          <p:spPr>
            <a:xfrm>
              <a:off x="1767218" y="311757"/>
              <a:ext cx="0" cy="599440"/>
            </a:xfrm>
            <a:custGeom>
              <a:avLst/>
              <a:gdLst/>
              <a:ahLst/>
              <a:cxnLst/>
              <a:rect l="l" t="t" r="r" b="b"/>
              <a:pathLst>
                <a:path h="599440">
                  <a:moveTo>
                    <a:pt x="0" y="599001"/>
                  </a:moveTo>
                  <a:lnTo>
                    <a:pt x="0" y="0"/>
                  </a:lnTo>
                </a:path>
              </a:pathLst>
            </a:custGeom>
            <a:ln w="1129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4054" y="345374"/>
              <a:ext cx="1343025" cy="0"/>
            </a:xfrm>
            <a:custGeom>
              <a:avLst/>
              <a:gdLst/>
              <a:ahLst/>
              <a:cxnLst/>
              <a:rect l="l" t="t" r="r" b="b"/>
              <a:pathLst>
                <a:path w="1343025">
                  <a:moveTo>
                    <a:pt x="0" y="0"/>
                  </a:moveTo>
                  <a:lnTo>
                    <a:pt x="1342963" y="0"/>
                  </a:lnTo>
                </a:path>
              </a:pathLst>
            </a:custGeom>
            <a:ln w="458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52682" y="364764"/>
            <a:ext cx="1181735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50" b="1" spc="-305" dirty="0">
                <a:solidFill>
                  <a:srgbClr val="0C1611"/>
                </a:solidFill>
                <a:latin typeface="Arial"/>
                <a:cs typeface="Arial"/>
              </a:rPr>
              <a:t>a</a:t>
            </a:r>
            <a:r>
              <a:rPr sz="2350" b="1" spc="-29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2350" b="1" spc="-285" dirty="0">
                <a:solidFill>
                  <a:srgbClr val="0C1611"/>
                </a:solidFill>
                <a:latin typeface="Arial"/>
                <a:cs typeface="Arial"/>
              </a:rPr>
              <a:t>lazy</a:t>
            </a:r>
            <a:r>
              <a:rPr sz="2350" b="1" spc="-21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2700" b="1" spc="-215" dirty="0">
                <a:solidFill>
                  <a:srgbClr val="0C1611"/>
                </a:solidFill>
                <a:latin typeface="Times New Roman"/>
                <a:cs typeface="Times New Roman"/>
              </a:rPr>
              <a:t>dog.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13601" y="248377"/>
            <a:ext cx="185420" cy="13258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spc="-50" dirty="0">
                <a:solidFill>
                  <a:srgbClr val="0C1611"/>
                </a:solidFill>
                <a:latin typeface="Arial"/>
                <a:cs typeface="Arial"/>
              </a:rPr>
              <a:t>\</a:t>
            </a:r>
            <a:endParaRPr sz="3950">
              <a:latin typeface="Arial"/>
              <a:cs typeface="Arial"/>
            </a:endParaRPr>
          </a:p>
          <a:p>
            <a:pPr marL="81915">
              <a:lnSpc>
                <a:spcPct val="100000"/>
              </a:lnSpc>
              <a:spcBef>
                <a:spcPts val="2060"/>
              </a:spcBef>
            </a:pPr>
            <a:r>
              <a:rPr sz="2850" b="1" spc="-195" dirty="0">
                <a:solidFill>
                  <a:srgbClr val="0C1611"/>
                </a:solidFill>
                <a:latin typeface="Arial"/>
                <a:cs typeface="Arial"/>
              </a:rPr>
              <a:t>f</a:t>
            </a:r>
            <a:endParaRPr sz="28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30393" y="273793"/>
            <a:ext cx="2891155" cy="69913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  <a:tabLst>
                <a:tab pos="278765" algn="l"/>
              </a:tabLst>
            </a:pPr>
            <a:r>
              <a:rPr sz="700" spc="-25" dirty="0">
                <a:solidFill>
                  <a:srgbClr val="0C1611"/>
                </a:solidFill>
                <a:latin typeface="Arial"/>
                <a:cs typeface="Arial"/>
              </a:rPr>
              <a:t>NLP</a:t>
            </a:r>
            <a:r>
              <a:rPr sz="700" dirty="0">
                <a:solidFill>
                  <a:srgbClr val="0C1611"/>
                </a:solidFill>
                <a:latin typeface="Arial"/>
                <a:cs typeface="Arial"/>
              </a:rPr>
              <a:t>	</a:t>
            </a:r>
            <a:r>
              <a:rPr sz="700" spc="95" dirty="0">
                <a:solidFill>
                  <a:srgbClr val="0C1611"/>
                </a:solidFill>
                <a:latin typeface="Arial"/>
                <a:cs typeface="Arial"/>
              </a:rPr>
              <a:t>APPLICATIONS</a:t>
            </a:r>
            <a:endParaRPr sz="700">
              <a:latin typeface="Arial"/>
              <a:cs typeface="Arial"/>
            </a:endParaRPr>
          </a:p>
          <a:p>
            <a:pPr marL="15875">
              <a:lnSpc>
                <a:spcPct val="100000"/>
              </a:lnSpc>
              <a:spcBef>
                <a:spcPts val="375"/>
              </a:spcBef>
            </a:pPr>
            <a:r>
              <a:rPr sz="1750" b="1" dirty="0">
                <a:solidFill>
                  <a:srgbClr val="0C1611"/>
                </a:solidFill>
                <a:latin typeface="Arial"/>
                <a:cs typeface="Arial"/>
              </a:rPr>
              <a:t>Applications</a:t>
            </a:r>
            <a:r>
              <a:rPr sz="1750" b="1" spc="32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1750" b="1" dirty="0">
                <a:solidFill>
                  <a:srgbClr val="0C1611"/>
                </a:solidFill>
                <a:latin typeface="Arial"/>
                <a:cs typeface="Arial"/>
              </a:rPr>
              <a:t>of</a:t>
            </a:r>
            <a:r>
              <a:rPr sz="1750" b="1" spc="125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1750" b="1" spc="-10" dirty="0">
                <a:solidFill>
                  <a:srgbClr val="0C1611"/>
                </a:solidFill>
                <a:latin typeface="Arial"/>
                <a:cs typeface="Arial"/>
              </a:rPr>
              <a:t>DistilBERT</a:t>
            </a:r>
            <a:endParaRPr sz="1750">
              <a:latin typeface="Arial"/>
              <a:cs typeface="Arial"/>
            </a:endParaRPr>
          </a:p>
          <a:p>
            <a:pPr marL="14604">
              <a:lnSpc>
                <a:spcPct val="100000"/>
              </a:lnSpc>
              <a:spcBef>
                <a:spcPts val="819"/>
              </a:spcBef>
            </a:pPr>
            <a:r>
              <a:rPr sz="850" dirty="0">
                <a:solidFill>
                  <a:srgbClr val="676767"/>
                </a:solidFill>
                <a:latin typeface="Arial"/>
                <a:cs typeface="Arial"/>
              </a:rPr>
              <a:t>Key</a:t>
            </a:r>
            <a:r>
              <a:rPr sz="850" spc="12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676767"/>
                </a:solidFill>
                <a:latin typeface="Arial"/>
                <a:cs typeface="Arial"/>
              </a:rPr>
              <a:t>Uses</a:t>
            </a:r>
            <a:r>
              <a:rPr sz="850" spc="17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676767"/>
                </a:solidFill>
                <a:latin typeface="Arial"/>
                <a:cs typeface="Arial"/>
              </a:rPr>
              <a:t>in</a:t>
            </a:r>
            <a:r>
              <a:rPr sz="850" spc="24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850" spc="55" dirty="0">
                <a:solidFill>
                  <a:srgbClr val="676767"/>
                </a:solidFill>
                <a:latin typeface="Arial"/>
                <a:cs typeface="Arial"/>
              </a:rPr>
              <a:t>Natural</a:t>
            </a:r>
            <a:r>
              <a:rPr sz="850" spc="7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676767"/>
                </a:solidFill>
                <a:latin typeface="Arial"/>
                <a:cs typeface="Arial"/>
              </a:rPr>
              <a:t>Language</a:t>
            </a:r>
            <a:r>
              <a:rPr sz="850" spc="24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850" spc="-10" dirty="0">
                <a:solidFill>
                  <a:srgbClr val="676767"/>
                </a:solidFill>
                <a:latin typeface="Arial"/>
                <a:cs typeface="Arial"/>
              </a:rPr>
              <a:t>Processing</a:t>
            </a:r>
            <a:endParaRPr sz="8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49582" y="1593327"/>
            <a:ext cx="4237355" cy="515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100"/>
              </a:spcBef>
            </a:pPr>
            <a:r>
              <a:rPr sz="650" b="1" dirty="0">
                <a:solidFill>
                  <a:srgbClr val="217046"/>
                </a:solidFill>
                <a:latin typeface="Times New Roman"/>
                <a:cs typeface="Times New Roman"/>
              </a:rPr>
              <a:t>1</a:t>
            </a:r>
            <a:r>
              <a:rPr sz="650" b="1" spc="345" dirty="0">
                <a:solidFill>
                  <a:srgbClr val="217046"/>
                </a:solidFill>
                <a:latin typeface="Times New Roman"/>
                <a:cs typeface="Times New Roman"/>
              </a:rPr>
              <a:t>  </a:t>
            </a:r>
            <a:r>
              <a:rPr sz="900" b="1" dirty="0">
                <a:solidFill>
                  <a:srgbClr val="0C1611"/>
                </a:solidFill>
                <a:latin typeface="Arial"/>
                <a:cs typeface="Arial"/>
              </a:rPr>
              <a:t>Sentiment</a:t>
            </a:r>
            <a:r>
              <a:rPr sz="900" b="1" spc="9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0C1611"/>
                </a:solidFill>
                <a:latin typeface="Arial"/>
                <a:cs typeface="Arial"/>
              </a:rPr>
              <a:t>Analysis</a:t>
            </a:r>
            <a:endParaRPr sz="900">
              <a:latin typeface="Arial"/>
              <a:cs typeface="Arial"/>
            </a:endParaRPr>
          </a:p>
          <a:p>
            <a:pPr marL="12700" marR="5080" indent="635">
              <a:lnSpc>
                <a:spcPct val="143200"/>
              </a:lnSpc>
              <a:spcBef>
                <a:spcPts val="370"/>
              </a:spcBef>
            </a:pPr>
            <a:r>
              <a:rPr sz="700" spc="50" dirty="0">
                <a:solidFill>
                  <a:srgbClr val="0C1611"/>
                </a:solidFill>
                <a:latin typeface="Arial"/>
                <a:cs typeface="Arial"/>
              </a:rPr>
              <a:t>Analyzing</a:t>
            </a:r>
            <a:r>
              <a:rPr sz="700" spc="25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00" spc="75" dirty="0">
                <a:solidFill>
                  <a:srgbClr val="0C1611"/>
                </a:solidFill>
                <a:latin typeface="Arial"/>
                <a:cs typeface="Arial"/>
              </a:rPr>
              <a:t>text</a:t>
            </a:r>
            <a:r>
              <a:rPr sz="700" spc="55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00" spc="80" dirty="0">
                <a:solidFill>
                  <a:srgbClr val="0C1611"/>
                </a:solidFill>
                <a:latin typeface="Arial"/>
                <a:cs typeface="Arial"/>
              </a:rPr>
              <a:t>to</a:t>
            </a:r>
            <a:r>
              <a:rPr sz="700" spc="14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00" spc="70" dirty="0">
                <a:solidFill>
                  <a:srgbClr val="0C1611"/>
                </a:solidFill>
                <a:latin typeface="Arial"/>
                <a:cs typeface="Arial"/>
              </a:rPr>
              <a:t>determine</a:t>
            </a:r>
            <a:r>
              <a:rPr sz="700" spc="9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00" spc="60" dirty="0">
                <a:solidFill>
                  <a:srgbClr val="0C1611"/>
                </a:solidFill>
                <a:latin typeface="Arial"/>
                <a:cs typeface="Arial"/>
              </a:rPr>
              <a:t>the</a:t>
            </a:r>
            <a:r>
              <a:rPr sz="700" spc="165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00" spc="70" dirty="0">
                <a:solidFill>
                  <a:srgbClr val="0C1611"/>
                </a:solidFill>
                <a:latin typeface="Arial"/>
                <a:cs typeface="Arial"/>
              </a:rPr>
              <a:t>sentiment</a:t>
            </a:r>
            <a:r>
              <a:rPr sz="700" spc="155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00" spc="55" dirty="0">
                <a:solidFill>
                  <a:srgbClr val="0C1611"/>
                </a:solidFill>
                <a:latin typeface="Arial"/>
                <a:cs typeface="Arial"/>
              </a:rPr>
              <a:t>expressed</a:t>
            </a:r>
            <a:r>
              <a:rPr sz="700" spc="55" dirty="0">
                <a:solidFill>
                  <a:srgbClr val="2D3633"/>
                </a:solidFill>
                <a:latin typeface="Arial"/>
                <a:cs typeface="Arial"/>
              </a:rPr>
              <a:t>,</a:t>
            </a:r>
            <a:r>
              <a:rPr sz="700" spc="30" dirty="0">
                <a:solidFill>
                  <a:srgbClr val="2D3633"/>
                </a:solidFill>
                <a:latin typeface="Arial"/>
                <a:cs typeface="Arial"/>
              </a:rPr>
              <a:t> </a:t>
            </a:r>
            <a:r>
              <a:rPr sz="700" spc="80" dirty="0">
                <a:solidFill>
                  <a:srgbClr val="0C1611"/>
                </a:solidFill>
                <a:latin typeface="Arial"/>
                <a:cs typeface="Arial"/>
              </a:rPr>
              <a:t>which</a:t>
            </a:r>
            <a:r>
              <a:rPr sz="700" spc="75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00" spc="60" dirty="0">
                <a:solidFill>
                  <a:srgbClr val="0C1611"/>
                </a:solidFill>
                <a:latin typeface="Arial"/>
                <a:cs typeface="Arial"/>
              </a:rPr>
              <a:t>is</a:t>
            </a:r>
            <a:r>
              <a:rPr sz="700" spc="45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00" spc="70" dirty="0">
                <a:solidFill>
                  <a:srgbClr val="0C1611"/>
                </a:solidFill>
                <a:latin typeface="Arial"/>
                <a:cs typeface="Arial"/>
              </a:rPr>
              <a:t>crucial</a:t>
            </a:r>
            <a:r>
              <a:rPr sz="700" spc="-25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00" spc="65" dirty="0">
                <a:solidFill>
                  <a:srgbClr val="0C1611"/>
                </a:solidFill>
                <a:latin typeface="Arial"/>
                <a:cs typeface="Arial"/>
              </a:rPr>
              <a:t>for</a:t>
            </a:r>
            <a:r>
              <a:rPr sz="700" spc="125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00" spc="55" dirty="0">
                <a:solidFill>
                  <a:srgbClr val="0C1611"/>
                </a:solidFill>
                <a:latin typeface="Arial"/>
                <a:cs typeface="Arial"/>
              </a:rPr>
              <a:t>understanding </a:t>
            </a:r>
            <a:r>
              <a:rPr sz="700" spc="75" dirty="0">
                <a:solidFill>
                  <a:srgbClr val="0C1611"/>
                </a:solidFill>
                <a:latin typeface="Arial"/>
                <a:cs typeface="Arial"/>
              </a:rPr>
              <a:t>customer</a:t>
            </a:r>
            <a:r>
              <a:rPr sz="700" spc="13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00" spc="60" dirty="0">
                <a:solidFill>
                  <a:srgbClr val="0C1611"/>
                </a:solidFill>
                <a:latin typeface="Arial"/>
                <a:cs typeface="Arial"/>
              </a:rPr>
              <a:t>feedback</a:t>
            </a:r>
            <a:r>
              <a:rPr sz="700" spc="16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00" spc="65" dirty="0">
                <a:solidFill>
                  <a:srgbClr val="0C1611"/>
                </a:solidFill>
                <a:latin typeface="Arial"/>
                <a:cs typeface="Arial"/>
              </a:rPr>
              <a:t>and</a:t>
            </a:r>
            <a:r>
              <a:rPr sz="700" spc="8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00" spc="60" dirty="0">
                <a:solidFill>
                  <a:srgbClr val="0C1611"/>
                </a:solidFill>
                <a:latin typeface="Arial"/>
                <a:cs typeface="Arial"/>
              </a:rPr>
              <a:t>identifying</a:t>
            </a:r>
            <a:r>
              <a:rPr sz="700" spc="25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00" spc="70" dirty="0">
                <a:solidFill>
                  <a:srgbClr val="0C1611"/>
                </a:solidFill>
                <a:latin typeface="Arial"/>
                <a:cs typeface="Arial"/>
              </a:rPr>
              <a:t>trends</a:t>
            </a:r>
            <a:r>
              <a:rPr sz="700" spc="11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00" spc="60" dirty="0">
                <a:solidFill>
                  <a:srgbClr val="0C1611"/>
                </a:solidFill>
                <a:latin typeface="Arial"/>
                <a:cs typeface="Arial"/>
              </a:rPr>
              <a:t>in</a:t>
            </a:r>
            <a:r>
              <a:rPr sz="700" spc="8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00" spc="70" dirty="0">
                <a:solidFill>
                  <a:srgbClr val="0C1611"/>
                </a:solidFill>
                <a:latin typeface="Arial"/>
                <a:cs typeface="Arial"/>
              </a:rPr>
              <a:t>consumer</a:t>
            </a:r>
            <a:r>
              <a:rPr sz="700" spc="165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00" spc="40" dirty="0">
                <a:solidFill>
                  <a:srgbClr val="0C1611"/>
                </a:solidFill>
                <a:latin typeface="Arial"/>
                <a:cs typeface="Arial"/>
              </a:rPr>
              <a:t>behavior</a:t>
            </a:r>
            <a:r>
              <a:rPr sz="700" spc="40" dirty="0">
                <a:solidFill>
                  <a:srgbClr val="2D3633"/>
                </a:solidFill>
                <a:latin typeface="Arial"/>
                <a:cs typeface="Arial"/>
              </a:rPr>
              <a:t>.</a:t>
            </a:r>
            <a:endParaRPr sz="7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47917" y="2445986"/>
            <a:ext cx="4043679" cy="512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100"/>
              </a:spcBef>
            </a:pPr>
            <a:r>
              <a:rPr sz="700" b="1" spc="60" dirty="0">
                <a:solidFill>
                  <a:srgbClr val="217046"/>
                </a:solidFill>
                <a:latin typeface="Arial"/>
                <a:cs typeface="Arial"/>
              </a:rPr>
              <a:t>2</a:t>
            </a:r>
            <a:r>
              <a:rPr sz="700" b="1" spc="260" dirty="0">
                <a:solidFill>
                  <a:srgbClr val="217046"/>
                </a:solidFill>
                <a:latin typeface="Arial"/>
                <a:cs typeface="Arial"/>
              </a:rPr>
              <a:t>  </a:t>
            </a:r>
            <a:r>
              <a:rPr sz="900" b="1" dirty="0">
                <a:solidFill>
                  <a:srgbClr val="0C1611"/>
                </a:solidFill>
                <a:latin typeface="Arial"/>
                <a:cs typeface="Arial"/>
              </a:rPr>
              <a:t>Named</a:t>
            </a:r>
            <a:r>
              <a:rPr sz="900" b="1" spc="1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0C1611"/>
                </a:solidFill>
                <a:latin typeface="Arial"/>
                <a:cs typeface="Arial"/>
              </a:rPr>
              <a:t>Entity</a:t>
            </a:r>
            <a:r>
              <a:rPr sz="900" b="1" spc="8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0C1611"/>
                </a:solidFill>
                <a:latin typeface="Arial"/>
                <a:cs typeface="Arial"/>
              </a:rPr>
              <a:t>Recognition</a:t>
            </a:r>
            <a:r>
              <a:rPr sz="900" b="1" spc="7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0C1611"/>
                </a:solidFill>
                <a:latin typeface="Arial"/>
                <a:cs typeface="Arial"/>
              </a:rPr>
              <a:t>(NER)</a:t>
            </a:r>
            <a:endParaRPr sz="900">
              <a:latin typeface="Arial"/>
              <a:cs typeface="Arial"/>
            </a:endParaRPr>
          </a:p>
          <a:p>
            <a:pPr marL="14604" marR="5080" indent="-2540">
              <a:lnSpc>
                <a:spcPct val="143200"/>
              </a:lnSpc>
              <a:spcBef>
                <a:spcPts val="345"/>
              </a:spcBef>
            </a:pPr>
            <a:r>
              <a:rPr sz="700" spc="65" dirty="0">
                <a:solidFill>
                  <a:srgbClr val="0C1611"/>
                </a:solidFill>
                <a:latin typeface="Arial"/>
                <a:cs typeface="Arial"/>
              </a:rPr>
              <a:t>Identifying</a:t>
            </a:r>
            <a:r>
              <a:rPr sz="700" spc="25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00" spc="85" dirty="0">
                <a:solidFill>
                  <a:srgbClr val="0C1611"/>
                </a:solidFill>
                <a:latin typeface="Arial"/>
                <a:cs typeface="Arial"/>
              </a:rPr>
              <a:t>and</a:t>
            </a:r>
            <a:r>
              <a:rPr sz="700" spc="25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00" spc="50" dirty="0">
                <a:solidFill>
                  <a:srgbClr val="0C1611"/>
                </a:solidFill>
                <a:latin typeface="Arial"/>
                <a:cs typeface="Arial"/>
              </a:rPr>
              <a:t>classifying</a:t>
            </a:r>
            <a:r>
              <a:rPr sz="700" spc="8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00" spc="65" dirty="0">
                <a:solidFill>
                  <a:srgbClr val="0C1611"/>
                </a:solidFill>
                <a:latin typeface="Arial"/>
                <a:cs typeface="Arial"/>
              </a:rPr>
              <a:t>entities</a:t>
            </a:r>
            <a:r>
              <a:rPr sz="700" spc="10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00" spc="60" dirty="0">
                <a:solidFill>
                  <a:srgbClr val="0C1611"/>
                </a:solidFill>
                <a:latin typeface="Arial"/>
                <a:cs typeface="Arial"/>
              </a:rPr>
              <a:t>in</a:t>
            </a:r>
            <a:r>
              <a:rPr sz="700" spc="65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00" spc="75" dirty="0">
                <a:solidFill>
                  <a:srgbClr val="0C1611"/>
                </a:solidFill>
                <a:latin typeface="Arial"/>
                <a:cs typeface="Arial"/>
              </a:rPr>
              <a:t>text </a:t>
            </a:r>
            <a:r>
              <a:rPr sz="700" spc="80" dirty="0">
                <a:solidFill>
                  <a:srgbClr val="0C1611"/>
                </a:solidFill>
                <a:latin typeface="Arial"/>
                <a:cs typeface="Arial"/>
              </a:rPr>
              <a:t>into </a:t>
            </a:r>
            <a:r>
              <a:rPr sz="700" spc="60" dirty="0">
                <a:solidFill>
                  <a:srgbClr val="0C1611"/>
                </a:solidFill>
                <a:latin typeface="Arial"/>
                <a:cs typeface="Arial"/>
              </a:rPr>
              <a:t>predefined</a:t>
            </a:r>
            <a:r>
              <a:rPr sz="700" spc="11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00" spc="50" dirty="0">
                <a:solidFill>
                  <a:srgbClr val="0C1611"/>
                </a:solidFill>
                <a:latin typeface="Arial"/>
                <a:cs typeface="Arial"/>
              </a:rPr>
              <a:t>categories</a:t>
            </a:r>
            <a:r>
              <a:rPr sz="700" spc="14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00" spc="65" dirty="0">
                <a:solidFill>
                  <a:srgbClr val="0C1611"/>
                </a:solidFill>
                <a:latin typeface="Arial"/>
                <a:cs typeface="Arial"/>
              </a:rPr>
              <a:t>such</a:t>
            </a:r>
            <a:r>
              <a:rPr sz="700" spc="13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00" spc="70" dirty="0">
                <a:solidFill>
                  <a:srgbClr val="0C1611"/>
                </a:solidFill>
                <a:latin typeface="Arial"/>
                <a:cs typeface="Arial"/>
              </a:rPr>
              <a:t>as</a:t>
            </a:r>
            <a:r>
              <a:rPr sz="700" spc="2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00" spc="50" dirty="0">
                <a:solidFill>
                  <a:srgbClr val="0C1611"/>
                </a:solidFill>
                <a:latin typeface="Arial"/>
                <a:cs typeface="Arial"/>
              </a:rPr>
              <a:t>names, </a:t>
            </a:r>
            <a:r>
              <a:rPr sz="700" spc="55" dirty="0">
                <a:solidFill>
                  <a:srgbClr val="0C1611"/>
                </a:solidFill>
                <a:latin typeface="Arial"/>
                <a:cs typeface="Arial"/>
              </a:rPr>
              <a:t>organizations</a:t>
            </a:r>
            <a:r>
              <a:rPr sz="700" spc="55" dirty="0">
                <a:solidFill>
                  <a:srgbClr val="2D3633"/>
                </a:solidFill>
                <a:latin typeface="Arial"/>
                <a:cs typeface="Arial"/>
              </a:rPr>
              <a:t>,</a:t>
            </a:r>
            <a:r>
              <a:rPr sz="700" spc="80" dirty="0">
                <a:solidFill>
                  <a:srgbClr val="2D3633"/>
                </a:solidFill>
                <a:latin typeface="Arial"/>
                <a:cs typeface="Arial"/>
              </a:rPr>
              <a:t> </a:t>
            </a:r>
            <a:r>
              <a:rPr sz="700" spc="65" dirty="0">
                <a:solidFill>
                  <a:srgbClr val="0C1611"/>
                </a:solidFill>
                <a:latin typeface="Arial"/>
                <a:cs typeface="Arial"/>
              </a:rPr>
              <a:t>and</a:t>
            </a:r>
            <a:r>
              <a:rPr sz="700" spc="10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00" spc="60" dirty="0">
                <a:solidFill>
                  <a:srgbClr val="0C1611"/>
                </a:solidFill>
                <a:latin typeface="Arial"/>
                <a:cs typeface="Arial"/>
              </a:rPr>
              <a:t>locations,</a:t>
            </a:r>
            <a:r>
              <a:rPr sz="700" spc="105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00" spc="60" dirty="0">
                <a:solidFill>
                  <a:srgbClr val="0C1611"/>
                </a:solidFill>
                <a:latin typeface="Arial"/>
                <a:cs typeface="Arial"/>
              </a:rPr>
              <a:t>enhancing</a:t>
            </a:r>
            <a:r>
              <a:rPr sz="700" spc="8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00" spc="70" dirty="0">
                <a:solidFill>
                  <a:srgbClr val="0C1611"/>
                </a:solidFill>
                <a:latin typeface="Arial"/>
                <a:cs typeface="Arial"/>
              </a:rPr>
              <a:t>data</a:t>
            </a:r>
            <a:r>
              <a:rPr sz="700" spc="65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00" spc="30" dirty="0">
                <a:solidFill>
                  <a:srgbClr val="0C1611"/>
                </a:solidFill>
                <a:latin typeface="Arial"/>
                <a:cs typeface="Arial"/>
              </a:rPr>
              <a:t>organization</a:t>
            </a:r>
            <a:r>
              <a:rPr sz="700" spc="20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00" spc="60" dirty="0">
                <a:solidFill>
                  <a:srgbClr val="0C1611"/>
                </a:solidFill>
                <a:latin typeface="Arial"/>
                <a:cs typeface="Arial"/>
              </a:rPr>
              <a:t>and</a:t>
            </a:r>
            <a:r>
              <a:rPr sz="700" spc="145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0C1611"/>
                </a:solidFill>
                <a:latin typeface="Arial"/>
                <a:cs typeface="Arial"/>
              </a:rPr>
              <a:t>retrieval.</a:t>
            </a:r>
            <a:endParaRPr sz="7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49162" y="3295591"/>
            <a:ext cx="4322445" cy="512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00"/>
              </a:spcBef>
            </a:pPr>
            <a:r>
              <a:rPr sz="700" b="1" spc="75" dirty="0">
                <a:solidFill>
                  <a:srgbClr val="217046"/>
                </a:solidFill>
                <a:latin typeface="Arial"/>
                <a:cs typeface="Arial"/>
              </a:rPr>
              <a:t>3</a:t>
            </a:r>
            <a:r>
              <a:rPr sz="700" b="1" spc="204" dirty="0">
                <a:solidFill>
                  <a:srgbClr val="217046"/>
                </a:solidFill>
                <a:latin typeface="Arial"/>
                <a:cs typeface="Arial"/>
              </a:rPr>
              <a:t>  </a:t>
            </a:r>
            <a:r>
              <a:rPr sz="900" b="1" dirty="0">
                <a:solidFill>
                  <a:srgbClr val="0C1611"/>
                </a:solidFill>
                <a:latin typeface="Arial"/>
                <a:cs typeface="Arial"/>
              </a:rPr>
              <a:t>Question</a:t>
            </a:r>
            <a:r>
              <a:rPr sz="900" b="1" spc="35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0C1611"/>
                </a:solidFill>
                <a:latin typeface="Arial"/>
                <a:cs typeface="Arial"/>
              </a:rPr>
              <a:t>Answering</a:t>
            </a:r>
            <a:endParaRPr sz="900">
              <a:latin typeface="Arial"/>
              <a:cs typeface="Arial"/>
            </a:endParaRPr>
          </a:p>
          <a:p>
            <a:pPr marL="13335" marR="5080" indent="-1270">
              <a:lnSpc>
                <a:spcPct val="143200"/>
              </a:lnSpc>
              <a:spcBef>
                <a:spcPts val="345"/>
              </a:spcBef>
            </a:pPr>
            <a:r>
              <a:rPr sz="700" spc="55" dirty="0">
                <a:solidFill>
                  <a:srgbClr val="0C1611"/>
                </a:solidFill>
                <a:latin typeface="Arial"/>
                <a:cs typeface="Arial"/>
              </a:rPr>
              <a:t>Enabling</a:t>
            </a:r>
            <a:r>
              <a:rPr sz="700" spc="85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00" spc="60" dirty="0">
                <a:solidFill>
                  <a:srgbClr val="0C1611"/>
                </a:solidFill>
                <a:latin typeface="Arial"/>
                <a:cs typeface="Arial"/>
              </a:rPr>
              <a:t>systems</a:t>
            </a:r>
            <a:r>
              <a:rPr sz="700" spc="114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00" spc="20" dirty="0">
                <a:solidFill>
                  <a:srgbClr val="0C1611"/>
                </a:solidFill>
                <a:latin typeface="Arial"/>
                <a:cs typeface="Arial"/>
              </a:rPr>
              <a:t>to</a:t>
            </a:r>
            <a:r>
              <a:rPr sz="700" spc="215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00" spc="55" dirty="0">
                <a:solidFill>
                  <a:srgbClr val="0C1611"/>
                </a:solidFill>
                <a:latin typeface="Arial"/>
                <a:cs typeface="Arial"/>
              </a:rPr>
              <a:t>provide</a:t>
            </a:r>
            <a:r>
              <a:rPr sz="700" spc="14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00" spc="50" dirty="0">
                <a:solidFill>
                  <a:srgbClr val="0C1611"/>
                </a:solidFill>
                <a:latin typeface="Arial"/>
                <a:cs typeface="Arial"/>
              </a:rPr>
              <a:t>precise</a:t>
            </a:r>
            <a:r>
              <a:rPr sz="700" spc="13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00" spc="55" dirty="0">
                <a:solidFill>
                  <a:srgbClr val="0C1611"/>
                </a:solidFill>
                <a:latin typeface="Arial"/>
                <a:cs typeface="Arial"/>
              </a:rPr>
              <a:t>answers</a:t>
            </a:r>
            <a:r>
              <a:rPr sz="700" spc="12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00" spc="20" dirty="0">
                <a:solidFill>
                  <a:srgbClr val="0C1611"/>
                </a:solidFill>
                <a:latin typeface="Arial"/>
                <a:cs typeface="Arial"/>
              </a:rPr>
              <a:t>to</a:t>
            </a:r>
            <a:r>
              <a:rPr sz="700" spc="225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00" spc="65" dirty="0">
                <a:solidFill>
                  <a:srgbClr val="0C1611"/>
                </a:solidFill>
                <a:latin typeface="Arial"/>
                <a:cs typeface="Arial"/>
              </a:rPr>
              <a:t>questions</a:t>
            </a:r>
            <a:r>
              <a:rPr sz="700" spc="20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00" spc="60" dirty="0">
                <a:solidFill>
                  <a:srgbClr val="0C1611"/>
                </a:solidFill>
                <a:latin typeface="Arial"/>
                <a:cs typeface="Arial"/>
              </a:rPr>
              <a:t>posed</a:t>
            </a:r>
            <a:r>
              <a:rPr sz="700" spc="135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00" spc="20" dirty="0">
                <a:solidFill>
                  <a:srgbClr val="0C1611"/>
                </a:solidFill>
                <a:latin typeface="Arial"/>
                <a:cs typeface="Arial"/>
              </a:rPr>
              <a:t>in</a:t>
            </a:r>
            <a:r>
              <a:rPr sz="700" spc="15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00" spc="70" dirty="0">
                <a:solidFill>
                  <a:srgbClr val="0C1611"/>
                </a:solidFill>
                <a:latin typeface="Arial"/>
                <a:cs typeface="Arial"/>
              </a:rPr>
              <a:t>natural</a:t>
            </a:r>
            <a:r>
              <a:rPr sz="700" spc="4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00" spc="20" dirty="0">
                <a:solidFill>
                  <a:srgbClr val="0C1611"/>
                </a:solidFill>
                <a:latin typeface="Arial"/>
                <a:cs typeface="Arial"/>
              </a:rPr>
              <a:t>language,</a:t>
            </a:r>
            <a:r>
              <a:rPr sz="700" spc="10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00" spc="55" dirty="0">
                <a:solidFill>
                  <a:srgbClr val="0C1611"/>
                </a:solidFill>
                <a:latin typeface="Arial"/>
                <a:cs typeface="Arial"/>
              </a:rPr>
              <a:t>thus </a:t>
            </a:r>
            <a:r>
              <a:rPr sz="700" spc="60" dirty="0">
                <a:solidFill>
                  <a:srgbClr val="0C1611"/>
                </a:solidFill>
                <a:latin typeface="Arial"/>
                <a:cs typeface="Arial"/>
              </a:rPr>
              <a:t>enhancing</a:t>
            </a:r>
            <a:r>
              <a:rPr sz="700" spc="15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00" spc="55" dirty="0">
                <a:solidFill>
                  <a:srgbClr val="0C1611"/>
                </a:solidFill>
                <a:latin typeface="Arial"/>
                <a:cs typeface="Arial"/>
              </a:rPr>
              <a:t>the</a:t>
            </a:r>
            <a:r>
              <a:rPr sz="700" spc="175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00" spc="65" dirty="0">
                <a:solidFill>
                  <a:srgbClr val="0C1611"/>
                </a:solidFill>
                <a:latin typeface="Arial"/>
                <a:cs typeface="Arial"/>
              </a:rPr>
              <a:t>interactivity</a:t>
            </a:r>
            <a:r>
              <a:rPr sz="700" spc="10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00" spc="90" dirty="0">
                <a:solidFill>
                  <a:srgbClr val="0C1611"/>
                </a:solidFill>
                <a:latin typeface="Arial"/>
                <a:cs typeface="Arial"/>
              </a:rPr>
              <a:t>and</a:t>
            </a:r>
            <a:r>
              <a:rPr sz="700" spc="-5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00" spc="60" dirty="0">
                <a:solidFill>
                  <a:srgbClr val="0C1611"/>
                </a:solidFill>
                <a:latin typeface="Arial"/>
                <a:cs typeface="Arial"/>
              </a:rPr>
              <a:t>usability</a:t>
            </a:r>
            <a:r>
              <a:rPr sz="700" spc="9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00" spc="60" dirty="0">
                <a:solidFill>
                  <a:srgbClr val="0C1611"/>
                </a:solidFill>
                <a:latin typeface="Arial"/>
                <a:cs typeface="Arial"/>
              </a:rPr>
              <a:t>of</a:t>
            </a:r>
            <a:r>
              <a:rPr sz="700" spc="65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00" spc="70" dirty="0">
                <a:solidFill>
                  <a:srgbClr val="0C1611"/>
                </a:solidFill>
                <a:latin typeface="Arial"/>
                <a:cs typeface="Arial"/>
              </a:rPr>
              <a:t>Al</a:t>
            </a:r>
            <a:r>
              <a:rPr sz="700" spc="35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00" spc="55" dirty="0">
                <a:solidFill>
                  <a:srgbClr val="0C1611"/>
                </a:solidFill>
                <a:latin typeface="Arial"/>
                <a:cs typeface="Arial"/>
              </a:rPr>
              <a:t>applications</a:t>
            </a:r>
            <a:r>
              <a:rPr sz="700" spc="55" dirty="0">
                <a:solidFill>
                  <a:srgbClr val="2D3633"/>
                </a:solidFill>
                <a:latin typeface="Arial"/>
                <a:cs typeface="Arial"/>
              </a:rPr>
              <a:t>.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25" y="2868466"/>
            <a:ext cx="1049953" cy="157696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3269056" y="1401525"/>
            <a:ext cx="0" cy="1516380"/>
          </a:xfrm>
          <a:custGeom>
            <a:avLst/>
            <a:gdLst/>
            <a:ahLst/>
            <a:cxnLst/>
            <a:rect l="l" t="t" r="r" b="b"/>
            <a:pathLst>
              <a:path h="1516380">
                <a:moveTo>
                  <a:pt x="0" y="1515839"/>
                </a:moveTo>
                <a:lnTo>
                  <a:pt x="0" y="0"/>
                </a:lnTo>
              </a:path>
            </a:pathLst>
          </a:custGeom>
          <a:ln w="183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2673" y="174779"/>
            <a:ext cx="123761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85" dirty="0">
                <a:solidFill>
                  <a:srgbClr val="07180E"/>
                </a:solidFill>
                <a:latin typeface="Arial"/>
                <a:cs typeface="Arial"/>
              </a:rPr>
              <a:t>MODEL</a:t>
            </a:r>
            <a:r>
              <a:rPr sz="750" spc="265" dirty="0">
                <a:solidFill>
                  <a:srgbClr val="07180E"/>
                </a:solidFill>
                <a:latin typeface="Arial"/>
                <a:cs typeface="Arial"/>
              </a:rPr>
              <a:t> </a:t>
            </a:r>
            <a:r>
              <a:rPr sz="750" spc="85" dirty="0">
                <a:solidFill>
                  <a:srgbClr val="07180E"/>
                </a:solidFill>
                <a:latin typeface="Arial"/>
                <a:cs typeface="Arial"/>
              </a:rPr>
              <a:t>FINE</a:t>
            </a:r>
            <a:r>
              <a:rPr sz="750" spc="85" dirty="0">
                <a:solidFill>
                  <a:srgbClr val="282F2B"/>
                </a:solidFill>
                <a:latin typeface="Arial"/>
                <a:cs typeface="Arial"/>
              </a:rPr>
              <a:t>-</a:t>
            </a:r>
            <a:r>
              <a:rPr sz="750" spc="100" dirty="0">
                <a:solidFill>
                  <a:srgbClr val="07180E"/>
                </a:solidFill>
                <a:latin typeface="Arial"/>
                <a:cs typeface="Arial"/>
              </a:rPr>
              <a:t>TUNING</a:t>
            </a:r>
            <a:endParaRPr sz="75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3580" y="330131"/>
            <a:ext cx="1802130" cy="9086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5715" algn="just">
              <a:lnSpc>
                <a:spcPct val="110600"/>
              </a:lnSpc>
              <a:spcBef>
                <a:spcPts val="85"/>
              </a:spcBef>
            </a:pPr>
            <a:r>
              <a:rPr spc="-10" dirty="0">
                <a:solidFill>
                  <a:srgbClr val="07180E"/>
                </a:solidFill>
              </a:rPr>
              <a:t>Fine-</a:t>
            </a:r>
            <a:r>
              <a:rPr dirty="0">
                <a:solidFill>
                  <a:srgbClr val="07180E"/>
                </a:solidFill>
              </a:rPr>
              <a:t>Tuning</a:t>
            </a:r>
            <a:r>
              <a:rPr spc="175" dirty="0">
                <a:solidFill>
                  <a:srgbClr val="07180E"/>
                </a:solidFill>
              </a:rPr>
              <a:t> </a:t>
            </a:r>
            <a:r>
              <a:rPr spc="-25" dirty="0">
                <a:solidFill>
                  <a:srgbClr val="07180E"/>
                </a:solidFill>
              </a:rPr>
              <a:t>the </a:t>
            </a:r>
            <a:r>
              <a:rPr spc="50" dirty="0">
                <a:solidFill>
                  <a:srgbClr val="07180E"/>
                </a:solidFill>
              </a:rPr>
              <a:t>Distilbert-</a:t>
            </a:r>
            <a:r>
              <a:rPr spc="55" dirty="0">
                <a:solidFill>
                  <a:srgbClr val="07180E"/>
                </a:solidFill>
              </a:rPr>
              <a:t>Base­ </a:t>
            </a:r>
            <a:r>
              <a:rPr dirty="0">
                <a:solidFill>
                  <a:srgbClr val="07180E"/>
                </a:solidFill>
              </a:rPr>
              <a:t>Uncased</a:t>
            </a:r>
            <a:r>
              <a:rPr spc="260" dirty="0">
                <a:solidFill>
                  <a:srgbClr val="07180E"/>
                </a:solidFill>
              </a:rPr>
              <a:t> </a:t>
            </a:r>
            <a:r>
              <a:rPr spc="45" dirty="0">
                <a:solidFill>
                  <a:srgbClr val="07180E"/>
                </a:solidFill>
              </a:rPr>
              <a:t>Mo</a:t>
            </a:r>
            <a:r>
              <a:rPr lang="en-US" spc="45" dirty="0">
                <a:solidFill>
                  <a:srgbClr val="07180E"/>
                </a:solidFill>
              </a:rPr>
              <a:t>d</a:t>
            </a:r>
            <a:r>
              <a:rPr spc="45" dirty="0">
                <a:solidFill>
                  <a:srgbClr val="07180E"/>
                </a:solidFill>
              </a:rPr>
              <a:t>el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522750" y="416070"/>
            <a:ext cx="235585" cy="443230"/>
          </a:xfrm>
          <a:prstGeom prst="rect">
            <a:avLst/>
          </a:prstGeom>
          <a:solidFill>
            <a:srgbClr val="1C7044"/>
          </a:solidFill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550" spc="-25" dirty="0">
                <a:solidFill>
                  <a:srgbClr val="F0F7F7"/>
                </a:solidFill>
                <a:latin typeface="Arial"/>
                <a:cs typeface="Arial"/>
              </a:rPr>
              <a:t>II</a:t>
            </a:r>
            <a:endParaRPr sz="25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57322" y="372871"/>
            <a:ext cx="1127125" cy="164465"/>
          </a:xfrm>
          <a:prstGeom prst="rect">
            <a:avLst/>
          </a:prstGeom>
          <a:solidFill>
            <a:srgbClr val="1C7044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r>
              <a:rPr sz="900" b="1" dirty="0">
                <a:solidFill>
                  <a:srgbClr val="F0F7F7"/>
                </a:solidFill>
                <a:latin typeface="Arial"/>
                <a:cs typeface="Arial"/>
              </a:rPr>
              <a:t>Dataset</a:t>
            </a:r>
            <a:r>
              <a:rPr sz="900" b="1" spc="190" dirty="0">
                <a:solidFill>
                  <a:srgbClr val="F0F7F7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F0F7F7"/>
                </a:solidFill>
                <a:latin typeface="Arial"/>
                <a:cs typeface="Arial"/>
              </a:rPr>
              <a:t>Preparation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61099" y="599335"/>
            <a:ext cx="3790315" cy="130810"/>
          </a:xfrm>
          <a:prstGeom prst="rect">
            <a:avLst/>
          </a:prstGeom>
          <a:solidFill>
            <a:srgbClr val="1C7044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r>
              <a:rPr sz="750" spc="30" dirty="0">
                <a:solidFill>
                  <a:srgbClr val="F0F7F7"/>
                </a:solidFill>
                <a:latin typeface="Arial"/>
                <a:cs typeface="Arial"/>
              </a:rPr>
              <a:t>This</a:t>
            </a:r>
            <a:r>
              <a:rPr sz="750" spc="114" dirty="0">
                <a:solidFill>
                  <a:srgbClr val="F0F7F7"/>
                </a:solidFill>
                <a:latin typeface="Arial"/>
                <a:cs typeface="Arial"/>
              </a:rPr>
              <a:t> </a:t>
            </a:r>
            <a:r>
              <a:rPr sz="750" spc="30" dirty="0">
                <a:solidFill>
                  <a:srgbClr val="F0F7F7"/>
                </a:solidFill>
                <a:latin typeface="Arial"/>
                <a:cs typeface="Arial"/>
              </a:rPr>
              <a:t>involves</a:t>
            </a:r>
            <a:r>
              <a:rPr sz="750" spc="145" dirty="0">
                <a:solidFill>
                  <a:srgbClr val="F0F7F7"/>
                </a:solidFill>
                <a:latin typeface="Arial"/>
                <a:cs typeface="Arial"/>
              </a:rPr>
              <a:t> </a:t>
            </a:r>
            <a:r>
              <a:rPr sz="750" spc="30" dirty="0">
                <a:solidFill>
                  <a:srgbClr val="F0F7F7"/>
                </a:solidFill>
                <a:latin typeface="Arial"/>
                <a:cs typeface="Arial"/>
              </a:rPr>
              <a:t>collecting</a:t>
            </a:r>
            <a:r>
              <a:rPr sz="750" spc="70" dirty="0">
                <a:solidFill>
                  <a:srgbClr val="F0F7F7"/>
                </a:solidFill>
                <a:latin typeface="Arial"/>
                <a:cs typeface="Arial"/>
              </a:rPr>
              <a:t> </a:t>
            </a:r>
            <a:r>
              <a:rPr sz="750" spc="65" dirty="0">
                <a:solidFill>
                  <a:srgbClr val="F0F7F7"/>
                </a:solidFill>
                <a:latin typeface="Arial"/>
                <a:cs typeface="Arial"/>
              </a:rPr>
              <a:t>and</a:t>
            </a:r>
            <a:r>
              <a:rPr sz="750" spc="-10" dirty="0">
                <a:solidFill>
                  <a:srgbClr val="F0F7F7"/>
                </a:solidFill>
                <a:latin typeface="Arial"/>
                <a:cs typeface="Arial"/>
              </a:rPr>
              <a:t> </a:t>
            </a:r>
            <a:r>
              <a:rPr sz="750" spc="50" dirty="0">
                <a:solidFill>
                  <a:srgbClr val="F0F7F7"/>
                </a:solidFill>
                <a:latin typeface="Arial"/>
                <a:cs typeface="Arial"/>
              </a:rPr>
              <a:t>formatting</a:t>
            </a:r>
            <a:r>
              <a:rPr sz="750" spc="45" dirty="0">
                <a:solidFill>
                  <a:srgbClr val="F0F7F7"/>
                </a:solidFill>
                <a:latin typeface="Arial"/>
                <a:cs typeface="Arial"/>
              </a:rPr>
              <a:t> </a:t>
            </a:r>
            <a:r>
              <a:rPr sz="750" spc="55" dirty="0">
                <a:solidFill>
                  <a:srgbClr val="F0F7F7"/>
                </a:solidFill>
                <a:latin typeface="Arial"/>
                <a:cs typeface="Arial"/>
              </a:rPr>
              <a:t>the</a:t>
            </a:r>
            <a:r>
              <a:rPr sz="750" spc="140" dirty="0">
                <a:solidFill>
                  <a:srgbClr val="F0F7F7"/>
                </a:solidFill>
                <a:latin typeface="Arial"/>
                <a:cs typeface="Arial"/>
              </a:rPr>
              <a:t> </a:t>
            </a:r>
            <a:r>
              <a:rPr sz="750" spc="30" dirty="0">
                <a:solidFill>
                  <a:srgbClr val="F0F7F7"/>
                </a:solidFill>
                <a:latin typeface="Arial"/>
                <a:cs typeface="Arial"/>
              </a:rPr>
              <a:t>data </a:t>
            </a:r>
            <a:r>
              <a:rPr sz="750" spc="60" dirty="0">
                <a:solidFill>
                  <a:srgbClr val="F0F7F7"/>
                </a:solidFill>
                <a:latin typeface="Arial"/>
                <a:cs typeface="Arial"/>
              </a:rPr>
              <a:t>that</a:t>
            </a:r>
            <a:r>
              <a:rPr sz="750" spc="105" dirty="0">
                <a:solidFill>
                  <a:srgbClr val="F0F7F7"/>
                </a:solidFill>
                <a:latin typeface="Arial"/>
                <a:cs typeface="Arial"/>
              </a:rPr>
              <a:t> </a:t>
            </a:r>
            <a:r>
              <a:rPr sz="750" spc="55" dirty="0">
                <a:solidFill>
                  <a:srgbClr val="F0F7F7"/>
                </a:solidFill>
                <a:latin typeface="Arial"/>
                <a:cs typeface="Arial"/>
              </a:rPr>
              <a:t>is</a:t>
            </a:r>
            <a:r>
              <a:rPr sz="750" spc="35" dirty="0">
                <a:solidFill>
                  <a:srgbClr val="F0F7F7"/>
                </a:solidFill>
                <a:latin typeface="Arial"/>
                <a:cs typeface="Arial"/>
              </a:rPr>
              <a:t> </a:t>
            </a:r>
            <a:r>
              <a:rPr sz="750" spc="30" dirty="0">
                <a:solidFill>
                  <a:srgbClr val="F0F7F7"/>
                </a:solidFill>
                <a:latin typeface="Arial"/>
                <a:cs typeface="Arial"/>
              </a:rPr>
              <a:t>pertinent</a:t>
            </a:r>
            <a:r>
              <a:rPr sz="750" spc="110" dirty="0">
                <a:solidFill>
                  <a:srgbClr val="F0F7F7"/>
                </a:solidFill>
                <a:latin typeface="Arial"/>
                <a:cs typeface="Arial"/>
              </a:rPr>
              <a:t> </a:t>
            </a:r>
            <a:r>
              <a:rPr sz="750" spc="30" dirty="0">
                <a:solidFill>
                  <a:srgbClr val="F0F7F7"/>
                </a:solidFill>
                <a:latin typeface="Arial"/>
                <a:cs typeface="Arial"/>
              </a:rPr>
              <a:t>to</a:t>
            </a:r>
            <a:r>
              <a:rPr sz="750" spc="140" dirty="0">
                <a:solidFill>
                  <a:srgbClr val="F0F7F7"/>
                </a:solidFill>
                <a:latin typeface="Arial"/>
                <a:cs typeface="Arial"/>
              </a:rPr>
              <a:t> </a:t>
            </a:r>
            <a:r>
              <a:rPr sz="750" spc="50" dirty="0">
                <a:solidFill>
                  <a:srgbClr val="F0F7F7"/>
                </a:solidFill>
                <a:latin typeface="Arial"/>
                <a:cs typeface="Arial"/>
              </a:rPr>
              <a:t>the</a:t>
            </a:r>
            <a:r>
              <a:rPr sz="750" spc="125" dirty="0">
                <a:solidFill>
                  <a:srgbClr val="F0F7F7"/>
                </a:solidFill>
                <a:latin typeface="Arial"/>
                <a:cs typeface="Arial"/>
              </a:rPr>
              <a:t> </a:t>
            </a:r>
            <a:r>
              <a:rPr sz="750" spc="-10" dirty="0">
                <a:solidFill>
                  <a:srgbClr val="F0F7F7"/>
                </a:solidFill>
                <a:latin typeface="Arial"/>
                <a:cs typeface="Arial"/>
              </a:rPr>
              <a:t>specific</a:t>
            </a:r>
            <a:endParaRPr sz="7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61099" y="752141"/>
            <a:ext cx="1769110" cy="130810"/>
          </a:xfrm>
          <a:prstGeom prst="rect">
            <a:avLst/>
          </a:prstGeom>
          <a:solidFill>
            <a:srgbClr val="1C7044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r>
              <a:rPr sz="750" dirty="0">
                <a:solidFill>
                  <a:srgbClr val="F0F7F7"/>
                </a:solidFill>
                <a:latin typeface="Arial"/>
                <a:cs typeface="Arial"/>
              </a:rPr>
              <a:t>task</a:t>
            </a:r>
            <a:r>
              <a:rPr sz="750" spc="235" dirty="0">
                <a:solidFill>
                  <a:srgbClr val="F0F7F7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F0F7F7"/>
                </a:solidFill>
                <a:latin typeface="Arial"/>
                <a:cs typeface="Arial"/>
              </a:rPr>
              <a:t>at</a:t>
            </a:r>
            <a:r>
              <a:rPr sz="750" spc="215" dirty="0">
                <a:solidFill>
                  <a:srgbClr val="F0F7F7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F0F7F7"/>
                </a:solidFill>
                <a:latin typeface="Arial"/>
                <a:cs typeface="Arial"/>
              </a:rPr>
              <a:t>hand</a:t>
            </a:r>
            <a:r>
              <a:rPr sz="750" spc="150" dirty="0">
                <a:solidFill>
                  <a:srgbClr val="F0F7F7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F0F7F7"/>
                </a:solidFill>
                <a:latin typeface="Arial"/>
                <a:cs typeface="Arial"/>
              </a:rPr>
              <a:t>to</a:t>
            </a:r>
            <a:r>
              <a:rPr sz="750" spc="315" dirty="0">
                <a:solidFill>
                  <a:srgbClr val="F0F7F7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F0F7F7"/>
                </a:solidFill>
                <a:latin typeface="Arial"/>
                <a:cs typeface="Arial"/>
              </a:rPr>
              <a:t>ensure</a:t>
            </a:r>
            <a:r>
              <a:rPr sz="750" spc="225" dirty="0">
                <a:solidFill>
                  <a:srgbClr val="F0F7F7"/>
                </a:solidFill>
                <a:latin typeface="Arial"/>
                <a:cs typeface="Arial"/>
              </a:rPr>
              <a:t> </a:t>
            </a:r>
            <a:r>
              <a:rPr sz="750" spc="-10" dirty="0">
                <a:solidFill>
                  <a:srgbClr val="F0F7F7"/>
                </a:solidFill>
                <a:latin typeface="Arial"/>
                <a:cs typeface="Arial"/>
              </a:rPr>
              <a:t>compatibility.</a:t>
            </a:r>
            <a:endParaRPr sz="7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4987" y="1301980"/>
            <a:ext cx="1391285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dirty="0">
                <a:solidFill>
                  <a:srgbClr val="676767"/>
                </a:solidFill>
                <a:latin typeface="Arial"/>
                <a:cs typeface="Arial"/>
              </a:rPr>
              <a:t>Key</a:t>
            </a:r>
            <a:r>
              <a:rPr sz="850" spc="7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850" spc="65" dirty="0">
                <a:solidFill>
                  <a:srgbClr val="676767"/>
                </a:solidFill>
                <a:latin typeface="Arial"/>
                <a:cs typeface="Arial"/>
              </a:rPr>
              <a:t>Steps</a:t>
            </a:r>
            <a:r>
              <a:rPr sz="850" spc="9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676767"/>
                </a:solidFill>
                <a:latin typeface="Arial"/>
                <a:cs typeface="Arial"/>
              </a:rPr>
              <a:t>in</a:t>
            </a:r>
            <a:r>
              <a:rPr sz="850" spc="10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850" spc="50" dirty="0">
                <a:solidFill>
                  <a:srgbClr val="676767"/>
                </a:solidFill>
                <a:latin typeface="Arial"/>
                <a:cs typeface="Arial"/>
              </a:rPr>
              <a:t>the</a:t>
            </a:r>
            <a:r>
              <a:rPr sz="850" spc="18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850" spc="-10" dirty="0">
                <a:solidFill>
                  <a:srgbClr val="676767"/>
                </a:solidFill>
                <a:latin typeface="Arial"/>
                <a:cs typeface="Arial"/>
              </a:rPr>
              <a:t>Process</a:t>
            </a:r>
            <a:endParaRPr sz="8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10050" y="1944276"/>
            <a:ext cx="221615" cy="415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50" spc="25" dirty="0">
                <a:solidFill>
                  <a:srgbClr val="07180E"/>
                </a:solidFill>
                <a:latin typeface="Arial"/>
                <a:cs typeface="Arial"/>
              </a:rPr>
              <a:t>II</a:t>
            </a:r>
            <a:endParaRPr sz="255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44850" y="1894614"/>
            <a:ext cx="3703954" cy="4951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07180E"/>
                </a:solidFill>
                <a:latin typeface="Arial"/>
                <a:cs typeface="Arial"/>
              </a:rPr>
              <a:t>Modifying</a:t>
            </a:r>
            <a:r>
              <a:rPr sz="900" b="1" spc="215" dirty="0">
                <a:solidFill>
                  <a:srgbClr val="07180E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07180E"/>
                </a:solidFill>
                <a:latin typeface="Arial"/>
                <a:cs typeface="Arial"/>
              </a:rPr>
              <a:t>the</a:t>
            </a:r>
            <a:r>
              <a:rPr sz="900" b="1" spc="195" dirty="0">
                <a:solidFill>
                  <a:srgbClr val="07180E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07180E"/>
                </a:solidFill>
                <a:latin typeface="Arial"/>
                <a:cs typeface="Arial"/>
              </a:rPr>
              <a:t>Classification</a:t>
            </a:r>
            <a:r>
              <a:rPr sz="900" b="1" spc="-20" dirty="0">
                <a:solidFill>
                  <a:srgbClr val="07180E"/>
                </a:solidFill>
                <a:latin typeface="Arial"/>
                <a:cs typeface="Arial"/>
              </a:rPr>
              <a:t> Head</a:t>
            </a:r>
            <a:endParaRPr sz="900" b="1" dirty="0">
              <a:latin typeface="Arial"/>
              <a:cs typeface="Arial"/>
            </a:endParaRPr>
          </a:p>
          <a:p>
            <a:pPr marL="15875" marR="5080" indent="-1270">
              <a:lnSpc>
                <a:spcPct val="133700"/>
              </a:lnSpc>
              <a:spcBef>
                <a:spcPts val="380"/>
              </a:spcBef>
            </a:pPr>
            <a:r>
              <a:rPr sz="750" spc="30" dirty="0">
                <a:solidFill>
                  <a:srgbClr val="07180E"/>
                </a:solidFill>
                <a:latin typeface="Arial"/>
                <a:cs typeface="Arial"/>
              </a:rPr>
              <a:t>The</a:t>
            </a:r>
            <a:r>
              <a:rPr sz="750" spc="80" dirty="0">
                <a:solidFill>
                  <a:srgbClr val="07180E"/>
                </a:solidFill>
                <a:latin typeface="Arial"/>
                <a:cs typeface="Arial"/>
              </a:rPr>
              <a:t> </a:t>
            </a:r>
            <a:r>
              <a:rPr sz="750" spc="50" dirty="0">
                <a:solidFill>
                  <a:srgbClr val="07180E"/>
                </a:solidFill>
                <a:latin typeface="Arial"/>
                <a:cs typeface="Arial"/>
              </a:rPr>
              <a:t>model's</a:t>
            </a:r>
            <a:r>
              <a:rPr sz="750" spc="105" dirty="0">
                <a:solidFill>
                  <a:srgbClr val="07180E"/>
                </a:solidFill>
                <a:latin typeface="Arial"/>
                <a:cs typeface="Arial"/>
              </a:rPr>
              <a:t> </a:t>
            </a:r>
            <a:r>
              <a:rPr sz="750" spc="65" dirty="0">
                <a:solidFill>
                  <a:srgbClr val="07180E"/>
                </a:solidFill>
                <a:latin typeface="Arial"/>
                <a:cs typeface="Arial"/>
              </a:rPr>
              <a:t>output</a:t>
            </a:r>
            <a:r>
              <a:rPr sz="750" spc="120" dirty="0">
                <a:solidFill>
                  <a:srgbClr val="07180E"/>
                </a:solidFill>
                <a:latin typeface="Arial"/>
                <a:cs typeface="Arial"/>
              </a:rPr>
              <a:t> </a:t>
            </a:r>
            <a:r>
              <a:rPr sz="750" spc="30" dirty="0">
                <a:solidFill>
                  <a:srgbClr val="07180E"/>
                </a:solidFill>
                <a:latin typeface="Arial"/>
                <a:cs typeface="Arial"/>
              </a:rPr>
              <a:t>layer</a:t>
            </a:r>
            <a:r>
              <a:rPr sz="750" spc="95" dirty="0">
                <a:solidFill>
                  <a:srgbClr val="07180E"/>
                </a:solidFill>
                <a:latin typeface="Arial"/>
                <a:cs typeface="Arial"/>
              </a:rPr>
              <a:t> </a:t>
            </a:r>
            <a:r>
              <a:rPr sz="750" spc="30" dirty="0">
                <a:solidFill>
                  <a:srgbClr val="07180E"/>
                </a:solidFill>
                <a:latin typeface="Arial"/>
                <a:cs typeface="Arial"/>
              </a:rPr>
              <a:t>is</a:t>
            </a:r>
            <a:r>
              <a:rPr sz="750" spc="110" dirty="0">
                <a:solidFill>
                  <a:srgbClr val="07180E"/>
                </a:solidFill>
                <a:latin typeface="Arial"/>
                <a:cs typeface="Arial"/>
              </a:rPr>
              <a:t> </a:t>
            </a:r>
            <a:r>
              <a:rPr sz="750" spc="30" dirty="0">
                <a:solidFill>
                  <a:srgbClr val="07180E"/>
                </a:solidFill>
                <a:latin typeface="Arial"/>
                <a:cs typeface="Arial"/>
              </a:rPr>
              <a:t>customized</a:t>
            </a:r>
            <a:r>
              <a:rPr sz="750" spc="114" dirty="0">
                <a:solidFill>
                  <a:srgbClr val="07180E"/>
                </a:solidFill>
                <a:latin typeface="Arial"/>
                <a:cs typeface="Arial"/>
              </a:rPr>
              <a:t> </a:t>
            </a:r>
            <a:r>
              <a:rPr sz="750" spc="30" dirty="0">
                <a:solidFill>
                  <a:srgbClr val="07180E"/>
                </a:solidFill>
                <a:latin typeface="Arial"/>
                <a:cs typeface="Arial"/>
              </a:rPr>
              <a:t>to</a:t>
            </a:r>
            <a:r>
              <a:rPr sz="750" spc="170" dirty="0">
                <a:solidFill>
                  <a:srgbClr val="07180E"/>
                </a:solidFill>
                <a:latin typeface="Arial"/>
                <a:cs typeface="Arial"/>
              </a:rPr>
              <a:t> </a:t>
            </a:r>
            <a:r>
              <a:rPr sz="750" spc="60" dirty="0">
                <a:solidFill>
                  <a:srgbClr val="07180E"/>
                </a:solidFill>
                <a:latin typeface="Arial"/>
                <a:cs typeface="Arial"/>
              </a:rPr>
              <a:t>meet</a:t>
            </a:r>
            <a:r>
              <a:rPr sz="750" spc="70" dirty="0">
                <a:solidFill>
                  <a:srgbClr val="07180E"/>
                </a:solidFill>
                <a:latin typeface="Arial"/>
                <a:cs typeface="Arial"/>
              </a:rPr>
              <a:t> </a:t>
            </a:r>
            <a:r>
              <a:rPr sz="750" spc="50" dirty="0">
                <a:solidFill>
                  <a:srgbClr val="07180E"/>
                </a:solidFill>
                <a:latin typeface="Arial"/>
                <a:cs typeface="Arial"/>
              </a:rPr>
              <a:t>the</a:t>
            </a:r>
            <a:r>
              <a:rPr sz="750" spc="125" dirty="0">
                <a:solidFill>
                  <a:srgbClr val="07180E"/>
                </a:solidFill>
                <a:latin typeface="Arial"/>
                <a:cs typeface="Arial"/>
              </a:rPr>
              <a:t> </a:t>
            </a:r>
            <a:r>
              <a:rPr sz="750" spc="30" dirty="0">
                <a:solidFill>
                  <a:srgbClr val="07180E"/>
                </a:solidFill>
                <a:latin typeface="Arial"/>
                <a:cs typeface="Arial"/>
              </a:rPr>
              <a:t>specific</a:t>
            </a:r>
            <a:r>
              <a:rPr sz="750" spc="160" dirty="0">
                <a:solidFill>
                  <a:srgbClr val="07180E"/>
                </a:solidFill>
                <a:latin typeface="Arial"/>
                <a:cs typeface="Arial"/>
              </a:rPr>
              <a:t> </a:t>
            </a:r>
            <a:r>
              <a:rPr sz="750" spc="30" dirty="0">
                <a:solidFill>
                  <a:srgbClr val="07180E"/>
                </a:solidFill>
                <a:latin typeface="Arial"/>
                <a:cs typeface="Arial"/>
              </a:rPr>
              <a:t>requirements</a:t>
            </a:r>
            <a:r>
              <a:rPr sz="750" spc="150" dirty="0">
                <a:solidFill>
                  <a:srgbClr val="07180E"/>
                </a:solidFill>
                <a:latin typeface="Arial"/>
                <a:cs typeface="Arial"/>
              </a:rPr>
              <a:t> </a:t>
            </a:r>
            <a:r>
              <a:rPr sz="750" spc="-25" dirty="0">
                <a:solidFill>
                  <a:srgbClr val="07180E"/>
                </a:solidFill>
                <a:latin typeface="Arial"/>
                <a:cs typeface="Arial"/>
              </a:rPr>
              <a:t>of</a:t>
            </a:r>
            <a:r>
              <a:rPr sz="750" spc="20" dirty="0">
                <a:solidFill>
                  <a:srgbClr val="07180E"/>
                </a:solidFill>
                <a:latin typeface="Arial"/>
                <a:cs typeface="Arial"/>
              </a:rPr>
              <a:t> the</a:t>
            </a:r>
            <a:r>
              <a:rPr sz="750" spc="210" dirty="0">
                <a:solidFill>
                  <a:srgbClr val="07180E"/>
                </a:solidFill>
                <a:latin typeface="Arial"/>
                <a:cs typeface="Arial"/>
              </a:rPr>
              <a:t> </a:t>
            </a:r>
            <a:r>
              <a:rPr sz="750" spc="20" dirty="0">
                <a:solidFill>
                  <a:srgbClr val="07180E"/>
                </a:solidFill>
                <a:latin typeface="Arial"/>
                <a:cs typeface="Arial"/>
              </a:rPr>
              <a:t>task,</a:t>
            </a:r>
            <a:r>
              <a:rPr sz="750" spc="125" dirty="0">
                <a:solidFill>
                  <a:srgbClr val="07180E"/>
                </a:solidFill>
                <a:latin typeface="Arial"/>
                <a:cs typeface="Arial"/>
              </a:rPr>
              <a:t> </a:t>
            </a:r>
            <a:r>
              <a:rPr sz="750" spc="20" dirty="0">
                <a:solidFill>
                  <a:srgbClr val="07180E"/>
                </a:solidFill>
                <a:latin typeface="Arial"/>
                <a:cs typeface="Arial"/>
              </a:rPr>
              <a:t>enhancing</a:t>
            </a:r>
            <a:r>
              <a:rPr sz="750" spc="114" dirty="0">
                <a:solidFill>
                  <a:srgbClr val="07180E"/>
                </a:solidFill>
                <a:latin typeface="Arial"/>
                <a:cs typeface="Arial"/>
              </a:rPr>
              <a:t> </a:t>
            </a:r>
            <a:r>
              <a:rPr sz="750" spc="20" dirty="0">
                <a:solidFill>
                  <a:srgbClr val="07180E"/>
                </a:solidFill>
                <a:latin typeface="Arial"/>
                <a:cs typeface="Arial"/>
              </a:rPr>
              <a:t>its</a:t>
            </a:r>
            <a:r>
              <a:rPr sz="750" spc="260" dirty="0">
                <a:solidFill>
                  <a:srgbClr val="07180E"/>
                </a:solidFill>
                <a:latin typeface="Arial"/>
                <a:cs typeface="Arial"/>
              </a:rPr>
              <a:t> </a:t>
            </a:r>
            <a:r>
              <a:rPr sz="750" spc="20" dirty="0">
                <a:solidFill>
                  <a:srgbClr val="07180E"/>
                </a:solidFill>
                <a:latin typeface="Arial"/>
                <a:cs typeface="Arial"/>
              </a:rPr>
              <a:t>ability</a:t>
            </a:r>
            <a:r>
              <a:rPr sz="750" spc="90" dirty="0">
                <a:solidFill>
                  <a:srgbClr val="07180E"/>
                </a:solidFill>
                <a:latin typeface="Arial"/>
                <a:cs typeface="Arial"/>
              </a:rPr>
              <a:t> </a:t>
            </a:r>
            <a:r>
              <a:rPr sz="750" spc="50" dirty="0">
                <a:solidFill>
                  <a:srgbClr val="07180E"/>
                </a:solidFill>
                <a:latin typeface="Arial"/>
                <a:cs typeface="Arial"/>
              </a:rPr>
              <a:t>to</a:t>
            </a:r>
            <a:r>
              <a:rPr sz="750" spc="204" dirty="0">
                <a:solidFill>
                  <a:srgbClr val="07180E"/>
                </a:solidFill>
                <a:latin typeface="Arial"/>
                <a:cs typeface="Arial"/>
              </a:rPr>
              <a:t> </a:t>
            </a:r>
            <a:r>
              <a:rPr sz="750" spc="20" dirty="0">
                <a:solidFill>
                  <a:srgbClr val="07180E"/>
                </a:solidFill>
                <a:latin typeface="Arial"/>
                <a:cs typeface="Arial"/>
              </a:rPr>
              <a:t>classify</a:t>
            </a:r>
            <a:r>
              <a:rPr sz="750" spc="165" dirty="0">
                <a:solidFill>
                  <a:srgbClr val="07180E"/>
                </a:solidFill>
                <a:latin typeface="Arial"/>
                <a:cs typeface="Arial"/>
              </a:rPr>
              <a:t> </a:t>
            </a:r>
            <a:r>
              <a:rPr sz="750" spc="-10" dirty="0">
                <a:solidFill>
                  <a:srgbClr val="07180E"/>
                </a:solidFill>
                <a:latin typeface="Arial"/>
                <a:cs typeface="Arial"/>
              </a:rPr>
              <a:t>accurately.</a:t>
            </a:r>
            <a:endParaRPr sz="75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20921" y="3799346"/>
            <a:ext cx="54610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50" dirty="0">
                <a:solidFill>
                  <a:srgbClr val="AFD1F0"/>
                </a:solidFill>
                <a:latin typeface="Arial"/>
                <a:cs typeface="Arial"/>
              </a:rPr>
              <a:t>.</a:t>
            </a:r>
            <a:endParaRPr sz="750" dirty="0">
              <a:latin typeface="Arial"/>
              <a:cs typeface="Arial"/>
            </a:endParaRPr>
          </a:p>
        </p:txBody>
      </p:sp>
      <p:sp>
        <p:nvSpPr>
          <p:cNvPr id="20" name="object 11">
            <a:extLst>
              <a:ext uri="{FF2B5EF4-FFF2-40B4-BE49-F238E27FC236}">
                <a16:creationId xmlns:a16="http://schemas.microsoft.com/office/drawing/2014/main" id="{254B4908-0E79-9F46-9AC9-68D3863398DA}"/>
              </a:ext>
            </a:extLst>
          </p:cNvPr>
          <p:cNvSpPr txBox="1"/>
          <p:nvPr/>
        </p:nvSpPr>
        <p:spPr>
          <a:xfrm>
            <a:off x="3544594" y="3449302"/>
            <a:ext cx="221615" cy="415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50" spc="25" dirty="0">
                <a:solidFill>
                  <a:srgbClr val="07180E"/>
                </a:solidFill>
                <a:latin typeface="Arial"/>
                <a:cs typeface="Arial"/>
              </a:rPr>
              <a:t>II</a:t>
            </a:r>
            <a:endParaRPr sz="2550" dirty="0">
              <a:latin typeface="Arial"/>
              <a:cs typeface="Arial"/>
            </a:endParaRPr>
          </a:p>
        </p:txBody>
      </p:sp>
      <p:sp>
        <p:nvSpPr>
          <p:cNvPr id="23" name="object 12">
            <a:extLst>
              <a:ext uri="{FF2B5EF4-FFF2-40B4-BE49-F238E27FC236}">
                <a16:creationId xmlns:a16="http://schemas.microsoft.com/office/drawing/2014/main" id="{828695A4-E312-D74F-C53D-A27D60D7AEF6}"/>
              </a:ext>
            </a:extLst>
          </p:cNvPr>
          <p:cNvSpPr txBox="1"/>
          <p:nvPr/>
        </p:nvSpPr>
        <p:spPr>
          <a:xfrm>
            <a:off x="3911600" y="3449302"/>
            <a:ext cx="3703954" cy="907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900" b="1" dirty="0">
                <a:solidFill>
                  <a:srgbClr val="07180E"/>
                </a:solidFill>
                <a:latin typeface="Arial"/>
                <a:cs typeface="Arial"/>
              </a:rPr>
              <a:t>Training on Labeled Data</a:t>
            </a:r>
          </a:p>
          <a:p>
            <a:pPr marL="15875" marR="5080" indent="-1270">
              <a:lnSpc>
                <a:spcPct val="133700"/>
              </a:lnSpc>
              <a:spcBef>
                <a:spcPts val="380"/>
              </a:spcBef>
            </a:pPr>
            <a:r>
              <a:rPr lang="en-US" sz="750" spc="-10" dirty="0">
                <a:solidFill>
                  <a:schemeClr val="tx1"/>
                </a:solidFill>
                <a:latin typeface="Arial"/>
                <a:cs typeface="Arial"/>
              </a:rPr>
              <a:t>Utilizing </a:t>
            </a:r>
            <a:r>
              <a:rPr lang="en-US" sz="750" spc="65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lang="en-US" sz="750" spc="5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750" spc="20" dirty="0">
                <a:solidFill>
                  <a:schemeClr val="tx1"/>
                </a:solidFill>
                <a:latin typeface="Arial"/>
                <a:cs typeface="Arial"/>
              </a:rPr>
              <a:t>labeled</a:t>
            </a:r>
            <a:r>
              <a:rPr lang="en-US" sz="750" spc="14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750" spc="20" dirty="0">
                <a:solidFill>
                  <a:schemeClr val="tx1"/>
                </a:solidFill>
                <a:latin typeface="Arial"/>
                <a:cs typeface="Arial"/>
              </a:rPr>
              <a:t>dataset</a:t>
            </a:r>
            <a:r>
              <a:rPr lang="en-US" sz="750" spc="18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750" spc="20" dirty="0">
                <a:solidFill>
                  <a:schemeClr val="tx1"/>
                </a:solidFill>
                <a:latin typeface="Arial"/>
                <a:cs typeface="Arial"/>
              </a:rPr>
              <a:t>is</a:t>
            </a:r>
            <a:r>
              <a:rPr lang="en-US" sz="750" spc="12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750" spc="55" dirty="0">
                <a:solidFill>
                  <a:schemeClr val="tx1"/>
                </a:solidFill>
                <a:latin typeface="Arial"/>
                <a:cs typeface="Arial"/>
              </a:rPr>
              <a:t>vital</a:t>
            </a:r>
            <a:r>
              <a:rPr lang="en-US" sz="750" spc="-4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750" spc="65" dirty="0">
                <a:solidFill>
                  <a:schemeClr val="tx1"/>
                </a:solidFill>
                <a:latin typeface="Arial"/>
                <a:cs typeface="Arial"/>
              </a:rPr>
              <a:t>to</a:t>
            </a:r>
            <a:r>
              <a:rPr lang="en-US" sz="750" spc="15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750" spc="20" dirty="0">
                <a:solidFill>
                  <a:schemeClr val="tx1"/>
                </a:solidFill>
                <a:latin typeface="Arial"/>
                <a:cs typeface="Arial"/>
              </a:rPr>
              <a:t>effectively</a:t>
            </a:r>
            <a:r>
              <a:rPr lang="en-US" sz="750" spc="18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750" spc="20" dirty="0">
                <a:solidFill>
                  <a:schemeClr val="tx1"/>
                </a:solidFill>
                <a:latin typeface="Arial"/>
                <a:cs typeface="Arial"/>
              </a:rPr>
              <a:t>train</a:t>
            </a:r>
            <a:r>
              <a:rPr lang="en-US" sz="750" spc="10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750" spc="55" dirty="0">
                <a:solidFill>
                  <a:schemeClr val="tx1"/>
                </a:solidFill>
                <a:latin typeface="Arial"/>
                <a:cs typeface="Arial"/>
              </a:rPr>
              <a:t>the</a:t>
            </a:r>
            <a:r>
              <a:rPr lang="en-US" sz="750" spc="19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750" spc="50" dirty="0">
                <a:solidFill>
                  <a:schemeClr val="tx1"/>
                </a:solidFill>
                <a:latin typeface="Arial"/>
                <a:cs typeface="Arial"/>
              </a:rPr>
              <a:t>model,</a:t>
            </a:r>
            <a:r>
              <a:rPr lang="en-US" sz="750" spc="9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750" spc="20" dirty="0">
                <a:solidFill>
                  <a:schemeClr val="tx1"/>
                </a:solidFill>
                <a:latin typeface="Arial"/>
                <a:cs typeface="Arial"/>
              </a:rPr>
              <a:t>refining</a:t>
            </a:r>
            <a:r>
              <a:rPr lang="en-US" sz="750" spc="8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750" spc="-25" dirty="0">
                <a:solidFill>
                  <a:schemeClr val="tx1"/>
                </a:solidFill>
                <a:latin typeface="Arial"/>
                <a:cs typeface="Arial"/>
              </a:rPr>
              <a:t>its </a:t>
            </a:r>
            <a:r>
              <a:rPr lang="en-US" sz="750" spc="-10" dirty="0">
                <a:solidFill>
                  <a:schemeClr val="tx1"/>
                </a:solidFill>
                <a:latin typeface="Arial"/>
                <a:cs typeface="Arial"/>
              </a:rPr>
              <a:t>predictions </a:t>
            </a:r>
            <a:r>
              <a:rPr lang="en-US" sz="750" spc="20" dirty="0">
                <a:solidFill>
                  <a:schemeClr val="tx1"/>
                </a:solidFill>
                <a:latin typeface="Arial"/>
                <a:cs typeface="Arial"/>
              </a:rPr>
              <a:t>to</a:t>
            </a:r>
            <a:r>
              <a:rPr lang="en-US" sz="750" spc="2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750" spc="50" dirty="0">
                <a:solidFill>
                  <a:schemeClr val="tx1"/>
                </a:solidFill>
                <a:latin typeface="Arial"/>
                <a:cs typeface="Arial"/>
              </a:rPr>
              <a:t>boost</a:t>
            </a:r>
            <a:r>
              <a:rPr lang="en-US" sz="750" spc="14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750" spc="20" dirty="0">
                <a:solidFill>
                  <a:schemeClr val="tx1"/>
                </a:solidFill>
                <a:latin typeface="Arial"/>
                <a:cs typeface="Arial"/>
              </a:rPr>
              <a:t>performance</a:t>
            </a:r>
            <a:r>
              <a:rPr lang="en-US" sz="750" spc="254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750" spc="20" dirty="0">
                <a:solidFill>
                  <a:schemeClr val="tx1"/>
                </a:solidFill>
                <a:latin typeface="Arial"/>
                <a:cs typeface="Arial"/>
              </a:rPr>
              <a:t>and</a:t>
            </a:r>
            <a:r>
              <a:rPr lang="en-US" sz="750" spc="14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750" spc="-10" dirty="0">
                <a:solidFill>
                  <a:schemeClr val="tx1"/>
                </a:solidFill>
                <a:latin typeface="Arial"/>
                <a:cs typeface="Arial"/>
              </a:rPr>
              <a:t>accuracy</a:t>
            </a:r>
            <a:endParaRPr lang="en-US" sz="75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5875" marR="5080" indent="-1270">
              <a:lnSpc>
                <a:spcPct val="133700"/>
              </a:lnSpc>
              <a:spcBef>
                <a:spcPts val="380"/>
              </a:spcBef>
            </a:pPr>
            <a:endParaRPr lang="en-US" sz="75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5875" marR="5080" indent="-1270">
              <a:lnSpc>
                <a:spcPct val="133700"/>
              </a:lnSpc>
              <a:spcBef>
                <a:spcPts val="380"/>
              </a:spcBef>
            </a:pPr>
            <a:endParaRPr sz="7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636" y="1143024"/>
            <a:ext cx="1684808" cy="160141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19663" y="1191922"/>
            <a:ext cx="1550512" cy="12591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05917" y="1167472"/>
            <a:ext cx="1666495" cy="157696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41006" y="0"/>
            <a:ext cx="1977819" cy="273221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31052" y="286068"/>
            <a:ext cx="12134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0" dirty="0">
                <a:solidFill>
                  <a:srgbClr val="0C1611"/>
                </a:solidFill>
                <a:latin typeface="Arial"/>
                <a:cs typeface="Arial"/>
              </a:rPr>
              <a:t>NLP</a:t>
            </a:r>
            <a:r>
              <a:rPr sz="750" spc="265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65" dirty="0">
                <a:solidFill>
                  <a:srgbClr val="0C1611"/>
                </a:solidFill>
                <a:latin typeface="Arial"/>
                <a:cs typeface="Arial"/>
              </a:rPr>
              <a:t>ADVANCEMENTS</a:t>
            </a:r>
            <a:endParaRPr sz="7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9762" y="316928"/>
            <a:ext cx="6348730" cy="619125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145"/>
              </a:spcBef>
            </a:pPr>
            <a:r>
              <a:rPr dirty="0">
                <a:solidFill>
                  <a:srgbClr val="0C1611"/>
                </a:solidFill>
              </a:rPr>
              <a:t>Conclusion</a:t>
            </a:r>
            <a:r>
              <a:rPr spc="265" dirty="0">
                <a:solidFill>
                  <a:srgbClr val="0C1611"/>
                </a:solidFill>
              </a:rPr>
              <a:t> </a:t>
            </a:r>
            <a:r>
              <a:rPr spc="50" dirty="0">
                <a:solidFill>
                  <a:srgbClr val="0C1611"/>
                </a:solidFill>
              </a:rPr>
              <a:t>on</a:t>
            </a:r>
            <a:r>
              <a:rPr spc="35" dirty="0">
                <a:solidFill>
                  <a:srgbClr val="0C1611"/>
                </a:solidFill>
              </a:rPr>
              <a:t> </a:t>
            </a:r>
            <a:r>
              <a:rPr dirty="0">
                <a:solidFill>
                  <a:srgbClr val="0C1611"/>
                </a:solidFill>
              </a:rPr>
              <a:t>Large</a:t>
            </a:r>
            <a:r>
              <a:rPr spc="140" dirty="0">
                <a:solidFill>
                  <a:srgbClr val="0C1611"/>
                </a:solidFill>
              </a:rPr>
              <a:t> </a:t>
            </a:r>
            <a:r>
              <a:rPr dirty="0">
                <a:solidFill>
                  <a:srgbClr val="0C1611"/>
                </a:solidFill>
              </a:rPr>
              <a:t>Language</a:t>
            </a:r>
            <a:r>
              <a:rPr spc="150" dirty="0">
                <a:solidFill>
                  <a:srgbClr val="0C1611"/>
                </a:solidFill>
              </a:rPr>
              <a:t> </a:t>
            </a:r>
            <a:r>
              <a:rPr dirty="0">
                <a:solidFill>
                  <a:srgbClr val="0C1611"/>
                </a:solidFill>
              </a:rPr>
              <a:t>Models</a:t>
            </a:r>
            <a:r>
              <a:rPr spc="100" dirty="0">
                <a:solidFill>
                  <a:srgbClr val="0C1611"/>
                </a:solidFill>
              </a:rPr>
              <a:t> </a:t>
            </a:r>
            <a:r>
              <a:rPr spc="65" dirty="0">
                <a:solidFill>
                  <a:srgbClr val="0C1611"/>
                </a:solidFill>
              </a:rPr>
              <a:t>and</a:t>
            </a:r>
            <a:r>
              <a:rPr spc="10" dirty="0">
                <a:solidFill>
                  <a:srgbClr val="0C1611"/>
                </a:solidFill>
              </a:rPr>
              <a:t> </a:t>
            </a:r>
            <a:r>
              <a:rPr spc="-10" dirty="0">
                <a:solidFill>
                  <a:srgbClr val="0C1611"/>
                </a:solidFill>
              </a:rPr>
              <a:t>Transformers</a:t>
            </a: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850" b="0" spc="55" dirty="0">
                <a:solidFill>
                  <a:srgbClr val="666666"/>
                </a:solidFill>
                <a:latin typeface="Arial"/>
                <a:cs typeface="Arial"/>
              </a:rPr>
              <a:t>Understanding</a:t>
            </a:r>
            <a:r>
              <a:rPr sz="850" b="0" spc="8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850" b="0" spc="50" dirty="0">
                <a:solidFill>
                  <a:srgbClr val="666666"/>
                </a:solidFill>
                <a:latin typeface="Arial"/>
                <a:cs typeface="Arial"/>
              </a:rPr>
              <a:t>the</a:t>
            </a:r>
            <a:r>
              <a:rPr sz="850" b="0" spc="229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850" b="0" spc="70" dirty="0">
                <a:solidFill>
                  <a:srgbClr val="666666"/>
                </a:solidFill>
                <a:latin typeface="Arial"/>
                <a:cs typeface="Arial"/>
              </a:rPr>
              <a:t>Impact</a:t>
            </a:r>
            <a:r>
              <a:rPr sz="850" b="0" spc="17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850" b="0" spc="80" dirty="0">
                <a:solidFill>
                  <a:srgbClr val="666666"/>
                </a:solidFill>
                <a:latin typeface="Arial"/>
                <a:cs typeface="Arial"/>
              </a:rPr>
              <a:t>and</a:t>
            </a:r>
            <a:r>
              <a:rPr sz="850" b="0" spc="1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850" b="0" spc="50" dirty="0">
                <a:solidFill>
                  <a:srgbClr val="666666"/>
                </a:solidFill>
                <a:latin typeface="Arial"/>
                <a:cs typeface="Arial"/>
              </a:rPr>
              <a:t>Capabilities</a:t>
            </a:r>
            <a:r>
              <a:rPr sz="850" b="0" spc="204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850" b="0" dirty="0">
                <a:solidFill>
                  <a:srgbClr val="666666"/>
                </a:solidFill>
                <a:latin typeface="Arial"/>
                <a:cs typeface="Arial"/>
              </a:rPr>
              <a:t>of</a:t>
            </a:r>
            <a:r>
              <a:rPr sz="850" b="0" spc="15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850" b="0" dirty="0">
                <a:solidFill>
                  <a:srgbClr val="666666"/>
                </a:solidFill>
                <a:latin typeface="Arial"/>
                <a:cs typeface="Arial"/>
              </a:rPr>
              <a:t>DistilBERT</a:t>
            </a:r>
            <a:r>
              <a:rPr sz="850" b="0" spc="15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850" b="0" dirty="0">
                <a:solidFill>
                  <a:srgbClr val="666666"/>
                </a:solidFill>
                <a:latin typeface="Arial"/>
                <a:cs typeface="Arial"/>
              </a:rPr>
              <a:t>in</a:t>
            </a:r>
            <a:r>
              <a:rPr sz="850" b="0" spc="204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850" b="0" spc="-25" dirty="0">
                <a:solidFill>
                  <a:srgbClr val="666666"/>
                </a:solidFill>
                <a:latin typeface="Arial"/>
                <a:cs typeface="Arial"/>
              </a:rPr>
              <a:t>NLP</a:t>
            </a:r>
            <a:endParaRPr sz="8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6767" y="2860349"/>
            <a:ext cx="1417955" cy="374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34500"/>
              </a:lnSpc>
              <a:spcBef>
                <a:spcPts val="100"/>
              </a:spcBef>
            </a:pPr>
            <a:r>
              <a:rPr sz="850" b="1" spc="20" dirty="0">
                <a:solidFill>
                  <a:srgbClr val="0C1611"/>
                </a:solidFill>
                <a:latin typeface="Arial"/>
                <a:cs typeface="Arial"/>
              </a:rPr>
              <a:t>Transformative</a:t>
            </a:r>
            <a:r>
              <a:rPr sz="850" b="1" spc="45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850" b="1" spc="20" dirty="0">
                <a:solidFill>
                  <a:srgbClr val="0C1611"/>
                </a:solidFill>
                <a:latin typeface="Arial"/>
                <a:cs typeface="Arial"/>
              </a:rPr>
              <a:t>Nature</a:t>
            </a:r>
            <a:r>
              <a:rPr sz="850" b="1" spc="135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850" b="1" spc="-25" dirty="0">
                <a:solidFill>
                  <a:srgbClr val="0C1611"/>
                </a:solidFill>
                <a:latin typeface="Arial"/>
                <a:cs typeface="Arial"/>
              </a:rPr>
              <a:t>of </a:t>
            </a:r>
            <a:r>
              <a:rPr sz="850" b="1" dirty="0">
                <a:solidFill>
                  <a:srgbClr val="0C1611"/>
                </a:solidFill>
                <a:latin typeface="Arial"/>
                <a:cs typeface="Arial"/>
              </a:rPr>
              <a:t>Large</a:t>
            </a:r>
            <a:r>
              <a:rPr sz="850" b="1" spc="175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850" b="1" dirty="0">
                <a:solidFill>
                  <a:srgbClr val="0C1611"/>
                </a:solidFill>
                <a:latin typeface="Arial"/>
                <a:cs typeface="Arial"/>
              </a:rPr>
              <a:t>Language</a:t>
            </a:r>
            <a:r>
              <a:rPr sz="850" b="1" spc="204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850" b="1" spc="-10" dirty="0">
                <a:solidFill>
                  <a:srgbClr val="0C1611"/>
                </a:solidFill>
                <a:latin typeface="Arial"/>
                <a:cs typeface="Arial"/>
              </a:rPr>
              <a:t>Models</a:t>
            </a:r>
            <a:endParaRPr sz="8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7619" y="3282602"/>
            <a:ext cx="1595120" cy="9486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3175">
              <a:lnSpc>
                <a:spcPct val="134800"/>
              </a:lnSpc>
              <a:spcBef>
                <a:spcPts val="90"/>
              </a:spcBef>
            </a:pPr>
            <a:r>
              <a:rPr sz="750" dirty="0">
                <a:solidFill>
                  <a:srgbClr val="0C1611"/>
                </a:solidFill>
                <a:latin typeface="Arial"/>
                <a:cs typeface="Arial"/>
              </a:rPr>
              <a:t>Large</a:t>
            </a:r>
            <a:r>
              <a:rPr sz="750" spc="24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0C1611"/>
                </a:solidFill>
                <a:latin typeface="Arial"/>
                <a:cs typeface="Arial"/>
              </a:rPr>
              <a:t>Language</a:t>
            </a:r>
            <a:r>
              <a:rPr sz="750" spc="254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0C1611"/>
                </a:solidFill>
                <a:latin typeface="Arial"/>
                <a:cs typeface="Arial"/>
              </a:rPr>
              <a:t>Models</a:t>
            </a:r>
            <a:r>
              <a:rPr sz="750" spc="225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-20" dirty="0">
                <a:solidFill>
                  <a:srgbClr val="0C1611"/>
                </a:solidFill>
                <a:latin typeface="Arial"/>
                <a:cs typeface="Arial"/>
              </a:rPr>
              <a:t>have</a:t>
            </a:r>
            <a:r>
              <a:rPr sz="750" spc="50" dirty="0">
                <a:solidFill>
                  <a:srgbClr val="0C1611"/>
                </a:solidFill>
                <a:latin typeface="Arial"/>
                <a:cs typeface="Arial"/>
              </a:rPr>
              <a:t> fundamentally</a:t>
            </a:r>
            <a:r>
              <a:rPr sz="750" spc="22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0C1611"/>
                </a:solidFill>
                <a:latin typeface="Arial"/>
                <a:cs typeface="Arial"/>
              </a:rPr>
              <a:t>changed</a:t>
            </a:r>
            <a:r>
              <a:rPr sz="750" spc="22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-25" dirty="0">
                <a:solidFill>
                  <a:srgbClr val="0C1611"/>
                </a:solidFill>
                <a:latin typeface="Arial"/>
                <a:cs typeface="Arial"/>
              </a:rPr>
              <a:t>the</a:t>
            </a:r>
            <a:r>
              <a:rPr sz="750" spc="10" dirty="0">
                <a:solidFill>
                  <a:srgbClr val="0C1611"/>
                </a:solidFill>
                <a:latin typeface="Arial"/>
                <a:cs typeface="Arial"/>
              </a:rPr>
              <a:t> landscape</a:t>
            </a:r>
            <a:r>
              <a:rPr sz="750" spc="229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10" dirty="0">
                <a:solidFill>
                  <a:srgbClr val="0C1611"/>
                </a:solidFill>
                <a:latin typeface="Arial"/>
                <a:cs typeface="Arial"/>
              </a:rPr>
              <a:t>of</a:t>
            </a:r>
            <a:r>
              <a:rPr sz="750" spc="195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50" dirty="0">
                <a:solidFill>
                  <a:srgbClr val="0C1611"/>
                </a:solidFill>
                <a:latin typeface="Arial"/>
                <a:cs typeface="Arial"/>
              </a:rPr>
              <a:t>natural</a:t>
            </a:r>
            <a:r>
              <a:rPr sz="750" spc="65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-10" dirty="0">
                <a:solidFill>
                  <a:srgbClr val="0C1611"/>
                </a:solidFill>
                <a:latin typeface="Arial"/>
                <a:cs typeface="Arial"/>
              </a:rPr>
              <a:t>language </a:t>
            </a:r>
            <a:r>
              <a:rPr sz="750" spc="20" dirty="0">
                <a:solidFill>
                  <a:srgbClr val="0C1611"/>
                </a:solidFill>
                <a:latin typeface="Arial"/>
                <a:cs typeface="Arial"/>
              </a:rPr>
              <a:t>processing</a:t>
            </a:r>
            <a:r>
              <a:rPr sz="750" spc="15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20" dirty="0">
                <a:solidFill>
                  <a:srgbClr val="0C1611"/>
                </a:solidFill>
                <a:latin typeface="Arial"/>
                <a:cs typeface="Arial"/>
              </a:rPr>
              <a:t>by</a:t>
            </a:r>
            <a:r>
              <a:rPr sz="750" spc="114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20" dirty="0">
                <a:solidFill>
                  <a:srgbClr val="0C1611"/>
                </a:solidFill>
                <a:latin typeface="Arial"/>
                <a:cs typeface="Arial"/>
              </a:rPr>
              <a:t>creating</a:t>
            </a:r>
            <a:r>
              <a:rPr sz="750" spc="17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-10" dirty="0">
                <a:solidFill>
                  <a:srgbClr val="0C1611"/>
                </a:solidFill>
                <a:latin typeface="Arial"/>
                <a:cs typeface="Arial"/>
              </a:rPr>
              <a:t>robust </a:t>
            </a:r>
            <a:r>
              <a:rPr sz="750" spc="55" dirty="0">
                <a:solidFill>
                  <a:srgbClr val="0C1611"/>
                </a:solidFill>
                <a:latin typeface="Arial"/>
                <a:cs typeface="Arial"/>
              </a:rPr>
              <a:t>tools</a:t>
            </a:r>
            <a:r>
              <a:rPr sz="750" spc="105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60" dirty="0">
                <a:solidFill>
                  <a:srgbClr val="0C1611"/>
                </a:solidFill>
                <a:latin typeface="Arial"/>
                <a:cs typeface="Arial"/>
              </a:rPr>
              <a:t>that</a:t>
            </a:r>
            <a:r>
              <a:rPr sz="750" spc="13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10" dirty="0">
                <a:solidFill>
                  <a:srgbClr val="0C1611"/>
                </a:solidFill>
                <a:latin typeface="Arial"/>
                <a:cs typeface="Arial"/>
              </a:rPr>
              <a:t>excel</a:t>
            </a:r>
            <a:r>
              <a:rPr sz="750" spc="25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10" dirty="0">
                <a:solidFill>
                  <a:srgbClr val="0C1611"/>
                </a:solidFill>
                <a:latin typeface="Arial"/>
                <a:cs typeface="Arial"/>
              </a:rPr>
              <a:t>in</a:t>
            </a:r>
            <a:r>
              <a:rPr sz="750" spc="145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-10" dirty="0">
                <a:solidFill>
                  <a:srgbClr val="0C1611"/>
                </a:solidFill>
                <a:latin typeface="Arial"/>
                <a:cs typeface="Arial"/>
              </a:rPr>
              <a:t>understanding </a:t>
            </a:r>
            <a:r>
              <a:rPr sz="750" spc="10" dirty="0">
                <a:solidFill>
                  <a:srgbClr val="0C1611"/>
                </a:solidFill>
                <a:latin typeface="Arial"/>
                <a:cs typeface="Arial"/>
              </a:rPr>
              <a:t>and</a:t>
            </a:r>
            <a:r>
              <a:rPr sz="750" spc="22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10" dirty="0">
                <a:solidFill>
                  <a:srgbClr val="0C1611"/>
                </a:solidFill>
                <a:latin typeface="Arial"/>
                <a:cs typeface="Arial"/>
              </a:rPr>
              <a:t>generating</a:t>
            </a:r>
            <a:r>
              <a:rPr sz="750" spc="185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65" dirty="0">
                <a:solidFill>
                  <a:srgbClr val="0C1611"/>
                </a:solidFill>
                <a:latin typeface="Arial"/>
                <a:cs typeface="Arial"/>
              </a:rPr>
              <a:t>human-</a:t>
            </a:r>
            <a:r>
              <a:rPr sz="750" spc="10" dirty="0">
                <a:solidFill>
                  <a:srgbClr val="0C1611"/>
                </a:solidFill>
                <a:latin typeface="Arial"/>
                <a:cs typeface="Arial"/>
              </a:rPr>
              <a:t>like</a:t>
            </a:r>
            <a:r>
              <a:rPr sz="750" spc="22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-10" dirty="0">
                <a:solidFill>
                  <a:srgbClr val="0C1611"/>
                </a:solidFill>
                <a:latin typeface="Arial"/>
                <a:cs typeface="Arial"/>
              </a:rPr>
              <a:t>text.</a:t>
            </a:r>
            <a:endParaRPr sz="7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97430" y="2138846"/>
            <a:ext cx="269875" cy="7594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800" spc="270" dirty="0">
                <a:solidFill>
                  <a:srgbClr val="4D382D"/>
                </a:solidFill>
                <a:latin typeface="Arial"/>
                <a:cs typeface="Arial"/>
              </a:rPr>
              <a:t>-</a:t>
            </a:r>
            <a:endParaRPr sz="4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59394" y="2860349"/>
            <a:ext cx="1564005" cy="374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40">
              <a:lnSpc>
                <a:spcPct val="134500"/>
              </a:lnSpc>
              <a:spcBef>
                <a:spcPts val="100"/>
              </a:spcBef>
            </a:pPr>
            <a:r>
              <a:rPr sz="850" b="1" dirty="0">
                <a:solidFill>
                  <a:srgbClr val="0C1611"/>
                </a:solidFill>
                <a:latin typeface="Arial"/>
                <a:cs typeface="Arial"/>
              </a:rPr>
              <a:t>Efficiency</a:t>
            </a:r>
            <a:r>
              <a:rPr sz="850" b="1" spc="204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850" b="1" dirty="0">
                <a:solidFill>
                  <a:srgbClr val="0C1611"/>
                </a:solidFill>
                <a:latin typeface="Arial"/>
                <a:cs typeface="Arial"/>
              </a:rPr>
              <a:t>and</a:t>
            </a:r>
            <a:r>
              <a:rPr sz="850" b="1" spc="229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850" b="1" dirty="0">
                <a:solidFill>
                  <a:srgbClr val="0C1611"/>
                </a:solidFill>
                <a:latin typeface="Arial"/>
                <a:cs typeface="Arial"/>
              </a:rPr>
              <a:t>Versatility</a:t>
            </a:r>
            <a:r>
              <a:rPr sz="850" b="1" spc="28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850" b="1" spc="-25" dirty="0">
                <a:solidFill>
                  <a:srgbClr val="0C1611"/>
                </a:solidFill>
                <a:latin typeface="Arial"/>
                <a:cs typeface="Arial"/>
              </a:rPr>
              <a:t>of </a:t>
            </a:r>
            <a:r>
              <a:rPr sz="850" b="1" spc="-10" dirty="0">
                <a:solidFill>
                  <a:srgbClr val="0C1611"/>
                </a:solidFill>
                <a:latin typeface="Arial"/>
                <a:cs typeface="Arial"/>
              </a:rPr>
              <a:t>DistilBERT</a:t>
            </a:r>
            <a:endParaRPr sz="8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63757" y="3282602"/>
            <a:ext cx="1560830" cy="9486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905">
              <a:lnSpc>
                <a:spcPct val="134800"/>
              </a:lnSpc>
              <a:spcBef>
                <a:spcPts val="90"/>
              </a:spcBef>
            </a:pPr>
            <a:r>
              <a:rPr sz="750" dirty="0">
                <a:solidFill>
                  <a:srgbClr val="0C1611"/>
                </a:solidFill>
                <a:latin typeface="Arial"/>
                <a:cs typeface="Arial"/>
              </a:rPr>
              <a:t>DistilBERT</a:t>
            </a:r>
            <a:r>
              <a:rPr sz="750" spc="225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0C1611"/>
                </a:solidFill>
                <a:latin typeface="Arial"/>
                <a:cs typeface="Arial"/>
              </a:rPr>
              <a:t>stands</a:t>
            </a:r>
            <a:r>
              <a:rPr sz="750" spc="225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0C1611"/>
                </a:solidFill>
                <a:latin typeface="Arial"/>
                <a:cs typeface="Arial"/>
              </a:rPr>
              <a:t>out</a:t>
            </a:r>
            <a:r>
              <a:rPr sz="750" spc="26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0C1611"/>
                </a:solidFill>
                <a:latin typeface="Arial"/>
                <a:cs typeface="Arial"/>
              </a:rPr>
              <a:t>as</a:t>
            </a:r>
            <a:r>
              <a:rPr sz="750" spc="19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-25" dirty="0">
                <a:solidFill>
                  <a:srgbClr val="0C1611"/>
                </a:solidFill>
                <a:latin typeface="Arial"/>
                <a:cs typeface="Arial"/>
              </a:rPr>
              <a:t>an</a:t>
            </a:r>
            <a:r>
              <a:rPr sz="750" spc="20" dirty="0">
                <a:solidFill>
                  <a:srgbClr val="0C1611"/>
                </a:solidFill>
                <a:latin typeface="Arial"/>
                <a:cs typeface="Arial"/>
              </a:rPr>
              <a:t> efficient</a:t>
            </a:r>
            <a:r>
              <a:rPr sz="750" spc="19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65" dirty="0">
                <a:solidFill>
                  <a:srgbClr val="0C1611"/>
                </a:solidFill>
                <a:latin typeface="Arial"/>
                <a:cs typeface="Arial"/>
              </a:rPr>
              <a:t>model</a:t>
            </a:r>
            <a:r>
              <a:rPr sz="750" spc="2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65" dirty="0">
                <a:solidFill>
                  <a:srgbClr val="0C1611"/>
                </a:solidFill>
                <a:latin typeface="Arial"/>
                <a:cs typeface="Arial"/>
              </a:rPr>
              <a:t>that</a:t>
            </a:r>
            <a:r>
              <a:rPr sz="750" spc="17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20" dirty="0">
                <a:solidFill>
                  <a:srgbClr val="0C1611"/>
                </a:solidFill>
                <a:latin typeface="Arial"/>
                <a:cs typeface="Arial"/>
              </a:rPr>
              <a:t>reduces</a:t>
            </a:r>
            <a:r>
              <a:rPr sz="750" spc="20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-25" dirty="0">
                <a:solidFill>
                  <a:srgbClr val="0C1611"/>
                </a:solidFill>
                <a:latin typeface="Arial"/>
                <a:cs typeface="Arial"/>
              </a:rPr>
              <a:t>the</a:t>
            </a:r>
            <a:r>
              <a:rPr sz="750" spc="30" dirty="0">
                <a:solidFill>
                  <a:srgbClr val="0C1611"/>
                </a:solidFill>
                <a:latin typeface="Arial"/>
                <a:cs typeface="Arial"/>
              </a:rPr>
              <a:t> resource</a:t>
            </a:r>
            <a:r>
              <a:rPr sz="750" spc="225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30" dirty="0">
                <a:solidFill>
                  <a:srgbClr val="0C1611"/>
                </a:solidFill>
                <a:latin typeface="Arial"/>
                <a:cs typeface="Arial"/>
              </a:rPr>
              <a:t>requirements</a:t>
            </a:r>
            <a:r>
              <a:rPr sz="750" spc="18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45" dirty="0">
                <a:solidFill>
                  <a:srgbClr val="0C1611"/>
                </a:solidFill>
                <a:latin typeface="Arial"/>
                <a:cs typeface="Arial"/>
              </a:rPr>
              <a:t>while </a:t>
            </a:r>
            <a:r>
              <a:rPr sz="750" spc="30" dirty="0">
                <a:solidFill>
                  <a:srgbClr val="0C1611"/>
                </a:solidFill>
                <a:latin typeface="Arial"/>
                <a:cs typeface="Arial"/>
              </a:rPr>
              <a:t>maintaining</a:t>
            </a:r>
            <a:r>
              <a:rPr sz="750" spc="125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30" dirty="0">
                <a:solidFill>
                  <a:srgbClr val="0C1611"/>
                </a:solidFill>
                <a:latin typeface="Arial"/>
                <a:cs typeface="Arial"/>
              </a:rPr>
              <a:t>high</a:t>
            </a:r>
            <a:r>
              <a:rPr sz="750" spc="165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-10" dirty="0">
                <a:solidFill>
                  <a:srgbClr val="0C1611"/>
                </a:solidFill>
                <a:latin typeface="Arial"/>
                <a:cs typeface="Arial"/>
              </a:rPr>
              <a:t>performance, </a:t>
            </a:r>
            <a:r>
              <a:rPr sz="750" spc="20" dirty="0">
                <a:solidFill>
                  <a:srgbClr val="0C1611"/>
                </a:solidFill>
                <a:latin typeface="Arial"/>
                <a:cs typeface="Arial"/>
              </a:rPr>
              <a:t>showcasing</a:t>
            </a:r>
            <a:r>
              <a:rPr sz="750" spc="245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-10" dirty="0">
                <a:solidFill>
                  <a:srgbClr val="0C1611"/>
                </a:solidFill>
                <a:latin typeface="Arial"/>
                <a:cs typeface="Arial"/>
              </a:rPr>
              <a:t>significant </a:t>
            </a:r>
            <a:r>
              <a:rPr sz="750" spc="20" dirty="0">
                <a:solidFill>
                  <a:srgbClr val="0C1611"/>
                </a:solidFill>
                <a:latin typeface="Arial"/>
                <a:cs typeface="Arial"/>
              </a:rPr>
              <a:t>advancements</a:t>
            </a:r>
            <a:r>
              <a:rPr sz="750" spc="245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20" dirty="0">
                <a:solidFill>
                  <a:srgbClr val="0C1611"/>
                </a:solidFill>
                <a:latin typeface="Arial"/>
                <a:cs typeface="Arial"/>
              </a:rPr>
              <a:t>in</a:t>
            </a:r>
            <a:r>
              <a:rPr sz="750" spc="20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65" dirty="0">
                <a:solidFill>
                  <a:srgbClr val="0C1611"/>
                </a:solidFill>
                <a:latin typeface="Arial"/>
                <a:cs typeface="Arial"/>
              </a:rPr>
              <a:t>model</a:t>
            </a:r>
            <a:r>
              <a:rPr sz="750" spc="8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-10" dirty="0">
                <a:solidFill>
                  <a:srgbClr val="0C1611"/>
                </a:solidFill>
                <a:latin typeface="Arial"/>
                <a:cs typeface="Arial"/>
              </a:rPr>
              <a:t>design</a:t>
            </a:r>
            <a:r>
              <a:rPr sz="750" spc="-10" dirty="0">
                <a:solidFill>
                  <a:srgbClr val="2F3634"/>
                </a:solidFill>
                <a:latin typeface="Arial"/>
                <a:cs typeface="Arial"/>
              </a:rPr>
              <a:t>.</a:t>
            </a:r>
            <a:endParaRPr sz="7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97102" y="2860349"/>
            <a:ext cx="1462405" cy="374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05">
              <a:lnSpc>
                <a:spcPct val="134500"/>
              </a:lnSpc>
              <a:spcBef>
                <a:spcPts val="100"/>
              </a:spcBef>
            </a:pPr>
            <a:r>
              <a:rPr sz="850" b="1" dirty="0">
                <a:solidFill>
                  <a:srgbClr val="0C1611"/>
                </a:solidFill>
                <a:latin typeface="Arial"/>
                <a:cs typeface="Arial"/>
              </a:rPr>
              <a:t>Accessibility</a:t>
            </a:r>
            <a:r>
              <a:rPr sz="850" b="1" spc="229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850" b="1" dirty="0">
                <a:solidFill>
                  <a:srgbClr val="0C1611"/>
                </a:solidFill>
                <a:latin typeface="Arial"/>
                <a:cs typeface="Arial"/>
              </a:rPr>
              <a:t>in</a:t>
            </a:r>
            <a:r>
              <a:rPr sz="850" b="1" spc="9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850" b="1" spc="-10" dirty="0">
                <a:solidFill>
                  <a:srgbClr val="0C1611"/>
                </a:solidFill>
                <a:latin typeface="Arial"/>
                <a:cs typeface="Arial"/>
              </a:rPr>
              <a:t>Resource­ </a:t>
            </a:r>
            <a:r>
              <a:rPr sz="850" b="1" dirty="0">
                <a:solidFill>
                  <a:srgbClr val="0C1611"/>
                </a:solidFill>
                <a:latin typeface="Arial"/>
                <a:cs typeface="Arial"/>
              </a:rPr>
              <a:t>Limited</a:t>
            </a:r>
            <a:r>
              <a:rPr sz="850" b="1" spc="175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850" b="1" spc="-10" dirty="0">
                <a:solidFill>
                  <a:srgbClr val="0C1611"/>
                </a:solidFill>
                <a:latin typeface="Arial"/>
                <a:cs typeface="Arial"/>
              </a:rPr>
              <a:t>Settings</a:t>
            </a:r>
            <a:endParaRPr sz="8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97795" y="3282602"/>
            <a:ext cx="1493520" cy="9486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4800"/>
              </a:lnSpc>
              <a:spcBef>
                <a:spcPts val="90"/>
              </a:spcBef>
            </a:pPr>
            <a:r>
              <a:rPr sz="750" spc="50" dirty="0">
                <a:solidFill>
                  <a:srgbClr val="0C1611"/>
                </a:solidFill>
                <a:latin typeface="Arial"/>
                <a:cs typeface="Arial"/>
              </a:rPr>
              <a:t>With</a:t>
            </a:r>
            <a:r>
              <a:rPr sz="750" spc="145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0C1611"/>
                </a:solidFill>
                <a:latin typeface="Arial"/>
                <a:cs typeface="Arial"/>
              </a:rPr>
              <a:t>its</a:t>
            </a:r>
            <a:r>
              <a:rPr sz="750" spc="27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0C1611"/>
                </a:solidFill>
                <a:latin typeface="Arial"/>
                <a:cs typeface="Arial"/>
              </a:rPr>
              <a:t>reduced</a:t>
            </a:r>
            <a:r>
              <a:rPr sz="750" spc="225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0C1611"/>
                </a:solidFill>
                <a:latin typeface="Arial"/>
                <a:cs typeface="Arial"/>
              </a:rPr>
              <a:t>size</a:t>
            </a:r>
            <a:r>
              <a:rPr sz="750" spc="18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-25" dirty="0">
                <a:solidFill>
                  <a:srgbClr val="0C1611"/>
                </a:solidFill>
                <a:latin typeface="Arial"/>
                <a:cs typeface="Arial"/>
              </a:rPr>
              <a:t>and</a:t>
            </a:r>
            <a:r>
              <a:rPr sz="750" spc="10" dirty="0">
                <a:solidFill>
                  <a:srgbClr val="0C1611"/>
                </a:solidFill>
                <a:latin typeface="Arial"/>
                <a:cs typeface="Arial"/>
              </a:rPr>
              <a:t> improved</a:t>
            </a:r>
            <a:r>
              <a:rPr sz="750" spc="33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10" dirty="0">
                <a:solidFill>
                  <a:srgbClr val="0C1611"/>
                </a:solidFill>
                <a:latin typeface="Arial"/>
                <a:cs typeface="Arial"/>
              </a:rPr>
              <a:t>efficiency,</a:t>
            </a:r>
            <a:r>
              <a:rPr sz="750" spc="32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-10" dirty="0">
                <a:solidFill>
                  <a:srgbClr val="0C1611"/>
                </a:solidFill>
                <a:latin typeface="Arial"/>
                <a:cs typeface="Arial"/>
              </a:rPr>
              <a:t>DistilBERT </a:t>
            </a:r>
            <a:r>
              <a:rPr sz="750" dirty="0">
                <a:solidFill>
                  <a:srgbClr val="0C1611"/>
                </a:solidFill>
                <a:latin typeface="Arial"/>
                <a:cs typeface="Arial"/>
              </a:rPr>
              <a:t>makes</a:t>
            </a:r>
            <a:r>
              <a:rPr sz="750" spc="20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60" dirty="0">
                <a:solidFill>
                  <a:srgbClr val="0C1611"/>
                </a:solidFill>
                <a:latin typeface="Arial"/>
                <a:cs typeface="Arial"/>
              </a:rPr>
              <a:t>state-</a:t>
            </a:r>
            <a:r>
              <a:rPr sz="750" spc="55" dirty="0">
                <a:solidFill>
                  <a:srgbClr val="0C1611"/>
                </a:solidFill>
                <a:latin typeface="Arial"/>
                <a:cs typeface="Arial"/>
              </a:rPr>
              <a:t>of-</a:t>
            </a:r>
            <a:r>
              <a:rPr sz="750" spc="65" dirty="0">
                <a:solidFill>
                  <a:srgbClr val="0C1611"/>
                </a:solidFill>
                <a:latin typeface="Arial"/>
                <a:cs typeface="Arial"/>
              </a:rPr>
              <a:t>the-</a:t>
            </a:r>
            <a:r>
              <a:rPr sz="750" spc="60" dirty="0">
                <a:solidFill>
                  <a:srgbClr val="0C1611"/>
                </a:solidFill>
                <a:latin typeface="Arial"/>
                <a:cs typeface="Arial"/>
              </a:rPr>
              <a:t>art</a:t>
            </a:r>
            <a:r>
              <a:rPr sz="750" spc="215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-25" dirty="0">
                <a:solidFill>
                  <a:srgbClr val="0C1611"/>
                </a:solidFill>
                <a:latin typeface="Arial"/>
                <a:cs typeface="Arial"/>
              </a:rPr>
              <a:t>NLP</a:t>
            </a:r>
            <a:r>
              <a:rPr sz="750" spc="50" dirty="0">
                <a:solidFill>
                  <a:srgbClr val="0C1611"/>
                </a:solidFill>
                <a:latin typeface="Arial"/>
                <a:cs typeface="Arial"/>
              </a:rPr>
              <a:t> techniques</a:t>
            </a:r>
            <a:r>
              <a:rPr sz="750" spc="229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0C1611"/>
                </a:solidFill>
                <a:latin typeface="Arial"/>
                <a:cs typeface="Arial"/>
              </a:rPr>
              <a:t>accessible</a:t>
            </a:r>
            <a:r>
              <a:rPr sz="750" spc="235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0C1611"/>
                </a:solidFill>
                <a:latin typeface="Arial"/>
                <a:cs typeface="Arial"/>
              </a:rPr>
              <a:t>even</a:t>
            </a:r>
            <a:r>
              <a:rPr sz="750" spc="204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-25" dirty="0">
                <a:solidFill>
                  <a:srgbClr val="0C1611"/>
                </a:solidFill>
                <a:latin typeface="Arial"/>
                <a:cs typeface="Arial"/>
              </a:rPr>
              <a:t>in</a:t>
            </a:r>
            <a:r>
              <a:rPr sz="750" spc="20" dirty="0">
                <a:solidFill>
                  <a:srgbClr val="0C1611"/>
                </a:solidFill>
                <a:latin typeface="Arial"/>
                <a:cs typeface="Arial"/>
              </a:rPr>
              <a:t> environments</a:t>
            </a:r>
            <a:r>
              <a:rPr sz="750" spc="254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75" dirty="0">
                <a:solidFill>
                  <a:srgbClr val="0C1611"/>
                </a:solidFill>
                <a:latin typeface="Arial"/>
                <a:cs typeface="Arial"/>
              </a:rPr>
              <a:t>with</a:t>
            </a:r>
            <a:r>
              <a:rPr sz="750" spc="17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45" dirty="0">
                <a:solidFill>
                  <a:srgbClr val="0C1611"/>
                </a:solidFill>
                <a:latin typeface="Arial"/>
                <a:cs typeface="Arial"/>
              </a:rPr>
              <a:t>limited </a:t>
            </a:r>
            <a:r>
              <a:rPr sz="750" spc="50" dirty="0">
                <a:solidFill>
                  <a:srgbClr val="0C1611"/>
                </a:solidFill>
                <a:latin typeface="Arial"/>
                <a:cs typeface="Arial"/>
              </a:rPr>
              <a:t>computational</a:t>
            </a:r>
            <a:r>
              <a:rPr sz="750" spc="10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-10" dirty="0">
                <a:solidFill>
                  <a:srgbClr val="0C1611"/>
                </a:solidFill>
                <a:latin typeface="Arial"/>
                <a:cs typeface="Arial"/>
              </a:rPr>
              <a:t>resources</a:t>
            </a:r>
            <a:r>
              <a:rPr sz="750" spc="-10" dirty="0">
                <a:solidFill>
                  <a:srgbClr val="2F3634"/>
                </a:solidFill>
                <a:latin typeface="Arial"/>
                <a:cs typeface="Arial"/>
              </a:rPr>
              <a:t>.</a:t>
            </a:r>
            <a:endParaRPr sz="7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29571" y="2860349"/>
            <a:ext cx="1641475" cy="374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 marR="5080" indent="-3175">
              <a:lnSpc>
                <a:spcPct val="134500"/>
              </a:lnSpc>
              <a:spcBef>
                <a:spcPts val="100"/>
              </a:spcBef>
            </a:pPr>
            <a:r>
              <a:rPr sz="850" b="1" dirty="0">
                <a:solidFill>
                  <a:srgbClr val="0C1611"/>
                </a:solidFill>
                <a:latin typeface="Arial"/>
                <a:cs typeface="Arial"/>
              </a:rPr>
              <a:t>Enhancing</a:t>
            </a:r>
            <a:r>
              <a:rPr sz="850" b="1" spc="155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850" b="1" dirty="0">
                <a:solidFill>
                  <a:srgbClr val="0C1611"/>
                </a:solidFill>
                <a:latin typeface="Arial"/>
                <a:cs typeface="Arial"/>
              </a:rPr>
              <a:t>Complex</a:t>
            </a:r>
            <a:r>
              <a:rPr sz="850" b="1" spc="14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850" b="1" spc="-10" dirty="0">
                <a:solidFill>
                  <a:srgbClr val="0C1611"/>
                </a:solidFill>
                <a:latin typeface="Arial"/>
                <a:cs typeface="Arial"/>
              </a:rPr>
              <a:t>NLP</a:t>
            </a:r>
            <a:r>
              <a:rPr sz="850" b="1" spc="-20" dirty="0">
                <a:solidFill>
                  <a:srgbClr val="0C1611"/>
                </a:solidFill>
                <a:latin typeface="Arial"/>
                <a:cs typeface="Arial"/>
              </a:rPr>
              <a:t> Task </a:t>
            </a:r>
            <a:r>
              <a:rPr sz="850" b="1" spc="-10" dirty="0">
                <a:solidFill>
                  <a:srgbClr val="0C1611"/>
                </a:solidFill>
                <a:latin typeface="Arial"/>
                <a:cs typeface="Arial"/>
              </a:rPr>
              <a:t>Capabilities</a:t>
            </a:r>
            <a:endParaRPr sz="8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31175" y="3282602"/>
            <a:ext cx="1644650" cy="9486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905">
              <a:lnSpc>
                <a:spcPct val="134800"/>
              </a:lnSpc>
              <a:spcBef>
                <a:spcPts val="90"/>
              </a:spcBef>
            </a:pPr>
            <a:r>
              <a:rPr sz="750" spc="10" dirty="0">
                <a:solidFill>
                  <a:srgbClr val="0C1611"/>
                </a:solidFill>
                <a:latin typeface="Arial"/>
                <a:cs typeface="Arial"/>
              </a:rPr>
              <a:t>Leveraging</a:t>
            </a:r>
            <a:r>
              <a:rPr sz="750" spc="3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10" dirty="0">
                <a:solidFill>
                  <a:srgbClr val="0C1611"/>
                </a:solidFill>
                <a:latin typeface="Arial"/>
                <a:cs typeface="Arial"/>
              </a:rPr>
              <a:t>the</a:t>
            </a:r>
            <a:r>
              <a:rPr sz="750" spc="26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50" dirty="0">
                <a:solidFill>
                  <a:srgbClr val="0C1611"/>
                </a:solidFill>
                <a:latin typeface="Arial"/>
                <a:cs typeface="Arial"/>
              </a:rPr>
              <a:t>power</a:t>
            </a:r>
            <a:r>
              <a:rPr sz="750" spc="13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10" dirty="0">
                <a:solidFill>
                  <a:srgbClr val="0C1611"/>
                </a:solidFill>
                <a:latin typeface="Arial"/>
                <a:cs typeface="Arial"/>
              </a:rPr>
              <a:t>of</a:t>
            </a:r>
            <a:r>
              <a:rPr sz="750" spc="114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-10" dirty="0">
                <a:solidFill>
                  <a:srgbClr val="0C1611"/>
                </a:solidFill>
                <a:latin typeface="Arial"/>
                <a:cs typeface="Arial"/>
              </a:rPr>
              <a:t>these </a:t>
            </a:r>
            <a:r>
              <a:rPr sz="750" spc="60" dirty="0">
                <a:solidFill>
                  <a:srgbClr val="0C1611"/>
                </a:solidFill>
                <a:latin typeface="Arial"/>
                <a:cs typeface="Arial"/>
              </a:rPr>
              <a:t>models</a:t>
            </a:r>
            <a:r>
              <a:rPr sz="750" spc="16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10" dirty="0">
                <a:solidFill>
                  <a:srgbClr val="0C1611"/>
                </a:solidFill>
                <a:latin typeface="Arial"/>
                <a:cs typeface="Arial"/>
              </a:rPr>
              <a:t>enables</a:t>
            </a:r>
            <a:r>
              <a:rPr sz="750" spc="175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10" dirty="0">
                <a:solidFill>
                  <a:srgbClr val="0C1611"/>
                </a:solidFill>
                <a:latin typeface="Arial"/>
                <a:cs typeface="Arial"/>
              </a:rPr>
              <a:t>the</a:t>
            </a:r>
            <a:r>
              <a:rPr sz="750" spc="28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10" dirty="0">
                <a:solidFill>
                  <a:srgbClr val="0C1611"/>
                </a:solidFill>
                <a:latin typeface="Arial"/>
                <a:cs typeface="Arial"/>
              </a:rPr>
              <a:t>execution</a:t>
            </a:r>
            <a:r>
              <a:rPr sz="750" spc="26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-25" dirty="0">
                <a:solidFill>
                  <a:srgbClr val="0C1611"/>
                </a:solidFill>
                <a:latin typeface="Arial"/>
                <a:cs typeface="Arial"/>
              </a:rPr>
              <a:t>of</a:t>
            </a:r>
            <a:r>
              <a:rPr sz="750" spc="10" dirty="0">
                <a:solidFill>
                  <a:srgbClr val="0C1611"/>
                </a:solidFill>
                <a:latin typeface="Arial"/>
                <a:cs typeface="Arial"/>
              </a:rPr>
              <a:t> complex</a:t>
            </a:r>
            <a:r>
              <a:rPr sz="750" spc="26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10" dirty="0">
                <a:solidFill>
                  <a:srgbClr val="0C1611"/>
                </a:solidFill>
                <a:latin typeface="Arial"/>
                <a:cs typeface="Arial"/>
              </a:rPr>
              <a:t>NLP</a:t>
            </a:r>
            <a:r>
              <a:rPr sz="750" spc="15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10" dirty="0">
                <a:solidFill>
                  <a:srgbClr val="0C1611"/>
                </a:solidFill>
                <a:latin typeface="Arial"/>
                <a:cs typeface="Arial"/>
              </a:rPr>
              <a:t>tasks</a:t>
            </a:r>
            <a:r>
              <a:rPr sz="750" spc="10" dirty="0">
                <a:solidFill>
                  <a:srgbClr val="2F3634"/>
                </a:solidFill>
                <a:latin typeface="Arial"/>
                <a:cs typeface="Arial"/>
              </a:rPr>
              <a:t>,</a:t>
            </a:r>
            <a:r>
              <a:rPr sz="750" spc="145" dirty="0">
                <a:solidFill>
                  <a:srgbClr val="2F3634"/>
                </a:solidFill>
                <a:latin typeface="Arial"/>
                <a:cs typeface="Arial"/>
              </a:rPr>
              <a:t> </a:t>
            </a:r>
            <a:r>
              <a:rPr sz="750" spc="-10" dirty="0">
                <a:solidFill>
                  <a:srgbClr val="0C1611"/>
                </a:solidFill>
                <a:latin typeface="Arial"/>
                <a:cs typeface="Arial"/>
              </a:rPr>
              <a:t>enhancing </a:t>
            </a:r>
            <a:r>
              <a:rPr sz="750" spc="20" dirty="0">
                <a:solidFill>
                  <a:srgbClr val="0C1611"/>
                </a:solidFill>
                <a:latin typeface="Arial"/>
                <a:cs typeface="Arial"/>
              </a:rPr>
              <a:t>applications</a:t>
            </a:r>
            <a:r>
              <a:rPr sz="750" spc="30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20" dirty="0">
                <a:solidFill>
                  <a:srgbClr val="0C1611"/>
                </a:solidFill>
                <a:latin typeface="Arial"/>
                <a:cs typeface="Arial"/>
              </a:rPr>
              <a:t>in</a:t>
            </a:r>
            <a:r>
              <a:rPr sz="750" spc="16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20" dirty="0">
                <a:solidFill>
                  <a:srgbClr val="0C1611"/>
                </a:solidFill>
                <a:latin typeface="Arial"/>
                <a:cs typeface="Arial"/>
              </a:rPr>
              <a:t>various</a:t>
            </a:r>
            <a:r>
              <a:rPr sz="750" spc="225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20" dirty="0">
                <a:solidFill>
                  <a:srgbClr val="0C1611"/>
                </a:solidFill>
                <a:latin typeface="Arial"/>
                <a:cs typeface="Arial"/>
              </a:rPr>
              <a:t>fields</a:t>
            </a:r>
            <a:r>
              <a:rPr sz="750" spc="17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-20" dirty="0">
                <a:solidFill>
                  <a:srgbClr val="0C1611"/>
                </a:solidFill>
                <a:latin typeface="Arial"/>
                <a:cs typeface="Arial"/>
              </a:rPr>
              <a:t>such</a:t>
            </a:r>
            <a:r>
              <a:rPr sz="750" dirty="0">
                <a:solidFill>
                  <a:srgbClr val="0C1611"/>
                </a:solidFill>
                <a:latin typeface="Arial"/>
                <a:cs typeface="Arial"/>
              </a:rPr>
              <a:t> as</a:t>
            </a:r>
            <a:r>
              <a:rPr sz="750" spc="114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50" dirty="0">
                <a:solidFill>
                  <a:srgbClr val="0C1611"/>
                </a:solidFill>
                <a:latin typeface="Arial"/>
                <a:cs typeface="Arial"/>
              </a:rPr>
              <a:t>sentiment</a:t>
            </a:r>
            <a:r>
              <a:rPr sz="750" spc="175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0C1611"/>
                </a:solidFill>
                <a:latin typeface="Arial"/>
                <a:cs typeface="Arial"/>
              </a:rPr>
              <a:t>analysis,</a:t>
            </a:r>
            <a:r>
              <a:rPr sz="750" spc="13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-10" dirty="0">
                <a:solidFill>
                  <a:srgbClr val="0C1611"/>
                </a:solidFill>
                <a:latin typeface="Arial"/>
                <a:cs typeface="Arial"/>
              </a:rPr>
              <a:t>translation, </a:t>
            </a:r>
            <a:r>
              <a:rPr sz="750" dirty="0">
                <a:solidFill>
                  <a:srgbClr val="0C1611"/>
                </a:solidFill>
                <a:latin typeface="Arial"/>
                <a:cs typeface="Arial"/>
              </a:rPr>
              <a:t>and</a:t>
            </a:r>
            <a:r>
              <a:rPr sz="750" spc="170" dirty="0">
                <a:solidFill>
                  <a:srgbClr val="0C1611"/>
                </a:solidFill>
                <a:latin typeface="Arial"/>
                <a:cs typeface="Arial"/>
              </a:rPr>
              <a:t> </a:t>
            </a:r>
            <a:r>
              <a:rPr sz="750" spc="40" dirty="0">
                <a:solidFill>
                  <a:srgbClr val="0C1611"/>
                </a:solidFill>
                <a:latin typeface="Arial"/>
                <a:cs typeface="Arial"/>
              </a:rPr>
              <a:t>more</a:t>
            </a:r>
            <a:r>
              <a:rPr sz="750" spc="40" dirty="0">
                <a:solidFill>
                  <a:srgbClr val="2F3634"/>
                </a:solidFill>
                <a:latin typeface="Arial"/>
                <a:cs typeface="Arial"/>
              </a:rPr>
              <a:t>.</a:t>
            </a:r>
            <a:endParaRPr sz="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</TotalTime>
  <Words>747</Words>
  <Application>Microsoft Macintosh PowerPoint</Application>
  <PresentationFormat>Custom</PresentationFormat>
  <Paragraphs>103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Times New Roman</vt:lpstr>
      <vt:lpstr>Office Theme</vt:lpstr>
      <vt:lpstr>Fine Tuning A Model Locally</vt:lpstr>
      <vt:lpstr>Overview of Large Language Models (LLMs)</vt:lpstr>
      <vt:lpstr>PowerPoint Presentation</vt:lpstr>
      <vt:lpstr>Understanding  distilbert-base-uncased Model Key Features and Applications of DistilBERT</vt:lpstr>
      <vt:lpstr>PowerPoint Presentation</vt:lpstr>
      <vt:lpstr>Fine-Tuning the Distilbert-Base­ Uncased Model</vt:lpstr>
      <vt:lpstr>Conclusion on Large Language Models and Transformers Understanding the Impact and Capabilities of DistilBERT in NLP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Aditya Anil Raut</cp:lastModifiedBy>
  <cp:revision>1</cp:revision>
  <dcterms:created xsi:type="dcterms:W3CDTF">2024-12-12T19:30:34Z</dcterms:created>
  <dcterms:modified xsi:type="dcterms:W3CDTF">2024-12-12T22:45:54Z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2024-12-11T00:00:00Z</vt:filetime>
  </property>
  <property fmtid="{D5CDD505-2E9C-101B-9397-08002B2CF9AE}" pid="3" name="Producer">
    <vt:lpwstr>jsPDF 2.5.1</vt:lpwstr>
  </property>
  <property fmtid="{D5CDD505-2E9C-101B-9397-08002B2CF9AE}" pid="4" name="LastSaved">
    <vt:filetime>2024-12-11T00:00:00Z</vt:filetime>
  </property>
</Properties>
</file>