
<file path=[Content_Types].xml><?xml version="1.0" encoding="utf-8"?>
<Types xmlns="http://schemas.openxmlformats.org/package/2006/content-types">
  <Default Extension="1" ContentType="image/jpeg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6" r:id="rId3"/>
    <p:sldId id="257" r:id="rId4"/>
    <p:sldId id="258" r:id="rId5"/>
    <p:sldId id="259" r:id="rId6"/>
    <p:sldId id="267" r:id="rId7"/>
    <p:sldId id="268" r:id="rId8"/>
    <p:sldId id="269" r:id="rId9"/>
    <p:sldId id="270" r:id="rId10"/>
    <p:sldId id="263" r:id="rId11"/>
    <p:sldId id="264" r:id="rId12"/>
    <p:sldId id="261" r:id="rId13"/>
    <p:sldId id="265" r:id="rId14"/>
  </p:sldIdLst>
  <p:sldSz cx="14630400" cy="8229600"/>
  <p:notesSz cx="8229600" cy="14630400"/>
  <p:embeddedFontLst>
    <p:embeddedFont>
      <p:font typeface="Source Sans Pro" panose="020B0503030403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0" autoAdjust="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904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D78E4-30E4-AE51-1485-F0417FA15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9510D-D2E9-E2A3-B6B6-4DC986404A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77B0D-83C9-5F43-8A00-B3DB78214D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34B75-15ED-7D36-D28C-7348E26FE4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2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1CAB5-0C13-6267-D31F-0AEC8CFDA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8D5B51-C5A4-7510-B29C-B3C1194C81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351273-3508-BB97-FD6A-7DC8024B0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103F-5722-D63A-BC67-AA0540282A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62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3B3C4-CAC6-7B44-BD4F-399F973A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840DF5-6FEE-BBFC-D8A9-CBEA079F9C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CD9E29-7ABA-F994-4B79-AF69C79C5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41856-F6DE-AC54-9153-27DC42A0F0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612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9FD1-347E-B174-5E4F-A9A8E1A1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D5190-BF96-797E-DD3F-27E17CF00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5A0DD2-C18A-6DBC-8654-2FA7C0894E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B7763-D0EC-3A98-F581-18CC392FEB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02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20435-9B94-BD28-9543-AB2E7EC7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3A872-3751-2AFA-7B5F-62650865CC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DA2C88-03F9-C107-AD27-B769EA406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EF23-A102-2AAA-8688-12059AB12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788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allpaperflare.com/kitchen-interior-interior-design-domestic-room-indoors-wallpaper-svmww/download/1366x76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travelthewholeworld.org/2015/01/house-of-books-the-most-majestically-beautiful-libraries-around-the-world-photographed-by-frank-bohb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atalog.data.gov/dataset/public-libraries-b1aa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allpaperflare.com/library-interior-books-monastery-prague-frescoes-indoors-wallpaper-pttro" TargetMode="Externa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1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rawpixel.com/image/457413/free-illustration-image-rocket-business-entrepreneurship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198" y="2021749"/>
            <a:ext cx="7900640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Analysis on Public Library Data using Python</a:t>
            </a:r>
            <a:endParaRPr lang="en-US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350198" y="3886498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This presentation analyzes a public dataset on Connecticut libraries using Python, pandas, seaborn, and scipy. It mainly focuses on EDA and Testing of Data 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350198" y="5848350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6350198" y="5254604"/>
            <a:ext cx="3587432" cy="25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Bold" pitchFamily="34" charset="-120"/>
              </a:rPr>
              <a:t>by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 Bold" pitchFamily="34" charset="-120"/>
              </a:rPr>
              <a:t>Aditya Arora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12324327 / 10</a:t>
            </a:r>
          </a:p>
          <a:p>
            <a:pPr marL="0" indent="0" algn="l">
              <a:lnSpc>
                <a:spcPts val="3400"/>
              </a:lnSpc>
              <a:buNone/>
            </a:pPr>
            <a:r>
              <a:rPr lang="en-US" sz="2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K23DW</a:t>
            </a:r>
          </a:p>
          <a:p>
            <a:pPr marL="0" indent="0" algn="l">
              <a:lnSpc>
                <a:spcPts val="3400"/>
              </a:lnSpc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0" indent="0" algn="l">
              <a:lnSpc>
                <a:spcPts val="3400"/>
              </a:lnSpc>
              <a:buNone/>
            </a:pPr>
            <a:endParaRPr lang="en-US" sz="2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A49DF9E-4BBA-10D6-AC66-225EE74A355E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047CED-DB6D-F1EF-6040-401BE0FDE2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0382" r="48352"/>
          <a:stretch/>
        </p:blipFill>
        <p:spPr>
          <a:xfrm>
            <a:off x="-1" y="0"/>
            <a:ext cx="6036157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8871823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Future Scope</a:t>
            </a:r>
            <a:endParaRPr lang="en-US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758672" y="427779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Multi-Year Data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4776430"/>
            <a:ext cx="3699748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Check on differences in library </a:t>
            </a:r>
          </a:p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usage post-pandemic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3435" y="4209574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1</a:t>
            </a:r>
            <a:endParaRPr lang="en-US" sz="2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9943267" y="296370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Adding more variables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9943267" y="346233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Include Literacy Rates, Education level to enrich the analysis</a:t>
            </a:r>
          </a:p>
          <a:p>
            <a:pPr marL="0" indent="0" algn="l">
              <a:lnSpc>
                <a:spcPts val="2900"/>
              </a:lnSpc>
              <a:buNone/>
            </a:pP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44232" y="3268742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2</a:t>
            </a:r>
            <a:endParaRPr lang="en-US" sz="2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9943267" y="559177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Digital Services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8"/>
          <p:cNvSpPr/>
          <p:nvPr/>
        </p:nvSpPr>
        <p:spPr>
          <a:xfrm>
            <a:off x="9943267" y="6090404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Evaluate the impact of e-books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and online programs 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73578" y="5965627"/>
            <a:ext cx="369213" cy="4616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2900" b="1" kern="0" spc="-19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3</a:t>
            </a:r>
            <a:endParaRPr lang="en-US" sz="2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98290C-8B9A-E4FD-C454-EBC6B7103C73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3798" y="212407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Applications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863798" y="347317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1665923" y="3473172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Policy Making 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665923" y="3971806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Used to better allocate funds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695468" y="347317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5497592" y="3473172"/>
            <a:ext cx="278272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Library </a:t>
            </a:r>
            <a:r>
              <a:rPr lang="en-US" sz="2200" b="1" kern="0" spc="-22" dirty="0" err="1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Mgmt</a:t>
            </a: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 Details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5497592" y="3971806"/>
            <a:ext cx="278272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What programs engage users the most?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863798" y="5236607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665923" y="523660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Educational Research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665923" y="5735241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Academic Projects on public services effectiveness,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i.e. Urban vs Rural Engagement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27A66A-FD09-3B18-CBD9-A913F12CB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-250" t="187" r="31972" b="-322"/>
          <a:stretch/>
        </p:blipFill>
        <p:spPr>
          <a:xfrm>
            <a:off x="8432536" y="0"/>
            <a:ext cx="6614279" cy="8875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1372" y="180896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Conclusions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035594" y="1075428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282411" y="132224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Library Usage &amp; Reach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282411" y="1820878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Higher Population -&gt;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More Visits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9766438" y="6096157"/>
            <a:ext cx="3685559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8" name="Text 5"/>
          <p:cNvSpPr/>
          <p:nvPr/>
        </p:nvSpPr>
        <p:spPr>
          <a:xfrm>
            <a:off x="10013254" y="634297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Expenditure Focus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013254" y="6841607"/>
            <a:ext cx="309122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Majority Budgets (60%)-&gt;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Wages, Salaries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035594" y="2956020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11" name="Text 8"/>
          <p:cNvSpPr/>
          <p:nvPr/>
        </p:nvSpPr>
        <p:spPr>
          <a:xfrm>
            <a:off x="6274395" y="311336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Internet Access Utilization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6282411" y="3701470"/>
            <a:ext cx="692277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Highest-&gt; in libraries serving rural populations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B9C26-A891-4CFD-5529-0B5F3204D66B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Shape 1">
            <a:extLst>
              <a:ext uri="{FF2B5EF4-FFF2-40B4-BE49-F238E27FC236}">
                <a16:creationId xmlns:a16="http://schemas.microsoft.com/office/drawing/2014/main" id="{29DCE597-9282-DCCD-E013-F51B674322FE}"/>
              </a:ext>
            </a:extLst>
          </p:cNvPr>
          <p:cNvSpPr/>
          <p:nvPr/>
        </p:nvSpPr>
        <p:spPr>
          <a:xfrm>
            <a:off x="9867264" y="1056964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389EE4B7-780F-074B-DA73-41A5388EDC86}"/>
              </a:ext>
            </a:extLst>
          </p:cNvPr>
          <p:cNvSpPr/>
          <p:nvPr/>
        </p:nvSpPr>
        <p:spPr>
          <a:xfrm>
            <a:off x="10114081" y="130378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Program Engagement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F0D36CD2-60E4-2808-6EEF-3EECE612D245}"/>
              </a:ext>
            </a:extLst>
          </p:cNvPr>
          <p:cNvSpPr/>
          <p:nvPr/>
        </p:nvSpPr>
        <p:spPr>
          <a:xfrm>
            <a:off x="10114080" y="1802414"/>
            <a:ext cx="3237211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Diverse &amp; Frequent Programs-&gt;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Surge in attendance per capita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Shape 4">
            <a:extLst>
              <a:ext uri="{FF2B5EF4-FFF2-40B4-BE49-F238E27FC236}">
                <a16:creationId xmlns:a16="http://schemas.microsoft.com/office/drawing/2014/main" id="{642CE106-884A-E350-7B60-54FCB428254B}"/>
              </a:ext>
            </a:extLst>
          </p:cNvPr>
          <p:cNvSpPr/>
          <p:nvPr/>
        </p:nvSpPr>
        <p:spPr>
          <a:xfrm>
            <a:off x="6035594" y="6074140"/>
            <a:ext cx="3584853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18" name="Text 5">
            <a:extLst>
              <a:ext uri="{FF2B5EF4-FFF2-40B4-BE49-F238E27FC236}">
                <a16:creationId xmlns:a16="http://schemas.microsoft.com/office/drawing/2014/main" id="{D8D0F08D-6E4A-7FBD-145A-7AF2D0226A76}"/>
              </a:ext>
            </a:extLst>
          </p:cNvPr>
          <p:cNvSpPr/>
          <p:nvPr/>
        </p:nvSpPr>
        <p:spPr>
          <a:xfrm>
            <a:off x="6282410" y="6320957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Funding Sources &amp; Income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 6">
            <a:extLst>
              <a:ext uri="{FF2B5EF4-FFF2-40B4-BE49-F238E27FC236}">
                <a16:creationId xmlns:a16="http://schemas.microsoft.com/office/drawing/2014/main" id="{1EB6C6F6-94EE-3C2C-491E-157857432B55}"/>
              </a:ext>
            </a:extLst>
          </p:cNvPr>
          <p:cNvSpPr/>
          <p:nvPr/>
        </p:nvSpPr>
        <p:spPr>
          <a:xfrm>
            <a:off x="6157608" y="6819590"/>
            <a:ext cx="346283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Tax-&gt; Library operating income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Taxes-&gt; Better Engagements</a:t>
            </a:r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9F110706-E32A-D9C4-05A1-47104B70A5DC}"/>
              </a:ext>
            </a:extLst>
          </p:cNvPr>
          <p:cNvSpPr/>
          <p:nvPr/>
        </p:nvSpPr>
        <p:spPr>
          <a:xfrm>
            <a:off x="6035594" y="4493156"/>
            <a:ext cx="741640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D80B0E36-98C2-00EE-2D2C-72461EBFD74A}"/>
              </a:ext>
            </a:extLst>
          </p:cNvPr>
          <p:cNvSpPr/>
          <p:nvPr/>
        </p:nvSpPr>
        <p:spPr>
          <a:xfrm>
            <a:off x="6274395" y="465050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Equity in Access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2D5D5C72-40FF-09DC-8F84-29A01BE7F382}"/>
              </a:ext>
            </a:extLst>
          </p:cNvPr>
          <p:cNvSpPr/>
          <p:nvPr/>
        </p:nvSpPr>
        <p:spPr>
          <a:xfrm>
            <a:off x="6238061" y="5062247"/>
            <a:ext cx="6922770" cy="7585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Smaller Populations-&gt; Higher per capita metrics: personalized 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and intensive service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63798" y="3764161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Thank you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F8E33F-09DB-F407-D43A-5E932C29A99A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1A41C-7CB8-9005-E331-DB9E975E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F3BA92B2-60A2-3C92-E200-E91173C4D686}"/>
              </a:ext>
            </a:extLst>
          </p:cNvPr>
          <p:cNvSpPr/>
          <p:nvPr/>
        </p:nvSpPr>
        <p:spPr>
          <a:xfrm>
            <a:off x="587753" y="433874"/>
            <a:ext cx="7900640" cy="9105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Introduction to </a:t>
            </a:r>
          </a:p>
          <a:p>
            <a:pPr marL="0" indent="0" algn="l">
              <a:lnSpc>
                <a:spcPts val="5500"/>
              </a:lnSpc>
              <a:buNone/>
            </a:pPr>
            <a:r>
              <a:rPr lang="en-US" sz="48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Objectives</a:t>
            </a:r>
            <a:endParaRPr lang="en-US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B7183AC2-54AA-7C5A-C2DA-241B48E8DD7C}"/>
              </a:ext>
            </a:extLst>
          </p:cNvPr>
          <p:cNvSpPr/>
          <p:nvPr/>
        </p:nvSpPr>
        <p:spPr>
          <a:xfrm>
            <a:off x="587753" y="1344376"/>
            <a:ext cx="7416403" cy="2770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EEE4C07A-9A23-63A5-DA71-4573780C3FCE}"/>
              </a:ext>
            </a:extLst>
          </p:cNvPr>
          <p:cNvSpPr/>
          <p:nvPr/>
        </p:nvSpPr>
        <p:spPr>
          <a:xfrm>
            <a:off x="6326188" y="4485565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0F88D8-E02B-D2AC-5A57-B1CE3310521E}"/>
              </a:ext>
            </a:extLst>
          </p:cNvPr>
          <p:cNvSpPr/>
          <p:nvPr/>
        </p:nvSpPr>
        <p:spPr>
          <a:xfrm>
            <a:off x="12822560" y="6432100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A323E0D6-15F5-1493-E7C5-335B29224C45}"/>
              </a:ext>
            </a:extLst>
          </p:cNvPr>
          <p:cNvSpPr/>
          <p:nvPr/>
        </p:nvSpPr>
        <p:spPr>
          <a:xfrm>
            <a:off x="6350198" y="935475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2FC091D8-811B-D1C1-EF13-285DD7905B41}"/>
              </a:ext>
            </a:extLst>
          </p:cNvPr>
          <p:cNvSpPr/>
          <p:nvPr/>
        </p:nvSpPr>
        <p:spPr>
          <a:xfrm>
            <a:off x="6326188" y="717118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06A2D646-66C8-8091-E3D4-A7E88B38292C}"/>
              </a:ext>
            </a:extLst>
          </p:cNvPr>
          <p:cNvSpPr/>
          <p:nvPr/>
        </p:nvSpPr>
        <p:spPr>
          <a:xfrm>
            <a:off x="6435607" y="784448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1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AE595BD5-23D4-FBEC-80AA-9C885CF55E9D}"/>
              </a:ext>
            </a:extLst>
          </p:cNvPr>
          <p:cNvSpPr/>
          <p:nvPr/>
        </p:nvSpPr>
        <p:spPr>
          <a:xfrm>
            <a:off x="7128313" y="717118"/>
            <a:ext cx="45783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Exploratory Data Analysis (EDA)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EED61CA5-1BF9-2ED5-FD2C-8FC34E0CBB22}"/>
              </a:ext>
            </a:extLst>
          </p:cNvPr>
          <p:cNvSpPr/>
          <p:nvPr/>
        </p:nvSpPr>
        <p:spPr>
          <a:xfrm>
            <a:off x="7128313" y="1215752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Understand the underlying structure and patterns using Python.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F827569D-F364-641A-72AA-AEC853A63531}"/>
              </a:ext>
            </a:extLst>
          </p:cNvPr>
          <p:cNvSpPr/>
          <p:nvPr/>
        </p:nvSpPr>
        <p:spPr>
          <a:xfrm>
            <a:off x="6326188" y="2110387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F38B31A5-8CD6-82A2-5A41-853462F83BE6}"/>
              </a:ext>
            </a:extLst>
          </p:cNvPr>
          <p:cNvSpPr/>
          <p:nvPr/>
        </p:nvSpPr>
        <p:spPr>
          <a:xfrm>
            <a:off x="6435607" y="2177717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2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9B894C92-F613-8064-FC76-1113A0E33A0E}"/>
              </a:ext>
            </a:extLst>
          </p:cNvPr>
          <p:cNvSpPr/>
          <p:nvPr/>
        </p:nvSpPr>
        <p:spPr>
          <a:xfrm>
            <a:off x="7128313" y="2110387"/>
            <a:ext cx="371105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Meaningful Visualizations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DED8D1B0-F0A2-91E9-D939-6BAFAFBAFDC4}"/>
              </a:ext>
            </a:extLst>
          </p:cNvPr>
          <p:cNvSpPr/>
          <p:nvPr/>
        </p:nvSpPr>
        <p:spPr>
          <a:xfrm>
            <a:off x="7128313" y="2609021"/>
            <a:ext cx="661427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Create heatmaps and boxplots to reveal relationships and distributions.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7" name="Shape 9">
            <a:extLst>
              <a:ext uri="{FF2B5EF4-FFF2-40B4-BE49-F238E27FC236}">
                <a16:creationId xmlns:a16="http://schemas.microsoft.com/office/drawing/2014/main" id="{210A9E1B-80FC-B797-99F6-6FC62D318054}"/>
              </a:ext>
            </a:extLst>
          </p:cNvPr>
          <p:cNvSpPr/>
          <p:nvPr/>
        </p:nvSpPr>
        <p:spPr>
          <a:xfrm>
            <a:off x="6326188" y="387382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8" name="Text 10">
            <a:extLst>
              <a:ext uri="{FF2B5EF4-FFF2-40B4-BE49-F238E27FC236}">
                <a16:creationId xmlns:a16="http://schemas.microsoft.com/office/drawing/2014/main" id="{0643DE95-D547-62D1-3BC4-A9E49AA58B81}"/>
              </a:ext>
            </a:extLst>
          </p:cNvPr>
          <p:cNvSpPr/>
          <p:nvPr/>
        </p:nvSpPr>
        <p:spPr>
          <a:xfrm>
            <a:off x="6435607" y="3941152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3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B40FC274-EE2F-A3A0-115F-B2976EC565E3}"/>
              </a:ext>
            </a:extLst>
          </p:cNvPr>
          <p:cNvSpPr/>
          <p:nvPr/>
        </p:nvSpPr>
        <p:spPr>
          <a:xfrm>
            <a:off x="7128313" y="3873822"/>
            <a:ext cx="42566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Statistical Hypothesis Testing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4084A3A5-108E-5B13-563A-FA3D0E0A5B1A}"/>
              </a:ext>
            </a:extLst>
          </p:cNvPr>
          <p:cNvSpPr/>
          <p:nvPr/>
        </p:nvSpPr>
        <p:spPr>
          <a:xfrm>
            <a:off x="7128313" y="4372456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Conduct Test to fail and pass hypothesis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1" name="Shape 13">
            <a:extLst>
              <a:ext uri="{FF2B5EF4-FFF2-40B4-BE49-F238E27FC236}">
                <a16:creationId xmlns:a16="http://schemas.microsoft.com/office/drawing/2014/main" id="{D2E0DA0B-2F28-02E4-2ABB-68FF99FA6128}"/>
              </a:ext>
            </a:extLst>
          </p:cNvPr>
          <p:cNvSpPr/>
          <p:nvPr/>
        </p:nvSpPr>
        <p:spPr>
          <a:xfrm>
            <a:off x="6326188" y="5267091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2" name="Text 14">
            <a:extLst>
              <a:ext uri="{FF2B5EF4-FFF2-40B4-BE49-F238E27FC236}">
                <a16:creationId xmlns:a16="http://schemas.microsoft.com/office/drawing/2014/main" id="{0CEBBE46-A559-D841-A3C1-FD86999A4A28}"/>
              </a:ext>
            </a:extLst>
          </p:cNvPr>
          <p:cNvSpPr/>
          <p:nvPr/>
        </p:nvSpPr>
        <p:spPr>
          <a:xfrm>
            <a:off x="6435607" y="5334421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4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3" name="Text 15">
            <a:extLst>
              <a:ext uri="{FF2B5EF4-FFF2-40B4-BE49-F238E27FC236}">
                <a16:creationId xmlns:a16="http://schemas.microsoft.com/office/drawing/2014/main" id="{186471CC-CFEF-9739-9C08-36376CF597B5}"/>
              </a:ext>
            </a:extLst>
          </p:cNvPr>
          <p:cNvSpPr/>
          <p:nvPr/>
        </p:nvSpPr>
        <p:spPr>
          <a:xfrm>
            <a:off x="7128313" y="5267091"/>
            <a:ext cx="348638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Interpret and explain Statistical Results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F81B0F59-1FDD-E11D-F638-82127B77B3AA}"/>
              </a:ext>
            </a:extLst>
          </p:cNvPr>
          <p:cNvSpPr/>
          <p:nvPr/>
        </p:nvSpPr>
        <p:spPr>
          <a:xfrm>
            <a:off x="7128313" y="5765725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Use numerical outcomes and visual representation.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7" name="Shape 13">
            <a:extLst>
              <a:ext uri="{FF2B5EF4-FFF2-40B4-BE49-F238E27FC236}">
                <a16:creationId xmlns:a16="http://schemas.microsoft.com/office/drawing/2014/main" id="{639B8D2E-A81E-BD7A-E96A-D8A6AE4E4427}"/>
              </a:ext>
            </a:extLst>
          </p:cNvPr>
          <p:cNvSpPr/>
          <p:nvPr/>
        </p:nvSpPr>
        <p:spPr>
          <a:xfrm>
            <a:off x="6353751" y="653868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28" name="Text 14">
            <a:extLst>
              <a:ext uri="{FF2B5EF4-FFF2-40B4-BE49-F238E27FC236}">
                <a16:creationId xmlns:a16="http://schemas.microsoft.com/office/drawing/2014/main" id="{D921E0CA-81A2-9034-3515-381DF5780BB6}"/>
              </a:ext>
            </a:extLst>
          </p:cNvPr>
          <p:cNvSpPr/>
          <p:nvPr/>
        </p:nvSpPr>
        <p:spPr>
          <a:xfrm>
            <a:off x="6463170" y="6606015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5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9" name="Text 15">
            <a:extLst>
              <a:ext uri="{FF2B5EF4-FFF2-40B4-BE49-F238E27FC236}">
                <a16:creationId xmlns:a16="http://schemas.microsoft.com/office/drawing/2014/main" id="{F48B49C2-3CFE-3169-2F92-67F91A6A51AE}"/>
              </a:ext>
            </a:extLst>
          </p:cNvPr>
          <p:cNvSpPr/>
          <p:nvPr/>
        </p:nvSpPr>
        <p:spPr>
          <a:xfrm>
            <a:off x="7091196" y="6475277"/>
            <a:ext cx="348638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Real-World Applications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0" name="Text 16">
            <a:extLst>
              <a:ext uri="{FF2B5EF4-FFF2-40B4-BE49-F238E27FC236}">
                <a16:creationId xmlns:a16="http://schemas.microsoft.com/office/drawing/2014/main" id="{1F3BF270-1EC2-F118-679B-5046106CC9A8}"/>
              </a:ext>
            </a:extLst>
          </p:cNvPr>
          <p:cNvSpPr/>
          <p:nvPr/>
        </p:nvSpPr>
        <p:spPr>
          <a:xfrm>
            <a:off x="7091196" y="6973911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Figure out future work and similar areas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EDD955-28A2-A83E-D315-EF123DEECFF6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34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729179"/>
            <a:ext cx="6987183" cy="9443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Overview of the Dataset</a:t>
            </a:r>
            <a:endParaRPr lang="en-US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863798" y="252746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Dataset Source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63798" y="3124917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Pro" panose="020B0503030403020204" pitchFamily="34" charset="0"/>
                <a:ea typeface="Source Sans Pro" panose="020B0503030403020204" pitchFamily="34" charset="0"/>
                <a:hlinkClick r:id="rId3"/>
              </a:rPr>
              <a:t>Public Libraries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655399" y="252746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Sample Columns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655399" y="3124917"/>
            <a:ext cx="389894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Library, County, Population, Total Visits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…</a:t>
            </a:r>
          </a:p>
        </p:txBody>
      </p:sp>
      <p:sp>
        <p:nvSpPr>
          <p:cNvPr id="7" name="Text 5"/>
          <p:cNvSpPr/>
          <p:nvPr/>
        </p:nvSpPr>
        <p:spPr>
          <a:xfrm>
            <a:off x="4655399" y="473451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Size &amp; Structure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655399" y="5331974"/>
            <a:ext cx="3898940" cy="981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Columns: 28</a:t>
            </a:r>
          </a:p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Rows: 5105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59F3F-6867-7916-D402-6ECA64E29AAE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1B9D24E4-BC6E-333C-A465-C7D20DDAD8CD}"/>
              </a:ext>
            </a:extLst>
          </p:cNvPr>
          <p:cNvSpPr/>
          <p:nvPr/>
        </p:nvSpPr>
        <p:spPr>
          <a:xfrm>
            <a:off x="863798" y="473451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Types of Data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72BD8260-E1AB-89CB-3DD1-020F1D7D42E3}"/>
              </a:ext>
            </a:extLst>
          </p:cNvPr>
          <p:cNvSpPr/>
          <p:nvPr/>
        </p:nvSpPr>
        <p:spPr>
          <a:xfrm>
            <a:off x="863798" y="5331974"/>
            <a:ext cx="389894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Mostly numeric + categorical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75CCF2F-A937-D0C0-3858-E675B17FF2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51223"/>
          <a:stretch/>
        </p:blipFill>
        <p:spPr>
          <a:xfrm>
            <a:off x="8572565" y="0"/>
            <a:ext cx="6057835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50198" y="730806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Objectives</a:t>
            </a:r>
            <a:endParaRPr lang="en-US" sz="48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50198" y="2079903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/>
          <p:cNvSpPr/>
          <p:nvPr/>
        </p:nvSpPr>
        <p:spPr>
          <a:xfrm>
            <a:off x="6459617" y="2147233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1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152323" y="2079903"/>
            <a:ext cx="457831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Exploratory Data Analysis (EDA)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7152323" y="2578537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Understand the underlying structure and patterns using Python.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350198" y="3473172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6459617" y="3540502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2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152323" y="3473172"/>
            <a:ext cx="371105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Meaningful Visualizations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152323" y="3971806"/>
            <a:ext cx="661427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Create heatmaps and boxplots to reveal relationships and distributions.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50198" y="5236607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6459617" y="5303937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3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7152323" y="5236607"/>
            <a:ext cx="4256603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Statistical Hypothesis Testing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152323" y="5735241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Conduct z-tests, paired tests, and binomial tests.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6350198" y="6629876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4"/>
          <p:cNvSpPr/>
          <p:nvPr/>
        </p:nvSpPr>
        <p:spPr>
          <a:xfrm>
            <a:off x="6459617" y="6697206"/>
            <a:ext cx="336471" cy="420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kern="0" spc="-27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4</a:t>
            </a:r>
            <a:endParaRPr lang="en-US" sz="265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7152323" y="6629876"/>
            <a:ext cx="348638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Real-World Applications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9" name="Text 16"/>
          <p:cNvSpPr/>
          <p:nvPr/>
        </p:nvSpPr>
        <p:spPr>
          <a:xfrm>
            <a:off x="7152323" y="7128510"/>
            <a:ext cx="661427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Propose future directions based on the analysis.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C73DE0-40DE-BB2C-8057-C326533ED70A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A13481-3B0A-735F-8B13-82C3AAB33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8174" r="9744"/>
          <a:stretch/>
        </p:blipFill>
        <p:spPr>
          <a:xfrm>
            <a:off x="-296750" y="0"/>
            <a:ext cx="6393033" cy="823316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297851"/>
            <a:ext cx="6739890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kern="0" spc="-44" dirty="0">
                <a:solidFill>
                  <a:srgbClr val="000000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Methodology Used</a:t>
            </a:r>
            <a:endParaRPr lang="en-US" sz="44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798" y="1307679"/>
            <a:ext cx="1234083" cy="14808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468047" y="155449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Data Cleaning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2468047" y="2053129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Handling missing values.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798" y="2788579"/>
            <a:ext cx="1234083" cy="14808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468047" y="303539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Visualization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468047" y="3534029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Creating heatmaps and boxplots.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98" y="4269478"/>
            <a:ext cx="1234083" cy="148089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468047" y="451629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Montserrat Bold" pitchFamily="34" charset="-120"/>
              </a:rPr>
              <a:t>Statistical Testing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2468047" y="5014928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  <a:cs typeface="Source Sans Pro" pitchFamily="34" charset="-120"/>
              </a:rPr>
              <a:t>Applying t-tests and more.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4" name="Image 3" descr="preencoded.png">
            <a:extLst>
              <a:ext uri="{FF2B5EF4-FFF2-40B4-BE49-F238E27FC236}">
                <a16:creationId xmlns:a16="http://schemas.microsoft.com/office/drawing/2014/main" id="{663941FA-2F49-1D80-DFC8-6120E9F39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798" y="5750377"/>
            <a:ext cx="1234083" cy="1480899"/>
          </a:xfrm>
          <a:prstGeom prst="rect">
            <a:avLst/>
          </a:prstGeom>
        </p:spPr>
      </p:pic>
      <p:sp>
        <p:nvSpPr>
          <p:cNvPr id="15" name="Text 5">
            <a:extLst>
              <a:ext uri="{FF2B5EF4-FFF2-40B4-BE49-F238E27FC236}">
                <a16:creationId xmlns:a16="http://schemas.microsoft.com/office/drawing/2014/main" id="{D5082A32-9A8C-67D3-FE89-3C4821D0F76E}"/>
              </a:ext>
            </a:extLst>
          </p:cNvPr>
          <p:cNvSpPr/>
          <p:nvPr/>
        </p:nvSpPr>
        <p:spPr>
          <a:xfrm>
            <a:off x="2468047" y="599719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kern="0" spc="-22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Data Collection	</a:t>
            </a:r>
            <a:endParaRPr lang="en-US" sz="22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5CDBE9BD-0FF3-F22D-0086-A5378BF35AE2}"/>
              </a:ext>
            </a:extLst>
          </p:cNvPr>
          <p:cNvSpPr/>
          <p:nvPr/>
        </p:nvSpPr>
        <p:spPr>
          <a:xfrm>
            <a:off x="2468047" y="6495827"/>
            <a:ext cx="581215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3D3838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Importing Dataset information for analysis</a:t>
            </a:r>
            <a:endParaRPr lang="en-US" sz="19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F93F1-1A49-6B34-0333-16B8DA2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91431E6-6E8C-1686-A299-CE7FE2B3C525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3CFC848-0C84-3AC0-6D0B-26E4A6610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52" y="239401"/>
            <a:ext cx="6972180" cy="343898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7E0416-CE17-A9AD-8E64-75D130BA4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020" y="4114800"/>
            <a:ext cx="8067639" cy="397930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FDF3C7-DF7F-3330-CE25-8F13982C62C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9207211" y="3525040"/>
            <a:ext cx="4531274" cy="454684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16C564C-A035-AC01-2768-3FBB4715C5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7280" y="221426"/>
            <a:ext cx="7423120" cy="313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2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A6CAE-50E2-6D57-C67F-96EFF56CA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B0F7C4F-3131-DE31-1901-BE36DE923BBA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7CBE986-7942-219D-0E8D-CB92400BA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42" y="627829"/>
            <a:ext cx="9482115" cy="69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14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340A26-875E-01DB-67D5-67201E235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88F87DC-FBC7-69F3-C8CB-C18141058D83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811F4D-51AE-CEDA-E38C-9FBB589AE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421" y="1019314"/>
            <a:ext cx="10399558" cy="619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92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A4228-882E-C1AA-9816-2B4EE1312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79AFA4-D4BB-1E07-6D9F-79B0897F22AE}"/>
              </a:ext>
            </a:extLst>
          </p:cNvPr>
          <p:cNvSpPr/>
          <p:nvPr/>
        </p:nvSpPr>
        <p:spPr>
          <a:xfrm>
            <a:off x="12846570" y="7794885"/>
            <a:ext cx="1783830" cy="43471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DB25E70-A924-0A6D-C029-E34C234EE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52" y="2109213"/>
            <a:ext cx="6758553" cy="40111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7B485F-D7FE-B7AE-A2F4-5B142F6ED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596" y="2139693"/>
            <a:ext cx="6758553" cy="4011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AD5CBC-C30D-F634-1947-86DF57E4196B}"/>
              </a:ext>
            </a:extLst>
          </p:cNvPr>
          <p:cNvSpPr txBox="1"/>
          <p:nvPr/>
        </p:nvSpPr>
        <p:spPr>
          <a:xfrm>
            <a:off x="3635875" y="606884"/>
            <a:ext cx="76554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Exploratory Data Analysis</a:t>
            </a:r>
            <a:endParaRPr lang="en-IN" sz="4800" b="1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806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388</Words>
  <Application>Microsoft Office PowerPoint</Application>
  <PresentationFormat>Custom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Source Sans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Aditya Arora</cp:lastModifiedBy>
  <cp:revision>12</cp:revision>
  <dcterms:created xsi:type="dcterms:W3CDTF">2025-04-11T20:07:38Z</dcterms:created>
  <dcterms:modified xsi:type="dcterms:W3CDTF">2025-04-12T10:26:46Z</dcterms:modified>
</cp:coreProperties>
</file>