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96" r:id="rId5"/>
    <p:sldId id="404" r:id="rId6"/>
    <p:sldId id="403" r:id="rId7"/>
    <p:sldId id="405" r:id="rId8"/>
    <p:sldId id="367" r:id="rId9"/>
    <p:sldId id="407" r:id="rId10"/>
    <p:sldId id="392" r:id="rId11"/>
    <p:sldId id="315" r:id="rId12"/>
    <p:sldId id="31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DATHESH GP" initials="RG" lastIdx="1" clrIdx="0">
    <p:extLst>
      <p:ext uri="{19B8F6BF-5375-455C-9EA6-DF929625EA0E}">
        <p15:presenceInfo xmlns:p15="http://schemas.microsoft.com/office/powerpoint/2012/main" userId="a74d4e0bcc64dd72" providerId="Windows Live"/>
      </p:ext>
    </p:extLst>
  </p:cmAuthor>
  <p:cmAuthor id="2" name="Raghudathesh G P [MAHE-MSOIS]" initials="RGP[" lastIdx="1" clrIdx="1">
    <p:extLst>
      <p:ext uri="{19B8F6BF-5375-455C-9EA6-DF929625EA0E}">
        <p15:presenceInfo xmlns:p15="http://schemas.microsoft.com/office/powerpoint/2012/main" userId="Raghudathesh G P [MAHE-MSO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259" autoAdjust="0"/>
  </p:normalViewPr>
  <p:slideViewPr>
    <p:cSldViewPr>
      <p:cViewPr varScale="1">
        <p:scale>
          <a:sx n="104" d="100"/>
          <a:sy n="104" d="100"/>
        </p:scale>
        <p:origin x="202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05AF6-C55D-4B29-88D9-0C48D54F3BEF}" type="datetimeFigureOut">
              <a:rPr lang="en-US" smtClean="0"/>
              <a:pPr/>
              <a:t>9/3/2023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79E24-26C9-4028-974C-D1109146F4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279E24-26C9-4028-974C-D1109146F40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E279E24-26C9-4028-974C-D1109146F40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sz="1200"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pPr/>
              <a:t>4</a:t>
            </a:fld>
            <a:endParaRPr lang="en-US"/>
          </a:p>
        </p:txBody>
      </p:sp>
    </p:spTree>
    <p:extLst>
      <p:ext uri="{BB962C8B-B14F-4D97-AF65-F5344CB8AC3E}">
        <p14:creationId xmlns:p14="http://schemas.microsoft.com/office/powerpoint/2010/main" val="514760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sz="1200"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pPr/>
              <a:t>5</a:t>
            </a:fld>
            <a:endParaRPr lang="en-US"/>
          </a:p>
        </p:txBody>
      </p:sp>
    </p:spTree>
    <p:extLst>
      <p:ext uri="{BB962C8B-B14F-4D97-AF65-F5344CB8AC3E}">
        <p14:creationId xmlns:p14="http://schemas.microsoft.com/office/powerpoint/2010/main" val="7837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sz="1200"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pPr/>
              <a:t>6</a:t>
            </a:fld>
            <a:endParaRPr lang="en-US"/>
          </a:p>
        </p:txBody>
      </p:sp>
    </p:spTree>
    <p:extLst>
      <p:ext uri="{BB962C8B-B14F-4D97-AF65-F5344CB8AC3E}">
        <p14:creationId xmlns:p14="http://schemas.microsoft.com/office/powerpoint/2010/main" val="161087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7</a:t>
            </a:fld>
            <a:endParaRPr lang="en-US"/>
          </a:p>
        </p:txBody>
      </p:sp>
    </p:spTree>
    <p:extLst>
      <p:ext uri="{BB962C8B-B14F-4D97-AF65-F5344CB8AC3E}">
        <p14:creationId xmlns:p14="http://schemas.microsoft.com/office/powerpoint/2010/main" val="1330385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8</a:t>
            </a:fld>
            <a:endParaRPr lang="en-US"/>
          </a:p>
        </p:txBody>
      </p:sp>
    </p:spTree>
    <p:extLst>
      <p:ext uri="{BB962C8B-B14F-4D97-AF65-F5344CB8AC3E}">
        <p14:creationId xmlns:p14="http://schemas.microsoft.com/office/powerpoint/2010/main" val="3019710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9</a:t>
            </a:fld>
            <a:endParaRPr lang="en-US"/>
          </a:p>
        </p:txBody>
      </p:sp>
    </p:spTree>
    <p:extLst>
      <p:ext uri="{BB962C8B-B14F-4D97-AF65-F5344CB8AC3E}">
        <p14:creationId xmlns:p14="http://schemas.microsoft.com/office/powerpoint/2010/main" val="243310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0745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2465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488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3963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917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6422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5750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283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0142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4036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222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1354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Line 8"/>
          <p:cNvSpPr>
            <a:spLocks noChangeShapeType="1"/>
          </p:cNvSpPr>
          <p:nvPr/>
        </p:nvSpPr>
        <p:spPr bwMode="auto">
          <a:xfrm>
            <a:off x="0" y="723900"/>
            <a:ext cx="9169400" cy="0"/>
          </a:xfrm>
          <a:prstGeom prst="line">
            <a:avLst/>
          </a:prstGeom>
          <a:noFill/>
          <a:ln w="57150" cmpd="thinThick">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 name="Text Box 10"/>
          <p:cNvSpPr txBox="1">
            <a:spLocks noChangeArrowheads="1"/>
          </p:cNvSpPr>
          <p:nvPr/>
        </p:nvSpPr>
        <p:spPr bwMode="auto">
          <a:xfrm>
            <a:off x="0" y="6583363"/>
            <a:ext cx="9144000" cy="274637"/>
          </a:xfrm>
          <a:prstGeom prst="rect">
            <a:avLst/>
          </a:prstGeom>
          <a:solidFill>
            <a:srgbClr val="CC6600">
              <a:alpha val="8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a:p>
        </p:txBody>
      </p:sp>
      <p:sp>
        <p:nvSpPr>
          <p:cNvPr id="1029" name="Text Box 11"/>
          <p:cNvSpPr txBox="1">
            <a:spLocks noChangeArrowheads="1"/>
          </p:cNvSpPr>
          <p:nvPr/>
        </p:nvSpPr>
        <p:spPr bwMode="auto">
          <a:xfrm>
            <a:off x="0" y="6572250"/>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dirty="0"/>
              <a:t>Manipal School</a:t>
            </a:r>
            <a:r>
              <a:rPr lang="en-US" sz="1200" baseline="0" dirty="0"/>
              <a:t> of</a:t>
            </a:r>
            <a:r>
              <a:rPr lang="en-US" sz="1200" dirty="0"/>
              <a:t> Information Sciences, MAHE, Manipal</a:t>
            </a:r>
          </a:p>
        </p:txBody>
      </p:sp>
      <p:sp>
        <p:nvSpPr>
          <p:cNvPr id="1036" name="Rectangle 12"/>
          <p:cNvSpPr>
            <a:spLocks noGrp="1" noChangeArrowheads="1"/>
          </p:cNvSpPr>
          <p:nvPr>
            <p:ph type="sldNum" sz="quarter" idx="4"/>
          </p:nvPr>
        </p:nvSpPr>
        <p:spPr bwMode="auto">
          <a:xfrm>
            <a:off x="6629400" y="65532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pic>
        <p:nvPicPr>
          <p:cNvPr id="3" name="Picture 2" descr="A picture containing drawing, food, table&#10;&#10;Description automatically generated">
            <a:extLst>
              <a:ext uri="{FF2B5EF4-FFF2-40B4-BE49-F238E27FC236}">
                <a16:creationId xmlns:a16="http://schemas.microsoft.com/office/drawing/2014/main" id="{383AD160-C921-418A-A434-8575746F34D8}"/>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54" y="15789"/>
            <a:ext cx="595661" cy="66198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old-web.maths.gla.ac.uk/cpd/assets/pdfs/sample_materials/R_week6_samp.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838201"/>
            <a:ext cx="8915400" cy="1066800"/>
          </a:xfrm>
        </p:spPr>
        <p:txBody>
          <a:bodyPr/>
          <a:lstStyle/>
          <a:p>
            <a:r>
              <a:rPr lang="en-US" sz="2800" b="1" dirty="0">
                <a:latin typeface="Calibri" panose="020F0502020204030204" pitchFamily="34" charset="0"/>
                <a:cs typeface="Calibri" panose="020F0502020204030204" pitchFamily="34" charset="0"/>
              </a:rPr>
              <a:t>Seminar Title</a:t>
            </a:r>
            <a:br>
              <a:rPr lang="en-US" sz="2800" dirty="0"/>
            </a:br>
            <a:br>
              <a:rPr lang="en-US" sz="2800" b="1" dirty="0"/>
            </a:br>
            <a:r>
              <a:rPr lang="en-US" sz="2800" b="1" dirty="0"/>
              <a:t>High Graphics in R</a:t>
            </a:r>
            <a:endParaRPr lang="en-US" sz="2800" dirty="0"/>
          </a:p>
        </p:txBody>
      </p:sp>
      <p:sp>
        <p:nvSpPr>
          <p:cNvPr id="3" name="Subtitle 2"/>
          <p:cNvSpPr>
            <a:spLocks noGrp="1"/>
          </p:cNvSpPr>
          <p:nvPr>
            <p:ph type="subTitle" idx="1"/>
          </p:nvPr>
        </p:nvSpPr>
        <p:spPr>
          <a:xfrm>
            <a:off x="381000" y="1905001"/>
            <a:ext cx="8534400" cy="4296696"/>
          </a:xfrm>
        </p:spPr>
        <p:txBody>
          <a:bodyPr/>
          <a:lstStyle/>
          <a:p>
            <a:pPr>
              <a:spcBef>
                <a:spcPct val="50000"/>
              </a:spcBef>
            </a:pPr>
            <a:endParaRPr lang="en-US" sz="1800" i="1" dirty="0">
              <a:latin typeface="Calibri" panose="020F0502020204030204" pitchFamily="34" charset="0"/>
              <a:cs typeface="Calibri" panose="020F0502020204030204" pitchFamily="34" charset="0"/>
            </a:endParaRPr>
          </a:p>
          <a:p>
            <a:pPr>
              <a:spcBef>
                <a:spcPct val="50000"/>
              </a:spcBef>
            </a:pPr>
            <a:r>
              <a:rPr lang="en-US" sz="1800" i="1" dirty="0">
                <a:latin typeface="Calibri" panose="020F0502020204030204" pitchFamily="34" charset="0"/>
                <a:cs typeface="Calibri" panose="020F0502020204030204" pitchFamily="34" charset="0"/>
              </a:rPr>
              <a:t>by</a:t>
            </a:r>
            <a:endParaRPr lang="en-US" sz="1400" i="1" dirty="0"/>
          </a:p>
          <a:p>
            <a:r>
              <a:rPr lang="en-US" sz="1800" b="1" dirty="0">
                <a:solidFill>
                  <a:srgbClr val="993300"/>
                </a:solidFill>
              </a:rPr>
              <a:t>Aditya N Bhatt</a:t>
            </a:r>
          </a:p>
          <a:p>
            <a:r>
              <a:rPr lang="en-US" sz="1800" dirty="0">
                <a:solidFill>
                  <a:schemeClr val="accent4">
                    <a:lumMod val="95000"/>
                    <a:lumOff val="5000"/>
                  </a:schemeClr>
                </a:solidFill>
                <a:latin typeface="Calibri" panose="020F0502020204030204" pitchFamily="34" charset="0"/>
                <a:cs typeface="Calibri" panose="020F0502020204030204" pitchFamily="34" charset="0"/>
              </a:rPr>
              <a:t>231057015</a:t>
            </a:r>
          </a:p>
          <a:p>
            <a:r>
              <a:rPr lang="en-US" sz="1800" dirty="0">
                <a:solidFill>
                  <a:schemeClr val="accent4">
                    <a:lumMod val="95000"/>
                    <a:lumOff val="5000"/>
                  </a:schemeClr>
                </a:solidFill>
                <a:latin typeface="Calibri" panose="020F0502020204030204" pitchFamily="34" charset="0"/>
                <a:cs typeface="Calibri" panose="020F0502020204030204" pitchFamily="34" charset="0"/>
              </a:rPr>
              <a:t>ME (AI &amp; ML)</a:t>
            </a:r>
          </a:p>
        </p:txBody>
      </p:sp>
      <p:sp>
        <p:nvSpPr>
          <p:cNvPr id="4" name="Slide Number Placeholder 3"/>
          <p:cNvSpPr>
            <a:spLocks noGrp="1"/>
          </p:cNvSpPr>
          <p:nvPr>
            <p:ph type="sldNum" sz="quarter" idx="10"/>
          </p:nvPr>
        </p:nvSpPr>
        <p:spPr/>
        <p:txBody>
          <a:bodyPr/>
          <a:lstStyle/>
          <a:p>
            <a:fld id="{B6F15528-21DE-4FAA-801E-634DDDAF4B2B}" type="slidenum">
              <a:rPr lang="en-US" smtClean="0"/>
              <a:pPr/>
              <a:t>1</a:t>
            </a:fld>
            <a:endParaRPr lang="en-US"/>
          </a:p>
        </p:txBody>
      </p:sp>
      <p:sp>
        <p:nvSpPr>
          <p:cNvPr id="5" name="Rectangle 4"/>
          <p:cNvSpPr/>
          <p:nvPr/>
        </p:nvSpPr>
        <p:spPr>
          <a:xfrm>
            <a:off x="6281807" y="224135"/>
            <a:ext cx="2862194" cy="523220"/>
          </a:xfrm>
          <a:prstGeom prst="rect">
            <a:avLst/>
          </a:prstGeom>
        </p:spPr>
        <p:txBody>
          <a:bodyPr wrap="none">
            <a:spAutoFit/>
          </a:bodyPr>
          <a:lstStyle/>
          <a:p>
            <a:pPr algn="r">
              <a:spcBef>
                <a:spcPct val="50000"/>
              </a:spcBef>
            </a:pPr>
            <a:r>
              <a:rPr lang="en-US" sz="2800" b="1" dirty="0">
                <a:solidFill>
                  <a:srgbClr val="CC6600"/>
                </a:solidFill>
                <a:latin typeface="Calibri" panose="020F0502020204030204" pitchFamily="34" charset="0"/>
                <a:cs typeface="Calibri" panose="020F0502020204030204" pitchFamily="34" charset="0"/>
              </a:rPr>
              <a:t>Technical Seminar</a:t>
            </a:r>
          </a:p>
        </p:txBody>
      </p:sp>
      <p:sp>
        <p:nvSpPr>
          <p:cNvPr id="6" name="Rectangle 5">
            <a:extLst>
              <a:ext uri="{FF2B5EF4-FFF2-40B4-BE49-F238E27FC236}">
                <a16:creationId xmlns:a16="http://schemas.microsoft.com/office/drawing/2014/main" id="{17E2FD56-EEE4-4CB7-B4A6-60E5600032EF}"/>
              </a:ext>
            </a:extLst>
          </p:cNvPr>
          <p:cNvSpPr/>
          <p:nvPr/>
        </p:nvSpPr>
        <p:spPr>
          <a:xfrm>
            <a:off x="3124200" y="3866926"/>
            <a:ext cx="2895600" cy="723275"/>
          </a:xfrm>
          <a:prstGeom prst="rect">
            <a:avLst/>
          </a:prstGeom>
        </p:spPr>
        <p:txBody>
          <a:bodyPr wrap="square">
            <a:spAutoFit/>
          </a:bodyPr>
          <a:lstStyle/>
          <a:p>
            <a:pPr>
              <a:spcBef>
                <a:spcPct val="50000"/>
              </a:spcBef>
            </a:pPr>
            <a:r>
              <a:rPr lang="en-US" sz="2000" b="1" i="1" dirty="0">
                <a:latin typeface="Calibri" panose="020F0502020204030204" pitchFamily="34" charset="0"/>
                <a:cs typeface="Calibri" panose="020F0502020204030204" pitchFamily="34" charset="0"/>
              </a:rPr>
              <a:t>Under the guidance of</a:t>
            </a:r>
          </a:p>
          <a:p>
            <a:pPr>
              <a:spcBef>
                <a:spcPct val="50000"/>
              </a:spcBef>
            </a:pPr>
            <a:endParaRPr lang="en-US" sz="1400" i="1" dirty="0"/>
          </a:p>
        </p:txBody>
      </p:sp>
      <p:graphicFrame>
        <p:nvGraphicFramePr>
          <p:cNvPr id="7" name="Table 7">
            <a:extLst>
              <a:ext uri="{FF2B5EF4-FFF2-40B4-BE49-F238E27FC236}">
                <a16:creationId xmlns:a16="http://schemas.microsoft.com/office/drawing/2014/main" id="{C5D8DCD4-2622-4F79-81B1-3DBD7577B652}"/>
              </a:ext>
            </a:extLst>
          </p:cNvPr>
          <p:cNvGraphicFramePr>
            <a:graphicFrameLocks noGrp="1"/>
          </p:cNvGraphicFramePr>
          <p:nvPr>
            <p:extLst>
              <p:ext uri="{D42A27DB-BD31-4B8C-83A1-F6EECF244321}">
                <p14:modId xmlns:p14="http://schemas.microsoft.com/office/powerpoint/2010/main" val="1505350736"/>
              </p:ext>
            </p:extLst>
          </p:nvPr>
        </p:nvGraphicFramePr>
        <p:xfrm>
          <a:off x="304800" y="4328652"/>
          <a:ext cx="8534400" cy="212446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1380586753"/>
                    </a:ext>
                  </a:extLst>
                </a:gridCol>
                <a:gridCol w="4267200">
                  <a:extLst>
                    <a:ext uri="{9D8B030D-6E8A-4147-A177-3AD203B41FA5}">
                      <a16:colId xmlns:a16="http://schemas.microsoft.com/office/drawing/2014/main" val="1026407157"/>
                    </a:ext>
                  </a:extLst>
                </a:gridCol>
              </a:tblGrid>
              <a:tr h="318205">
                <a:tc>
                  <a:txBody>
                    <a:bodyPr/>
                    <a:lstStyle/>
                    <a:p>
                      <a:pPr marL="0" indent="0" algn="l" defTabSz="914400" rtl="0" eaLnBrk="1" fontAlgn="base" latinLnBrk="0" hangingPunct="1">
                        <a:spcBef>
                          <a:spcPct val="20000"/>
                        </a:spcBef>
                        <a:spcAft>
                          <a:spcPct val="0"/>
                        </a:spcAft>
                        <a:buNone/>
                      </a:pPr>
                      <a:r>
                        <a:rPr lang="en-IN" sz="2000" b="1" kern="1200" dirty="0">
                          <a:solidFill>
                            <a:srgbClr val="993300"/>
                          </a:solidFill>
                          <a:latin typeface="Calibri" panose="020F0502020204030204" pitchFamily="34" charset="0"/>
                          <a:ea typeface="+mn-ea"/>
                          <a:cs typeface="Calibri" panose="020F0502020204030204" pitchFamily="34" charset="0"/>
                        </a:rPr>
                        <a:t>Panel Member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eaLnBrk="1" fontAlgn="base" hangingPunct="1">
                        <a:spcBef>
                          <a:spcPct val="20000"/>
                        </a:spcBef>
                        <a:spcAft>
                          <a:spcPct val="0"/>
                        </a:spcAft>
                        <a:buNone/>
                      </a:pPr>
                      <a:r>
                        <a:rPr lang="en-IN" sz="2000" b="1" kern="1200" dirty="0">
                          <a:solidFill>
                            <a:srgbClr val="993300"/>
                          </a:solidFill>
                          <a:latin typeface="Calibri" panose="020F0502020204030204" pitchFamily="34" charset="0"/>
                          <a:ea typeface="+mn-ea"/>
                          <a:cs typeface="Calibri" panose="020F0502020204030204" pitchFamily="34" charset="0"/>
                        </a:rPr>
                        <a:t>Panel Member 2</a:t>
                      </a:r>
                      <a:r>
                        <a:rPr lang="en-IN" sz="2000" b="1" dirty="0">
                          <a:solidFill>
                            <a:srgbClr val="993300"/>
                          </a:solidFill>
                          <a:latin typeface="Calibri" panose="020F0502020204030204" pitchFamily="34" charset="0"/>
                          <a:ea typeface="+mn-ea"/>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210741"/>
                  </a:ext>
                </a:extLst>
              </a:tr>
              <a:tr h="318205">
                <a:tc>
                  <a:txBody>
                    <a:bodyPr/>
                    <a:lstStyle/>
                    <a:p>
                      <a:pPr marL="0" indent="0" algn="l" defTabSz="914400" rtl="0" eaLnBrk="1" fontAlgn="base" latinLnBrk="0" hangingPunct="1">
                        <a:spcBef>
                          <a:spcPct val="20000"/>
                        </a:spcBef>
                        <a:spcAft>
                          <a:spcPct val="0"/>
                        </a:spcAft>
                        <a:buNone/>
                      </a:pPr>
                      <a:r>
                        <a:rPr lang="en-IN" sz="2000" b="1" kern="1200" dirty="0">
                          <a:solidFill>
                            <a:srgbClr val="993300"/>
                          </a:solidFill>
                          <a:latin typeface="Calibri" panose="020F0502020204030204" pitchFamily="34" charset="0"/>
                          <a:ea typeface="+mn-ea"/>
                          <a:cs typeface="Calibri" panose="020F0502020204030204" pitchFamily="34" charset="0"/>
                        </a:rPr>
                        <a:t>Mr </a:t>
                      </a:r>
                      <a:r>
                        <a:rPr lang="en-IN" sz="2000" b="1" kern="1200" dirty="0" err="1">
                          <a:solidFill>
                            <a:srgbClr val="993300"/>
                          </a:solidFill>
                          <a:latin typeface="Calibri" panose="020F0502020204030204" pitchFamily="34" charset="0"/>
                          <a:ea typeface="+mn-ea"/>
                          <a:cs typeface="Calibri" panose="020F0502020204030204" pitchFamily="34" charset="0"/>
                        </a:rPr>
                        <a:t>Raghudathesh</a:t>
                      </a:r>
                      <a:r>
                        <a:rPr lang="en-IN" sz="2000" b="1" kern="1200" dirty="0">
                          <a:solidFill>
                            <a:srgbClr val="993300"/>
                          </a:solidFill>
                          <a:latin typeface="Calibri" panose="020F0502020204030204" pitchFamily="34" charset="0"/>
                          <a:ea typeface="+mn-ea"/>
                          <a:cs typeface="Calibri" panose="020F0502020204030204" pitchFamily="34" charset="0"/>
                        </a:rPr>
                        <a:t> G 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defTabSz="914400" rtl="0" eaLnBrk="1" fontAlgn="base" latinLnBrk="0" hangingPunct="1">
                        <a:spcBef>
                          <a:spcPct val="20000"/>
                        </a:spcBef>
                        <a:spcAft>
                          <a:spcPct val="0"/>
                        </a:spcAft>
                        <a:buNone/>
                      </a:pPr>
                      <a:r>
                        <a:rPr lang="en-IN" sz="2000" b="1" kern="1200" dirty="0">
                          <a:solidFill>
                            <a:srgbClr val="993300"/>
                          </a:solidFill>
                          <a:latin typeface="Calibri" panose="020F0502020204030204" pitchFamily="34" charset="0"/>
                          <a:ea typeface="+mn-ea"/>
                          <a:cs typeface="Calibri" panose="020F0502020204030204" pitchFamily="34" charset="0"/>
                        </a:rPr>
                        <a:t>Mr. </a:t>
                      </a:r>
                      <a:r>
                        <a:rPr lang="en-IN" sz="2000" b="1" kern="1200" dirty="0" err="1">
                          <a:solidFill>
                            <a:srgbClr val="993300"/>
                          </a:solidFill>
                          <a:latin typeface="Calibri" panose="020F0502020204030204" pitchFamily="34" charset="0"/>
                          <a:ea typeface="+mn-ea"/>
                          <a:cs typeface="Calibri" panose="020F0502020204030204" pitchFamily="34" charset="0"/>
                        </a:rPr>
                        <a:t>Sudarsan</a:t>
                      </a:r>
                      <a:r>
                        <a:rPr lang="en-IN" sz="2000" b="1" kern="1200" dirty="0">
                          <a:solidFill>
                            <a:srgbClr val="993300"/>
                          </a:solidFill>
                          <a:latin typeface="Calibri" panose="020F0502020204030204" pitchFamily="34" charset="0"/>
                          <a:ea typeface="+mn-ea"/>
                          <a:cs typeface="Calibri" panose="020F0502020204030204" pitchFamily="34" charset="0"/>
                        </a:rPr>
                        <a:t> N S Acharya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874261"/>
                  </a:ext>
                </a:extLst>
              </a:tr>
              <a:tr h="31820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IN" sz="2000" kern="1200" dirty="0">
                          <a:solidFill>
                            <a:schemeClr val="accent4">
                              <a:lumMod val="95000"/>
                              <a:lumOff val="5000"/>
                            </a:schemeClr>
                          </a:solidFill>
                          <a:latin typeface="Calibri" panose="020F0502020204030204" pitchFamily="34" charset="0"/>
                          <a:ea typeface="+mn-ea"/>
                          <a:cs typeface="Calibri" panose="020F0502020204030204" pitchFamily="34" charset="0"/>
                        </a:rPr>
                        <a:t>Assistant Professor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IN" sz="1800" kern="1200" dirty="0">
                          <a:solidFill>
                            <a:schemeClr val="tx1"/>
                          </a:solidFill>
                          <a:effectLst/>
                          <a:latin typeface="+mn-lt"/>
                          <a:ea typeface="+mn-ea"/>
                          <a:cs typeface="+mn-cs"/>
                        </a:rPr>
                        <a:t>Assistant Professor</a:t>
                      </a:r>
                      <a:endParaRPr lang="en-IN" sz="2000"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8773260"/>
                  </a:ext>
                </a:extLst>
              </a:tr>
              <a:tr h="467870">
                <a:tc>
                  <a:txBody>
                    <a:bodyPr/>
                    <a:lstStyle/>
                    <a:p>
                      <a:pPr algn="l"/>
                      <a:r>
                        <a:rPr lang="en-US" sz="2000" dirty="0">
                          <a:solidFill>
                            <a:schemeClr val="accent4">
                              <a:lumMod val="95000"/>
                              <a:lumOff val="5000"/>
                            </a:schemeClr>
                          </a:solidFill>
                          <a:latin typeface="Calibri" panose="020F0502020204030204" pitchFamily="34" charset="0"/>
                          <a:cs typeface="Calibri" panose="020F0502020204030204" pitchFamily="34" charset="0"/>
                        </a:rPr>
                        <a:t>Manipal School of Information Sciences</a:t>
                      </a:r>
                      <a:endParaRPr lang="en-IN" sz="2000" dirty="0">
                        <a:solidFill>
                          <a:schemeClr val="accent4">
                            <a:lumMod val="95000"/>
                            <a:lumOff val="5000"/>
                          </a:schemeClr>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dirty="0">
                          <a:solidFill>
                            <a:schemeClr val="accent4">
                              <a:lumMod val="95000"/>
                              <a:lumOff val="5000"/>
                            </a:schemeClr>
                          </a:solidFill>
                          <a:latin typeface="Calibri" panose="020F0502020204030204" pitchFamily="34" charset="0"/>
                          <a:cs typeface="Calibri" panose="020F0502020204030204" pitchFamily="34" charset="0"/>
                        </a:rPr>
                        <a:t>Manipal School of Information Sciences</a:t>
                      </a:r>
                      <a:endParaRPr lang="en-IN" sz="2000" dirty="0">
                        <a:solidFill>
                          <a:schemeClr val="accent4">
                            <a:lumMod val="95000"/>
                            <a:lumOff val="5000"/>
                          </a:schemeClr>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8670231"/>
                  </a:ext>
                </a:extLst>
              </a:tr>
              <a:tr h="467870">
                <a:tc>
                  <a:txBody>
                    <a:bodyPr/>
                    <a:lstStyle/>
                    <a:p>
                      <a:pPr marL="0" indent="0" algn="l" defTabSz="914400" rtl="0" eaLnBrk="1" fontAlgn="base" latinLnBrk="0" hangingPunct="1">
                        <a:spcBef>
                          <a:spcPct val="20000"/>
                        </a:spcBef>
                        <a:spcAft>
                          <a:spcPct val="0"/>
                        </a:spcAft>
                        <a:buNone/>
                      </a:pPr>
                      <a:r>
                        <a:rPr lang="en-IN" sz="2000" kern="1200" dirty="0">
                          <a:solidFill>
                            <a:schemeClr val="accent4">
                              <a:lumMod val="95000"/>
                              <a:lumOff val="5000"/>
                            </a:schemeClr>
                          </a:solidFill>
                          <a:latin typeface="Calibri" panose="020F0502020204030204" pitchFamily="34" charset="0"/>
                          <a:ea typeface="+mn-ea"/>
                          <a:cs typeface="Calibri" panose="020F0502020204030204" pitchFamily="34" charset="0"/>
                        </a:rPr>
                        <a:t>MAHE, Manipal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2000" dirty="0">
                          <a:solidFill>
                            <a:schemeClr val="accent4">
                              <a:lumMod val="95000"/>
                              <a:lumOff val="5000"/>
                            </a:schemeClr>
                          </a:solidFill>
                          <a:latin typeface="Calibri" panose="020F0502020204030204" pitchFamily="34" charset="0"/>
                          <a:cs typeface="Calibri" panose="020F0502020204030204" pitchFamily="34" charset="0"/>
                        </a:rPr>
                        <a:t>MAHE, Manipal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853946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791200"/>
          </a:xfrm>
        </p:spPr>
        <p:txBody>
          <a:bodyPr/>
          <a:lstStyle/>
          <a:p>
            <a:pPr marL="0" indent="0">
              <a:buNone/>
            </a:pPr>
            <a:r>
              <a:rPr lang="en-IN" sz="1800" dirty="0"/>
              <a:t>[1] http://vis.supstat.com/2013/04/mathematical-annotation-in-r/ 1 </a:t>
            </a:r>
          </a:p>
          <a:p>
            <a:pPr marL="0" indent="0">
              <a:buNone/>
            </a:pPr>
            <a:r>
              <a:rPr lang="en-IN" sz="1800" dirty="0"/>
              <a:t>[2] http://tutorials.iq.harvard.edu/R/Rgraphics/Rgraphics.html 2 </a:t>
            </a:r>
          </a:p>
          <a:p>
            <a:pPr marL="0" indent="0">
              <a:buNone/>
            </a:pPr>
            <a:r>
              <a:rPr lang="en-IN" sz="1800" dirty="0"/>
              <a:t>[3] P. Murrell, R Graphics, Chapman &amp; Hall/CRC, 2011. https://www.stat.auckland.ac.nz/~paul/RG2e/ </a:t>
            </a:r>
          </a:p>
          <a:p>
            <a:pPr marL="0" indent="0">
              <a:buNone/>
            </a:pPr>
            <a:r>
              <a:rPr lang="en-IN" sz="1800" dirty="0"/>
              <a:t>[4] J. </a:t>
            </a:r>
            <a:r>
              <a:rPr lang="en-IN" sz="1800" dirty="0" err="1"/>
              <a:t>Verzani</a:t>
            </a:r>
            <a:r>
              <a:rPr lang="en-IN" sz="1800" dirty="0"/>
              <a:t>, Using R for Introductory Statistics. Chapman &amp; Hall/CRC, 2014.</a:t>
            </a:r>
          </a:p>
          <a:p>
            <a:pPr marL="0" indent="0">
              <a:buNone/>
            </a:pPr>
            <a:r>
              <a:rPr lang="en-IN" sz="1800" dirty="0">
                <a:latin typeface="Calibri" panose="020F0502020204030204" pitchFamily="34" charset="0"/>
                <a:cs typeface="Calibri" panose="020F0502020204030204" pitchFamily="34" charset="0"/>
              </a:rPr>
              <a:t>[5] </a:t>
            </a:r>
            <a:r>
              <a:rPr lang="en-IN" sz="1800" dirty="0">
                <a:latin typeface="Calibri" panose="020F0502020204030204" pitchFamily="34" charset="0"/>
                <a:cs typeface="Calibri" panose="020F0502020204030204" pitchFamily="34" charset="0"/>
                <a:hlinkClick r:id="rId2"/>
              </a:rPr>
              <a:t>https://bold-web.maths.gla.ac.uk/cpd/assets/pdfs/sample_materials/R_week6_samp.pdf</a:t>
            </a:r>
            <a:endParaRPr lang="en-IN" sz="1800" dirty="0">
              <a:latin typeface="Calibri" panose="020F0502020204030204" pitchFamily="34" charset="0"/>
              <a:cs typeface="Calibri" panose="020F0502020204030204" pitchFamily="34" charset="0"/>
            </a:endParaRPr>
          </a:p>
          <a:p>
            <a:pPr marL="0" indent="0">
              <a:buNone/>
            </a:pPr>
            <a:r>
              <a:rPr lang="en-IN" sz="1800" dirty="0">
                <a:latin typeface="Calibri" panose="020F0502020204030204" pitchFamily="34" charset="0"/>
                <a:cs typeface="Calibri" panose="020F0502020204030204" pitchFamily="34" charset="0"/>
              </a:rPr>
              <a:t>[6] http://www.semspirit.com/artificial-intelligence/machine-learning/regression/support-vector-regression/support-vector-regression-in-r/</a:t>
            </a:r>
          </a:p>
          <a:p>
            <a:pPr marL="0" indent="0">
              <a:buNone/>
            </a:pPr>
            <a:endParaRPr lang="en-IN"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10</a:t>
            </a:fld>
            <a:endParaRPr lang="en-US"/>
          </a:p>
        </p:txBody>
      </p:sp>
      <p:sp>
        <p:nvSpPr>
          <p:cNvPr id="5" name="Title 1"/>
          <p:cNvSpPr>
            <a:spLocks noGrp="1"/>
          </p:cNvSpPr>
          <p:nvPr>
            <p:ph type="title"/>
          </p:nvPr>
        </p:nvSpPr>
        <p:spPr>
          <a:xfrm>
            <a:off x="3352800" y="228600"/>
            <a:ext cx="5791200" cy="411162"/>
          </a:xfrm>
        </p:spPr>
        <p:txBody>
          <a:bodyPr/>
          <a:lstStyle/>
          <a:p>
            <a:pPr algn="r"/>
            <a:r>
              <a:rPr lang="en-US" sz="2400" b="1" i="1" dirty="0">
                <a:solidFill>
                  <a:srgbClr val="CC6600"/>
                </a:solidFill>
                <a:latin typeface="Courier New" pitchFamily="49" charset="0"/>
              </a:rPr>
              <a:t>       </a:t>
            </a:r>
            <a:r>
              <a:rPr lang="en-US" sz="2800" b="1" dirty="0">
                <a:solidFill>
                  <a:srgbClr val="CC6600"/>
                </a:solidFill>
                <a:latin typeface="Calibri" panose="020F0502020204030204" pitchFamily="34" charset="0"/>
                <a:cs typeface="Calibri" panose="020F0502020204030204" pitchFamily="34" charset="0"/>
              </a:rPr>
              <a:t> References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115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endParaRPr lang="en-US" dirty="0"/>
          </a:p>
          <a:p>
            <a:endParaRPr lang="en-US" dirty="0"/>
          </a:p>
          <a:p>
            <a:endParaRPr lang="en-US" dirty="0"/>
          </a:p>
          <a:p>
            <a:pPr lvl="6">
              <a:buNone/>
            </a:pPr>
            <a:r>
              <a:rPr lang="en-US" sz="3200" dirty="0"/>
              <a:t>   </a:t>
            </a:r>
            <a:r>
              <a:rPr lang="en-US" sz="3600" dirty="0">
                <a:solidFill>
                  <a:srgbClr val="993300"/>
                </a:solidFill>
                <a:latin typeface="Calibri" panose="020F0502020204030204" pitchFamily="34" charset="0"/>
                <a:cs typeface="Calibri" panose="020F0502020204030204" pitchFamily="34" charset="0"/>
              </a:rPr>
              <a:t>Queries</a:t>
            </a:r>
          </a:p>
          <a:p>
            <a:pPr lvl="6">
              <a:buNone/>
            </a:pPr>
            <a:r>
              <a:rPr lang="en-US" sz="3600" dirty="0">
                <a:solidFill>
                  <a:srgbClr val="993300"/>
                </a:solidFill>
                <a:latin typeface="Calibri" panose="020F0502020204030204" pitchFamily="34" charset="0"/>
                <a:cs typeface="Calibri" panose="020F0502020204030204" pitchFamily="34" charset="0"/>
              </a:rPr>
              <a:t>        &amp;</a:t>
            </a:r>
          </a:p>
          <a:p>
            <a:pPr lvl="6">
              <a:buNone/>
            </a:pPr>
            <a:r>
              <a:rPr lang="en-US" sz="3600" dirty="0">
                <a:solidFill>
                  <a:srgbClr val="993300"/>
                </a:solidFill>
                <a:latin typeface="Calibri" panose="020F0502020204030204" pitchFamily="34" charset="0"/>
                <a:cs typeface="Calibri" panose="020F0502020204030204" pitchFamily="34" charset="0"/>
              </a:rPr>
              <a:t>Suggestions</a:t>
            </a:r>
          </a:p>
        </p:txBody>
      </p:sp>
      <p:sp>
        <p:nvSpPr>
          <p:cNvPr id="4" name="Slide Number Placeholder 3"/>
          <p:cNvSpPr>
            <a:spLocks noGrp="1"/>
          </p:cNvSpPr>
          <p:nvPr>
            <p:ph type="sldNum" sz="quarter" idx="10"/>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endParaRPr lang="en-US" dirty="0"/>
          </a:p>
          <a:p>
            <a:endParaRPr lang="en-US" dirty="0"/>
          </a:p>
          <a:p>
            <a:endParaRPr lang="en-US" dirty="0"/>
          </a:p>
          <a:p>
            <a:pPr lvl="6">
              <a:buNone/>
            </a:pPr>
            <a:r>
              <a:rPr lang="en-US" sz="3600" dirty="0">
                <a:solidFill>
                  <a:srgbClr val="993300"/>
                </a:solidFill>
                <a:latin typeface="Calibri" panose="020F0502020204030204" pitchFamily="34" charset="0"/>
                <a:cs typeface="Calibri" panose="020F0502020204030204" pitchFamily="34" charset="0"/>
              </a:rPr>
              <a:t>THANK YOU…</a:t>
            </a:r>
            <a:endParaRPr lang="en-US" sz="2400" dirty="0">
              <a:solidFill>
                <a:srgbClr val="99330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152400"/>
            <a:ext cx="6172200" cy="533400"/>
          </a:xfrm>
        </p:spPr>
        <p:txBody>
          <a:bodyPr/>
          <a:lstStyle/>
          <a:p>
            <a:r>
              <a:rPr lang="en-US" sz="2400" dirty="0"/>
              <a:t>                   </a:t>
            </a:r>
            <a:r>
              <a:rPr lang="en-US" sz="3600" b="1" dirty="0">
                <a:solidFill>
                  <a:srgbClr val="CC6600"/>
                </a:solidFill>
                <a:latin typeface="Calibri" panose="020F0502020204030204" pitchFamily="34" charset="0"/>
                <a:cs typeface="Calibri" panose="020F0502020204030204" pitchFamily="34" charset="0"/>
              </a:rPr>
              <a:t>Presentation Outline</a:t>
            </a:r>
            <a:br>
              <a:rPr lang="en-US" sz="2800" b="1" i="1" dirty="0">
                <a:solidFill>
                  <a:srgbClr val="CC6600"/>
                </a:solidFill>
                <a:latin typeface="Courier New" pitchFamily="49" charset="0"/>
                <a:cs typeface="Courier New" pitchFamily="49" charset="0"/>
              </a:rPr>
            </a:b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04800" y="848751"/>
            <a:ext cx="8534400" cy="5715000"/>
          </a:xfrm>
        </p:spPr>
        <p:txBody>
          <a:bodyPr/>
          <a:lstStyle/>
          <a:p>
            <a:pPr>
              <a:spcBef>
                <a:spcPct val="50000"/>
              </a:spcBef>
              <a:spcAft>
                <a:spcPts val="600"/>
              </a:spcAft>
              <a:buFont typeface="+mj-lt"/>
              <a:buAutoNum type="arabicPeriod"/>
            </a:pPr>
            <a:r>
              <a:rPr lang="en-US" sz="1800" kern="1200" dirty="0">
                <a:latin typeface="Times New Roman" panose="02020603050405020304" pitchFamily="18" charset="0"/>
                <a:cs typeface="Times New Roman" panose="02020603050405020304" pitchFamily="18" charset="0"/>
              </a:rPr>
              <a:t>Introduction</a:t>
            </a:r>
          </a:p>
          <a:p>
            <a:pPr>
              <a:spcBef>
                <a:spcPct val="50000"/>
              </a:spcBef>
              <a:spcAft>
                <a:spcPts val="600"/>
              </a:spcAft>
              <a:buFont typeface="+mj-lt"/>
              <a:buAutoNum type="arabicPeriod"/>
            </a:pPr>
            <a:r>
              <a:rPr lang="en-US" sz="1800" kern="1200" dirty="0">
                <a:latin typeface="Times New Roman" panose="02020603050405020304" pitchFamily="18" charset="0"/>
                <a:cs typeface="Times New Roman" panose="02020603050405020304" pitchFamily="18" charset="0"/>
              </a:rPr>
              <a:t>Objectives</a:t>
            </a:r>
          </a:p>
          <a:p>
            <a:pPr>
              <a:spcBef>
                <a:spcPct val="50000"/>
              </a:spcBef>
              <a:spcAft>
                <a:spcPts val="600"/>
              </a:spcAft>
              <a:buFont typeface="+mj-lt"/>
              <a:buAutoNum type="arabicPeriod"/>
            </a:pPr>
            <a:r>
              <a:rPr lang="en-US" sz="1800" i="0" dirty="0">
                <a:effectLst/>
                <a:latin typeface="Times New Roman" panose="02020603050405020304" pitchFamily="18" charset="0"/>
                <a:cs typeface="Times New Roman" panose="02020603050405020304" pitchFamily="18" charset="0"/>
              </a:rPr>
              <a:t>Significance of High-Quality Graphics in Data Visualization</a:t>
            </a:r>
            <a:endParaRPr lang="en-US" sz="1800" kern="1200" dirty="0">
              <a:latin typeface="Times New Roman" panose="02020603050405020304" pitchFamily="18" charset="0"/>
              <a:cs typeface="Times New Roman" panose="02020603050405020304" pitchFamily="18" charset="0"/>
            </a:endParaRPr>
          </a:p>
          <a:p>
            <a:pPr>
              <a:spcBef>
                <a:spcPct val="50000"/>
              </a:spcBef>
              <a:spcAft>
                <a:spcPts val="600"/>
              </a:spcAft>
              <a:buFont typeface="+mj-lt"/>
              <a:buAutoNum type="arabicPeriod"/>
            </a:pPr>
            <a:r>
              <a:rPr lang="en-US" sz="1800" i="0" dirty="0">
                <a:effectLst/>
                <a:latin typeface="Söhne"/>
              </a:rPr>
              <a:t>Tools and Libraries in R for High-Quality Graphics</a:t>
            </a:r>
            <a:endParaRPr lang="en-US" sz="1800" kern="1200" dirty="0">
              <a:latin typeface="Times New Roman" panose="02020603050405020304" pitchFamily="18" charset="0"/>
              <a:cs typeface="Times New Roman" panose="02020603050405020304" pitchFamily="18" charset="0"/>
            </a:endParaRPr>
          </a:p>
          <a:p>
            <a:pPr>
              <a:spcBef>
                <a:spcPct val="50000"/>
              </a:spcBef>
              <a:spcAft>
                <a:spcPts val="600"/>
              </a:spcAft>
              <a:buFont typeface="+mj-lt"/>
              <a:buAutoNum type="arabicPeriod"/>
            </a:pPr>
            <a:r>
              <a:rPr lang="en-US" sz="1800" i="0" dirty="0">
                <a:effectLst/>
                <a:latin typeface="Söhne"/>
              </a:rPr>
              <a:t>Real-World Examples and Case Studies</a:t>
            </a:r>
            <a:endParaRPr lang="en-US" sz="1800" kern="1200" dirty="0">
              <a:latin typeface="Times New Roman" panose="02020603050405020304" pitchFamily="18" charset="0"/>
              <a:cs typeface="Times New Roman" panose="02020603050405020304" pitchFamily="18" charset="0"/>
            </a:endParaRPr>
          </a:p>
          <a:p>
            <a:pPr>
              <a:spcBef>
                <a:spcPct val="50000"/>
              </a:spcBef>
              <a:spcAft>
                <a:spcPts val="600"/>
              </a:spcAft>
              <a:buFont typeface="+mj-lt"/>
              <a:buAutoNum type="arabicPeriod"/>
            </a:pPr>
            <a:r>
              <a:rPr lang="en-US" sz="1800" kern="1200" dirty="0">
                <a:latin typeface="Times New Roman" panose="02020603050405020304" pitchFamily="18" charset="0"/>
                <a:cs typeface="Times New Roman" panose="02020603050405020304" pitchFamily="18" charset="0"/>
              </a:rPr>
              <a:t>References</a:t>
            </a:r>
          </a:p>
        </p:txBody>
      </p:sp>
      <p:sp>
        <p:nvSpPr>
          <p:cNvPr id="4" name="Slide Number Placeholder 3"/>
          <p:cNvSpPr>
            <a:spLocks noGrp="1"/>
          </p:cNvSpPr>
          <p:nvPr>
            <p:ph type="sldNum" sz="quarter" idx="10"/>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381000"/>
          </a:xfrm>
        </p:spPr>
        <p:txBody>
          <a:bodyPr/>
          <a:lstStyle/>
          <a:p>
            <a:r>
              <a:rPr lang="en-US" sz="2800" b="1" i="1" dirty="0">
                <a:solidFill>
                  <a:srgbClr val="CC6600"/>
                </a:solidFill>
              </a:rPr>
              <a:t>		  		                  </a:t>
            </a:r>
            <a:r>
              <a:rPr lang="en-US" sz="3600" b="1" dirty="0">
                <a:solidFill>
                  <a:srgbClr val="CC6600"/>
                </a:solidFill>
                <a:latin typeface="Calibri" panose="020F0502020204030204" pitchFamily="34" charset="0"/>
                <a:cs typeface="Calibri" panose="020F0502020204030204" pitchFamily="34" charset="0"/>
              </a:rPr>
              <a:t>1. Introduction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2400" y="990600"/>
            <a:ext cx="8839200" cy="5486400"/>
          </a:xfrm>
        </p:spPr>
        <p:txBody>
          <a:bodyPr/>
          <a:lstStyle/>
          <a:p>
            <a:pPr algn="just"/>
            <a:endParaRPr lang="en-US" sz="2000" b="1" dirty="0">
              <a:latin typeface="Courier New" pitchFamily="49" charset="0"/>
              <a:cs typeface="Courier New" pitchFamily="49" charset="0"/>
            </a:endParaRPr>
          </a:p>
          <a:p>
            <a:pPr algn="just"/>
            <a:endParaRPr lang="en-US" sz="2000" b="1" dirty="0">
              <a:latin typeface="Courier New" pitchFamily="49" charset="0"/>
              <a:cs typeface="Courier New" pitchFamily="49" charset="0"/>
            </a:endParaRPr>
          </a:p>
          <a:p>
            <a:endParaRPr lang="en-US" sz="2000" dirty="0">
              <a:ea typeface="+mn-ea"/>
              <a:cs typeface="+mn-cs"/>
            </a:endParaRPr>
          </a:p>
          <a:p>
            <a:pPr lvl="1">
              <a:lnSpc>
                <a:spcPct val="80000"/>
              </a:lnSpc>
            </a:pPr>
            <a:endParaRPr lang="en-US" sz="1100" dirty="0">
              <a:latin typeface="Courier New" pitchFamily="49" charset="0"/>
            </a:endParaRPr>
          </a:p>
          <a:p>
            <a:pPr lvl="1"/>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3</a:t>
            </a:fld>
            <a:endParaRPr lang="en-US"/>
          </a:p>
        </p:txBody>
      </p:sp>
      <p:sp>
        <p:nvSpPr>
          <p:cNvPr id="6" name="TextBox 5">
            <a:extLst>
              <a:ext uri="{FF2B5EF4-FFF2-40B4-BE49-F238E27FC236}">
                <a16:creationId xmlns:a16="http://schemas.microsoft.com/office/drawing/2014/main" id="{11C61BD7-84E9-866C-2B30-2BEC3299C368}"/>
              </a:ext>
            </a:extLst>
          </p:cNvPr>
          <p:cNvSpPr txBox="1"/>
          <p:nvPr/>
        </p:nvSpPr>
        <p:spPr>
          <a:xfrm>
            <a:off x="457200" y="990600"/>
            <a:ext cx="8458200" cy="46130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High-quality graphics play a pivotal role in the realm of data analysis. </a:t>
            </a:r>
          </a:p>
          <a:p>
            <a:pPr marL="285750" indent="-285750">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They serve as the visual language that helps us decode complex datasets, uncover hidden patterns, and communicate insights effectively. </a:t>
            </a:r>
          </a:p>
          <a:p>
            <a:pPr marL="285750" indent="-285750">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They are the bridge between the abstract world of data and the human mind's innate need for visual understanding. Think of them as the storytellers of the data world, conveying insights and trends with vivid clarity.</a:t>
            </a:r>
          </a:p>
          <a:p>
            <a:pPr marL="285750" indent="-285750">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a world overflowing with data, the ability to transform numbers and statistics into engaging, informative visuals is nothing short of a superpower.</a:t>
            </a:r>
          </a:p>
          <a:p>
            <a:pPr marL="285750" indent="-285750">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this seminar, we'll unravel things behind high graphics in R, exploring not just their aesthetic appeal but their profound impact on decision-making, problem-solving, and the way we perceive the world through data.</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28600"/>
            <a:ext cx="5791200" cy="411162"/>
          </a:xfrm>
        </p:spPr>
        <p:txBody>
          <a:bodyPr/>
          <a:lstStyle/>
          <a:p>
            <a:r>
              <a:rPr lang="en-US" sz="2400" b="1" i="1" dirty="0">
                <a:solidFill>
                  <a:srgbClr val="CC6600"/>
                </a:solidFill>
                <a:latin typeface="Courier New" pitchFamily="49" charset="0"/>
              </a:rPr>
              <a:t>       </a:t>
            </a:r>
            <a:r>
              <a:rPr lang="en-US" sz="2800" b="1" dirty="0">
                <a:solidFill>
                  <a:srgbClr val="CC6600"/>
                </a:solidFill>
                <a:latin typeface="Calibri" panose="020F0502020204030204" pitchFamily="34" charset="0"/>
                <a:cs typeface="Calibri" panose="020F0502020204030204" pitchFamily="34" charset="0"/>
              </a:rPr>
              <a:t>2. Objectives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838200"/>
            <a:ext cx="9144000" cy="5562600"/>
          </a:xfrm>
        </p:spPr>
        <p:txBody>
          <a:bodyPr/>
          <a:lstStyle/>
          <a:p>
            <a:pPr algn="l">
              <a:lnSpc>
                <a:spcPct val="250000"/>
              </a:lnSpc>
              <a:buFont typeface="+mj-lt"/>
              <a:buAutoNum type="arabicPeriod"/>
            </a:pPr>
            <a:r>
              <a:rPr lang="en-US" sz="1800" b="1" i="0" dirty="0">
                <a:effectLst/>
                <a:latin typeface="Söhne"/>
              </a:rPr>
              <a:t>Understanding the Significance</a:t>
            </a:r>
            <a:endParaRPr lang="en-US" sz="1800" b="0" i="0" dirty="0">
              <a:effectLst/>
              <a:latin typeface="Söhne"/>
            </a:endParaRPr>
          </a:p>
          <a:p>
            <a:pPr algn="l">
              <a:lnSpc>
                <a:spcPct val="250000"/>
              </a:lnSpc>
              <a:buFont typeface="+mj-lt"/>
              <a:buAutoNum type="arabicPeriod"/>
            </a:pPr>
            <a:r>
              <a:rPr lang="en-US" sz="1800" b="1" i="0" dirty="0">
                <a:effectLst/>
                <a:latin typeface="Söhne"/>
              </a:rPr>
              <a:t>Introduction to R Graphics</a:t>
            </a:r>
            <a:endParaRPr lang="en-US" sz="1800" b="0" i="0" dirty="0">
              <a:effectLst/>
              <a:latin typeface="Söhne"/>
            </a:endParaRPr>
          </a:p>
          <a:p>
            <a:pPr algn="l">
              <a:lnSpc>
                <a:spcPct val="250000"/>
              </a:lnSpc>
              <a:buFont typeface="+mj-lt"/>
              <a:buAutoNum type="arabicPeriod"/>
            </a:pPr>
            <a:r>
              <a:rPr lang="en-US" sz="1800" b="1" i="0" dirty="0">
                <a:effectLst/>
                <a:latin typeface="Söhne"/>
              </a:rPr>
              <a:t>Tools and Techniques</a:t>
            </a:r>
            <a:endParaRPr lang="en-US" sz="1800" b="0" i="0" dirty="0">
              <a:effectLst/>
              <a:latin typeface="Söhne"/>
            </a:endParaRPr>
          </a:p>
          <a:p>
            <a:pPr algn="l">
              <a:lnSpc>
                <a:spcPct val="250000"/>
              </a:lnSpc>
              <a:buFont typeface="+mj-lt"/>
              <a:buAutoNum type="arabicPeriod"/>
            </a:pPr>
            <a:r>
              <a:rPr lang="en-US" sz="1800" b="1" i="0" dirty="0">
                <a:effectLst/>
                <a:latin typeface="Söhne"/>
              </a:rPr>
              <a:t>Real-World Applications</a:t>
            </a:r>
            <a:endParaRPr lang="en-US" sz="1800" b="0" i="0" dirty="0">
              <a:effectLst/>
              <a:latin typeface="Söhne"/>
            </a:endParaRPr>
          </a:p>
          <a:p>
            <a:pPr algn="l">
              <a:lnSpc>
                <a:spcPct val="250000"/>
              </a:lnSpc>
              <a:buFont typeface="+mj-lt"/>
              <a:buAutoNum type="arabicPeriod"/>
            </a:pPr>
            <a:r>
              <a:rPr lang="en-US" sz="1800" b="1" i="0" dirty="0">
                <a:effectLst/>
                <a:latin typeface="Söhne"/>
              </a:rPr>
              <a:t>Best Practices</a:t>
            </a:r>
          </a:p>
        </p:txBody>
      </p:sp>
      <p:sp>
        <p:nvSpPr>
          <p:cNvPr id="4" name="Slide Number Placeholder 3"/>
          <p:cNvSpPr>
            <a:spLocks noGrp="1"/>
          </p:cNvSpPr>
          <p:nvPr>
            <p:ph type="sldNum" sz="quarter" idx="10"/>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28600"/>
            <a:ext cx="5791200" cy="411162"/>
          </a:xfrm>
        </p:spPr>
        <p:txBody>
          <a:bodyPr/>
          <a:lstStyle/>
          <a:p>
            <a:r>
              <a:rPr lang="en-US" sz="2400" b="1" i="1" dirty="0">
                <a:solidFill>
                  <a:srgbClr val="CC6600"/>
                </a:solidFill>
                <a:latin typeface="Courier New" pitchFamily="49" charset="0"/>
              </a:rPr>
              <a:t>       </a:t>
            </a:r>
            <a:r>
              <a:rPr lang="en-US" sz="2800" b="1" dirty="0">
                <a:solidFill>
                  <a:srgbClr val="CC6600"/>
                </a:solidFill>
                <a:latin typeface="Calibri" panose="020F0502020204030204" pitchFamily="34" charset="0"/>
                <a:cs typeface="Calibri" panose="020F0502020204030204" pitchFamily="34" charset="0"/>
              </a:rPr>
              <a:t>2. Introduction to R Graphics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838200"/>
            <a:ext cx="9144000" cy="5562600"/>
          </a:xfrm>
        </p:spPr>
        <p:txBody>
          <a:bodyPr/>
          <a:lstStyle/>
          <a:p>
            <a:pPr marL="0" indent="0" algn="l">
              <a:lnSpc>
                <a:spcPct val="150000"/>
              </a:lnSpc>
              <a:buNone/>
            </a:pPr>
            <a:r>
              <a:rPr lang="en-US" sz="1800" b="0" i="0" dirty="0">
                <a:effectLst/>
                <a:latin typeface="Söhne"/>
              </a:rPr>
              <a:t>R, often dubbed the "Swiss Army knife" of data analysis, offers a powerful tool for crafting eye-catching visuals. In this section, let us understand the essentials, including:</a:t>
            </a:r>
          </a:p>
          <a:p>
            <a:pPr algn="l">
              <a:lnSpc>
                <a:spcPct val="150000"/>
              </a:lnSpc>
              <a:buFont typeface="+mj-lt"/>
              <a:buAutoNum type="arabicPeriod"/>
            </a:pPr>
            <a:r>
              <a:rPr lang="en-US" sz="1800" b="1" i="0" dirty="0">
                <a:effectLst/>
                <a:latin typeface="Söhne"/>
              </a:rPr>
              <a:t>R as a Graphics Powerhouse</a:t>
            </a:r>
            <a:endParaRPr lang="en-US" sz="1800" b="0" i="0" dirty="0">
              <a:effectLst/>
              <a:latin typeface="Söhne"/>
            </a:endParaRPr>
          </a:p>
          <a:p>
            <a:pPr algn="l">
              <a:lnSpc>
                <a:spcPct val="150000"/>
              </a:lnSpc>
              <a:buFont typeface="+mj-lt"/>
              <a:buAutoNum type="arabicPeriod"/>
            </a:pPr>
            <a:r>
              <a:rPr lang="en-US" sz="1800" b="1" i="0" dirty="0">
                <a:effectLst/>
                <a:latin typeface="Söhne"/>
              </a:rPr>
              <a:t>Graphics Packages:</a:t>
            </a:r>
            <a:r>
              <a:rPr lang="en-US" sz="1800" b="0" i="0" dirty="0">
                <a:effectLst/>
                <a:latin typeface="Söhne"/>
              </a:rPr>
              <a:t> Explore the rich ecosystem of graphics packages within R, from ggplot2 to lattice.</a:t>
            </a:r>
          </a:p>
          <a:p>
            <a:pPr algn="l">
              <a:lnSpc>
                <a:spcPct val="150000"/>
              </a:lnSpc>
              <a:buFont typeface="+mj-lt"/>
              <a:buAutoNum type="arabicPeriod"/>
            </a:pPr>
            <a:r>
              <a:rPr lang="en-US" sz="1800" b="1" i="0" dirty="0">
                <a:effectLst/>
                <a:latin typeface="Söhne"/>
              </a:rPr>
              <a:t>Customization:</a:t>
            </a:r>
            <a:r>
              <a:rPr lang="en-US" sz="1800" b="0" i="0" dirty="0">
                <a:effectLst/>
                <a:latin typeface="Söhne"/>
              </a:rPr>
              <a:t> how R empowers you to tailor visuals to your exact specifications, ensuring they convey your message effectively.</a:t>
            </a:r>
          </a:p>
          <a:p>
            <a:pPr algn="l">
              <a:lnSpc>
                <a:spcPct val="150000"/>
              </a:lnSpc>
              <a:buFont typeface="+mj-lt"/>
              <a:buAutoNum type="arabicPeriod"/>
            </a:pPr>
            <a:r>
              <a:rPr lang="en-US" sz="1800" b="1" i="0" dirty="0">
                <a:effectLst/>
                <a:latin typeface="Söhne"/>
              </a:rPr>
              <a:t>Interactivity</a:t>
            </a:r>
          </a:p>
        </p:txBody>
      </p:sp>
      <p:sp>
        <p:nvSpPr>
          <p:cNvPr id="4" name="Slide Number Placeholder 3"/>
          <p:cNvSpPr>
            <a:spLocks noGrp="1"/>
          </p:cNvSpPr>
          <p:nvPr>
            <p:ph type="sldNum" sz="quarter" idx="10"/>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38352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6934200" cy="411162"/>
          </a:xfrm>
        </p:spPr>
        <p:txBody>
          <a:bodyPr/>
          <a:lstStyle/>
          <a:p>
            <a:r>
              <a:rPr lang="en-US" sz="1800" b="1" i="1" dirty="0">
                <a:solidFill>
                  <a:srgbClr val="993300"/>
                </a:solidFill>
                <a:latin typeface="Calibri" panose="020F0502020204030204" pitchFamily="34" charset="0"/>
                <a:ea typeface="Calibri" panose="020F0502020204030204" pitchFamily="34" charset="0"/>
                <a:cs typeface="Calibri" panose="020F0502020204030204" pitchFamily="34" charset="0"/>
              </a:rPr>
              <a:t>       3</a:t>
            </a:r>
            <a:r>
              <a:rPr lang="en-US" sz="1800" b="1" dirty="0">
                <a:solidFill>
                  <a:srgbClr val="993300"/>
                </a:solidFill>
                <a:latin typeface="Calibri" panose="020F0502020204030204" pitchFamily="34" charset="0"/>
                <a:ea typeface="Calibri" panose="020F0502020204030204" pitchFamily="34" charset="0"/>
                <a:cs typeface="Calibri" panose="020F0502020204030204" pitchFamily="34" charset="0"/>
              </a:rPr>
              <a:t>. </a:t>
            </a:r>
            <a:r>
              <a:rPr lang="en-US" sz="1800" b="1" i="0" dirty="0">
                <a:solidFill>
                  <a:srgbClr val="993300"/>
                </a:solidFill>
                <a:effectLst/>
                <a:latin typeface="Calibri" panose="020F0502020204030204" pitchFamily="34" charset="0"/>
                <a:ea typeface="Calibri" panose="020F0502020204030204" pitchFamily="34" charset="0"/>
                <a:cs typeface="Calibri" panose="020F0502020204030204" pitchFamily="34" charset="0"/>
              </a:rPr>
              <a:t>The Significance of High-Quality Graphics in Data Visualization</a:t>
            </a:r>
            <a:endParaRPr lang="en-US" sz="1800" dirty="0">
              <a:solidFill>
                <a:srgbClr val="9933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838200"/>
            <a:ext cx="9144000" cy="5562600"/>
          </a:xfrm>
        </p:spPr>
        <p:txBody>
          <a:bodyPr/>
          <a:lstStyle/>
          <a:p>
            <a:pPr algn="l">
              <a:lnSpc>
                <a:spcPct val="150000"/>
              </a:lnSpc>
              <a:buFont typeface="+mj-lt"/>
              <a:buAutoNum type="arabicPeriod"/>
            </a:pPr>
            <a:r>
              <a:rPr lang="en-US" sz="1800" b="1" i="0" dirty="0">
                <a:effectLst/>
                <a:latin typeface="Söhne"/>
              </a:rPr>
              <a:t>Visual Clarity:</a:t>
            </a:r>
            <a:r>
              <a:rPr lang="en-US" sz="1800" b="0" i="0" dirty="0">
                <a:effectLst/>
                <a:latin typeface="Söhne"/>
              </a:rPr>
              <a:t> High-quality graphics provide crystal-clear visuals, helping viewers instantly grasp complex data, reducing confusion, and facilitating faster insights.</a:t>
            </a:r>
          </a:p>
          <a:p>
            <a:pPr algn="l">
              <a:lnSpc>
                <a:spcPct val="150000"/>
              </a:lnSpc>
              <a:buFont typeface="+mj-lt"/>
              <a:buAutoNum type="arabicPeriod"/>
            </a:pPr>
            <a:r>
              <a:rPr lang="en-US" sz="1800" b="1" i="0" dirty="0">
                <a:effectLst/>
                <a:latin typeface="Söhne"/>
              </a:rPr>
              <a:t>Effective Communication:</a:t>
            </a:r>
            <a:r>
              <a:rPr lang="en-US" sz="1800" b="0" i="0" dirty="0">
                <a:effectLst/>
                <a:latin typeface="Söhne"/>
              </a:rPr>
              <a:t> They transcend language barriers, enabling global audiences to understand data universally, making them indispensable for international collaborations.</a:t>
            </a:r>
          </a:p>
          <a:p>
            <a:pPr algn="l">
              <a:lnSpc>
                <a:spcPct val="150000"/>
              </a:lnSpc>
              <a:buFont typeface="+mj-lt"/>
              <a:buAutoNum type="arabicPeriod"/>
            </a:pPr>
            <a:r>
              <a:rPr lang="en-US" sz="1800" b="1" i="0" dirty="0">
                <a:effectLst/>
                <a:latin typeface="Söhne"/>
              </a:rPr>
              <a:t>Trend Identification:</a:t>
            </a:r>
            <a:r>
              <a:rPr lang="en-US" sz="1800" b="0" i="0" dirty="0">
                <a:effectLst/>
                <a:latin typeface="Söhne"/>
              </a:rPr>
              <a:t> High graphics excel at highlighting trends, outliers, and patterns, ensuring that critical data points are never overlooked in your analysis.</a:t>
            </a:r>
          </a:p>
          <a:p>
            <a:pPr algn="l">
              <a:lnSpc>
                <a:spcPct val="150000"/>
              </a:lnSpc>
              <a:buFont typeface="+mj-lt"/>
              <a:buAutoNum type="arabicPeriod"/>
            </a:pPr>
            <a:r>
              <a:rPr lang="en-US" sz="1800" b="1" i="0" dirty="0">
                <a:effectLst/>
                <a:latin typeface="Söhne"/>
              </a:rPr>
              <a:t>Informed Decision-Making:</a:t>
            </a:r>
            <a:r>
              <a:rPr lang="en-US" sz="1800" b="0" i="0" dirty="0">
                <a:effectLst/>
                <a:latin typeface="Söhne"/>
              </a:rPr>
              <a:t> They empower decision-makers by presenting data in an engaging, understandable manner, facilitating data-driven choices for better outcomes.</a:t>
            </a:r>
          </a:p>
          <a:p>
            <a:pPr algn="l">
              <a:lnSpc>
                <a:spcPct val="150000"/>
              </a:lnSpc>
              <a:buFont typeface="+mj-lt"/>
              <a:buAutoNum type="arabicPeriod"/>
            </a:pPr>
            <a:r>
              <a:rPr lang="en-US" sz="1800" b="1" i="0" dirty="0">
                <a:effectLst/>
                <a:latin typeface="Söhne"/>
              </a:rPr>
              <a:t>Engaging Presentation:</a:t>
            </a:r>
            <a:r>
              <a:rPr lang="en-US" sz="1800" b="0" i="0" dirty="0">
                <a:effectLst/>
                <a:latin typeface="Söhne"/>
              </a:rPr>
              <a:t> High-quality graphics transform dull numbers into captivating narratives, making your data presentations more engaging and memorable.</a:t>
            </a:r>
          </a:p>
        </p:txBody>
      </p:sp>
      <p:sp>
        <p:nvSpPr>
          <p:cNvPr id="4" name="Slide Number Placeholder 3"/>
          <p:cNvSpPr>
            <a:spLocks noGrp="1"/>
          </p:cNvSpPr>
          <p:nvPr>
            <p:ph type="sldNum" sz="quarter" idx="10"/>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27564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AFBA9B-D17D-4FAF-88E0-446F6CA31A9C}"/>
              </a:ext>
            </a:extLst>
          </p:cNvPr>
          <p:cNvSpPr>
            <a:spLocks noGrp="1"/>
          </p:cNvSpPr>
          <p:nvPr>
            <p:ph type="sldNum" sz="quarter" idx="10"/>
          </p:nvPr>
        </p:nvSpPr>
        <p:spPr>
          <a:xfrm>
            <a:off x="6982691" y="6553200"/>
            <a:ext cx="2133600" cy="304800"/>
          </a:xfrm>
        </p:spPr>
        <p:txBody>
          <a:bodyPr/>
          <a:lstStyle/>
          <a:p>
            <a:fld id="{B6F15528-21DE-4FAA-801E-634DDDAF4B2B}" type="slidenum">
              <a:rPr lang="en-US" smtClean="0"/>
              <a:pPr/>
              <a:t>7</a:t>
            </a:fld>
            <a:endParaRPr lang="en-US" dirty="0"/>
          </a:p>
        </p:txBody>
      </p:sp>
      <p:sp>
        <p:nvSpPr>
          <p:cNvPr id="5" name="Title 1">
            <a:extLst>
              <a:ext uri="{FF2B5EF4-FFF2-40B4-BE49-F238E27FC236}">
                <a16:creationId xmlns:a16="http://schemas.microsoft.com/office/drawing/2014/main" id="{018E5D56-C3E6-4F36-A154-E62F5E37034D}"/>
              </a:ext>
            </a:extLst>
          </p:cNvPr>
          <p:cNvSpPr>
            <a:spLocks noGrp="1"/>
          </p:cNvSpPr>
          <p:nvPr>
            <p:ph type="title"/>
          </p:nvPr>
        </p:nvSpPr>
        <p:spPr>
          <a:xfrm>
            <a:off x="457200" y="152400"/>
            <a:ext cx="8659091" cy="533400"/>
          </a:xfrm>
        </p:spPr>
        <p:txBody>
          <a:bodyPr/>
          <a:lstStyle/>
          <a:p>
            <a:pPr algn="r"/>
            <a:r>
              <a:rPr lang="en-US" sz="2000" b="1" dirty="0">
                <a:solidFill>
                  <a:srgbClr val="993300"/>
                </a:solidFill>
                <a:latin typeface="Calibri" panose="020F0502020204030204" pitchFamily="34" charset="0"/>
                <a:cs typeface="Calibri" panose="020F0502020204030204" pitchFamily="34" charset="0"/>
              </a:rPr>
              <a:t>4. </a:t>
            </a:r>
            <a:r>
              <a:rPr lang="en-US" sz="2000" b="1" i="0" dirty="0">
                <a:solidFill>
                  <a:srgbClr val="993300"/>
                </a:solidFill>
                <a:effectLst/>
                <a:latin typeface="Söhne"/>
              </a:rPr>
              <a:t>Tools and Libraries in R for High-Quality Graphics</a:t>
            </a:r>
            <a:r>
              <a:rPr lang="en-IN" sz="2000" b="1" dirty="0">
                <a:solidFill>
                  <a:srgbClr val="993300"/>
                </a:solidFill>
                <a:latin typeface="Calibri" panose="020F0502020204030204" pitchFamily="34" charset="0"/>
                <a:cs typeface="Calibri" panose="020F0502020204030204" pitchFamily="34" charset="0"/>
              </a:rPr>
              <a:t> </a:t>
            </a:r>
            <a:br>
              <a:rPr lang="en-IN" sz="2000" kern="1200" dirty="0">
                <a:solidFill>
                  <a:srgbClr val="993300"/>
                </a:solidFill>
                <a:latin typeface="Calibri" panose="020F0502020204030204" pitchFamily="34" charset="0"/>
                <a:cs typeface="Calibri" panose="020F0502020204030204" pitchFamily="34" charset="0"/>
              </a:rPr>
            </a:br>
            <a:endParaRPr lang="en-US" sz="2000" dirty="0">
              <a:solidFill>
                <a:srgbClr val="9933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838200"/>
            <a:ext cx="8991600" cy="5715000"/>
          </a:xfrm>
        </p:spPr>
        <p:txBody>
          <a:bodyPr/>
          <a:lstStyle/>
          <a:p>
            <a:pPr marL="457200" lvl="1" indent="0">
              <a:lnSpc>
                <a:spcPct val="150000"/>
              </a:lnSpc>
              <a:buNone/>
            </a:pPr>
            <a:r>
              <a:rPr lang="en-US" sz="2000" dirty="0"/>
              <a:t>One of the reasons for the success of R is that it offers a convenient way for users to enhance its capabilities via add-ons (packages). </a:t>
            </a:r>
            <a:endParaRPr lang="en-IN" sz="2000" dirty="0">
              <a:latin typeface="Calibri" panose="020F0502020204030204" pitchFamily="34" charset="0"/>
              <a:ea typeface="Times New Roman"/>
              <a:cs typeface="Calibri" panose="020F0502020204030204" pitchFamily="34" charset="0"/>
            </a:endParaRPr>
          </a:p>
          <a:p>
            <a:pPr>
              <a:lnSpc>
                <a:spcPct val="150000"/>
              </a:lnSpc>
            </a:pPr>
            <a:r>
              <a:rPr lang="en-IN" sz="2000" b="1" i="0" dirty="0" err="1">
                <a:solidFill>
                  <a:srgbClr val="222222"/>
                </a:solidFill>
                <a:effectLst/>
                <a:latin typeface="unset"/>
              </a:rPr>
              <a:t>Dplyr</a:t>
            </a:r>
            <a:r>
              <a:rPr lang="en-IN" sz="2000" b="1" i="0" dirty="0">
                <a:solidFill>
                  <a:srgbClr val="222222"/>
                </a:solidFill>
                <a:effectLst/>
                <a:latin typeface="unset"/>
              </a:rPr>
              <a:t>: </a:t>
            </a:r>
            <a:r>
              <a:rPr lang="en-US" sz="2000" b="0" i="0" dirty="0" err="1">
                <a:solidFill>
                  <a:srgbClr val="231F20"/>
                </a:solidFill>
                <a:effectLst/>
                <a:latin typeface="circular-xx"/>
              </a:rPr>
              <a:t>Dplyr</a:t>
            </a:r>
            <a:r>
              <a:rPr lang="en-US" sz="2000" b="0" i="0" dirty="0">
                <a:solidFill>
                  <a:srgbClr val="231F20"/>
                </a:solidFill>
                <a:effectLst/>
                <a:latin typeface="circular-xx"/>
              </a:rPr>
              <a:t> is an R library that is best suited for data manipulation</a:t>
            </a:r>
          </a:p>
          <a:p>
            <a:pPr>
              <a:lnSpc>
                <a:spcPct val="150000"/>
              </a:lnSpc>
            </a:pPr>
            <a:r>
              <a:rPr lang="en-US" sz="2000" b="1" i="0" dirty="0">
                <a:solidFill>
                  <a:srgbClr val="231F20"/>
                </a:solidFill>
                <a:effectLst/>
                <a:latin typeface="circular-xx"/>
              </a:rPr>
              <a:t>Ggplot2: </a:t>
            </a:r>
            <a:r>
              <a:rPr lang="en-US" sz="2000" b="0" i="0" dirty="0">
                <a:solidFill>
                  <a:srgbClr val="231F20"/>
                </a:solidFill>
                <a:effectLst/>
                <a:latin typeface="unset"/>
              </a:rPr>
              <a:t>ggplot2 is an R tool designed explicitly to create graphics by implementing the standards of The Grammar of Graphics</a:t>
            </a:r>
          </a:p>
          <a:p>
            <a:pPr>
              <a:lnSpc>
                <a:spcPct val="150000"/>
              </a:lnSpc>
            </a:pPr>
            <a:r>
              <a:rPr lang="en-IN" sz="2000" b="1" i="0" dirty="0">
                <a:solidFill>
                  <a:srgbClr val="231F20"/>
                </a:solidFill>
                <a:effectLst/>
                <a:latin typeface="circular-xx"/>
              </a:rPr>
              <a:t>Shiny: </a:t>
            </a:r>
            <a:r>
              <a:rPr lang="en-IN" sz="2000" i="0" dirty="0">
                <a:solidFill>
                  <a:srgbClr val="231F20"/>
                </a:solidFill>
                <a:effectLst/>
                <a:latin typeface="circular-xx"/>
              </a:rPr>
              <a:t>S</a:t>
            </a:r>
            <a:r>
              <a:rPr lang="en-US" sz="2000" b="0" i="0" dirty="0" err="1">
                <a:solidFill>
                  <a:srgbClr val="231F20"/>
                </a:solidFill>
                <a:effectLst/>
                <a:latin typeface="circular-xx"/>
              </a:rPr>
              <a:t>hiny</a:t>
            </a:r>
            <a:r>
              <a:rPr lang="en-US" sz="2000" b="0" i="0" dirty="0">
                <a:solidFill>
                  <a:srgbClr val="231F20"/>
                </a:solidFill>
                <a:effectLst/>
                <a:latin typeface="circular-xx"/>
              </a:rPr>
              <a:t> brings together the computational power of R and the interactivity of the modern web</a:t>
            </a:r>
            <a:endParaRPr lang="en-IN" sz="2000" b="1" i="0" dirty="0">
              <a:solidFill>
                <a:srgbClr val="231F20"/>
              </a:solidFill>
              <a:effectLst/>
              <a:latin typeface="circular-xx"/>
            </a:endParaRPr>
          </a:p>
          <a:p>
            <a:pPr>
              <a:lnSpc>
                <a:spcPct val="150000"/>
              </a:lnSpc>
            </a:pPr>
            <a:r>
              <a:rPr lang="en-IN" sz="2000" b="1" i="0" dirty="0" err="1">
                <a:solidFill>
                  <a:srgbClr val="000000"/>
                </a:solidFill>
                <a:effectLst/>
                <a:latin typeface="Grenette"/>
              </a:rPr>
              <a:t>Highcharter</a:t>
            </a:r>
            <a:r>
              <a:rPr lang="en-IN" sz="2000" dirty="0">
                <a:solidFill>
                  <a:srgbClr val="000000"/>
                </a:solidFill>
                <a:latin typeface="Grenette"/>
              </a:rPr>
              <a:t>: </a:t>
            </a:r>
            <a:r>
              <a:rPr lang="en-US" sz="2000" b="0" i="0" dirty="0">
                <a:solidFill>
                  <a:srgbClr val="000000"/>
                </a:solidFill>
                <a:effectLst/>
                <a:latin typeface="Graphik Web"/>
              </a:rPr>
              <a:t>Highcharter makes dynamic charting easy. It uses a single function, </a:t>
            </a:r>
            <a:r>
              <a:rPr lang="en-US" sz="2000" b="0" i="0" dirty="0" err="1">
                <a:solidFill>
                  <a:srgbClr val="000000"/>
                </a:solidFill>
                <a:effectLst/>
                <a:latin typeface="Graphik Web"/>
              </a:rPr>
              <a:t>hchart</a:t>
            </a:r>
            <a:r>
              <a:rPr lang="en-US" sz="2000" b="0" i="0" dirty="0">
                <a:solidFill>
                  <a:srgbClr val="000000"/>
                </a:solidFill>
                <a:effectLst/>
                <a:latin typeface="Graphik Web"/>
              </a:rPr>
              <a:t>(), to draw plots for all kinds of R object classes, from data frame to dendrogram to </a:t>
            </a:r>
            <a:r>
              <a:rPr lang="en-US" sz="2000" b="0" i="0" dirty="0" err="1">
                <a:solidFill>
                  <a:srgbClr val="000000"/>
                </a:solidFill>
                <a:effectLst/>
                <a:latin typeface="Graphik Web"/>
              </a:rPr>
              <a:t>phylo</a:t>
            </a:r>
            <a:r>
              <a:rPr lang="en-US" sz="2000" b="0" i="0" dirty="0">
                <a:solidFill>
                  <a:srgbClr val="000000"/>
                </a:solidFill>
                <a:effectLst/>
                <a:latin typeface="Graphik Web"/>
              </a:rPr>
              <a:t>. </a:t>
            </a:r>
            <a:endParaRPr lang="en-US" sz="2000" b="0" i="0" dirty="0">
              <a:solidFill>
                <a:srgbClr val="231F20"/>
              </a:solidFill>
              <a:effectLst/>
              <a:latin typeface="circular-xx"/>
            </a:endParaRPr>
          </a:p>
          <a:p>
            <a:pPr marL="0" indent="0">
              <a:lnSpc>
                <a:spcPct val="150000"/>
              </a:lnSpc>
              <a:buNone/>
            </a:pPr>
            <a:r>
              <a:rPr lang="en-IN" sz="2000" b="1" i="0" dirty="0">
                <a:solidFill>
                  <a:srgbClr val="231F20"/>
                </a:solidFill>
                <a:effectLst/>
                <a:latin typeface="circular-xx"/>
              </a:rPr>
              <a:t>And many more</a:t>
            </a:r>
          </a:p>
          <a:p>
            <a:pPr>
              <a:lnSpc>
                <a:spcPct val="150000"/>
              </a:lnSpc>
            </a:pPr>
            <a:endParaRPr lang="en-IN" sz="2000" dirty="0"/>
          </a:p>
        </p:txBody>
      </p:sp>
    </p:spTree>
    <p:extLst>
      <p:ext uri="{BB962C8B-B14F-4D97-AF65-F5344CB8AC3E}">
        <p14:creationId xmlns:p14="http://schemas.microsoft.com/office/powerpoint/2010/main" val="11004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AFBA9B-D17D-4FAF-88E0-446F6CA31A9C}"/>
              </a:ext>
            </a:extLst>
          </p:cNvPr>
          <p:cNvSpPr>
            <a:spLocks noGrp="1"/>
          </p:cNvSpPr>
          <p:nvPr>
            <p:ph type="sldNum" sz="quarter" idx="10"/>
          </p:nvPr>
        </p:nvSpPr>
        <p:spPr>
          <a:xfrm>
            <a:off x="6982691" y="6553200"/>
            <a:ext cx="2133600" cy="304800"/>
          </a:xfrm>
        </p:spPr>
        <p:txBody>
          <a:bodyPr/>
          <a:lstStyle/>
          <a:p>
            <a:fld id="{B6F15528-21DE-4FAA-801E-634DDDAF4B2B}" type="slidenum">
              <a:rPr lang="en-US" smtClean="0"/>
              <a:pPr/>
              <a:t>8</a:t>
            </a:fld>
            <a:endParaRPr lang="en-US" dirty="0"/>
          </a:p>
        </p:txBody>
      </p:sp>
      <p:sp>
        <p:nvSpPr>
          <p:cNvPr id="5" name="Title 1">
            <a:extLst>
              <a:ext uri="{FF2B5EF4-FFF2-40B4-BE49-F238E27FC236}">
                <a16:creationId xmlns:a16="http://schemas.microsoft.com/office/drawing/2014/main" id="{018E5D56-C3E6-4F36-A154-E62F5E37034D}"/>
              </a:ext>
            </a:extLst>
          </p:cNvPr>
          <p:cNvSpPr>
            <a:spLocks noGrp="1"/>
          </p:cNvSpPr>
          <p:nvPr>
            <p:ph type="title"/>
          </p:nvPr>
        </p:nvSpPr>
        <p:spPr>
          <a:xfrm>
            <a:off x="457200" y="152400"/>
            <a:ext cx="8659091" cy="533400"/>
          </a:xfrm>
        </p:spPr>
        <p:txBody>
          <a:bodyPr/>
          <a:lstStyle/>
          <a:p>
            <a:pPr algn="r"/>
            <a:r>
              <a:rPr lang="en-US" sz="2000" b="1" dirty="0">
                <a:solidFill>
                  <a:srgbClr val="993300"/>
                </a:solidFill>
                <a:latin typeface="Calibri" panose="020F0502020204030204" pitchFamily="34" charset="0"/>
                <a:cs typeface="Calibri" panose="020F0502020204030204" pitchFamily="34" charset="0"/>
              </a:rPr>
              <a:t>5.</a:t>
            </a:r>
            <a:r>
              <a:rPr lang="en-US" sz="2000" b="1" i="0" dirty="0">
                <a:solidFill>
                  <a:srgbClr val="993300"/>
                </a:solidFill>
                <a:effectLst/>
                <a:latin typeface="Söhne"/>
              </a:rPr>
              <a:t> Real-World Examples and Case Studies</a:t>
            </a:r>
            <a:br>
              <a:rPr lang="en-IN" sz="2000" kern="1200" dirty="0">
                <a:solidFill>
                  <a:srgbClr val="993300"/>
                </a:solidFill>
                <a:latin typeface="Calibri" panose="020F0502020204030204" pitchFamily="34" charset="0"/>
                <a:cs typeface="Calibri" panose="020F0502020204030204" pitchFamily="34" charset="0"/>
              </a:rPr>
            </a:br>
            <a:endParaRPr lang="en-US" sz="2000" dirty="0">
              <a:solidFill>
                <a:srgbClr val="9933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838200"/>
            <a:ext cx="8991600" cy="5715000"/>
          </a:xfrm>
        </p:spPr>
        <p:txBody>
          <a:bodyPr/>
          <a:lstStyle/>
          <a:p>
            <a:pPr lvl="1"/>
            <a:endParaRPr lang="en-IN" sz="2000" dirty="0">
              <a:latin typeface="Calibri" panose="020F0502020204030204" pitchFamily="34" charset="0"/>
              <a:ea typeface="Times New Roman"/>
              <a:cs typeface="Calibri" panose="020F0502020204030204" pitchFamily="34" charset="0"/>
            </a:endParaRPr>
          </a:p>
          <a:p>
            <a:pPr algn="l">
              <a:buFont typeface="+mj-lt"/>
              <a:buAutoNum type="arabicPeriod"/>
            </a:pPr>
            <a:r>
              <a:rPr lang="en-US" sz="2000" b="1" i="0" dirty="0">
                <a:effectLst/>
                <a:latin typeface="Söhne"/>
              </a:rPr>
              <a:t>Data Storytelling:</a:t>
            </a:r>
            <a:r>
              <a:rPr lang="en-US" sz="2000" b="0" i="0" dirty="0">
                <a:effectLst/>
                <a:latin typeface="Söhne"/>
              </a:rPr>
              <a:t> Explore how high-quality graphics breathe life into data, transforming it into compelling stories that resonate with your audience.</a:t>
            </a:r>
          </a:p>
          <a:p>
            <a:pPr algn="l">
              <a:buFont typeface="+mj-lt"/>
              <a:buAutoNum type="arabicPeriod"/>
            </a:pPr>
            <a:r>
              <a:rPr lang="en-US" sz="2000" b="1" i="0" dirty="0">
                <a:effectLst/>
                <a:latin typeface="Söhne"/>
              </a:rPr>
              <a:t>Financial Analysis:</a:t>
            </a:r>
            <a:r>
              <a:rPr lang="en-US" sz="2000" b="0" i="0" dirty="0">
                <a:effectLst/>
                <a:latin typeface="Söhne"/>
              </a:rPr>
              <a:t> Dive into a case study showcasing how effective graphics in R can uncover hidden financial trends and support informed investment decisions.</a:t>
            </a:r>
          </a:p>
          <a:p>
            <a:pPr algn="l">
              <a:buFont typeface="+mj-lt"/>
              <a:buAutoNum type="arabicPeriod"/>
            </a:pPr>
            <a:r>
              <a:rPr lang="en-US" sz="2000" b="1" i="0" dirty="0">
                <a:effectLst/>
                <a:latin typeface="Söhne"/>
              </a:rPr>
              <a:t>Healthcare Insights:</a:t>
            </a:r>
            <a:r>
              <a:rPr lang="en-US" sz="2000" b="0" i="0" dirty="0">
                <a:effectLst/>
                <a:latin typeface="Söhne"/>
              </a:rPr>
              <a:t> Discover a real-world example demonstrating how high graphics facilitate the visualization of complex healthcare data, aiding in patient care and research.</a:t>
            </a:r>
          </a:p>
          <a:p>
            <a:pPr algn="l">
              <a:buFont typeface="+mj-lt"/>
              <a:buAutoNum type="arabicPeriod"/>
            </a:pPr>
            <a:r>
              <a:rPr lang="en-US" sz="2000" b="1" i="0" dirty="0">
                <a:effectLst/>
                <a:latin typeface="Söhne"/>
              </a:rPr>
              <a:t>Market Trends:</a:t>
            </a:r>
            <a:r>
              <a:rPr lang="en-US" sz="2000" b="0" i="0" dirty="0">
                <a:effectLst/>
                <a:latin typeface="Söhne"/>
              </a:rPr>
              <a:t> Explore a case study where R graphics unveil market trends and consumer behavior, guiding marketing strategies for business success.</a:t>
            </a:r>
          </a:p>
          <a:p>
            <a:pPr algn="l">
              <a:buFont typeface="+mj-lt"/>
              <a:buAutoNum type="arabicPeriod"/>
            </a:pPr>
            <a:r>
              <a:rPr lang="en-US" sz="2000" b="1" i="0" dirty="0">
                <a:effectLst/>
                <a:latin typeface="Söhne"/>
              </a:rPr>
              <a:t>Scientific Discoveries:</a:t>
            </a:r>
            <a:r>
              <a:rPr lang="en-US" sz="2000" b="0" i="0" dirty="0">
                <a:effectLst/>
                <a:latin typeface="Söhne"/>
              </a:rPr>
              <a:t> Delve into how R's graphics capabilities assist in visualizing scientific data, accelerating research breakthroughs.</a:t>
            </a:r>
          </a:p>
          <a:p>
            <a:endParaRPr lang="en-IN" sz="2000" dirty="0"/>
          </a:p>
        </p:txBody>
      </p:sp>
    </p:spTree>
    <p:extLst>
      <p:ext uri="{BB962C8B-B14F-4D97-AF65-F5344CB8AC3E}">
        <p14:creationId xmlns:p14="http://schemas.microsoft.com/office/powerpoint/2010/main" val="151128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AFBA9B-D17D-4FAF-88E0-446F6CA31A9C}"/>
              </a:ext>
            </a:extLst>
          </p:cNvPr>
          <p:cNvSpPr>
            <a:spLocks noGrp="1"/>
          </p:cNvSpPr>
          <p:nvPr>
            <p:ph type="sldNum" sz="quarter" idx="10"/>
          </p:nvPr>
        </p:nvSpPr>
        <p:spPr>
          <a:xfrm>
            <a:off x="6982691" y="6553200"/>
            <a:ext cx="2133600" cy="304800"/>
          </a:xfrm>
        </p:spPr>
        <p:txBody>
          <a:bodyPr/>
          <a:lstStyle/>
          <a:p>
            <a:fld id="{B6F15528-21DE-4FAA-801E-634DDDAF4B2B}" type="slidenum">
              <a:rPr lang="en-US" smtClean="0"/>
              <a:pPr/>
              <a:t>9</a:t>
            </a:fld>
            <a:endParaRPr lang="en-US" dirty="0"/>
          </a:p>
        </p:txBody>
      </p:sp>
      <p:sp>
        <p:nvSpPr>
          <p:cNvPr id="5" name="Title 1">
            <a:extLst>
              <a:ext uri="{FF2B5EF4-FFF2-40B4-BE49-F238E27FC236}">
                <a16:creationId xmlns:a16="http://schemas.microsoft.com/office/drawing/2014/main" id="{018E5D56-C3E6-4F36-A154-E62F5E37034D}"/>
              </a:ext>
            </a:extLst>
          </p:cNvPr>
          <p:cNvSpPr>
            <a:spLocks noGrp="1"/>
          </p:cNvSpPr>
          <p:nvPr>
            <p:ph type="title"/>
          </p:nvPr>
        </p:nvSpPr>
        <p:spPr>
          <a:xfrm>
            <a:off x="457200" y="152400"/>
            <a:ext cx="8659091" cy="533400"/>
          </a:xfrm>
        </p:spPr>
        <p:txBody>
          <a:bodyPr/>
          <a:lstStyle/>
          <a:p>
            <a:pPr algn="r"/>
            <a:r>
              <a:rPr lang="en-US" sz="2000" b="1" dirty="0">
                <a:solidFill>
                  <a:srgbClr val="993300"/>
                </a:solidFill>
                <a:latin typeface="Calibri" panose="020F0502020204030204" pitchFamily="34" charset="0"/>
                <a:cs typeface="Calibri" panose="020F0502020204030204" pitchFamily="34" charset="0"/>
              </a:rPr>
              <a:t>6. </a:t>
            </a:r>
            <a:r>
              <a:rPr lang="en-US" sz="2000" b="1" i="0" dirty="0">
                <a:solidFill>
                  <a:srgbClr val="993300"/>
                </a:solidFill>
                <a:effectLst/>
                <a:latin typeface="Söhne"/>
              </a:rPr>
              <a:t>Best Practices for High-Quality Graphics in R</a:t>
            </a:r>
            <a:endParaRPr lang="en-US" sz="2000" dirty="0">
              <a:solidFill>
                <a:srgbClr val="9933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838200"/>
            <a:ext cx="8991600" cy="5715000"/>
          </a:xfrm>
        </p:spPr>
        <p:txBody>
          <a:bodyPr/>
          <a:lstStyle/>
          <a:p>
            <a:pPr lvl="1"/>
            <a:endParaRPr lang="en-IN" sz="2000" dirty="0">
              <a:latin typeface="Calibri" panose="020F0502020204030204" pitchFamily="34" charset="0"/>
              <a:ea typeface="Times New Roman"/>
              <a:cs typeface="Calibri" panose="020F0502020204030204" pitchFamily="34" charset="0"/>
            </a:endParaRPr>
          </a:p>
          <a:p>
            <a:pPr algn="l">
              <a:buFont typeface="+mj-lt"/>
              <a:buAutoNum type="arabicPeriod"/>
            </a:pPr>
            <a:r>
              <a:rPr lang="en-US" sz="2000" b="1" i="0" dirty="0">
                <a:effectLst/>
                <a:latin typeface="Söhne"/>
              </a:rPr>
              <a:t>Simplicity and Clarity:</a:t>
            </a:r>
            <a:r>
              <a:rPr lang="en-US" sz="2000" b="0" i="0" dirty="0">
                <a:effectLst/>
                <a:latin typeface="Söhne"/>
              </a:rPr>
              <a:t> Emphasize the importance of clear, uncluttered visuals that convey the intended message without overwhelming the audience.</a:t>
            </a:r>
          </a:p>
          <a:p>
            <a:pPr algn="l">
              <a:buFont typeface="+mj-lt"/>
              <a:buAutoNum type="arabicPeriod"/>
            </a:pPr>
            <a:r>
              <a:rPr lang="en-US" sz="2000" b="1" i="0" dirty="0">
                <a:effectLst/>
                <a:latin typeface="Söhne"/>
              </a:rPr>
              <a:t>Consistency:</a:t>
            </a:r>
            <a:r>
              <a:rPr lang="en-US" sz="2000" b="0" i="0" dirty="0">
                <a:effectLst/>
                <a:latin typeface="Söhne"/>
              </a:rPr>
              <a:t> Highlight the need to maintain consistent color schemes, fonts, and labeling to ensure coherence across all graphics.</a:t>
            </a:r>
          </a:p>
          <a:p>
            <a:pPr algn="l">
              <a:buFont typeface="+mj-lt"/>
              <a:buAutoNum type="arabicPeriod"/>
            </a:pPr>
            <a:r>
              <a:rPr lang="en-US" sz="2000" b="1" i="0" dirty="0">
                <a:effectLst/>
                <a:latin typeface="Söhne"/>
              </a:rPr>
              <a:t>Audience-Centric Design:</a:t>
            </a:r>
            <a:r>
              <a:rPr lang="en-US" sz="2000" b="0" i="0" dirty="0">
                <a:effectLst/>
                <a:latin typeface="Söhne"/>
              </a:rPr>
              <a:t> Stress the significance of tailoring graphics to the specific needs and understanding of the target audience.</a:t>
            </a:r>
          </a:p>
          <a:p>
            <a:pPr algn="l">
              <a:buFont typeface="+mj-lt"/>
              <a:buAutoNum type="arabicPeriod"/>
            </a:pPr>
            <a:r>
              <a:rPr lang="en-US" sz="2000" b="1" i="0" dirty="0">
                <a:effectLst/>
                <a:latin typeface="Söhne"/>
              </a:rPr>
              <a:t>Accessibility:</a:t>
            </a:r>
            <a:r>
              <a:rPr lang="en-US" sz="2000" b="0" i="0" dirty="0">
                <a:effectLst/>
                <a:latin typeface="Söhne"/>
              </a:rPr>
              <a:t> Discuss techniques for creating graphics that are accessible to all, including those with disabilities, fostering inclusivity.</a:t>
            </a:r>
          </a:p>
          <a:p>
            <a:pPr algn="l">
              <a:buFont typeface="+mj-lt"/>
              <a:buAutoNum type="arabicPeriod"/>
            </a:pPr>
            <a:r>
              <a:rPr lang="en-US" sz="2000" b="1" i="0" dirty="0">
                <a:effectLst/>
                <a:latin typeface="Söhne"/>
              </a:rPr>
              <a:t>Iterative Design:</a:t>
            </a:r>
            <a:r>
              <a:rPr lang="en-US" sz="2000" b="0" i="0" dirty="0">
                <a:effectLst/>
                <a:latin typeface="Söhne"/>
              </a:rPr>
              <a:t> Encourage an iterative approach to graphic design, involving feedback and refinements to achieve the best results.</a:t>
            </a:r>
          </a:p>
          <a:p>
            <a:endParaRPr lang="en-IN" sz="2000" dirty="0"/>
          </a:p>
        </p:txBody>
      </p:sp>
    </p:spTree>
    <p:extLst>
      <p:ext uri="{BB962C8B-B14F-4D97-AF65-F5344CB8AC3E}">
        <p14:creationId xmlns:p14="http://schemas.microsoft.com/office/powerpoint/2010/main" val="4073772515"/>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62495</TotalTime>
  <Words>1015</Words>
  <Application>Microsoft Office PowerPoint</Application>
  <PresentationFormat>On-screen Show (4:3)</PresentationFormat>
  <Paragraphs>110</Paragraphs>
  <Slides>12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circular-xx</vt:lpstr>
      <vt:lpstr>Courier New</vt:lpstr>
      <vt:lpstr>Graphik Web</vt:lpstr>
      <vt:lpstr>Grenette</vt:lpstr>
      <vt:lpstr>Söhne</vt:lpstr>
      <vt:lpstr>Times New Roman</vt:lpstr>
      <vt:lpstr>unset</vt:lpstr>
      <vt:lpstr>Theme1</vt:lpstr>
      <vt:lpstr>Seminar Title  High Graphics in R</vt:lpstr>
      <vt:lpstr>                   Presentation Outline </vt:lpstr>
      <vt:lpstr>                        1. Introduction</vt:lpstr>
      <vt:lpstr>       2. Objectives</vt:lpstr>
      <vt:lpstr>       2. Introduction to R Graphics</vt:lpstr>
      <vt:lpstr>       3. The Significance of High-Quality Graphics in Data Visualization</vt:lpstr>
      <vt:lpstr>4. Tools and Libraries in R for High-Quality Graphics  </vt:lpstr>
      <vt:lpstr>5. Real-World Examples and Case Studies </vt:lpstr>
      <vt:lpstr>6. Best Practices for High-Quality Graphics in R</vt:lpstr>
      <vt:lpstr>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HIGH PERFORMANCE ARITHMETIC UNIT</dc:title>
  <dc:creator>vishnu</dc:creator>
  <cp:lastModifiedBy>Aditya N Bhatt</cp:lastModifiedBy>
  <cp:revision>948</cp:revision>
  <dcterms:created xsi:type="dcterms:W3CDTF">2006-08-16T00:00:00Z</dcterms:created>
  <dcterms:modified xsi:type="dcterms:W3CDTF">2023-09-03T09:16:11Z</dcterms:modified>
</cp:coreProperties>
</file>