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413" r:id="rId3"/>
    <p:sldId id="414" r:id="rId4"/>
    <p:sldId id="415" r:id="rId5"/>
    <p:sldId id="416" r:id="rId6"/>
    <p:sldId id="417" r:id="rId7"/>
    <p:sldId id="418" r:id="rId8"/>
    <p:sldId id="419" r:id="rId9"/>
    <p:sldId id="420" r:id="rId10"/>
    <p:sldId id="421" r:id="rId11"/>
    <p:sldId id="422" r:id="rId1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1"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4785001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5" name="Line 8"/>
          <p:cNvSpPr>
            <a:spLocks noChangeShapeType="1"/>
          </p:cNvSpPr>
          <p:nvPr/>
        </p:nvSpPr>
        <p:spPr bwMode="auto">
          <a:xfrm>
            <a:off x="0" y="723900"/>
            <a:ext cx="12225866" cy="0"/>
          </a:xfrm>
          <a:prstGeom prst="line">
            <a:avLst/>
          </a:prstGeom>
          <a:noFill/>
          <a:ln w="57150" cmpd="thinThick">
            <a:solidFill>
              <a:srgbClr val="CC6600"/>
            </a:solidFill>
            <a:round/>
            <a:headEnd/>
            <a:tailEnd/>
          </a:ln>
          <a:effectLst/>
        </p:spPr>
        <p:txBody>
          <a:bodyPr/>
          <a:lstStyle/>
          <a:p>
            <a:pPr>
              <a:defRPr/>
            </a:pPr>
            <a:endParaRPr lang="en-US" sz="1800"/>
          </a:p>
        </p:txBody>
      </p:sp>
      <p:sp>
        <p:nvSpPr>
          <p:cNvPr id="2" name="Title 1"/>
          <p:cNvSpPr>
            <a:spLocks noGrp="1"/>
          </p:cNvSpPr>
          <p:nvPr>
            <p:ph type="title"/>
          </p:nvPr>
        </p:nvSpPr>
        <p:spPr>
          <a:xfrm>
            <a:off x="609601"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1" y="1600202"/>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Box 10"/>
          <p:cNvSpPr txBox="1">
            <a:spLocks noChangeArrowheads="1"/>
          </p:cNvSpPr>
          <p:nvPr/>
        </p:nvSpPr>
        <p:spPr bwMode="auto">
          <a:xfrm>
            <a:off x="1" y="6553200"/>
            <a:ext cx="12192000"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16" name="Text Box 5"/>
          <p:cNvSpPr txBox="1">
            <a:spLocks noChangeArrowheads="1"/>
          </p:cNvSpPr>
          <p:nvPr/>
        </p:nvSpPr>
        <p:spPr bwMode="auto">
          <a:xfrm>
            <a:off x="2946401" y="6572250"/>
            <a:ext cx="6400800" cy="285750"/>
          </a:xfrm>
          <a:prstGeom prst="rect">
            <a:avLst/>
          </a:prstGeom>
          <a:noFill/>
          <a:ln w="9525">
            <a:noFill/>
            <a:miter lim="800000"/>
            <a:headEnd/>
            <a:tailEnd/>
          </a:ln>
          <a:effectLst/>
        </p:spPr>
        <p:txBody>
          <a:bodyPr>
            <a:spAutoFit/>
          </a:bodyPr>
          <a:lstStyle/>
          <a:p>
            <a:pPr algn="ctr">
              <a:spcBef>
                <a:spcPct val="50000"/>
              </a:spcBef>
              <a:defRPr/>
            </a:pPr>
            <a:r>
              <a:rPr lang="en-US" sz="1200" b="1">
                <a:latin typeface="Sabon LT Std" panose="02020602060506020403" pitchFamily="18" charset="0"/>
              </a:rPr>
              <a:t>MANIPAL SCHOOL OF</a:t>
            </a:r>
            <a:r>
              <a:rPr lang="en-US" sz="1200" b="1" baseline="0">
                <a:latin typeface="Sabon LT Std" panose="02020602060506020403" pitchFamily="18" charset="0"/>
              </a:rPr>
              <a:t> INFORMATION SCIENCES</a:t>
            </a:r>
            <a:r>
              <a:rPr lang="en-US" sz="1200" b="1">
                <a:latin typeface="Sabon LT Std" panose="02020602060506020403" pitchFamily="18" charset="0"/>
              </a:rPr>
              <a:t>, MAHE</a:t>
            </a:r>
            <a:r>
              <a:rPr lang="en-US" sz="1200" b="1" baseline="0">
                <a:latin typeface="Sabon LT Std" panose="02020602060506020403" pitchFamily="18" charset="0"/>
              </a:rPr>
              <a:t> -</a:t>
            </a:r>
            <a:r>
              <a:rPr lang="en-US" sz="1200" b="1">
                <a:latin typeface="Sabon LT Std" panose="02020602060506020403" pitchFamily="18" charset="0"/>
              </a:rPr>
              <a:t> MANIPAL</a:t>
            </a:r>
          </a:p>
        </p:txBody>
      </p:sp>
      <p:sp>
        <p:nvSpPr>
          <p:cNvPr id="17" name="TextBox 16"/>
          <p:cNvSpPr txBox="1"/>
          <p:nvPr/>
        </p:nvSpPr>
        <p:spPr>
          <a:xfrm>
            <a:off x="80024" y="6550224"/>
            <a:ext cx="1370722"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28-03-2024</a:t>
            </a:fld>
            <a:endParaRPr lang="en-IN" sz="1400" b="1">
              <a:latin typeface="Sabon LT Std" panose="02020602060506020403" pitchFamily="18" charset="0"/>
            </a:endParaRPr>
          </a:p>
        </p:txBody>
      </p:sp>
      <p:sp>
        <p:nvSpPr>
          <p:cNvPr id="18" name="TextBox 17"/>
          <p:cNvSpPr txBox="1"/>
          <p:nvPr/>
        </p:nvSpPr>
        <p:spPr>
          <a:xfrm>
            <a:off x="9961109" y="6549396"/>
            <a:ext cx="2219242" cy="307777"/>
          </a:xfrm>
          <a:prstGeom prst="rect">
            <a:avLst/>
          </a:prstGeom>
          <a:noFill/>
        </p:spPr>
        <p:txBody>
          <a:bodyPr wrap="square" rtlCol="0">
            <a:spAutoFit/>
          </a:bodyPr>
          <a:lstStyle/>
          <a:p>
            <a:r>
              <a:rPr lang="en-IN" sz="1400" b="1">
                <a:latin typeface="Sabon LT Std" panose="02020602060506020403" pitchFamily="18" charset="0"/>
              </a:rPr>
              <a:t>Project</a:t>
            </a:r>
            <a:r>
              <a:rPr lang="en-IN" sz="1400"/>
              <a:t> </a:t>
            </a:r>
            <a:fld id="{2B6BCCB2-68F9-4474-BBCE-CCA9053E752F}" type="slidenum">
              <a:rPr lang="en-IN" sz="1400" b="1" smtClean="0">
                <a:latin typeface="Sabon LT Std" panose="02020602060506020403" pitchFamily="18" charset="0"/>
              </a:rPr>
              <a:pPr/>
              <a:t>‹#›</a:t>
            </a:fld>
            <a:endParaRPr lang="en-IN" sz="1400" b="1">
              <a:latin typeface="Sabon LT Std" panose="02020602060506020403" pitchFamily="18" charset="0"/>
            </a:endParaRPr>
          </a:p>
        </p:txBody>
      </p:sp>
      <p:pic>
        <p:nvPicPr>
          <p:cNvPr id="10" name="Picture 9" descr="A sign in the dark&#10;&#10;Description generated with very high confidence">
            <a:extLst>
              <a:ext uri="{FF2B5EF4-FFF2-40B4-BE49-F238E27FC236}">
                <a16:creationId xmlns:a16="http://schemas.microsoft.com/office/drawing/2014/main" id="{3D44CB01-1FE1-4FBB-9269-80BD254564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25" y="0"/>
            <a:ext cx="2357889" cy="618462"/>
          </a:xfrm>
          <a:prstGeom prst="rect">
            <a:avLst/>
          </a:prstGeom>
        </p:spPr>
      </p:pic>
    </p:spTree>
    <p:extLst>
      <p:ext uri="{BB962C8B-B14F-4D97-AF65-F5344CB8AC3E}">
        <p14:creationId xmlns:p14="http://schemas.microsoft.com/office/powerpoint/2010/main" val="29212430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5" name="Line 8"/>
          <p:cNvSpPr>
            <a:spLocks noChangeShapeType="1"/>
          </p:cNvSpPr>
          <p:nvPr/>
        </p:nvSpPr>
        <p:spPr bwMode="auto">
          <a:xfrm>
            <a:off x="0" y="723900"/>
            <a:ext cx="12225866" cy="0"/>
          </a:xfrm>
          <a:prstGeom prst="line">
            <a:avLst/>
          </a:prstGeom>
          <a:noFill/>
          <a:ln w="57150" cmpd="thinThick">
            <a:solidFill>
              <a:srgbClr val="CC6600"/>
            </a:solidFill>
            <a:round/>
            <a:headEnd/>
            <a:tailEnd/>
          </a:ln>
          <a:effectLst/>
        </p:spPr>
        <p:txBody>
          <a:bodyPr/>
          <a:lstStyle/>
          <a:p>
            <a:pPr>
              <a:defRPr/>
            </a:pPr>
            <a:endParaRPr lang="en-US" sz="1800"/>
          </a:p>
        </p:txBody>
      </p:sp>
      <p:sp>
        <p:nvSpPr>
          <p:cNvPr id="2" name="Vertical Title 1"/>
          <p:cNvSpPr>
            <a:spLocks noGrp="1"/>
          </p:cNvSpPr>
          <p:nvPr>
            <p:ph type="title" orient="vert"/>
          </p:nvPr>
        </p:nvSpPr>
        <p:spPr>
          <a:xfrm>
            <a:off x="8839201" y="274640"/>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Box 10"/>
          <p:cNvSpPr txBox="1">
            <a:spLocks noChangeArrowheads="1"/>
          </p:cNvSpPr>
          <p:nvPr/>
        </p:nvSpPr>
        <p:spPr bwMode="auto">
          <a:xfrm>
            <a:off x="1" y="6553200"/>
            <a:ext cx="12192000"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16" name="Text Box 5"/>
          <p:cNvSpPr txBox="1">
            <a:spLocks noChangeArrowheads="1"/>
          </p:cNvSpPr>
          <p:nvPr/>
        </p:nvSpPr>
        <p:spPr bwMode="auto">
          <a:xfrm>
            <a:off x="2946401" y="6572250"/>
            <a:ext cx="6400800" cy="285750"/>
          </a:xfrm>
          <a:prstGeom prst="rect">
            <a:avLst/>
          </a:prstGeom>
          <a:noFill/>
          <a:ln w="9525">
            <a:noFill/>
            <a:miter lim="800000"/>
            <a:headEnd/>
            <a:tailEnd/>
          </a:ln>
          <a:effectLst/>
        </p:spPr>
        <p:txBody>
          <a:bodyPr>
            <a:spAutoFit/>
          </a:bodyPr>
          <a:lstStyle/>
          <a:p>
            <a:pPr algn="ctr">
              <a:spcBef>
                <a:spcPct val="50000"/>
              </a:spcBef>
              <a:defRPr/>
            </a:pPr>
            <a:r>
              <a:rPr lang="en-US" sz="1200" b="1">
                <a:latin typeface="Sabon LT Std" panose="02020602060506020403" pitchFamily="18" charset="0"/>
              </a:rPr>
              <a:t>MANIPAL SCHOOL OF</a:t>
            </a:r>
            <a:r>
              <a:rPr lang="en-US" sz="1200" b="1" baseline="0">
                <a:latin typeface="Sabon LT Std" panose="02020602060506020403" pitchFamily="18" charset="0"/>
              </a:rPr>
              <a:t> INFORMATION SCIENCES</a:t>
            </a:r>
            <a:r>
              <a:rPr lang="en-US" sz="1200" b="1">
                <a:latin typeface="Sabon LT Std" panose="02020602060506020403" pitchFamily="18" charset="0"/>
              </a:rPr>
              <a:t>, MAHE</a:t>
            </a:r>
            <a:r>
              <a:rPr lang="en-US" sz="1200" b="1" baseline="0">
                <a:latin typeface="Sabon LT Std" panose="02020602060506020403" pitchFamily="18" charset="0"/>
              </a:rPr>
              <a:t> -</a:t>
            </a:r>
            <a:r>
              <a:rPr lang="en-US" sz="1200" b="1">
                <a:latin typeface="Sabon LT Std" panose="02020602060506020403" pitchFamily="18" charset="0"/>
              </a:rPr>
              <a:t> MANIPAL</a:t>
            </a:r>
          </a:p>
        </p:txBody>
      </p:sp>
      <p:sp>
        <p:nvSpPr>
          <p:cNvPr id="17" name="TextBox 16"/>
          <p:cNvSpPr txBox="1"/>
          <p:nvPr/>
        </p:nvSpPr>
        <p:spPr>
          <a:xfrm>
            <a:off x="80024" y="6550224"/>
            <a:ext cx="1370722"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28-03-2024</a:t>
            </a:fld>
            <a:endParaRPr lang="en-IN" sz="1400" b="1">
              <a:latin typeface="Sabon LT Std" panose="02020602060506020403" pitchFamily="18" charset="0"/>
            </a:endParaRPr>
          </a:p>
        </p:txBody>
      </p:sp>
      <p:sp>
        <p:nvSpPr>
          <p:cNvPr id="18" name="TextBox 17"/>
          <p:cNvSpPr txBox="1"/>
          <p:nvPr/>
        </p:nvSpPr>
        <p:spPr>
          <a:xfrm>
            <a:off x="9961109" y="6549396"/>
            <a:ext cx="2219242" cy="307777"/>
          </a:xfrm>
          <a:prstGeom prst="rect">
            <a:avLst/>
          </a:prstGeom>
          <a:noFill/>
        </p:spPr>
        <p:txBody>
          <a:bodyPr wrap="square" rtlCol="0">
            <a:spAutoFit/>
          </a:bodyPr>
          <a:lstStyle/>
          <a:p>
            <a:r>
              <a:rPr lang="en-IN" sz="1400" b="1">
                <a:latin typeface="Sabon LT Std" panose="02020602060506020403" pitchFamily="18" charset="0"/>
              </a:rPr>
              <a:t>Project</a:t>
            </a:r>
            <a:r>
              <a:rPr lang="en-IN" sz="1400"/>
              <a:t> </a:t>
            </a:r>
            <a:fld id="{2B6BCCB2-68F9-4474-BBCE-CCA9053E752F}" type="slidenum">
              <a:rPr lang="en-IN" sz="1400" b="1" smtClean="0">
                <a:latin typeface="Sabon LT Std" panose="02020602060506020403" pitchFamily="18" charset="0"/>
              </a:rPr>
              <a:pPr/>
              <a:t>‹#›</a:t>
            </a:fld>
            <a:endParaRPr lang="en-IN" sz="1400" b="1">
              <a:latin typeface="Sabon LT Std" panose="02020602060506020403" pitchFamily="18" charset="0"/>
            </a:endParaRPr>
          </a:p>
        </p:txBody>
      </p:sp>
      <p:pic>
        <p:nvPicPr>
          <p:cNvPr id="10" name="Picture 9" descr="A sign in the dark&#10;&#10;Description generated with very high confidence">
            <a:extLst>
              <a:ext uri="{FF2B5EF4-FFF2-40B4-BE49-F238E27FC236}">
                <a16:creationId xmlns:a16="http://schemas.microsoft.com/office/drawing/2014/main" id="{03228479-1D6A-4559-AB1D-0A9FDB4EE8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25" y="0"/>
            <a:ext cx="2357889" cy="618462"/>
          </a:xfrm>
          <a:prstGeom prst="rect">
            <a:avLst/>
          </a:prstGeom>
        </p:spPr>
      </p:pic>
    </p:spTree>
    <p:extLst>
      <p:ext uri="{BB962C8B-B14F-4D97-AF65-F5344CB8AC3E}">
        <p14:creationId xmlns:p14="http://schemas.microsoft.com/office/powerpoint/2010/main" val="38976902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1" y="1600202"/>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42191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1"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1"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858875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1" y="1600202"/>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37630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1"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70106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09728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5195424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Line 8"/>
          <p:cNvSpPr>
            <a:spLocks noChangeShapeType="1"/>
          </p:cNvSpPr>
          <p:nvPr/>
        </p:nvSpPr>
        <p:spPr bwMode="auto">
          <a:xfrm>
            <a:off x="0" y="723900"/>
            <a:ext cx="12225866" cy="0"/>
          </a:xfrm>
          <a:prstGeom prst="line">
            <a:avLst/>
          </a:prstGeom>
          <a:noFill/>
          <a:ln w="57150" cmpd="thinThick">
            <a:solidFill>
              <a:srgbClr val="CC6600"/>
            </a:solidFill>
            <a:round/>
            <a:headEnd/>
            <a:tailEnd/>
          </a:ln>
          <a:effectLst/>
        </p:spPr>
        <p:txBody>
          <a:bodyPr/>
          <a:lstStyle/>
          <a:p>
            <a:pPr>
              <a:defRPr/>
            </a:pPr>
            <a:endParaRPr lang="en-US" sz="1800"/>
          </a:p>
        </p:txBody>
      </p:sp>
      <p:sp>
        <p:nvSpPr>
          <p:cNvPr id="4" name="Text Box 10"/>
          <p:cNvSpPr txBox="1">
            <a:spLocks noChangeArrowheads="1"/>
          </p:cNvSpPr>
          <p:nvPr/>
        </p:nvSpPr>
        <p:spPr bwMode="auto">
          <a:xfrm>
            <a:off x="-811" y="6553200"/>
            <a:ext cx="12192000"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5" name="Text Box 5"/>
          <p:cNvSpPr txBox="1">
            <a:spLocks noChangeArrowheads="1"/>
          </p:cNvSpPr>
          <p:nvPr/>
        </p:nvSpPr>
        <p:spPr bwMode="auto">
          <a:xfrm>
            <a:off x="2946401" y="6572250"/>
            <a:ext cx="6400800" cy="285750"/>
          </a:xfrm>
          <a:prstGeom prst="rect">
            <a:avLst/>
          </a:prstGeom>
          <a:noFill/>
          <a:ln w="9525">
            <a:noFill/>
            <a:miter lim="800000"/>
            <a:headEnd/>
            <a:tailEnd/>
          </a:ln>
          <a:effectLst/>
        </p:spPr>
        <p:txBody>
          <a:bodyPr>
            <a:spAutoFit/>
          </a:bodyPr>
          <a:lstStyle/>
          <a:p>
            <a:pPr algn="ctr">
              <a:spcBef>
                <a:spcPct val="50000"/>
              </a:spcBef>
              <a:defRPr/>
            </a:pPr>
            <a:r>
              <a:rPr lang="en-US" sz="1200" b="1">
                <a:latin typeface="Sabon LT Std" panose="02020602060506020403" pitchFamily="18" charset="0"/>
              </a:rPr>
              <a:t>MANIPAL SCHOOL OF</a:t>
            </a:r>
            <a:r>
              <a:rPr lang="en-US" sz="1200" b="1" baseline="0">
                <a:latin typeface="Sabon LT Std" panose="02020602060506020403" pitchFamily="18" charset="0"/>
              </a:rPr>
              <a:t> INFORMATION SCIENCES</a:t>
            </a:r>
            <a:r>
              <a:rPr lang="en-US" sz="1200" b="1">
                <a:latin typeface="Sabon LT Std" panose="02020602060506020403" pitchFamily="18" charset="0"/>
              </a:rPr>
              <a:t>, MAHE - MANIPAL</a:t>
            </a:r>
          </a:p>
        </p:txBody>
      </p:sp>
      <p:sp>
        <p:nvSpPr>
          <p:cNvPr id="6" name="TextBox 5"/>
          <p:cNvSpPr txBox="1"/>
          <p:nvPr/>
        </p:nvSpPr>
        <p:spPr>
          <a:xfrm>
            <a:off x="80024" y="6550224"/>
            <a:ext cx="1370722"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28-03-2024</a:t>
            </a:fld>
            <a:endParaRPr lang="en-IN" sz="1400" b="1">
              <a:latin typeface="Sabon LT Std" panose="02020602060506020403" pitchFamily="18" charset="0"/>
            </a:endParaRPr>
          </a:p>
        </p:txBody>
      </p:sp>
      <p:sp>
        <p:nvSpPr>
          <p:cNvPr id="8" name="TextBox 7"/>
          <p:cNvSpPr txBox="1"/>
          <p:nvPr/>
        </p:nvSpPr>
        <p:spPr>
          <a:xfrm>
            <a:off x="9961109" y="6549396"/>
            <a:ext cx="2219242" cy="307777"/>
          </a:xfrm>
          <a:prstGeom prst="rect">
            <a:avLst/>
          </a:prstGeom>
          <a:noFill/>
        </p:spPr>
        <p:txBody>
          <a:bodyPr wrap="square" rtlCol="0">
            <a:spAutoFit/>
          </a:bodyPr>
          <a:lstStyle/>
          <a:p>
            <a:r>
              <a:rPr lang="en-IN" sz="1400" b="1">
                <a:latin typeface="Sabon LT Std" panose="02020602060506020403" pitchFamily="18" charset="0"/>
              </a:rPr>
              <a:t>Project</a:t>
            </a:r>
            <a:r>
              <a:rPr lang="en-IN" sz="1400"/>
              <a:t> </a:t>
            </a:r>
            <a:fld id="{2B6BCCB2-68F9-4474-BBCE-CCA9053E752F}" type="slidenum">
              <a:rPr lang="en-IN" sz="1400" b="1" smtClean="0">
                <a:latin typeface="Sabon LT Std" panose="02020602060506020403" pitchFamily="18" charset="0"/>
              </a:rPr>
              <a:pPr/>
              <a:t>‹#›</a:t>
            </a:fld>
            <a:endParaRPr lang="en-IN" sz="1400" b="1">
              <a:latin typeface="Sabon LT Std" panose="02020602060506020403" pitchFamily="18" charset="0"/>
            </a:endParaRPr>
          </a:p>
        </p:txBody>
      </p:sp>
      <p:pic>
        <p:nvPicPr>
          <p:cNvPr id="7" name="Picture 6" descr="A sign in the dark&#10;&#10;Description generated with very high confidence">
            <a:extLst>
              <a:ext uri="{FF2B5EF4-FFF2-40B4-BE49-F238E27FC236}">
                <a16:creationId xmlns:a16="http://schemas.microsoft.com/office/drawing/2014/main" id="{99AC11E8-FD3B-40F3-B55A-C0B10FA721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8374"/>
            <a:ext cx="2946400" cy="772826"/>
          </a:xfrm>
          <a:prstGeom prst="rect">
            <a:avLst/>
          </a:prstGeom>
        </p:spPr>
      </p:pic>
    </p:spTree>
    <p:extLst>
      <p:ext uri="{BB962C8B-B14F-4D97-AF65-F5344CB8AC3E}">
        <p14:creationId xmlns:p14="http://schemas.microsoft.com/office/powerpoint/2010/main" val="5586974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6" name="Line 8"/>
          <p:cNvSpPr>
            <a:spLocks noChangeShapeType="1"/>
          </p:cNvSpPr>
          <p:nvPr/>
        </p:nvSpPr>
        <p:spPr bwMode="auto">
          <a:xfrm>
            <a:off x="0" y="723900"/>
            <a:ext cx="12225866" cy="0"/>
          </a:xfrm>
          <a:prstGeom prst="line">
            <a:avLst/>
          </a:prstGeom>
          <a:noFill/>
          <a:ln w="57150" cmpd="thinThick">
            <a:solidFill>
              <a:srgbClr val="CC6600"/>
            </a:solidFill>
            <a:round/>
            <a:headEnd/>
            <a:tailEnd/>
          </a:ln>
          <a:effectLst/>
        </p:spPr>
        <p:txBody>
          <a:bodyPr/>
          <a:lstStyle/>
          <a:p>
            <a:pPr>
              <a:defRPr/>
            </a:pPr>
            <a:endParaRPr lang="en-US" sz="1800"/>
          </a:p>
        </p:txBody>
      </p:sp>
      <p:sp>
        <p:nvSpPr>
          <p:cNvPr id="8" name="Text Box 10"/>
          <p:cNvSpPr txBox="1">
            <a:spLocks noChangeArrowheads="1"/>
          </p:cNvSpPr>
          <p:nvPr/>
        </p:nvSpPr>
        <p:spPr bwMode="auto">
          <a:xfrm>
            <a:off x="1" y="6553200"/>
            <a:ext cx="12192000"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2"/>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Box 5"/>
          <p:cNvSpPr txBox="1">
            <a:spLocks noChangeArrowheads="1"/>
          </p:cNvSpPr>
          <p:nvPr/>
        </p:nvSpPr>
        <p:spPr bwMode="auto">
          <a:xfrm>
            <a:off x="2946401" y="6572250"/>
            <a:ext cx="6400800" cy="285750"/>
          </a:xfrm>
          <a:prstGeom prst="rect">
            <a:avLst/>
          </a:prstGeom>
          <a:noFill/>
          <a:ln w="9525">
            <a:noFill/>
            <a:miter lim="800000"/>
            <a:headEnd/>
            <a:tailEnd/>
          </a:ln>
          <a:effectLst/>
        </p:spPr>
        <p:txBody>
          <a:bodyPr>
            <a:spAutoFit/>
          </a:bodyPr>
          <a:lstStyle/>
          <a:p>
            <a:pPr algn="ctr">
              <a:spcBef>
                <a:spcPct val="50000"/>
              </a:spcBef>
              <a:defRPr/>
            </a:pPr>
            <a:r>
              <a:rPr lang="en-US" sz="1200" b="1">
                <a:latin typeface="Sabon LT Std" panose="02020602060506020403" pitchFamily="18" charset="0"/>
              </a:rPr>
              <a:t>MANIPAL SCHOOL OF</a:t>
            </a:r>
            <a:r>
              <a:rPr lang="en-US" sz="1200" b="1" baseline="0">
                <a:latin typeface="Sabon LT Std" panose="02020602060506020403" pitchFamily="18" charset="0"/>
              </a:rPr>
              <a:t> INFORMATION SCIENCES</a:t>
            </a:r>
            <a:r>
              <a:rPr lang="en-US" sz="1200" b="1">
                <a:latin typeface="Sabon LT Std" panose="02020602060506020403" pitchFamily="18" charset="0"/>
              </a:rPr>
              <a:t>, MAHE</a:t>
            </a:r>
            <a:r>
              <a:rPr lang="en-US" sz="1200" b="1" baseline="0">
                <a:latin typeface="Sabon LT Std" panose="02020602060506020403" pitchFamily="18" charset="0"/>
              </a:rPr>
              <a:t> -</a:t>
            </a:r>
            <a:r>
              <a:rPr lang="en-US" sz="1200" b="1">
                <a:latin typeface="Sabon LT Std" panose="02020602060506020403" pitchFamily="18" charset="0"/>
              </a:rPr>
              <a:t> MANIPAL</a:t>
            </a:r>
          </a:p>
        </p:txBody>
      </p:sp>
      <p:sp>
        <p:nvSpPr>
          <p:cNvPr id="17" name="TextBox 16"/>
          <p:cNvSpPr txBox="1"/>
          <p:nvPr/>
        </p:nvSpPr>
        <p:spPr>
          <a:xfrm>
            <a:off x="80024" y="6550224"/>
            <a:ext cx="1370722"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28-03-2024</a:t>
            </a:fld>
            <a:endParaRPr lang="en-IN" sz="1400" b="1">
              <a:latin typeface="Sabon LT Std" panose="02020602060506020403" pitchFamily="18" charset="0"/>
            </a:endParaRPr>
          </a:p>
        </p:txBody>
      </p:sp>
      <p:sp>
        <p:nvSpPr>
          <p:cNvPr id="18" name="TextBox 17"/>
          <p:cNvSpPr txBox="1"/>
          <p:nvPr/>
        </p:nvSpPr>
        <p:spPr>
          <a:xfrm>
            <a:off x="9961109" y="6549396"/>
            <a:ext cx="2219242" cy="307777"/>
          </a:xfrm>
          <a:prstGeom prst="rect">
            <a:avLst/>
          </a:prstGeom>
          <a:noFill/>
        </p:spPr>
        <p:txBody>
          <a:bodyPr wrap="square" rtlCol="0">
            <a:spAutoFit/>
          </a:bodyPr>
          <a:lstStyle/>
          <a:p>
            <a:r>
              <a:rPr lang="en-IN" sz="1400" b="1">
                <a:latin typeface="Sabon LT Std" panose="02020602060506020403" pitchFamily="18" charset="0"/>
              </a:rPr>
              <a:t>Project</a:t>
            </a:r>
            <a:r>
              <a:rPr lang="en-IN" sz="1400"/>
              <a:t> </a:t>
            </a:r>
            <a:fld id="{2B6BCCB2-68F9-4474-BBCE-CCA9053E752F}" type="slidenum">
              <a:rPr lang="en-IN" sz="1400" b="1" smtClean="0">
                <a:latin typeface="Sabon LT Std" panose="02020602060506020403" pitchFamily="18" charset="0"/>
              </a:rPr>
              <a:pPr/>
              <a:t>‹#›</a:t>
            </a:fld>
            <a:endParaRPr lang="en-IN" sz="1400" b="1">
              <a:latin typeface="Sabon LT Std" panose="02020602060506020403" pitchFamily="18" charset="0"/>
            </a:endParaRPr>
          </a:p>
        </p:txBody>
      </p:sp>
      <p:pic>
        <p:nvPicPr>
          <p:cNvPr id="11" name="Picture 10" descr="A sign in the dark&#10;&#10;Description generated with very high confidence">
            <a:extLst>
              <a:ext uri="{FF2B5EF4-FFF2-40B4-BE49-F238E27FC236}">
                <a16:creationId xmlns:a16="http://schemas.microsoft.com/office/drawing/2014/main" id="{EA04BEC8-6F6B-40C9-A38F-02E85B06B9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25" y="0"/>
            <a:ext cx="2357889" cy="618462"/>
          </a:xfrm>
          <a:prstGeom prst="rect">
            <a:avLst/>
          </a:prstGeom>
        </p:spPr>
      </p:pic>
    </p:spTree>
    <p:extLst>
      <p:ext uri="{BB962C8B-B14F-4D97-AF65-F5344CB8AC3E}">
        <p14:creationId xmlns:p14="http://schemas.microsoft.com/office/powerpoint/2010/main" val="691873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6" name="Line 8"/>
          <p:cNvSpPr>
            <a:spLocks noChangeShapeType="1"/>
          </p:cNvSpPr>
          <p:nvPr/>
        </p:nvSpPr>
        <p:spPr bwMode="auto">
          <a:xfrm>
            <a:off x="0" y="723900"/>
            <a:ext cx="12225866" cy="0"/>
          </a:xfrm>
          <a:prstGeom prst="line">
            <a:avLst/>
          </a:prstGeom>
          <a:noFill/>
          <a:ln w="57150" cmpd="thinThick">
            <a:solidFill>
              <a:srgbClr val="CC6600"/>
            </a:solidFill>
            <a:round/>
            <a:headEnd/>
            <a:tailEnd/>
          </a:ln>
          <a:effectLst/>
        </p:spPr>
        <p:txBody>
          <a:bodyPr/>
          <a:lstStyle/>
          <a:p>
            <a:pPr>
              <a:defRPr/>
            </a:pPr>
            <a:endParaRPr lang="en-US" sz="1800"/>
          </a:p>
        </p:txBody>
      </p:sp>
      <p:sp>
        <p:nvSpPr>
          <p:cNvPr id="7" name="Text Box 10"/>
          <p:cNvSpPr txBox="1">
            <a:spLocks noChangeArrowheads="1"/>
          </p:cNvSpPr>
          <p:nvPr/>
        </p:nvSpPr>
        <p:spPr bwMode="auto">
          <a:xfrm>
            <a:off x="1" y="6543636"/>
            <a:ext cx="12192000" cy="314365"/>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Text Box 5"/>
          <p:cNvSpPr txBox="1">
            <a:spLocks noChangeArrowheads="1"/>
          </p:cNvSpPr>
          <p:nvPr/>
        </p:nvSpPr>
        <p:spPr bwMode="auto">
          <a:xfrm>
            <a:off x="2946401" y="6572250"/>
            <a:ext cx="6400800" cy="285750"/>
          </a:xfrm>
          <a:prstGeom prst="rect">
            <a:avLst/>
          </a:prstGeom>
          <a:noFill/>
          <a:ln w="9525">
            <a:noFill/>
            <a:miter lim="800000"/>
            <a:headEnd/>
            <a:tailEnd/>
          </a:ln>
          <a:effectLst/>
        </p:spPr>
        <p:txBody>
          <a:bodyPr>
            <a:spAutoFit/>
          </a:bodyPr>
          <a:lstStyle/>
          <a:p>
            <a:pPr algn="ctr">
              <a:spcBef>
                <a:spcPct val="50000"/>
              </a:spcBef>
              <a:defRPr/>
            </a:pPr>
            <a:r>
              <a:rPr lang="en-US" sz="1200" b="1">
                <a:latin typeface="Sabon LT Std" panose="02020602060506020403" pitchFamily="18" charset="0"/>
              </a:rPr>
              <a:t>MANIPAL SCHOOL OF</a:t>
            </a:r>
            <a:r>
              <a:rPr lang="en-US" sz="1200" b="1" baseline="0">
                <a:latin typeface="Sabon LT Std" panose="02020602060506020403" pitchFamily="18" charset="0"/>
              </a:rPr>
              <a:t> INFORMATION SCIENCES</a:t>
            </a:r>
            <a:r>
              <a:rPr lang="en-US" sz="1200" b="1">
                <a:latin typeface="Sabon LT Std" panose="02020602060506020403" pitchFamily="18" charset="0"/>
              </a:rPr>
              <a:t>, MAHE</a:t>
            </a:r>
            <a:r>
              <a:rPr lang="en-US" sz="1200" b="1" baseline="0">
                <a:latin typeface="Sabon LT Std" panose="02020602060506020403" pitchFamily="18" charset="0"/>
              </a:rPr>
              <a:t> -</a:t>
            </a:r>
            <a:r>
              <a:rPr lang="en-US" sz="1200" b="1">
                <a:latin typeface="Sabon LT Std" panose="02020602060506020403" pitchFamily="18" charset="0"/>
              </a:rPr>
              <a:t> MANIPAL</a:t>
            </a:r>
          </a:p>
        </p:txBody>
      </p:sp>
      <p:sp>
        <p:nvSpPr>
          <p:cNvPr id="18" name="TextBox 17"/>
          <p:cNvSpPr txBox="1"/>
          <p:nvPr/>
        </p:nvSpPr>
        <p:spPr>
          <a:xfrm>
            <a:off x="80024" y="6550224"/>
            <a:ext cx="1370722"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28-03-2024</a:t>
            </a:fld>
            <a:endParaRPr lang="en-IN" sz="1400" b="1">
              <a:latin typeface="Sabon LT Std" panose="02020602060506020403" pitchFamily="18" charset="0"/>
            </a:endParaRPr>
          </a:p>
        </p:txBody>
      </p:sp>
      <p:sp>
        <p:nvSpPr>
          <p:cNvPr id="19" name="TextBox 18"/>
          <p:cNvSpPr txBox="1"/>
          <p:nvPr/>
        </p:nvSpPr>
        <p:spPr>
          <a:xfrm>
            <a:off x="9961109" y="6549396"/>
            <a:ext cx="2219242" cy="307777"/>
          </a:xfrm>
          <a:prstGeom prst="rect">
            <a:avLst/>
          </a:prstGeom>
          <a:noFill/>
        </p:spPr>
        <p:txBody>
          <a:bodyPr wrap="square" rtlCol="0">
            <a:spAutoFit/>
          </a:bodyPr>
          <a:lstStyle/>
          <a:p>
            <a:r>
              <a:rPr lang="en-IN" sz="1400" b="1">
                <a:latin typeface="Sabon LT Std" panose="02020602060506020403" pitchFamily="18" charset="0"/>
              </a:rPr>
              <a:t>Project</a:t>
            </a:r>
            <a:r>
              <a:rPr lang="en-IN" sz="1400"/>
              <a:t> </a:t>
            </a:r>
            <a:fld id="{2B6BCCB2-68F9-4474-BBCE-CCA9053E752F}" type="slidenum">
              <a:rPr lang="en-IN" sz="1400" b="1" smtClean="0">
                <a:latin typeface="Sabon LT Std" panose="02020602060506020403" pitchFamily="18" charset="0"/>
              </a:rPr>
              <a:pPr/>
              <a:t>‹#›</a:t>
            </a:fld>
            <a:endParaRPr lang="en-IN" sz="1400" b="1">
              <a:latin typeface="Sabon LT Std" panose="02020602060506020403" pitchFamily="18" charset="0"/>
            </a:endParaRPr>
          </a:p>
        </p:txBody>
      </p:sp>
      <p:pic>
        <p:nvPicPr>
          <p:cNvPr id="12" name="Picture 11" descr="A sign in the dark&#10;&#10;Description generated with very high confidence">
            <a:extLst>
              <a:ext uri="{FF2B5EF4-FFF2-40B4-BE49-F238E27FC236}">
                <a16:creationId xmlns:a16="http://schemas.microsoft.com/office/drawing/2014/main" id="{10F9D83D-ED4F-4F68-91DF-27D7E1A5F0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25" y="0"/>
            <a:ext cx="2357889" cy="618462"/>
          </a:xfrm>
          <a:prstGeom prst="rect">
            <a:avLst/>
          </a:prstGeom>
        </p:spPr>
      </p:pic>
    </p:spTree>
    <p:extLst>
      <p:ext uri="{BB962C8B-B14F-4D97-AF65-F5344CB8AC3E}">
        <p14:creationId xmlns:p14="http://schemas.microsoft.com/office/powerpoint/2010/main" val="792672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Line 8"/>
          <p:cNvSpPr>
            <a:spLocks noChangeShapeType="1"/>
          </p:cNvSpPr>
          <p:nvPr/>
        </p:nvSpPr>
        <p:spPr bwMode="auto">
          <a:xfrm>
            <a:off x="0" y="723900"/>
            <a:ext cx="12225866" cy="0"/>
          </a:xfrm>
          <a:prstGeom prst="line">
            <a:avLst/>
          </a:prstGeom>
          <a:noFill/>
          <a:ln w="57150" cmpd="thinThick">
            <a:solidFill>
              <a:srgbClr val="CC6600"/>
            </a:solidFill>
            <a:round/>
            <a:headEnd/>
            <a:tailEnd/>
          </a:ln>
          <a:effectLst/>
        </p:spPr>
        <p:txBody>
          <a:bodyPr/>
          <a:lstStyle/>
          <a:p>
            <a:pPr>
              <a:defRPr/>
            </a:pPr>
            <a:endParaRPr lang="en-US" sz="1800"/>
          </a:p>
        </p:txBody>
      </p:sp>
      <p:sp>
        <p:nvSpPr>
          <p:cNvPr id="10" name="Text Box 10"/>
          <p:cNvSpPr txBox="1">
            <a:spLocks noChangeArrowheads="1"/>
          </p:cNvSpPr>
          <p:nvPr/>
        </p:nvSpPr>
        <p:spPr bwMode="auto">
          <a:xfrm>
            <a:off x="1" y="6553200"/>
            <a:ext cx="12192000"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11" name="Text Box 5"/>
          <p:cNvSpPr txBox="1">
            <a:spLocks noChangeArrowheads="1"/>
          </p:cNvSpPr>
          <p:nvPr/>
        </p:nvSpPr>
        <p:spPr bwMode="auto">
          <a:xfrm>
            <a:off x="2946401" y="6572250"/>
            <a:ext cx="6400800" cy="285750"/>
          </a:xfrm>
          <a:prstGeom prst="rect">
            <a:avLst/>
          </a:prstGeom>
          <a:noFill/>
          <a:ln w="9525">
            <a:noFill/>
            <a:miter lim="800000"/>
            <a:headEnd/>
            <a:tailEnd/>
          </a:ln>
          <a:effectLst/>
        </p:spPr>
        <p:txBody>
          <a:bodyPr>
            <a:spAutoFit/>
          </a:bodyPr>
          <a:lstStyle/>
          <a:p>
            <a:pPr algn="ctr">
              <a:spcBef>
                <a:spcPct val="50000"/>
              </a:spcBef>
              <a:defRPr/>
            </a:pPr>
            <a:r>
              <a:rPr lang="en-US" sz="1200" b="1">
                <a:latin typeface="Sabon LT Std" panose="02020602060506020403" pitchFamily="18" charset="0"/>
              </a:rPr>
              <a:t>MANIPAL SCHOOL OF</a:t>
            </a:r>
            <a:r>
              <a:rPr lang="en-US" sz="1200" b="1" baseline="0">
                <a:latin typeface="Sabon LT Std" panose="02020602060506020403" pitchFamily="18" charset="0"/>
              </a:rPr>
              <a:t> INFORMATION SCIENCES</a:t>
            </a:r>
            <a:r>
              <a:rPr lang="en-US" sz="1200" b="1">
                <a:latin typeface="Sabon LT Std" panose="02020602060506020403" pitchFamily="18" charset="0"/>
              </a:rPr>
              <a:t>, MAHE</a:t>
            </a:r>
            <a:r>
              <a:rPr lang="en-US" sz="1200" b="1" baseline="0">
                <a:latin typeface="Sabon LT Std" panose="02020602060506020403" pitchFamily="18" charset="0"/>
              </a:rPr>
              <a:t> -</a:t>
            </a:r>
            <a:r>
              <a:rPr lang="en-US" sz="1200" b="1">
                <a:latin typeface="Sabon LT Std" panose="02020602060506020403" pitchFamily="18" charset="0"/>
              </a:rPr>
              <a:t> MANIPAL</a:t>
            </a:r>
          </a:p>
        </p:txBody>
      </p:sp>
      <p:sp>
        <p:nvSpPr>
          <p:cNvPr id="13" name="TextBox 12"/>
          <p:cNvSpPr txBox="1"/>
          <p:nvPr/>
        </p:nvSpPr>
        <p:spPr>
          <a:xfrm>
            <a:off x="80024" y="6550224"/>
            <a:ext cx="1370722"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28-03-2024</a:t>
            </a:fld>
            <a:endParaRPr lang="en-IN" sz="1400" b="1">
              <a:latin typeface="Sabon LT Std" panose="02020602060506020403" pitchFamily="18" charset="0"/>
            </a:endParaRPr>
          </a:p>
        </p:txBody>
      </p:sp>
      <p:sp>
        <p:nvSpPr>
          <p:cNvPr id="14" name="TextBox 13"/>
          <p:cNvSpPr txBox="1"/>
          <p:nvPr/>
        </p:nvSpPr>
        <p:spPr>
          <a:xfrm>
            <a:off x="9961109" y="6549396"/>
            <a:ext cx="2219242" cy="307777"/>
          </a:xfrm>
          <a:prstGeom prst="rect">
            <a:avLst/>
          </a:prstGeom>
          <a:noFill/>
        </p:spPr>
        <p:txBody>
          <a:bodyPr wrap="square" rtlCol="0">
            <a:spAutoFit/>
          </a:bodyPr>
          <a:lstStyle/>
          <a:p>
            <a:r>
              <a:rPr lang="en-IN" sz="1400" b="1">
                <a:latin typeface="Sabon LT Std" panose="02020602060506020403" pitchFamily="18" charset="0"/>
              </a:rPr>
              <a:t>Project</a:t>
            </a:r>
            <a:r>
              <a:rPr lang="en-IN" sz="1400"/>
              <a:t> </a:t>
            </a:r>
            <a:fld id="{2B6BCCB2-68F9-4474-BBCE-CCA9053E752F}" type="slidenum">
              <a:rPr lang="en-IN" sz="1400" b="1" smtClean="0">
                <a:latin typeface="Sabon LT Std" panose="02020602060506020403" pitchFamily="18" charset="0"/>
              </a:rPr>
              <a:pPr/>
              <a:t>‹#›</a:t>
            </a:fld>
            <a:endParaRPr lang="en-IN" sz="1400" b="1">
              <a:latin typeface="Sabon LT Std" panose="02020602060506020403" pitchFamily="18" charset="0"/>
            </a:endParaRPr>
          </a:p>
        </p:txBody>
      </p:sp>
      <p:pic>
        <p:nvPicPr>
          <p:cNvPr id="9" name="Picture 8" descr="A sign in the dark&#10;&#10;Description generated with very high confidence">
            <a:extLst>
              <a:ext uri="{FF2B5EF4-FFF2-40B4-BE49-F238E27FC236}">
                <a16:creationId xmlns:a16="http://schemas.microsoft.com/office/drawing/2014/main" id="{3550F69F-9161-4E22-9322-2C0D25799A0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 y="-48374"/>
            <a:ext cx="2946400" cy="772826"/>
          </a:xfrm>
          <a:prstGeom prst="rect">
            <a:avLst/>
          </a:prstGeom>
        </p:spPr>
      </p:pic>
    </p:spTree>
    <p:extLst>
      <p:ext uri="{BB962C8B-B14F-4D97-AF65-F5344CB8AC3E}">
        <p14:creationId xmlns:p14="http://schemas.microsoft.com/office/powerpoint/2010/main" val="3126507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7A62F09-D3F7-4A0C-3496-F0FDEDDE44D6}"/>
              </a:ext>
            </a:extLst>
          </p:cNvPr>
          <p:cNvGraphicFramePr>
            <a:graphicFrameLocks noGrp="1"/>
          </p:cNvGraphicFramePr>
          <p:nvPr>
            <p:extLst>
              <p:ext uri="{D42A27DB-BD31-4B8C-83A1-F6EECF244321}">
                <p14:modId xmlns:p14="http://schemas.microsoft.com/office/powerpoint/2010/main" val="836219541"/>
              </p:ext>
            </p:extLst>
          </p:nvPr>
        </p:nvGraphicFramePr>
        <p:xfrm>
          <a:off x="1918853" y="1040534"/>
          <a:ext cx="9423402" cy="5212484"/>
        </p:xfrm>
        <a:graphic>
          <a:graphicData uri="http://schemas.openxmlformats.org/drawingml/2006/table">
            <a:tbl>
              <a:tblPr/>
              <a:tblGrid>
                <a:gridCol w="2803488">
                  <a:extLst>
                    <a:ext uri="{9D8B030D-6E8A-4147-A177-3AD203B41FA5}">
                      <a16:colId xmlns:a16="http://schemas.microsoft.com/office/drawing/2014/main" val="1744519799"/>
                    </a:ext>
                  </a:extLst>
                </a:gridCol>
                <a:gridCol w="2206638">
                  <a:extLst>
                    <a:ext uri="{9D8B030D-6E8A-4147-A177-3AD203B41FA5}">
                      <a16:colId xmlns:a16="http://schemas.microsoft.com/office/drawing/2014/main" val="2295225011"/>
                    </a:ext>
                  </a:extLst>
                </a:gridCol>
                <a:gridCol w="2206638">
                  <a:extLst>
                    <a:ext uri="{9D8B030D-6E8A-4147-A177-3AD203B41FA5}">
                      <a16:colId xmlns:a16="http://schemas.microsoft.com/office/drawing/2014/main" val="467733924"/>
                    </a:ext>
                  </a:extLst>
                </a:gridCol>
                <a:gridCol w="2206638">
                  <a:extLst>
                    <a:ext uri="{9D8B030D-6E8A-4147-A177-3AD203B41FA5}">
                      <a16:colId xmlns:a16="http://schemas.microsoft.com/office/drawing/2014/main" val="674075017"/>
                    </a:ext>
                  </a:extLst>
                </a:gridCol>
              </a:tblGrid>
              <a:tr h="1887279">
                <a:tc>
                  <a:txBody>
                    <a:bodyPr/>
                    <a:lstStyle/>
                    <a:p>
                      <a:pPr marL="0" marR="0" algn="l">
                        <a:spcBef>
                          <a:spcPts val="310"/>
                        </a:spcBef>
                        <a:spcAft>
                          <a:spcPts val="310"/>
                        </a:spcAft>
                      </a:pPr>
                      <a:r>
                        <a:rPr lang="en-US" sz="1800" b="0" i="0" dirty="0">
                          <a:effectLst/>
                          <a:latin typeface="Times New Roman"/>
                        </a:rPr>
                        <a:t>Name</a:t>
                      </a:r>
                      <a:endParaRPr lang="en-US" sz="1800" b="0" i="1"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algn="l">
                        <a:spcBef>
                          <a:spcPts val="310"/>
                        </a:spcBef>
                        <a:spcAft>
                          <a:spcPts val="310"/>
                        </a:spcAft>
                        <a:buNone/>
                      </a:pPr>
                      <a:r>
                        <a:rPr lang="en-US" sz="1800" b="0" i="0" dirty="0">
                          <a:effectLst/>
                          <a:latin typeface="Times New Roman"/>
                        </a:rPr>
                        <a:t>Aditya N Bhatt</a:t>
                      </a:r>
                    </a:p>
                    <a:p>
                      <a:pPr marL="0" marR="0" lvl="0" algn="l">
                        <a:spcBef>
                          <a:spcPts val="310"/>
                        </a:spcBef>
                        <a:spcAft>
                          <a:spcPts val="310"/>
                        </a:spcAft>
                        <a:buNone/>
                      </a:pPr>
                      <a:r>
                        <a:rPr lang="en-US" sz="1800" b="0" i="0" dirty="0">
                          <a:effectLst/>
                          <a:latin typeface="Times New Roman"/>
                        </a:rPr>
                        <a:t>Sunil</a:t>
                      </a:r>
                    </a:p>
                    <a:p>
                      <a:pPr marL="0" marR="0" lvl="0" algn="l">
                        <a:spcBef>
                          <a:spcPts val="310"/>
                        </a:spcBef>
                        <a:spcAft>
                          <a:spcPts val="310"/>
                        </a:spcAft>
                        <a:buNone/>
                      </a:pPr>
                      <a:r>
                        <a:rPr lang="en-US" sz="1800" b="0" i="0" dirty="0">
                          <a:effectLst/>
                          <a:latin typeface="Times New Roman"/>
                        </a:rPr>
                        <a:t>Anjali</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36425563"/>
                  </a:ext>
                </a:extLst>
              </a:tr>
              <a:tr h="629093">
                <a:tc>
                  <a:txBody>
                    <a:bodyPr/>
                    <a:lstStyle/>
                    <a:p>
                      <a:pPr marL="0" marR="0" algn="l">
                        <a:spcBef>
                          <a:spcPts val="310"/>
                        </a:spcBef>
                        <a:spcAft>
                          <a:spcPts val="310"/>
                        </a:spcAft>
                      </a:pPr>
                      <a:r>
                        <a:rPr lang="en-US" sz="1800" b="0" i="0" dirty="0">
                          <a:effectLst/>
                          <a:latin typeface="Times New Roman"/>
                        </a:rPr>
                        <a:t>Registration Numbers</a:t>
                      </a:r>
                      <a:endParaRPr lang="en-US" sz="1800" b="0" i="1"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0" algn="l">
                        <a:spcBef>
                          <a:spcPts val="310"/>
                        </a:spcBef>
                        <a:spcAft>
                          <a:spcPts val="310"/>
                        </a:spcAft>
                        <a:buNone/>
                      </a:pPr>
                      <a:r>
                        <a:rPr lang="en-US" sz="1800" b="0" i="0" kern="1200" dirty="0">
                          <a:solidFill>
                            <a:schemeClr val="tx1"/>
                          </a:solidFill>
                          <a:effectLst/>
                          <a:latin typeface="Times New Roman"/>
                          <a:ea typeface="+mn-ea"/>
                          <a:cs typeface="+mn-cs"/>
                        </a:rPr>
                        <a:t>231057015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0" algn="l">
                        <a:spcBef>
                          <a:spcPts val="310"/>
                        </a:spcBef>
                        <a:spcAft>
                          <a:spcPts val="310"/>
                        </a:spcAft>
                        <a:buNone/>
                      </a:pPr>
                      <a:endParaRPr lang="en-US" sz="1800" b="0" i="0" kern="1200" dirty="0">
                        <a:solidFill>
                          <a:schemeClr val="tx1"/>
                        </a:solidFill>
                        <a:effectLst/>
                        <a:latin typeface="Times New Roman"/>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0" algn="l">
                        <a:spcBef>
                          <a:spcPts val="310"/>
                        </a:spcBef>
                        <a:spcAft>
                          <a:spcPts val="310"/>
                        </a:spcAft>
                        <a:buNone/>
                      </a:pPr>
                      <a:endParaRPr lang="en-US" sz="1800" b="0" i="0" kern="1200" dirty="0">
                        <a:solidFill>
                          <a:schemeClr val="tx1"/>
                        </a:solidFill>
                        <a:effectLst/>
                        <a:latin typeface="Times New Roman"/>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8925002"/>
                  </a:ext>
                </a:extLst>
              </a:tr>
              <a:tr h="629093">
                <a:tc>
                  <a:txBody>
                    <a:bodyPr/>
                    <a:lstStyle/>
                    <a:p>
                      <a:pPr marL="0" marR="0" algn="l">
                        <a:spcBef>
                          <a:spcPts val="310"/>
                        </a:spcBef>
                        <a:spcAft>
                          <a:spcPts val="310"/>
                        </a:spcAft>
                      </a:pPr>
                      <a:r>
                        <a:rPr lang="en-US" sz="1800" b="0" i="0">
                          <a:effectLst/>
                          <a:latin typeface="Times New Roman"/>
                        </a:rPr>
                        <a:t>Branch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lvl="0" algn="l">
                        <a:spcBef>
                          <a:spcPts val="310"/>
                        </a:spcBef>
                        <a:spcAft>
                          <a:spcPts val="310"/>
                        </a:spcAft>
                        <a:buNone/>
                      </a:pPr>
                      <a:r>
                        <a:rPr lang="en-US" sz="1800" b="0" i="0" kern="1200">
                          <a:solidFill>
                            <a:schemeClr val="tx1"/>
                          </a:solidFill>
                          <a:effectLst/>
                          <a:latin typeface="Times New Roman"/>
                          <a:ea typeface="+mn-ea"/>
                          <a:cs typeface="+mn-cs"/>
                        </a:rPr>
                        <a:t>Artificial Intelligence and Machine Learning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vl="0" algn="l">
                        <a:spcBef>
                          <a:spcPts val="310"/>
                        </a:spcBef>
                        <a:spcAft>
                          <a:spcPts val="310"/>
                        </a:spcAft>
                        <a:buNone/>
                      </a:pPr>
                      <a:endParaRPr lang="en-US" sz="1800" b="0" i="0" kern="1200">
                        <a:solidFill>
                          <a:schemeClr val="tx1"/>
                        </a:solidFill>
                        <a:effectLst/>
                        <a:latin typeface="Times New Roman"/>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vl="0" algn="l">
                        <a:spcBef>
                          <a:spcPts val="310"/>
                        </a:spcBef>
                        <a:spcAft>
                          <a:spcPts val="310"/>
                        </a:spcAft>
                        <a:buNone/>
                      </a:pPr>
                      <a:endParaRPr lang="en-US" sz="1800" b="0" i="0" kern="1200">
                        <a:solidFill>
                          <a:schemeClr val="tx1"/>
                        </a:solidFill>
                        <a:effectLst/>
                        <a:latin typeface="Times New Roman"/>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0740595"/>
                  </a:ext>
                </a:extLst>
              </a:tr>
              <a:tr h="1417220">
                <a:tc>
                  <a:txBody>
                    <a:bodyPr/>
                    <a:lstStyle/>
                    <a:p>
                      <a:pPr marL="0" marR="0" algn="l">
                        <a:spcBef>
                          <a:spcPts val="310"/>
                        </a:spcBef>
                        <a:spcAft>
                          <a:spcPts val="310"/>
                        </a:spcAft>
                      </a:pPr>
                      <a:r>
                        <a:rPr lang="en-US" sz="1800" b="0" i="0">
                          <a:effectLst/>
                          <a:latin typeface="Times New Roman"/>
                        </a:rPr>
                        <a:t>Project</a:t>
                      </a:r>
                      <a:r>
                        <a:rPr lang="en-US" sz="1800" b="0" i="0" baseline="0">
                          <a:effectLst/>
                          <a:latin typeface="Times New Roman"/>
                        </a:rPr>
                        <a:t> Title</a:t>
                      </a:r>
                      <a:endParaRPr lang="en-US" sz="1800" b="0" i="1">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r>
                        <a:rPr lang="en-IN" sz="1800" b="1" i="0" kern="1200" dirty="0">
                          <a:solidFill>
                            <a:schemeClr val="tx1"/>
                          </a:solidFill>
                          <a:effectLst/>
                          <a:latin typeface="+mn-lt"/>
                          <a:ea typeface="+mn-ea"/>
                          <a:cs typeface="+mn-cs"/>
                        </a:rPr>
                        <a:t>Fraud Detection with Autoencoder</a:t>
                      </a:r>
                      <a:br>
                        <a:rPr lang="en-IN" sz="1800" b="1" i="0" kern="1200" dirty="0">
                          <a:solidFill>
                            <a:schemeClr val="tx1"/>
                          </a:solidFill>
                          <a:effectLst/>
                          <a:latin typeface="+mn-lt"/>
                          <a:ea typeface="+mn-ea"/>
                          <a:cs typeface="+mn-cs"/>
                        </a:rPr>
                      </a:br>
                      <a:r>
                        <a:rPr lang="en-US" sz="1800" b="0" i="0" kern="1200" dirty="0">
                          <a:solidFill>
                            <a:schemeClr val="tx1"/>
                          </a:solidFill>
                          <a:effectLst/>
                          <a:latin typeface="+mn-lt"/>
                          <a:ea typeface="+mn-ea"/>
                          <a:cs typeface="+mn-cs"/>
                        </a:rPr>
                        <a:t>An Exploration Using TensorFlow and </a:t>
                      </a:r>
                      <a:r>
                        <a:rPr lang="en-US" sz="1800" b="0" i="0" kern="1200" dirty="0" err="1">
                          <a:solidFill>
                            <a:schemeClr val="tx1"/>
                          </a:solidFill>
                          <a:effectLst/>
                          <a:latin typeface="+mn-lt"/>
                          <a:ea typeface="+mn-ea"/>
                          <a:cs typeface="+mn-cs"/>
                        </a:rPr>
                        <a:t>Sklearn</a:t>
                      </a:r>
                      <a:endParaRPr lang="en-IN" sz="1800" b="0" kern="1200" dirty="0">
                        <a:solidFill>
                          <a:schemeClr val="tx1"/>
                        </a:solidFill>
                        <a:latin typeface="Times New Roman" pitchFamily="18" charset="0"/>
                        <a:ea typeface="+mn-ea"/>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65312131"/>
                  </a:ext>
                </a:extLst>
              </a:tr>
              <a:tr h="649799">
                <a:tc>
                  <a:txBody>
                    <a:bodyPr/>
                    <a:lstStyle/>
                    <a:p>
                      <a:pPr marL="0" marR="0" algn="l">
                        <a:spcBef>
                          <a:spcPts val="310"/>
                        </a:spcBef>
                        <a:spcAft>
                          <a:spcPts val="310"/>
                        </a:spcAft>
                      </a:pPr>
                      <a:r>
                        <a:rPr lang="en-US" sz="1800" b="0" i="0" dirty="0">
                          <a:effectLst/>
                          <a:latin typeface="Times New Roman"/>
                        </a:rPr>
                        <a:t>Guide</a:t>
                      </a:r>
                      <a:endParaRPr lang="en-US" sz="1800" b="0" i="1"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lvl="0" algn="l">
                        <a:lnSpc>
                          <a:spcPct val="100000"/>
                        </a:lnSpc>
                        <a:spcBef>
                          <a:spcPts val="0"/>
                        </a:spcBef>
                        <a:spcAft>
                          <a:spcPts val="0"/>
                        </a:spcAft>
                        <a:buNone/>
                      </a:pPr>
                      <a:endParaRPr lang="en-US" dirty="0">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76341868"/>
                  </a:ext>
                </a:extLst>
              </a:tr>
            </a:tbl>
          </a:graphicData>
        </a:graphic>
      </p:graphicFrame>
    </p:spTree>
    <p:extLst>
      <p:ext uri="{BB962C8B-B14F-4D97-AF65-F5344CB8AC3E}">
        <p14:creationId xmlns:p14="http://schemas.microsoft.com/office/powerpoint/2010/main" val="39268618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ABD56-C882-630C-F9B5-8D8FBBE1F6EF}"/>
              </a:ext>
            </a:extLst>
          </p:cNvPr>
          <p:cNvSpPr>
            <a:spLocks noGrp="1"/>
          </p:cNvSpPr>
          <p:nvPr>
            <p:ph type="title"/>
          </p:nvPr>
        </p:nvSpPr>
        <p:spPr/>
        <p:txBody>
          <a:bodyPr/>
          <a:lstStyle/>
          <a:p>
            <a:r>
              <a:rPr lang="en-US" sz="2800" b="1" dirty="0">
                <a:effectLst/>
              </a:rPr>
              <a:t>Latent Space Representation</a:t>
            </a:r>
            <a:endParaRPr lang="en-IN" sz="2800" dirty="0"/>
          </a:p>
        </p:txBody>
      </p:sp>
      <p:sp>
        <p:nvSpPr>
          <p:cNvPr id="3" name="Content Placeholder 2">
            <a:extLst>
              <a:ext uri="{FF2B5EF4-FFF2-40B4-BE49-F238E27FC236}">
                <a16:creationId xmlns:a16="http://schemas.microsoft.com/office/drawing/2014/main" id="{D14D1EBC-952D-3F92-AD7D-A716C75C9FAA}"/>
              </a:ext>
            </a:extLst>
          </p:cNvPr>
          <p:cNvSpPr>
            <a:spLocks noGrp="1"/>
          </p:cNvSpPr>
          <p:nvPr>
            <p:ph idx="1"/>
          </p:nvPr>
        </p:nvSpPr>
        <p:spPr/>
        <p:txBody>
          <a:bodyPr/>
          <a:lstStyle/>
          <a:p>
            <a:r>
              <a:rPr lang="en-US" sz="2400" b="1" dirty="0">
                <a:effectLst/>
              </a:rPr>
              <a:t>Latent Space Representation</a:t>
            </a:r>
            <a:endParaRPr lang="en-US" sz="2400" b="1" dirty="0"/>
          </a:p>
          <a:p>
            <a:r>
              <a:rPr lang="en-US" sz="2400" dirty="0">
                <a:effectLst/>
              </a:rPr>
              <a:t>In credit card fraud detection using autoencoders, the data is represented in the latent space. The latent space is a lower-dimensional representation of the input data that captures its essential features. By encoding the data into the latent space, we can identify patterns and anomalies that may indicate fraudulent transactions.</a:t>
            </a:r>
            <a:endParaRPr lang="en-US" sz="2400" dirty="0"/>
          </a:p>
          <a:p>
            <a:endParaRPr lang="en-IN" sz="2400" dirty="0"/>
          </a:p>
        </p:txBody>
      </p:sp>
    </p:spTree>
    <p:extLst>
      <p:ext uri="{BB962C8B-B14F-4D97-AF65-F5344CB8AC3E}">
        <p14:creationId xmlns:p14="http://schemas.microsoft.com/office/powerpoint/2010/main" val="297484814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F9CB-7721-50B8-0130-D77C4D6AFC50}"/>
              </a:ext>
            </a:extLst>
          </p:cNvPr>
          <p:cNvSpPr>
            <a:spLocks noGrp="1"/>
          </p:cNvSpPr>
          <p:nvPr>
            <p:ph type="title"/>
          </p:nvPr>
        </p:nvSpPr>
        <p:spPr/>
        <p:txBody>
          <a:bodyPr/>
          <a:lstStyle/>
          <a:p>
            <a:r>
              <a:rPr lang="en-IN" sz="2800"/>
              <a:t>Conclusions</a:t>
            </a:r>
            <a:endParaRPr lang="en-IN" sz="2800" dirty="0"/>
          </a:p>
        </p:txBody>
      </p:sp>
      <p:sp>
        <p:nvSpPr>
          <p:cNvPr id="3" name="Content Placeholder 2">
            <a:extLst>
              <a:ext uri="{FF2B5EF4-FFF2-40B4-BE49-F238E27FC236}">
                <a16:creationId xmlns:a16="http://schemas.microsoft.com/office/drawing/2014/main" id="{491F7D42-CDEB-F3B0-1383-7D8B744CB9F2}"/>
              </a:ext>
            </a:extLst>
          </p:cNvPr>
          <p:cNvSpPr>
            <a:spLocks noGrp="1"/>
          </p:cNvSpPr>
          <p:nvPr>
            <p:ph idx="1"/>
          </p:nvPr>
        </p:nvSpPr>
        <p:spPr/>
        <p:txBody>
          <a:bodyPr/>
          <a:lstStyle/>
          <a:p>
            <a:pPr marL="0" indent="0">
              <a:buNone/>
            </a:pPr>
            <a:r>
              <a:rPr lang="en-US" sz="1600" b="1" dirty="0">
                <a:effectLst/>
              </a:rPr>
              <a:t>Key Findings</a:t>
            </a:r>
            <a:endParaRPr lang="en-US" sz="1600" b="1" dirty="0"/>
          </a:p>
          <a:p>
            <a:pPr>
              <a:buFont typeface="Arial" panose="020B0604020202020204" pitchFamily="34" charset="0"/>
              <a:buChar char="•"/>
            </a:pPr>
            <a:r>
              <a:rPr lang="en-US" sz="1600" dirty="0">
                <a:effectLst/>
              </a:rPr>
              <a:t>Autoencoders are effective in detecting credit card fraud by learning the underlying patterns and anomalies in the data.</a:t>
            </a:r>
          </a:p>
          <a:p>
            <a:pPr>
              <a:buFont typeface="Arial" panose="020B0604020202020204" pitchFamily="34" charset="0"/>
              <a:buChar char="•"/>
            </a:pPr>
            <a:r>
              <a:rPr lang="en-US" sz="1600" dirty="0">
                <a:effectLst/>
              </a:rPr>
              <a:t>The trained model achieved an accuracy of x% in identifying fraudulent transactions.</a:t>
            </a:r>
          </a:p>
          <a:p>
            <a:pPr marL="0" indent="0">
              <a:buNone/>
            </a:pPr>
            <a:endParaRPr lang="en-US" sz="1600" b="1" dirty="0">
              <a:effectLst/>
            </a:endParaRPr>
          </a:p>
          <a:p>
            <a:pPr marL="0" indent="0">
              <a:buNone/>
            </a:pPr>
            <a:r>
              <a:rPr lang="en-US" sz="1600" b="1" dirty="0">
                <a:effectLst/>
              </a:rPr>
              <a:t>Insights</a:t>
            </a:r>
            <a:endParaRPr lang="en-US" sz="1600" b="1" dirty="0"/>
          </a:p>
          <a:p>
            <a:pPr>
              <a:buFont typeface="Arial" panose="020B0604020202020204" pitchFamily="34" charset="0"/>
              <a:buChar char="•"/>
            </a:pPr>
            <a:r>
              <a:rPr lang="en-US" sz="1600" dirty="0">
                <a:effectLst/>
              </a:rPr>
              <a:t>Credit card fraud is a significant issue that can result in financial losses for individuals and businesses.</a:t>
            </a:r>
          </a:p>
          <a:p>
            <a:pPr>
              <a:buFont typeface="Arial" panose="020B0604020202020204" pitchFamily="34" charset="0"/>
              <a:buChar char="•"/>
            </a:pPr>
            <a:r>
              <a:rPr lang="en-US" sz="1600" dirty="0">
                <a:effectLst/>
              </a:rPr>
              <a:t>Traditional rule-based fraud detection methods are limited in their ability to detect sophisticated fraud patterns.</a:t>
            </a:r>
          </a:p>
          <a:p>
            <a:pPr>
              <a:buFont typeface="Arial" panose="020B0604020202020204" pitchFamily="34" charset="0"/>
              <a:buChar char="•"/>
            </a:pPr>
            <a:r>
              <a:rPr lang="en-US" sz="1600" dirty="0">
                <a:effectLst/>
              </a:rPr>
              <a:t>Autoencoders provide a powerful approach to identifying fraudulent transactions by learning from the data itself.</a:t>
            </a:r>
          </a:p>
          <a:p>
            <a:pPr marL="0" indent="0">
              <a:buNone/>
            </a:pPr>
            <a:endParaRPr lang="en-US" sz="1600" b="1" dirty="0">
              <a:effectLst/>
            </a:endParaRPr>
          </a:p>
          <a:p>
            <a:pPr marL="0" indent="0">
              <a:buNone/>
            </a:pPr>
            <a:r>
              <a:rPr lang="en-US" sz="1600" b="1" dirty="0">
                <a:effectLst/>
              </a:rPr>
              <a:t>Recommendations</a:t>
            </a:r>
            <a:endParaRPr lang="en-US" sz="1600" b="1" dirty="0"/>
          </a:p>
          <a:p>
            <a:pPr>
              <a:buFont typeface="Arial" panose="020B0604020202020204" pitchFamily="34" charset="0"/>
              <a:buChar char="•"/>
            </a:pPr>
            <a:r>
              <a:rPr lang="en-US" sz="1600" dirty="0">
                <a:effectLst/>
              </a:rPr>
              <a:t>Implement an autoencoder-based fraud detection system in the existing credit card processing pipeline.</a:t>
            </a:r>
          </a:p>
          <a:p>
            <a:pPr>
              <a:buFont typeface="Arial" panose="020B0604020202020204" pitchFamily="34" charset="0"/>
              <a:buChar char="•"/>
            </a:pPr>
            <a:r>
              <a:rPr lang="en-US" sz="1600" dirty="0">
                <a:effectLst/>
              </a:rPr>
              <a:t>Continuously monitor and update the model to adapt to evolving fraud patterns.</a:t>
            </a:r>
          </a:p>
          <a:p>
            <a:pPr>
              <a:buFont typeface="Arial" panose="020B0604020202020204" pitchFamily="34" charset="0"/>
              <a:buChar char="•"/>
            </a:pPr>
            <a:r>
              <a:rPr lang="en-US" sz="1600" dirty="0">
                <a:effectLst/>
              </a:rPr>
              <a:t>Combine autoencoder-based detection with other fraud detection techniques for enhanced accuracy and security.</a:t>
            </a:r>
          </a:p>
          <a:p>
            <a:endParaRPr lang="en-IN" sz="1600" dirty="0"/>
          </a:p>
        </p:txBody>
      </p:sp>
    </p:spTree>
    <p:extLst>
      <p:ext uri="{BB962C8B-B14F-4D97-AF65-F5344CB8AC3E}">
        <p14:creationId xmlns:p14="http://schemas.microsoft.com/office/powerpoint/2010/main" val="37264709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9097818" y="103762"/>
            <a:ext cx="2964874" cy="628073"/>
          </a:xfrm>
          <a:prstGeom prst="rect">
            <a:avLst/>
          </a:prstGeom>
        </p:spPr>
        <p:txBody>
          <a:bodyPr>
            <a:normAutofit fontScale="85000" lnSpcReduction="10000"/>
          </a:bodyPr>
          <a:lstStyle/>
          <a:p>
            <a:pPr algn="ctr">
              <a:spcAft>
                <a:spcPts val="600"/>
              </a:spcAft>
            </a:pPr>
            <a:r>
              <a:rPr lang="en-US" sz="4400" b="1" dirty="0">
                <a:solidFill>
                  <a:schemeClr val="tx2"/>
                </a:solidFill>
                <a:latin typeface="+mj-lt"/>
                <a:ea typeface="+mj-ea"/>
                <a:cs typeface="+mj-cs"/>
              </a:rPr>
              <a:t>CONTENTS</a:t>
            </a:r>
          </a:p>
        </p:txBody>
      </p:sp>
      <p:sp>
        <p:nvSpPr>
          <p:cNvPr id="11" name="TextBox 10"/>
          <p:cNvSpPr txBox="1"/>
          <p:nvPr/>
        </p:nvSpPr>
        <p:spPr>
          <a:xfrm>
            <a:off x="609601" y="1600202"/>
            <a:ext cx="10972800" cy="4525963"/>
          </a:xfrm>
          <a:prstGeom prst="rect">
            <a:avLst/>
          </a:prstGeom>
        </p:spPr>
        <p:txBody>
          <a:bodyPr lIns="91440" tIns="45720" rIns="91440" bIns="45720" rtlCol="0">
            <a:normAutofit/>
          </a:bodyPr>
          <a:lstStyle/>
          <a:p>
            <a:pPr marL="342900" indent="-342900">
              <a:lnSpc>
                <a:spcPct val="90000"/>
              </a:lnSpc>
              <a:spcBef>
                <a:spcPct val="20000"/>
              </a:spcBef>
              <a:buFontTx/>
              <a:buChar char="•"/>
            </a:pPr>
            <a:r>
              <a:rPr lang="en-US" sz="2200" dirty="0">
                <a:latin typeface="+mn-lt"/>
              </a:rPr>
              <a:t>Introduction</a:t>
            </a:r>
          </a:p>
          <a:p>
            <a:pPr marL="342900" indent="-342900">
              <a:lnSpc>
                <a:spcPct val="90000"/>
              </a:lnSpc>
              <a:spcBef>
                <a:spcPct val="20000"/>
              </a:spcBef>
              <a:buFontTx/>
              <a:buChar char="•"/>
            </a:pPr>
            <a:r>
              <a:rPr lang="en-US" sz="2200" i="0" dirty="0">
                <a:effectLst/>
                <a:latin typeface="+mn-lt"/>
              </a:rPr>
              <a:t>Data Loading and Preprocessing</a:t>
            </a:r>
          </a:p>
          <a:p>
            <a:pPr marL="342900" indent="-342900">
              <a:lnSpc>
                <a:spcPct val="90000"/>
              </a:lnSpc>
              <a:spcBef>
                <a:spcPct val="20000"/>
              </a:spcBef>
              <a:buFontTx/>
              <a:buChar char="•"/>
            </a:pPr>
            <a:r>
              <a:rPr lang="en-US" sz="2200" i="0" dirty="0">
                <a:effectLst/>
                <a:latin typeface="+mn-lt"/>
              </a:rPr>
              <a:t>Data Visualization</a:t>
            </a:r>
          </a:p>
          <a:p>
            <a:pPr marL="342900" indent="-342900">
              <a:lnSpc>
                <a:spcPct val="90000"/>
              </a:lnSpc>
              <a:spcBef>
                <a:spcPct val="20000"/>
              </a:spcBef>
              <a:buFontTx/>
              <a:buChar char="•"/>
            </a:pPr>
            <a:r>
              <a:rPr lang="en-US" sz="2200" i="0" dirty="0">
                <a:effectLst/>
                <a:latin typeface="+mn-lt"/>
              </a:rPr>
              <a:t>Data Splitting</a:t>
            </a:r>
            <a:endParaRPr lang="en-US" sz="2200" dirty="0">
              <a:latin typeface="+mn-lt"/>
            </a:endParaRPr>
          </a:p>
          <a:p>
            <a:pPr marL="342900" indent="-342900">
              <a:lnSpc>
                <a:spcPct val="90000"/>
              </a:lnSpc>
              <a:spcBef>
                <a:spcPct val="20000"/>
              </a:spcBef>
              <a:buFont typeface="+mj-lt"/>
              <a:buChar char="•"/>
            </a:pPr>
            <a:r>
              <a:rPr lang="en-US" sz="2200" i="0" dirty="0">
                <a:effectLst/>
                <a:latin typeface="+mn-lt"/>
              </a:rPr>
              <a:t>Data Scaling</a:t>
            </a:r>
          </a:p>
          <a:p>
            <a:pPr marL="342900" indent="-342900">
              <a:lnSpc>
                <a:spcPct val="90000"/>
              </a:lnSpc>
              <a:spcBef>
                <a:spcPct val="20000"/>
              </a:spcBef>
              <a:buFont typeface="+mj-lt"/>
              <a:buChar char="•"/>
            </a:pPr>
            <a:r>
              <a:rPr lang="en-US" sz="2200" i="0" dirty="0">
                <a:effectLst/>
                <a:latin typeface="+mn-lt"/>
              </a:rPr>
              <a:t>Autoencoder Architecture</a:t>
            </a:r>
          </a:p>
          <a:p>
            <a:pPr marL="342900" indent="-342900">
              <a:lnSpc>
                <a:spcPct val="90000"/>
              </a:lnSpc>
              <a:spcBef>
                <a:spcPct val="20000"/>
              </a:spcBef>
              <a:buFont typeface="+mj-lt"/>
              <a:buChar char="•"/>
            </a:pPr>
            <a:r>
              <a:rPr lang="en-US" sz="2200" i="0" dirty="0">
                <a:effectLst/>
                <a:latin typeface="+mn-lt"/>
              </a:rPr>
              <a:t>Model Training</a:t>
            </a:r>
          </a:p>
          <a:p>
            <a:pPr marL="342900" indent="-342900">
              <a:lnSpc>
                <a:spcPct val="90000"/>
              </a:lnSpc>
              <a:spcBef>
                <a:spcPct val="20000"/>
              </a:spcBef>
              <a:buFont typeface="+mj-lt"/>
              <a:buChar char="•"/>
            </a:pPr>
            <a:r>
              <a:rPr lang="en-US" sz="2200" i="0" dirty="0">
                <a:effectLst/>
                <a:latin typeface="+mn-lt"/>
              </a:rPr>
              <a:t>Reconstruction Loss Analysis</a:t>
            </a:r>
            <a:endParaRPr lang="en-US" sz="2200" dirty="0">
              <a:latin typeface="+mn-lt"/>
            </a:endParaRPr>
          </a:p>
          <a:p>
            <a:pPr marL="342900" indent="-342900">
              <a:lnSpc>
                <a:spcPct val="90000"/>
              </a:lnSpc>
              <a:spcBef>
                <a:spcPct val="20000"/>
              </a:spcBef>
              <a:buFont typeface="+mj-lt"/>
              <a:buChar char="•"/>
            </a:pPr>
            <a:r>
              <a:rPr lang="en-US" sz="2200" i="0" dirty="0">
                <a:effectLst/>
                <a:latin typeface="+mn-lt"/>
              </a:rPr>
              <a:t>Anomaly Detection</a:t>
            </a:r>
          </a:p>
          <a:p>
            <a:pPr marL="342900" indent="-342900">
              <a:lnSpc>
                <a:spcPct val="90000"/>
              </a:lnSpc>
              <a:spcBef>
                <a:spcPct val="20000"/>
              </a:spcBef>
              <a:buFont typeface="+mj-lt"/>
              <a:buChar char="•"/>
            </a:pPr>
            <a:r>
              <a:rPr lang="en-US" sz="2200" i="0" dirty="0">
                <a:effectLst/>
                <a:latin typeface="+mn-lt"/>
              </a:rPr>
              <a:t>Anomaly Detection Performance</a:t>
            </a:r>
            <a:endParaRPr lang="en-US" sz="2200" dirty="0">
              <a:latin typeface="+mn-lt"/>
            </a:endParaRPr>
          </a:p>
          <a:p>
            <a:pPr marL="342900" indent="-342900">
              <a:lnSpc>
                <a:spcPct val="90000"/>
              </a:lnSpc>
              <a:spcBef>
                <a:spcPct val="20000"/>
              </a:spcBef>
              <a:buFont typeface="+mj-lt"/>
              <a:buChar char="•"/>
            </a:pPr>
            <a:r>
              <a:rPr lang="en-US" sz="2200" i="0" dirty="0">
                <a:effectLst/>
                <a:latin typeface="+mn-lt"/>
              </a:rPr>
              <a:t>Latent Space Representation</a:t>
            </a:r>
          </a:p>
          <a:p>
            <a:pPr marL="342900" indent="-342900">
              <a:lnSpc>
                <a:spcPct val="90000"/>
              </a:lnSpc>
              <a:spcBef>
                <a:spcPct val="20000"/>
              </a:spcBef>
              <a:buFont typeface="+mj-lt"/>
              <a:buChar char="•"/>
            </a:pPr>
            <a:r>
              <a:rPr lang="en-US" sz="2200" i="0" dirty="0">
                <a:effectLst/>
                <a:latin typeface="+mn-lt"/>
              </a:rPr>
              <a:t>Conclusion</a:t>
            </a:r>
            <a:endParaRPr lang="en-US" sz="2200" dirty="0">
              <a:latin typeface="+mn-lt"/>
            </a:endParaRPr>
          </a:p>
        </p:txBody>
      </p:sp>
    </p:spTree>
    <p:extLst>
      <p:ext uri="{BB962C8B-B14F-4D97-AF65-F5344CB8AC3E}">
        <p14:creationId xmlns:p14="http://schemas.microsoft.com/office/powerpoint/2010/main" val="18782797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2A65-F1DD-99A6-03F5-26C43CD36E06}"/>
              </a:ext>
            </a:extLst>
          </p:cNvPr>
          <p:cNvSpPr>
            <a:spLocks noGrp="1"/>
          </p:cNvSpPr>
          <p:nvPr>
            <p:ph type="title"/>
          </p:nvPr>
        </p:nvSpPr>
        <p:spPr>
          <a:xfrm>
            <a:off x="609599" y="602441"/>
            <a:ext cx="10972800" cy="1143000"/>
          </a:xfrm>
        </p:spPr>
        <p:txBody>
          <a:bodyPr/>
          <a:lstStyle/>
          <a:p>
            <a:r>
              <a:rPr lang="en-IN" b="1" i="0">
                <a:solidFill>
                  <a:srgbClr val="0D0D0D"/>
                </a:solidFill>
                <a:effectLst/>
                <a:latin typeface="Söhne"/>
              </a:rPr>
              <a:t>Introduction</a:t>
            </a:r>
            <a:endParaRPr lang="en-IN" dirty="0"/>
          </a:p>
        </p:txBody>
      </p:sp>
      <p:sp>
        <p:nvSpPr>
          <p:cNvPr id="3" name="Content Placeholder 2">
            <a:extLst>
              <a:ext uri="{FF2B5EF4-FFF2-40B4-BE49-F238E27FC236}">
                <a16:creationId xmlns:a16="http://schemas.microsoft.com/office/drawing/2014/main" id="{81864DCE-1B14-D05B-FC36-D80101CEFB53}"/>
              </a:ext>
            </a:extLst>
          </p:cNvPr>
          <p:cNvSpPr>
            <a:spLocks noGrp="1"/>
          </p:cNvSpPr>
          <p:nvPr>
            <p:ph idx="1"/>
          </p:nvPr>
        </p:nvSpPr>
        <p:spPr/>
        <p:txBody>
          <a:bodyPr/>
          <a:lstStyle/>
          <a:p>
            <a:pPr marL="0" indent="0">
              <a:buNone/>
            </a:pPr>
            <a:endParaRPr lang="en-US" sz="1800" b="1" dirty="0"/>
          </a:p>
          <a:p>
            <a:r>
              <a:rPr lang="en-US" sz="1800" b="1" dirty="0">
                <a:effectLst/>
              </a:rPr>
              <a:t>What is Credit Card Fraud?</a:t>
            </a:r>
            <a:endParaRPr lang="en-US" sz="1800" b="1" dirty="0"/>
          </a:p>
          <a:p>
            <a:r>
              <a:rPr lang="en-US" sz="1800" dirty="0">
                <a:effectLst/>
              </a:rPr>
              <a:t>Credit card fraud refers to unauthorized use of someone else's credit card information to make fraudulent purchases or transactions. It is a significant issue that can result in financial loss for individuals and businesses.</a:t>
            </a:r>
            <a:endParaRPr lang="en-US" sz="1800" dirty="0"/>
          </a:p>
          <a:p>
            <a:r>
              <a:rPr lang="en-US" sz="1800" b="1" dirty="0">
                <a:effectLst/>
              </a:rPr>
              <a:t>The Need for Fraud Detection</a:t>
            </a:r>
            <a:endParaRPr lang="en-US" sz="1800" b="1" dirty="0"/>
          </a:p>
          <a:p>
            <a:r>
              <a:rPr lang="en-US" sz="1800" dirty="0">
                <a:effectLst/>
              </a:rPr>
              <a:t>Detecting credit card fraud is crucial for financial institutions and credit card companies to protect their customers and prevent financial losses. Traditional fraud detection methods often rely on rule-based systems, which may not be effective in detecting sophisticated fraud patterns.</a:t>
            </a:r>
            <a:endParaRPr lang="en-US" sz="1800" dirty="0"/>
          </a:p>
          <a:p>
            <a:endParaRPr lang="en-IN" sz="1800" dirty="0"/>
          </a:p>
        </p:txBody>
      </p:sp>
    </p:spTree>
    <p:extLst>
      <p:ext uri="{BB962C8B-B14F-4D97-AF65-F5344CB8AC3E}">
        <p14:creationId xmlns:p14="http://schemas.microsoft.com/office/powerpoint/2010/main" val="123378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3D38B-60BC-F366-21C9-800C1D5E8A03}"/>
              </a:ext>
            </a:extLst>
          </p:cNvPr>
          <p:cNvSpPr>
            <a:spLocks noGrp="1"/>
          </p:cNvSpPr>
          <p:nvPr>
            <p:ph type="title"/>
          </p:nvPr>
        </p:nvSpPr>
        <p:spPr/>
        <p:txBody>
          <a:bodyPr/>
          <a:lstStyle/>
          <a:p>
            <a:r>
              <a:rPr lang="en-IN"/>
              <a:t> </a:t>
            </a:r>
            <a:endParaRPr lang="en-IN" dirty="0"/>
          </a:p>
        </p:txBody>
      </p:sp>
      <p:sp>
        <p:nvSpPr>
          <p:cNvPr id="3" name="Content Placeholder 2">
            <a:extLst>
              <a:ext uri="{FF2B5EF4-FFF2-40B4-BE49-F238E27FC236}">
                <a16:creationId xmlns:a16="http://schemas.microsoft.com/office/drawing/2014/main" id="{23AFE75E-10FA-24FD-6872-A333247A0797}"/>
              </a:ext>
            </a:extLst>
          </p:cNvPr>
          <p:cNvSpPr>
            <a:spLocks noGrp="1"/>
          </p:cNvSpPr>
          <p:nvPr>
            <p:ph idx="1"/>
          </p:nvPr>
        </p:nvSpPr>
        <p:spPr/>
        <p:txBody>
          <a:bodyPr/>
          <a:lstStyle/>
          <a:p>
            <a:r>
              <a:rPr lang="en-US" sz="1800" b="1" dirty="0">
                <a:effectLst/>
              </a:rPr>
              <a:t>Autoencoders for Fraud Detection</a:t>
            </a:r>
            <a:endParaRPr lang="en-US" sz="1800" b="1" dirty="0"/>
          </a:p>
          <a:p>
            <a:r>
              <a:rPr lang="en-US" sz="1800" dirty="0">
                <a:effectLst/>
              </a:rPr>
              <a:t>Autoencoders are a type of artificial neural network that can be used for unsupervised learning and anomaly detection. They have shown promise in detecting credit card fraud by learning the normal patterns of legitimate transactions and identifying deviations from these patterns as potential fraud.</a:t>
            </a:r>
            <a:endParaRPr lang="en-US" sz="1800" dirty="0"/>
          </a:p>
          <a:p>
            <a:r>
              <a:rPr lang="en-US" sz="1800" b="1" dirty="0">
                <a:effectLst/>
              </a:rPr>
              <a:t>Key Benefits</a:t>
            </a:r>
            <a:endParaRPr lang="en-US" sz="1800" b="1" dirty="0"/>
          </a:p>
          <a:p>
            <a:pPr lvl="1">
              <a:buFont typeface="Arial" panose="020B0604020202020204" pitchFamily="34" charset="0"/>
              <a:buChar char="•"/>
            </a:pPr>
            <a:r>
              <a:rPr lang="en-US" sz="2000" dirty="0">
                <a:effectLst/>
              </a:rPr>
              <a:t>Improved fraud detection accuracy</a:t>
            </a:r>
          </a:p>
          <a:p>
            <a:pPr lvl="1">
              <a:buFont typeface="Arial" panose="020B0604020202020204" pitchFamily="34" charset="0"/>
              <a:buChar char="•"/>
            </a:pPr>
            <a:r>
              <a:rPr lang="en-US" sz="2000" dirty="0">
                <a:effectLst/>
              </a:rPr>
              <a:t>Ability to detect new and evolving fraud patterns</a:t>
            </a:r>
          </a:p>
          <a:p>
            <a:pPr lvl="1">
              <a:buFont typeface="Arial" panose="020B0604020202020204" pitchFamily="34" charset="0"/>
              <a:buChar char="•"/>
            </a:pPr>
            <a:r>
              <a:rPr lang="en-US" sz="2000" dirty="0">
                <a:effectLst/>
              </a:rPr>
              <a:t>Reduced false positives</a:t>
            </a:r>
          </a:p>
          <a:p>
            <a:pPr lvl="1">
              <a:buFont typeface="Arial" panose="020B0604020202020204" pitchFamily="34" charset="0"/>
              <a:buChar char="•"/>
            </a:pPr>
            <a:r>
              <a:rPr lang="en-US" sz="2000" dirty="0">
                <a:effectLst/>
              </a:rPr>
              <a:t>Real-time fraud detection and prevention</a:t>
            </a:r>
          </a:p>
          <a:p>
            <a:endParaRPr lang="en-IN" sz="1800" dirty="0"/>
          </a:p>
        </p:txBody>
      </p:sp>
    </p:spTree>
    <p:extLst>
      <p:ext uri="{BB962C8B-B14F-4D97-AF65-F5344CB8AC3E}">
        <p14:creationId xmlns:p14="http://schemas.microsoft.com/office/powerpoint/2010/main" val="30225809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09B2-7D90-DEB1-5470-AD0B2618EF57}"/>
              </a:ext>
            </a:extLst>
          </p:cNvPr>
          <p:cNvSpPr>
            <a:spLocks noGrp="1"/>
          </p:cNvSpPr>
          <p:nvPr>
            <p:ph type="title"/>
          </p:nvPr>
        </p:nvSpPr>
        <p:spPr>
          <a:xfrm>
            <a:off x="4322617" y="0"/>
            <a:ext cx="7869383" cy="540183"/>
          </a:xfrm>
        </p:spPr>
        <p:txBody>
          <a:bodyPr>
            <a:normAutofit fontScale="90000"/>
          </a:bodyPr>
          <a:lstStyle/>
          <a:p>
            <a:r>
              <a:rPr lang="en-IN" dirty="0"/>
              <a:t>Data Loading and Preprocessing</a:t>
            </a:r>
          </a:p>
        </p:txBody>
      </p:sp>
      <p:sp>
        <p:nvSpPr>
          <p:cNvPr id="3" name="Content Placeholder 2">
            <a:extLst>
              <a:ext uri="{FF2B5EF4-FFF2-40B4-BE49-F238E27FC236}">
                <a16:creationId xmlns:a16="http://schemas.microsoft.com/office/drawing/2014/main" id="{00900D5D-FC89-879E-65D8-BFC844BEFBC8}"/>
              </a:ext>
            </a:extLst>
          </p:cNvPr>
          <p:cNvSpPr>
            <a:spLocks noGrp="1"/>
          </p:cNvSpPr>
          <p:nvPr>
            <p:ph sz="half" idx="2"/>
          </p:nvPr>
        </p:nvSpPr>
        <p:spPr>
          <a:xfrm>
            <a:off x="397164" y="988292"/>
            <a:ext cx="11185237" cy="5137874"/>
          </a:xfrm>
        </p:spPr>
        <p:txBody>
          <a:bodyPr>
            <a:normAutofit/>
          </a:bodyPr>
          <a:lstStyle/>
          <a:p>
            <a:r>
              <a:rPr lang="en-US" sz="1800" dirty="0"/>
              <a:t>In order to perform credit card fraud detection using autoencoders, the first step is to load and preprocess the data.</a:t>
            </a:r>
            <a:br>
              <a:rPr lang="en-US" sz="1800" dirty="0"/>
            </a:br>
            <a:endParaRPr lang="en-IN" sz="1800" dirty="0"/>
          </a:p>
        </p:txBody>
      </p:sp>
      <p:pic>
        <p:nvPicPr>
          <p:cNvPr id="9" name="Picture 8">
            <a:extLst>
              <a:ext uri="{FF2B5EF4-FFF2-40B4-BE49-F238E27FC236}">
                <a16:creationId xmlns:a16="http://schemas.microsoft.com/office/drawing/2014/main" id="{9783F839-66F9-0109-8276-56132D4CF884}"/>
              </a:ext>
            </a:extLst>
          </p:cNvPr>
          <p:cNvPicPr>
            <a:picLocks noChangeAspect="1"/>
          </p:cNvPicPr>
          <p:nvPr/>
        </p:nvPicPr>
        <p:blipFill>
          <a:blip r:embed="rId2"/>
          <a:stretch>
            <a:fillRect/>
          </a:stretch>
        </p:blipFill>
        <p:spPr>
          <a:xfrm>
            <a:off x="1642441" y="1597890"/>
            <a:ext cx="8907118" cy="4431797"/>
          </a:xfrm>
          <a:prstGeom prst="rect">
            <a:avLst/>
          </a:prstGeom>
        </p:spPr>
      </p:pic>
    </p:spTree>
    <p:extLst>
      <p:ext uri="{BB962C8B-B14F-4D97-AF65-F5344CB8AC3E}">
        <p14:creationId xmlns:p14="http://schemas.microsoft.com/office/powerpoint/2010/main" val="31166570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2D7E46B-BF28-6A42-B6EA-F6412E590488}"/>
              </a:ext>
            </a:extLst>
          </p:cNvPr>
          <p:cNvSpPr>
            <a:spLocks noGrp="1"/>
          </p:cNvSpPr>
          <p:nvPr>
            <p:ph type="title"/>
          </p:nvPr>
        </p:nvSpPr>
        <p:spPr>
          <a:xfrm>
            <a:off x="2794957" y="274638"/>
            <a:ext cx="8787443" cy="924434"/>
          </a:xfrm>
        </p:spPr>
        <p:txBody>
          <a:bodyPr/>
          <a:lstStyle/>
          <a:p>
            <a:r>
              <a:rPr lang="en-US" sz="2800" b="1">
                <a:effectLst/>
              </a:rPr>
              <a:t>Autoencoder Architecture</a:t>
            </a:r>
            <a:br>
              <a:rPr lang="en-US" sz="2800" b="1"/>
            </a:br>
            <a:endParaRPr lang="en-US" sz="2800" dirty="0"/>
          </a:p>
        </p:txBody>
      </p:sp>
      <p:sp>
        <p:nvSpPr>
          <p:cNvPr id="16" name="Content Placeholder 2">
            <a:extLst>
              <a:ext uri="{FF2B5EF4-FFF2-40B4-BE49-F238E27FC236}">
                <a16:creationId xmlns:a16="http://schemas.microsoft.com/office/drawing/2014/main" id="{7F5FAB90-59AE-C3E6-9C98-951503739F99}"/>
              </a:ext>
            </a:extLst>
          </p:cNvPr>
          <p:cNvSpPr>
            <a:spLocks noGrp="1"/>
          </p:cNvSpPr>
          <p:nvPr>
            <p:ph idx="1"/>
          </p:nvPr>
        </p:nvSpPr>
        <p:spPr>
          <a:xfrm>
            <a:off x="609600" y="1002383"/>
            <a:ext cx="10972800" cy="4525963"/>
          </a:xfrm>
        </p:spPr>
        <p:txBody>
          <a:bodyPr/>
          <a:lstStyle/>
          <a:p>
            <a:r>
              <a:rPr lang="en-US" sz="1800" dirty="0">
                <a:effectLst/>
              </a:rPr>
              <a:t>The autoencoder architecture used in credit card fraud detection consists of an input layer, one or more hidden layers, and an output layer. The number of neurons in the input layer is equal to the number of features in the dataset, while the number of neurons in the output layer is equal to the number of neurons in the input layer. The hidden layers have fewer neurons than the input and output layers.</a:t>
            </a:r>
            <a:endParaRPr lang="en-US" sz="1800" dirty="0"/>
          </a:p>
          <a:p>
            <a:r>
              <a:rPr lang="en-US" sz="1800" dirty="0">
                <a:effectLst/>
              </a:rPr>
              <a:t>The autoencoder is trained to reconstruct the input data at the output layer. The hidden layers learn a compressed representation of the input data, capturing the most important features for fraud detection. The model is trained using unsupervised learning, where the input data is used as both the input and target output.</a:t>
            </a:r>
            <a:endParaRPr lang="en-US" sz="1800" dirty="0"/>
          </a:p>
          <a:p>
            <a:r>
              <a:rPr lang="en-US" sz="1800" dirty="0">
                <a:effectLst/>
              </a:rPr>
              <a:t>The autoencoder architecture can be visualized as a flow chart, with the input layer at the top, the hidden layers in the middle, and the output layer at the bottom.</a:t>
            </a:r>
            <a:endParaRPr lang="en-US" sz="1800" dirty="0"/>
          </a:p>
          <a:p>
            <a:endParaRPr lang="en-US" sz="1800" dirty="0"/>
          </a:p>
        </p:txBody>
      </p:sp>
      <p:sp>
        <p:nvSpPr>
          <p:cNvPr id="5" name="Rectangle 1">
            <a:extLst>
              <a:ext uri="{FF2B5EF4-FFF2-40B4-BE49-F238E27FC236}">
                <a16:creationId xmlns:a16="http://schemas.microsoft.com/office/drawing/2014/main" id="{11A54432-D054-45EE-AB31-E985C8EAE45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7" name="Picture 6">
            <a:extLst>
              <a:ext uri="{FF2B5EF4-FFF2-40B4-BE49-F238E27FC236}">
                <a16:creationId xmlns:a16="http://schemas.microsoft.com/office/drawing/2014/main" id="{B65CB3CC-1F40-F5BB-7857-7B77BB47EE68}"/>
              </a:ext>
            </a:extLst>
          </p:cNvPr>
          <p:cNvPicPr>
            <a:picLocks noChangeAspect="1"/>
          </p:cNvPicPr>
          <p:nvPr/>
        </p:nvPicPr>
        <p:blipFill>
          <a:blip r:embed="rId2"/>
          <a:stretch>
            <a:fillRect/>
          </a:stretch>
        </p:blipFill>
        <p:spPr>
          <a:xfrm>
            <a:off x="1958197" y="4146059"/>
            <a:ext cx="7591443" cy="2110032"/>
          </a:xfrm>
          <a:prstGeom prst="rect">
            <a:avLst/>
          </a:prstGeom>
        </p:spPr>
      </p:pic>
    </p:spTree>
    <p:extLst>
      <p:ext uri="{BB962C8B-B14F-4D97-AF65-F5344CB8AC3E}">
        <p14:creationId xmlns:p14="http://schemas.microsoft.com/office/powerpoint/2010/main" val="40393270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25DF-1534-8869-706F-1171F5954786}"/>
              </a:ext>
            </a:extLst>
          </p:cNvPr>
          <p:cNvSpPr>
            <a:spLocks noGrp="1"/>
          </p:cNvSpPr>
          <p:nvPr>
            <p:ph type="title"/>
          </p:nvPr>
        </p:nvSpPr>
        <p:spPr>
          <a:xfrm>
            <a:off x="609601" y="274638"/>
            <a:ext cx="10972800" cy="1143000"/>
          </a:xfrm>
        </p:spPr>
        <p:txBody>
          <a:bodyPr>
            <a:normAutofit/>
          </a:bodyPr>
          <a:lstStyle/>
          <a:p>
            <a:r>
              <a:rPr lang="en-IN" dirty="0"/>
              <a:t>Model Training</a:t>
            </a:r>
          </a:p>
        </p:txBody>
      </p:sp>
      <p:sp>
        <p:nvSpPr>
          <p:cNvPr id="3" name="Content Placeholder 2">
            <a:extLst>
              <a:ext uri="{FF2B5EF4-FFF2-40B4-BE49-F238E27FC236}">
                <a16:creationId xmlns:a16="http://schemas.microsoft.com/office/drawing/2014/main" id="{5A35CBFA-3D53-D20D-F725-427844C5742B}"/>
              </a:ext>
            </a:extLst>
          </p:cNvPr>
          <p:cNvSpPr>
            <a:spLocks noGrp="1"/>
          </p:cNvSpPr>
          <p:nvPr>
            <p:ph idx="1"/>
          </p:nvPr>
        </p:nvSpPr>
        <p:spPr>
          <a:xfrm>
            <a:off x="609601" y="1600202"/>
            <a:ext cx="10972800" cy="4525963"/>
          </a:xfrm>
        </p:spPr>
        <p:txBody>
          <a:bodyPr>
            <a:normAutofit/>
          </a:bodyPr>
          <a:lstStyle/>
          <a:p>
            <a:pPr>
              <a:lnSpc>
                <a:spcPct val="90000"/>
              </a:lnSpc>
            </a:pPr>
            <a:r>
              <a:rPr lang="en-US" sz="2700" b="1">
                <a:effectLst/>
              </a:rPr>
              <a:t>Training Process</a:t>
            </a:r>
            <a:endParaRPr lang="en-US" sz="2700" b="1"/>
          </a:p>
          <a:p>
            <a:pPr>
              <a:lnSpc>
                <a:spcPct val="90000"/>
              </a:lnSpc>
              <a:buFont typeface="Arial" panose="020B0604020202020204" pitchFamily="34" charset="0"/>
              <a:buChar char="•"/>
            </a:pPr>
            <a:r>
              <a:rPr lang="en-US" sz="2700">
                <a:effectLst/>
              </a:rPr>
              <a:t>The model is trained using a dataset of credit card transactions, including both legitimate and fraudulent transactions.</a:t>
            </a:r>
          </a:p>
          <a:p>
            <a:pPr>
              <a:lnSpc>
                <a:spcPct val="90000"/>
              </a:lnSpc>
              <a:buFont typeface="Arial" panose="020B0604020202020204" pitchFamily="34" charset="0"/>
              <a:buChar char="•"/>
            </a:pPr>
            <a:r>
              <a:rPr lang="en-US" sz="2700">
                <a:effectLst/>
              </a:rPr>
              <a:t>It learns to identify patterns and anomalies that are indicative of fraud.</a:t>
            </a:r>
          </a:p>
          <a:p>
            <a:pPr marL="0" indent="0">
              <a:lnSpc>
                <a:spcPct val="90000"/>
              </a:lnSpc>
              <a:buNone/>
            </a:pPr>
            <a:endParaRPr lang="en-US" sz="2700" b="1">
              <a:effectLst/>
            </a:endParaRPr>
          </a:p>
          <a:p>
            <a:pPr marL="0" indent="0">
              <a:lnSpc>
                <a:spcPct val="90000"/>
              </a:lnSpc>
              <a:buNone/>
            </a:pPr>
            <a:r>
              <a:rPr lang="en-US" sz="2700" b="1">
                <a:effectLst/>
              </a:rPr>
              <a:t>Data Preprocessing</a:t>
            </a:r>
            <a:endParaRPr lang="en-US" sz="2700" b="1"/>
          </a:p>
          <a:p>
            <a:pPr>
              <a:lnSpc>
                <a:spcPct val="90000"/>
              </a:lnSpc>
              <a:buFont typeface="Arial" panose="020B0604020202020204" pitchFamily="34" charset="0"/>
              <a:buChar char="•"/>
            </a:pPr>
            <a:r>
              <a:rPr lang="en-US" sz="2700">
                <a:effectLst/>
              </a:rPr>
              <a:t>Before training the model, the data is preprocessed to remove noise, handle missing values, and normalize the features.</a:t>
            </a:r>
          </a:p>
          <a:p>
            <a:pPr>
              <a:lnSpc>
                <a:spcPct val="90000"/>
              </a:lnSpc>
              <a:buFont typeface="Arial" panose="020B0604020202020204" pitchFamily="34" charset="0"/>
              <a:buChar char="•"/>
            </a:pPr>
            <a:r>
              <a:rPr lang="en-US" sz="2700">
                <a:effectLst/>
              </a:rPr>
              <a:t>This ensures that the model receives clean and standardized input.</a:t>
            </a:r>
          </a:p>
          <a:p>
            <a:pPr>
              <a:lnSpc>
                <a:spcPct val="90000"/>
              </a:lnSpc>
            </a:pPr>
            <a:endParaRPr lang="en-IN" sz="2700"/>
          </a:p>
        </p:txBody>
      </p:sp>
    </p:spTree>
    <p:extLst>
      <p:ext uri="{BB962C8B-B14F-4D97-AF65-F5344CB8AC3E}">
        <p14:creationId xmlns:p14="http://schemas.microsoft.com/office/powerpoint/2010/main" val="33882694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8F46C-AE01-3E29-6A35-C810380146F5}"/>
              </a:ext>
            </a:extLst>
          </p:cNvPr>
          <p:cNvSpPr>
            <a:spLocks noGrp="1"/>
          </p:cNvSpPr>
          <p:nvPr>
            <p:ph type="title"/>
          </p:nvPr>
        </p:nvSpPr>
        <p:spPr>
          <a:xfrm>
            <a:off x="3700731" y="0"/>
            <a:ext cx="7881669" cy="1417638"/>
          </a:xfrm>
        </p:spPr>
        <p:txBody>
          <a:bodyPr/>
          <a:lstStyle/>
          <a:p>
            <a:r>
              <a:rPr lang="en-IN" dirty="0"/>
              <a:t>Reconstruction Loss Analysis</a:t>
            </a:r>
          </a:p>
        </p:txBody>
      </p:sp>
      <p:pic>
        <p:nvPicPr>
          <p:cNvPr id="5" name="Content Placeholder 4">
            <a:extLst>
              <a:ext uri="{FF2B5EF4-FFF2-40B4-BE49-F238E27FC236}">
                <a16:creationId xmlns:a16="http://schemas.microsoft.com/office/drawing/2014/main" id="{098F693E-D8AB-432C-F560-96B22B08959F}"/>
              </a:ext>
            </a:extLst>
          </p:cNvPr>
          <p:cNvPicPr>
            <a:picLocks noGrp="1" noChangeAspect="1"/>
          </p:cNvPicPr>
          <p:nvPr>
            <p:ph idx="1"/>
          </p:nvPr>
        </p:nvPicPr>
        <p:blipFill>
          <a:blip r:embed="rId2"/>
          <a:stretch>
            <a:fillRect/>
          </a:stretch>
        </p:blipFill>
        <p:spPr>
          <a:xfrm>
            <a:off x="3833018" y="1600200"/>
            <a:ext cx="4525963" cy="4525963"/>
          </a:xfrm>
        </p:spPr>
      </p:pic>
    </p:spTree>
    <p:extLst>
      <p:ext uri="{BB962C8B-B14F-4D97-AF65-F5344CB8AC3E}">
        <p14:creationId xmlns:p14="http://schemas.microsoft.com/office/powerpoint/2010/main" val="9439595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8523E-3E25-6DBE-2783-1D1763B4D7DF}"/>
              </a:ext>
            </a:extLst>
          </p:cNvPr>
          <p:cNvSpPr>
            <a:spLocks noGrp="1"/>
          </p:cNvSpPr>
          <p:nvPr>
            <p:ph type="title"/>
          </p:nvPr>
        </p:nvSpPr>
        <p:spPr>
          <a:xfrm>
            <a:off x="6383546" y="60385"/>
            <a:ext cx="5587043" cy="1150219"/>
          </a:xfrm>
        </p:spPr>
        <p:txBody>
          <a:bodyPr/>
          <a:lstStyle/>
          <a:p>
            <a:r>
              <a:rPr lang="en-IN" dirty="0"/>
              <a:t>Anomaly Detection</a:t>
            </a:r>
          </a:p>
        </p:txBody>
      </p:sp>
      <p:sp>
        <p:nvSpPr>
          <p:cNvPr id="3" name="Content Placeholder 2">
            <a:extLst>
              <a:ext uri="{FF2B5EF4-FFF2-40B4-BE49-F238E27FC236}">
                <a16:creationId xmlns:a16="http://schemas.microsoft.com/office/drawing/2014/main" id="{D6288439-290A-CB8A-A5EF-5066477BF5CD}"/>
              </a:ext>
            </a:extLst>
          </p:cNvPr>
          <p:cNvSpPr>
            <a:spLocks noGrp="1"/>
          </p:cNvSpPr>
          <p:nvPr>
            <p:ph idx="1"/>
          </p:nvPr>
        </p:nvSpPr>
        <p:spPr/>
        <p:txBody>
          <a:bodyPr/>
          <a:lstStyle/>
          <a:p>
            <a:pPr marL="0" indent="0">
              <a:buNone/>
            </a:pPr>
            <a:r>
              <a:rPr lang="en-US" sz="2400" b="1" dirty="0">
                <a:effectLst/>
              </a:rPr>
              <a:t>Credit Card Fraud Detection</a:t>
            </a:r>
            <a:endParaRPr lang="en-US" sz="2400" b="1" dirty="0"/>
          </a:p>
          <a:p>
            <a:r>
              <a:rPr lang="en-US" sz="2400" dirty="0">
                <a:effectLst/>
              </a:rPr>
              <a:t>Our system utilizes an autoencoder model to detect anomalies in credit card transactions, allowing for the identification of fraudulent activities.</a:t>
            </a:r>
            <a:endParaRPr lang="en-US" sz="2400" dirty="0"/>
          </a:p>
          <a:p>
            <a:pPr marL="0" indent="0">
              <a:buNone/>
            </a:pPr>
            <a:endParaRPr lang="en-US" sz="2400" b="1" dirty="0">
              <a:effectLst/>
            </a:endParaRPr>
          </a:p>
          <a:p>
            <a:pPr marL="0" indent="0">
              <a:buNone/>
            </a:pPr>
            <a:r>
              <a:rPr lang="en-US" sz="2400" b="1" dirty="0">
                <a:effectLst/>
              </a:rPr>
              <a:t>Autoencoder Model</a:t>
            </a:r>
            <a:endParaRPr lang="en-US" sz="2400" b="1" dirty="0"/>
          </a:p>
          <a:p>
            <a:r>
              <a:rPr lang="en-US" sz="2400" dirty="0">
                <a:effectLst/>
              </a:rPr>
              <a:t>The autoencoder is a type of neural network architecture that is trained to reconstruct input data. It learns the normal patterns of credit card transactions and can identify deviations from these patterns as potential anomalies.</a:t>
            </a:r>
            <a:endParaRPr lang="en-US" sz="2400" dirty="0"/>
          </a:p>
          <a:p>
            <a:endParaRPr lang="en-IN" sz="2400" dirty="0"/>
          </a:p>
        </p:txBody>
      </p:sp>
    </p:spTree>
    <p:extLst>
      <p:ext uri="{BB962C8B-B14F-4D97-AF65-F5344CB8AC3E}">
        <p14:creationId xmlns:p14="http://schemas.microsoft.com/office/powerpoint/2010/main" val="52946476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Manipal">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nipal" id="{9C809DB4-EDE6-42BD-A38B-50D079E40B3C}" vid="{5F7D2E41-B9EE-4E80-846D-9FCB2F58AD90}"/>
    </a:ext>
  </a:extLst>
</a:theme>
</file>

<file path=docProps/app.xml><?xml version="1.0" encoding="utf-8"?>
<Properties xmlns="http://schemas.openxmlformats.org/officeDocument/2006/extended-properties" xmlns:vt="http://schemas.openxmlformats.org/officeDocument/2006/docPropsVTypes">
  <Template>Manipal</Template>
  <TotalTime>51</TotalTime>
  <Words>752</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Sabon LT Std</vt:lpstr>
      <vt:lpstr>Söhne</vt:lpstr>
      <vt:lpstr>Times New Roman</vt:lpstr>
      <vt:lpstr>Manipal</vt:lpstr>
      <vt:lpstr>PowerPoint Presentation</vt:lpstr>
      <vt:lpstr>PowerPoint Presentation</vt:lpstr>
      <vt:lpstr>Introduction</vt:lpstr>
      <vt:lpstr> </vt:lpstr>
      <vt:lpstr>Data Loading and Preprocessing</vt:lpstr>
      <vt:lpstr>Autoencoder Architecture </vt:lpstr>
      <vt:lpstr>Model Training</vt:lpstr>
      <vt:lpstr>Reconstruction Loss Analysis</vt:lpstr>
      <vt:lpstr>Anomaly Detection</vt:lpstr>
      <vt:lpstr>Latent Space Representation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N BHATT                           - 231057015 - MSISMPL</dc:creator>
  <cp:lastModifiedBy>ADITYA N BHATT                           - 231057015 - MSISMPL</cp:lastModifiedBy>
  <cp:revision>1</cp:revision>
  <dcterms:created xsi:type="dcterms:W3CDTF">2024-03-27T18:57:53Z</dcterms:created>
  <dcterms:modified xsi:type="dcterms:W3CDTF">2024-03-27T19:49:13Z</dcterms:modified>
</cp:coreProperties>
</file>