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webextensions/webextension2.xml" ContentType="application/vnd.ms-office.webextension+xml"/>
  <Override PartName="/ppt/notesSlides/notesSlide4.xml" ContentType="application/vnd.openxmlformats-officedocument.presentationml.notesSlide+xml"/>
  <Override PartName="/ppt/webextensions/webextension3.xml" ContentType="application/vnd.ms-office.webextension+xml"/>
  <Override PartName="/ppt/notesSlides/notesSlide5.xml" ContentType="application/vnd.openxmlformats-officedocument.presentationml.notesSlide+xml"/>
  <Override PartName="/ppt/webextensions/webextension4.xml" ContentType="application/vnd.ms-office.webextension+xml"/>
  <Override PartName="/ppt/notesSlides/notesSlide6.xml" ContentType="application/vnd.openxmlformats-officedocument.presentationml.notesSlide+xml"/>
  <Override PartName="/ppt/webextensions/webextension5.xml" ContentType="application/vnd.ms-office.webextension+xml"/>
  <Override PartName="/ppt/notesSlides/notesSlide7.xml" ContentType="application/vnd.openxmlformats-officedocument.presentationml.notesSlide+xml"/>
  <Override PartName="/ppt/webextensions/webextension6.xml" ContentType="application/vnd.ms-office.webextension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6" r:id="rId3"/>
    <p:sldId id="267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C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0B4E0-150C-4696-8FF6-263B7151D2E2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A617A-5D58-4AE9-8DD9-13EABAD3C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42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A617A-5D58-4AE9-8DD9-13EABAD3C9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41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33F63-BAB8-DA51-834D-AB69B0D47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DE7A82-3FCC-B3B7-638D-E53CBBD519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05DC05-8951-21A5-3E2D-F419663E1E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31BED-F8A8-F2F1-5A36-473438C661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A617A-5D58-4AE9-8DD9-13EABAD3C9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63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6027C-17CB-34E4-3E84-3BA7F84BF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5D3B3E-44F7-474F-2932-02AF4335D8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72C016-A323-5B3E-3D67-3FB6CC9FA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5BC66-D2AE-D4C9-E430-2E14485D2B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A617A-5D58-4AE9-8DD9-13EABAD3C9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91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2717A-CCBC-6CD1-6F53-6150FB96F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3AF4A6-AC23-58F0-3163-B3D3B3D84A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BA048B-4032-186D-99DB-59418F13BB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A1041-0EB4-B0E5-9A64-44D9C57497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A617A-5D58-4AE9-8DD9-13EABAD3C9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93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891EF-2954-B612-EF31-712B8EB1B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FDC29F-B7D0-932A-A744-D78A3D17E8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61A1ED-4746-543F-EA8F-9ADF91212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B633F-1610-45C8-AF99-3C458AF886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A617A-5D58-4AE9-8DD9-13EABAD3C9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8A9DF-1069-6AAF-6EDA-20342FBB8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0ABA01-08BA-C434-DE12-5A5946C567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65444D-47B8-2336-9669-EE8226FCD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56331-8508-A795-2777-E1C36FA7B5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A617A-5D58-4AE9-8DD9-13EABAD3C9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05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2D064-6F81-4D0A-1B3D-AEFA10E27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49E5D1-A7C7-20F6-AD7A-C00CEB0917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B48095-7FA4-FB2E-9FCD-2611330D1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08CA8-564C-603E-8A33-8C86B4E5B6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A617A-5D58-4AE9-8DD9-13EABAD3C9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86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1FB33-369F-47A9-1822-F985F708A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CF1D1A-039A-E924-6ED2-6C87EE5E59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419328-3BBA-1FBF-BBA8-D29C2F9BB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9404A-3545-25A5-6C86-17F45CC46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A617A-5D58-4AE9-8DD9-13EABAD3C9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5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8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0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4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01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8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4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3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35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8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05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9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9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Back photo of a graduate with a cap on">
            <a:extLst>
              <a:ext uri="{FF2B5EF4-FFF2-40B4-BE49-F238E27FC236}">
                <a16:creationId xmlns:a16="http://schemas.microsoft.com/office/drawing/2014/main" id="{180D5618-823A-D807-4155-9C2D92CFEE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3391" r="9091"/>
          <a:stretch>
            <a:fillRect/>
          </a:stretch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B7B21-3F31-5650-81D0-BFD4C8C54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100">
                <a:solidFill>
                  <a:schemeClr val="bg1"/>
                </a:solidFill>
              </a:rPr>
              <a:t>Analysis of Graduate Destinations: School of Law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A4E2C-E87A-0AC5-191C-160CE90D3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Identifying Issues and Proposing Solutions</a:t>
            </a:r>
          </a:p>
        </p:txBody>
      </p:sp>
    </p:spTree>
    <p:extLst>
      <p:ext uri="{BB962C8B-B14F-4D97-AF65-F5344CB8AC3E}">
        <p14:creationId xmlns:p14="http://schemas.microsoft.com/office/powerpoint/2010/main" val="240778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201AA6-793F-5B83-16A2-AEA8F179A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AA0B11-9152-73A7-F091-6A75DBA6A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b="1"/>
              <a:t>Understanding the Challenge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rgbClr val="67C9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rgbClr val="67C9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rgbClr val="67C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65FC7C6-4838-19D4-5C22-A27467F0ED92}"/>
              </a:ext>
            </a:extLst>
          </p:cNvPr>
          <p:cNvSpPr txBox="1">
            <a:spLocks/>
          </p:cNvSpPr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b="1" dirty="0"/>
              <a:t>Key Issue:</a:t>
            </a:r>
            <a:r>
              <a:rPr lang="en-US" sz="1900" dirty="0"/>
              <a:t> A significant portion of Law graduates are not securing graduate-level roles or are in non-professional employment.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b="1" dirty="0"/>
              <a:t>Primary Causes:</a:t>
            </a:r>
            <a:r>
              <a:rPr lang="en-US" sz="1900" dirty="0"/>
              <a:t> Mismatch between graduate awards and job roles, potential salary expectation gaps, and regional disparities in the job market.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b="1" dirty="0"/>
              <a:t>Key Recommendations:</a:t>
            </a:r>
            <a:r>
              <a:rPr lang="en-US" sz="1900" dirty="0"/>
              <a:t> Enhance career support, review curriculum to align with market needs, and strengthen employer partnerships.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rgbClr val="67C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Back photo of a graduate with a cap on">
            <a:extLst>
              <a:ext uri="{FF2B5EF4-FFF2-40B4-BE49-F238E27FC236}">
                <a16:creationId xmlns:a16="http://schemas.microsoft.com/office/drawing/2014/main" id="{29B8F86A-26A7-6E16-2E04-9994668CEA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600" r="23543" b="1"/>
          <a:stretch>
            <a:fillRect/>
          </a:stretch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7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79AABC-AA34-7585-6D08-C64742CC2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F4D66137-047F-3594-5038-AE6359182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5AF148-46E2-6D80-29F5-84220E3FF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3700" dirty="0">
                <a:ea typeface="+mj-lt"/>
                <a:cs typeface="+mj-lt"/>
              </a:rPr>
              <a:t>Where Are Our Graduates Going? An Overview</a:t>
            </a: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5343CF0-A45B-5ED2-524D-B450F540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2C8238F-0023-1B84-F405-618F1903A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rgbClr val="67C9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A852076-41EE-B5C2-B9A5-874E4E168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rgbClr val="67C9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36BCB34-238C-AC67-3DDC-D503E1005967}"/>
              </a:ext>
            </a:extLst>
          </p:cNvPr>
          <p:cNvSpPr txBox="1">
            <a:spLocks/>
          </p:cNvSpPr>
          <p:nvPr/>
        </p:nvSpPr>
        <p:spPr>
          <a:xfrm>
            <a:off x="491329" y="2236481"/>
            <a:ext cx="5278292" cy="4727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900" b="1" dirty="0">
                <a:ea typeface="+mn-lt"/>
                <a:cs typeface="+mn-lt"/>
              </a:rPr>
              <a:t>Destination Status:</a:t>
            </a:r>
            <a:r>
              <a:rPr lang="en-US" sz="1900" dirty="0">
                <a:ea typeface="+mn-lt"/>
                <a:cs typeface="+mn-lt"/>
              </a:rPr>
              <a:t> A majority (67%) of our graduates secure 'Graduate Entry Level' destinations. However, a notable 24% are in 'Non-Graduate' roles, and nearly 9% are unemployed.</a:t>
            </a:r>
            <a:endParaRPr lang="en-US" dirty="0"/>
          </a:p>
          <a:p>
            <a:pPr algn="just"/>
            <a:r>
              <a:rPr lang="en-US" sz="1900" b="1" dirty="0">
                <a:ea typeface="+mn-lt"/>
                <a:cs typeface="+mn-lt"/>
              </a:rPr>
              <a:t>Primary Activity:</a:t>
            </a:r>
            <a:r>
              <a:rPr lang="en-US" sz="1900" dirty="0">
                <a:ea typeface="+mn-lt"/>
                <a:cs typeface="+mn-lt"/>
              </a:rPr>
              <a:t> Looking at what they are actually doing, 46% are working, 31% are in further study, and 14% are combining work and study.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en-US" sz="1900" b="1" dirty="0">
                <a:ea typeface="+mn-lt"/>
                <a:cs typeface="+mn-lt"/>
              </a:rPr>
              <a:t>Connecting the Dots: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457200" indent="-457200" algn="just">
              <a:buAutoNum type="arabicPeriod"/>
            </a:pPr>
            <a:r>
              <a:rPr lang="en-US" sz="1900" dirty="0">
                <a:ea typeface="+mn-lt"/>
                <a:cs typeface="+mn-lt"/>
              </a:rPr>
              <a:t>Of those in </a:t>
            </a:r>
            <a:r>
              <a:rPr lang="en-US" sz="1900" b="1" dirty="0">
                <a:ea typeface="+mn-lt"/>
                <a:cs typeface="+mn-lt"/>
              </a:rPr>
              <a:t>Graduate Entry Level</a:t>
            </a:r>
            <a:r>
              <a:rPr lang="en-US" sz="1900" dirty="0">
                <a:ea typeface="+mn-lt"/>
                <a:cs typeface="+mn-lt"/>
              </a:rPr>
              <a:t> roles, over half are either studying or combining study with work. Only 47% are solely in the workforce.</a:t>
            </a:r>
            <a:endParaRPr lang="en-US" sz="1900" dirty="0">
              <a:ea typeface="Calibri"/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en-US" sz="1900" dirty="0">
                <a:ea typeface="+mn-lt"/>
                <a:cs typeface="+mn-lt"/>
              </a:rPr>
              <a:t>Almost all of the </a:t>
            </a:r>
            <a:r>
              <a:rPr lang="en-US" sz="1900" b="1" dirty="0">
                <a:ea typeface="+mn-lt"/>
                <a:cs typeface="+mn-lt"/>
              </a:rPr>
              <a:t>Non-Graduate Entry Level</a:t>
            </a:r>
            <a:r>
              <a:rPr lang="en-US" sz="1900" dirty="0">
                <a:ea typeface="+mn-lt"/>
                <a:cs typeface="+mn-lt"/>
              </a:rPr>
              <a:t> group are working, suggesting they are taking jobs that don't require a degree.</a:t>
            </a:r>
            <a:endParaRPr lang="en-US" dirty="0">
              <a:ea typeface="+mn-lt"/>
              <a:cs typeface="+mn-lt"/>
            </a:endParaRPr>
          </a:p>
          <a:p>
            <a:pPr algn="just"/>
            <a:r>
              <a:rPr lang="en-US" sz="1900" b="1" dirty="0">
                <a:ea typeface="+mn-lt"/>
                <a:cs typeface="+mn-lt"/>
              </a:rPr>
              <a:t>Key Takeaway:</a:t>
            </a:r>
            <a:r>
              <a:rPr lang="en-US" sz="1900" dirty="0">
                <a:ea typeface="+mn-lt"/>
                <a:cs typeface="+mn-lt"/>
              </a:rPr>
              <a:t> While the 'Graduate Entry Level' figure seems positive, a deeper look reveals that many within this category are pursuing further study rather than entering the graduate workforce directly. A significant portion of graduates are underemployed in non-graduate roles.</a:t>
            </a:r>
            <a:endParaRPr lang="en-US" dirty="0">
              <a:ea typeface="+mn-lt"/>
              <a:cs typeface="+mn-lt"/>
            </a:endParaRPr>
          </a:p>
          <a:p>
            <a:pPr algn="just"/>
            <a:endParaRPr lang="en-US" sz="1900" dirty="0">
              <a:ea typeface="Calibri"/>
              <a:cs typeface="Calibri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4A82C2E-E2BD-C1AC-CD21-B82BB701F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rgbClr val="67C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115D4BB-89DC-A4BC-8837-B42A219AA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rgbClr val="67C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51EAA0EA-47DB-33DE-6095-F5465A60EA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9812706"/>
                  </p:ext>
                </p:extLst>
              </p:nvPr>
            </p:nvGraphicFramePr>
            <p:xfrm>
              <a:off x="5902219" y="1527291"/>
              <a:ext cx="6289780" cy="42478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51EAA0EA-47DB-33DE-6095-F5465A60EAA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2219" y="1527291"/>
                <a:ext cx="6289780" cy="42478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157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F6CDDE-1C55-708C-7B2A-0AEE712EC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54574C5-A895-1293-A927-9E2BE377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B20391-77F8-52A4-56B0-9CFCE6F78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794" y="654475"/>
            <a:ext cx="5277761" cy="140821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3700" dirty="0">
                <a:ea typeface="+mj-lt"/>
                <a:cs typeface="+mj-lt"/>
              </a:rPr>
              <a:t>The Underemployment Trap – Are Graduates Studying by Choice or Necessity?</a:t>
            </a:r>
            <a:endParaRPr lang="en-US" dirty="0">
              <a:ea typeface="+mj-lt"/>
              <a:cs typeface="+mj-lt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A87CCE8-5B5C-8410-A8D9-970B4E997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CBDECF9-2C95-E18A-4C8B-6AED29AC5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rgbClr val="67C9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79D45B-1AD6-FF90-D97F-8D961C189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rgbClr val="67C9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8F3C114E-2CAC-9515-370C-08ADB3E5A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rgbClr val="67C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02BA312-D424-0415-950A-473F6B94BB58}"/>
              </a:ext>
            </a:extLst>
          </p:cNvPr>
          <p:cNvSpPr txBox="1">
            <a:spLocks/>
          </p:cNvSpPr>
          <p:nvPr/>
        </p:nvSpPr>
        <p:spPr>
          <a:xfrm>
            <a:off x="403813" y="2258619"/>
            <a:ext cx="4985596" cy="4727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b="1" dirty="0">
                <a:ea typeface="+mn-lt"/>
                <a:cs typeface="+mn-lt"/>
              </a:rPr>
              <a:t>Path 1 - The Success Story (The Professional Track):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900" dirty="0">
                <a:ea typeface="+mn-lt"/>
                <a:cs typeface="+mn-lt"/>
              </a:rPr>
              <a:t>Our highest academic achievers (1st &amp; Upper 2nd Class) are successfully progressing.</a:t>
            </a:r>
            <a:endParaRPr lang="en-US" sz="2000" dirty="0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900" dirty="0">
                <a:ea typeface="+mn-lt"/>
                <a:cs typeface="+mn-lt"/>
              </a:rPr>
              <a:t>They are strategically enrolling in mandatory qualifications like the LPC and Bar Course.</a:t>
            </a:r>
            <a:endParaRPr lang="en-US" sz="2000" dirty="0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900" dirty="0">
                <a:ea typeface="+mn-lt"/>
                <a:cs typeface="+mn-lt"/>
              </a:rPr>
              <a:t>This pathway is working exactly as it should. This is a success to acknowledge.</a:t>
            </a:r>
            <a:endParaRPr lang="en-US" sz="2000" dirty="0"/>
          </a:p>
          <a:p>
            <a:pPr algn="l"/>
            <a:r>
              <a:rPr lang="en-US" sz="1900" b="1" dirty="0">
                <a:ea typeface="+mn-lt"/>
                <a:cs typeface="+mn-lt"/>
              </a:rPr>
              <a:t>Path 2 - The Core Problem (The Underemployment Trap):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 marL="342900" indent="-342900" algn="l">
              <a:buChar char="•"/>
            </a:pPr>
            <a:r>
              <a:rPr lang="en-US" sz="1900" dirty="0">
                <a:ea typeface="+mn-lt"/>
                <a:cs typeface="+mn-lt"/>
              </a:rPr>
              <a:t>Out of 197, 68% in full-time study; 32% studying while working part-time</a:t>
            </a:r>
            <a:endParaRPr lang="en-US" sz="2000" dirty="0"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en-US" sz="1900" dirty="0">
                <a:ea typeface="+mn-lt"/>
                <a:cs typeface="+mn-lt"/>
              </a:rPr>
              <a:t>Are these deliberate academic choices—or a result of limited full-time employment?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 marL="342900" indent="-342900" algn="l">
              <a:buChar char="•"/>
            </a:pPr>
            <a:r>
              <a:rPr lang="en-US" sz="1900" dirty="0">
                <a:ea typeface="+mn-lt"/>
                <a:cs typeface="+mn-lt"/>
              </a:rPr>
              <a:t>Suggests further study may be driven by underemployment, not just ambition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 algn="l"/>
            <a:endParaRPr lang="en-US" sz="1900" dirty="0">
              <a:ea typeface="Calibri"/>
              <a:cs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D032285-5CDD-2921-6611-5E9A32125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rgbClr val="67C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8ECB3572-C38F-A840-C40A-4C35AAB05E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6243318"/>
                  </p:ext>
                </p:extLst>
              </p:nvPr>
            </p:nvGraphicFramePr>
            <p:xfrm>
              <a:off x="5313995" y="1862539"/>
              <a:ext cx="6802589" cy="472720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8ECB3572-C38F-A840-C40A-4C35AAB05E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3995" y="1862539"/>
                <a:ext cx="6802589" cy="472720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192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1670BF-4FC2-DD23-95EA-04B20C13D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2648068A-2B41-C425-4662-8491A92AD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64ABCB-278D-486E-98B6-A0FDCC43D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794" y="654475"/>
            <a:ext cx="5277761" cy="14082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dirty="0">
                <a:ea typeface="+mj-lt"/>
                <a:cs typeface="+mj-lt"/>
              </a:rPr>
              <a:t>The Salary Story: A Stark Gender Pay Gap</a:t>
            </a: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650F1F7-3708-4FC8-E620-6C58B1B90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A644546-DB6E-3ED3-5925-47BA2A0AF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rgbClr val="67C9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84AA358-3C0F-45B6-4F7E-DF39F8F11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rgbClr val="67C9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0AE7E0D9-5B4D-E754-2D39-9AA7B13F0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rgbClr val="67C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4701AB-4720-D962-09F7-D445694B3C1C}"/>
              </a:ext>
            </a:extLst>
          </p:cNvPr>
          <p:cNvSpPr txBox="1">
            <a:spLocks/>
          </p:cNvSpPr>
          <p:nvPr/>
        </p:nvSpPr>
        <p:spPr>
          <a:xfrm>
            <a:off x="403813" y="2258619"/>
            <a:ext cx="5278292" cy="4727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har char="•"/>
            </a:pPr>
            <a:r>
              <a:rPr lang="en-US" sz="1900" b="1" dirty="0">
                <a:ea typeface="+mn-lt"/>
                <a:cs typeface="+mn-lt"/>
              </a:rPr>
              <a:t>Significant Pay Disparity:</a:t>
            </a:r>
            <a:r>
              <a:rPr lang="en-US" sz="1900" dirty="0">
                <a:ea typeface="+mn-lt"/>
                <a:cs typeface="+mn-lt"/>
              </a:rPr>
              <a:t> The data for our employed graduates reveals a major gender pay gap.</a:t>
            </a:r>
            <a:endParaRPr lang="en-US" dirty="0">
              <a:ea typeface="+mn-lt"/>
              <a:cs typeface="+mn-lt"/>
            </a:endParaRPr>
          </a:p>
          <a:p>
            <a:pPr marL="342900" indent="-342900" algn="just">
              <a:buChar char="•"/>
            </a:pPr>
            <a:r>
              <a:rPr lang="en-US" sz="1900" dirty="0">
                <a:ea typeface="+mn-lt"/>
                <a:cs typeface="+mn-lt"/>
              </a:rPr>
              <a:t>The median salary for male graduates is </a:t>
            </a:r>
            <a:r>
              <a:rPr lang="en-US" sz="1900" b="1" dirty="0">
                <a:ea typeface="+mn-lt"/>
                <a:cs typeface="+mn-lt"/>
              </a:rPr>
              <a:t>£18.500</a:t>
            </a:r>
            <a:r>
              <a:rPr lang="en-US" sz="1900" dirty="0">
                <a:ea typeface="+mn-lt"/>
                <a:cs typeface="+mn-lt"/>
              </a:rPr>
              <a:t>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 algn="just">
              <a:buChar char="•"/>
            </a:pPr>
            <a:r>
              <a:rPr lang="en-US" sz="1900" dirty="0">
                <a:ea typeface="+mn-lt"/>
                <a:cs typeface="+mn-lt"/>
              </a:rPr>
              <a:t>The media salary for female graduates is only </a:t>
            </a:r>
            <a:r>
              <a:rPr lang="en-US" sz="1900" b="1" dirty="0">
                <a:ea typeface="+mn-lt"/>
                <a:cs typeface="+mn-lt"/>
              </a:rPr>
              <a:t>£16,000</a:t>
            </a:r>
            <a:r>
              <a:rPr lang="en-US" sz="19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marL="342900" indent="-342900" algn="just">
              <a:buChar char="•"/>
            </a:pPr>
            <a:r>
              <a:rPr lang="en-US" sz="1900" b="1" dirty="0">
                <a:ea typeface="+mn-lt"/>
                <a:cs typeface="+mn-lt"/>
              </a:rPr>
              <a:t>Benchmarking Below the Sector:</a:t>
            </a:r>
            <a:r>
              <a:rPr lang="en-US" sz="1900" dirty="0">
                <a:ea typeface="+mn-lt"/>
                <a:cs typeface="+mn-lt"/>
              </a:rPr>
              <a:t> This gap is wider than the national benchmark. HESA data shows a median salary of £23.3k for males and £21.2k for females. Our graduates, particularly women, are earning significantly less.</a:t>
            </a:r>
            <a:endParaRPr lang="en-US" dirty="0">
              <a:ea typeface="+mn-lt"/>
              <a:cs typeface="+mn-lt"/>
            </a:endParaRPr>
          </a:p>
          <a:p>
            <a:pPr marL="342900" indent="-342900" algn="just">
              <a:buChar char="•"/>
            </a:pPr>
            <a:r>
              <a:rPr lang="en-US" sz="1900" b="1" dirty="0">
                <a:ea typeface="+mn-lt"/>
                <a:cs typeface="+mn-lt"/>
              </a:rPr>
              <a:t>Link to Underemployment:</a:t>
            </a:r>
            <a:r>
              <a:rPr lang="en-US" sz="1900" dirty="0">
                <a:ea typeface="+mn-lt"/>
                <a:cs typeface="+mn-lt"/>
              </a:rPr>
              <a:t> This pay gap directly reflects the previous slide's findings. Female graduates are more concentrated in lower salary bands (under £15k), which aligns with them being more likely to be in non-graduate roles.</a:t>
            </a:r>
            <a:endParaRPr lang="en-US" dirty="0">
              <a:ea typeface="+mn-lt"/>
              <a:cs typeface="+mn-lt"/>
            </a:endParaRPr>
          </a:p>
          <a:p>
            <a:pPr marL="342900" indent="-342900" algn="just">
              <a:buChar char="•"/>
            </a:pPr>
            <a:r>
              <a:rPr lang="en-US" sz="1900" b="1" dirty="0">
                <a:ea typeface="+mn-lt"/>
                <a:cs typeface="+mn-lt"/>
              </a:rPr>
              <a:t>Key Takeaway:</a:t>
            </a:r>
            <a:r>
              <a:rPr lang="en-US" sz="1900" dirty="0">
                <a:ea typeface="+mn-lt"/>
                <a:cs typeface="+mn-lt"/>
              </a:rPr>
              <a:t> The financial outcomes for our graduates are not only below the sector average, but they are also inequitable, with female graduates at a distinct financial disadvantage.</a:t>
            </a:r>
            <a:endParaRPr lang="en-US" dirty="0">
              <a:ea typeface="+mn-lt"/>
              <a:cs typeface="+mn-lt"/>
            </a:endParaRPr>
          </a:p>
          <a:p>
            <a:pPr marL="342900" indent="-342900" algn="just">
              <a:buChar char="•"/>
            </a:pPr>
            <a:endParaRPr lang="en-US" sz="1900" dirty="0">
              <a:ea typeface="Calibri"/>
              <a:cs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4FC93CA-D9E6-7E15-DD2D-887B4802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rgbClr val="67C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4C439C72-CAB6-218B-8A50-8C1A86A828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4252114"/>
                  </p:ext>
                </p:extLst>
              </p:nvPr>
            </p:nvGraphicFramePr>
            <p:xfrm>
              <a:off x="5628123" y="2405545"/>
              <a:ext cx="6545882" cy="383152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4C439C72-CAB6-218B-8A50-8C1A86A828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8123" y="2405545"/>
                <a:ext cx="6545882" cy="38315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925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667CC5-9DE6-CD50-4186-4D9C2E3E3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86516D6-1FB4-817B-7691-39DE8483F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485BEE-9E9A-12BC-0508-22FD48609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794" y="654475"/>
            <a:ext cx="5277761" cy="14082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dirty="0">
                <a:ea typeface="+mj-lt"/>
                <a:cs typeface="+mj-lt"/>
              </a:rPr>
              <a:t>The Regional Story: Location Matters</a:t>
            </a: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23E5911-8AB4-9AD9-B3A1-130B45B81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954C850-C39F-0539-F741-B32DDFCD95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rgbClr val="67C9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E005386-15D1-9341-E8F0-93ED9B21F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rgbClr val="67C9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A4262283-4266-9FFF-CF88-0C9C35AA9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rgbClr val="67C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CB6A16-9046-99A4-BB06-4A96C9EEF8D3}"/>
              </a:ext>
            </a:extLst>
          </p:cNvPr>
          <p:cNvSpPr txBox="1">
            <a:spLocks/>
          </p:cNvSpPr>
          <p:nvPr/>
        </p:nvSpPr>
        <p:spPr>
          <a:xfrm>
            <a:off x="159340" y="2145882"/>
            <a:ext cx="5662927" cy="4749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har char="•"/>
            </a:pPr>
            <a:r>
              <a:rPr lang="en-US" sz="1900" b="1" dirty="0">
                <a:ea typeface="+mn-lt"/>
                <a:cs typeface="+mn-lt"/>
              </a:rPr>
              <a:t>Underperforming Against Local Benchmarks:</a:t>
            </a:r>
            <a:r>
              <a:rPr lang="en-US" sz="1900" dirty="0">
                <a:ea typeface="+mn-lt"/>
                <a:cs typeface="+mn-lt"/>
              </a:rPr>
              <a:t> Our graduates' salaries consistently lag behind the HESA median for their region.</a:t>
            </a:r>
            <a:endParaRPr lang="en-US" dirty="0">
              <a:ea typeface="+mn-lt"/>
              <a:cs typeface="+mn-lt"/>
            </a:endParaRPr>
          </a:p>
          <a:p>
            <a:pPr marL="342900" indent="-342900" algn="just">
              <a:buChar char="•"/>
            </a:pPr>
            <a:r>
              <a:rPr lang="en-US" sz="1900" dirty="0">
                <a:ea typeface="+mn-lt"/>
                <a:cs typeface="+mn-lt"/>
              </a:rPr>
              <a:t>In London, our graduates earn £25k vs. a benchmark of over £28.5k.</a:t>
            </a:r>
            <a:endParaRPr lang="en-US" dirty="0">
              <a:ea typeface="+mn-lt"/>
              <a:cs typeface="+mn-lt"/>
            </a:endParaRPr>
          </a:p>
          <a:p>
            <a:pPr marL="342900" indent="-342900" algn="just">
              <a:buChar char="•"/>
            </a:pPr>
            <a:r>
              <a:rPr lang="en-US" sz="1900" dirty="0">
                <a:ea typeface="+mn-lt"/>
                <a:cs typeface="+mn-lt"/>
              </a:rPr>
              <a:t>In the South West, they earn £19k vs. a benchmark of over £25k.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 algn="just">
              <a:buChar char="•"/>
            </a:pPr>
            <a:r>
              <a:rPr lang="en-US" sz="1900" b="1" dirty="0">
                <a:ea typeface="+mn-lt"/>
                <a:cs typeface="+mn-lt"/>
              </a:rPr>
              <a:t>Outcomes Vary by Region:</a:t>
            </a:r>
            <a:r>
              <a:rPr lang="en-US" sz="1900" dirty="0">
                <a:ea typeface="+mn-lt"/>
                <a:cs typeface="+mn-lt"/>
              </a:rPr>
              <a:t> A graduate's location strongly influences their path.</a:t>
            </a:r>
            <a:endParaRPr lang="en-US" dirty="0">
              <a:ea typeface="+mn-lt"/>
              <a:cs typeface="+mn-lt"/>
            </a:endParaRPr>
          </a:p>
          <a:p>
            <a:pPr marL="342900" indent="-342900" algn="just">
              <a:buChar char="•"/>
            </a:pPr>
            <a:r>
              <a:rPr lang="en-US" sz="1900" b="1" dirty="0">
                <a:ea typeface="+mn-lt"/>
                <a:cs typeface="+mn-lt"/>
              </a:rPr>
              <a:t>London:</a:t>
            </a:r>
            <a:r>
              <a:rPr lang="en-US" sz="1900" dirty="0">
                <a:ea typeface="+mn-lt"/>
                <a:cs typeface="+mn-lt"/>
              </a:rPr>
              <a:t> The vast majority (67%) are in further study, following the professional track.</a:t>
            </a:r>
            <a:endParaRPr lang="en-US" dirty="0">
              <a:ea typeface="+mn-lt"/>
              <a:cs typeface="+mn-lt"/>
            </a:endParaRPr>
          </a:p>
          <a:p>
            <a:pPr marL="342900" indent="-342900" algn="just">
              <a:buChar char="•"/>
            </a:pPr>
            <a:r>
              <a:rPr lang="en-US" sz="1900" b="1" dirty="0">
                <a:ea typeface="+mn-lt"/>
                <a:cs typeface="+mn-lt"/>
              </a:rPr>
              <a:t>West Midlands (Our Home Region):</a:t>
            </a:r>
            <a:r>
              <a:rPr lang="en-US" sz="1900" dirty="0">
                <a:ea typeface="+mn-lt"/>
                <a:cs typeface="+mn-lt"/>
              </a:rPr>
              <a:t> The picture is very challenging, with a high proportion of students unemployed (16.4%) or in non-graduate work.</a:t>
            </a:r>
            <a:endParaRPr lang="en-US" dirty="0">
              <a:ea typeface="+mn-lt"/>
              <a:cs typeface="+mn-lt"/>
            </a:endParaRPr>
          </a:p>
          <a:p>
            <a:pPr marL="342900" indent="-342900" algn="just">
              <a:buChar char="•"/>
            </a:pPr>
            <a:r>
              <a:rPr lang="en-US" sz="1900" b="1" dirty="0">
                <a:ea typeface="+mn-lt"/>
                <a:cs typeface="+mn-lt"/>
              </a:rPr>
              <a:t>Key Takeaway:</a:t>
            </a:r>
            <a:r>
              <a:rPr lang="en-US" sz="1900" dirty="0">
                <a:ea typeface="+mn-lt"/>
                <a:cs typeface="+mn-lt"/>
              </a:rPr>
              <a:t> Geography is a powerful factor. We face a significant challenge on our doorstep in the West Midlands in transitioning students into appropriate graduate careers.</a:t>
            </a:r>
            <a:endParaRPr lang="en-US" dirty="0">
              <a:ea typeface="+mn-lt"/>
              <a:cs typeface="+mn-lt"/>
            </a:endParaRPr>
          </a:p>
          <a:p>
            <a:pPr marL="342900" indent="-342900" algn="just">
              <a:buChar char="•"/>
            </a:pPr>
            <a:endParaRPr lang="en-US" sz="1900" dirty="0">
              <a:ea typeface="Calibri"/>
              <a:cs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24E5963-74E7-33C5-226E-EE781C390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rgbClr val="67C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6E0E9FC9-D347-1603-3509-E2D0CF9916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3194336"/>
                  </p:ext>
                </p:extLst>
              </p:nvPr>
            </p:nvGraphicFramePr>
            <p:xfrm>
              <a:off x="5830610" y="2145882"/>
              <a:ext cx="6361390" cy="387784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6E0E9FC9-D347-1603-3509-E2D0CF9916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30610" y="2145882"/>
                <a:ext cx="6361390" cy="38778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279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EB8C95-CBD0-6508-B762-307065C50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F67BD71B-0035-764A-D956-168ED4A05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07EFB5-B928-6326-690F-10D29FEB7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794" y="654475"/>
            <a:ext cx="5277761" cy="140821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3700" dirty="0">
                <a:ea typeface="+mj-lt"/>
                <a:cs typeface="+mj-lt"/>
              </a:rPr>
              <a:t>The Root Causes: Attainment and Background</a:t>
            </a: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03ACB83-CE61-63EE-02B0-4EB7789F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CB025F9-37CC-C276-A573-2D903064A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rgbClr val="67C9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B29F0C5-D153-173B-E792-C5A95A4A9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rgbClr val="67C9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C6D16E07-9B58-19AE-C8CB-661400764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rgbClr val="67C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E8CBCEC-31E6-F637-F1D1-F0484197ABAA}"/>
              </a:ext>
            </a:extLst>
          </p:cNvPr>
          <p:cNvSpPr txBox="1">
            <a:spLocks/>
          </p:cNvSpPr>
          <p:nvPr/>
        </p:nvSpPr>
        <p:spPr>
          <a:xfrm>
            <a:off x="43681" y="1929846"/>
            <a:ext cx="5393063" cy="4193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/>
              <a:buChar char="•"/>
            </a:pPr>
            <a:r>
              <a:rPr lang="en-US" sz="1900" b="1" dirty="0">
                <a:ea typeface="+mn-lt"/>
                <a:cs typeface="+mn-lt"/>
              </a:rPr>
              <a:t>The Attainment Barrier:</a:t>
            </a:r>
            <a:r>
              <a:rPr lang="en-US" sz="1900" dirty="0">
                <a:ea typeface="+mn-lt"/>
                <a:cs typeface="+mn-lt"/>
              </a:rPr>
              <a:t> A very large number of graduates (80) are awarded a Lower 2nd Class degree.</a:t>
            </a:r>
          </a:p>
          <a:p>
            <a:pPr marL="342900" indent="-342900" algn="just">
              <a:buFont typeface="Arial"/>
              <a:buChar char="•"/>
            </a:pPr>
            <a:r>
              <a:rPr lang="en-US" sz="1900" b="1" dirty="0">
                <a:ea typeface="+mn-lt"/>
                <a:cs typeface="+mn-lt"/>
              </a:rPr>
              <a:t>Socio-economic Factors:</a:t>
            </a:r>
            <a:r>
              <a:rPr lang="en-US" sz="1900" dirty="0">
                <a:ea typeface="+mn-lt"/>
                <a:cs typeface="+mn-lt"/>
              </a:rPr>
              <a:t> The </a:t>
            </a:r>
            <a:r>
              <a:rPr lang="en-US" sz="1900" dirty="0" err="1">
                <a:ea typeface="+mn-lt"/>
                <a:cs typeface="+mn-lt"/>
              </a:rPr>
              <a:t>neighbourhood</a:t>
            </a:r>
            <a:r>
              <a:rPr lang="en-US" sz="1900" dirty="0">
                <a:ea typeface="+mn-lt"/>
                <a:cs typeface="+mn-lt"/>
              </a:rPr>
              <a:t> deprivation index reveals many of our students come from less affluent areas. This can limit mobility for opportunities in high-cost areas like London </a:t>
            </a:r>
          </a:p>
          <a:p>
            <a:pPr marL="342900" indent="-342900" algn="just">
              <a:buFont typeface="Arial"/>
              <a:buChar char="•"/>
            </a:pPr>
            <a:r>
              <a:rPr lang="en-US" sz="1900" b="1" dirty="0">
                <a:ea typeface="+mn-lt"/>
                <a:cs typeface="+mn-lt"/>
              </a:rPr>
              <a:t>The "Perfect Storm":</a:t>
            </a:r>
            <a:r>
              <a:rPr lang="en-US" sz="1900" dirty="0">
                <a:ea typeface="+mn-lt"/>
                <a:cs typeface="+mn-lt"/>
              </a:rPr>
              <a:t> The combination of lower academic attainment and potential socio-economic disadvantage creates a perfect storm. </a:t>
            </a:r>
            <a:endParaRPr lang="en-US" sz="1900" dirty="0">
              <a:ea typeface="Calibri"/>
              <a:cs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B7E7C1-592C-340F-DF9E-3F234BE2F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rgbClr val="67C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11210FA5-005A-A955-229C-55F837C5D8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8874380"/>
                  </p:ext>
                </p:extLst>
              </p:nvPr>
            </p:nvGraphicFramePr>
            <p:xfrm>
              <a:off x="5480425" y="1696816"/>
              <a:ext cx="6667894" cy="405353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11210FA5-005A-A955-229C-55F837C5D8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80425" y="1696816"/>
                <a:ext cx="6667894" cy="40535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9007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CEC26D-2EC9-01AC-B970-F3655A53D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FB781449-1556-B80C-E4F5-1EAC205F2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B18249-9B93-62EF-FB8E-F26FA5AA7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794" y="654475"/>
            <a:ext cx="8796408" cy="14194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dirty="0">
                <a:ea typeface="+mj-lt"/>
                <a:cs typeface="+mj-lt"/>
              </a:rPr>
              <a:t>Action Plan to Improve Graduate Destination Outcomes</a:t>
            </a: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69C143-B9C5-CF45-FECE-BEFEB0324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4B20DDC-E096-513A-9CFC-66D6935F6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rgbClr val="67C9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B68267-6314-4F03-D563-36703ECF7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rgbClr val="67C9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CA07C272-6120-98FA-C9FC-03CC6402B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rgbClr val="67C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D9A76CD-0924-FCC0-2665-AD7F71C57D69}"/>
              </a:ext>
            </a:extLst>
          </p:cNvPr>
          <p:cNvSpPr txBox="1">
            <a:spLocks/>
          </p:cNvSpPr>
          <p:nvPr/>
        </p:nvSpPr>
        <p:spPr>
          <a:xfrm>
            <a:off x="179700" y="2281032"/>
            <a:ext cx="9927896" cy="4749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har char="•"/>
            </a:pPr>
            <a:r>
              <a:rPr lang="en-US" sz="2000" b="1" dirty="0">
                <a:ea typeface="+mn-lt"/>
                <a:cs typeface="+mn-lt"/>
              </a:rPr>
              <a:t>Short-Term (Next 6 months):</a:t>
            </a:r>
            <a:endParaRPr lang="en-US" sz="2000" dirty="0">
              <a:ea typeface="+mn-lt"/>
              <a:cs typeface="+mn-lt"/>
            </a:endParaRP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en-US" sz="1800" b="1" dirty="0">
                <a:ea typeface="+mn-lt"/>
                <a:cs typeface="+mn-lt"/>
              </a:rPr>
              <a:t>Targeted Career Support:</a:t>
            </a:r>
            <a:r>
              <a:rPr lang="en-US" sz="1800" dirty="0">
                <a:ea typeface="+mn-lt"/>
                <a:cs typeface="+mn-lt"/>
              </a:rPr>
              <a:t> Create tailored career counseling for mature students and female graduates. Crucially, we must provide intensive support for students at risk of achieving a Lower 2nd, helping them understand alternative routes and how to market their skills effectively.</a:t>
            </a: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en-US" sz="1800" b="1" dirty="0">
                <a:ea typeface="+mn-lt"/>
                <a:cs typeface="+mn-lt"/>
              </a:rPr>
              <a:t>Data Collection Improvement:</a:t>
            </a:r>
            <a:r>
              <a:rPr lang="en-US" sz="1800" dirty="0">
                <a:ea typeface="+mn-lt"/>
                <a:cs typeface="+mn-lt"/>
              </a:rPr>
              <a:t> Implement a better system for tracking specific job roles to close the data gap.</a:t>
            </a:r>
          </a:p>
          <a:p>
            <a:pPr marL="342900" indent="-342900" algn="l">
              <a:buChar char="•"/>
            </a:pPr>
            <a:r>
              <a:rPr lang="en-US" sz="2000" b="1" dirty="0">
                <a:ea typeface="+mn-lt"/>
                <a:cs typeface="+mn-lt"/>
              </a:rPr>
              <a:t>Long-Term (Next 1-2 years):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en-US" sz="1800" b="1" dirty="0">
                <a:ea typeface="+mn-lt"/>
                <a:cs typeface="+mn-lt"/>
              </a:rPr>
              <a:t>Curriculum &amp; Attainment Review:</a:t>
            </a:r>
            <a:r>
              <a:rPr lang="en-US" sz="1800" dirty="0">
                <a:ea typeface="+mn-lt"/>
                <a:cs typeface="+mn-lt"/>
              </a:rPr>
              <a:t> Review the curriculum not just for content, but to identify and address the root causes of low attainment.</a:t>
            </a: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en-US" sz="1800" b="1" dirty="0">
                <a:ea typeface="+mn-lt"/>
                <a:cs typeface="+mn-lt"/>
              </a:rPr>
              <a:t>Employer Partnerships:</a:t>
            </a:r>
            <a:r>
              <a:rPr lang="en-US" sz="1800" dirty="0">
                <a:ea typeface="+mn-lt"/>
                <a:cs typeface="+mn-lt"/>
              </a:rPr>
              <a:t> Build stronger relationships with firms, especially in the West Midlands, and specifically target employers who look beyond degree classification and value diverse life experience.</a:t>
            </a:r>
            <a:endParaRPr lang="en-US" sz="1800" dirty="0">
              <a:ea typeface="Calibri" panose="020F0502020204030204"/>
              <a:cs typeface="Calibri" panose="020F0502020204030204"/>
            </a:endParaRP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en-US" sz="1800" b="1" dirty="0">
                <a:ea typeface="+mn-lt"/>
                <a:cs typeface="+mn-lt"/>
              </a:rPr>
              <a:t>Mentorship Programs:</a:t>
            </a:r>
            <a:r>
              <a:rPr lang="en-US" sz="1800" dirty="0">
                <a:ea typeface="+mn-lt"/>
                <a:cs typeface="+mn-lt"/>
              </a:rPr>
              <a:t> Connect students with alumni who have overcome similar barriers related to age, gender, or background.</a:t>
            </a:r>
          </a:p>
          <a:p>
            <a:pPr marL="342900" indent="-342900" algn="l">
              <a:buChar char="•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D2F1BFF-FA88-62F1-3512-52B52DF5E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rgbClr val="67C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6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6E28232-BD31-45CA-A05A-FCD39025F455}">
  <we:reference id="wa200005566" version="3.0.0.3" store="en-GB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832A73F-1CDC-4EA8-8EDB-7132A69B8AC7}">
  <we:reference id="wa200003233" version="2.0.0.3" store="en-IN" storeType="OMEX"/>
  <we:alternateReferences>
    <we:reference id="WA200003233" version="2.0.0.3" store="WA200003233" storeType="OMEX"/>
  </we:alternateReferences>
  <we:properties>
    <we:property name="embedUrl" value="&quot;/reportEmbed?reportId=bf063bd1-3110-436d-beb3-a73595d53664&amp;config=eyJjbHVzdGVyVXJsIjoiaHR0cHM6Ly9XQUJJLVNPVVRILUVBU1QtQVNJQS1DLVBSSU1BUlktcmVkaXJlY3QuYW5hbHlzaXMud2luZG93cy5uZXQiLCJlbWJlZEZlYXR1cmVzIjp7InVzYWdlTWV0cmljc1ZOZXh0Ijp0cnVlfX0%3D&amp;disableSensitivityBanner=true&amp;storytellingChangeViewModeShortcutKeys=true&quot;"/>
    <we:property name="bookmark" value="&quot;H4sIAAAAAAAAA+1YUXPTOBD+Kx4/wUyOkWUrtvvWhsDczQ1XCNN7YPogS+vU1LF8slwaOvnvt5KcFkJpwwAhU9qHjrxerb/d75O0ylUoq66t+fIVX0B4EB4pdb7g+jyIwlHYeFtUUCA0kRFLohiYFCmM8a1qTaWaLjy4Cg3XczAnVdfz2gZC47vTUcjr+pjP7VPJ6w5GYQu6Uw2vq4/gnfGV0T2sRiFctrXS3IacGW7Ahr1Ad3y2EJ7F+EUuTHUBMxDGW8dAsoJLEfOc0CIbCxoV6NZ5B4fsVhcb2n1+ohrDqwY/Y20yZoRCmeYRI3FEspRQau1lVZvBpVhOL1uN2WHOy9YWZ4JY50pXgtehy0JD50FfhRNV9ws3mn5mn6leC3gDpXvVmMosMdJzbngwAxOusBzHWmGxvB06UzWuMsHwtaXzOVMfJhrQIsMDshpdQzqUF7wRaN3Eczifa5hzMzxOdwn2Rd8MtLEvsZ+ipauaeT3I4oahtz4lqZreTM64NlZ4xXtk2PKB05SWoI+WjpLnlV5rg4420tib3FenayHj1PefSPV6ik3lpyI6XVm/hDOa55SQJKGSxcwOvy73YS8oWCnSHAQjCWVRRPI0szvFzhbDS636FmQwgabru+DQFhJnBM7+uCoeV8UP0JBfHnk6FngCRHFSCB6lNGKsuPc0eIAiE1zLByAvawKel0VSZoWkEUA6LuLsjh3v8YC/DezM9BIaE1T2f1VWoO/X2GiHxfzWA+Je/Z/1jdQgjwFBNAZ7U3EO0mPd9613G672ph1JJSQkxWaEEJpHaSFoImzUO8nhDu9Rbwzi+YwIG1IkaZ7QJIEkyhiRRTS+q8MZJPpWta8wlPexLifrWwhS+EKrhXMerktdX/zXA2axye5s/QLHr9eDuyLZxfxlAUehT5RYmmZQY3bb8+EfXOwNIq5Xhc05+COYLvDytVxYrTz5SxXBG1XD0xDnDOBQOjUGQQz/7Ezd343+NqUjuX68Liy1m9P2FPx7BhoGBhpZrdP7cyOZbockubR4UcPXQ1+rdLVyR+HP2Xm3p+WhnGsPo0Hft1Nia937YyMrUpak4ywCSRJGY5bFe9DTHX7AtjkQNcf5JX7HVfK30r6o+w4ZeOyVfqiAvOhLKmTGE5qOGWEgRBqT+3+p/JUKewmN3Lubwg2mb5S2scft9HKP1Xxrvam/BzsF3QAPF6DnrnlQvelaLuCYN77HaX3ACpwfcsAxqhzGrjf+u0K9+Qqd8Lp3vaL9qX/daeDf/yBjmndiGAAA&quot;"/>
    <we:property name="datasetId" value="&quot;69866647-0b94-45f0-92ad-12b378ee625e&quot;"/>
    <we:property name="pageName" value="&quot;6e08badc3a902b86c21b&quot;"/>
    <we:property name="reportUrl" value="&quot;/groups/me/reports/bf063bd1-3110-436d-beb3-a73595d53664/6e08badc3a902b86c21b&quot;"/>
    <we:property name="reportName" value="&quot;Excellence University Assessment&quot;"/>
    <we:property name="reportState" value="&quot;CONNECTED&quot;"/>
    <we:property name="pageDisplayName" value="&quot;Overall&quot;"/>
    <we:property name="backgroundColor" value="&quot;#FFFFFF&quot;"/>
    <we:property name="initialStateBookmark" value="&quot;H4sIAAAAAAAAA+1ZUW/bNhD+K4KeVsAbKEqypLw5rlt0XZMsLrKHIRgo8uSwkUWNotJ4gf/7jpSctG7quGjrGmn8YFCn4/Huvo+8o33jC9nUJVscsTn4B/6hUpdzpi+9wB/4VS87Pn79ZnT6+p+j0ZsJilVtpKoa/+DGN0zPwJzJpmWltYDCv88HPivLEzazTwUrGxj4NehGVayU/0GnjK+MbmE58OG6LpVm1uTUMAPW7BWq4zOuHfwW4oqMG3kFU+Cmkw6BpDkTPGQZoXk65DTIUa3pFJxn96pY0275saoMkxUuY2UijAmFIsmCmIQBSRNCqZUXsjS9Sr6YXNcao8OYF7XNyhh9nSktOSt9F4WGpnP6xh+rsp270eQj+VS1msMpFO5VZaRZoKXnzDBvCsZfYjpOtMJkdXJojKxcZrx+tYXTuVDvxxpQIvwDshzcujQSV6ziKF33ZzSbaZgx0z9Odunsi7bqYYs/9f0cJY2sZmVPizuE3nYhCVW1ZnzBtLHEy98hwhYPnKa0AH24cJA8l3rFDTpYC2NvYl+er4iMU999QNXbKTaU7+rR+dLqRSymWUYJiSIq4jC2w8/TvT8E8rjgSQY8JhGNg4BkSWqPiJ1thpdatTUIbwxV0zbeyCYSZ3hO/rQrnnbFN+BQtz2yZMixAgRhlHMWJDSI4/zBavAIScaZFo+AXlYELCvyqEhzQQOAZJiH6YYT76nA3+fs1LQCKuNJ+y0LCfphjg12mMwvLRAP8v+irYQGcQLoRGWwN+WXIDpf9/3o3QarvWlHEgERSbAZIYRmQZJzGnFrdSM4zPl72BqD/nwEhDXJoySLaBRBFKQxEXkw3NTh9BR9q+ojNNXpWJWz1S0EIXyh1dwp9/ekps3/bQGjWEd3unqB4z9Xg02W7Gb+NIEDvwuUWJimUGJ02+PRPTjba0Dc7gobs/erN5nj5Wsxt1z55XeVe6eqhGc+zumdQ+qUaAR9ON4Zu7/a+/uYjuB241ViqT2ctofgrwvQ0CNQCbkK79VaMM0OQXJhsbyEz5u+Zely6Urh9zl5t4flsdS1x9Gg71uV2Jr3XdlI8ySOkmEagCBRTMM4Dfegpxu9x7bZ4yXD+QWu4zL5U3Gfl22DCDz1St+UQB3pC8pFyiKaDGMSA+dJSB7+pfJHMuwlVGLvbgp3Pn0htY0tt5PrPWbzvfmm3T3YMejOcX8OeuaaB9WapmYcTljV9Th1Z1CC00MMGFoV/dj1xn9I5FuXoTNWtq5XtD/1+24RTJrsG5MNE+wfAKvOBD//A4ADQfCLGAAA&quot;"/>
    <we:property name="isFooterCollapsed" value="false"/>
    <we:property name="isFiltersActionButtonVisible" value="true"/>
    <we:property name="isVisualContainerHeaderHidden" value="false"/>
    <we:property name="reportEmbeddedTime" value="&quot;2025-10-02T17:41:41.021Z&quot;"/>
    <we:property name="creatorTenantId" value="&quot;a64aeab6-f01b-462b-aa9c-44546386ff31&quot;"/>
    <we:property name="creatorUserId" value="&quot;10032000BA0FE886&quot;"/>
    <we:property name="creatorSessionId" value="&quot;7a5de5c4-724c-4228-9a78-70c5cfe50894&quot;"/>
    <we:property name="design" value="{&quot;border&quot;:{&quot;isActive&quot;:true,&quot;color&quot;:&quot;#808080&quot;,&quot;width&quot;:1,&quot;transparency&quot;:0,&quot;dash&quot;:&quot;solid&quot;}}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AD3FC6F0-B3D4-45BD-922A-ADBFCCE39945}">
  <we:reference id="wa200003233" version="2.0.0.3" store="en-GB" storeType="OMEX"/>
  <we:alternateReferences>
    <we:reference id="WA200003233" version="2.0.0.3" store="WA200003233" storeType="OMEX"/>
  </we:alternateReferences>
  <we:properties>
    <we:property name="embedUrl" value="&quot;/reportEmbed?reportId=bf063bd1-3110-436d-beb3-a73595d53664&amp;config=eyJjbHVzdGVyVXJsIjoiaHR0cHM6Ly9XQUJJLVNPVVRILUVBU1QtQVNJQS1DLVBSSU1BUlktcmVkaXJlY3QuYW5hbHlzaXMud2luZG93cy5uZXQiLCJlbWJlZEZlYXR1cmVzIjp7InVzYWdlTWV0cmljc1ZOZXh0Ijp0cnVlfX0%3D&amp;disableSensitivityBanner=true&amp;storytellingChangeViewModeShortcutKeys=true&quot;"/>
    <we:property name="bookmark" value="&quot;H4sIAAAAAAAAA+1Z31PbOBD+Vzx+aW8md6P4VxzeQkg73FHKkZY+dPqwtjbBxbF8shzIMfnfbyXFIQOBpC1Q6PGSsaTV+tvdb1cr59LlWVXmMDuECbo77q4QZxOQZ07bbbmFnUOvnQS+5zPgDLuce17i0aooVSaKyt25dBXIMaqTrKoh14po8vOXlgt5fgRjPRpBXmHLLVFWooA8+xetMC0pWeO85eJFmQsJWuVQgUKtdkriNCYI7T98eiOkKpviEFNlZ8MOejEkfhgEnCdemPhxRGKVFTDI1orQ/CjLFWnXj8lscFFKQnzZGAyIQdpOGevwGEMGGLEO6VWzUq/2Cd1YyCyFnCatIq3npEHrtdw3UkyMxoVbOUkOCpWpGQ32QIEzREVzH4xKNidnfTpFiWZPXxQ8syZeuvvmVyPEqrJWGZG8nlxb0aOhqGWKxzi6Gpi3z8nDR1KQ/w2Ct1LUJXKnj0VVV05P+5WwOWaehAnOCeS1iSO97SAjE8labaSeJg2vhqrms1dG9i4JBwrufBLyzIh+mdOPDfYK6K2Muem9b7Sp5Z6K875Eih53d9oGx9SQkPytICsWdIi7YYSMBYyFwLygG7AAb2fMWk48hHm9c5DcSXOg/SN6j+HHdavYvLWE1ONTKFLkN/D0xmOJY2gINngAsDr0WCgn078ElxJES7ypi0XqhjeR63hUWTHOF6XBFADzZJPETfO6ogggtxj7pyB1ConkK+W7jgspEJKj3J2Z0OxlsqkUlJGDp+gDnWi2qNHGrytla8Gn2fbJ/r0E0inZcv3I6yaxFwEEiRe3/QiS7kbS/3oMIw89e0bpqXbcGQVBRCUsiSLmxyzkycZwfhDl4dYHWlUn/9RIBL3uh2GzQM9/Nw8/eDQOMSe/38fBtzwVtM3O785gQl3HbKK9+vpPkTjHIsffXNqzAEdOzkkJYXj/aDz4YfTrqgwF193pmFy3jvX0UfE0u5NtzdRmQZLj7aqXLJ3PH7Dz2D4sN87qRcMZhTwapRFgHMTtKOpS28l/qYZzDyuVFSYrnOXZtlWf+VYCr2mHQ9bImZPjFPMH7yVvgXu9hXzGzVaLDgDLhatrT8RiBj4yTLtEyLTNYly59gwuqAHj+AgMPBTqpk9+dqXZxNOPh72T3v5Bb/dgsKSnJeiq54PGe1dw36ECTu7R2vB7zLu3+kRWppCeIjdG7SucWBSWWCpDO6xS0rzPLYEnJcisaujcjP7KCk2zlnuAI/UzCu1xNj41L94iVPaAnOrVd1BqSUZSK0K2S365nzzw/WRblpomhvEoSCPsJlHIgoD5qQ/+E7ilf9tHiC2uJFWepRSZVRq5E5Rj0/TYskH2lRaByVBaFxybanJbDuzRDi7OiyYBNLS1kV7WvcdykY0v77Iw8JJuGxhE6CUYs83f7V7aqGfeRv0fr6D2M+nrPm2o0MmKkZAT47Lncw+9y4RbL6Ph87yM3mnrU72RbgjQyyfklxbt3mllL0Dz9Z2LqFVVQopHUOCaDobYBgVHvqGLMf8qLhuY+fw/fgkP+c0cAAA=&quot;"/>
    <we:property name="datasetId" value="&quot;69866647-0b94-45f0-92ad-12b378ee625e&quot;"/>
    <we:property name="pageName" value="&quot;57e28ab3544ddb25b386&quot;"/>
    <we:property name="reportUrl" value="&quot;/groups/me/reports/bf063bd1-3110-436d-beb3-a73595d53664/57e28ab3544ddb25b386&quot;"/>
    <we:property name="reportName" value="&quot;Excellence University Assessment&quot;"/>
    <we:property name="reportState" value="&quot;CONNECTED&quot;"/>
    <we:property name="pageDisplayName" value="&quot;Why Further Studies&quot;"/>
    <we:property name="backgroundColor" value="&quot;#FFFFFF&quot;"/>
    <we:property name="initialStateBookmark" value="&quot;H4sIAAAAAAAAA+1Z31PbOBD+Vzx+aW8md6MktnF4CyHtcOXXkR59uOncrK1NUHEsnywHckz+91tJcchAIGkLFHq8ZCx5tfp299vVyrnyuSiLDKaHMEZ/29+R8nwM6txr+g0/n88dHX046J58+Puwe9CnaVloIfPS377yNagR6lNRVpAZDTT51+eGD1l2DCMzGkJWYsMvUJUyh0z8i06YXmlV4azh42WRSQVG5UCDRqN2QuI0pr2bv7VpR0i1mOAAU+1mwy1sxZC0wyDgPGmFSTuOSKx0AhbZShGaH4pMk3bzmEz7l4UixFe1pYAYpM2UsS0eY8gAI7ZFevW0MG97hG4klUgho0mnyOg5rdG2Gv47JcdW49yfnCT7uRZ6SoNd0OANUNPcR6uSzchZn85QoV3TkzkXzsQrf8/+GoRYls4qK5JV4xtvzGggK5XiCQ6vB3b3GXn4WEnyv0XwXsmqQO71MC+r0usavxI2z86TMME5hayycaTd9gWZSNYaI800aXgz0BWfvrGy90l4kHPvk1TnVvTzjH5csJdAb2TMbe99pU0N/0xe9BRS9Li/3bQ4JpaE5G8NIp/TIe6EETIWMBYCawWdgAV4N2NWcuIxzOtegOJemgGtH9I+lh83rWKzxgJSl08gT5HfwtMdjRSOoCZY/xHAmtBjrj1hfgkuJYiReFfl89QNbyM38ShFPsrmpcEWAPvkksRPs6qkCCB3GHtnoEwKyeQL5buJCymQiqPamdrQ7ApVVwrKyP5z9IFJNFfUaOGXpbI159N082T/VgKZlGz47ajVSeJWBBAkrbjZjiDprCX9z8cw8tCLZ5SZasZbwyCIqIQlUcTaMQt5sjacH2VxuPGBVlbJPxUSQW/6YVC/oOc/6ofvPBoHmJHfH+LgW5wKxmbvV68/pq5jOjZeffu7TLwTmeEvPq2ZgyMnZ6SEMBw9GQ++G/2qKkPB9be3bK47x7bMUfE8u5NNzTRmQZLh3aoXLJ3NHrHz2Dwst87qecMZhTwaphFgHMTNKOpQ28l/qoZzF0stcpsV3uJs26jPfK+AV7TCI2vU1Mtwgtmj95J3wL3ZQr7gZqtBB4DjwvW1J2IxgzYyTDtEyLTJYly69vQvqQHj+AQMPJT6tk9+dKVZx9M/D7un3b397s5+f0FPR9Blzwe1967hHqAGTu4x2vBbzHuw+kRWppCeIbdG7WkcOxSOWFqgG5Ypad7jjsDjApQoazrXow8iNzRr+Ps41D+i0J6I0ZndeINQuQNyYt4eQGEkGUktCbku+fV+8sj3k01ZapsYxqMgjbCTRCELAtZO29B+Brf0r/sIscGVpMxESpFZppE/RjWyTY8rG2Rf4RDYDKX3kmNdTe7KgV1aweVFXieAgbYy0ou691QucvHlHRYGraTTBAYRthKM2frvdq9t1Atvo/6PV1D3mfRtjxaU6Il8KNXYuuzl3EPvM+HOy2j4Mi+j99r6XG+kawL0+gn5tUV7cFq5C9BsdeciK10WkOIx5LiigyG2Qc6Rr+li7L+Kvt2EwizmiXfPAvNf46Lhmc3+A6pUKgb2HAAA&quot;"/>
    <we:property name="isFiltersActionButtonVisible" value="true"/>
    <we:property name="isVisualContainerHeaderHidden" value="false"/>
    <we:property name="reportEmbeddedTime" value="&quot;2025-10-02T18:14:41.024Z&quot;"/>
    <we:property name="creatorTenantId" value="&quot;a64aeab6-f01b-462b-aa9c-44546386ff31&quot;"/>
    <we:property name="creatorUserId" value="&quot;10032000BA0FE886&quot;"/>
    <we:property name="creatorSessionId" value="&quot;e38db4c4-c47c-4da8-b2da-d872e3e79d6d&quot;"/>
    <we:property name="artifactViewState" value="&quot;live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69C00BBC-2064-4C4A-892B-1BCD23895844}">
  <we:reference id="wa200003233" version="2.0.0.3" store="en-GB" storeType="OMEX"/>
  <we:alternateReferences>
    <we:reference id="WA200003233" version="2.0.0.3" store="WA200003233" storeType="OMEX"/>
  </we:alternateReferences>
  <we:properties>
    <we:property name="embedUrl" value="&quot;/reportEmbed?reportId=bf063bd1-3110-436d-beb3-a73595d53664&amp;config=eyJjbHVzdGVyVXJsIjoiaHR0cHM6Ly9XQUJJLVNPVVRILUVBU1QtQVNJQS1DLVBSSU1BUlktcmVkaXJlY3QuYW5hbHlzaXMud2luZG93cy5uZXQiLCJlbWJlZEZlYXR1cmVzIjp7InVzYWdlTWV0cmljc1ZOZXh0Ijp0cnVlfX0%3D&amp;disableSensitivityBanner=true&amp;storytellingChangeViewModeShortcutKeys=true&quot;"/>
    <we:property name="bookmark" value="&quot;H4sIAAAAAAAAA91YX2/bNhD/KoJesgFaQdmWJeUtcZ0hWF0EdZE9DH6gyLPNRiIFisriBf40+yb7ZDuSUtOkzp+1SOPsRTCP5PF3d787Hn0dctHUJd28pxWEh+GxUhcV1RdBHEah9LI8SRhLB6OCx4QRRgsc4ayqjVCyCQ+vQ0P1Csy5aFpaWkUo/GMRhbQsz+jKjpa0bCAKa9CNkrQUf4FfjFNGt7CNQriqS6WpVTk31IBVe4nLcYwQ4jdDPJEyIy5hDsx4aUKKDIpBQTMyIiQbcj6wsBu/wCHbucSqdsdPlDRUSDzGygpIKY1pno1zxnM25KTIrXwpStMv2Uyvao3Woc2b2jpnglhXSgtGy9BZoaHxoK/DiSrbyv2a3pLPVasZfIClm5JGmA1qeksNDeZgwi2640wrdJaTH0mJUOe0pHpzTCV382v150QDns3DQ7KNPsM54pdUMpTexXK0WmlYUdMNpz8K6Ekru3AlD+F+fjf+CpKD3uG8BUoaIVdlx8kbenz02Jg7f7Km2ljaF5+QX5YNuE9p1Hm8cYR4K3TPzEF0B+peeH+76FMIt336Ikk653szng3NYmvXxGmepYSOx+MsHpIiIUkMjybZS7J6bloO0gTCfsVSdBzaH15r1dbAgwnIpm2CIxtg3BE4+bfQnSvZmn1n+1Oi8iP5/lgUPPkLEo8KYCmnJM/yFIYx5Xtww9xbGvfjXtn3DHzCBY1MLDY+vzCwXV81XmbLjBFLCjIckAFwbv3b4Z5esRLtRoFnh4Vy3jdEmHInWlVOW9e52a1fQ41Cf6qD8PsaNHSkl1z0MXuvzNcuOL3jlubpyeIHDtK9RPtuVbsumCg8p2Xruk/E+k6g13x9c2LcdDCjJRz483dNkwOn5p7NJ1A9ZbtN9a0rs19yYNTH8cbaGRjKMVBWB3yLo/9DYj/nvR6FjLI1cOeHUwOVN8GnqxHghw1DJafcp11VUy2aPgn70W9C2myJwnewNM9S3j6I1dppfji+W+exl0O8s6I8iJ10sDEYl1Y2o7WdJzjnzcJKgA8fFDjTXl1sZv/HyMxux2Wxfbw5W7eSa+BngJilwZcyuwA+eRUPlL1r2Xrq+d4szUmcpGPIY5KTlIzjrBhbPQ+Gw8CVKdTVba9bbeO4oCweUD5Mk5QNRkkyTPf6mfO5Y7VYgl+CaVWXalPZgP3kSR941gf//P3zncCNX+3LvmwbDMdryaDvjNGLJZfLiBunhhXolXv0q9Y0NWVwRqXvS2uvwd1LrinCEgu8b5DuKbHuz8WuyNrPv1v+gsfUFAAA&quot;"/>
    <we:property name="datasetId" value="&quot;69866647-0b94-45f0-92ad-12b378ee625e&quot;"/>
    <we:property name="pageName" value="&quot;50b8eb2ba8040083dd21&quot;"/>
    <we:property name="reportUrl" value="&quot;/groups/me/reports/bf063bd1-3110-436d-beb3-a73595d53664/50b8eb2ba8040083dd21&quot;"/>
    <we:property name="reportName" value="&quot;Excellence University Assessment&quot;"/>
    <we:property name="reportState" value="&quot;CONNECTED&quot;"/>
    <we:property name="pageDisplayName" value="&quot;Salary&quot;"/>
    <we:property name="backgroundColor" value="&quot;#FFFFFF&quot;"/>
    <we:property name="initialStateBookmark" value="&quot;H4sIAAAAAAAAA91Y227jNhD9FYEvaQG1oOzYkvLmeJ0iyDobxEX6UAQFJY5tbiRSoKjUbuCv6Z/0yzokpc0m61y6i2ycvhjmkBwezjlDDnVDuKirgq1PWQnkgBwqdVUyfRVEJCSytX34cDIdnZ/8cTqaTtCsKiOUrMnBDTFML8BciLphhfWAxt8vQ8KK4owtbGvOihpCUoGulWSF+Av8YOwyuoFNSGBVFUoz63JmmAHr9hqHYxvXjn7u44osN+IaZpAbbx3QLIGsl7GE7lOa9DnvWby1H+CQbR1iXbvlx0oaJiQuY20ZxIxFLE2Gac7TvM9pllr7XBSmG7KerCqNu8M9rysblTFiXSgtclYQtwsNtQd9Q8aqaEr3b3LHPlONzuEc5q5LGmHW6OkdMyyYgSEbDMeZVhgsZx9JiVBnrGB6fcgkd/1L9edYA67NyQHdhJ/gjPg1kzla72MZLRYaFsy0zcn3AnrUyJauwWO4Xz6Mv4DkoLcE7xIttZCLotXkrTx+9dhyt/54ybSxss8+or6sGnCe0ujzcO0E8U7oTpm98B7UnYj+5rJLIZz28bMkaYPvt/FiaC43dkwUp0lM2XA4TKI+zQZ0EMGTSfaaqp6ZhoM0gbC/Yi5aDe2OrrVqKuDBGGTd1MHIEowzAmf/GrlzJRuz62p/DivfU+9PseDFn9FoP4M85oymSRpDP2J8B26YB4/G3bhXdj0Dn3FBoxKztc8vJLYtqIbzZJ7k1IqC9nu0B5zb+La4J6u8wH2jwavDQrnoCiJMuSOtSuetLdns1C+hhsSv6iD8tgQNreglFx1np8p8GYLje2Gpn58svuEgPSi0b3a17YIJyQUrGld9Itb3AqPmzzdnxkl7U1bAnl9/Wzfdc24emHwE5XOm21TfuGP2cw3sdzze7nYKhnEkyvqArwn0f0jsl7zXQ5KzfAncxeHYQOm34NPVCPDNOkcnx9ynXVkxLeouCbvWiZA2W0LyHubmRY63c7FYOs+P87txEXs9xFtPlEex0xY2knFtbVNW2X6KfX5beBLgwwcNbmtvjpvp/5GZ6V1eLjdPF2fLRnIN/AwQszT4Us6vgI/fxANl50q2Tnq+NotTGg3iIaQRTWlMh1GSDa2fR+kwsDKZWt2NuvU2jDKWRz3G+/Egznv7g0E/3ulnzqeK1WIJfgomZVWodWkJ+8GLPvCqD/75+8d7xA3f7Mu+aGqk461k0Ddy9GrJ5TLiNqikBL1wj37VmLpiOZwx6evSyntw95IrivCIBd4VSA8cse7jInGLILsiK+CJCfaTY3so259/AUvNASr9FAAA&quot;"/>
    <we:property name="isFiltersActionButtonVisible" value="true"/>
    <we:property name="isVisualContainerHeaderHidden" value="false"/>
    <we:property name="reportEmbeddedTime" value="&quot;2025-10-02T18:10:22.041Z&quot;"/>
    <we:property name="creatorTenantId" value="&quot;a64aeab6-f01b-462b-aa9c-44546386ff31&quot;"/>
    <we:property name="creatorUserId" value="&quot;10032000BA0FE886&quot;"/>
    <we:property name="creatorSessionId" value="&quot;76f55190-423c-477c-860c-393a8dd66b04&quot;"/>
    <we:property name="artifactViewState" value="&quot;live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35674920-DCE6-4C3E-A9E3-99C55F66658E}">
  <we:reference id="wa200003233" version="2.0.0.3" store="en-GB" storeType="OMEX"/>
  <we:alternateReferences>
    <we:reference id="WA200003233" version="2.0.0.3" store="WA200003233" storeType="OMEX"/>
  </we:alternateReferences>
  <we:properties>
    <we:property name="embedUrl" value="&quot;/reportEmbed?reportId=bf063bd1-3110-436d-beb3-a73595d53664&amp;config=eyJjbHVzdGVyVXJsIjoiaHR0cHM6Ly9XQUJJLVNPVVRILUVBU1QtQVNJQS1DLVBSSU1BUlktcmVkaXJlY3QuYW5hbHlzaXMud2luZG93cy5uZXQiLCJlbWJlZEZlYXR1cmVzIjp7InVzYWdlTWV0cmljc1ZOZXh0Ijp0cnVlfX0%3D&amp;disableSensitivityBanner=true&amp;storytellingChangeViewModeShortcutKeys=true&quot;"/>
    <we:property name="bookmark" value="&quot;H4sIAAAAAAAAA+1W3W7TMBR+lchXIAXUNE2q7K5rC1wgVK1oN6gXJ/Fp5s2xI8ceDVOfhjfhyTh2uo2NCbhhKhI3iX18/J3v/HxtbhgXXSuh/wANshN2qvVVA+YqSljM1GCblDzLSsCkSIrRBBMOmT/VrRVadezkhlkwNdpz0TmQHoiMnzYxAylXUPvdFmSHMWvRdFqBFF9wcKYjaxzuY4a7VmoDHnJtwaKHvSZ32hOF5HVKEaGy4hrXWNmDdZuk4wKzbAScCCZpnk/JrRscArMnXTx0CD/XyoJQFMbb8nLKsSgySGGUTHhSJunI2zuhankgfH/3Y9/64ljc2VLvfD3KSwrskfZ7Smhc5jnk2RinkPECJlk5zf3trZD2ELDsl7vWUK2oggPanDKvtREVRQo1MdgNJbhhcy1dE1bLB/a1dqbCM9yGI2WF7QlpARaiNVrmuayMptIH+1sD3FGU6J1uMFroRlRCYvQqOsPaA3r3C/15bpCcODsZ7eM7djN+Daoi62Nqs7o2WIM9bJd/gffM955cIs+F6C4bmpe+QWWjFzOlqCHRGiSYPvr29WW4/Mapw6Akx5rU2jruMxD+KbYCzSPm2c/MN2T55URW0nU0YcgHjvMLMPbheNLGcDSnfRi9hTC3ihrHj9I5/sbuN7e/C4R5+YPyD1Iacnwu7WyC9HlRFGW1TUdVBuW0mkKVpv+l/6wqiZ+1rtq1yKM5qs510d1AB/sTVf2tgi+c4qTfFRIJZenvsLr6V9T8J706PskG1d6XlDVI3zN+oZ3tWqhwBQoDq3aAFhj8aJpAcd/VsDb+/V6QxoemnoN0vp/h64eFMCHad3ke+wh1CQAA&quot;"/>
    <we:property name="datasetId" value="&quot;69866647-0b94-45f0-92ad-12b378ee625e&quot;"/>
    <we:property name="pageName" value="&quot;1f1329e550ad5ba13667&quot;"/>
    <we:property name="reportUrl" value="&quot;/groups/me/reports/bf063bd1-3110-436d-beb3-a73595d53664/1f1329e550ad5ba13667&quot;"/>
    <we:property name="reportName" value="&quot;Excellence University Assessment&quot;"/>
    <we:property name="reportState" value="&quot;CONNECTED&quot;"/>
    <we:property name="pageDisplayName" value="&quot;Region&quot;"/>
    <we:property name="backgroundColor" value="&quot;#FFFFFF&quot;"/>
    <we:property name="initialStateBookmark" value="&quot;H4sIAAAAAAAAA+1W3U7bMBR+lchXm5RNTUNShbtSuk1iQEUnbqZqOolPg8GxI8dhzVCfhjfZk+3YCTAYGrsZYtJuEvvL8Tnf+flaXzEumlpCdwQVsl22p/VFBeYiiFjI1IAdHx8cTk8OvhxND+cE69oKrRq2e8UsmBLtqWhakM4DgZ9XIQMpF1C63RpkgyGr0TRagRTfsDemT9a0uA0ZbmqpDTiXSwsWndtLMqc9xY7exhQRCisucYmFHdB1FI8zTJIR8CSHKE7TCZk1vYFn9qiJc+3Dz7SyIBSFcViaTzhmWQIxjKIdHuVRPHJ4I1QpB8J3Zz91tauKxY3N9cbVIz+nwM7TdksJjfM0hTQZ4wQSnsFOkk9Sd3otpB0C5t18UxuqFVWw9zajzEttREGRfE0MNn0JrthMy7byq/k9fKlbU+AJrv0nZYXtyNM+WAiWaJnjsjCaSu/x9wZ4S1GCD7rCYF9XohASgzfBCZbOoTM/019nBsmIs93RNrxlN+WXoApCH1KblqXBEuywnf8F3lPXezIJHBeiO69oXroKlQ1eTZWihgRLkGC64Pv1a3/4XauGQYlealJL23KXgXBPsRZoHjBPfmW+IuS3E1nItqEJQ95znJ2BsffHkzaGo9nr/OjtC3OjqHH4IJ2X39jt6uZ3gXye/6T8QUp9js+lnZWXPs+yLC/W8ahIIJ8UEyji+L/0n1Ul4bPWVbc18mCGqmmb4HagPf5IVZ9U8FmrOOl3gURCWfo7LC7+FTX/Sa9enmS9au9Kyiqk+4xb6NY2NRS4AIWeVd27FujtaJpAcddVvzbu/VGQxvumnoJsXT/97Yf5INRnkUt84oC7EzFPy7P7AUnDA6KeCQAA&quot;"/>
    <we:property name="isFiltersActionButtonVisible" value="true"/>
    <we:property name="isVisualContainerHeaderHidden" value="false"/>
    <we:property name="reportEmbeddedTime" value="&quot;2025-10-02T18:09:37.779Z&quot;"/>
    <we:property name="creatorTenantId" value="&quot;a64aeab6-f01b-462b-aa9c-44546386ff31&quot;"/>
    <we:property name="creatorUserId" value="&quot;10032000BA0FE886&quot;"/>
    <we:property name="creatorSessionId" value="&quot;184f0b86-8b90-4a55-bdf9-211b6686edc4&quot;"/>
    <we:property name="artifactViewState" value="&quot;live&quot;"/>
  </we:properties>
  <we:bindings/>
  <we:snapshot xmlns:r="http://schemas.openxmlformats.org/officeDocument/2006/relationships"/>
</we:webextension>
</file>

<file path=ppt/webextensions/webextension6.xml><?xml version="1.0" encoding="utf-8"?>
<we:webextension xmlns:we="http://schemas.microsoft.com/office/webextensions/webextension/2010/11" id="{4352A46B-5198-4183-9560-835ED2B6A576}">
  <we:reference id="wa200003233" version="2.0.0.3" store="en-GB" storeType="OMEX"/>
  <we:alternateReferences>
    <we:reference id="WA200003233" version="2.0.0.3" store="WA200003233" storeType="OMEX"/>
  </we:alternateReferences>
  <we:properties>
    <we:property name="embedUrl" value="&quot;/reportEmbed?reportId=bf063bd1-3110-436d-beb3-a73595d53664&amp;config=eyJjbHVzdGVyVXJsIjoiaHR0cHM6Ly9XQUJJLVNPVVRILUVBU1QtQVNJQS1DLVBSSU1BUlktcmVkaXJlY3QuYW5hbHlzaXMud2luZG93cy5uZXQiLCJlbWJlZEZlYXR1cmVzIjp7InVzYWdlTWV0cmljc1ZOZXh0Ijp0cnVlfX0%3D&amp;disableSensitivityBanner=true&amp;storytellingChangeViewModeShortcutKeys=true&quot;"/>
    <we:property name="bookmark" value="&quot;H4sIAAAAAAAAA+1YS2/bOBD+K4IuvXgX1JNSbnm1u8CiCOpF9lDkMCLHMhtZFCjKjTfwf++QUtoEzgtoUqRtfEik0XD4zcw3nwRehlL1XQOb97DCcC880Pp8BeY8iMJZ2I42iWlcpohlEpVJzKHkjNFT3Vml2z7cuwwtmBrtqeoHaFwgMn48m4XQNCdQu7sFND3Owg5Nr1to1P84OtMjawbczkK86BptwIWcW7Dowq7Jne4JQvRnQjuCsGqNcxR2tOZZxKUsMsZLEaWSYVXF5NaPDh7ZrS5kX6jGUnR3WW2OLzpDiC+vEkaGeZ4lJY84S1jOK6xcOeymc08PCV2tjRLQkHEM5OKcXqGNZ+Fbo1c+4lRWSZ7HrVV2QzdHYCGYoyXbvz4k21Kx/luiQb/mULdSjSlSAG3dPwcR+34y/t3etPXTumZYtbvecz0YgR9w8e3GQ9pS2U+MpqaMsLC3qvUdCKYcN+RD0E6hGXxPaZN/FKVLmbuEnZkWvnlnQA60IqAUzSZocI3NG7f0bOt+Z2N7ryF6FNLdej0O8Cxc6s+HBskiw73Ib7/2bKPCWlDt1HdZFhHgImcllkUsijwW+CA1Ys5zyEQiCs6KopSsiNld1HiOnPdrDMAGU8VdiN2EZ5c/Ds+31ttlq0RwAOK8Nnpo5Q4wdg3YvlxDK1DuoNqva4M1XLH/+Bkgz+0gsbWBcn/VQtH0Oo+3QzvpSnYf8h9QUmzlhOkmCEfkXrV1M4mnl0h/NcpIuKSyG5QnSLu1lmRUnKMcQR0uwTjB0dUnUkdHbgqmDW10sPH8PlLmSldJv45fYlOcFI2vAFr46ZrIfx3+R6vg9/HaydoslHlVVYCCpaQBDJMkT/2r5d4WgUd9MFhLqG60w4XkKc9KIXkJScGqPOWc8bsl6QWJzs882w+OlWiGnsr/OkpPx55xgkS+iLKCFxlALBhHkFn2Auj+dfb/0isMjvRKCdVg8EfwAevfjvzWIK6g+1X5/o40vXuO98ad3Bmpn+YQVUVexSwrAatMJkXxIPXvJNfTYH+Pql5WtGSptQwkdkatx69rRV8kF78X719F/5m5NM5BWVac5bFME4kg0oohvIgvns9gZCAaoPUL2uf1o+eV/09BoPFAZHu9juEKTe0PHvRg+w4EnkA7HgR1YzyF3o94BTQ7crr2Z063nMb4o7ZwOnih3xf31AEW4hMAAA==&quot;"/>
    <we:property name="datasetId" value="&quot;69866647-0b94-45f0-92ad-12b378ee625e&quot;"/>
    <we:property name="pageName" value="&quot;6517dd85079c14d0ebb2&quot;"/>
    <we:property name="reportUrl" value="&quot;/groups/me/reports/bf063bd1-3110-436d-beb3-a73595d53664/6517dd85079c14d0ebb2&quot;"/>
    <we:property name="reportName" value="&quot;Excellence University Assessment&quot;"/>
    <we:property name="reportState" value="&quot;CONNECTED&quot;"/>
    <we:property name="pageDisplayName" value="&quot;Ethnicity and Location&quot;"/>
    <we:property name="backgroundColor" value="&quot;#FFFFFF&quot;"/>
    <we:property name="initialStateBookmark" value="&quot;H4sIAAAAAAAAA+1YTW/bOBD9KwIvvbgLyrK+cnMS9wPdpkG8yB6KoBiRY5mNLAoU5cYb+L/vkFLaBG6aAJsU2TY+2NJ4Zvg48+ZJ4CWTqm0q2BzBCtke29f6fAXmPAjZiNWD7cOHd++nJ+8+HU3fz8isG6t03bK9S2bBlGhPVdtB5TKQ8ePZiEFVHUPp7hZQtThiDZpW11Cpf7B3pr+s6XA7YnjRVNqASzm3YNGlXZM73dPa4R8RrQjCqjXOUdjemsRhKmUW8zQX4URyLIoxubW9g0f2XReyL1RlKbu7LDazi8YQ4surnSLHJImjPA1THvEkLbBwdbCbxv17QOhKbZSAiox9Ipfn9ArteMReGb3yGYd6SvKc1VbZDd0cgoVgjpZsf/mUfEvF+nuJBn3Mga6l6rdICbR1Pw4itu1gfFvftLVDXNWt6l3vue6MwBNcfLvxkLZU9mOjqSk9LGytqn0HgmGPG/IhaKdQdb6ntMifirZLO3cbdmYKfPHagOwoIqAtmk1Q4RqrFy70bOs+Z317ryG6F9Ldet0P8Igt9ZcDg2SRbC/0y68926iwFlQ99F3mWQi4SHiOeTYWWTIWeCc1xmmaQCwikaU8y3LJszG/jRqPsedpiQHYYKi4S7G74dHlz8PzrfV2WSsR7IM4L43uarkDjF8DNpVrqAXKHVTTsjRYwhX7Z48AeW47ibUNlPtWC0XT6zxedfWgK/GPkP+EkmItB0w3QTgit6ouq0E8vUT6q15G2JLKblAeI61WW5JRcY6yB3WwBOMERxefSR0duSmZNrTQ/sbz+1CZK10l/Zo9xaY4KeofART4+ZrIfx3+e6vgf+O1k7URk0lRFICCT0gDOEZRMvGPlh+2CDzq/c5aQnWjHS5lOknjXMg0hyjjRTJJU57eLklPSHT+z7N951iJqmup/M+j9HDs6SdIJIswztIsBhgLniLIOH4CdP86+2/0CoNDvVJCVRi8DE6w/O3Ibw3iCppfle+vSdObx3hu3MqdnvqTBMIiS4oxj3PAIpZRlt1J/VvJ9TDYj1CVy4JCllrLQGJj1Lp/u1b0RnLxe/H+WfQfmUv9HOR5kfJkLCeRRBCTgiM8iTeeL2BkICqg+AWt8/zS88z/hyBQfyCyvV5HtkJT+oMH3dm2AYHHUPcHQU2fT6H3I14BzY4crv2Z03dOY/xRG/OLUENVUeEdAe4Ajg0HNfT5Fw7+tDALFAAA&quot;"/>
    <we:property name="isFiltersActionButtonVisible" value="true"/>
    <we:property name="isVisualContainerHeaderHidden" value="false"/>
    <we:property name="reportEmbeddedTime" value="&quot;2025-10-02T18:08:51.851Z&quot;"/>
    <we:property name="creatorTenantId" value="&quot;a64aeab6-f01b-462b-aa9c-44546386ff31&quot;"/>
    <we:property name="creatorUserId" value="&quot;10032000BA0FE886&quot;"/>
    <we:property name="creatorSessionId" value="&quot;0402fe94-2efc-48fb-84a7-b63556c780ad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931</Words>
  <Application>Microsoft Office PowerPoint</Application>
  <PresentationFormat>Widescreen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Analysis of Graduate Destinations: School of Law</vt:lpstr>
      <vt:lpstr>Understanding the Challenge</vt:lpstr>
      <vt:lpstr>Where Are Our Graduates Going? An Overview</vt:lpstr>
      <vt:lpstr>The Underemployment Trap – Are Graduates Studying by Choice or Necessity?</vt:lpstr>
      <vt:lpstr>The Salary Story: A Stark Gender Pay Gap</vt:lpstr>
      <vt:lpstr>The Regional Story: Location Matters</vt:lpstr>
      <vt:lpstr>The Root Causes: Attainment and Background</vt:lpstr>
      <vt:lpstr>Action Plan to Improve Graduate Destination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Bajaria</dc:creator>
  <cp:lastModifiedBy>ADITYA BAJARIA</cp:lastModifiedBy>
  <cp:revision>274</cp:revision>
  <dcterms:created xsi:type="dcterms:W3CDTF">2025-07-11T00:05:03Z</dcterms:created>
  <dcterms:modified xsi:type="dcterms:W3CDTF">2025-10-02T18:16:33Z</dcterms:modified>
</cp:coreProperties>
</file>