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61" r:id="rId5"/>
    <p:sldId id="264" r:id="rId6"/>
    <p:sldId id="265" r:id="rId7"/>
    <p:sldId id="262" r:id="rId8"/>
    <p:sldId id="259" r:id="rId9"/>
    <p:sldId id="25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6"/>
          <p:cNvPicPr>
            <a:picLocks noChangeAspect="1"/>
          </p:cNvPicPr>
          <p:nvPr/>
        </p:nvPicPr>
        <p:blipFill>
          <a:blip r:embed="rId12"/>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dirty="0"/>
              <a:t>mouse control using hand movements</a:t>
            </a:r>
            <a:endParaRPr lang="en-I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ABSTRACT:</a:t>
            </a:r>
            <a:endParaRPr lang="en-IN" altLang="en-US"/>
          </a:p>
        </p:txBody>
      </p:sp>
      <p:sp>
        <p:nvSpPr>
          <p:cNvPr id="3" name="Content Placeholder 2"/>
          <p:cNvSpPr>
            <a:spLocks noGrp="1"/>
          </p:cNvSpPr>
          <p:nvPr>
            <p:ph idx="1"/>
          </p:nvPr>
        </p:nvSpPr>
        <p:spPr/>
        <p:txBody>
          <a:bodyPr/>
          <a:p>
            <a:pPr marL="0" indent="0">
              <a:buNone/>
            </a:pPr>
            <a:r>
              <a:rPr lang="en-IN" altLang="en-US"/>
              <a:t>By using hand gestures we use hand as a medium using camera and moving the mouse based on the the hand gestures ,habd gestures</a:t>
            </a:r>
            <a:r>
              <a:rPr lang="en-US">
                <a:solidFill>
                  <a:srgbClr val="374151"/>
                </a:solidFill>
                <a:latin typeface="Arial" panose="020B0604020202020204"/>
                <a:ea typeface="Arial" panose="020B0604020202020204"/>
                <a:cs typeface="Arial" panose="020B0604020202020204"/>
                <a:sym typeface="Arial" panose="020B0604020202020204"/>
              </a:rPr>
              <a:t> and then use a regression model to </a:t>
            </a:r>
            <a:r>
              <a:rPr lang="en-IN" altLang="en-US">
                <a:solidFill>
                  <a:srgbClr val="374151"/>
                </a:solidFill>
                <a:latin typeface="Arial" panose="020B0604020202020204"/>
                <a:ea typeface="Arial" panose="020B0604020202020204"/>
                <a:cs typeface="Arial" panose="020B0604020202020204"/>
                <a:sym typeface="Arial" panose="020B0604020202020204"/>
              </a:rPr>
              <a:t>move the mouse , this will help in less use age of mouse,</a:t>
            </a:r>
            <a:endParaRPr lang="en-IN" altLang="en-US">
              <a:solidFill>
                <a:srgbClr val="374151"/>
              </a:solidFill>
              <a:latin typeface="Arial" panose="020B0604020202020204"/>
              <a:ea typeface="Arial" panose="020B0604020202020204"/>
              <a:cs typeface="Arial" panose="020B0604020202020204"/>
              <a:sym typeface="Arial" panose="020B0604020202020204"/>
            </a:endParaRPr>
          </a:p>
          <a:p>
            <a:pPr marL="0" indent="0">
              <a:buNone/>
            </a:pPr>
            <a:r>
              <a:rPr lang="en-IN" altLang="en-US">
                <a:solidFill>
                  <a:srgbClr val="374151"/>
                </a:solidFill>
                <a:latin typeface="Arial" panose="020B0604020202020204"/>
                <a:ea typeface="Arial" panose="020B0604020202020204"/>
                <a:cs typeface="Arial" panose="020B0604020202020204"/>
                <a:sym typeface="Arial" panose="020B0604020202020204"/>
              </a:rPr>
              <a:t>and using this process the mouse will not work</a:t>
            </a:r>
            <a:endParaRPr lang="en-IN" altLang="en-US">
              <a:solidFill>
                <a:srgbClr val="37415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Introduction</a:t>
            </a:r>
            <a:br>
              <a:rPr lang="en-US"/>
            </a:br>
            <a:endParaRPr lang="en-US"/>
          </a:p>
        </p:txBody>
      </p:sp>
      <p:sp>
        <p:nvSpPr>
          <p:cNvPr id="3" name="Content Placeholder 2"/>
          <p:cNvSpPr>
            <a:spLocks noGrp="1"/>
          </p:cNvSpPr>
          <p:nvPr>
            <p:ph idx="1"/>
          </p:nvPr>
        </p:nvSpPr>
        <p:spPr>
          <a:xfrm>
            <a:off x="609600" y="1174750"/>
            <a:ext cx="10972800" cy="5513070"/>
          </a:xfrm>
        </p:spPr>
        <p:txBody>
          <a:bodyPr/>
          <a:p>
            <a:r>
              <a:rPr lang="en-IN" altLang="en-US">
                <a:solidFill>
                  <a:srgbClr val="374151"/>
                </a:solidFill>
                <a:latin typeface="Arial" panose="020B0604020202020204"/>
                <a:ea typeface="Arial" panose="020B0604020202020204"/>
                <a:cs typeface="Arial" panose="020B0604020202020204"/>
                <a:sym typeface="Arial" panose="020B0604020202020204"/>
              </a:rPr>
              <a:t>mouse movements came</a:t>
            </a:r>
            <a:r>
              <a:rPr lang="en-US">
                <a:solidFill>
                  <a:srgbClr val="374151"/>
                </a:solidFill>
                <a:latin typeface="Arial" panose="020B0604020202020204"/>
                <a:ea typeface="Arial" panose="020B0604020202020204"/>
                <a:cs typeface="Arial" panose="020B0604020202020204"/>
                <a:sym typeface="Arial" panose="020B0604020202020204"/>
              </a:rPr>
              <a:t> from</a:t>
            </a:r>
            <a:r>
              <a:rPr lang="en-IN" altLang="en-US">
                <a:solidFill>
                  <a:srgbClr val="374151"/>
                </a:solidFill>
                <a:latin typeface="Arial" panose="020B0604020202020204"/>
                <a:ea typeface="Arial" panose="020B0604020202020204"/>
                <a:cs typeface="Arial" panose="020B0604020202020204"/>
                <a:sym typeface="Arial" panose="020B0604020202020204"/>
              </a:rPr>
              <a:t> hand gestures</a:t>
            </a:r>
            <a:r>
              <a:rPr lang="en-US">
                <a:solidFill>
                  <a:srgbClr val="374151"/>
                </a:solidFill>
                <a:latin typeface="Arial" panose="020B0604020202020204"/>
                <a:ea typeface="Arial" panose="020B0604020202020204"/>
                <a:cs typeface="Arial" panose="020B0604020202020204"/>
                <a:sym typeface="Arial" panose="020B0604020202020204"/>
              </a:rPr>
              <a:t> is a challenging task in computer vision and biometrics. Accurate estimation of </a:t>
            </a:r>
            <a:r>
              <a:rPr lang="en-IN" altLang="en-US">
                <a:solidFill>
                  <a:srgbClr val="374151"/>
                </a:solidFill>
                <a:latin typeface="Arial" panose="020B0604020202020204"/>
                <a:ea typeface="Arial" panose="020B0604020202020204"/>
                <a:cs typeface="Arial" panose="020B0604020202020204"/>
                <a:sym typeface="Arial" panose="020B0604020202020204"/>
              </a:rPr>
              <a:t>hand image should be the in the allocated box </a:t>
            </a:r>
            <a:endParaRPr lang="en-IN" altLang="en-US">
              <a:solidFill>
                <a:srgbClr val="374151"/>
              </a:solidFill>
              <a:latin typeface="Arial" panose="020B0604020202020204"/>
              <a:ea typeface="Arial" panose="020B0604020202020204"/>
              <a:cs typeface="Arial" panose="020B0604020202020204"/>
              <a:sym typeface="Arial" panose="020B0604020202020204"/>
            </a:endParaRPr>
          </a:p>
          <a:p>
            <a:r>
              <a:rPr lang="en-IN" altLang="en-US">
                <a:solidFill>
                  <a:srgbClr val="374151"/>
                </a:solidFill>
                <a:latin typeface="Arial" panose="020B0604020202020204"/>
                <a:ea typeface="Arial" panose="020B0604020202020204"/>
                <a:cs typeface="Arial" panose="020B0604020202020204"/>
                <a:sym typeface="Arial" panose="020B0604020202020204"/>
              </a:rPr>
              <a:t>hand image</a:t>
            </a:r>
            <a:r>
              <a:rPr lang="en-US">
                <a:solidFill>
                  <a:srgbClr val="374151"/>
                </a:solidFill>
                <a:latin typeface="Arial" panose="020B0604020202020204"/>
                <a:ea typeface="Arial" panose="020B0604020202020204"/>
                <a:cs typeface="Arial" panose="020B0604020202020204"/>
                <a:sym typeface="Arial" panose="020B0604020202020204"/>
              </a:rPr>
              <a:t> Extraction: Th</a:t>
            </a:r>
            <a:r>
              <a:rPr lang="en-IN" altLang="en-US">
                <a:solidFill>
                  <a:srgbClr val="374151"/>
                </a:solidFill>
                <a:latin typeface="Arial" panose="020B0604020202020204"/>
                <a:ea typeface="Arial" panose="020B0604020202020204"/>
                <a:cs typeface="Arial" panose="020B0604020202020204"/>
                <a:sym typeface="Arial" panose="020B0604020202020204"/>
              </a:rPr>
              <a:t>is</a:t>
            </a:r>
            <a:r>
              <a:rPr lang="en-US">
                <a:solidFill>
                  <a:srgbClr val="374151"/>
                </a:solidFill>
                <a:latin typeface="Arial" panose="020B0604020202020204"/>
                <a:ea typeface="Arial" panose="020B0604020202020204"/>
                <a:cs typeface="Arial" panose="020B0604020202020204"/>
                <a:sym typeface="Arial" panose="020B0604020202020204"/>
              </a:rPr>
              <a:t> is to extract the</a:t>
            </a:r>
            <a:r>
              <a:rPr lang="en-IN" altLang="en-US">
                <a:solidFill>
                  <a:srgbClr val="374151"/>
                </a:solidFill>
                <a:latin typeface="Arial" panose="020B0604020202020204"/>
                <a:ea typeface="Arial" panose="020B0604020202020204"/>
                <a:cs typeface="Arial" panose="020B0604020202020204"/>
                <a:sym typeface="Arial" panose="020B0604020202020204"/>
              </a:rPr>
              <a:t> hand</a:t>
            </a:r>
            <a:r>
              <a:rPr lang="en-US">
                <a:solidFill>
                  <a:srgbClr val="374151"/>
                </a:solidFill>
                <a:latin typeface="Arial" panose="020B0604020202020204"/>
                <a:ea typeface="Arial" panose="020B0604020202020204"/>
                <a:cs typeface="Arial" panose="020B0604020202020204"/>
                <a:sym typeface="Arial" panose="020B0604020202020204"/>
              </a:rPr>
              <a:t> features from the preprocessed </a:t>
            </a:r>
            <a:r>
              <a:rPr lang="en-IN" altLang="en-US">
                <a:solidFill>
                  <a:srgbClr val="374151"/>
                </a:solidFill>
                <a:latin typeface="Arial" panose="020B0604020202020204"/>
                <a:ea typeface="Arial" panose="020B0604020202020204"/>
                <a:cs typeface="Arial" panose="020B0604020202020204"/>
                <a:sym typeface="Arial" panose="020B0604020202020204"/>
              </a:rPr>
              <a:t>hand images in the box</a:t>
            </a:r>
            <a:r>
              <a:rPr lang="en-US">
                <a:solidFill>
                  <a:srgbClr val="374151"/>
                </a:solidFill>
                <a:latin typeface="Arial" panose="020B0604020202020204"/>
                <a:ea typeface="Arial" panose="020B0604020202020204"/>
                <a:cs typeface="Arial" panose="020B0604020202020204"/>
                <a:sym typeface="Arial" panose="020B0604020202020204"/>
              </a:rPr>
              <a:t>. </a:t>
            </a:r>
            <a:r>
              <a:rPr lang="en-IN" altLang="en-US">
                <a:solidFill>
                  <a:srgbClr val="374151"/>
                </a:solidFill>
                <a:latin typeface="Arial" panose="020B0604020202020204"/>
                <a:ea typeface="Arial" panose="020B0604020202020204"/>
                <a:cs typeface="Arial" panose="020B0604020202020204"/>
                <a:sym typeface="Arial" panose="020B0604020202020204"/>
              </a:rPr>
              <a:t>hand recognition </a:t>
            </a:r>
            <a:r>
              <a:rPr lang="en-US">
                <a:solidFill>
                  <a:srgbClr val="374151"/>
                </a:solidFill>
                <a:latin typeface="Arial" panose="020B0604020202020204"/>
                <a:ea typeface="Arial" panose="020B0604020202020204"/>
                <a:cs typeface="Arial" panose="020B0604020202020204"/>
                <a:sym typeface="Arial" panose="020B0604020202020204"/>
              </a:rPr>
              <a:t>is a critical step in </a:t>
            </a:r>
            <a:r>
              <a:rPr lang="en-IN" altLang="en-US">
                <a:solidFill>
                  <a:srgbClr val="374151"/>
                </a:solidFill>
                <a:latin typeface="Arial" panose="020B0604020202020204"/>
                <a:ea typeface="Arial" panose="020B0604020202020204"/>
                <a:cs typeface="Arial" panose="020B0604020202020204"/>
                <a:sym typeface="Arial" panose="020B0604020202020204"/>
              </a:rPr>
              <a:t>movements in the mouse</a:t>
            </a:r>
            <a:r>
              <a:rPr lang="en-US">
                <a:solidFill>
                  <a:srgbClr val="374151"/>
                </a:solidFill>
                <a:latin typeface="Arial" panose="020B0604020202020204"/>
                <a:ea typeface="Arial" panose="020B0604020202020204"/>
                <a:cs typeface="Arial" panose="020B0604020202020204"/>
                <a:sym typeface="Arial" panose="020B0604020202020204"/>
              </a:rPr>
              <a:t>, the quality and relevance of the input data to the prediction model. </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steps</a:t>
            </a:r>
            <a:endParaRPr lang="en-IN" altLang="en-US"/>
          </a:p>
        </p:txBody>
      </p:sp>
      <p:sp>
        <p:nvSpPr>
          <p:cNvPr id="3" name="Content Placeholder 2"/>
          <p:cNvSpPr>
            <a:spLocks noGrp="1"/>
          </p:cNvSpPr>
          <p:nvPr>
            <p:ph idx="1"/>
          </p:nvPr>
        </p:nvSpPr>
        <p:spPr/>
        <p:txBody>
          <a:bodyPr/>
          <a:p>
            <a:r>
              <a:rPr lang="en-IN" altLang="en-US"/>
              <a:t>use css to create a box in a space and use the grid formula and connect the box space to the space around the desktop</a:t>
            </a:r>
            <a:endParaRPr lang="en-IN" altLang="en-US"/>
          </a:p>
          <a:p>
            <a:r>
              <a:rPr lang="en-IN" altLang="en-US"/>
              <a:t>use the camera and identify the hand present int box and gather the coordinates of the box and use gaph use calculation place cursor at the appropiate position in the desktop</a:t>
            </a:r>
            <a:endParaRPr lang="en-IN" altLang="en-US"/>
          </a:p>
          <a:p>
            <a:r>
              <a:rPr lang="en-IN" altLang="en-US"/>
              <a:t>every time the hand changes position caluculate new position and move the mouse </a:t>
            </a:r>
            <a:endParaRPr lang="en-IN" altLang="en-US"/>
          </a:p>
          <a:p>
            <a:endParaRPr lang="en-I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en-US"/>
              <a:t>Features</a:t>
            </a:r>
            <a:endParaRPr lang="en-US"/>
          </a:p>
          <a:p>
            <a:r>
              <a:rPr lang="en-US"/>
              <a:t> Toggle switch to turn AI on or off</a:t>
            </a:r>
            <a:endParaRPr lang="en-US"/>
          </a:p>
          <a:p>
            <a:r>
              <a:rPr lang="en-US"/>
              <a:t> Range slider to control frame rate</a:t>
            </a:r>
            <a:endParaRPr lang="en-US"/>
          </a:p>
          <a:p>
            <a:r>
              <a:rPr lang="en-US"/>
              <a:t> Mouse example to show a possible usage case</a:t>
            </a:r>
            <a:endParaRPr lang="en-US"/>
          </a:p>
          <a:p>
            <a:r>
              <a:rPr lang="en-US"/>
              <a:t> Configurable border in mouse example</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languages USED</a:t>
            </a:r>
            <a:endParaRPr lang="en-IN" altLang="en-US"/>
          </a:p>
        </p:txBody>
      </p:sp>
      <p:sp>
        <p:nvSpPr>
          <p:cNvPr id="7" name="Content Placeholder 6"/>
          <p:cNvSpPr/>
          <p:nvPr>
            <p:ph idx="1"/>
          </p:nvPr>
        </p:nvSpPr>
        <p:spPr/>
        <p:txBody>
          <a:bodyPr/>
          <a:p>
            <a:r>
              <a:rPr lang="en-IN" altLang="en-US"/>
              <a:t>jss</a:t>
            </a:r>
            <a:endParaRPr lang="en-IN" altLang="en-US"/>
          </a:p>
          <a:p>
            <a:r>
              <a:rPr lang="en-IN" altLang="en-US"/>
              <a:t>css</a:t>
            </a:r>
            <a:endParaRPr lang="en-IN" altLang="en-US"/>
          </a:p>
          <a:p>
            <a:r>
              <a:rPr lang="en-IN" altLang="en-US"/>
              <a:t>javascript</a:t>
            </a:r>
            <a:endParaRPr lang="en-IN" altLang="en-US"/>
          </a:p>
          <a:p>
            <a:r>
              <a:rPr lang="en-IN" altLang="en-US"/>
              <a:t>python</a:t>
            </a:r>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8" name="Content Placeholder 7" descr="Screenshot 2023-04-23 204631"/>
          <p:cNvPicPr>
            <a:picLocks noChangeAspect="1"/>
          </p:cNvPicPr>
          <p:nvPr>
            <p:ph idx="1"/>
          </p:nvPr>
        </p:nvPicPr>
        <p:blipFill>
          <a:blip r:embed="rId1"/>
          <a:stretch>
            <a:fillRect/>
          </a:stretch>
        </p:blipFill>
        <p:spPr>
          <a:xfrm>
            <a:off x="3189605" y="1825625"/>
            <a:ext cx="5812155" cy="43516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Screenshot 2023-04-23 204640"/>
          <p:cNvPicPr>
            <a:picLocks noChangeAspect="1"/>
          </p:cNvPicPr>
          <p:nvPr>
            <p:ph idx="1"/>
          </p:nvPr>
        </p:nvPicPr>
        <p:blipFill>
          <a:blip r:embed="rId1"/>
          <a:stretch>
            <a:fillRect/>
          </a:stretch>
        </p:blipFill>
        <p:spPr>
          <a:xfrm>
            <a:off x="3381375" y="1825625"/>
            <a:ext cx="5427980" cy="4351655"/>
          </a:xfrm>
          <a:prstGeom prst="rect">
            <a:avLst/>
          </a:prstGeom>
        </p:spPr>
      </p:pic>
    </p:spTree>
  </p:cSld>
  <p:clrMapOvr>
    <a:masterClrMapping/>
  </p:clrMapOvr>
</p:sld>
</file>

<file path=ppt/theme/theme1.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1296</Words>
  <Application>WPS Presentation</Application>
  <PresentationFormat>Widescreen</PresentationFormat>
  <Paragraphs>32</Paragraphs>
  <Slides>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SimSun</vt:lpstr>
      <vt:lpstr>Wingdings</vt:lpstr>
      <vt:lpstr>Calibri Light</vt:lpstr>
      <vt:lpstr>Calibri</vt:lpstr>
      <vt:lpstr>Microsoft YaHei</vt:lpstr>
      <vt:lpstr>Arial Unicode MS</vt:lpstr>
      <vt:lpstr>Arial</vt:lpstr>
      <vt:lpstr>Calibri</vt:lpstr>
      <vt:lpstr>Data Pie Charts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mouse control using hand movements</dc:title>
  <dc:creator/>
  <cp:lastModifiedBy>ab17a</cp:lastModifiedBy>
  <cp:revision>1</cp:revision>
  <dcterms:created xsi:type="dcterms:W3CDTF">2023-04-23T16:34:39Z</dcterms:created>
  <dcterms:modified xsi:type="dcterms:W3CDTF">2023-04-23T16:34:39Z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263303383C234BE4BE48C9EDEC20544E</vt:lpwstr>
  </property>
  <property fmtid="{D5CDD505-2E9C-101B-9397-08002B2CF9AE}" pid="3" name="KSOProductBuildVer">
    <vt:lpwstr>1033-11.2.0.11219</vt:lpwstr>
  </property>
</Properties>
</file>