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F8734C5-9B59-485E-8B89-9B43B709170D}">
  <a:tblStyle styleId="{BF8734C5-9B59-485E-8B89-9B43B70917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66vttAMIoL8"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4fbf3eb8b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4fbf3eb8b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4fbf3eb8b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4fbf3eb8b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7d0845e5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7d0845e5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4fbf3eb8b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4fbf3eb8b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https://www.youtube.com/watch?v=66vttAMIoL8</a:t>
            </a:r>
            <a:endParaRPr/>
          </a:p>
          <a:p>
            <a:pPr indent="0" lvl="0" marL="0" rtl="0" algn="l">
              <a:spcBef>
                <a:spcPts val="0"/>
              </a:spcBef>
              <a:spcAft>
                <a:spcPts val="0"/>
              </a:spcAft>
              <a:buNone/>
            </a:pPr>
            <a:r>
              <a:rPr lang="en"/>
              <a:t>Harsh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7e724d789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7e724d789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4fbf3eb8b_5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4fbf3eb8b_5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7e724d789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7e724d789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7e724d7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7e724d7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7e724d789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7e724d789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Taalne ka 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7e724d78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7e724d78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Taalne ka 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4fbf3eb8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4fbf3eb8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7e724d789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7e724d789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Taalne ka 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7e724d789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7e724d789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Taalne ka 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4fbf3eb8b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4fbf3eb8b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7e724d78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7e724d78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4fbf3eb8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4fbf3eb8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4fbf3eb8b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4fbf3eb8b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4fbf3eb8b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4fbf3eb8b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Take an image input, whose dimension is equal to the dimension of the maze (each pixel is either white or black) then we start making nodes at every white point of the image. </a:t>
            </a:r>
            <a:endParaRPr/>
          </a:p>
          <a:p>
            <a:pPr indent="0" lvl="0" marL="0" rtl="0" algn="l">
              <a:spcBef>
                <a:spcPts val="0"/>
              </a:spcBef>
              <a:spcAft>
                <a:spcPts val="0"/>
              </a:spcAft>
              <a:buNone/>
            </a:pPr>
            <a:r>
              <a:rPr lang="en"/>
              <a:t>Ayush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4fbf3eb8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4fbf3eb8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7e724d78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7e724d78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7d0845e5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7d0845e5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7d0845e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d0845e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7e724d789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7e724d789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 Id="rId4" Type="http://schemas.openxmlformats.org/officeDocument/2006/relationships/image" Target="../media/image6.jpg"/><Relationship Id="rId5"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688" y="1927247"/>
            <a:ext cx="8520600" cy="151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Analysis</a:t>
            </a:r>
            <a:endParaRPr sz="3000"/>
          </a:p>
          <a:p>
            <a:pPr indent="0" lvl="0" marL="0" rtl="0" algn="ctr">
              <a:spcBef>
                <a:spcPts val="0"/>
              </a:spcBef>
              <a:spcAft>
                <a:spcPts val="0"/>
              </a:spcAft>
              <a:buNone/>
            </a:pPr>
            <a:r>
              <a:rPr lang="en" sz="2000"/>
              <a:t>of</a:t>
            </a:r>
            <a:endParaRPr sz="2000"/>
          </a:p>
          <a:p>
            <a:pPr indent="0" lvl="0" marL="0" rtl="0" algn="ctr">
              <a:spcBef>
                <a:spcPts val="0"/>
              </a:spcBef>
              <a:spcAft>
                <a:spcPts val="0"/>
              </a:spcAft>
              <a:buNone/>
            </a:pPr>
            <a:r>
              <a:rPr lang="en" sz="4200"/>
              <a:t>Maze Solving Algorithms</a:t>
            </a:r>
            <a:endParaRPr sz="4200"/>
          </a:p>
        </p:txBody>
      </p:sp>
      <p:sp>
        <p:nvSpPr>
          <p:cNvPr id="86" name="Google Shape;86;p13"/>
          <p:cNvSpPr txBox="1"/>
          <p:nvPr>
            <p:ph idx="1" type="subTitle"/>
          </p:nvPr>
        </p:nvSpPr>
        <p:spPr>
          <a:xfrm>
            <a:off x="6060650" y="3990875"/>
            <a:ext cx="2863800" cy="10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Submitted By :</a:t>
            </a:r>
            <a:endParaRPr sz="1700"/>
          </a:p>
          <a:p>
            <a:pPr indent="0" lvl="0" marL="0" rtl="0" algn="r">
              <a:spcBef>
                <a:spcPts val="0"/>
              </a:spcBef>
              <a:spcAft>
                <a:spcPts val="0"/>
              </a:spcAft>
              <a:buNone/>
            </a:pPr>
            <a:r>
              <a:rPr lang="en" sz="1700"/>
              <a:t>Harsh Chaurasia 1018</a:t>
            </a:r>
            <a:endParaRPr sz="1700"/>
          </a:p>
          <a:p>
            <a:pPr indent="0" lvl="0" marL="0" rtl="0" algn="r">
              <a:spcBef>
                <a:spcPts val="0"/>
              </a:spcBef>
              <a:spcAft>
                <a:spcPts val="0"/>
              </a:spcAft>
              <a:buNone/>
            </a:pPr>
            <a:r>
              <a:rPr lang="en" sz="1700"/>
              <a:t>Ayush Agrawal 1011</a:t>
            </a:r>
            <a:endParaRPr sz="1700"/>
          </a:p>
        </p:txBody>
      </p:sp>
      <p:pic>
        <p:nvPicPr>
          <p:cNvPr id="87" name="Google Shape;87;p13"/>
          <p:cNvPicPr preferRelativeResize="0"/>
          <p:nvPr/>
        </p:nvPicPr>
        <p:blipFill>
          <a:blip r:embed="rId3">
            <a:alphaModFix/>
          </a:blip>
          <a:stretch>
            <a:fillRect/>
          </a:stretch>
        </p:blipFill>
        <p:spPr>
          <a:xfrm>
            <a:off x="3728513" y="109925"/>
            <a:ext cx="1686975" cy="1817325"/>
          </a:xfrm>
          <a:prstGeom prst="rect">
            <a:avLst/>
          </a:prstGeom>
          <a:noFill/>
          <a:ln>
            <a:noFill/>
          </a:ln>
        </p:spPr>
      </p:pic>
      <p:sp>
        <p:nvSpPr>
          <p:cNvPr id="88" name="Google Shape;88;p13"/>
          <p:cNvSpPr txBox="1"/>
          <p:nvPr/>
        </p:nvSpPr>
        <p:spPr>
          <a:xfrm>
            <a:off x="7558625" y="280925"/>
            <a:ext cx="1431600" cy="5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Roboto"/>
                <a:ea typeface="Roboto"/>
                <a:cs typeface="Roboto"/>
                <a:sym typeface="Roboto"/>
              </a:rPr>
              <a:t>CS 254</a:t>
            </a:r>
            <a:endParaRPr sz="2600">
              <a:solidFill>
                <a:srgbClr val="FFFFFF"/>
              </a:solidFill>
              <a:latin typeface="Roboto"/>
              <a:ea typeface="Roboto"/>
              <a:cs typeface="Roboto"/>
              <a:sym typeface="Roboto"/>
            </a:endParaRPr>
          </a:p>
        </p:txBody>
      </p:sp>
      <p:sp>
        <p:nvSpPr>
          <p:cNvPr id="89" name="Google Shape;89;p13"/>
          <p:cNvSpPr txBox="1"/>
          <p:nvPr/>
        </p:nvSpPr>
        <p:spPr>
          <a:xfrm>
            <a:off x="2011950" y="3339800"/>
            <a:ext cx="5120100" cy="42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Department of Computer Science and Engineering, IIT Indore.</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BackTracker - Depth First Search (DFS)</a:t>
            </a:r>
            <a:endParaRPr/>
          </a:p>
        </p:txBody>
      </p:sp>
      <p:sp>
        <p:nvSpPr>
          <p:cNvPr id="149" name="Google Shape;149;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The Principal behind DFS is to analyse a path until we get to the goal or a dead end.</a:t>
            </a:r>
            <a:endParaRPr i="1"/>
          </a:p>
          <a:p>
            <a:pPr indent="-342900" lvl="0" marL="457200" rtl="0" algn="l">
              <a:spcBef>
                <a:spcPts val="0"/>
              </a:spcBef>
              <a:spcAft>
                <a:spcPts val="0"/>
              </a:spcAft>
              <a:buSzPts val="1800"/>
              <a:buChar char="●"/>
            </a:pPr>
            <a:r>
              <a:rPr i="1" lang="en"/>
              <a:t>In the latter case, we backtrack until we arrive at an un-analysed node and repeat the same.</a:t>
            </a:r>
            <a:endParaRPr i="1"/>
          </a:p>
          <a:p>
            <a:pPr indent="-342900" lvl="0" marL="457200" rtl="0" algn="l">
              <a:spcBef>
                <a:spcPts val="0"/>
              </a:spcBef>
              <a:spcAft>
                <a:spcPts val="0"/>
              </a:spcAft>
              <a:buSzPts val="1800"/>
              <a:buChar char="●"/>
            </a:pPr>
            <a:r>
              <a:rPr i="1" lang="en"/>
              <a:t>It is a sure shot way to find a path from source to destination given that such path exists. However, it may not be the shortest.</a:t>
            </a:r>
            <a:endParaRPr i="1"/>
          </a:p>
          <a:p>
            <a:pPr indent="-342900" lvl="0" marL="457200" rtl="0" algn="l">
              <a:spcBef>
                <a:spcPts val="0"/>
              </a:spcBef>
              <a:spcAft>
                <a:spcPts val="0"/>
              </a:spcAft>
              <a:buSzPts val="1800"/>
              <a:buChar char="●"/>
            </a:pPr>
            <a:r>
              <a:rPr i="1" lang="en"/>
              <a:t>DFS is an optimal approach when it is known that the maze has atmost one correct path. (eg. Labyrinths)</a:t>
            </a:r>
            <a:endParaRPr i="1"/>
          </a:p>
          <a:p>
            <a:pPr indent="-342900" lvl="0" marL="457200" rtl="0" algn="l">
              <a:spcBef>
                <a:spcPts val="0"/>
              </a:spcBef>
              <a:spcAft>
                <a:spcPts val="0"/>
              </a:spcAft>
              <a:buSzPts val="1800"/>
              <a:buChar char="●"/>
            </a:pPr>
            <a:r>
              <a:rPr i="1" lang="en"/>
              <a:t>It has time Complexity O(e+v). </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546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Breadth First Search (BFS)</a:t>
            </a:r>
            <a:endParaRPr/>
          </a:p>
        </p:txBody>
      </p:sp>
      <p:sp>
        <p:nvSpPr>
          <p:cNvPr id="155" name="Google Shape;155;p23"/>
          <p:cNvSpPr txBox="1"/>
          <p:nvPr>
            <p:ph idx="1" type="body"/>
          </p:nvPr>
        </p:nvSpPr>
        <p:spPr>
          <a:xfrm>
            <a:off x="311700" y="14777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The Breadth First Search Algorithm explores the maze in such a way that at every node, it queues every possible direction, traversing them in that order.</a:t>
            </a:r>
            <a:endParaRPr i="1"/>
          </a:p>
          <a:p>
            <a:pPr indent="-342900" lvl="0" marL="457200" rtl="0" algn="l">
              <a:spcBef>
                <a:spcPts val="0"/>
              </a:spcBef>
              <a:spcAft>
                <a:spcPts val="0"/>
              </a:spcAft>
              <a:buSzPts val="1800"/>
              <a:buChar char="●"/>
            </a:pPr>
            <a:r>
              <a:rPr i="1" lang="en"/>
              <a:t>If the search queue becomes empty before getting out, the maze is declared to have no solution.</a:t>
            </a:r>
            <a:endParaRPr i="1"/>
          </a:p>
          <a:p>
            <a:pPr indent="-342900" lvl="0" marL="457200" rtl="0" algn="l">
              <a:spcBef>
                <a:spcPts val="0"/>
              </a:spcBef>
              <a:spcAft>
                <a:spcPts val="0"/>
              </a:spcAft>
              <a:buSzPts val="1800"/>
              <a:buChar char="●"/>
            </a:pPr>
            <a:r>
              <a:rPr i="1" lang="en"/>
              <a:t>BFS provides the most optimal solution to the maze but its drawback is that it consumes a lot of memory and explore un-necessary nodes.</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199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 Algorithm with BackTracking</a:t>
            </a:r>
            <a:endParaRPr/>
          </a:p>
        </p:txBody>
      </p:sp>
      <p:sp>
        <p:nvSpPr>
          <p:cNvPr id="161" name="Google Shape;161;p24"/>
          <p:cNvSpPr txBox="1"/>
          <p:nvPr>
            <p:ph idx="1" type="body"/>
          </p:nvPr>
        </p:nvSpPr>
        <p:spPr>
          <a:xfrm>
            <a:off x="311700" y="907625"/>
            <a:ext cx="8520600" cy="385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Dijkstra is one of the most fundamental algorithm to find shortest path in weighted graph.</a:t>
            </a:r>
            <a:endParaRPr i="1"/>
          </a:p>
          <a:p>
            <a:pPr indent="-342900" lvl="0" marL="457200" rtl="0" algn="l">
              <a:spcBef>
                <a:spcPts val="0"/>
              </a:spcBef>
              <a:spcAft>
                <a:spcPts val="0"/>
              </a:spcAft>
              <a:buSzPts val="1800"/>
              <a:buChar char="●"/>
            </a:pPr>
            <a:r>
              <a:rPr i="1" lang="en"/>
              <a:t>This algo maintains two lists - one having nodes already present in shortest path while other set contain nodes still to be included or “candidate” nodes.</a:t>
            </a:r>
            <a:endParaRPr i="1"/>
          </a:p>
          <a:p>
            <a:pPr indent="-342900" lvl="0" marL="457200" rtl="0" algn="l">
              <a:spcBef>
                <a:spcPts val="0"/>
              </a:spcBef>
              <a:spcAft>
                <a:spcPts val="0"/>
              </a:spcAft>
              <a:buSzPts val="1800"/>
              <a:buChar char="●"/>
            </a:pPr>
            <a:r>
              <a:rPr i="1" lang="en"/>
              <a:t>From the included list, next move is made to the node which is at minimum distance from source and a distance list keep a record of this.</a:t>
            </a:r>
            <a:endParaRPr i="1"/>
          </a:p>
          <a:p>
            <a:pPr indent="-342900" lvl="0" marL="457200" rtl="0" algn="l">
              <a:spcBef>
                <a:spcPts val="0"/>
              </a:spcBef>
              <a:spcAft>
                <a:spcPts val="0"/>
              </a:spcAft>
              <a:buSzPts val="1800"/>
              <a:buChar char="●"/>
            </a:pPr>
            <a:r>
              <a:rPr i="1" lang="en"/>
              <a:t>A parent list is also formed which keeps record of the parent of each node which is later used for backtracking.</a:t>
            </a:r>
            <a:endParaRPr i="1"/>
          </a:p>
          <a:p>
            <a:pPr indent="-342900" lvl="0" marL="457200" rtl="0" algn="l">
              <a:spcBef>
                <a:spcPts val="0"/>
              </a:spcBef>
              <a:spcAft>
                <a:spcPts val="0"/>
              </a:spcAft>
              <a:buSzPts val="1800"/>
              <a:buChar char="●"/>
            </a:pPr>
            <a:r>
              <a:rPr i="1" lang="en"/>
              <a:t>Dijkstra algorithm is very inefficient for medium and large size mazes.</a:t>
            </a:r>
            <a:endParaRPr i="1"/>
          </a:p>
          <a:p>
            <a:pPr indent="-342900" lvl="0" marL="457200" rtl="0" algn="l">
              <a:spcBef>
                <a:spcPts val="0"/>
              </a:spcBef>
              <a:spcAft>
                <a:spcPts val="0"/>
              </a:spcAft>
              <a:buSzPts val="1800"/>
              <a:buChar char="●"/>
            </a:pPr>
            <a:r>
              <a:rPr i="1" lang="en"/>
              <a:t>Its space complexity is O(b^d).</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Flood Fill Algorithm</a:t>
            </a:r>
            <a:endParaRPr/>
          </a:p>
        </p:txBody>
      </p:sp>
      <p:sp>
        <p:nvSpPr>
          <p:cNvPr id="167" name="Google Shape;167;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One of the best maze solving algo. Involves assigning values to each node where value represent distance of node from destination node.</a:t>
            </a:r>
            <a:endParaRPr i="1"/>
          </a:p>
          <a:p>
            <a:pPr indent="-342900" lvl="0" marL="457200" rtl="0" algn="l">
              <a:spcBef>
                <a:spcPts val="0"/>
              </a:spcBef>
              <a:spcAft>
                <a:spcPts val="0"/>
              </a:spcAft>
              <a:buSzPts val="1800"/>
              <a:buChar char="●"/>
            </a:pPr>
            <a:r>
              <a:rPr i="1" lang="en"/>
              <a:t>It is done in four parts :-</a:t>
            </a:r>
            <a:endParaRPr i="1"/>
          </a:p>
          <a:p>
            <a:pPr indent="-317500" lvl="1" marL="914400" rtl="0" algn="l">
              <a:spcBef>
                <a:spcPts val="0"/>
              </a:spcBef>
              <a:spcAft>
                <a:spcPts val="0"/>
              </a:spcAft>
              <a:buSzPts val="1400"/>
              <a:buChar char="○"/>
            </a:pPr>
            <a:r>
              <a:rPr i="1" lang="en"/>
              <a:t>Update Walls</a:t>
            </a:r>
            <a:endParaRPr i="1"/>
          </a:p>
          <a:p>
            <a:pPr indent="-317500" lvl="1" marL="914400" rtl="0" algn="l">
              <a:spcBef>
                <a:spcPts val="0"/>
              </a:spcBef>
              <a:spcAft>
                <a:spcPts val="0"/>
              </a:spcAft>
              <a:buSzPts val="1400"/>
              <a:buChar char="○"/>
            </a:pPr>
            <a:r>
              <a:rPr i="1" lang="en"/>
              <a:t>Flood Maze</a:t>
            </a:r>
            <a:endParaRPr i="1"/>
          </a:p>
          <a:p>
            <a:pPr indent="-317500" lvl="1" marL="914400" rtl="0" algn="l">
              <a:spcBef>
                <a:spcPts val="0"/>
              </a:spcBef>
              <a:spcAft>
                <a:spcPts val="0"/>
              </a:spcAft>
              <a:buSzPts val="1400"/>
              <a:buChar char="○"/>
            </a:pPr>
            <a:r>
              <a:rPr i="1" lang="en"/>
              <a:t>Turn Determination</a:t>
            </a:r>
            <a:endParaRPr i="1"/>
          </a:p>
          <a:p>
            <a:pPr indent="-317500" lvl="1" marL="914400" rtl="0" algn="l">
              <a:spcBef>
                <a:spcPts val="0"/>
              </a:spcBef>
              <a:spcAft>
                <a:spcPts val="0"/>
              </a:spcAft>
              <a:buSzPts val="1400"/>
              <a:buChar char="○"/>
            </a:pPr>
            <a:r>
              <a:rPr i="1" lang="en"/>
              <a:t>Move to next cell</a:t>
            </a:r>
            <a:endParaRPr i="1"/>
          </a:p>
          <a:p>
            <a:pPr indent="-342900" lvl="0" marL="457200" rtl="0" algn="l">
              <a:spcBef>
                <a:spcPts val="0"/>
              </a:spcBef>
              <a:spcAft>
                <a:spcPts val="0"/>
              </a:spcAft>
              <a:buSzPts val="1800"/>
              <a:buChar char="●"/>
            </a:pPr>
            <a:r>
              <a:rPr i="1" lang="en"/>
              <a:t>In similar way nodes are filled sequentially, if at the end, destination is not filled then the maze has no solution.</a:t>
            </a:r>
            <a:endParaRPr i="1"/>
          </a:p>
          <a:p>
            <a:pPr indent="-342900" lvl="0" marL="457200" rtl="0" algn="l">
              <a:spcBef>
                <a:spcPts val="0"/>
              </a:spcBef>
              <a:spcAft>
                <a:spcPts val="0"/>
              </a:spcAft>
              <a:buSzPts val="1800"/>
              <a:buChar char="●"/>
            </a:pPr>
            <a:r>
              <a:rPr i="1" lang="en"/>
              <a:t>It is efficient for small and medium size mazes.</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6"/>
          <p:cNvPicPr preferRelativeResize="0"/>
          <p:nvPr/>
        </p:nvPicPr>
        <p:blipFill>
          <a:blip r:embed="rId3">
            <a:alphaModFix/>
          </a:blip>
          <a:stretch>
            <a:fillRect/>
          </a:stretch>
        </p:blipFill>
        <p:spPr>
          <a:xfrm>
            <a:off x="734925" y="350700"/>
            <a:ext cx="3630975" cy="1731500"/>
          </a:xfrm>
          <a:prstGeom prst="rect">
            <a:avLst/>
          </a:prstGeom>
          <a:noFill/>
          <a:ln>
            <a:noFill/>
          </a:ln>
        </p:spPr>
      </p:pic>
      <p:pic>
        <p:nvPicPr>
          <p:cNvPr id="173" name="Google Shape;173;p26"/>
          <p:cNvPicPr preferRelativeResize="0"/>
          <p:nvPr/>
        </p:nvPicPr>
        <p:blipFill>
          <a:blip r:embed="rId4">
            <a:alphaModFix/>
          </a:blip>
          <a:stretch>
            <a:fillRect/>
          </a:stretch>
        </p:blipFill>
        <p:spPr>
          <a:xfrm>
            <a:off x="5580950" y="350700"/>
            <a:ext cx="2809775" cy="1731500"/>
          </a:xfrm>
          <a:prstGeom prst="rect">
            <a:avLst/>
          </a:prstGeom>
          <a:noFill/>
          <a:ln>
            <a:noFill/>
          </a:ln>
        </p:spPr>
      </p:pic>
      <p:pic>
        <p:nvPicPr>
          <p:cNvPr id="174" name="Google Shape;174;p26"/>
          <p:cNvPicPr preferRelativeResize="0"/>
          <p:nvPr/>
        </p:nvPicPr>
        <p:blipFill>
          <a:blip r:embed="rId5">
            <a:alphaModFix/>
          </a:blip>
          <a:stretch>
            <a:fillRect/>
          </a:stretch>
        </p:blipFill>
        <p:spPr>
          <a:xfrm>
            <a:off x="499642" y="2454000"/>
            <a:ext cx="3155283" cy="1933450"/>
          </a:xfrm>
          <a:prstGeom prst="rect">
            <a:avLst/>
          </a:prstGeom>
          <a:noFill/>
          <a:ln>
            <a:noFill/>
          </a:ln>
        </p:spPr>
      </p:pic>
      <p:pic>
        <p:nvPicPr>
          <p:cNvPr id="175" name="Google Shape;175;p26"/>
          <p:cNvPicPr preferRelativeResize="0"/>
          <p:nvPr/>
        </p:nvPicPr>
        <p:blipFill>
          <a:blip r:embed="rId6">
            <a:alphaModFix/>
          </a:blip>
          <a:stretch>
            <a:fillRect/>
          </a:stretch>
        </p:blipFill>
        <p:spPr>
          <a:xfrm>
            <a:off x="5580950" y="2454000"/>
            <a:ext cx="2809775" cy="182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291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Algorithm</a:t>
            </a:r>
            <a:endParaRPr/>
          </a:p>
        </p:txBody>
      </p:sp>
      <p:sp>
        <p:nvSpPr>
          <p:cNvPr id="181" name="Google Shape;181;p27"/>
          <p:cNvSpPr txBox="1"/>
          <p:nvPr>
            <p:ph idx="1" type="body"/>
          </p:nvPr>
        </p:nvSpPr>
        <p:spPr>
          <a:xfrm>
            <a:off x="311700" y="902249"/>
            <a:ext cx="8520600" cy="375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A* unlike any previous algorithms is in Informed search Algorithm.</a:t>
            </a:r>
            <a:endParaRPr i="1"/>
          </a:p>
          <a:p>
            <a:pPr indent="-342900" lvl="0" marL="457200" rtl="0" algn="l">
              <a:spcBef>
                <a:spcPts val="0"/>
              </a:spcBef>
              <a:spcAft>
                <a:spcPts val="0"/>
              </a:spcAft>
              <a:buSzPts val="1800"/>
              <a:buChar char="●"/>
            </a:pPr>
            <a:r>
              <a:rPr i="1" lang="en"/>
              <a:t>It tries to explore the direction which is more closer to the goal node.</a:t>
            </a:r>
            <a:endParaRPr i="1"/>
          </a:p>
          <a:p>
            <a:pPr indent="-342900" lvl="0" marL="457200" rtl="0" algn="l">
              <a:spcBef>
                <a:spcPts val="0"/>
              </a:spcBef>
              <a:spcAft>
                <a:spcPts val="0"/>
              </a:spcAft>
              <a:buSzPts val="1800"/>
              <a:buChar char="●"/>
            </a:pPr>
            <a:r>
              <a:rPr i="1" lang="en"/>
              <a:t>This is done using some heuristics which should not only be profitable, but consistent throughout the space as well as efficient to </a:t>
            </a:r>
            <a:r>
              <a:rPr i="1" lang="en"/>
              <a:t>calculate.</a:t>
            </a:r>
            <a:endParaRPr i="1"/>
          </a:p>
          <a:p>
            <a:pPr indent="-342900" lvl="0" marL="457200" rtl="0" algn="l">
              <a:spcBef>
                <a:spcPts val="0"/>
              </a:spcBef>
              <a:spcAft>
                <a:spcPts val="0"/>
              </a:spcAft>
              <a:buSzPts val="1800"/>
              <a:buChar char="●"/>
            </a:pPr>
            <a:r>
              <a:rPr i="1" lang="en"/>
              <a:t>In cases of mazes this can be done by simply calculating manhattan distances* of the node from the goal node.</a:t>
            </a:r>
            <a:endParaRPr i="1"/>
          </a:p>
          <a:p>
            <a:pPr indent="-342900" lvl="0" marL="457200" rtl="0" algn="l">
              <a:spcBef>
                <a:spcPts val="0"/>
              </a:spcBef>
              <a:spcAft>
                <a:spcPts val="0"/>
              </a:spcAft>
              <a:buSzPts val="1800"/>
              <a:buChar char="●"/>
            </a:pPr>
            <a:r>
              <a:rPr i="1" lang="en"/>
              <a:t>This Algo is most useful when the cost of analysing a single node is high.**</a:t>
            </a:r>
            <a:endParaRPr i="1"/>
          </a:p>
          <a:p>
            <a:pPr indent="0" lvl="0" marL="457200" rtl="0" algn="l">
              <a:lnSpc>
                <a:spcPct val="100000"/>
              </a:lnSpc>
              <a:spcBef>
                <a:spcPts val="1600"/>
              </a:spcBef>
              <a:spcAft>
                <a:spcPts val="0"/>
              </a:spcAft>
              <a:buNone/>
            </a:pPr>
            <a:r>
              <a:t/>
            </a:r>
            <a:endParaRPr i="1" sz="1300">
              <a:solidFill>
                <a:srgbClr val="000000"/>
              </a:solidFill>
            </a:endParaRPr>
          </a:p>
          <a:p>
            <a:pPr indent="0" lvl="0" marL="457200" rtl="0" algn="l">
              <a:lnSpc>
                <a:spcPct val="100000"/>
              </a:lnSpc>
              <a:spcBef>
                <a:spcPts val="1600"/>
              </a:spcBef>
              <a:spcAft>
                <a:spcPts val="0"/>
              </a:spcAft>
              <a:buNone/>
            </a:pPr>
            <a:r>
              <a:rPr i="1" lang="en" sz="1300">
                <a:solidFill>
                  <a:srgbClr val="000000"/>
                </a:solidFill>
              </a:rPr>
              <a:t>*(manhattan distance is the sum of absolute differences of x and y coordinates.)</a:t>
            </a:r>
            <a:endParaRPr i="1" sz="1200">
              <a:solidFill>
                <a:srgbClr val="000000"/>
              </a:solidFill>
            </a:endParaRPr>
          </a:p>
          <a:p>
            <a:pPr indent="0" lvl="0" marL="457200" rtl="0" algn="l">
              <a:lnSpc>
                <a:spcPct val="100000"/>
              </a:lnSpc>
              <a:spcBef>
                <a:spcPts val="1600"/>
              </a:spcBef>
              <a:spcAft>
                <a:spcPts val="0"/>
              </a:spcAft>
              <a:buNone/>
            </a:pPr>
            <a:r>
              <a:rPr i="1" lang="en" sz="1200">
                <a:solidFill>
                  <a:srgbClr val="000000"/>
                </a:solidFill>
              </a:rPr>
              <a:t>**(The original 1968 A* paper contained a theorem that no A*-like algorithm could expand fewer nodes than A* if the heuristic function is consistent and A*’s tie-breaking rule is suitably chosen.)</a:t>
            </a:r>
            <a:endParaRPr i="1" sz="1200">
              <a:solidFill>
                <a:srgbClr val="000000"/>
              </a:solidFill>
            </a:endParaRPr>
          </a:p>
          <a:p>
            <a:pPr indent="0" lvl="0" marL="457200" rtl="0" algn="l">
              <a:spcBef>
                <a:spcPts val="1600"/>
              </a:spcBef>
              <a:spcAft>
                <a:spcPts val="1600"/>
              </a:spcAft>
              <a:buNone/>
            </a:pPr>
            <a:r>
              <a:t/>
            </a:r>
            <a:endParaRPr i="1"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94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Algorithm Pseudocode</a:t>
            </a:r>
            <a:endParaRPr/>
          </a:p>
        </p:txBody>
      </p:sp>
      <p:sp>
        <p:nvSpPr>
          <p:cNvPr id="187" name="Google Shape;187;p28"/>
          <p:cNvSpPr txBox="1"/>
          <p:nvPr>
            <p:ph idx="1" type="body"/>
          </p:nvPr>
        </p:nvSpPr>
        <p:spPr>
          <a:xfrm>
            <a:off x="311700" y="762975"/>
            <a:ext cx="8520600" cy="4025100"/>
          </a:xfrm>
          <a:prstGeom prst="rect">
            <a:avLst/>
          </a:prstGeom>
        </p:spPr>
        <p:txBody>
          <a:bodyPr anchorCtr="0" anchor="ctr" bIns="91425" lIns="91425" spcFirstLastPara="1" rIns="91425" wrap="square" tIns="91425">
            <a:noAutofit/>
          </a:bodyPr>
          <a:lstStyle/>
          <a:p>
            <a:pPr indent="0" lvl="0" marL="0" rtl="0" algn="l">
              <a:lnSpc>
                <a:spcPct val="10000"/>
              </a:lnSpc>
              <a:spcBef>
                <a:spcPts val="0"/>
              </a:spcBef>
              <a:spcAft>
                <a:spcPts val="0"/>
              </a:spcAft>
              <a:buNone/>
            </a:pPr>
            <a:r>
              <a:rPr i="1" lang="en" sz="1400"/>
              <a:t>1. Assign dis[v] for all nodes = INT_MAX (distance from root node + heuristics of every node).</a:t>
            </a:r>
            <a:endParaRPr i="1" sz="1400"/>
          </a:p>
          <a:p>
            <a:pPr indent="0" lvl="0" marL="0" rtl="0" algn="l">
              <a:lnSpc>
                <a:spcPct val="10000"/>
              </a:lnSpc>
              <a:spcBef>
                <a:spcPts val="1600"/>
              </a:spcBef>
              <a:spcAft>
                <a:spcPts val="0"/>
              </a:spcAft>
              <a:buNone/>
            </a:pPr>
            <a:r>
              <a:rPr i="1" lang="en" sz="1400"/>
              <a:t>2. Assign dis[root] = 0 + heuristic(root, goal) (distance from root node to itself + heuristics).</a:t>
            </a:r>
            <a:endParaRPr i="1" sz="1400"/>
          </a:p>
          <a:p>
            <a:pPr indent="0" lvl="0" marL="0" rtl="0" algn="l">
              <a:lnSpc>
                <a:spcPct val="10000"/>
              </a:lnSpc>
              <a:spcBef>
                <a:spcPts val="1600"/>
              </a:spcBef>
              <a:spcAft>
                <a:spcPts val="0"/>
              </a:spcAft>
              <a:buNone/>
            </a:pPr>
            <a:r>
              <a:rPr i="1" lang="en" sz="1400"/>
              <a:t>3. Add root node to priority queue.</a:t>
            </a:r>
            <a:endParaRPr i="1" sz="1400"/>
          </a:p>
          <a:p>
            <a:pPr indent="0" lvl="0" marL="0" rtl="0" algn="l">
              <a:lnSpc>
                <a:spcPct val="10000"/>
              </a:lnSpc>
              <a:spcBef>
                <a:spcPts val="1600"/>
              </a:spcBef>
              <a:spcAft>
                <a:spcPts val="0"/>
              </a:spcAft>
              <a:buNone/>
            </a:pPr>
            <a:r>
              <a:rPr i="1" lang="en" sz="1400"/>
              <a:t>4. Loop on the queue as long as it's not empty.</a:t>
            </a:r>
            <a:endParaRPr i="1" sz="1400"/>
          </a:p>
          <a:p>
            <a:pPr indent="0" lvl="0" marL="457200" rtl="0" algn="l">
              <a:lnSpc>
                <a:spcPct val="10000"/>
              </a:lnSpc>
              <a:spcBef>
                <a:spcPts val="1600"/>
              </a:spcBef>
              <a:spcAft>
                <a:spcPts val="0"/>
              </a:spcAft>
              <a:buNone/>
            </a:pPr>
            <a:r>
              <a:rPr i="1" lang="en" sz="1400"/>
              <a:t>1. In every loop, choose the node with the minimum distance from the root node in the queue + </a:t>
            </a:r>
            <a:endParaRPr i="1" sz="1400"/>
          </a:p>
          <a:p>
            <a:pPr indent="0" lvl="0" marL="457200" rtl="0" algn="l">
              <a:lnSpc>
                <a:spcPct val="10000"/>
              </a:lnSpc>
              <a:spcBef>
                <a:spcPts val="1600"/>
              </a:spcBef>
              <a:spcAft>
                <a:spcPts val="0"/>
              </a:spcAft>
              <a:buNone/>
            </a:pPr>
            <a:r>
              <a:rPr i="1" lang="en" sz="1400"/>
              <a:t>heuristic (root node will be selected first).</a:t>
            </a:r>
            <a:endParaRPr i="1" sz="1400"/>
          </a:p>
          <a:p>
            <a:pPr indent="0" lvl="0" marL="457200" rtl="0" algn="l">
              <a:lnSpc>
                <a:spcPct val="10000"/>
              </a:lnSpc>
              <a:spcBef>
                <a:spcPts val="1600"/>
              </a:spcBef>
              <a:spcAft>
                <a:spcPts val="0"/>
              </a:spcAft>
              <a:buNone/>
            </a:pPr>
            <a:r>
              <a:rPr i="1" lang="en" sz="1400"/>
              <a:t>2. Remove the current chosen node from the queue (vis[current] = true).</a:t>
            </a:r>
            <a:endParaRPr i="1" sz="1400"/>
          </a:p>
          <a:p>
            <a:pPr indent="0" lvl="0" marL="457200" rtl="0" algn="l">
              <a:lnSpc>
                <a:spcPct val="10000"/>
              </a:lnSpc>
              <a:spcBef>
                <a:spcPts val="1600"/>
              </a:spcBef>
              <a:spcAft>
                <a:spcPts val="0"/>
              </a:spcAft>
              <a:buNone/>
            </a:pPr>
            <a:r>
              <a:rPr i="1" lang="en" sz="1400"/>
              <a:t>3. If the current node is the goal node, then return it.</a:t>
            </a:r>
            <a:endParaRPr i="1" sz="1400"/>
          </a:p>
          <a:p>
            <a:pPr indent="0" lvl="0" marL="457200" rtl="0" algn="l">
              <a:lnSpc>
                <a:spcPct val="10000"/>
              </a:lnSpc>
              <a:spcBef>
                <a:spcPts val="1600"/>
              </a:spcBef>
              <a:spcAft>
                <a:spcPts val="0"/>
              </a:spcAft>
              <a:buNone/>
            </a:pPr>
            <a:r>
              <a:rPr i="1" lang="en" sz="1400"/>
              <a:t>4. For every child of the current node, do the following:</a:t>
            </a:r>
            <a:endParaRPr i="1" sz="1400"/>
          </a:p>
          <a:p>
            <a:pPr indent="0" lvl="0" marL="914400" rtl="0" algn="l">
              <a:lnSpc>
                <a:spcPct val="10000"/>
              </a:lnSpc>
              <a:spcBef>
                <a:spcPts val="1600"/>
              </a:spcBef>
              <a:spcAft>
                <a:spcPts val="0"/>
              </a:spcAft>
              <a:buNone/>
            </a:pPr>
            <a:r>
              <a:rPr i="1" lang="en" sz="1400"/>
              <a:t>1. Assign temp = distance(root, current) + distance(current, child) + heuristic(child, goal).</a:t>
            </a:r>
            <a:endParaRPr i="1" sz="1400"/>
          </a:p>
          <a:p>
            <a:pPr indent="457200" lvl="0" marL="457200" rtl="0" algn="l">
              <a:lnSpc>
                <a:spcPct val="10000"/>
              </a:lnSpc>
              <a:spcBef>
                <a:spcPts val="1600"/>
              </a:spcBef>
              <a:spcAft>
                <a:spcPts val="0"/>
              </a:spcAft>
              <a:buNone/>
            </a:pPr>
            <a:r>
              <a:rPr i="1" lang="en" sz="1400"/>
              <a:t>2. If temp &lt; dis[child], then, assign dist[child] = temp. This denotes a shorter path to child node </a:t>
            </a:r>
            <a:endParaRPr i="1" sz="1400"/>
          </a:p>
          <a:p>
            <a:pPr indent="0" lvl="0" marL="914400" rtl="0" algn="l">
              <a:lnSpc>
                <a:spcPct val="10000"/>
              </a:lnSpc>
              <a:spcBef>
                <a:spcPts val="1600"/>
              </a:spcBef>
              <a:spcAft>
                <a:spcPts val="0"/>
              </a:spcAft>
              <a:buNone/>
            </a:pPr>
            <a:r>
              <a:rPr i="1" lang="en" sz="1400"/>
              <a:t>has been found.</a:t>
            </a:r>
            <a:endParaRPr i="1" sz="1400"/>
          </a:p>
          <a:p>
            <a:pPr indent="0" lvl="0" marL="914400" rtl="0" algn="l">
              <a:lnSpc>
                <a:spcPct val="10000"/>
              </a:lnSpc>
              <a:spcBef>
                <a:spcPts val="1600"/>
              </a:spcBef>
              <a:spcAft>
                <a:spcPts val="0"/>
              </a:spcAft>
              <a:buNone/>
            </a:pPr>
            <a:r>
              <a:rPr i="1" lang="en" sz="1400"/>
              <a:t>3. And, add child node to the queue if not already in the queue (thus, it's now marked as not </a:t>
            </a:r>
            <a:endParaRPr i="1" sz="1400"/>
          </a:p>
          <a:p>
            <a:pPr indent="0" lvl="0" marL="914400" rtl="0" algn="l">
              <a:lnSpc>
                <a:spcPct val="10000"/>
              </a:lnSpc>
              <a:spcBef>
                <a:spcPts val="1600"/>
              </a:spcBef>
              <a:spcAft>
                <a:spcPts val="0"/>
              </a:spcAft>
              <a:buNone/>
            </a:pPr>
            <a:r>
              <a:rPr i="1" lang="en" sz="1400"/>
              <a:t>visited again).</a:t>
            </a:r>
            <a:endParaRPr i="1" sz="1400"/>
          </a:p>
          <a:p>
            <a:pPr indent="457200" lvl="0" marL="457200" rtl="0" algn="l">
              <a:lnSpc>
                <a:spcPct val="10000"/>
              </a:lnSpc>
              <a:spcBef>
                <a:spcPts val="1600"/>
              </a:spcBef>
              <a:spcAft>
                <a:spcPts val="0"/>
              </a:spcAft>
              <a:buNone/>
            </a:pPr>
            <a:r>
              <a:rPr i="1" lang="en" sz="1400"/>
              <a:t>4. If queue is empty, then goal node was not found!</a:t>
            </a:r>
            <a:endParaRPr i="1" sz="1400"/>
          </a:p>
          <a:p>
            <a:pPr indent="0" lvl="0" marL="0" rtl="0" algn="l">
              <a:lnSpc>
                <a:spcPct val="10000"/>
              </a:lnSpc>
              <a:spcBef>
                <a:spcPts val="1600"/>
              </a:spcBef>
              <a:spcAft>
                <a:spcPts val="1600"/>
              </a:spcAft>
              <a:buNone/>
            </a:pPr>
            <a:r>
              <a:t/>
            </a:r>
            <a:endParaRPr i="1"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94300"/>
            <a:ext cx="8520600" cy="60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Comparison Between Workings</a:t>
            </a:r>
            <a:endParaRPr/>
          </a:p>
        </p:txBody>
      </p:sp>
      <p:graphicFrame>
        <p:nvGraphicFramePr>
          <p:cNvPr id="193" name="Google Shape;193;p29"/>
          <p:cNvGraphicFramePr/>
          <p:nvPr/>
        </p:nvGraphicFramePr>
        <p:xfrm>
          <a:off x="793225" y="702100"/>
          <a:ext cx="3000000" cy="3000000"/>
        </p:xfrm>
        <a:graphic>
          <a:graphicData uri="http://schemas.openxmlformats.org/drawingml/2006/table">
            <a:tbl>
              <a:tblPr>
                <a:noFill/>
                <a:tableStyleId>{BF8734C5-9B59-485E-8B89-9B43B709170D}</a:tableStyleId>
              </a:tblPr>
              <a:tblGrid>
                <a:gridCol w="1390775"/>
                <a:gridCol w="1012350"/>
                <a:gridCol w="1201550"/>
                <a:gridCol w="1201550"/>
                <a:gridCol w="1201550"/>
                <a:gridCol w="1201550"/>
              </a:tblGrid>
              <a:tr h="580100">
                <a:tc>
                  <a:txBody>
                    <a:bodyPr/>
                    <a:lstStyle/>
                    <a:p>
                      <a:pPr indent="0" lvl="0" marL="0" rtl="0" algn="ctr">
                        <a:spcBef>
                          <a:spcPts val="0"/>
                        </a:spcBef>
                        <a:spcAft>
                          <a:spcPts val="0"/>
                        </a:spcAft>
                        <a:buNone/>
                      </a:pPr>
                      <a:r>
                        <a:rPr lang="en"/>
                        <a:t>         algo</a:t>
                      </a:r>
                      <a:endParaRPr/>
                    </a:p>
                    <a:p>
                      <a:pPr indent="0" lvl="0" marL="0" rtl="0" algn="l">
                        <a:spcBef>
                          <a:spcPts val="0"/>
                        </a:spcBef>
                        <a:spcAft>
                          <a:spcPts val="0"/>
                        </a:spcAft>
                        <a:buNone/>
                      </a:pPr>
                      <a:r>
                        <a:rPr lang="en"/>
                        <a:t>factors</a:t>
                      </a:r>
                      <a:endParaRPr/>
                    </a:p>
                  </a:txBody>
                  <a:tcPr marT="91425" marB="91425" marR="91425" marL="91425" anchor="ctr"/>
                </a:tc>
                <a:tc>
                  <a:txBody>
                    <a:bodyPr/>
                    <a:lstStyle/>
                    <a:p>
                      <a:pPr indent="0" lvl="0" marL="0" rtl="0" algn="ctr">
                        <a:spcBef>
                          <a:spcPts val="0"/>
                        </a:spcBef>
                        <a:spcAft>
                          <a:spcPts val="0"/>
                        </a:spcAft>
                        <a:buNone/>
                      </a:pPr>
                      <a:r>
                        <a:rPr lang="en"/>
                        <a:t>BFS</a:t>
                      </a:r>
                      <a:endParaRPr/>
                    </a:p>
                  </a:txBody>
                  <a:tcPr marT="91425" marB="91425" marR="91425" marL="91425" anchor="ctr"/>
                </a:tc>
                <a:tc>
                  <a:txBody>
                    <a:bodyPr/>
                    <a:lstStyle/>
                    <a:p>
                      <a:pPr indent="0" lvl="0" marL="0" rtl="0" algn="ctr">
                        <a:spcBef>
                          <a:spcPts val="0"/>
                        </a:spcBef>
                        <a:spcAft>
                          <a:spcPts val="0"/>
                        </a:spcAft>
                        <a:buNone/>
                      </a:pPr>
                      <a:r>
                        <a:rPr lang="en"/>
                        <a:t>DFS</a:t>
                      </a:r>
                      <a:endParaRPr/>
                    </a:p>
                  </a:txBody>
                  <a:tcPr marT="91425" marB="91425" marR="91425" marL="91425" anchor="ctr"/>
                </a:tc>
                <a:tc>
                  <a:txBody>
                    <a:bodyPr/>
                    <a:lstStyle/>
                    <a:p>
                      <a:pPr indent="0" lvl="0" marL="0" rtl="0" algn="ctr">
                        <a:spcBef>
                          <a:spcPts val="0"/>
                        </a:spcBef>
                        <a:spcAft>
                          <a:spcPts val="0"/>
                        </a:spcAft>
                        <a:buNone/>
                      </a:pPr>
                      <a:r>
                        <a:rPr lang="en"/>
                        <a:t>Dijkstra</a:t>
                      </a:r>
                      <a:endParaRPr/>
                    </a:p>
                  </a:txBody>
                  <a:tcPr marT="91425" marB="91425" marR="91425" marL="91425" anchor="ctr"/>
                </a:tc>
                <a:tc>
                  <a:txBody>
                    <a:bodyPr/>
                    <a:lstStyle/>
                    <a:p>
                      <a:pPr indent="0" lvl="0" marL="0" rtl="0" algn="ctr">
                        <a:spcBef>
                          <a:spcPts val="0"/>
                        </a:spcBef>
                        <a:spcAft>
                          <a:spcPts val="0"/>
                        </a:spcAft>
                        <a:buNone/>
                      </a:pPr>
                      <a:r>
                        <a:rPr lang="en"/>
                        <a:t>Flood</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r>
              <a:tr h="412050">
                <a:tc>
                  <a:txBody>
                    <a:bodyPr/>
                    <a:lstStyle/>
                    <a:p>
                      <a:pPr indent="0" lvl="0" marL="0" rtl="0" algn="ctr">
                        <a:spcBef>
                          <a:spcPts val="0"/>
                        </a:spcBef>
                        <a:spcAft>
                          <a:spcPts val="0"/>
                        </a:spcAft>
                        <a:buNone/>
                      </a:pPr>
                      <a:r>
                        <a:rPr lang="en"/>
                        <a:t>Efficiency</a:t>
                      </a:r>
                      <a:endParaRPr/>
                    </a:p>
                  </a:txBody>
                  <a:tcPr marT="91425" marB="91425" marR="91425" marL="91425" anchor="ctr"/>
                </a:tc>
                <a:tc>
                  <a:txBody>
                    <a:bodyPr/>
                    <a:lstStyle/>
                    <a:p>
                      <a:pPr indent="0" lvl="0" marL="0" rtl="0" algn="ctr">
                        <a:spcBef>
                          <a:spcPts val="0"/>
                        </a:spcBef>
                        <a:spcAft>
                          <a:spcPts val="0"/>
                        </a:spcAft>
                        <a:buNone/>
                      </a:pPr>
                      <a:r>
                        <a:rPr lang="en"/>
                        <a:t>High</a:t>
                      </a:r>
                      <a:endParaRPr/>
                    </a:p>
                  </a:txBody>
                  <a:tcPr marT="91425" marB="91425" marR="91425" marL="91425" anchor="ctr"/>
                </a:tc>
                <a:tc>
                  <a:txBody>
                    <a:bodyPr/>
                    <a:lstStyle/>
                    <a:p>
                      <a:pPr indent="0" lvl="0" marL="0" rtl="0" algn="ctr">
                        <a:spcBef>
                          <a:spcPts val="0"/>
                        </a:spcBef>
                        <a:spcAft>
                          <a:spcPts val="0"/>
                        </a:spcAft>
                        <a:buNone/>
                      </a:pPr>
                      <a:r>
                        <a:rPr lang="en"/>
                        <a:t>Low</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Very High</a:t>
                      </a:r>
                      <a:endParaRPr/>
                    </a:p>
                  </a:txBody>
                  <a:tcPr marT="91425" marB="91425" marR="91425" marL="91425" anchor="ctr"/>
                </a:tc>
              </a:tr>
              <a:tr h="412050">
                <a:tc>
                  <a:txBody>
                    <a:bodyPr/>
                    <a:lstStyle/>
                    <a:p>
                      <a:pPr indent="0" lvl="0" marL="0" rtl="0" algn="ctr">
                        <a:spcBef>
                          <a:spcPts val="0"/>
                        </a:spcBef>
                        <a:spcAft>
                          <a:spcPts val="0"/>
                        </a:spcAft>
                        <a:buNone/>
                      </a:pPr>
                      <a:r>
                        <a:rPr lang="en"/>
                        <a:t>Performance</a:t>
                      </a:r>
                      <a:endParaRPr/>
                    </a:p>
                  </a:txBody>
                  <a:tcPr marT="91425" marB="91425" marR="91425" marL="91425" anchor="ctr"/>
                </a:tc>
                <a:tc>
                  <a:txBody>
                    <a:bodyPr/>
                    <a:lstStyle/>
                    <a:p>
                      <a:pPr indent="0" lvl="0" marL="0" rtl="0" algn="ctr">
                        <a:spcBef>
                          <a:spcPts val="0"/>
                        </a:spcBef>
                        <a:spcAft>
                          <a:spcPts val="0"/>
                        </a:spcAft>
                        <a:buNone/>
                      </a:pPr>
                      <a:r>
                        <a:rPr lang="en"/>
                        <a:t>High</a:t>
                      </a:r>
                      <a:endParaRPr/>
                    </a:p>
                  </a:txBody>
                  <a:tcPr marT="91425" marB="91425" marR="91425" marL="91425" anchor="ctr"/>
                </a:tc>
                <a:tc>
                  <a:txBody>
                    <a:bodyPr/>
                    <a:lstStyle/>
                    <a:p>
                      <a:pPr indent="0" lvl="0" marL="0" rtl="0" algn="ctr">
                        <a:spcBef>
                          <a:spcPts val="0"/>
                        </a:spcBef>
                        <a:spcAft>
                          <a:spcPts val="0"/>
                        </a:spcAft>
                        <a:buNone/>
                      </a:pPr>
                      <a:r>
                        <a:rPr lang="en"/>
                        <a:t>Low</a:t>
                      </a:r>
                      <a:endParaRPr/>
                    </a:p>
                  </a:txBody>
                  <a:tcPr marT="91425" marB="91425" marR="91425" marL="91425" anchor="ctr"/>
                </a:tc>
                <a:tc>
                  <a:txBody>
                    <a:bodyPr/>
                    <a:lstStyle/>
                    <a:p>
                      <a:pPr indent="0" lvl="0" marL="0" rtl="0" algn="ctr">
                        <a:spcBef>
                          <a:spcPts val="0"/>
                        </a:spcBef>
                        <a:spcAft>
                          <a:spcPts val="0"/>
                        </a:spcAft>
                        <a:buNone/>
                      </a:pPr>
                      <a:r>
                        <a:rPr lang="en"/>
                        <a:t>Low</a:t>
                      </a:r>
                      <a:endParaRPr/>
                    </a:p>
                  </a:txBody>
                  <a:tcPr marT="91425" marB="91425" marR="91425" marL="91425" anchor="ctr"/>
                </a:tc>
                <a:tc>
                  <a:txBody>
                    <a:bodyPr/>
                    <a:lstStyle/>
                    <a:p>
                      <a:pPr indent="0" lvl="0" marL="0" rtl="0" algn="ctr">
                        <a:spcBef>
                          <a:spcPts val="0"/>
                        </a:spcBef>
                        <a:spcAft>
                          <a:spcPts val="0"/>
                        </a:spcAft>
                        <a:buNone/>
                      </a:pPr>
                      <a:r>
                        <a:rPr lang="en"/>
                        <a:t>Medium</a:t>
                      </a:r>
                      <a:endParaRPr/>
                    </a:p>
                  </a:txBody>
                  <a:tcPr marT="91425" marB="91425" marR="91425" marL="91425" anchor="ctr"/>
                </a:tc>
                <a:tc>
                  <a:txBody>
                    <a:bodyPr/>
                    <a:lstStyle/>
                    <a:p>
                      <a:pPr indent="0" lvl="0" marL="0" rtl="0" algn="ctr">
                        <a:spcBef>
                          <a:spcPts val="0"/>
                        </a:spcBef>
                        <a:spcAft>
                          <a:spcPts val="0"/>
                        </a:spcAft>
                        <a:buNone/>
                      </a:pPr>
                      <a:r>
                        <a:rPr lang="en"/>
                        <a:t>Very High</a:t>
                      </a:r>
                      <a:endParaRPr/>
                    </a:p>
                  </a:txBody>
                  <a:tcPr marT="91425" marB="91425" marR="91425" marL="91425" anchor="ctr"/>
                </a:tc>
              </a:tr>
              <a:tr h="580100">
                <a:tc>
                  <a:txBody>
                    <a:bodyPr/>
                    <a:lstStyle/>
                    <a:p>
                      <a:pPr indent="0" lvl="0" marL="0" rtl="0" algn="ctr">
                        <a:spcBef>
                          <a:spcPts val="0"/>
                        </a:spcBef>
                        <a:spcAft>
                          <a:spcPts val="0"/>
                        </a:spcAft>
                        <a:buNone/>
                      </a:pPr>
                      <a:r>
                        <a:rPr lang="en"/>
                        <a:t>Solving times</a:t>
                      </a:r>
                      <a:endParaRPr/>
                    </a:p>
                    <a:p>
                      <a:pPr indent="0" lvl="0" marL="0" rtl="0" algn="ctr">
                        <a:spcBef>
                          <a:spcPts val="0"/>
                        </a:spcBef>
                        <a:spcAft>
                          <a:spcPts val="0"/>
                        </a:spcAft>
                        <a:buNone/>
                      </a:pPr>
                      <a:r>
                        <a:rPr lang="en"/>
                        <a:t>400*400</a:t>
                      </a:r>
                      <a:endParaRPr/>
                    </a:p>
                  </a:txBody>
                  <a:tcPr marT="91425" marB="91425" marR="91425" marL="91425" anchor="ctr"/>
                </a:tc>
                <a:tc>
                  <a:txBody>
                    <a:bodyPr/>
                    <a:lstStyle/>
                    <a:p>
                      <a:pPr indent="0" lvl="0" marL="0" rtl="0" algn="ctr">
                        <a:spcBef>
                          <a:spcPts val="0"/>
                        </a:spcBef>
                        <a:spcAft>
                          <a:spcPts val="0"/>
                        </a:spcAft>
                        <a:buNone/>
                      </a:pPr>
                      <a:r>
                        <a:rPr lang="en"/>
                        <a:t>0.045</a:t>
                      </a:r>
                      <a:endParaRPr/>
                    </a:p>
                  </a:txBody>
                  <a:tcPr marT="91425" marB="91425" marR="91425" marL="91425" anchor="ctr"/>
                </a:tc>
                <a:tc>
                  <a:txBody>
                    <a:bodyPr/>
                    <a:lstStyle/>
                    <a:p>
                      <a:pPr indent="0" lvl="0" marL="0" rtl="0" algn="ctr">
                        <a:spcBef>
                          <a:spcPts val="0"/>
                        </a:spcBef>
                        <a:spcAft>
                          <a:spcPts val="0"/>
                        </a:spcAft>
                        <a:buNone/>
                      </a:pPr>
                      <a:r>
                        <a:rPr lang="en"/>
                        <a:t>0.014</a:t>
                      </a:r>
                      <a:endParaRPr/>
                    </a:p>
                  </a:txBody>
                  <a:tcPr marT="91425" marB="91425" marR="91425" marL="91425" anchor="ctr"/>
                </a:tc>
                <a:tc>
                  <a:txBody>
                    <a:bodyPr/>
                    <a:lstStyle/>
                    <a:p>
                      <a:pPr indent="0" lvl="0" marL="0" rtl="0" algn="ctr">
                        <a:spcBef>
                          <a:spcPts val="0"/>
                        </a:spcBef>
                        <a:spcAft>
                          <a:spcPts val="0"/>
                        </a:spcAft>
                        <a:buNone/>
                      </a:pPr>
                      <a:r>
                        <a:rPr lang="en"/>
                        <a:t>0.263</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0.288</a:t>
                      </a:r>
                      <a:endParaRPr/>
                    </a:p>
                  </a:txBody>
                  <a:tcPr marT="91425" marB="91425" marR="91425" marL="91425" anchor="ctr"/>
                </a:tc>
              </a:tr>
              <a:tr h="872450">
                <a:tc>
                  <a:txBody>
                    <a:bodyPr/>
                    <a:lstStyle/>
                    <a:p>
                      <a:pPr indent="0" lvl="0" marL="0" rtl="0" algn="ctr">
                        <a:spcBef>
                          <a:spcPts val="0"/>
                        </a:spcBef>
                        <a:spcAft>
                          <a:spcPts val="0"/>
                        </a:spcAft>
                        <a:buNone/>
                      </a:pPr>
                      <a:r>
                        <a:rPr lang="en"/>
                        <a:t>Optimal</a:t>
                      </a:r>
                      <a:endParaRPr/>
                    </a:p>
                  </a:txBody>
                  <a:tcPr marT="91425" marB="91425" marR="91425" marL="91425" anchor="ctr"/>
                </a:tc>
                <a:tc>
                  <a:txBody>
                    <a:bodyPr/>
                    <a:lstStyle/>
                    <a:p>
                      <a:pPr indent="0" lvl="0" marL="0" rtl="0" algn="ctr">
                        <a:spcBef>
                          <a:spcPts val="0"/>
                        </a:spcBef>
                        <a:spcAft>
                          <a:spcPts val="0"/>
                        </a:spcAft>
                        <a:buNone/>
                      </a:pPr>
                      <a:r>
                        <a:rPr lang="en"/>
                        <a:t>Yes</a:t>
                      </a:r>
                      <a:endParaRPr/>
                    </a:p>
                  </a:txBody>
                  <a:tcPr marT="91425" marB="91425" marR="91425" marL="91425" anchor="ctr"/>
                </a:tc>
                <a:tc>
                  <a:txBody>
                    <a:bodyPr/>
                    <a:lstStyle/>
                    <a:p>
                      <a:pPr indent="0" lvl="0" marL="0" rtl="0" algn="ctr">
                        <a:spcBef>
                          <a:spcPts val="0"/>
                        </a:spcBef>
                        <a:spcAft>
                          <a:spcPts val="0"/>
                        </a:spcAft>
                        <a:buNone/>
                      </a:pPr>
                      <a:r>
                        <a:rPr lang="en"/>
                        <a:t>No</a:t>
                      </a:r>
                      <a:endParaRPr/>
                    </a:p>
                  </a:txBody>
                  <a:tcPr marT="91425" marB="91425" marR="91425" marL="91425" anchor="ctr"/>
                </a:tc>
                <a:tc>
                  <a:txBody>
                    <a:bodyPr/>
                    <a:lstStyle/>
                    <a:p>
                      <a:pPr indent="0" lvl="0" marL="0" rtl="0" algn="ctr">
                        <a:spcBef>
                          <a:spcPts val="0"/>
                        </a:spcBef>
                        <a:spcAft>
                          <a:spcPts val="0"/>
                        </a:spcAft>
                        <a:buNone/>
                      </a:pPr>
                      <a:r>
                        <a:rPr lang="en"/>
                        <a:t>Yes</a:t>
                      </a:r>
                      <a:endParaRPr/>
                    </a:p>
                  </a:txBody>
                  <a:tcPr marT="91425" marB="91425" marR="91425" marL="91425" anchor="ctr"/>
                </a:tc>
                <a:tc>
                  <a:txBody>
                    <a:bodyPr/>
                    <a:lstStyle/>
                    <a:p>
                      <a:pPr indent="0" lvl="0" marL="0" rtl="0" algn="ctr">
                        <a:spcBef>
                          <a:spcPts val="0"/>
                        </a:spcBef>
                        <a:spcAft>
                          <a:spcPts val="0"/>
                        </a:spcAft>
                        <a:buNone/>
                      </a:pPr>
                      <a:r>
                        <a:rPr lang="en"/>
                        <a:t>No</a:t>
                      </a:r>
                      <a:endParaRPr/>
                    </a:p>
                  </a:txBody>
                  <a:tcPr marT="91425" marB="91425" marR="91425" marL="91425" anchor="ctr"/>
                </a:tc>
                <a:tc>
                  <a:txBody>
                    <a:bodyPr/>
                    <a:lstStyle/>
                    <a:p>
                      <a:pPr indent="0" lvl="0" marL="0" rtl="0" algn="ctr">
                        <a:spcBef>
                          <a:spcPts val="0"/>
                        </a:spcBef>
                        <a:spcAft>
                          <a:spcPts val="0"/>
                        </a:spcAft>
                        <a:buNone/>
                      </a:pPr>
                      <a:r>
                        <a:rPr lang="en"/>
                        <a:t>Yes</a:t>
                      </a:r>
                      <a:endParaRPr/>
                    </a:p>
                  </a:txBody>
                  <a:tcPr marT="91425" marB="91425" marR="91425" marL="91425" anchor="ctr"/>
                </a:tc>
              </a:tr>
            </a:tbl>
          </a:graphicData>
        </a:graphic>
      </p:graphicFrame>
      <p:cxnSp>
        <p:nvCxnSpPr>
          <p:cNvPr id="194" name="Google Shape;194;p29"/>
          <p:cNvCxnSpPr/>
          <p:nvPr/>
        </p:nvCxnSpPr>
        <p:spPr>
          <a:xfrm>
            <a:off x="805600" y="718850"/>
            <a:ext cx="1400700" cy="6198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&amp; Space Complexity</a:t>
            </a:r>
            <a:endParaRPr/>
          </a:p>
        </p:txBody>
      </p:sp>
      <p:graphicFrame>
        <p:nvGraphicFramePr>
          <p:cNvPr id="200" name="Google Shape;200;p30"/>
          <p:cNvGraphicFramePr/>
          <p:nvPr/>
        </p:nvGraphicFramePr>
        <p:xfrm>
          <a:off x="617000" y="1277490"/>
          <a:ext cx="3000000" cy="3000000"/>
        </p:xfrm>
        <a:graphic>
          <a:graphicData uri="http://schemas.openxmlformats.org/drawingml/2006/table">
            <a:tbl>
              <a:tblPr>
                <a:noFill/>
                <a:tableStyleId>{BF8734C5-9B59-485E-8B89-9B43B709170D}</a:tableStyleId>
              </a:tblPr>
              <a:tblGrid>
                <a:gridCol w="1628700"/>
                <a:gridCol w="1628700"/>
                <a:gridCol w="1628700"/>
                <a:gridCol w="1628700"/>
              </a:tblGrid>
              <a:tr h="632600">
                <a:tc>
                  <a:txBody>
                    <a:bodyPr/>
                    <a:lstStyle/>
                    <a:p>
                      <a:pPr indent="0" lvl="0" marL="0" rtl="0" algn="ctr">
                        <a:spcBef>
                          <a:spcPts val="0"/>
                        </a:spcBef>
                        <a:spcAft>
                          <a:spcPts val="0"/>
                        </a:spcAft>
                        <a:buNone/>
                      </a:pPr>
                      <a:r>
                        <a:rPr b="1" lang="en"/>
                        <a:t>Algorithm</a:t>
                      </a:r>
                      <a:endParaRPr b="1"/>
                    </a:p>
                  </a:txBody>
                  <a:tcPr marT="91425" marB="91425" marR="91425" marL="91425" anchor="ctr"/>
                </a:tc>
                <a:tc gridSpan="2">
                  <a:txBody>
                    <a:bodyPr/>
                    <a:lstStyle/>
                    <a:p>
                      <a:pPr indent="0" lvl="0" marL="0" rtl="0" algn="ctr">
                        <a:spcBef>
                          <a:spcPts val="0"/>
                        </a:spcBef>
                        <a:spcAft>
                          <a:spcPts val="0"/>
                        </a:spcAft>
                        <a:buNone/>
                      </a:pPr>
                      <a:r>
                        <a:rPr b="1" lang="en"/>
                        <a:t>Time Complexity</a:t>
                      </a:r>
                      <a:endParaRPr b="1"/>
                    </a:p>
                  </a:txBody>
                  <a:tcPr marT="91425" marB="91425" marR="91425" marL="91425" anchor="ctr"/>
                </a:tc>
                <a:tc hMerge="1"/>
                <a:tc>
                  <a:txBody>
                    <a:bodyPr/>
                    <a:lstStyle/>
                    <a:p>
                      <a:pPr indent="0" lvl="0" marL="0" rtl="0" algn="ctr">
                        <a:spcBef>
                          <a:spcPts val="0"/>
                        </a:spcBef>
                        <a:spcAft>
                          <a:spcPts val="0"/>
                        </a:spcAft>
                        <a:buNone/>
                      </a:pPr>
                      <a:r>
                        <a:rPr b="1" lang="en"/>
                        <a:t>Space Complexity</a:t>
                      </a:r>
                      <a:endParaRPr b="1"/>
                    </a:p>
                  </a:txBody>
                  <a:tcPr marT="91425" marB="91425" marR="91425" marL="91425" anchor="ctr"/>
                </a:tc>
              </a:tr>
              <a:tr h="4163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rPr lang="en"/>
                        <a:t>Average Case</a:t>
                      </a:r>
                      <a:endParaRPr/>
                    </a:p>
                  </a:txBody>
                  <a:tcPr marT="91425" marB="91425" marR="91425" marL="91425" anchor="ctr"/>
                </a:tc>
                <a:tc>
                  <a:txBody>
                    <a:bodyPr/>
                    <a:lstStyle/>
                    <a:p>
                      <a:pPr indent="0" lvl="0" marL="0" rtl="0" algn="ctr">
                        <a:spcBef>
                          <a:spcPts val="0"/>
                        </a:spcBef>
                        <a:spcAft>
                          <a:spcPts val="0"/>
                        </a:spcAft>
                        <a:buNone/>
                      </a:pPr>
                      <a:r>
                        <a:rPr lang="en"/>
                        <a:t>Worst Case</a:t>
                      </a:r>
                      <a:endParaRPr/>
                    </a:p>
                  </a:txBody>
                  <a:tcPr marT="91425" marB="91425" marR="91425" marL="91425" anchor="ctr"/>
                </a:tc>
                <a:tc>
                  <a:txBody>
                    <a:bodyPr/>
                    <a:lstStyle/>
                    <a:p>
                      <a:pPr indent="0" lvl="0" marL="0" rtl="0" algn="ctr">
                        <a:spcBef>
                          <a:spcPts val="0"/>
                        </a:spcBef>
                        <a:spcAft>
                          <a:spcPts val="0"/>
                        </a:spcAft>
                        <a:buNone/>
                      </a:pPr>
                      <a:r>
                        <a:rPr lang="en"/>
                        <a:t>Worst</a:t>
                      </a:r>
                      <a:endParaRPr/>
                    </a:p>
                  </a:txBody>
                  <a:tcPr marT="91425" marB="91425" marR="91425" marL="91425" anchor="ctr"/>
                </a:tc>
              </a:tr>
              <a:tr h="416375">
                <a:tc>
                  <a:txBody>
                    <a:bodyPr/>
                    <a:lstStyle/>
                    <a:p>
                      <a:pPr indent="0" lvl="0" marL="0" rtl="0" algn="ctr">
                        <a:spcBef>
                          <a:spcPts val="0"/>
                        </a:spcBef>
                        <a:spcAft>
                          <a:spcPts val="0"/>
                        </a:spcAft>
                        <a:buNone/>
                      </a:pPr>
                      <a:r>
                        <a:rPr b="1" lang="en"/>
                        <a:t>BFS</a:t>
                      </a:r>
                      <a:endParaRPr b="1"/>
                    </a:p>
                  </a:txBody>
                  <a:tcPr marT="91425" marB="91425" marR="91425" marL="91425" anchor="ctr"/>
                </a:tc>
                <a:tc>
                  <a:txBody>
                    <a:bodyPr/>
                    <a:lstStyle/>
                    <a:p>
                      <a:pPr indent="0" lvl="0" marL="0" rtl="0" algn="ctr">
                        <a:spcBef>
                          <a:spcPts val="0"/>
                        </a:spcBef>
                        <a:spcAft>
                          <a:spcPts val="0"/>
                        </a:spcAft>
                        <a:buNone/>
                      </a:pPr>
                      <a:r>
                        <a:rPr lang="en"/>
                        <a:t>O(b^d)</a:t>
                      </a:r>
                      <a:endParaRPr/>
                    </a:p>
                  </a:txBody>
                  <a:tcPr marT="91425" marB="91425" marR="91425" marL="91425" anchor="ctr"/>
                </a:tc>
                <a:tc>
                  <a:txBody>
                    <a:bodyPr/>
                    <a:lstStyle/>
                    <a:p>
                      <a:pPr indent="0" lvl="0" marL="0" rtl="0" algn="ctr">
                        <a:spcBef>
                          <a:spcPts val="0"/>
                        </a:spcBef>
                        <a:spcAft>
                          <a:spcPts val="0"/>
                        </a:spcAft>
                        <a:buNone/>
                      </a:pPr>
                      <a:r>
                        <a:rPr lang="en"/>
                        <a:t>O(b^d)</a:t>
                      </a:r>
                      <a:endParaRPr/>
                    </a:p>
                  </a:txBody>
                  <a:tcPr marT="91425" marB="91425" marR="91425" marL="91425" anchor="ctr"/>
                </a:tc>
                <a:tc>
                  <a:txBody>
                    <a:bodyPr/>
                    <a:lstStyle/>
                    <a:p>
                      <a:pPr indent="0" lvl="0" marL="0" rtl="0" algn="ctr">
                        <a:spcBef>
                          <a:spcPts val="0"/>
                        </a:spcBef>
                        <a:spcAft>
                          <a:spcPts val="0"/>
                        </a:spcAft>
                        <a:buNone/>
                      </a:pPr>
                      <a:r>
                        <a:rPr lang="en"/>
                        <a:t>O(b^d)</a:t>
                      </a:r>
                      <a:endParaRPr/>
                    </a:p>
                  </a:txBody>
                  <a:tcPr marT="91425" marB="91425" marR="91425" marL="91425" anchor="ctr"/>
                </a:tc>
              </a:tr>
              <a:tr h="416375">
                <a:tc>
                  <a:txBody>
                    <a:bodyPr/>
                    <a:lstStyle/>
                    <a:p>
                      <a:pPr indent="0" lvl="0" marL="0" rtl="0" algn="ctr">
                        <a:spcBef>
                          <a:spcPts val="0"/>
                        </a:spcBef>
                        <a:spcAft>
                          <a:spcPts val="0"/>
                        </a:spcAft>
                        <a:buNone/>
                      </a:pPr>
                      <a:r>
                        <a:rPr b="1" lang="en"/>
                        <a:t>DFS</a:t>
                      </a:r>
                      <a:endParaRPr b="1"/>
                    </a:p>
                  </a:txBody>
                  <a:tcPr marT="91425" marB="91425" marR="91425" marL="91425" anchor="ctr"/>
                </a:tc>
                <a:tc>
                  <a:txBody>
                    <a:bodyPr/>
                    <a:lstStyle/>
                    <a:p>
                      <a:pPr indent="0" lvl="0" marL="0" rtl="0" algn="ctr">
                        <a:spcBef>
                          <a:spcPts val="0"/>
                        </a:spcBef>
                        <a:spcAft>
                          <a:spcPts val="0"/>
                        </a:spcAft>
                        <a:buNone/>
                      </a:pPr>
                      <a:r>
                        <a:rPr lang="en"/>
                        <a:t>O(d)</a:t>
                      </a:r>
                      <a:endParaRPr/>
                    </a:p>
                  </a:txBody>
                  <a:tcPr marT="91425" marB="91425" marR="91425" marL="91425" anchor="ctr"/>
                </a:tc>
                <a:tc>
                  <a:txBody>
                    <a:bodyPr/>
                    <a:lstStyle/>
                    <a:p>
                      <a:pPr indent="0" lvl="0" marL="0" rtl="0" algn="ctr">
                        <a:spcBef>
                          <a:spcPts val="0"/>
                        </a:spcBef>
                        <a:spcAft>
                          <a:spcPts val="0"/>
                        </a:spcAft>
                        <a:buNone/>
                      </a:pPr>
                      <a:r>
                        <a:rPr lang="en"/>
                        <a:t>O(b^d)</a:t>
                      </a:r>
                      <a:endParaRPr/>
                    </a:p>
                  </a:txBody>
                  <a:tcPr marT="91425" marB="91425" marR="91425" marL="91425" anchor="ctr"/>
                </a:tc>
                <a:tc>
                  <a:txBody>
                    <a:bodyPr/>
                    <a:lstStyle/>
                    <a:p>
                      <a:pPr indent="0" lvl="0" marL="0" rtl="0" algn="ctr">
                        <a:spcBef>
                          <a:spcPts val="0"/>
                        </a:spcBef>
                        <a:spcAft>
                          <a:spcPts val="0"/>
                        </a:spcAft>
                        <a:buNone/>
                      </a:pPr>
                      <a:r>
                        <a:rPr lang="en"/>
                        <a:t>O(N^2)</a:t>
                      </a:r>
                      <a:endParaRPr/>
                    </a:p>
                  </a:txBody>
                  <a:tcPr marT="91425" marB="91425" marR="91425" marL="91425" anchor="ctr"/>
                </a:tc>
              </a:tr>
              <a:tr h="416375">
                <a:tc>
                  <a:txBody>
                    <a:bodyPr/>
                    <a:lstStyle/>
                    <a:p>
                      <a:pPr indent="0" lvl="0" marL="0" rtl="0" algn="ctr">
                        <a:spcBef>
                          <a:spcPts val="0"/>
                        </a:spcBef>
                        <a:spcAft>
                          <a:spcPts val="0"/>
                        </a:spcAft>
                        <a:buNone/>
                      </a:pPr>
                      <a:r>
                        <a:rPr b="1" lang="en"/>
                        <a:t>Dijkstra</a:t>
                      </a:r>
                      <a:endParaRPr b="1"/>
                    </a:p>
                  </a:txBody>
                  <a:tcPr marT="91425" marB="91425" marR="91425" marL="91425" anchor="ctr"/>
                </a:tc>
                <a:tc>
                  <a:txBody>
                    <a:bodyPr/>
                    <a:lstStyle/>
                    <a:p>
                      <a:pPr indent="0" lvl="0" marL="0" rtl="0" algn="ctr">
                        <a:spcBef>
                          <a:spcPts val="0"/>
                        </a:spcBef>
                        <a:spcAft>
                          <a:spcPts val="0"/>
                        </a:spcAft>
                        <a:buNone/>
                      </a:pPr>
                      <a:r>
                        <a:rPr lang="en"/>
                        <a:t>O(</a:t>
                      </a:r>
                      <a:r>
                        <a:rPr lang="en"/>
                        <a:t>|E|+|V|log|V|)</a:t>
                      </a:r>
                      <a:endParaRPr/>
                    </a:p>
                  </a:txBody>
                  <a:tcPr marT="91425" marB="91425" marR="91425" marL="91425" anchor="ctr"/>
                </a:tc>
                <a:tc>
                  <a:txBody>
                    <a:bodyPr/>
                    <a:lstStyle/>
                    <a:p>
                      <a:pPr indent="0" lvl="0" marL="0" rtl="0" algn="ctr">
                        <a:spcBef>
                          <a:spcPts val="0"/>
                        </a:spcBef>
                        <a:spcAft>
                          <a:spcPts val="0"/>
                        </a:spcAft>
                        <a:buNone/>
                      </a:pPr>
                      <a:r>
                        <a:rPr lang="en"/>
                        <a:t>O(|V|^2)</a:t>
                      </a:r>
                      <a:endParaRPr/>
                    </a:p>
                  </a:txBody>
                  <a:tcPr marT="91425" marB="91425" marR="91425" marL="91425" anchor="ctr"/>
                </a:tc>
                <a:tc>
                  <a:txBody>
                    <a:bodyPr/>
                    <a:lstStyle/>
                    <a:p>
                      <a:pPr indent="0" lvl="0" marL="0" rtl="0" algn="ctr">
                        <a:spcBef>
                          <a:spcPts val="0"/>
                        </a:spcBef>
                        <a:spcAft>
                          <a:spcPts val="0"/>
                        </a:spcAft>
                        <a:buNone/>
                      </a:pPr>
                      <a:r>
                        <a:rPr lang="en"/>
                        <a:t>O(b^d)</a:t>
                      </a:r>
                      <a:endParaRPr/>
                    </a:p>
                  </a:txBody>
                  <a:tcPr marT="91425" marB="91425" marR="91425" marL="91425" anchor="ctr"/>
                </a:tc>
              </a:tr>
              <a:tr h="412375">
                <a:tc>
                  <a:txBody>
                    <a:bodyPr/>
                    <a:lstStyle/>
                    <a:p>
                      <a:pPr indent="0" lvl="0" marL="0" rtl="0" algn="ctr">
                        <a:spcBef>
                          <a:spcPts val="0"/>
                        </a:spcBef>
                        <a:spcAft>
                          <a:spcPts val="0"/>
                        </a:spcAft>
                        <a:buNone/>
                      </a:pPr>
                      <a:r>
                        <a:rPr b="1" lang="en"/>
                        <a:t>Flood Fill</a:t>
                      </a:r>
                      <a:endParaRPr b="1"/>
                    </a:p>
                  </a:txBody>
                  <a:tcPr marT="91425" marB="91425" marR="91425" marL="91425" anchor="ctr"/>
                </a:tc>
                <a:tc>
                  <a:txBody>
                    <a:bodyPr/>
                    <a:lstStyle/>
                    <a:p>
                      <a:pPr indent="0" lvl="0" marL="0" rtl="0" algn="ctr">
                        <a:spcBef>
                          <a:spcPts val="0"/>
                        </a:spcBef>
                        <a:spcAft>
                          <a:spcPts val="0"/>
                        </a:spcAft>
                        <a:buNone/>
                      </a:pPr>
                      <a:r>
                        <a:rPr lang="en"/>
                        <a:t>O(|V|+|E|)</a:t>
                      </a:r>
                      <a:endParaRPr/>
                    </a:p>
                  </a:txBody>
                  <a:tcPr marT="91425" marB="91425" marR="91425" marL="91425" anchor="ctr"/>
                </a:tc>
                <a:tc>
                  <a:txBody>
                    <a:bodyPr/>
                    <a:lstStyle/>
                    <a:p>
                      <a:pPr indent="0" lvl="0" marL="0" rtl="0" algn="ctr">
                        <a:spcBef>
                          <a:spcPts val="0"/>
                        </a:spcBef>
                        <a:spcAft>
                          <a:spcPts val="0"/>
                        </a:spcAft>
                        <a:buNone/>
                      </a:pPr>
                      <a:r>
                        <a:rPr lang="en"/>
                        <a:t>O(N^2)</a:t>
                      </a:r>
                      <a:endParaRPr/>
                    </a:p>
                  </a:txBody>
                  <a:tcPr marT="91425" marB="91425" marR="91425" marL="91425" anchor="ctr"/>
                </a:tc>
                <a:tc>
                  <a:txBody>
                    <a:bodyPr/>
                    <a:lstStyle/>
                    <a:p>
                      <a:pPr indent="0" lvl="0" marL="0" rtl="0" algn="ctr">
                        <a:spcBef>
                          <a:spcPts val="0"/>
                        </a:spcBef>
                        <a:spcAft>
                          <a:spcPts val="0"/>
                        </a:spcAft>
                        <a:buNone/>
                      </a:pPr>
                      <a:r>
                        <a:rPr lang="en"/>
                        <a:t>O(N^2)</a:t>
                      </a:r>
                      <a:endParaRPr/>
                    </a:p>
                  </a:txBody>
                  <a:tcPr marT="91425" marB="91425" marR="91425" marL="91425" anchor="ctr"/>
                </a:tc>
              </a:tr>
              <a:tr h="412375">
                <a:tc>
                  <a:txBody>
                    <a:bodyPr/>
                    <a:lstStyle/>
                    <a:p>
                      <a:pPr indent="0" lvl="0" marL="0" rtl="0" algn="ctr">
                        <a:spcBef>
                          <a:spcPts val="0"/>
                        </a:spcBef>
                        <a:spcAft>
                          <a:spcPts val="0"/>
                        </a:spcAft>
                        <a:buNone/>
                      </a:pPr>
                      <a:r>
                        <a:rPr b="1" lang="en"/>
                        <a:t>A*</a:t>
                      </a:r>
                      <a:endParaRPr b="1"/>
                    </a:p>
                  </a:txBody>
                  <a:tcPr marT="91425" marB="91425" marR="91425" marL="91425" anchor="ctr"/>
                </a:tc>
                <a:tc>
                  <a:txBody>
                    <a:bodyPr/>
                    <a:lstStyle/>
                    <a:p>
                      <a:pPr indent="0" lvl="0" marL="0" rtl="0" algn="ctr">
                        <a:spcBef>
                          <a:spcPts val="0"/>
                        </a:spcBef>
                        <a:spcAft>
                          <a:spcPts val="0"/>
                        </a:spcAft>
                        <a:buNone/>
                      </a:pPr>
                      <a:r>
                        <a:rPr lang="en" sz="900"/>
                        <a:t>(Depend on heuristic)</a:t>
                      </a:r>
                      <a:endParaRPr sz="900"/>
                    </a:p>
                  </a:txBody>
                  <a:tcPr marT="91425" marB="91425" marR="91425" marL="91425" anchor="ctr"/>
                </a:tc>
                <a:tc>
                  <a:txBody>
                    <a:bodyPr/>
                    <a:lstStyle/>
                    <a:p>
                      <a:pPr indent="0" lvl="0" marL="0" rtl="0" algn="ctr">
                        <a:spcBef>
                          <a:spcPts val="0"/>
                        </a:spcBef>
                        <a:spcAft>
                          <a:spcPts val="0"/>
                        </a:spcAft>
                        <a:buNone/>
                      </a:pPr>
                      <a:r>
                        <a:rPr lang="en" sz="900"/>
                        <a:t>(Depend on heuristic)</a:t>
                      </a:r>
                      <a:endParaRPr sz="900"/>
                    </a:p>
                  </a:txBody>
                  <a:tcPr marT="91425" marB="91425" marR="91425" marL="91425" anchor="ctr"/>
                </a:tc>
                <a:tc>
                  <a:txBody>
                    <a:bodyPr/>
                    <a:lstStyle/>
                    <a:p>
                      <a:pPr indent="0" lvl="0" marL="0" rtl="0" algn="ctr">
                        <a:spcBef>
                          <a:spcPts val="0"/>
                        </a:spcBef>
                        <a:spcAft>
                          <a:spcPts val="0"/>
                        </a:spcAft>
                        <a:buNone/>
                      </a:pPr>
                      <a:r>
                        <a:rPr lang="en"/>
                        <a:t>O(b^d)</a:t>
                      </a:r>
                      <a:endParaRPr/>
                    </a:p>
                  </a:txBody>
                  <a:tcPr marT="91425" marB="91425" marR="91425" marL="91425"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66275" y="171875"/>
            <a:ext cx="7506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400x400 maze using various algos.</a:t>
            </a:r>
            <a:endParaRPr/>
          </a:p>
        </p:txBody>
      </p:sp>
      <p:pic>
        <p:nvPicPr>
          <p:cNvPr id="206" name="Google Shape;206;p31"/>
          <p:cNvPicPr preferRelativeResize="0"/>
          <p:nvPr/>
        </p:nvPicPr>
        <p:blipFill>
          <a:blip r:embed="rId3">
            <a:alphaModFix/>
          </a:blip>
          <a:stretch>
            <a:fillRect/>
          </a:stretch>
        </p:blipFill>
        <p:spPr>
          <a:xfrm>
            <a:off x="466275" y="1108825"/>
            <a:ext cx="3262550" cy="3262550"/>
          </a:xfrm>
          <a:prstGeom prst="rect">
            <a:avLst/>
          </a:prstGeom>
          <a:noFill/>
          <a:ln>
            <a:noFill/>
          </a:ln>
        </p:spPr>
      </p:pic>
      <p:sp>
        <p:nvSpPr>
          <p:cNvPr id="207" name="Google Shape;207;p31"/>
          <p:cNvSpPr txBox="1"/>
          <p:nvPr/>
        </p:nvSpPr>
        <p:spPr>
          <a:xfrm>
            <a:off x="1816600" y="4462400"/>
            <a:ext cx="561900" cy="2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pic>
        <p:nvPicPr>
          <p:cNvPr id="208" name="Google Shape;208;p31"/>
          <p:cNvPicPr preferRelativeResize="0"/>
          <p:nvPr/>
        </p:nvPicPr>
        <p:blipFill>
          <a:blip r:embed="rId4">
            <a:alphaModFix/>
          </a:blip>
          <a:stretch>
            <a:fillRect/>
          </a:stretch>
        </p:blipFill>
        <p:spPr>
          <a:xfrm>
            <a:off x="4709900" y="1108825"/>
            <a:ext cx="3262550" cy="3262550"/>
          </a:xfrm>
          <a:prstGeom prst="rect">
            <a:avLst/>
          </a:prstGeom>
          <a:noFill/>
          <a:ln>
            <a:noFill/>
          </a:ln>
        </p:spPr>
      </p:pic>
      <p:sp>
        <p:nvSpPr>
          <p:cNvPr id="209" name="Google Shape;209;p31"/>
          <p:cNvSpPr txBox="1"/>
          <p:nvPr/>
        </p:nvSpPr>
        <p:spPr>
          <a:xfrm>
            <a:off x="5336325" y="4462400"/>
            <a:ext cx="2009700" cy="23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Dijkstra</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Introduction to the Problem</a:t>
            </a:r>
            <a:endParaRPr>
              <a:solidFill>
                <a:srgbClr val="000000"/>
              </a:solidFill>
            </a:endParaRPr>
          </a:p>
        </p:txBody>
      </p:sp>
      <p:sp>
        <p:nvSpPr>
          <p:cNvPr id="95" name="Google Shape;95;p14"/>
          <p:cNvSpPr txBox="1"/>
          <p:nvPr>
            <p:ph idx="1" type="body"/>
          </p:nvPr>
        </p:nvSpPr>
        <p:spPr>
          <a:xfrm>
            <a:off x="311700" y="1105950"/>
            <a:ext cx="8520600" cy="33390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1000"/>
              </a:spcBef>
              <a:spcAft>
                <a:spcPts val="0"/>
              </a:spcAft>
              <a:buClr>
                <a:srgbClr val="000000"/>
              </a:buClr>
              <a:buSzPts val="1400"/>
              <a:buChar char="●"/>
            </a:pPr>
            <a:r>
              <a:rPr i="1" lang="en" sz="1400">
                <a:solidFill>
                  <a:srgbClr val="000000"/>
                </a:solidFill>
              </a:rPr>
              <a:t>Solving a maze using computers is a complex though enticing task as one needs to come up with an algorithm that is effective in terms of time </a:t>
            </a:r>
            <a:r>
              <a:rPr i="1" lang="en" sz="1400">
                <a:solidFill>
                  <a:srgbClr val="000000"/>
                </a:solidFill>
              </a:rPr>
              <a:t>withal</a:t>
            </a:r>
            <a:r>
              <a:rPr i="1" lang="en" sz="1400">
                <a:solidFill>
                  <a:srgbClr val="000000"/>
                </a:solidFill>
              </a:rPr>
              <a:t> space for finding the shortest path.</a:t>
            </a:r>
            <a:endParaRPr i="1" sz="1400">
              <a:solidFill>
                <a:srgbClr val="000000"/>
              </a:solidFill>
            </a:endParaRPr>
          </a:p>
          <a:p>
            <a:pPr indent="-317500" lvl="0" marL="457200" rtl="0" algn="l">
              <a:lnSpc>
                <a:spcPct val="140000"/>
              </a:lnSpc>
              <a:spcBef>
                <a:spcPts val="0"/>
              </a:spcBef>
              <a:spcAft>
                <a:spcPts val="0"/>
              </a:spcAft>
              <a:buClr>
                <a:srgbClr val="000000"/>
              </a:buClr>
              <a:buSzPts val="1400"/>
              <a:buChar char="●"/>
            </a:pPr>
            <a:r>
              <a:rPr i="1" lang="en" sz="1400">
                <a:solidFill>
                  <a:srgbClr val="000000"/>
                </a:solidFill>
              </a:rPr>
              <a:t> There are ample number of graph algorithms to solve this problem, each one surpasses the other in performance aspects.</a:t>
            </a:r>
            <a:endParaRPr i="1" sz="1400">
              <a:solidFill>
                <a:srgbClr val="000000"/>
              </a:solidFill>
            </a:endParaRPr>
          </a:p>
          <a:p>
            <a:pPr indent="-317500" lvl="0" marL="457200" rtl="0" algn="l">
              <a:lnSpc>
                <a:spcPct val="140000"/>
              </a:lnSpc>
              <a:spcBef>
                <a:spcPts val="0"/>
              </a:spcBef>
              <a:spcAft>
                <a:spcPts val="0"/>
              </a:spcAft>
              <a:buClr>
                <a:srgbClr val="000000"/>
              </a:buClr>
              <a:buSzPts val="1400"/>
              <a:buChar char="●"/>
            </a:pPr>
            <a:r>
              <a:rPr i="1" lang="en" sz="1400">
                <a:solidFill>
                  <a:srgbClr val="000000"/>
                </a:solidFill>
              </a:rPr>
              <a:t>This project reviews different graph algorithms for maze solving along with their performance. </a:t>
            </a:r>
            <a:endParaRPr i="1" sz="1400">
              <a:solidFill>
                <a:srgbClr val="000000"/>
              </a:solidFill>
            </a:endParaRPr>
          </a:p>
          <a:p>
            <a:pPr indent="-317500" lvl="0" marL="457200" rtl="0" algn="l">
              <a:lnSpc>
                <a:spcPct val="140000"/>
              </a:lnSpc>
              <a:spcBef>
                <a:spcPts val="0"/>
              </a:spcBef>
              <a:spcAft>
                <a:spcPts val="0"/>
              </a:spcAft>
              <a:buClr>
                <a:srgbClr val="000000"/>
              </a:buClr>
              <a:buSzPts val="1400"/>
              <a:buChar char="●"/>
            </a:pPr>
            <a:r>
              <a:rPr i="1" lang="en" sz="1400">
                <a:solidFill>
                  <a:srgbClr val="000000"/>
                </a:solidFill>
              </a:rPr>
              <a:t>It is generally a two step task.</a:t>
            </a:r>
            <a:endParaRPr i="1" sz="1400">
              <a:solidFill>
                <a:srgbClr val="000000"/>
              </a:solidFill>
            </a:endParaRPr>
          </a:p>
          <a:p>
            <a:pPr indent="-317500" lvl="1" marL="914400" rtl="0" algn="l">
              <a:lnSpc>
                <a:spcPct val="140000"/>
              </a:lnSpc>
              <a:spcBef>
                <a:spcPts val="0"/>
              </a:spcBef>
              <a:spcAft>
                <a:spcPts val="0"/>
              </a:spcAft>
              <a:buClr>
                <a:srgbClr val="000000"/>
              </a:buClr>
              <a:buSzPts val="1400"/>
              <a:buChar char="○"/>
            </a:pPr>
            <a:r>
              <a:rPr i="1" lang="en">
                <a:solidFill>
                  <a:srgbClr val="000000"/>
                </a:solidFill>
              </a:rPr>
              <a:t>Conversion of Image to graph data Structure.</a:t>
            </a:r>
            <a:endParaRPr i="1">
              <a:solidFill>
                <a:srgbClr val="000000"/>
              </a:solidFill>
            </a:endParaRPr>
          </a:p>
          <a:p>
            <a:pPr indent="-317500" lvl="1" marL="914400" rtl="0" algn="l">
              <a:lnSpc>
                <a:spcPct val="140000"/>
              </a:lnSpc>
              <a:spcBef>
                <a:spcPts val="0"/>
              </a:spcBef>
              <a:spcAft>
                <a:spcPts val="0"/>
              </a:spcAft>
              <a:buClr>
                <a:srgbClr val="000000"/>
              </a:buClr>
              <a:buSzPts val="1400"/>
              <a:buChar char="○"/>
            </a:pPr>
            <a:r>
              <a:rPr i="1" lang="en">
                <a:solidFill>
                  <a:srgbClr val="000000"/>
                </a:solidFill>
              </a:rPr>
              <a:t>Finding Solutions using naive or Standard Graph Search Algorithms (with or without heuristic).</a:t>
            </a:r>
            <a:endParaRPr i="1">
              <a:solidFill>
                <a:srgbClr val="000000"/>
              </a:solidFill>
            </a:endParaRPr>
          </a:p>
          <a:p>
            <a:pPr indent="-317500" lvl="0" marL="457200" rtl="0" algn="l">
              <a:lnSpc>
                <a:spcPct val="140000"/>
              </a:lnSpc>
              <a:spcBef>
                <a:spcPts val="0"/>
              </a:spcBef>
              <a:spcAft>
                <a:spcPts val="0"/>
              </a:spcAft>
              <a:buClr>
                <a:srgbClr val="000000"/>
              </a:buClr>
              <a:buSzPts val="1400"/>
              <a:buChar char="●"/>
            </a:pPr>
            <a:r>
              <a:rPr i="1" lang="en" sz="1400">
                <a:solidFill>
                  <a:srgbClr val="000000"/>
                </a:solidFill>
              </a:rPr>
              <a:t>These Algorithms are of two types :</a:t>
            </a:r>
            <a:endParaRPr i="1" sz="1400">
              <a:solidFill>
                <a:srgbClr val="000000"/>
              </a:solidFill>
            </a:endParaRPr>
          </a:p>
          <a:p>
            <a:pPr indent="-317500" lvl="1" marL="914400" rtl="0" algn="l">
              <a:lnSpc>
                <a:spcPct val="140000"/>
              </a:lnSpc>
              <a:spcBef>
                <a:spcPts val="0"/>
              </a:spcBef>
              <a:spcAft>
                <a:spcPts val="0"/>
              </a:spcAft>
              <a:buClr>
                <a:srgbClr val="000000"/>
              </a:buClr>
              <a:buSzPts val="1400"/>
              <a:buChar char="○"/>
            </a:pPr>
            <a:r>
              <a:rPr i="1" lang="en">
                <a:solidFill>
                  <a:srgbClr val="000000"/>
                </a:solidFill>
              </a:rPr>
              <a:t>Uninformed Search Algorithms.</a:t>
            </a:r>
            <a:endParaRPr i="1">
              <a:solidFill>
                <a:srgbClr val="000000"/>
              </a:solidFill>
            </a:endParaRPr>
          </a:p>
          <a:p>
            <a:pPr indent="-317500" lvl="1" marL="914400" rtl="0" algn="l">
              <a:lnSpc>
                <a:spcPct val="140000"/>
              </a:lnSpc>
              <a:spcBef>
                <a:spcPts val="0"/>
              </a:spcBef>
              <a:spcAft>
                <a:spcPts val="0"/>
              </a:spcAft>
              <a:buClr>
                <a:srgbClr val="000000"/>
              </a:buClr>
              <a:buSzPts val="1400"/>
              <a:buChar char="○"/>
            </a:pPr>
            <a:r>
              <a:rPr i="1" lang="en">
                <a:solidFill>
                  <a:srgbClr val="000000"/>
                </a:solidFill>
              </a:rPr>
              <a:t>Informed Search Algorithms.</a:t>
            </a:r>
            <a:endParaRPr i="1">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32"/>
          <p:cNvPicPr preferRelativeResize="0"/>
          <p:nvPr/>
        </p:nvPicPr>
        <p:blipFill>
          <a:blip r:embed="rId3">
            <a:alphaModFix/>
          </a:blip>
          <a:stretch>
            <a:fillRect/>
          </a:stretch>
        </p:blipFill>
        <p:spPr>
          <a:xfrm>
            <a:off x="371475" y="200025"/>
            <a:ext cx="2371725" cy="2371725"/>
          </a:xfrm>
          <a:prstGeom prst="rect">
            <a:avLst/>
          </a:prstGeom>
          <a:noFill/>
          <a:ln>
            <a:noFill/>
          </a:ln>
        </p:spPr>
      </p:pic>
      <p:sp>
        <p:nvSpPr>
          <p:cNvPr id="215" name="Google Shape;215;p32"/>
          <p:cNvSpPr txBox="1"/>
          <p:nvPr/>
        </p:nvSpPr>
        <p:spPr>
          <a:xfrm>
            <a:off x="833438" y="2667000"/>
            <a:ext cx="1447800" cy="28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BFS</a:t>
            </a:r>
            <a:endParaRPr>
              <a:latin typeface="Roboto"/>
              <a:ea typeface="Roboto"/>
              <a:cs typeface="Roboto"/>
              <a:sym typeface="Roboto"/>
            </a:endParaRPr>
          </a:p>
        </p:txBody>
      </p:sp>
      <p:pic>
        <p:nvPicPr>
          <p:cNvPr id="216" name="Google Shape;216;p32"/>
          <p:cNvPicPr preferRelativeResize="0"/>
          <p:nvPr/>
        </p:nvPicPr>
        <p:blipFill>
          <a:blip r:embed="rId4">
            <a:alphaModFix/>
          </a:blip>
          <a:stretch>
            <a:fillRect/>
          </a:stretch>
        </p:blipFill>
        <p:spPr>
          <a:xfrm>
            <a:off x="6410325" y="200025"/>
            <a:ext cx="2371725" cy="2371725"/>
          </a:xfrm>
          <a:prstGeom prst="rect">
            <a:avLst/>
          </a:prstGeom>
          <a:noFill/>
          <a:ln>
            <a:noFill/>
          </a:ln>
        </p:spPr>
      </p:pic>
      <p:sp>
        <p:nvSpPr>
          <p:cNvPr id="217" name="Google Shape;217;p32"/>
          <p:cNvSpPr txBox="1"/>
          <p:nvPr/>
        </p:nvSpPr>
        <p:spPr>
          <a:xfrm>
            <a:off x="6819938" y="2667000"/>
            <a:ext cx="1552500" cy="28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Wall Follower</a:t>
            </a:r>
            <a:endParaRPr>
              <a:latin typeface="Roboto"/>
              <a:ea typeface="Roboto"/>
              <a:cs typeface="Roboto"/>
              <a:sym typeface="Roboto"/>
            </a:endParaRPr>
          </a:p>
        </p:txBody>
      </p:sp>
      <p:pic>
        <p:nvPicPr>
          <p:cNvPr id="218" name="Google Shape;218;p32"/>
          <p:cNvPicPr preferRelativeResize="0"/>
          <p:nvPr/>
        </p:nvPicPr>
        <p:blipFill>
          <a:blip r:embed="rId5">
            <a:alphaModFix/>
          </a:blip>
          <a:stretch>
            <a:fillRect/>
          </a:stretch>
        </p:blipFill>
        <p:spPr>
          <a:xfrm>
            <a:off x="3390912" y="1790700"/>
            <a:ext cx="2371725" cy="2371725"/>
          </a:xfrm>
          <a:prstGeom prst="rect">
            <a:avLst/>
          </a:prstGeom>
          <a:noFill/>
          <a:ln>
            <a:noFill/>
          </a:ln>
        </p:spPr>
      </p:pic>
      <p:sp>
        <p:nvSpPr>
          <p:cNvPr id="219" name="Google Shape;219;p32"/>
          <p:cNvSpPr txBox="1"/>
          <p:nvPr/>
        </p:nvSpPr>
        <p:spPr>
          <a:xfrm>
            <a:off x="3886163" y="4295775"/>
            <a:ext cx="13812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DFS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173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X400_braid Solves.</a:t>
            </a:r>
            <a:endParaRPr/>
          </a:p>
        </p:txBody>
      </p:sp>
      <p:pic>
        <p:nvPicPr>
          <p:cNvPr id="225" name="Google Shape;225;p33"/>
          <p:cNvPicPr preferRelativeResize="0"/>
          <p:nvPr/>
        </p:nvPicPr>
        <p:blipFill>
          <a:blip r:embed="rId3">
            <a:alphaModFix/>
          </a:blip>
          <a:stretch>
            <a:fillRect/>
          </a:stretch>
        </p:blipFill>
        <p:spPr>
          <a:xfrm>
            <a:off x="5012775" y="781024"/>
            <a:ext cx="3432575" cy="3432550"/>
          </a:xfrm>
          <a:prstGeom prst="rect">
            <a:avLst/>
          </a:prstGeom>
          <a:noFill/>
          <a:ln>
            <a:noFill/>
          </a:ln>
        </p:spPr>
      </p:pic>
      <p:pic>
        <p:nvPicPr>
          <p:cNvPr id="226" name="Google Shape;226;p33"/>
          <p:cNvPicPr preferRelativeResize="0"/>
          <p:nvPr/>
        </p:nvPicPr>
        <p:blipFill>
          <a:blip r:embed="rId4">
            <a:alphaModFix/>
          </a:blip>
          <a:stretch>
            <a:fillRect/>
          </a:stretch>
        </p:blipFill>
        <p:spPr>
          <a:xfrm>
            <a:off x="828750" y="781025"/>
            <a:ext cx="3432575" cy="3432575"/>
          </a:xfrm>
          <a:prstGeom prst="rect">
            <a:avLst/>
          </a:prstGeom>
          <a:noFill/>
          <a:ln>
            <a:noFill/>
          </a:ln>
        </p:spPr>
      </p:pic>
      <p:sp>
        <p:nvSpPr>
          <p:cNvPr id="227" name="Google Shape;227;p33"/>
          <p:cNvSpPr txBox="1"/>
          <p:nvPr/>
        </p:nvSpPr>
        <p:spPr>
          <a:xfrm>
            <a:off x="1926738" y="4213575"/>
            <a:ext cx="1236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BFS</a:t>
            </a:r>
            <a:endParaRPr>
              <a:latin typeface="Roboto"/>
              <a:ea typeface="Roboto"/>
              <a:cs typeface="Roboto"/>
              <a:sym typeface="Roboto"/>
            </a:endParaRPr>
          </a:p>
        </p:txBody>
      </p:sp>
      <p:sp>
        <p:nvSpPr>
          <p:cNvPr id="228" name="Google Shape;228;p33"/>
          <p:cNvSpPr txBox="1"/>
          <p:nvPr/>
        </p:nvSpPr>
        <p:spPr>
          <a:xfrm>
            <a:off x="6341013" y="4213575"/>
            <a:ext cx="7761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DFS</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234" name="Google Shape;234;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Graph Search Algorithms are far superior than naive search techniques like Wall follower approach. </a:t>
            </a:r>
            <a:endParaRPr/>
          </a:p>
          <a:p>
            <a:pPr indent="-342900" lvl="0" marL="457200" rtl="0" algn="l">
              <a:spcBef>
                <a:spcPts val="0"/>
              </a:spcBef>
              <a:spcAft>
                <a:spcPts val="0"/>
              </a:spcAft>
              <a:buSzPts val="1800"/>
              <a:buChar char="●"/>
            </a:pPr>
            <a:r>
              <a:rPr lang="en"/>
              <a:t>Informed Techniques surpass uninformed algorithms on large search space.</a:t>
            </a:r>
            <a:endParaRPr/>
          </a:p>
          <a:p>
            <a:pPr indent="-342900" lvl="0" marL="457200" rtl="0" algn="l">
              <a:spcBef>
                <a:spcPts val="0"/>
              </a:spcBef>
              <a:spcAft>
                <a:spcPts val="0"/>
              </a:spcAft>
              <a:buSzPts val="1800"/>
              <a:buChar char="●"/>
            </a:pPr>
            <a:r>
              <a:rPr lang="en"/>
              <a:t>A* algorithm is widely used for mazes solving and other analogous problems. (Simple Straight Line Heuristics).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186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240" name="Google Shape;240;p35"/>
          <p:cNvSpPr txBox="1"/>
          <p:nvPr>
            <p:ph idx="1" type="body"/>
          </p:nvPr>
        </p:nvSpPr>
        <p:spPr>
          <a:xfrm>
            <a:off x="311700" y="902250"/>
            <a:ext cx="8520600" cy="3696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i="1" lang="en" sz="1300">
                <a:solidFill>
                  <a:srgbClr val="000000"/>
                </a:solidFill>
              </a:rPr>
              <a:t>P. E. Hart, N. J. Nilsson and B. Raphael, "A Formal Basis for the Heuristic Determination of Minimum Cost Paths," in IEEE Transactions on Systems Science and Cybernetics, vol. 4, no. 2, pp. 100-107, July 1968, doi: 10.1109/TSSC.1968.300136.</a:t>
            </a:r>
            <a:endParaRPr i="1" sz="1300">
              <a:solidFill>
                <a:srgbClr val="000000"/>
              </a:solidFill>
            </a:endParaRPr>
          </a:p>
          <a:p>
            <a:pPr indent="-311150" lvl="0" marL="457200" rtl="0" algn="l">
              <a:spcBef>
                <a:spcPts val="0"/>
              </a:spcBef>
              <a:spcAft>
                <a:spcPts val="0"/>
              </a:spcAft>
              <a:buClr>
                <a:srgbClr val="000000"/>
              </a:buClr>
              <a:buSzPts val="1300"/>
              <a:buChar char="●"/>
            </a:pPr>
            <a:r>
              <a:rPr i="1" lang="en" sz="1300">
                <a:solidFill>
                  <a:srgbClr val="000000"/>
                </a:solidFill>
              </a:rPr>
              <a:t>Huijuan Wang, Yuan Yu and Quan Bo Yuan, "Application of Dijkstra algorithm in robot path-planning," 2011 Second International Conference on Mechanic Automation and Control Engineering, Hohhot, 2011, pp. 1067-1069. </a:t>
            </a:r>
            <a:endParaRPr i="1" sz="1300">
              <a:solidFill>
                <a:srgbClr val="000000"/>
              </a:solidFill>
            </a:endParaRPr>
          </a:p>
          <a:p>
            <a:pPr indent="-311150" lvl="0" marL="457200" rtl="0" algn="l">
              <a:spcBef>
                <a:spcPts val="0"/>
              </a:spcBef>
              <a:spcAft>
                <a:spcPts val="0"/>
              </a:spcAft>
              <a:buClr>
                <a:srgbClr val="000000"/>
              </a:buClr>
              <a:buSzPts val="1300"/>
              <a:buChar char="●"/>
            </a:pPr>
            <a:r>
              <a:rPr i="1" lang="en" sz="1300">
                <a:solidFill>
                  <a:srgbClr val="000000"/>
                </a:solidFill>
              </a:rPr>
              <a:t> A. M. J. Sadik, M. A. Dhali, H. M. A. B. Farid, T. U. Rashid and A. Syeed, "A Comprehensive and Comparative Study of Maze-Solving Techniques by Implementing Graph Theory," 2010 International Conference on Artificial Intelligence and Computational Intelligence, Sanya, 2010, pp. 52-56. </a:t>
            </a:r>
            <a:endParaRPr i="1" sz="1300">
              <a:solidFill>
                <a:srgbClr val="000000"/>
              </a:solidFill>
            </a:endParaRPr>
          </a:p>
          <a:p>
            <a:pPr indent="-311150" lvl="0" marL="457200" rtl="0" algn="l">
              <a:spcBef>
                <a:spcPts val="0"/>
              </a:spcBef>
              <a:spcAft>
                <a:spcPts val="0"/>
              </a:spcAft>
              <a:buClr>
                <a:srgbClr val="000000"/>
              </a:buClr>
              <a:buSzPts val="1300"/>
              <a:buChar char="●"/>
            </a:pPr>
            <a:r>
              <a:rPr i="1" lang="en" sz="1300">
                <a:solidFill>
                  <a:srgbClr val="000000"/>
                </a:solidFill>
              </a:rPr>
              <a:t>T.H. Cormen, C.E. Leiserson, R.L. Rivest and C. Stein, “Introduction to Algorithms”, Third edition, Prentice Hall of India, pp. 587-748, 2009.</a:t>
            </a:r>
            <a:endParaRPr i="1" sz="1300">
              <a:solidFill>
                <a:srgbClr val="000000"/>
              </a:solidFill>
            </a:endParaRPr>
          </a:p>
          <a:p>
            <a:pPr indent="-311150" lvl="0" marL="457200" rtl="0" algn="l">
              <a:spcBef>
                <a:spcPts val="0"/>
              </a:spcBef>
              <a:spcAft>
                <a:spcPts val="0"/>
              </a:spcAft>
              <a:buClr>
                <a:srgbClr val="000000"/>
              </a:buClr>
              <a:buSzPts val="1300"/>
              <a:buChar char="●"/>
            </a:pPr>
            <a:r>
              <a:rPr i="1" lang="en" sz="1300">
                <a:solidFill>
                  <a:srgbClr val="000000"/>
                </a:solidFill>
              </a:rPr>
              <a:t>M. Pond, (2017, February 24). “Maze Solving - Computerphile</a:t>
            </a:r>
            <a:r>
              <a:rPr i="1" lang="en" sz="1300">
                <a:solidFill>
                  <a:srgbClr val="000000"/>
                </a:solidFill>
              </a:rPr>
              <a:t> [Video file]</a:t>
            </a:r>
            <a:r>
              <a:rPr i="1" lang="en" sz="1300">
                <a:solidFill>
                  <a:srgbClr val="000000"/>
                </a:solidFill>
              </a:rPr>
              <a:t>”. </a:t>
            </a:r>
            <a:r>
              <a:rPr i="1" lang="en" sz="1300">
                <a:solidFill>
                  <a:srgbClr val="000000"/>
                </a:solidFill>
              </a:rPr>
              <a:t>Retrieved from youtube.</a:t>
            </a:r>
            <a:endParaRPr i="1" sz="1300">
              <a:solidFill>
                <a:srgbClr val="000000"/>
              </a:solidFill>
            </a:endParaRPr>
          </a:p>
          <a:p>
            <a:pPr indent="-311150" lvl="0" marL="457200" rtl="0" algn="l">
              <a:spcBef>
                <a:spcPts val="0"/>
              </a:spcBef>
              <a:spcAft>
                <a:spcPts val="0"/>
              </a:spcAft>
              <a:buClr>
                <a:srgbClr val="000000"/>
              </a:buClr>
              <a:buSzPts val="1300"/>
              <a:buChar char="●"/>
            </a:pPr>
            <a:r>
              <a:rPr i="1" lang="en" sz="1300">
                <a:solidFill>
                  <a:srgbClr val="000000"/>
                </a:solidFill>
              </a:rPr>
              <a:t>Leo Willyanto Santoso, Alexander Setiawan, Andre K. Prajogo “Performance Analysis of Dijkstra, A* and Ant Algorithm for Finding Optimal Path Case Study: Surabaya CityMap”</a:t>
            </a:r>
            <a:endParaRPr i="1" sz="13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nvSpPr>
        <p:spPr>
          <a:xfrm>
            <a:off x="1417675" y="1388125"/>
            <a:ext cx="6142800" cy="11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400">
                <a:latin typeface="Roboto"/>
                <a:ea typeface="Roboto"/>
                <a:cs typeface="Roboto"/>
                <a:sym typeface="Roboto"/>
              </a:rPr>
              <a:t>THANK YOU</a:t>
            </a:r>
            <a:r>
              <a:rPr lang="en">
                <a:latin typeface="Roboto"/>
                <a:ea typeface="Roboto"/>
                <a:cs typeface="Roboto"/>
                <a:sym typeface="Roboto"/>
              </a:rPr>
              <a:t> </a:t>
            </a:r>
            <a:endParaRPr>
              <a:latin typeface="Roboto"/>
              <a:ea typeface="Roboto"/>
              <a:cs typeface="Roboto"/>
              <a:sym typeface="Roboto"/>
            </a:endParaRPr>
          </a:p>
        </p:txBody>
      </p:sp>
      <p:sp>
        <p:nvSpPr>
          <p:cNvPr id="246" name="Google Shape;246;p36"/>
          <p:cNvSpPr txBox="1"/>
          <p:nvPr/>
        </p:nvSpPr>
        <p:spPr>
          <a:xfrm>
            <a:off x="4709700" y="2863000"/>
            <a:ext cx="2999400" cy="92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latin typeface="Roboto"/>
                <a:ea typeface="Roboto"/>
                <a:cs typeface="Roboto"/>
                <a:sym typeface="Roboto"/>
              </a:rPr>
              <a:t>Ayush Agrawal (180001011)</a:t>
            </a:r>
            <a:endParaRPr sz="1600">
              <a:latin typeface="Roboto"/>
              <a:ea typeface="Roboto"/>
              <a:cs typeface="Roboto"/>
              <a:sym typeface="Roboto"/>
            </a:endParaRPr>
          </a:p>
          <a:p>
            <a:pPr indent="0" lvl="0" marL="0" rtl="0" algn="r">
              <a:spcBef>
                <a:spcPts val="0"/>
              </a:spcBef>
              <a:spcAft>
                <a:spcPts val="0"/>
              </a:spcAft>
              <a:buNone/>
            </a:pPr>
            <a:r>
              <a:rPr lang="en" sz="1600">
                <a:latin typeface="Roboto"/>
                <a:ea typeface="Roboto"/>
                <a:cs typeface="Roboto"/>
                <a:sym typeface="Roboto"/>
              </a:rPr>
              <a:t>Harsh Chaurasia (180001018)</a:t>
            </a:r>
            <a:endParaRPr sz="2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cxnSp>
        <p:nvCxnSpPr>
          <p:cNvPr id="100" name="Google Shape;100;p15"/>
          <p:cNvCxnSpPr/>
          <p:nvPr/>
        </p:nvCxnSpPr>
        <p:spPr>
          <a:xfrm>
            <a:off x="4580600" y="718800"/>
            <a:ext cx="0" cy="3705900"/>
          </a:xfrm>
          <a:prstGeom prst="straightConnector1">
            <a:avLst/>
          </a:prstGeom>
          <a:noFill/>
          <a:ln cap="flat" cmpd="sng" w="19050">
            <a:solidFill>
              <a:schemeClr val="dk2"/>
            </a:solidFill>
            <a:prstDash val="solid"/>
            <a:round/>
            <a:headEnd len="med" w="med" type="none"/>
            <a:tailEnd len="med" w="med" type="diamond"/>
          </a:ln>
        </p:spPr>
      </p:cxnSp>
      <p:cxnSp>
        <p:nvCxnSpPr>
          <p:cNvPr id="101" name="Google Shape;101;p15"/>
          <p:cNvCxnSpPr/>
          <p:nvPr/>
        </p:nvCxnSpPr>
        <p:spPr>
          <a:xfrm>
            <a:off x="1296200" y="1338525"/>
            <a:ext cx="6568800" cy="0"/>
          </a:xfrm>
          <a:prstGeom prst="straightConnector1">
            <a:avLst/>
          </a:prstGeom>
          <a:noFill/>
          <a:ln cap="flat" cmpd="sng" w="9525">
            <a:solidFill>
              <a:schemeClr val="dk2"/>
            </a:solidFill>
            <a:prstDash val="solid"/>
            <a:round/>
            <a:headEnd len="med" w="med" type="none"/>
            <a:tailEnd len="med" w="med" type="none"/>
          </a:ln>
        </p:spPr>
      </p:cxnSp>
      <p:sp>
        <p:nvSpPr>
          <p:cNvPr id="102" name="Google Shape;102;p15"/>
          <p:cNvSpPr txBox="1"/>
          <p:nvPr/>
        </p:nvSpPr>
        <p:spPr>
          <a:xfrm>
            <a:off x="4606750" y="817950"/>
            <a:ext cx="3284400" cy="5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Uninformed Search</a:t>
            </a:r>
            <a:endParaRPr sz="1700">
              <a:latin typeface="Roboto"/>
              <a:ea typeface="Roboto"/>
              <a:cs typeface="Roboto"/>
              <a:sym typeface="Roboto"/>
            </a:endParaRPr>
          </a:p>
        </p:txBody>
      </p:sp>
      <p:sp>
        <p:nvSpPr>
          <p:cNvPr id="103" name="Google Shape;103;p15"/>
          <p:cNvSpPr txBox="1"/>
          <p:nvPr/>
        </p:nvSpPr>
        <p:spPr>
          <a:xfrm>
            <a:off x="1296200" y="817950"/>
            <a:ext cx="3284400" cy="5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Informed Search</a:t>
            </a:r>
            <a:endParaRPr sz="1700">
              <a:latin typeface="Roboto"/>
              <a:ea typeface="Roboto"/>
              <a:cs typeface="Roboto"/>
              <a:sym typeface="Roboto"/>
            </a:endParaRPr>
          </a:p>
        </p:txBody>
      </p:sp>
      <p:sp>
        <p:nvSpPr>
          <p:cNvPr id="104" name="Google Shape;104;p15"/>
          <p:cNvSpPr txBox="1"/>
          <p:nvPr/>
        </p:nvSpPr>
        <p:spPr>
          <a:xfrm>
            <a:off x="4606750" y="1338525"/>
            <a:ext cx="3284400" cy="307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i="1" lang="en">
                <a:latin typeface="Roboto"/>
                <a:ea typeface="Roboto"/>
                <a:cs typeface="Roboto"/>
                <a:sym typeface="Roboto"/>
              </a:rPr>
              <a:t>An uninformed search strategy is one which doesn’t have any additional information about the problem other than the problem definition and the solution intended.</a:t>
            </a:r>
            <a:endParaRPr i="1">
              <a:latin typeface="Roboto"/>
              <a:ea typeface="Roboto"/>
              <a:cs typeface="Roboto"/>
              <a:sym typeface="Roboto"/>
            </a:endParaRPr>
          </a:p>
          <a:p>
            <a:pPr indent="-317500" lvl="0" marL="457200" rtl="0" algn="l">
              <a:spcBef>
                <a:spcPts val="0"/>
              </a:spcBef>
              <a:spcAft>
                <a:spcPts val="0"/>
              </a:spcAft>
              <a:buSzPts val="1400"/>
              <a:buFont typeface="Roboto"/>
              <a:buChar char="●"/>
            </a:pPr>
            <a:r>
              <a:rPr i="1" lang="en">
                <a:latin typeface="Roboto"/>
                <a:ea typeface="Roboto"/>
                <a:cs typeface="Roboto"/>
                <a:sym typeface="Roboto"/>
              </a:rPr>
              <a:t>Speed is slower than informed strategies.</a:t>
            </a:r>
            <a:endParaRPr i="1">
              <a:latin typeface="Roboto"/>
              <a:ea typeface="Roboto"/>
              <a:cs typeface="Roboto"/>
              <a:sym typeface="Roboto"/>
            </a:endParaRPr>
          </a:p>
          <a:p>
            <a:pPr indent="0" lvl="0" marL="0" rtl="0" algn="l">
              <a:spcBef>
                <a:spcPts val="0"/>
              </a:spcBef>
              <a:spcAft>
                <a:spcPts val="0"/>
              </a:spcAft>
              <a:buNone/>
            </a:pPr>
            <a:r>
              <a:t/>
            </a:r>
            <a:endParaRPr i="1">
              <a:latin typeface="Roboto"/>
              <a:ea typeface="Roboto"/>
              <a:cs typeface="Roboto"/>
              <a:sym typeface="Roboto"/>
            </a:endParaRPr>
          </a:p>
          <a:p>
            <a:pPr indent="-317500" lvl="0" marL="457200" rtl="0" algn="l">
              <a:spcBef>
                <a:spcPts val="0"/>
              </a:spcBef>
              <a:spcAft>
                <a:spcPts val="0"/>
              </a:spcAft>
              <a:buSzPts val="1400"/>
              <a:buFont typeface="Roboto"/>
              <a:buChar char="●"/>
            </a:pPr>
            <a:r>
              <a:rPr i="1" lang="en">
                <a:latin typeface="Roboto"/>
                <a:ea typeface="Roboto"/>
                <a:cs typeface="Roboto"/>
                <a:sym typeface="Roboto"/>
              </a:rPr>
              <a:t>Eg. Basic DFS, Dijkstra algorithm.</a:t>
            </a:r>
            <a:endParaRPr i="1">
              <a:latin typeface="Roboto"/>
              <a:ea typeface="Roboto"/>
              <a:cs typeface="Roboto"/>
              <a:sym typeface="Roboto"/>
            </a:endParaRPr>
          </a:p>
        </p:txBody>
      </p:sp>
      <p:sp>
        <p:nvSpPr>
          <p:cNvPr id="105" name="Google Shape;105;p15"/>
          <p:cNvSpPr txBox="1"/>
          <p:nvPr/>
        </p:nvSpPr>
        <p:spPr>
          <a:xfrm>
            <a:off x="1252850" y="1338525"/>
            <a:ext cx="3371100" cy="307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i="1" lang="en">
                <a:solidFill>
                  <a:srgbClr val="242729"/>
                </a:solidFill>
                <a:highlight>
                  <a:srgbClr val="FFFFFF"/>
                </a:highlight>
                <a:latin typeface="Roboto"/>
                <a:ea typeface="Roboto"/>
                <a:cs typeface="Roboto"/>
                <a:sym typeface="Roboto"/>
              </a:rPr>
              <a:t>Additional information about the distance from the current state to the goal is provided.</a:t>
            </a:r>
            <a:endParaRPr i="1">
              <a:solidFill>
                <a:srgbClr val="2427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i="1">
              <a:solidFill>
                <a:srgbClr val="2427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i="1">
              <a:solidFill>
                <a:srgbClr val="2427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i="1">
              <a:solidFill>
                <a:srgbClr val="242729"/>
              </a:solidFill>
              <a:highlight>
                <a:srgbClr val="FFFFFF"/>
              </a:highlight>
              <a:latin typeface="Roboto"/>
              <a:ea typeface="Roboto"/>
              <a:cs typeface="Roboto"/>
              <a:sym typeface="Roboto"/>
            </a:endParaRPr>
          </a:p>
          <a:p>
            <a:pPr indent="-317500" lvl="0" marL="457200" rtl="0" algn="l">
              <a:spcBef>
                <a:spcPts val="0"/>
              </a:spcBef>
              <a:spcAft>
                <a:spcPts val="0"/>
              </a:spcAft>
              <a:buClr>
                <a:srgbClr val="242729"/>
              </a:buClr>
              <a:buSzPts val="1400"/>
              <a:buFont typeface="Roboto"/>
              <a:buChar char="●"/>
            </a:pPr>
            <a:r>
              <a:rPr i="1" lang="en">
                <a:solidFill>
                  <a:srgbClr val="242729"/>
                </a:solidFill>
                <a:highlight>
                  <a:srgbClr val="FFFFFF"/>
                </a:highlight>
                <a:latin typeface="Roboto"/>
                <a:ea typeface="Roboto"/>
                <a:cs typeface="Roboto"/>
                <a:sym typeface="Roboto"/>
              </a:rPr>
              <a:t>Efficient and finds solution quickly.</a:t>
            </a:r>
            <a:endParaRPr i="1">
              <a:solidFill>
                <a:srgbClr val="2427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i="1">
              <a:solidFill>
                <a:srgbClr val="2427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i="1">
              <a:solidFill>
                <a:srgbClr val="242729"/>
              </a:solidFill>
              <a:highlight>
                <a:srgbClr val="FFFFFF"/>
              </a:highlight>
              <a:latin typeface="Roboto"/>
              <a:ea typeface="Roboto"/>
              <a:cs typeface="Roboto"/>
              <a:sym typeface="Roboto"/>
            </a:endParaRPr>
          </a:p>
          <a:p>
            <a:pPr indent="-317500" lvl="0" marL="457200" rtl="0" algn="l">
              <a:spcBef>
                <a:spcPts val="0"/>
              </a:spcBef>
              <a:spcAft>
                <a:spcPts val="0"/>
              </a:spcAft>
              <a:buClr>
                <a:srgbClr val="242729"/>
              </a:buClr>
              <a:buSzPts val="1400"/>
              <a:buFont typeface="Roboto"/>
              <a:buChar char="●"/>
            </a:pPr>
            <a:r>
              <a:rPr i="1" lang="en">
                <a:solidFill>
                  <a:srgbClr val="242729"/>
                </a:solidFill>
                <a:highlight>
                  <a:srgbClr val="FFFFFF"/>
                </a:highlight>
                <a:latin typeface="Roboto"/>
                <a:ea typeface="Roboto"/>
                <a:cs typeface="Roboto"/>
                <a:sym typeface="Roboto"/>
              </a:rPr>
              <a:t>Eg. Heuristic DFS, A* algorithm.</a:t>
            </a:r>
            <a:endParaRPr i="1">
              <a:solidFill>
                <a:srgbClr val="242729"/>
              </a:solidFill>
              <a:highlight>
                <a:srgbClr val="FFFFFF"/>
              </a:highlight>
              <a:latin typeface="Roboto"/>
              <a:ea typeface="Roboto"/>
              <a:cs typeface="Roboto"/>
              <a:sym typeface="Roboto"/>
            </a:endParaRPr>
          </a:p>
        </p:txBody>
      </p:sp>
      <p:sp>
        <p:nvSpPr>
          <p:cNvPr id="106" name="Google Shape;106;p15"/>
          <p:cNvSpPr txBox="1"/>
          <p:nvPr/>
        </p:nvSpPr>
        <p:spPr>
          <a:xfrm>
            <a:off x="1723850" y="123925"/>
            <a:ext cx="5713500" cy="50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674EA7"/>
                </a:solidFill>
                <a:latin typeface="Georgia"/>
                <a:ea typeface="Georgia"/>
                <a:cs typeface="Georgia"/>
                <a:sym typeface="Georgia"/>
              </a:rPr>
              <a:t>Two Types of Search Algorithms.</a:t>
            </a:r>
            <a:endParaRPr sz="2200">
              <a:solidFill>
                <a:srgbClr val="674EA7"/>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Conversion of Image to Graph Data Structure.</a:t>
            </a:r>
            <a:endParaRPr/>
          </a:p>
        </p:txBody>
      </p:sp>
      <p:sp>
        <p:nvSpPr>
          <p:cNvPr id="112" name="Google Shape;112;p16"/>
          <p:cNvSpPr txBox="1"/>
          <p:nvPr/>
        </p:nvSpPr>
        <p:spPr>
          <a:xfrm>
            <a:off x="3804950" y="1403750"/>
            <a:ext cx="5027400" cy="237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i="1" lang="en">
                <a:latin typeface="Roboto"/>
                <a:ea typeface="Roboto"/>
                <a:cs typeface="Roboto"/>
                <a:sym typeface="Roboto"/>
              </a:rPr>
              <a:t>We make nodes wherever we can change our direction by 90</a:t>
            </a:r>
            <a:r>
              <a:rPr i="1" lang="en">
                <a:solidFill>
                  <a:srgbClr val="222222"/>
                </a:solidFill>
                <a:highlight>
                  <a:srgbClr val="FFFFFF"/>
                </a:highlight>
                <a:latin typeface="Roboto"/>
                <a:ea typeface="Roboto"/>
                <a:cs typeface="Roboto"/>
                <a:sym typeface="Roboto"/>
              </a:rPr>
              <a:t>°</a:t>
            </a:r>
            <a:endParaRPr i="1">
              <a:solidFill>
                <a:srgbClr val="222222"/>
              </a:solidFill>
              <a:highlight>
                <a:srgbClr val="FFFFFF"/>
              </a:highlight>
              <a:latin typeface="Roboto"/>
              <a:ea typeface="Roboto"/>
              <a:cs typeface="Roboto"/>
              <a:sym typeface="Roboto"/>
            </a:endParaRPr>
          </a:p>
          <a:p>
            <a:pPr indent="-317500" lvl="0" marL="457200" rtl="0" algn="l">
              <a:spcBef>
                <a:spcPts val="0"/>
              </a:spcBef>
              <a:spcAft>
                <a:spcPts val="0"/>
              </a:spcAft>
              <a:buClr>
                <a:srgbClr val="222222"/>
              </a:buClr>
              <a:buSzPts val="1400"/>
              <a:buFont typeface="Roboto"/>
              <a:buChar char="●"/>
            </a:pPr>
            <a:r>
              <a:rPr i="1" lang="en">
                <a:solidFill>
                  <a:srgbClr val="222222"/>
                </a:solidFill>
                <a:highlight>
                  <a:srgbClr val="FFFFFF"/>
                </a:highlight>
                <a:latin typeface="Roboto"/>
                <a:ea typeface="Roboto"/>
                <a:cs typeface="Roboto"/>
                <a:sym typeface="Roboto"/>
              </a:rPr>
              <a:t>In this way, all parts of the maze are accessible and number of nodes are kept to a minimum.</a:t>
            </a:r>
            <a:endParaRPr i="1">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i="1">
              <a:solidFill>
                <a:srgbClr val="222222"/>
              </a:solidFill>
              <a:highlight>
                <a:srgbClr val="FFFFFF"/>
              </a:highlight>
              <a:latin typeface="Roboto"/>
              <a:ea typeface="Roboto"/>
              <a:cs typeface="Roboto"/>
              <a:sym typeface="Roboto"/>
            </a:endParaRPr>
          </a:p>
          <a:p>
            <a:pPr indent="-317500" lvl="0" marL="457200" rtl="0" algn="l">
              <a:spcBef>
                <a:spcPts val="0"/>
              </a:spcBef>
              <a:spcAft>
                <a:spcPts val="0"/>
              </a:spcAft>
              <a:buSzPts val="1400"/>
              <a:buFont typeface="Roboto"/>
              <a:buChar char="●"/>
            </a:pPr>
            <a:r>
              <a:rPr i="1" lang="en">
                <a:latin typeface="Roboto"/>
                <a:ea typeface="Roboto"/>
                <a:cs typeface="Roboto"/>
                <a:sym typeface="Roboto"/>
              </a:rPr>
              <a:t>Removing the Redundant nodes, our graph data structure is now ready for algorithms.</a:t>
            </a:r>
            <a:endParaRPr i="1">
              <a:latin typeface="Roboto"/>
              <a:ea typeface="Roboto"/>
              <a:cs typeface="Roboto"/>
              <a:sym typeface="Roboto"/>
            </a:endParaRPr>
          </a:p>
        </p:txBody>
      </p:sp>
      <p:pic>
        <p:nvPicPr>
          <p:cNvPr id="113" name="Google Shape;113;p16"/>
          <p:cNvPicPr preferRelativeResize="0"/>
          <p:nvPr/>
        </p:nvPicPr>
        <p:blipFill>
          <a:blip r:embed="rId3">
            <a:alphaModFix/>
          </a:blip>
          <a:stretch>
            <a:fillRect/>
          </a:stretch>
        </p:blipFill>
        <p:spPr>
          <a:xfrm>
            <a:off x="547163" y="1017800"/>
            <a:ext cx="3057525" cy="377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48025" y="997650"/>
            <a:ext cx="4435200" cy="266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400"/>
              <a:t>Maze Solving Algorithms</a:t>
            </a:r>
            <a:endParaRPr sz="5400"/>
          </a:p>
        </p:txBody>
      </p:sp>
      <p:sp>
        <p:nvSpPr>
          <p:cNvPr id="119" name="Google Shape;119;p17"/>
          <p:cNvSpPr txBox="1"/>
          <p:nvPr/>
        </p:nvSpPr>
        <p:spPr>
          <a:xfrm>
            <a:off x="5639250" y="997650"/>
            <a:ext cx="3333900" cy="3148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Roboto"/>
              <a:buChar char="●"/>
            </a:pPr>
            <a:r>
              <a:rPr lang="en" sz="2100">
                <a:latin typeface="Roboto"/>
                <a:ea typeface="Roboto"/>
                <a:cs typeface="Roboto"/>
                <a:sym typeface="Roboto"/>
              </a:rPr>
              <a:t>Wall Follower</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DFS</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BFS</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Dijkstra</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Flood Fill</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A*</a:t>
            </a:r>
            <a:endParaRPr sz="21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578800" y="565650"/>
            <a:ext cx="3861600" cy="31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Naive Methods</a:t>
            </a:r>
            <a:endParaRPr sz="5500"/>
          </a:p>
        </p:txBody>
      </p:sp>
      <p:sp>
        <p:nvSpPr>
          <p:cNvPr id="125" name="Google Shape;125;p18"/>
          <p:cNvSpPr txBox="1"/>
          <p:nvPr/>
        </p:nvSpPr>
        <p:spPr>
          <a:xfrm>
            <a:off x="4893550" y="596400"/>
            <a:ext cx="3749100" cy="3065100"/>
          </a:xfrm>
          <a:prstGeom prst="rect">
            <a:avLst/>
          </a:prstGeom>
          <a:noFill/>
          <a:ln>
            <a:noFill/>
          </a:ln>
        </p:spPr>
        <p:txBody>
          <a:bodyPr anchorCtr="0" anchor="ctr" bIns="91425" lIns="91425" spcFirstLastPara="1" rIns="91425" wrap="square" tIns="91425">
            <a:noAutofit/>
          </a:bodyPr>
          <a:lstStyle/>
          <a:p>
            <a:pPr indent="-361950" lvl="0" marL="457200" rtl="0" algn="l">
              <a:spcBef>
                <a:spcPts val="0"/>
              </a:spcBef>
              <a:spcAft>
                <a:spcPts val="0"/>
              </a:spcAft>
              <a:buSzPts val="2100"/>
              <a:buFont typeface="Roboto"/>
              <a:buChar char="●"/>
            </a:pPr>
            <a:r>
              <a:rPr lang="en" sz="2100">
                <a:latin typeface="Roboto"/>
                <a:ea typeface="Roboto"/>
                <a:cs typeface="Roboto"/>
                <a:sym typeface="Roboto"/>
              </a:rPr>
              <a:t>Random Mouse</a:t>
            </a:r>
            <a:endParaRPr sz="2100">
              <a:latin typeface="Roboto"/>
              <a:ea typeface="Roboto"/>
              <a:cs typeface="Roboto"/>
              <a:sym typeface="Roboto"/>
            </a:endParaRPr>
          </a:p>
          <a:p>
            <a:pPr indent="0" lvl="0" marL="457200" rtl="0" algn="l">
              <a:spcBef>
                <a:spcPts val="0"/>
              </a:spcBef>
              <a:spcAft>
                <a:spcPts val="0"/>
              </a:spcAft>
              <a:buNone/>
            </a:pPr>
            <a:r>
              <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Wall Follower</a:t>
            </a:r>
            <a:endParaRPr sz="21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645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Mouse</a:t>
            </a:r>
            <a:endParaRPr/>
          </a:p>
        </p:txBody>
      </p:sp>
      <p:sp>
        <p:nvSpPr>
          <p:cNvPr id="131" name="Google Shape;131;p19"/>
          <p:cNvSpPr txBox="1"/>
          <p:nvPr>
            <p:ph idx="1" type="body"/>
          </p:nvPr>
        </p:nvSpPr>
        <p:spPr>
          <a:xfrm>
            <a:off x="311700" y="151492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This is a very trivial method that can be implemented by a very unintelligent robot or a mouse.</a:t>
            </a:r>
            <a:endParaRPr i="1"/>
          </a:p>
          <a:p>
            <a:pPr indent="-342900" lvl="0" marL="457200" rtl="0" algn="l">
              <a:spcBef>
                <a:spcPts val="0"/>
              </a:spcBef>
              <a:spcAft>
                <a:spcPts val="0"/>
              </a:spcAft>
              <a:buSzPts val="1800"/>
              <a:buChar char="●"/>
            </a:pPr>
            <a:r>
              <a:rPr i="1" lang="en"/>
              <a:t>In this algorithm at any junction, a random decision is made about the next direction to follow.</a:t>
            </a:r>
            <a:endParaRPr i="1"/>
          </a:p>
          <a:p>
            <a:pPr indent="-342900" lvl="0" marL="457200" rtl="0" algn="l">
              <a:spcBef>
                <a:spcPts val="0"/>
              </a:spcBef>
              <a:spcAft>
                <a:spcPts val="0"/>
              </a:spcAft>
              <a:buSzPts val="1800"/>
              <a:buChar char="●"/>
            </a:pPr>
            <a:r>
              <a:rPr i="1" lang="en"/>
              <a:t>Although this algorithm will always find a solution, but it can be extremely slow and may not be computed efficiently even for small mazes.</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38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Wall Follower</a:t>
            </a:r>
            <a:endParaRPr/>
          </a:p>
        </p:txBody>
      </p:sp>
      <p:sp>
        <p:nvSpPr>
          <p:cNvPr id="137" name="Google Shape;137;p20"/>
          <p:cNvSpPr txBox="1"/>
          <p:nvPr>
            <p:ph idx="1" type="body"/>
          </p:nvPr>
        </p:nvSpPr>
        <p:spPr>
          <a:xfrm>
            <a:off x="311700" y="113072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Wall Follower Algorithm as the name suggests traverses the maze by staying in contact with the wall at all times.</a:t>
            </a:r>
            <a:endParaRPr i="1"/>
          </a:p>
          <a:p>
            <a:pPr indent="-342900" lvl="0" marL="457200" rtl="0" algn="l">
              <a:spcBef>
                <a:spcPts val="0"/>
              </a:spcBef>
              <a:spcAft>
                <a:spcPts val="0"/>
              </a:spcAft>
              <a:buSzPts val="1800"/>
              <a:buChar char="●"/>
            </a:pPr>
            <a:r>
              <a:rPr i="1" lang="en"/>
              <a:t>This algorithm follows either left hand rule or right hand rule in its implementation.</a:t>
            </a:r>
            <a:endParaRPr i="1"/>
          </a:p>
          <a:p>
            <a:pPr indent="-342900" lvl="0" marL="457200" rtl="0" algn="l">
              <a:spcBef>
                <a:spcPts val="0"/>
              </a:spcBef>
              <a:spcAft>
                <a:spcPts val="0"/>
              </a:spcAft>
              <a:buSzPts val="1800"/>
              <a:buChar char="●"/>
            </a:pPr>
            <a:r>
              <a:rPr i="1" lang="en"/>
              <a:t>At every node we follow LSRB Rule (Left Straight Right Back) (in case of left hand rule) or RSLB Rule in vice versa.</a:t>
            </a:r>
            <a:endParaRPr i="1"/>
          </a:p>
          <a:p>
            <a:pPr indent="-342900" lvl="0" marL="457200" rtl="0" algn="l">
              <a:spcBef>
                <a:spcPts val="0"/>
              </a:spcBef>
              <a:spcAft>
                <a:spcPts val="0"/>
              </a:spcAft>
              <a:buSzPts val="1800"/>
              <a:buChar char="●"/>
            </a:pPr>
            <a:r>
              <a:rPr i="1" lang="en"/>
              <a:t>This algo won’t work when the destination is surrounded by boundary having no contact with the outer boundaries (or the destination is in centre of maze).</a:t>
            </a:r>
            <a:endParaRPr i="1"/>
          </a:p>
          <a:p>
            <a:pPr indent="-342900" lvl="0" marL="457200" rtl="0" algn="l">
              <a:spcBef>
                <a:spcPts val="0"/>
              </a:spcBef>
              <a:spcAft>
                <a:spcPts val="0"/>
              </a:spcAft>
              <a:buSzPts val="1800"/>
              <a:buChar char="●"/>
            </a:pPr>
            <a:r>
              <a:rPr i="1" lang="en"/>
              <a:t>This algo is quite slow as it does not necessarily give shortest                        path b/w start and end.</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578800" y="565650"/>
            <a:ext cx="3861600" cy="31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Graph Search</a:t>
            </a:r>
            <a:r>
              <a:rPr lang="en" sz="5500"/>
              <a:t> Methods</a:t>
            </a:r>
            <a:endParaRPr sz="5500"/>
          </a:p>
        </p:txBody>
      </p:sp>
      <p:sp>
        <p:nvSpPr>
          <p:cNvPr id="143" name="Google Shape;143;p21"/>
          <p:cNvSpPr txBox="1"/>
          <p:nvPr/>
        </p:nvSpPr>
        <p:spPr>
          <a:xfrm>
            <a:off x="4893550" y="596400"/>
            <a:ext cx="3749100" cy="3065100"/>
          </a:xfrm>
          <a:prstGeom prst="rect">
            <a:avLst/>
          </a:prstGeom>
          <a:noFill/>
          <a:ln>
            <a:noFill/>
          </a:ln>
        </p:spPr>
        <p:txBody>
          <a:bodyPr anchorCtr="0" anchor="ctr" bIns="91425" lIns="91425" spcFirstLastPara="1" rIns="91425" wrap="square" tIns="91425">
            <a:noAutofit/>
          </a:bodyPr>
          <a:lstStyle/>
          <a:p>
            <a:pPr indent="-361950" lvl="0" marL="457200" rtl="0" algn="l">
              <a:spcBef>
                <a:spcPts val="0"/>
              </a:spcBef>
              <a:spcAft>
                <a:spcPts val="0"/>
              </a:spcAft>
              <a:buSzPts val="2100"/>
              <a:buFont typeface="Roboto"/>
              <a:buChar char="●"/>
            </a:pPr>
            <a:r>
              <a:rPr lang="en" sz="2100">
                <a:latin typeface="Roboto"/>
                <a:ea typeface="Roboto"/>
                <a:cs typeface="Roboto"/>
                <a:sym typeface="Roboto"/>
              </a:rPr>
              <a:t>DFS</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BFS</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Dijkstra</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Flood Fill</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A*</a:t>
            </a:r>
            <a:endParaRPr sz="21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