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Lst>
  <p:sldSz cx="14630400" cy="8229600"/>
  <p:notesSz cx="8229600" cy="14630400"/>
  <p:embeddedFontLst>
    <p:embeddedFont>
      <p:font typeface="Algerian" panose="04020705040A02060702" pitchFamily="82" charset="0"/>
      <p:regular r:id="rId15"/>
    </p:embeddedFont>
    <p:embeddedFont>
      <p:font typeface="Cabin" panose="020B0604020202020204" charset="0"/>
      <p:regular r:id="rId16"/>
    </p:embeddedFont>
    <p:embeddedFont>
      <p:font typeface="Consolas" panose="020B0609020204030204" pitchFamily="49" charset="0"/>
      <p:regular r:id="rId17"/>
      <p:bold r:id="rId18"/>
      <p:italic r:id="rId19"/>
      <p:boldItalic r:id="rId20"/>
    </p:embeddedFont>
    <p:embeddedFont>
      <p:font typeface="Unbounde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6" d="100"/>
          <a:sy n="66" d="100"/>
        </p:scale>
        <p:origin x="79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320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12836"/>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837724" y="1669616"/>
            <a:ext cx="7468553" cy="1231821"/>
          </a:xfrm>
          <a:prstGeom prst="rect">
            <a:avLst/>
          </a:prstGeom>
          <a:noFill/>
          <a:ln/>
        </p:spPr>
        <p:txBody>
          <a:bodyPr wrap="square" lIns="0" tIns="0" rIns="0" bIns="0" rtlCol="0" anchor="t"/>
          <a:lstStyle/>
          <a:p>
            <a:pPr marL="0" indent="0" algn="l">
              <a:lnSpc>
                <a:spcPts val="4850"/>
              </a:lnSpc>
              <a:buNone/>
            </a:pPr>
            <a:r>
              <a:rPr lang="en-US" sz="3850" dirty="0">
                <a:solidFill>
                  <a:srgbClr val="FFFFFF"/>
                </a:solidFill>
                <a:latin typeface="Unbounded" pitchFamily="34" charset="0"/>
                <a:ea typeface="Unbounded" pitchFamily="34" charset="-122"/>
                <a:cs typeface="Unbounded" pitchFamily="34" charset="-120"/>
              </a:rPr>
              <a:t>Bank Fraud Detection System Using SQL</a:t>
            </a:r>
          </a:p>
          <a:p>
            <a:pPr marL="0" indent="0" algn="l">
              <a:lnSpc>
                <a:spcPts val="4850"/>
              </a:lnSpc>
              <a:buNone/>
            </a:pPr>
            <a:endParaRPr lang="en-US" sz="3850" dirty="0">
              <a:solidFill>
                <a:srgbClr val="FFFFFF"/>
              </a:solidFill>
              <a:latin typeface="Unbounded" pitchFamily="34" charset="0"/>
            </a:endParaRPr>
          </a:p>
          <a:p>
            <a:pPr marL="0" indent="0" algn="l">
              <a:lnSpc>
                <a:spcPts val="4850"/>
              </a:lnSpc>
              <a:buNone/>
            </a:pPr>
            <a:endParaRPr lang="en-US" sz="3850" dirty="0">
              <a:solidFill>
                <a:srgbClr val="FFFFFF"/>
              </a:solidFill>
              <a:latin typeface="Unbounded" pitchFamily="34" charset="0"/>
            </a:endParaRPr>
          </a:p>
          <a:p>
            <a:pPr marL="0" indent="0" algn="l">
              <a:lnSpc>
                <a:spcPts val="4850"/>
              </a:lnSpc>
              <a:buNone/>
            </a:pPr>
            <a:endParaRPr lang="en-US" sz="3850" dirty="0"/>
          </a:p>
        </p:txBody>
      </p:sp>
      <p:sp>
        <p:nvSpPr>
          <p:cNvPr id="4" name="Text 1"/>
          <p:cNvSpPr/>
          <p:nvPr/>
        </p:nvSpPr>
        <p:spPr>
          <a:xfrm>
            <a:off x="837724" y="3597489"/>
            <a:ext cx="7468553" cy="335042"/>
          </a:xfrm>
          <a:prstGeom prst="rect">
            <a:avLst/>
          </a:prstGeom>
          <a:noFill/>
          <a:ln/>
        </p:spPr>
        <p:txBody>
          <a:bodyPr wrap="none" lIns="0" tIns="0" rIns="0" bIns="0" rtlCol="0" anchor="t"/>
          <a:lstStyle/>
          <a:p>
            <a:pPr marL="0" indent="0" algn="l">
              <a:lnSpc>
                <a:spcPts val="2600"/>
              </a:lnSpc>
              <a:buNone/>
            </a:pPr>
            <a:r>
              <a:rPr lang="en-US" sz="2800" b="1" dirty="0">
                <a:solidFill>
                  <a:schemeClr val="bg1"/>
                </a:solidFill>
                <a:latin typeface="Cabin" pitchFamily="34" charset="0"/>
                <a:ea typeface="Cabin" pitchFamily="34" charset="-122"/>
                <a:cs typeface="Cabin" pitchFamily="34" charset="-120"/>
              </a:rPr>
              <a:t>Created by </a:t>
            </a:r>
            <a:r>
              <a:rPr lang="en-US" sz="1600" dirty="0">
                <a:solidFill>
                  <a:srgbClr val="CAD6DE"/>
                </a:solidFill>
                <a:latin typeface="Cabin" pitchFamily="34" charset="0"/>
                <a:ea typeface="Cabin" pitchFamily="34" charset="-122"/>
                <a:cs typeface="Cabin" pitchFamily="34" charset="-120"/>
              </a:rPr>
              <a:t>:  </a:t>
            </a:r>
            <a:r>
              <a:rPr lang="en-US" sz="2800" dirty="0">
                <a:solidFill>
                  <a:srgbClr val="CAD6DE"/>
                </a:solidFill>
                <a:latin typeface="Cabin" pitchFamily="34" charset="0"/>
                <a:ea typeface="Cabin" pitchFamily="34" charset="-122"/>
                <a:cs typeface="Cabin" pitchFamily="34" charset="-120"/>
              </a:rPr>
              <a:t>Aditya Bet</a:t>
            </a:r>
          </a:p>
          <a:p>
            <a:pPr marL="0" indent="0" algn="l">
              <a:lnSpc>
                <a:spcPts val="2600"/>
              </a:lnSpc>
              <a:buNone/>
            </a:pPr>
            <a:endParaRPr lang="en-US" sz="2800" dirty="0">
              <a:solidFill>
                <a:srgbClr val="CAD6DE"/>
              </a:solidFill>
              <a:latin typeface="Cabin" pitchFamily="34" charset="0"/>
              <a:ea typeface="Cabin" pitchFamily="34" charset="-122"/>
              <a:cs typeface="Cabin" pitchFamily="34" charset="-120"/>
            </a:endParaRPr>
          </a:p>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 </a:t>
            </a:r>
            <a:r>
              <a:rPr lang="en-US" sz="1600" b="1" dirty="0">
                <a:solidFill>
                  <a:schemeClr val="bg1"/>
                </a:solidFill>
                <a:latin typeface="Cabin" pitchFamily="34" charset="0"/>
                <a:ea typeface="Cabin" pitchFamily="34" charset="-122"/>
                <a:cs typeface="Cabin" pitchFamily="34" charset="-120"/>
              </a:rPr>
              <a:t>from</a:t>
            </a:r>
            <a:r>
              <a:rPr lang="en-US" sz="1600" dirty="0">
                <a:solidFill>
                  <a:srgbClr val="CAD6DE"/>
                </a:solidFill>
                <a:latin typeface="Cabin" pitchFamily="34" charset="0"/>
                <a:ea typeface="Cabin" pitchFamily="34" charset="-122"/>
                <a:cs typeface="Cabin" pitchFamily="34" charset="-120"/>
              </a:rPr>
              <a:t> </a:t>
            </a:r>
            <a:r>
              <a:rPr lang="en-US" sz="2800" dirty="0">
                <a:solidFill>
                  <a:srgbClr val="CAD6DE"/>
                </a:solidFill>
                <a:latin typeface="Cabin" pitchFamily="34" charset="0"/>
                <a:ea typeface="Cabin" pitchFamily="34" charset="-122"/>
                <a:cs typeface="Cabin" pitchFamily="34" charset="-120"/>
              </a:rPr>
              <a:t>IT Vedant Institute</a:t>
            </a:r>
            <a:endParaRPr lang="en-US" sz="2800" dirty="0"/>
          </a:p>
        </p:txBody>
      </p:sp>
      <p:pic>
        <p:nvPicPr>
          <p:cNvPr id="6" name="Picture 5">
            <a:extLst>
              <a:ext uri="{FF2B5EF4-FFF2-40B4-BE49-F238E27FC236}">
                <a16:creationId xmlns:a16="http://schemas.microsoft.com/office/drawing/2014/main" id="{88ED9ACF-B455-4F82-B0AF-BF8AE072762C}"/>
              </a:ext>
            </a:extLst>
          </p:cNvPr>
          <p:cNvPicPr>
            <a:picLocks noChangeAspect="1"/>
          </p:cNvPicPr>
          <p:nvPr/>
        </p:nvPicPr>
        <p:blipFill>
          <a:blip r:embed="rId3"/>
          <a:stretch>
            <a:fillRect/>
          </a:stretch>
        </p:blipFill>
        <p:spPr>
          <a:xfrm>
            <a:off x="9514390" y="0"/>
            <a:ext cx="511601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85455" y="539948"/>
            <a:ext cx="8471297" cy="462082"/>
          </a:xfrm>
          <a:prstGeom prst="rect">
            <a:avLst/>
          </a:prstGeom>
          <a:noFill/>
          <a:ln/>
        </p:spPr>
        <p:txBody>
          <a:bodyPr wrap="none" lIns="0" tIns="0" rIns="0" bIns="0" rtlCol="0" anchor="t"/>
          <a:lstStyle/>
          <a:p>
            <a:pPr marL="0" indent="0" algn="l">
              <a:lnSpc>
                <a:spcPts val="3600"/>
              </a:lnSpc>
              <a:buNone/>
            </a:pPr>
            <a:r>
              <a:rPr lang="en-US" sz="3100" dirty="0">
                <a:solidFill>
                  <a:srgbClr val="FFFFFF"/>
                </a:solidFill>
                <a:latin typeface="Unbounded" pitchFamily="34" charset="0"/>
                <a:ea typeface="Unbounded" pitchFamily="34" charset="-122"/>
                <a:cs typeface="Unbounded" pitchFamily="34" charset="-120"/>
              </a:rPr>
              <a:t>Recommendations &amp; Actionable Steps</a:t>
            </a:r>
            <a:endParaRPr lang="en-US" sz="3100" dirty="0"/>
          </a:p>
        </p:txBody>
      </p:sp>
      <p:sp>
        <p:nvSpPr>
          <p:cNvPr id="3" name="Text 1"/>
          <p:cNvSpPr/>
          <p:nvPr/>
        </p:nvSpPr>
        <p:spPr>
          <a:xfrm>
            <a:off x="785456" y="1159192"/>
            <a:ext cx="13059489" cy="628174"/>
          </a:xfrm>
          <a:prstGeom prst="rect">
            <a:avLst/>
          </a:prstGeom>
          <a:noFill/>
          <a:ln/>
        </p:spPr>
        <p:txBody>
          <a:bodyPr wrap="square" lIns="0" tIns="0" rIns="0" bIns="0" rtlCol="0" anchor="t"/>
          <a:lstStyle/>
          <a:p>
            <a:pPr marL="0" indent="0" algn="l">
              <a:lnSpc>
                <a:spcPts val="2450"/>
              </a:lnSpc>
              <a:buNone/>
            </a:pPr>
            <a:r>
              <a:rPr lang="en-US" sz="1600" dirty="0">
                <a:solidFill>
                  <a:srgbClr val="CAD6DE"/>
                </a:solidFill>
                <a:latin typeface="Cabin" pitchFamily="34" charset="0"/>
                <a:ea typeface="Cabin" pitchFamily="34" charset="-122"/>
                <a:cs typeface="Cabin" pitchFamily="34" charset="-120"/>
              </a:rPr>
              <a:t>Based on our findings, we propose the following actionable recommendations to bolster the bank's fraud detection and prevention capabilities, transforming insights into tangible security enhancements.</a:t>
            </a:r>
            <a:endParaRPr lang="en-US" sz="1600" dirty="0"/>
          </a:p>
        </p:txBody>
      </p:sp>
      <p:pic>
        <p:nvPicPr>
          <p:cNvPr id="4" name="Image 0" descr="preencoded.png"/>
          <p:cNvPicPr>
            <a:picLocks noChangeAspect="1"/>
          </p:cNvPicPr>
          <p:nvPr/>
        </p:nvPicPr>
        <p:blipFill>
          <a:blip r:embed="rId3"/>
          <a:stretch>
            <a:fillRect/>
          </a:stretch>
        </p:blipFill>
        <p:spPr>
          <a:xfrm>
            <a:off x="785455" y="2243733"/>
            <a:ext cx="6431518" cy="1143000"/>
          </a:xfrm>
          <a:prstGeom prst="rect">
            <a:avLst/>
          </a:prstGeom>
        </p:spPr>
      </p:pic>
      <p:sp>
        <p:nvSpPr>
          <p:cNvPr id="5" name="Text 2"/>
          <p:cNvSpPr/>
          <p:nvPr/>
        </p:nvSpPr>
        <p:spPr>
          <a:xfrm>
            <a:off x="981789" y="2998743"/>
            <a:ext cx="5102543" cy="288727"/>
          </a:xfrm>
          <a:prstGeom prst="rect">
            <a:avLst/>
          </a:prstGeom>
          <a:noFill/>
          <a:ln/>
        </p:spPr>
        <p:txBody>
          <a:bodyPr wrap="none" lIns="0" tIns="0" rIns="0" bIns="0" rtlCol="0" anchor="t"/>
          <a:lstStyle/>
          <a:p>
            <a:pPr marL="0" indent="0" algn="l">
              <a:lnSpc>
                <a:spcPts val="2250"/>
              </a:lnSpc>
              <a:buNone/>
            </a:pPr>
            <a:r>
              <a:rPr lang="en-US" sz="1600" dirty="0">
                <a:solidFill>
                  <a:srgbClr val="CAD6DE"/>
                </a:solidFill>
                <a:latin typeface="Unbounded" pitchFamily="34" charset="0"/>
                <a:ea typeface="Unbounded" pitchFamily="34" charset="-122"/>
                <a:cs typeface="Unbounded" pitchFamily="34" charset="-120"/>
              </a:rPr>
              <a:t>Real-time Monitoring Implementation</a:t>
            </a:r>
            <a:endParaRPr lang="en-US" sz="1600" dirty="0"/>
          </a:p>
        </p:txBody>
      </p:sp>
      <p:sp>
        <p:nvSpPr>
          <p:cNvPr id="6" name="Text 3"/>
          <p:cNvSpPr/>
          <p:nvPr/>
        </p:nvSpPr>
        <p:spPr>
          <a:xfrm>
            <a:off x="981789" y="3430785"/>
            <a:ext cx="6038850" cy="942261"/>
          </a:xfrm>
          <a:prstGeom prst="rect">
            <a:avLst/>
          </a:prstGeom>
          <a:noFill/>
          <a:ln/>
        </p:spPr>
        <p:txBody>
          <a:bodyPr wrap="square" lIns="0" tIns="0" rIns="0" bIns="0" rtlCol="0" anchor="t"/>
          <a:lstStyle/>
          <a:p>
            <a:pPr marL="0" indent="0" algn="l">
              <a:lnSpc>
                <a:spcPts val="2450"/>
              </a:lnSpc>
              <a:buNone/>
            </a:pPr>
            <a:r>
              <a:rPr lang="en-US" sz="1600" dirty="0">
                <a:solidFill>
                  <a:schemeClr val="tx2">
                    <a:lumMod val="20000"/>
                    <a:lumOff val="80000"/>
                  </a:schemeClr>
                </a:solidFill>
                <a:latin typeface="Cabin" pitchFamily="34" charset="0"/>
                <a:ea typeface="Cabin" pitchFamily="34" charset="-122"/>
                <a:cs typeface="Cabin" pitchFamily="34" charset="-120"/>
              </a:rPr>
              <a:t>Implement continuous, real-time monitoring for all accounts identified as high-risk, enabling immediate detection and intervention at the first sign of suspicious activity.</a:t>
            </a:r>
            <a:endParaRPr lang="en-US" sz="1600" dirty="0">
              <a:solidFill>
                <a:schemeClr val="tx2">
                  <a:lumMod val="20000"/>
                  <a:lumOff val="80000"/>
                </a:schemeClr>
              </a:solidFill>
            </a:endParaRPr>
          </a:p>
        </p:txBody>
      </p:sp>
      <p:pic>
        <p:nvPicPr>
          <p:cNvPr id="7" name="Image 1" descr="preencoded.png"/>
          <p:cNvPicPr>
            <a:picLocks noChangeAspect="1"/>
          </p:cNvPicPr>
          <p:nvPr/>
        </p:nvPicPr>
        <p:blipFill>
          <a:blip r:embed="rId4"/>
          <a:stretch>
            <a:fillRect/>
          </a:stretch>
        </p:blipFill>
        <p:spPr>
          <a:xfrm>
            <a:off x="7413308" y="2243733"/>
            <a:ext cx="6431637" cy="1143000"/>
          </a:xfrm>
          <a:prstGeom prst="rect">
            <a:avLst/>
          </a:prstGeom>
        </p:spPr>
      </p:pic>
      <p:sp>
        <p:nvSpPr>
          <p:cNvPr id="8" name="Text 4"/>
          <p:cNvSpPr/>
          <p:nvPr/>
        </p:nvSpPr>
        <p:spPr>
          <a:xfrm>
            <a:off x="7609642" y="2998743"/>
            <a:ext cx="3537109" cy="288727"/>
          </a:xfrm>
          <a:prstGeom prst="rect">
            <a:avLst/>
          </a:prstGeom>
          <a:noFill/>
          <a:ln/>
        </p:spPr>
        <p:txBody>
          <a:bodyPr wrap="none" lIns="0" tIns="0" rIns="0" bIns="0" rtlCol="0" anchor="t"/>
          <a:lstStyle/>
          <a:p>
            <a:pPr marL="0" indent="0" algn="l">
              <a:lnSpc>
                <a:spcPts val="2250"/>
              </a:lnSpc>
              <a:buNone/>
            </a:pPr>
            <a:r>
              <a:rPr lang="en-US" sz="1600" dirty="0">
                <a:solidFill>
                  <a:srgbClr val="CAD6DE"/>
                </a:solidFill>
                <a:latin typeface="Unbounded" pitchFamily="34" charset="0"/>
                <a:ea typeface="Unbounded" pitchFamily="34" charset="-122"/>
                <a:cs typeface="Unbounded" pitchFamily="34" charset="-120"/>
              </a:rPr>
              <a:t>Dynamic Alert Thresholds</a:t>
            </a:r>
            <a:endParaRPr lang="en-US" sz="1600" dirty="0"/>
          </a:p>
        </p:txBody>
      </p:sp>
      <p:sp>
        <p:nvSpPr>
          <p:cNvPr id="9" name="Text 5"/>
          <p:cNvSpPr/>
          <p:nvPr/>
        </p:nvSpPr>
        <p:spPr>
          <a:xfrm>
            <a:off x="7609642" y="3386733"/>
            <a:ext cx="6038969" cy="942261"/>
          </a:xfrm>
          <a:prstGeom prst="rect">
            <a:avLst/>
          </a:prstGeom>
          <a:noFill/>
          <a:ln/>
        </p:spPr>
        <p:txBody>
          <a:bodyPr wrap="square" lIns="0" tIns="0" rIns="0" bIns="0" rtlCol="0" anchor="t"/>
          <a:lstStyle/>
          <a:p>
            <a:pPr marL="0" indent="0" algn="l">
              <a:lnSpc>
                <a:spcPts val="2450"/>
              </a:lnSpc>
              <a:buNone/>
            </a:pPr>
            <a:r>
              <a:rPr lang="en-US" sz="1600" dirty="0">
                <a:solidFill>
                  <a:srgbClr val="CAD6DE"/>
                </a:solidFill>
                <a:latin typeface="Cabin" pitchFamily="34" charset="0"/>
                <a:ea typeface="Cabin" pitchFamily="34" charset="-122"/>
                <a:cs typeface="Cabin" pitchFamily="34" charset="-120"/>
              </a:rPr>
              <a:t>Introduce adaptive alert thresholds based on total fraud percentage and evolving transaction patterns, ensuring that alerts are both timely and relevant, reducing false positives.</a:t>
            </a:r>
            <a:endParaRPr lang="en-US" sz="1600" dirty="0"/>
          </a:p>
        </p:txBody>
      </p:sp>
      <p:pic>
        <p:nvPicPr>
          <p:cNvPr id="10" name="Image 2" descr="preencoded.png"/>
          <p:cNvPicPr>
            <a:picLocks noChangeAspect="1"/>
          </p:cNvPicPr>
          <p:nvPr/>
        </p:nvPicPr>
        <p:blipFill>
          <a:blip r:embed="rId3"/>
          <a:stretch>
            <a:fillRect/>
          </a:stretch>
        </p:blipFill>
        <p:spPr>
          <a:xfrm>
            <a:off x="785455" y="5059121"/>
            <a:ext cx="6431518" cy="1143000"/>
          </a:xfrm>
          <a:prstGeom prst="rect">
            <a:avLst/>
          </a:prstGeom>
        </p:spPr>
      </p:pic>
      <p:sp>
        <p:nvSpPr>
          <p:cNvPr id="11" name="Text 6"/>
          <p:cNvSpPr/>
          <p:nvPr/>
        </p:nvSpPr>
        <p:spPr>
          <a:xfrm>
            <a:off x="981789" y="5855970"/>
            <a:ext cx="4819055" cy="288727"/>
          </a:xfrm>
          <a:prstGeom prst="rect">
            <a:avLst/>
          </a:prstGeom>
          <a:noFill/>
          <a:ln/>
        </p:spPr>
        <p:txBody>
          <a:bodyPr wrap="none" lIns="0" tIns="0" rIns="0" bIns="0" rtlCol="0" anchor="t"/>
          <a:lstStyle/>
          <a:p>
            <a:pPr marL="0" indent="0" algn="l">
              <a:lnSpc>
                <a:spcPts val="2250"/>
              </a:lnSpc>
              <a:buNone/>
            </a:pPr>
            <a:r>
              <a:rPr lang="en-US" sz="1600" dirty="0">
                <a:solidFill>
                  <a:srgbClr val="CAD6DE"/>
                </a:solidFill>
                <a:latin typeface="Unbounded" pitchFamily="34" charset="0"/>
                <a:ea typeface="Unbounded" pitchFamily="34" charset="-122"/>
                <a:cs typeface="Unbounded" pitchFamily="34" charset="-120"/>
              </a:rPr>
              <a:t>Cross-City Transaction Verification</a:t>
            </a:r>
            <a:endParaRPr lang="en-US" sz="1600" dirty="0"/>
          </a:p>
        </p:txBody>
      </p:sp>
      <p:sp>
        <p:nvSpPr>
          <p:cNvPr id="12" name="Text 7"/>
          <p:cNvSpPr/>
          <p:nvPr/>
        </p:nvSpPr>
        <p:spPr>
          <a:xfrm>
            <a:off x="981789" y="6256734"/>
            <a:ext cx="6038850" cy="942261"/>
          </a:xfrm>
          <a:prstGeom prst="rect">
            <a:avLst/>
          </a:prstGeom>
          <a:noFill/>
          <a:ln/>
        </p:spPr>
        <p:txBody>
          <a:bodyPr wrap="square" lIns="0" tIns="0" rIns="0" bIns="0" rtlCol="0" anchor="t"/>
          <a:lstStyle/>
          <a:p>
            <a:pPr marL="0" indent="0" algn="l">
              <a:lnSpc>
                <a:spcPts val="2450"/>
              </a:lnSpc>
              <a:buNone/>
            </a:pPr>
            <a:r>
              <a:rPr lang="en-US" sz="1600" dirty="0">
                <a:solidFill>
                  <a:srgbClr val="CAD6DE"/>
                </a:solidFill>
                <a:latin typeface="Cabin" pitchFamily="34" charset="0"/>
                <a:ea typeface="Cabin" pitchFamily="34" charset="-122"/>
                <a:cs typeface="Cabin" pitchFamily="34" charset="-120"/>
              </a:rPr>
              <a:t>Establish systems to cross-check transactions across multiple cities for same-day activities, a common indicator of card cloning or rapid money laundering operations.</a:t>
            </a:r>
            <a:endParaRPr lang="en-US" sz="1600" dirty="0"/>
          </a:p>
        </p:txBody>
      </p:sp>
      <p:pic>
        <p:nvPicPr>
          <p:cNvPr id="13" name="Image 3" descr="preencoded.png"/>
          <p:cNvPicPr>
            <a:picLocks noChangeAspect="1"/>
          </p:cNvPicPr>
          <p:nvPr/>
        </p:nvPicPr>
        <p:blipFill>
          <a:blip r:embed="rId4"/>
          <a:stretch>
            <a:fillRect/>
          </a:stretch>
        </p:blipFill>
        <p:spPr>
          <a:xfrm>
            <a:off x="7413308" y="5064919"/>
            <a:ext cx="6431637" cy="1143000"/>
          </a:xfrm>
          <a:prstGeom prst="rect">
            <a:avLst/>
          </a:prstGeom>
        </p:spPr>
      </p:pic>
      <p:sp>
        <p:nvSpPr>
          <p:cNvPr id="14" name="Text 8"/>
          <p:cNvSpPr/>
          <p:nvPr/>
        </p:nvSpPr>
        <p:spPr>
          <a:xfrm>
            <a:off x="7609642" y="5850255"/>
            <a:ext cx="4377928" cy="288727"/>
          </a:xfrm>
          <a:prstGeom prst="rect">
            <a:avLst/>
          </a:prstGeom>
          <a:noFill/>
          <a:ln/>
        </p:spPr>
        <p:txBody>
          <a:bodyPr wrap="none" lIns="0" tIns="0" rIns="0" bIns="0" rtlCol="0" anchor="t"/>
          <a:lstStyle/>
          <a:p>
            <a:pPr marL="0" indent="0" algn="l">
              <a:lnSpc>
                <a:spcPts val="2250"/>
              </a:lnSpc>
              <a:buNone/>
            </a:pPr>
            <a:r>
              <a:rPr lang="en-US" sz="1600" dirty="0">
                <a:solidFill>
                  <a:srgbClr val="CAD6DE"/>
                </a:solidFill>
                <a:latin typeface="Unbounded" pitchFamily="34" charset="0"/>
                <a:ea typeface="Unbounded" pitchFamily="34" charset="-122"/>
                <a:cs typeface="Unbounded" pitchFamily="34" charset="-120"/>
              </a:rPr>
              <a:t>Automate Large Fraud Blocking</a:t>
            </a:r>
            <a:endParaRPr lang="en-US" sz="1600" dirty="0"/>
          </a:p>
        </p:txBody>
      </p:sp>
      <p:sp>
        <p:nvSpPr>
          <p:cNvPr id="15" name="Text 9"/>
          <p:cNvSpPr/>
          <p:nvPr/>
        </p:nvSpPr>
        <p:spPr>
          <a:xfrm>
            <a:off x="7609642" y="6256734"/>
            <a:ext cx="6038969" cy="942261"/>
          </a:xfrm>
          <a:prstGeom prst="rect">
            <a:avLst/>
          </a:prstGeom>
          <a:noFill/>
          <a:ln/>
        </p:spPr>
        <p:txBody>
          <a:bodyPr wrap="square" lIns="0" tIns="0" rIns="0" bIns="0" rtlCol="0" anchor="t"/>
          <a:lstStyle/>
          <a:p>
            <a:pPr marL="0" indent="0" algn="l">
              <a:lnSpc>
                <a:spcPts val="2450"/>
              </a:lnSpc>
              <a:buNone/>
            </a:pPr>
            <a:r>
              <a:rPr lang="en-US" sz="1600" dirty="0">
                <a:solidFill>
                  <a:srgbClr val="CAD6DE"/>
                </a:solidFill>
                <a:latin typeface="Cabin" pitchFamily="34" charset="0"/>
                <a:ea typeface="Cabin" pitchFamily="34" charset="-122"/>
                <a:cs typeface="Cabin" pitchFamily="34" charset="-120"/>
              </a:rPr>
              <a:t>Develop and deploy automated systems for detecting and immediately blocking sudden, unusually large fraudulent transactions to minimize financial losses during account takeovers.</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96E4EEB-8B52-B4B7-DECB-842088AB71AE}"/>
              </a:ext>
            </a:extLst>
          </p:cNvPr>
          <p:cNvSpPr txBox="1"/>
          <p:nvPr/>
        </p:nvSpPr>
        <p:spPr>
          <a:xfrm>
            <a:off x="428263" y="446155"/>
            <a:ext cx="7315200" cy="569387"/>
          </a:xfrm>
          <a:prstGeom prst="rect">
            <a:avLst/>
          </a:prstGeom>
          <a:noFill/>
        </p:spPr>
        <p:txBody>
          <a:bodyPr wrap="square">
            <a:spAutoFit/>
          </a:bodyPr>
          <a:lstStyle/>
          <a:p>
            <a:pPr>
              <a:buNone/>
            </a:pPr>
            <a:r>
              <a:rPr lang="en-IN" sz="3100" b="1" dirty="0">
                <a:solidFill>
                  <a:schemeClr val="bg1"/>
                </a:solidFill>
                <a:latin typeface="Cabin" panose="020B0604020202020204" charset="0"/>
              </a:rPr>
              <a:t>Tools &amp; References</a:t>
            </a:r>
          </a:p>
        </p:txBody>
      </p:sp>
      <p:sp>
        <p:nvSpPr>
          <p:cNvPr id="12" name="TextBox 11">
            <a:extLst>
              <a:ext uri="{FF2B5EF4-FFF2-40B4-BE49-F238E27FC236}">
                <a16:creationId xmlns:a16="http://schemas.microsoft.com/office/drawing/2014/main" id="{A0E08212-CB8C-F089-06A5-EAB710562841}"/>
              </a:ext>
            </a:extLst>
          </p:cNvPr>
          <p:cNvSpPr txBox="1"/>
          <p:nvPr/>
        </p:nvSpPr>
        <p:spPr>
          <a:xfrm>
            <a:off x="428263" y="1316637"/>
            <a:ext cx="7315200" cy="3046988"/>
          </a:xfrm>
          <a:prstGeom prst="rect">
            <a:avLst/>
          </a:prstGeom>
          <a:noFill/>
        </p:spPr>
        <p:txBody>
          <a:bodyPr wrap="square">
            <a:spAutoFit/>
          </a:bodyPr>
          <a:lstStyle/>
          <a:p>
            <a:pPr>
              <a:buNone/>
            </a:pPr>
            <a:r>
              <a:rPr lang="en-IN" sz="2000" b="1" dirty="0">
                <a:solidFill>
                  <a:schemeClr val="bg1"/>
                </a:solidFill>
                <a:latin typeface="Cabin" panose="020B0604020202020204" charset="0"/>
              </a:rPr>
              <a:t>1] Database &amp; Queries</a:t>
            </a:r>
          </a:p>
          <a:p>
            <a:pPr>
              <a:buNone/>
            </a:pPr>
            <a:endParaRPr lang="en-IN" sz="2000" b="1" dirty="0">
              <a:solidFill>
                <a:schemeClr val="bg1"/>
              </a:solidFill>
              <a:latin typeface="Cabin" panose="020B0604020202020204" charset="0"/>
            </a:endParaRPr>
          </a:p>
          <a:p>
            <a:pPr>
              <a:buFont typeface="Arial" panose="020B0604020202020204" pitchFamily="34" charset="0"/>
              <a:buChar char="•"/>
            </a:pPr>
            <a:r>
              <a:rPr lang="en-IN" sz="1600" dirty="0">
                <a:solidFill>
                  <a:schemeClr val="bg1"/>
                </a:solidFill>
                <a:latin typeface="Cabin" panose="020B0604020202020204" charset="0"/>
              </a:rPr>
              <a:t>MySQL</a:t>
            </a:r>
          </a:p>
          <a:p>
            <a:pPr>
              <a:buFont typeface="Arial" panose="020B0604020202020204" pitchFamily="34" charset="0"/>
              <a:buChar char="•"/>
            </a:pPr>
            <a:r>
              <a:rPr lang="en-IN" sz="1600" dirty="0">
                <a:solidFill>
                  <a:schemeClr val="bg1"/>
                </a:solidFill>
                <a:latin typeface="Cabin" panose="020B0604020202020204" charset="0"/>
              </a:rPr>
              <a:t>MySQL Workbench</a:t>
            </a:r>
          </a:p>
          <a:p>
            <a:pPr>
              <a:buFont typeface="Arial" panose="020B0604020202020204" pitchFamily="34" charset="0"/>
              <a:buChar char="•"/>
            </a:pPr>
            <a:endParaRPr lang="en-IN" sz="1600" dirty="0">
              <a:solidFill>
                <a:schemeClr val="bg1"/>
              </a:solidFill>
              <a:latin typeface="Cabin" panose="020B0604020202020204" charset="0"/>
            </a:endParaRPr>
          </a:p>
          <a:p>
            <a:pPr>
              <a:buFont typeface="Arial" panose="020B0604020202020204" pitchFamily="34" charset="0"/>
              <a:buChar char="•"/>
            </a:pPr>
            <a:endParaRPr lang="en-IN" dirty="0">
              <a:solidFill>
                <a:schemeClr val="bg1"/>
              </a:solidFill>
              <a:latin typeface="Cabin" panose="020B0604020202020204" charset="0"/>
            </a:endParaRPr>
          </a:p>
          <a:p>
            <a:pPr>
              <a:buNone/>
            </a:pPr>
            <a:r>
              <a:rPr lang="en-IN" sz="2000" b="1" dirty="0">
                <a:solidFill>
                  <a:schemeClr val="bg1"/>
                </a:solidFill>
                <a:latin typeface="Cabin" panose="020B0604020202020204" charset="0"/>
              </a:rPr>
              <a:t>3] Visualization</a:t>
            </a:r>
          </a:p>
          <a:p>
            <a:pPr>
              <a:buNone/>
            </a:pPr>
            <a:endParaRPr lang="en-IN" b="1" dirty="0">
              <a:solidFill>
                <a:schemeClr val="bg1"/>
              </a:solidFill>
              <a:latin typeface="Cabin" panose="020B0604020202020204" charset="0"/>
            </a:endParaRPr>
          </a:p>
          <a:p>
            <a:pPr>
              <a:buFont typeface="Arial" panose="020B0604020202020204" pitchFamily="34" charset="0"/>
              <a:buChar char="•"/>
            </a:pPr>
            <a:r>
              <a:rPr lang="en-IN" sz="1600" dirty="0">
                <a:solidFill>
                  <a:schemeClr val="bg1"/>
                </a:solidFill>
                <a:latin typeface="Cabin" panose="020B0604020202020204" charset="0"/>
              </a:rPr>
              <a:t>Microsoft Excel</a:t>
            </a:r>
          </a:p>
          <a:p>
            <a:pPr>
              <a:buFont typeface="Arial" panose="020B0604020202020204" pitchFamily="34" charset="0"/>
              <a:buChar char="•"/>
            </a:pPr>
            <a:r>
              <a:rPr lang="en-IN" sz="1600" dirty="0">
                <a:solidFill>
                  <a:schemeClr val="bg1"/>
                </a:solidFill>
                <a:latin typeface="Cabin" panose="020B0604020202020204" charset="0"/>
              </a:rPr>
              <a:t>Power BI</a:t>
            </a:r>
          </a:p>
          <a:p>
            <a:pPr>
              <a:buFont typeface="Arial" panose="020B0604020202020204" pitchFamily="34" charset="0"/>
              <a:buChar char="•"/>
            </a:pPr>
            <a:r>
              <a:rPr lang="en-IN" sz="1600" dirty="0">
                <a:solidFill>
                  <a:schemeClr val="bg1"/>
                </a:solidFill>
                <a:latin typeface="Cabin" panose="020B0604020202020204" charset="0"/>
              </a:rPr>
              <a:t>Charts in PowerPoint</a:t>
            </a:r>
          </a:p>
        </p:txBody>
      </p:sp>
      <p:sp>
        <p:nvSpPr>
          <p:cNvPr id="14" name="TextBox 13">
            <a:extLst>
              <a:ext uri="{FF2B5EF4-FFF2-40B4-BE49-F238E27FC236}">
                <a16:creationId xmlns:a16="http://schemas.microsoft.com/office/drawing/2014/main" id="{45D396DD-1E12-E5FF-C972-32754D551C3E}"/>
              </a:ext>
            </a:extLst>
          </p:cNvPr>
          <p:cNvSpPr txBox="1"/>
          <p:nvPr/>
        </p:nvSpPr>
        <p:spPr>
          <a:xfrm>
            <a:off x="428263" y="4781261"/>
            <a:ext cx="7315200" cy="2308324"/>
          </a:xfrm>
          <a:prstGeom prst="rect">
            <a:avLst/>
          </a:prstGeom>
          <a:noFill/>
        </p:spPr>
        <p:txBody>
          <a:bodyPr wrap="square">
            <a:spAutoFit/>
          </a:bodyPr>
          <a:lstStyle/>
          <a:p>
            <a:pPr>
              <a:buNone/>
            </a:pPr>
            <a:r>
              <a:rPr lang="en-IN" sz="2000" b="1" dirty="0">
                <a:solidFill>
                  <a:schemeClr val="bg1"/>
                </a:solidFill>
                <a:latin typeface="Cabin" panose="020B0604020202020204" charset="0"/>
              </a:rPr>
              <a:t>4] ER Diagram &amp; Database Design</a:t>
            </a:r>
          </a:p>
          <a:p>
            <a:pPr>
              <a:buNone/>
            </a:pPr>
            <a:endParaRPr lang="en-IN" sz="2000" b="1" dirty="0">
              <a:solidFill>
                <a:schemeClr val="bg1"/>
              </a:solidFill>
              <a:latin typeface="Cabin" panose="020B0604020202020204" charset="0"/>
            </a:endParaRPr>
          </a:p>
          <a:p>
            <a:pPr>
              <a:buFont typeface="Arial" panose="020B0604020202020204" pitchFamily="34" charset="0"/>
              <a:buChar char="•"/>
            </a:pPr>
            <a:r>
              <a:rPr lang="en-IN" sz="1600" dirty="0">
                <a:solidFill>
                  <a:schemeClr val="bg1"/>
                </a:solidFill>
                <a:latin typeface="Cabin" panose="020B0604020202020204" charset="0"/>
              </a:rPr>
              <a:t>MySQL Workbench</a:t>
            </a:r>
          </a:p>
          <a:p>
            <a:pPr>
              <a:buFont typeface="Arial" panose="020B0604020202020204" pitchFamily="34" charset="0"/>
              <a:buChar char="•"/>
            </a:pPr>
            <a:endParaRPr lang="en-IN" sz="1600" dirty="0">
              <a:solidFill>
                <a:schemeClr val="bg1"/>
              </a:solidFill>
              <a:latin typeface="Cabin" panose="020B0604020202020204" charset="0"/>
            </a:endParaRPr>
          </a:p>
          <a:p>
            <a:pPr>
              <a:buFont typeface="Arial" panose="020B0604020202020204" pitchFamily="34" charset="0"/>
              <a:buChar char="•"/>
            </a:pPr>
            <a:endParaRPr lang="en-IN" dirty="0">
              <a:solidFill>
                <a:schemeClr val="bg1"/>
              </a:solidFill>
              <a:latin typeface="Cabin" panose="020B0604020202020204" charset="0"/>
            </a:endParaRPr>
          </a:p>
          <a:p>
            <a:pPr>
              <a:buNone/>
            </a:pPr>
            <a:r>
              <a:rPr lang="en-IN" sz="2000" b="1" dirty="0">
                <a:solidFill>
                  <a:schemeClr val="bg1"/>
                </a:solidFill>
                <a:latin typeface="Cabin" panose="020B0604020202020204" charset="0"/>
              </a:rPr>
              <a:t>5] Dataset Source</a:t>
            </a:r>
          </a:p>
          <a:p>
            <a:pPr>
              <a:buNone/>
            </a:pPr>
            <a:endParaRPr lang="en-IN" b="1" dirty="0">
              <a:solidFill>
                <a:schemeClr val="bg1"/>
              </a:solidFill>
              <a:latin typeface="Cabin" panose="020B0604020202020204" charset="0"/>
            </a:endParaRPr>
          </a:p>
          <a:p>
            <a:pPr>
              <a:buFont typeface="Arial" panose="020B0604020202020204" pitchFamily="34" charset="0"/>
              <a:buChar char="•"/>
            </a:pPr>
            <a:r>
              <a:rPr lang="en-IN" sz="1600" dirty="0">
                <a:solidFill>
                  <a:schemeClr val="bg1"/>
                </a:solidFill>
                <a:latin typeface="Cabin" panose="020B0604020202020204" charset="0"/>
              </a:rPr>
              <a:t>Kaggle (Simulated Bank Data)</a:t>
            </a:r>
          </a:p>
        </p:txBody>
      </p:sp>
      <p:pic>
        <p:nvPicPr>
          <p:cNvPr id="18" name="Picture 17">
            <a:extLst>
              <a:ext uri="{FF2B5EF4-FFF2-40B4-BE49-F238E27FC236}">
                <a16:creationId xmlns:a16="http://schemas.microsoft.com/office/drawing/2014/main" id="{6D2E6C33-5071-7DD8-DBC6-E7EEB1E56C85}"/>
              </a:ext>
            </a:extLst>
          </p:cNvPr>
          <p:cNvPicPr>
            <a:picLocks noChangeAspect="1"/>
          </p:cNvPicPr>
          <p:nvPr/>
        </p:nvPicPr>
        <p:blipFill>
          <a:blip r:embed="rId2"/>
          <a:stretch>
            <a:fillRect/>
          </a:stretch>
        </p:blipFill>
        <p:spPr>
          <a:xfrm>
            <a:off x="7187878" y="0"/>
            <a:ext cx="7442522" cy="8229600"/>
          </a:xfrm>
          <a:prstGeom prst="rect">
            <a:avLst/>
          </a:prstGeom>
        </p:spPr>
      </p:pic>
    </p:spTree>
    <p:extLst>
      <p:ext uri="{BB962C8B-B14F-4D97-AF65-F5344CB8AC3E}">
        <p14:creationId xmlns:p14="http://schemas.microsoft.com/office/powerpoint/2010/main" val="2714551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28">
            <a:extLst>
              <a:ext uri="{FF2B5EF4-FFF2-40B4-BE49-F238E27FC236}">
                <a16:creationId xmlns:a16="http://schemas.microsoft.com/office/drawing/2014/main" id="{BBF3F379-7114-33AF-3562-23C382121AAB}"/>
              </a:ext>
            </a:extLst>
          </p:cNvPr>
          <p:cNvSpPr txBox="1"/>
          <p:nvPr/>
        </p:nvSpPr>
        <p:spPr>
          <a:xfrm>
            <a:off x="752354" y="540656"/>
            <a:ext cx="7315200" cy="584775"/>
          </a:xfrm>
          <a:prstGeom prst="rect">
            <a:avLst/>
          </a:prstGeom>
          <a:noFill/>
        </p:spPr>
        <p:txBody>
          <a:bodyPr wrap="square">
            <a:spAutoFit/>
          </a:bodyPr>
          <a:lstStyle/>
          <a:p>
            <a:pPr>
              <a:buNone/>
            </a:pPr>
            <a:r>
              <a:rPr lang="en-IN" sz="3100" b="1" dirty="0">
                <a:solidFill>
                  <a:schemeClr val="bg1"/>
                </a:solidFill>
              </a:rPr>
              <a:t>Questions &amp; Thank You</a:t>
            </a:r>
            <a:endParaRPr lang="en-US" sz="3100" b="1" dirty="0">
              <a:solidFill>
                <a:schemeClr val="bg1"/>
              </a:solidFill>
            </a:endParaRPr>
          </a:p>
        </p:txBody>
      </p:sp>
      <p:sp>
        <p:nvSpPr>
          <p:cNvPr id="31" name="TextBox 30">
            <a:extLst>
              <a:ext uri="{FF2B5EF4-FFF2-40B4-BE49-F238E27FC236}">
                <a16:creationId xmlns:a16="http://schemas.microsoft.com/office/drawing/2014/main" id="{C0492D13-2E2E-6BDE-027F-567527A18859}"/>
              </a:ext>
            </a:extLst>
          </p:cNvPr>
          <p:cNvSpPr txBox="1"/>
          <p:nvPr/>
        </p:nvSpPr>
        <p:spPr>
          <a:xfrm>
            <a:off x="752354" y="1437144"/>
            <a:ext cx="7315200" cy="2677656"/>
          </a:xfrm>
          <a:prstGeom prst="rect">
            <a:avLst/>
          </a:prstGeom>
          <a:noFill/>
        </p:spPr>
        <p:txBody>
          <a:bodyPr wrap="square">
            <a:spAutoFit/>
          </a:bodyPr>
          <a:lstStyle/>
          <a:p>
            <a:pPr>
              <a:buNone/>
            </a:pPr>
            <a:r>
              <a:rPr lang="en-US" sz="2000" b="1" dirty="0">
                <a:solidFill>
                  <a:schemeClr val="bg1"/>
                </a:solidFill>
              </a:rPr>
              <a:t>Questions:</a:t>
            </a:r>
          </a:p>
          <a:p>
            <a:pPr>
              <a:buNone/>
            </a:pPr>
            <a:endParaRPr lang="en-US" sz="2000" dirty="0">
              <a:solidFill>
                <a:schemeClr val="bg1"/>
              </a:solidFill>
            </a:endParaRPr>
          </a:p>
          <a:p>
            <a:pPr>
              <a:buFont typeface="Arial" panose="020B0604020202020204" pitchFamily="34" charset="0"/>
              <a:buChar char="•"/>
            </a:pPr>
            <a:r>
              <a:rPr lang="en-US" sz="1600" dirty="0">
                <a:solidFill>
                  <a:schemeClr val="tx2">
                    <a:lumMod val="20000"/>
                    <a:lumOff val="80000"/>
                  </a:schemeClr>
                </a:solidFill>
              </a:rPr>
              <a:t>Any doubts regarding database design or ER diagram?</a:t>
            </a:r>
          </a:p>
          <a:p>
            <a:pPr>
              <a:buFont typeface="Arial" panose="020B0604020202020204" pitchFamily="34" charset="0"/>
              <a:buChar char="•"/>
            </a:pPr>
            <a:endParaRPr lang="en-US" sz="1600" dirty="0">
              <a:solidFill>
                <a:schemeClr val="tx2">
                  <a:lumMod val="20000"/>
                  <a:lumOff val="80000"/>
                </a:schemeClr>
              </a:solidFill>
            </a:endParaRPr>
          </a:p>
          <a:p>
            <a:pPr>
              <a:buFont typeface="Arial" panose="020B0604020202020204" pitchFamily="34" charset="0"/>
              <a:buChar char="•"/>
            </a:pPr>
            <a:r>
              <a:rPr lang="en-US" sz="1600" dirty="0">
                <a:solidFill>
                  <a:schemeClr val="tx2">
                    <a:lumMod val="20000"/>
                    <a:lumOff val="80000"/>
                  </a:schemeClr>
                </a:solidFill>
              </a:rPr>
              <a:t>Want to see how we detect high-risk accounts using SQL queries?</a:t>
            </a:r>
          </a:p>
          <a:p>
            <a:pPr>
              <a:buFont typeface="Arial" panose="020B0604020202020204" pitchFamily="34" charset="0"/>
              <a:buChar char="•"/>
            </a:pPr>
            <a:endParaRPr lang="en-US" sz="1600" dirty="0">
              <a:solidFill>
                <a:schemeClr val="tx2">
                  <a:lumMod val="20000"/>
                  <a:lumOff val="80000"/>
                </a:schemeClr>
              </a:solidFill>
            </a:endParaRPr>
          </a:p>
          <a:p>
            <a:pPr>
              <a:buFont typeface="Arial" panose="020B0604020202020204" pitchFamily="34" charset="0"/>
              <a:buChar char="•"/>
            </a:pPr>
            <a:r>
              <a:rPr lang="en-US" sz="1600" dirty="0">
                <a:solidFill>
                  <a:schemeClr val="tx2">
                    <a:lumMod val="20000"/>
                    <a:lumOff val="80000"/>
                  </a:schemeClr>
                </a:solidFill>
              </a:rPr>
              <a:t>Curious about fraud patterns in specific locations or transactions?</a:t>
            </a:r>
          </a:p>
          <a:p>
            <a:pPr>
              <a:buFont typeface="Arial" panose="020B0604020202020204" pitchFamily="34" charset="0"/>
              <a:buChar char="•"/>
            </a:pPr>
            <a:endParaRPr lang="en-US" sz="1600" dirty="0">
              <a:solidFill>
                <a:schemeClr val="tx2">
                  <a:lumMod val="20000"/>
                  <a:lumOff val="80000"/>
                </a:schemeClr>
              </a:solidFill>
            </a:endParaRPr>
          </a:p>
          <a:p>
            <a:pPr>
              <a:buFont typeface="Arial" panose="020B0604020202020204" pitchFamily="34" charset="0"/>
              <a:buChar char="•"/>
            </a:pPr>
            <a:r>
              <a:rPr lang="en-US" sz="1600" dirty="0">
                <a:solidFill>
                  <a:schemeClr val="tx2">
                    <a:lumMod val="20000"/>
                    <a:lumOff val="80000"/>
                  </a:schemeClr>
                </a:solidFill>
              </a:rPr>
              <a:t>Interested in implementing real-time fraud alerts in a live system?</a:t>
            </a:r>
          </a:p>
          <a:p>
            <a:pPr>
              <a:buFont typeface="Arial" panose="020B0604020202020204" pitchFamily="34" charset="0"/>
              <a:buChar char="•"/>
            </a:pPr>
            <a:endParaRPr lang="en-US" sz="1600" dirty="0">
              <a:solidFill>
                <a:schemeClr val="tx2">
                  <a:lumMod val="40000"/>
                  <a:lumOff val="60000"/>
                </a:schemeClr>
              </a:solidFill>
            </a:endParaRPr>
          </a:p>
        </p:txBody>
      </p:sp>
      <p:sp>
        <p:nvSpPr>
          <p:cNvPr id="39" name="TextBox 38">
            <a:extLst>
              <a:ext uri="{FF2B5EF4-FFF2-40B4-BE49-F238E27FC236}">
                <a16:creationId xmlns:a16="http://schemas.microsoft.com/office/drawing/2014/main" id="{E6FEF4E3-ACD2-D8BB-2181-4C127CF38FB2}"/>
              </a:ext>
            </a:extLst>
          </p:cNvPr>
          <p:cNvSpPr txBox="1"/>
          <p:nvPr/>
        </p:nvSpPr>
        <p:spPr>
          <a:xfrm>
            <a:off x="7211028" y="1440816"/>
            <a:ext cx="7315200" cy="2646878"/>
          </a:xfrm>
          <a:prstGeom prst="rect">
            <a:avLst/>
          </a:prstGeom>
          <a:noFill/>
        </p:spPr>
        <p:txBody>
          <a:bodyPr wrap="square">
            <a:spAutoFit/>
          </a:bodyPr>
          <a:lstStyle/>
          <a:p>
            <a:pPr>
              <a:buNone/>
            </a:pPr>
            <a:r>
              <a:rPr lang="en-US" sz="2000" b="1" dirty="0">
                <a:solidFill>
                  <a:schemeClr val="bg1"/>
                </a:solidFill>
              </a:rPr>
              <a:t>Closing Note:</a:t>
            </a:r>
          </a:p>
          <a:p>
            <a:pPr>
              <a:buNone/>
            </a:pPr>
            <a:endParaRPr lang="en-US" sz="2000" b="1" dirty="0">
              <a:solidFill>
                <a:schemeClr val="bg1"/>
              </a:solidFill>
            </a:endParaRPr>
          </a:p>
          <a:p>
            <a:pPr>
              <a:buFont typeface="Arial" panose="020B0604020202020204" pitchFamily="34" charset="0"/>
              <a:buChar char="•"/>
            </a:pPr>
            <a:r>
              <a:rPr lang="en-US" dirty="0">
                <a:solidFill>
                  <a:schemeClr val="tx2">
                    <a:lumMod val="20000"/>
                    <a:lumOff val="80000"/>
                  </a:schemeClr>
                </a:solidFill>
              </a:rPr>
              <a:t>Thank you for your time and attention!</a:t>
            </a:r>
          </a:p>
          <a:p>
            <a:pPr>
              <a:buFont typeface="Arial" panose="020B0604020202020204" pitchFamily="34" charset="0"/>
              <a:buChar char="•"/>
            </a:pPr>
            <a:endParaRPr lang="en-US" dirty="0">
              <a:solidFill>
                <a:schemeClr val="tx2">
                  <a:lumMod val="20000"/>
                  <a:lumOff val="80000"/>
                </a:schemeClr>
              </a:solidFill>
            </a:endParaRPr>
          </a:p>
          <a:p>
            <a:pPr>
              <a:buFont typeface="Arial" panose="020B0604020202020204" pitchFamily="34" charset="0"/>
              <a:buChar char="•"/>
            </a:pPr>
            <a:r>
              <a:rPr lang="en-US" dirty="0">
                <a:solidFill>
                  <a:schemeClr val="tx2">
                    <a:lumMod val="20000"/>
                    <a:lumOff val="80000"/>
                  </a:schemeClr>
                </a:solidFill>
              </a:rPr>
              <a:t>This project demonstrates how SQL can be leveraged for fraud detection and customer analytics</a:t>
            </a:r>
          </a:p>
          <a:p>
            <a:endParaRPr lang="en-US" dirty="0">
              <a:solidFill>
                <a:schemeClr val="tx2">
                  <a:lumMod val="20000"/>
                  <a:lumOff val="80000"/>
                </a:schemeClr>
              </a:solidFill>
            </a:endParaRPr>
          </a:p>
          <a:p>
            <a:pPr>
              <a:buFont typeface="Arial" panose="020B0604020202020204" pitchFamily="34" charset="0"/>
              <a:buChar char="•"/>
            </a:pPr>
            <a:r>
              <a:rPr lang="en-US" dirty="0">
                <a:solidFill>
                  <a:schemeClr val="tx2">
                    <a:lumMod val="20000"/>
                    <a:lumOff val="80000"/>
                  </a:schemeClr>
                </a:solidFill>
              </a:rPr>
              <a:t>Your feedback and suggestions are welcome!</a:t>
            </a:r>
          </a:p>
          <a:p>
            <a:pPr>
              <a:buFont typeface="Arial" panose="020B0604020202020204" pitchFamily="34" charset="0"/>
              <a:buChar char="•"/>
            </a:pPr>
            <a:endParaRPr lang="en-US" dirty="0">
              <a:solidFill>
                <a:schemeClr val="tx2">
                  <a:lumMod val="20000"/>
                  <a:lumOff val="80000"/>
                </a:schemeClr>
              </a:solidFill>
            </a:endParaRPr>
          </a:p>
        </p:txBody>
      </p:sp>
      <p:sp>
        <p:nvSpPr>
          <p:cNvPr id="40" name="Rectangle 24">
            <a:extLst>
              <a:ext uri="{FF2B5EF4-FFF2-40B4-BE49-F238E27FC236}">
                <a16:creationId xmlns:a16="http://schemas.microsoft.com/office/drawing/2014/main" id="{C2F85B57-B99C-DF48-E3CF-AFC6359C1194}"/>
              </a:ext>
            </a:extLst>
          </p:cNvPr>
          <p:cNvSpPr>
            <a:spLocks noChangeArrowheads="1"/>
          </p:cNvSpPr>
          <p:nvPr/>
        </p:nvSpPr>
        <p:spPr bwMode="auto">
          <a:xfrm>
            <a:off x="4618298" y="5563190"/>
            <a:ext cx="975745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5400" b="0" i="0" u="none" strike="noStrike" cap="none" normalizeH="0" baseline="0" dirty="0">
                <a:ln>
                  <a:noFill/>
                </a:ln>
                <a:solidFill>
                  <a:schemeClr val="tx2">
                    <a:lumMod val="20000"/>
                    <a:lumOff val="80000"/>
                  </a:schemeClr>
                </a:solidFill>
                <a:effectLst/>
                <a:latin typeface="Algerian" panose="04020705040A02060702" pitchFamily="82" charset="0"/>
              </a:rPr>
              <a:t> </a:t>
            </a:r>
            <a:r>
              <a:rPr kumimoji="0" lang="en-US" altLang="en-US" sz="5400" b="1" i="0" u="none" strike="noStrike" cap="none" normalizeH="0" baseline="0" dirty="0">
                <a:ln>
                  <a:noFill/>
                </a:ln>
                <a:solidFill>
                  <a:schemeClr val="bg1"/>
                </a:solidFill>
                <a:effectLst/>
                <a:latin typeface="Algerian" panose="04020705040A02060702" pitchFamily="82" charset="0"/>
              </a:rPr>
              <a:t>Thank You</a:t>
            </a:r>
            <a:r>
              <a:rPr kumimoji="0" lang="en-US" altLang="en-US" sz="5400" b="1" i="0" u="none" strike="noStrike" cap="none" normalizeH="0" baseline="0" dirty="0">
                <a:ln>
                  <a:noFill/>
                </a:ln>
                <a:solidFill>
                  <a:schemeClr val="tx2">
                    <a:lumMod val="20000"/>
                    <a:lumOff val="80000"/>
                  </a:schemeClr>
                </a:solidFill>
                <a:effectLst/>
                <a:latin typeface="Algerian" panose="04020705040A02060702" pitchFamily="82" charset="0"/>
              </a:rPr>
              <a:t> </a:t>
            </a:r>
            <a:r>
              <a:rPr kumimoji="0" lang="en-IN" altLang="en-US" sz="5400" b="1" i="0" u="none" strike="noStrike" cap="none" normalizeH="0" baseline="0" dirty="0">
                <a:ln>
                  <a:noFill/>
                </a:ln>
                <a:solidFill>
                  <a:schemeClr val="tx2">
                    <a:lumMod val="20000"/>
                    <a:lumOff val="80000"/>
                  </a:schemeClr>
                </a:solidFill>
                <a:effectLst/>
                <a:latin typeface="Algerian" panose="04020705040A02060702" pitchFamily="82" charset="0"/>
              </a:rPr>
              <a:t>🤝 </a:t>
            </a:r>
            <a:endParaRPr kumimoji="0" lang="en-US" altLang="en-US" sz="5400" b="0" i="0" u="none" strike="noStrike" cap="none" normalizeH="0" baseline="0" dirty="0">
              <a:ln>
                <a:noFill/>
              </a:ln>
              <a:solidFill>
                <a:schemeClr val="tx2">
                  <a:lumMod val="20000"/>
                  <a:lumOff val="80000"/>
                </a:schemeClr>
              </a:solidFill>
              <a:effectLst/>
              <a:latin typeface="Algerian" panose="04020705040A02060702" pitchFamily="82" charset="0"/>
            </a:endParaRPr>
          </a:p>
        </p:txBody>
      </p:sp>
    </p:spTree>
    <p:extLst>
      <p:ext uri="{BB962C8B-B14F-4D97-AF65-F5344CB8AC3E}">
        <p14:creationId xmlns:p14="http://schemas.microsoft.com/office/powerpoint/2010/main" val="3149923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380530"/>
            <a:ext cx="4016335" cy="492681"/>
          </a:xfrm>
          <a:prstGeom prst="rect">
            <a:avLst/>
          </a:prstGeom>
          <a:noFill/>
          <a:ln/>
        </p:spPr>
        <p:txBody>
          <a:bodyPr wrap="none" lIns="0" tIns="0" rIns="0" bIns="0" rtlCol="0" anchor="t"/>
          <a:lstStyle/>
          <a:p>
            <a:pPr marL="0" indent="0" algn="l">
              <a:lnSpc>
                <a:spcPts val="3850"/>
              </a:lnSpc>
              <a:buNone/>
            </a:pPr>
            <a:r>
              <a:rPr lang="en-US" sz="3100" dirty="0">
                <a:solidFill>
                  <a:srgbClr val="FFFFFF"/>
                </a:solidFill>
                <a:latin typeface="Unbounded" pitchFamily="34" charset="0"/>
                <a:ea typeface="Unbounded" pitchFamily="34" charset="-122"/>
                <a:cs typeface="Unbounded" pitchFamily="34" charset="-120"/>
              </a:rPr>
              <a:t>Project Objective</a:t>
            </a:r>
            <a:endParaRPr lang="en-US" sz="3100" dirty="0"/>
          </a:p>
        </p:txBody>
      </p:sp>
      <p:sp>
        <p:nvSpPr>
          <p:cNvPr id="3" name="Shape 1"/>
          <p:cNvSpPr/>
          <p:nvPr/>
        </p:nvSpPr>
        <p:spPr>
          <a:xfrm>
            <a:off x="837724" y="2606159"/>
            <a:ext cx="6372701" cy="1859637"/>
          </a:xfrm>
          <a:prstGeom prst="roundRect">
            <a:avLst>
              <a:gd name="adj" fmla="val 5901"/>
            </a:avLst>
          </a:prstGeom>
          <a:solidFill>
            <a:srgbClr val="112836"/>
          </a:solidFill>
          <a:ln/>
        </p:spPr>
      </p:sp>
      <p:sp>
        <p:nvSpPr>
          <p:cNvPr id="4" name="Shape 2"/>
          <p:cNvSpPr/>
          <p:nvPr/>
        </p:nvSpPr>
        <p:spPr>
          <a:xfrm>
            <a:off x="837724" y="2583299"/>
            <a:ext cx="6372701" cy="91440"/>
          </a:xfrm>
          <a:prstGeom prst="roundRect">
            <a:avLst>
              <a:gd name="adj" fmla="val 34360"/>
            </a:avLst>
          </a:prstGeom>
          <a:solidFill>
            <a:srgbClr val="0A988B"/>
          </a:solidFill>
          <a:ln/>
        </p:spPr>
      </p:sp>
      <p:sp>
        <p:nvSpPr>
          <p:cNvPr id="5" name="Shape 3"/>
          <p:cNvSpPr/>
          <p:nvPr/>
        </p:nvSpPr>
        <p:spPr>
          <a:xfrm>
            <a:off x="3709928" y="2292072"/>
            <a:ext cx="628293" cy="628293"/>
          </a:xfrm>
          <a:prstGeom prst="roundRect">
            <a:avLst>
              <a:gd name="adj" fmla="val 145537"/>
            </a:avLst>
          </a:prstGeom>
          <a:solidFill>
            <a:srgbClr val="0A988B"/>
          </a:solidFill>
          <a:ln/>
        </p:spPr>
      </p:sp>
      <p:pic>
        <p:nvPicPr>
          <p:cNvPr id="6" name="Image 0" descr="preencoded.png"/>
          <p:cNvPicPr>
            <a:picLocks noChangeAspect="1"/>
          </p:cNvPicPr>
          <p:nvPr/>
        </p:nvPicPr>
        <p:blipFill>
          <a:blip r:embed="rId3"/>
          <a:stretch>
            <a:fillRect/>
          </a:stretch>
        </p:blipFill>
        <p:spPr>
          <a:xfrm>
            <a:off x="3898404" y="2449116"/>
            <a:ext cx="251341" cy="314087"/>
          </a:xfrm>
          <a:prstGeom prst="rect">
            <a:avLst/>
          </a:prstGeom>
        </p:spPr>
      </p:pic>
      <p:sp>
        <p:nvSpPr>
          <p:cNvPr id="7" name="Text 4"/>
          <p:cNvSpPr/>
          <p:nvPr/>
        </p:nvSpPr>
        <p:spPr>
          <a:xfrm>
            <a:off x="1070015" y="3129796"/>
            <a:ext cx="3442454" cy="308015"/>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Unbounded" pitchFamily="34" charset="0"/>
                <a:ea typeface="Unbounded" pitchFamily="34" charset="-122"/>
                <a:cs typeface="Unbounded" pitchFamily="34" charset="-120"/>
              </a:rPr>
              <a:t>Detect &amp; Analyze Fraud</a:t>
            </a:r>
            <a:endParaRPr lang="en-US" sz="1900" dirty="0"/>
          </a:p>
        </p:txBody>
      </p:sp>
      <p:sp>
        <p:nvSpPr>
          <p:cNvPr id="8" name="Text 5"/>
          <p:cNvSpPr/>
          <p:nvPr/>
        </p:nvSpPr>
        <p:spPr>
          <a:xfrm>
            <a:off x="1070015" y="3563422"/>
            <a:ext cx="5908119" cy="670084"/>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Identify and analyze fraudulent banking transactions to understand their patterns and characteristics.</a:t>
            </a:r>
            <a:endParaRPr lang="en-US" sz="1600" dirty="0"/>
          </a:p>
        </p:txBody>
      </p:sp>
      <p:sp>
        <p:nvSpPr>
          <p:cNvPr id="9" name="Shape 6"/>
          <p:cNvSpPr/>
          <p:nvPr/>
        </p:nvSpPr>
        <p:spPr>
          <a:xfrm>
            <a:off x="7419856" y="2606159"/>
            <a:ext cx="6372820" cy="1859637"/>
          </a:xfrm>
          <a:prstGeom prst="roundRect">
            <a:avLst>
              <a:gd name="adj" fmla="val 5901"/>
            </a:avLst>
          </a:prstGeom>
          <a:solidFill>
            <a:srgbClr val="112836"/>
          </a:solidFill>
          <a:ln/>
        </p:spPr>
      </p:sp>
      <p:sp>
        <p:nvSpPr>
          <p:cNvPr id="10" name="Shape 7"/>
          <p:cNvSpPr/>
          <p:nvPr/>
        </p:nvSpPr>
        <p:spPr>
          <a:xfrm>
            <a:off x="7419856" y="2583299"/>
            <a:ext cx="6372820" cy="91440"/>
          </a:xfrm>
          <a:prstGeom prst="roundRect">
            <a:avLst>
              <a:gd name="adj" fmla="val 34360"/>
            </a:avLst>
          </a:prstGeom>
          <a:solidFill>
            <a:srgbClr val="0A988B"/>
          </a:solidFill>
          <a:ln/>
        </p:spPr>
      </p:sp>
      <p:sp>
        <p:nvSpPr>
          <p:cNvPr id="11" name="Shape 8"/>
          <p:cNvSpPr/>
          <p:nvPr/>
        </p:nvSpPr>
        <p:spPr>
          <a:xfrm>
            <a:off x="10292060" y="2292072"/>
            <a:ext cx="628293" cy="628293"/>
          </a:xfrm>
          <a:prstGeom prst="roundRect">
            <a:avLst>
              <a:gd name="adj" fmla="val 145537"/>
            </a:avLst>
          </a:prstGeom>
          <a:solidFill>
            <a:srgbClr val="0A988B"/>
          </a:solidFill>
          <a:ln/>
        </p:spPr>
      </p:sp>
      <p:pic>
        <p:nvPicPr>
          <p:cNvPr id="12" name="Image 1" descr="preencoded.png"/>
          <p:cNvPicPr>
            <a:picLocks noChangeAspect="1"/>
          </p:cNvPicPr>
          <p:nvPr/>
        </p:nvPicPr>
        <p:blipFill>
          <a:blip r:embed="rId4"/>
          <a:stretch>
            <a:fillRect/>
          </a:stretch>
        </p:blipFill>
        <p:spPr>
          <a:xfrm>
            <a:off x="10480536" y="2449116"/>
            <a:ext cx="251341" cy="314087"/>
          </a:xfrm>
          <a:prstGeom prst="rect">
            <a:avLst/>
          </a:prstGeom>
        </p:spPr>
      </p:pic>
      <p:sp>
        <p:nvSpPr>
          <p:cNvPr id="13" name="Text 9"/>
          <p:cNvSpPr/>
          <p:nvPr/>
        </p:nvSpPr>
        <p:spPr>
          <a:xfrm>
            <a:off x="7652147" y="3129796"/>
            <a:ext cx="3728680" cy="308015"/>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Unbounded" pitchFamily="34" charset="0"/>
                <a:ea typeface="Unbounded" pitchFamily="34" charset="-122"/>
                <a:cs typeface="Unbounded" pitchFamily="34" charset="-120"/>
              </a:rPr>
              <a:t>Identify High-Risk Entities</a:t>
            </a:r>
            <a:endParaRPr lang="en-US" sz="1900" dirty="0"/>
          </a:p>
        </p:txBody>
      </p:sp>
      <p:sp>
        <p:nvSpPr>
          <p:cNvPr id="14" name="Text 10"/>
          <p:cNvSpPr/>
          <p:nvPr/>
        </p:nvSpPr>
        <p:spPr>
          <a:xfrm>
            <a:off x="7652147" y="3563422"/>
            <a:ext cx="5908238" cy="670084"/>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Pinpoint high-risk accounts and customers who are frequently involved in or targeted by fraudulent activities.</a:t>
            </a:r>
            <a:endParaRPr lang="en-US" sz="1600" dirty="0"/>
          </a:p>
        </p:txBody>
      </p:sp>
      <p:sp>
        <p:nvSpPr>
          <p:cNvPr id="15" name="Shape 11"/>
          <p:cNvSpPr/>
          <p:nvPr/>
        </p:nvSpPr>
        <p:spPr>
          <a:xfrm>
            <a:off x="837724" y="4989314"/>
            <a:ext cx="6372701" cy="1859637"/>
          </a:xfrm>
          <a:prstGeom prst="roundRect">
            <a:avLst>
              <a:gd name="adj" fmla="val 5901"/>
            </a:avLst>
          </a:prstGeom>
          <a:solidFill>
            <a:srgbClr val="112836"/>
          </a:solidFill>
          <a:ln/>
        </p:spPr>
      </p:sp>
      <p:sp>
        <p:nvSpPr>
          <p:cNvPr id="16" name="Shape 12"/>
          <p:cNvSpPr/>
          <p:nvPr/>
        </p:nvSpPr>
        <p:spPr>
          <a:xfrm>
            <a:off x="837724" y="4966454"/>
            <a:ext cx="6372701" cy="91440"/>
          </a:xfrm>
          <a:prstGeom prst="roundRect">
            <a:avLst>
              <a:gd name="adj" fmla="val 34360"/>
            </a:avLst>
          </a:prstGeom>
          <a:solidFill>
            <a:srgbClr val="0A988B"/>
          </a:solidFill>
          <a:ln/>
        </p:spPr>
      </p:sp>
      <p:sp>
        <p:nvSpPr>
          <p:cNvPr id="17" name="Shape 13"/>
          <p:cNvSpPr/>
          <p:nvPr/>
        </p:nvSpPr>
        <p:spPr>
          <a:xfrm>
            <a:off x="3709928" y="4675227"/>
            <a:ext cx="628293" cy="628293"/>
          </a:xfrm>
          <a:prstGeom prst="roundRect">
            <a:avLst>
              <a:gd name="adj" fmla="val 145537"/>
            </a:avLst>
          </a:prstGeom>
          <a:solidFill>
            <a:srgbClr val="0A988B"/>
          </a:solidFill>
          <a:ln/>
        </p:spPr>
      </p:sp>
      <p:pic>
        <p:nvPicPr>
          <p:cNvPr id="18" name="Image 2" descr="preencoded.png"/>
          <p:cNvPicPr>
            <a:picLocks noChangeAspect="1"/>
          </p:cNvPicPr>
          <p:nvPr/>
        </p:nvPicPr>
        <p:blipFill>
          <a:blip r:embed="rId5"/>
          <a:stretch>
            <a:fillRect/>
          </a:stretch>
        </p:blipFill>
        <p:spPr>
          <a:xfrm>
            <a:off x="3898404" y="4832271"/>
            <a:ext cx="251341" cy="314087"/>
          </a:xfrm>
          <a:prstGeom prst="rect">
            <a:avLst/>
          </a:prstGeom>
        </p:spPr>
      </p:pic>
      <p:sp>
        <p:nvSpPr>
          <p:cNvPr id="19" name="Text 14"/>
          <p:cNvSpPr/>
          <p:nvPr/>
        </p:nvSpPr>
        <p:spPr>
          <a:xfrm>
            <a:off x="1070015" y="5512951"/>
            <a:ext cx="4269105" cy="308015"/>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Unbounded" pitchFamily="34" charset="0"/>
                <a:ea typeface="Unbounded" pitchFamily="34" charset="-122"/>
                <a:cs typeface="Unbounded" pitchFamily="34" charset="-120"/>
              </a:rPr>
              <a:t>Generate Actionable Insights</a:t>
            </a:r>
            <a:endParaRPr lang="en-US" sz="1900" dirty="0"/>
          </a:p>
        </p:txBody>
      </p:sp>
      <p:sp>
        <p:nvSpPr>
          <p:cNvPr id="20" name="Text 15"/>
          <p:cNvSpPr/>
          <p:nvPr/>
        </p:nvSpPr>
        <p:spPr>
          <a:xfrm>
            <a:off x="1070015" y="5946577"/>
            <a:ext cx="5908119" cy="670084"/>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Provide data-driven insights that can be directly applied to minimize future fraud occurrences and protect assets.</a:t>
            </a:r>
            <a:endParaRPr lang="en-US" sz="1600" dirty="0"/>
          </a:p>
        </p:txBody>
      </p:sp>
      <p:sp>
        <p:nvSpPr>
          <p:cNvPr id="21" name="Shape 16"/>
          <p:cNvSpPr/>
          <p:nvPr/>
        </p:nvSpPr>
        <p:spPr>
          <a:xfrm>
            <a:off x="7419856" y="4989314"/>
            <a:ext cx="6372820" cy="1859637"/>
          </a:xfrm>
          <a:prstGeom prst="roundRect">
            <a:avLst>
              <a:gd name="adj" fmla="val 5901"/>
            </a:avLst>
          </a:prstGeom>
          <a:solidFill>
            <a:srgbClr val="112836"/>
          </a:solidFill>
          <a:ln/>
        </p:spPr>
      </p:sp>
      <p:sp>
        <p:nvSpPr>
          <p:cNvPr id="22" name="Shape 17"/>
          <p:cNvSpPr/>
          <p:nvPr/>
        </p:nvSpPr>
        <p:spPr>
          <a:xfrm>
            <a:off x="7419856" y="4966454"/>
            <a:ext cx="6372820" cy="91440"/>
          </a:xfrm>
          <a:prstGeom prst="roundRect">
            <a:avLst>
              <a:gd name="adj" fmla="val 34360"/>
            </a:avLst>
          </a:prstGeom>
          <a:solidFill>
            <a:srgbClr val="0A988B"/>
          </a:solidFill>
          <a:ln/>
        </p:spPr>
      </p:sp>
      <p:sp>
        <p:nvSpPr>
          <p:cNvPr id="23" name="Shape 18"/>
          <p:cNvSpPr/>
          <p:nvPr/>
        </p:nvSpPr>
        <p:spPr>
          <a:xfrm>
            <a:off x="10292060" y="4675227"/>
            <a:ext cx="628293" cy="628293"/>
          </a:xfrm>
          <a:prstGeom prst="roundRect">
            <a:avLst>
              <a:gd name="adj" fmla="val 145537"/>
            </a:avLst>
          </a:prstGeom>
          <a:solidFill>
            <a:srgbClr val="0A988B"/>
          </a:solidFill>
          <a:ln/>
        </p:spPr>
      </p:sp>
      <p:pic>
        <p:nvPicPr>
          <p:cNvPr id="24" name="Image 3" descr="preencoded.png"/>
          <p:cNvPicPr>
            <a:picLocks noChangeAspect="1"/>
          </p:cNvPicPr>
          <p:nvPr/>
        </p:nvPicPr>
        <p:blipFill>
          <a:blip r:embed="rId6"/>
          <a:stretch>
            <a:fillRect/>
          </a:stretch>
        </p:blipFill>
        <p:spPr>
          <a:xfrm>
            <a:off x="10480536" y="4832271"/>
            <a:ext cx="251341" cy="314087"/>
          </a:xfrm>
          <a:prstGeom prst="rect">
            <a:avLst/>
          </a:prstGeom>
        </p:spPr>
      </p:pic>
      <p:sp>
        <p:nvSpPr>
          <p:cNvPr id="25" name="Text 19"/>
          <p:cNvSpPr/>
          <p:nvPr/>
        </p:nvSpPr>
        <p:spPr>
          <a:xfrm>
            <a:off x="7652147" y="5512951"/>
            <a:ext cx="3925491" cy="308015"/>
          </a:xfrm>
          <a:prstGeom prst="rect">
            <a:avLst/>
          </a:prstGeom>
          <a:noFill/>
          <a:ln/>
        </p:spPr>
        <p:txBody>
          <a:bodyPr wrap="none" lIns="0" tIns="0" rIns="0" bIns="0" rtlCol="0" anchor="t"/>
          <a:lstStyle/>
          <a:p>
            <a:pPr marL="0" indent="0" algn="l">
              <a:lnSpc>
                <a:spcPts val="2400"/>
              </a:lnSpc>
              <a:buNone/>
            </a:pPr>
            <a:r>
              <a:rPr lang="en-US" sz="1900" dirty="0">
                <a:solidFill>
                  <a:srgbClr val="CAD6DE"/>
                </a:solidFill>
                <a:latin typeface="Unbounded" pitchFamily="34" charset="0"/>
                <a:ea typeface="Unbounded" pitchFamily="34" charset="-122"/>
                <a:cs typeface="Unbounded" pitchFamily="34" charset="-120"/>
              </a:rPr>
              <a:t>Showcase SQL Proficiency</a:t>
            </a:r>
            <a:endParaRPr lang="en-US" sz="1900" dirty="0"/>
          </a:p>
        </p:txBody>
      </p:sp>
      <p:sp>
        <p:nvSpPr>
          <p:cNvPr id="26" name="Text 20"/>
          <p:cNvSpPr/>
          <p:nvPr/>
        </p:nvSpPr>
        <p:spPr>
          <a:xfrm>
            <a:off x="7652147" y="5946577"/>
            <a:ext cx="5908238" cy="670084"/>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Demonstrate advanced SQL skills through effective database creation, complex querying, and insightful reporting.</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37724" y="1561505"/>
            <a:ext cx="5534858" cy="492681"/>
          </a:xfrm>
          <a:prstGeom prst="rect">
            <a:avLst/>
          </a:prstGeom>
          <a:noFill/>
          <a:ln/>
        </p:spPr>
        <p:txBody>
          <a:bodyPr wrap="none" lIns="0" tIns="0" rIns="0" bIns="0" rtlCol="0" anchor="t"/>
          <a:lstStyle/>
          <a:p>
            <a:pPr marL="0" indent="0" algn="l">
              <a:lnSpc>
                <a:spcPts val="3850"/>
              </a:lnSpc>
              <a:buNone/>
            </a:pPr>
            <a:r>
              <a:rPr lang="en-US" sz="3100" dirty="0">
                <a:solidFill>
                  <a:srgbClr val="FFFFFF"/>
                </a:solidFill>
                <a:latin typeface="Unbounded" pitchFamily="34" charset="0"/>
                <a:ea typeface="Unbounded" pitchFamily="34" charset="-122"/>
                <a:cs typeface="Unbounded" pitchFamily="34" charset="-120"/>
              </a:rPr>
              <a:t>Data Sources Overview</a:t>
            </a:r>
            <a:endParaRPr lang="en-US" sz="3100" dirty="0"/>
          </a:p>
        </p:txBody>
      </p:sp>
      <p:sp>
        <p:nvSpPr>
          <p:cNvPr id="3" name="Text 1"/>
          <p:cNvSpPr/>
          <p:nvPr/>
        </p:nvSpPr>
        <p:spPr>
          <a:xfrm>
            <a:off x="837724" y="2473047"/>
            <a:ext cx="12954952"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Our project leverages a comprehensive dataset structured across five key tables, each providing critical information for robust fraud detection.</a:t>
            </a:r>
            <a:endParaRPr lang="en-US" sz="1600" dirty="0"/>
          </a:p>
        </p:txBody>
      </p:sp>
      <p:sp>
        <p:nvSpPr>
          <p:cNvPr id="4" name="Shape 2"/>
          <p:cNvSpPr/>
          <p:nvPr/>
        </p:nvSpPr>
        <p:spPr>
          <a:xfrm>
            <a:off x="837724" y="3043714"/>
            <a:ext cx="12954952" cy="3624263"/>
          </a:xfrm>
          <a:prstGeom prst="roundRect">
            <a:avLst>
              <a:gd name="adj" fmla="val 867"/>
            </a:avLst>
          </a:prstGeom>
          <a:noFill/>
          <a:ln w="7620">
            <a:solidFill>
              <a:srgbClr val="FFFFFF">
                <a:alpha val="24000"/>
              </a:srgbClr>
            </a:solidFill>
            <a:prstDash val="solid"/>
          </a:ln>
        </p:spPr>
      </p:sp>
      <p:sp>
        <p:nvSpPr>
          <p:cNvPr id="5" name="Shape 3"/>
          <p:cNvSpPr/>
          <p:nvPr/>
        </p:nvSpPr>
        <p:spPr>
          <a:xfrm>
            <a:off x="845344" y="3051334"/>
            <a:ext cx="12939713" cy="601504"/>
          </a:xfrm>
          <a:prstGeom prst="rect">
            <a:avLst/>
          </a:prstGeom>
          <a:solidFill>
            <a:srgbClr val="FFFFFF">
              <a:alpha val="4000"/>
            </a:srgbClr>
          </a:solidFill>
          <a:ln/>
        </p:spPr>
      </p:sp>
      <p:sp>
        <p:nvSpPr>
          <p:cNvPr id="6" name="Text 4"/>
          <p:cNvSpPr/>
          <p:nvPr/>
        </p:nvSpPr>
        <p:spPr>
          <a:xfrm>
            <a:off x="1054775" y="3184565"/>
            <a:ext cx="1518285" cy="335042"/>
          </a:xfrm>
          <a:prstGeom prst="rect">
            <a:avLst/>
          </a:prstGeom>
          <a:noFill/>
          <a:ln/>
        </p:spPr>
        <p:txBody>
          <a:bodyPr wrap="none" lIns="0" tIns="0" rIns="0" bIns="0" rtlCol="0" anchor="t"/>
          <a:lstStyle/>
          <a:p>
            <a:pPr marL="0" indent="0" algn="l">
              <a:lnSpc>
                <a:spcPts val="2600"/>
              </a:lnSpc>
              <a:buNone/>
            </a:pPr>
            <a:r>
              <a:rPr lang="en-US" sz="1600" b="1" dirty="0">
                <a:solidFill>
                  <a:srgbClr val="CAD6DE"/>
                </a:solidFill>
                <a:latin typeface="Cabin" pitchFamily="34" charset="0"/>
                <a:ea typeface="Cabin" pitchFamily="34" charset="-122"/>
                <a:cs typeface="Cabin" pitchFamily="34" charset="-120"/>
              </a:rPr>
              <a:t>Table</a:t>
            </a:r>
            <a:endParaRPr lang="en-US" sz="1600" dirty="0"/>
          </a:p>
        </p:txBody>
      </p:sp>
      <p:sp>
        <p:nvSpPr>
          <p:cNvPr id="7" name="Text 5"/>
          <p:cNvSpPr/>
          <p:nvPr/>
        </p:nvSpPr>
        <p:spPr>
          <a:xfrm>
            <a:off x="2999542" y="3184565"/>
            <a:ext cx="1514475" cy="335042"/>
          </a:xfrm>
          <a:prstGeom prst="rect">
            <a:avLst/>
          </a:prstGeom>
          <a:noFill/>
          <a:ln/>
        </p:spPr>
        <p:txBody>
          <a:bodyPr wrap="none" lIns="0" tIns="0" rIns="0" bIns="0" rtlCol="0" anchor="t"/>
          <a:lstStyle/>
          <a:p>
            <a:pPr marL="0" indent="0" algn="l">
              <a:lnSpc>
                <a:spcPts val="2600"/>
              </a:lnSpc>
              <a:buNone/>
            </a:pPr>
            <a:r>
              <a:rPr lang="en-US" sz="1600" b="1" dirty="0">
                <a:solidFill>
                  <a:srgbClr val="CAD6DE"/>
                </a:solidFill>
                <a:latin typeface="Cabin" pitchFamily="34" charset="0"/>
                <a:ea typeface="Cabin" pitchFamily="34" charset="-122"/>
                <a:cs typeface="Cabin" pitchFamily="34" charset="-120"/>
              </a:rPr>
              <a:t>Rows</a:t>
            </a:r>
            <a:endParaRPr lang="en-US" sz="1600" dirty="0"/>
          </a:p>
        </p:txBody>
      </p:sp>
      <p:sp>
        <p:nvSpPr>
          <p:cNvPr id="8" name="Text 6"/>
          <p:cNvSpPr/>
          <p:nvPr/>
        </p:nvSpPr>
        <p:spPr>
          <a:xfrm>
            <a:off x="4940498" y="3184565"/>
            <a:ext cx="1514475" cy="335042"/>
          </a:xfrm>
          <a:prstGeom prst="rect">
            <a:avLst/>
          </a:prstGeom>
          <a:noFill/>
          <a:ln/>
        </p:spPr>
        <p:txBody>
          <a:bodyPr wrap="none" lIns="0" tIns="0" rIns="0" bIns="0" rtlCol="0" anchor="t"/>
          <a:lstStyle/>
          <a:p>
            <a:pPr marL="0" indent="0" algn="l">
              <a:lnSpc>
                <a:spcPts val="2600"/>
              </a:lnSpc>
              <a:buNone/>
            </a:pPr>
            <a:r>
              <a:rPr lang="en-US" sz="1600" b="1" dirty="0">
                <a:solidFill>
                  <a:srgbClr val="CAD6DE"/>
                </a:solidFill>
                <a:latin typeface="Cabin" pitchFamily="34" charset="0"/>
                <a:ea typeface="Cabin" pitchFamily="34" charset="-122"/>
                <a:cs typeface="Cabin" pitchFamily="34" charset="-120"/>
              </a:rPr>
              <a:t>Columns</a:t>
            </a:r>
            <a:endParaRPr lang="en-US" sz="1600" dirty="0"/>
          </a:p>
        </p:txBody>
      </p:sp>
      <p:sp>
        <p:nvSpPr>
          <p:cNvPr id="9" name="Text 7"/>
          <p:cNvSpPr/>
          <p:nvPr/>
        </p:nvSpPr>
        <p:spPr>
          <a:xfrm>
            <a:off x="6881455" y="3184565"/>
            <a:ext cx="6694170" cy="335042"/>
          </a:xfrm>
          <a:prstGeom prst="rect">
            <a:avLst/>
          </a:prstGeom>
          <a:noFill/>
          <a:ln/>
        </p:spPr>
        <p:txBody>
          <a:bodyPr wrap="none" lIns="0" tIns="0" rIns="0" bIns="0" rtlCol="0" anchor="t"/>
          <a:lstStyle/>
          <a:p>
            <a:pPr marL="0" indent="0" algn="l">
              <a:lnSpc>
                <a:spcPts val="2600"/>
              </a:lnSpc>
              <a:buNone/>
            </a:pPr>
            <a:r>
              <a:rPr lang="en-US" sz="1600" b="1" dirty="0">
                <a:solidFill>
                  <a:srgbClr val="CAD6DE"/>
                </a:solidFill>
                <a:latin typeface="Cabin" pitchFamily="34" charset="0"/>
                <a:ea typeface="Cabin" pitchFamily="34" charset="-122"/>
                <a:cs typeface="Cabin" pitchFamily="34" charset="-120"/>
              </a:rPr>
              <a:t>Purpose</a:t>
            </a:r>
            <a:endParaRPr lang="en-US" sz="1600" dirty="0"/>
          </a:p>
        </p:txBody>
      </p:sp>
      <p:sp>
        <p:nvSpPr>
          <p:cNvPr id="10" name="Shape 8"/>
          <p:cNvSpPr/>
          <p:nvPr/>
        </p:nvSpPr>
        <p:spPr>
          <a:xfrm>
            <a:off x="845344" y="3652838"/>
            <a:ext cx="12939713" cy="601504"/>
          </a:xfrm>
          <a:prstGeom prst="rect">
            <a:avLst/>
          </a:prstGeom>
          <a:solidFill>
            <a:srgbClr val="000000">
              <a:alpha val="4000"/>
            </a:srgbClr>
          </a:solidFill>
          <a:ln/>
        </p:spPr>
      </p:sp>
      <p:sp>
        <p:nvSpPr>
          <p:cNvPr id="11" name="Text 9"/>
          <p:cNvSpPr/>
          <p:nvPr/>
        </p:nvSpPr>
        <p:spPr>
          <a:xfrm>
            <a:off x="1054775" y="3786068"/>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customers</a:t>
            </a:r>
            <a:endParaRPr lang="en-US" sz="1600" dirty="0"/>
          </a:p>
        </p:txBody>
      </p:sp>
      <p:sp>
        <p:nvSpPr>
          <p:cNvPr id="12" name="Text 10"/>
          <p:cNvSpPr/>
          <p:nvPr/>
        </p:nvSpPr>
        <p:spPr>
          <a:xfrm>
            <a:off x="2999542" y="3786068"/>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20,000</a:t>
            </a:r>
            <a:endParaRPr lang="en-US" sz="1600" dirty="0"/>
          </a:p>
        </p:txBody>
      </p:sp>
      <p:sp>
        <p:nvSpPr>
          <p:cNvPr id="13" name="Text 11"/>
          <p:cNvSpPr/>
          <p:nvPr/>
        </p:nvSpPr>
        <p:spPr>
          <a:xfrm>
            <a:off x="4940498" y="3786068"/>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9</a:t>
            </a:r>
            <a:endParaRPr lang="en-US" sz="1600" dirty="0"/>
          </a:p>
        </p:txBody>
      </p:sp>
      <p:sp>
        <p:nvSpPr>
          <p:cNvPr id="14" name="Text 12"/>
          <p:cNvSpPr/>
          <p:nvPr/>
        </p:nvSpPr>
        <p:spPr>
          <a:xfrm>
            <a:off x="6881455" y="3786068"/>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Contains demographic and personal details for each bank customer.</a:t>
            </a:r>
            <a:endParaRPr lang="en-US" sz="1600" dirty="0"/>
          </a:p>
        </p:txBody>
      </p:sp>
      <p:sp>
        <p:nvSpPr>
          <p:cNvPr id="15" name="Shape 13"/>
          <p:cNvSpPr/>
          <p:nvPr/>
        </p:nvSpPr>
        <p:spPr>
          <a:xfrm>
            <a:off x="845344" y="4254341"/>
            <a:ext cx="12939713" cy="601504"/>
          </a:xfrm>
          <a:prstGeom prst="rect">
            <a:avLst/>
          </a:prstGeom>
          <a:solidFill>
            <a:srgbClr val="FFFFFF">
              <a:alpha val="4000"/>
            </a:srgbClr>
          </a:solidFill>
          <a:ln/>
        </p:spPr>
      </p:sp>
      <p:sp>
        <p:nvSpPr>
          <p:cNvPr id="16" name="Text 14"/>
          <p:cNvSpPr/>
          <p:nvPr/>
        </p:nvSpPr>
        <p:spPr>
          <a:xfrm>
            <a:off x="1054775" y="4387572"/>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accounts</a:t>
            </a:r>
            <a:endParaRPr lang="en-US" sz="1600" dirty="0"/>
          </a:p>
        </p:txBody>
      </p:sp>
      <p:sp>
        <p:nvSpPr>
          <p:cNvPr id="17" name="Text 15"/>
          <p:cNvSpPr/>
          <p:nvPr/>
        </p:nvSpPr>
        <p:spPr>
          <a:xfrm>
            <a:off x="2999542" y="4387572"/>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15,000</a:t>
            </a:r>
            <a:endParaRPr lang="en-US" sz="1600" dirty="0"/>
          </a:p>
        </p:txBody>
      </p:sp>
      <p:sp>
        <p:nvSpPr>
          <p:cNvPr id="18" name="Text 16"/>
          <p:cNvSpPr/>
          <p:nvPr/>
        </p:nvSpPr>
        <p:spPr>
          <a:xfrm>
            <a:off x="4940498" y="4387572"/>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7</a:t>
            </a:r>
            <a:endParaRPr lang="en-US" sz="1600" dirty="0"/>
          </a:p>
        </p:txBody>
      </p:sp>
      <p:sp>
        <p:nvSpPr>
          <p:cNvPr id="19" name="Text 17"/>
          <p:cNvSpPr/>
          <p:nvPr/>
        </p:nvSpPr>
        <p:spPr>
          <a:xfrm>
            <a:off x="6881455" y="4387572"/>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Stores detailed information about each bank account, linked to customers.</a:t>
            </a:r>
            <a:endParaRPr lang="en-US" sz="1600" dirty="0"/>
          </a:p>
        </p:txBody>
      </p:sp>
      <p:sp>
        <p:nvSpPr>
          <p:cNvPr id="20" name="Shape 18"/>
          <p:cNvSpPr/>
          <p:nvPr/>
        </p:nvSpPr>
        <p:spPr>
          <a:xfrm>
            <a:off x="845344" y="4855845"/>
            <a:ext cx="12939713" cy="601504"/>
          </a:xfrm>
          <a:prstGeom prst="rect">
            <a:avLst/>
          </a:prstGeom>
          <a:solidFill>
            <a:srgbClr val="000000">
              <a:alpha val="4000"/>
            </a:srgbClr>
          </a:solidFill>
          <a:ln/>
        </p:spPr>
      </p:sp>
      <p:sp>
        <p:nvSpPr>
          <p:cNvPr id="21" name="Text 19"/>
          <p:cNvSpPr/>
          <p:nvPr/>
        </p:nvSpPr>
        <p:spPr>
          <a:xfrm>
            <a:off x="1054775" y="4989076"/>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transactions</a:t>
            </a:r>
            <a:endParaRPr lang="en-US" sz="1600" dirty="0"/>
          </a:p>
        </p:txBody>
      </p:sp>
      <p:sp>
        <p:nvSpPr>
          <p:cNvPr id="22" name="Text 20"/>
          <p:cNvSpPr/>
          <p:nvPr/>
        </p:nvSpPr>
        <p:spPr>
          <a:xfrm>
            <a:off x="2999542" y="4989076"/>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100,000+</a:t>
            </a:r>
            <a:endParaRPr lang="en-US" sz="1600" dirty="0"/>
          </a:p>
        </p:txBody>
      </p:sp>
      <p:sp>
        <p:nvSpPr>
          <p:cNvPr id="23" name="Text 21"/>
          <p:cNvSpPr/>
          <p:nvPr/>
        </p:nvSpPr>
        <p:spPr>
          <a:xfrm>
            <a:off x="4940498" y="4989076"/>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8</a:t>
            </a:r>
            <a:endParaRPr lang="en-US" sz="1600" dirty="0"/>
          </a:p>
        </p:txBody>
      </p:sp>
      <p:sp>
        <p:nvSpPr>
          <p:cNvPr id="24" name="Text 22"/>
          <p:cNvSpPr/>
          <p:nvPr/>
        </p:nvSpPr>
        <p:spPr>
          <a:xfrm>
            <a:off x="6881455" y="4989076"/>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Records all financial transactions, including a critical fraud flag for analysis.</a:t>
            </a:r>
            <a:endParaRPr lang="en-US" sz="1600" dirty="0"/>
          </a:p>
        </p:txBody>
      </p:sp>
      <p:sp>
        <p:nvSpPr>
          <p:cNvPr id="25" name="Shape 23"/>
          <p:cNvSpPr/>
          <p:nvPr/>
        </p:nvSpPr>
        <p:spPr>
          <a:xfrm>
            <a:off x="845344" y="5457349"/>
            <a:ext cx="12939713" cy="601504"/>
          </a:xfrm>
          <a:prstGeom prst="rect">
            <a:avLst/>
          </a:prstGeom>
          <a:solidFill>
            <a:srgbClr val="FFFFFF">
              <a:alpha val="4000"/>
            </a:srgbClr>
          </a:solidFill>
          <a:ln/>
        </p:spPr>
      </p:sp>
      <p:sp>
        <p:nvSpPr>
          <p:cNvPr id="26" name="Text 24"/>
          <p:cNvSpPr/>
          <p:nvPr/>
        </p:nvSpPr>
        <p:spPr>
          <a:xfrm>
            <a:off x="1054775" y="5590580"/>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cards</a:t>
            </a:r>
            <a:endParaRPr lang="en-US" sz="1600" dirty="0"/>
          </a:p>
        </p:txBody>
      </p:sp>
      <p:sp>
        <p:nvSpPr>
          <p:cNvPr id="27" name="Text 25"/>
          <p:cNvSpPr/>
          <p:nvPr/>
        </p:nvSpPr>
        <p:spPr>
          <a:xfrm>
            <a:off x="2999542" y="5590580"/>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15,000</a:t>
            </a:r>
            <a:endParaRPr lang="en-US" sz="1600" dirty="0"/>
          </a:p>
        </p:txBody>
      </p:sp>
      <p:sp>
        <p:nvSpPr>
          <p:cNvPr id="28" name="Text 26"/>
          <p:cNvSpPr/>
          <p:nvPr/>
        </p:nvSpPr>
        <p:spPr>
          <a:xfrm>
            <a:off x="4940498" y="5590580"/>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7</a:t>
            </a:r>
            <a:endParaRPr lang="en-US" sz="1600" dirty="0"/>
          </a:p>
        </p:txBody>
      </p:sp>
      <p:sp>
        <p:nvSpPr>
          <p:cNvPr id="29" name="Text 27"/>
          <p:cNvSpPr/>
          <p:nvPr/>
        </p:nvSpPr>
        <p:spPr>
          <a:xfrm>
            <a:off x="6881455" y="5590580"/>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Details all debit and credit cards issued, linked to specific accounts.</a:t>
            </a:r>
            <a:endParaRPr lang="en-US" sz="1600" dirty="0"/>
          </a:p>
        </p:txBody>
      </p:sp>
      <p:sp>
        <p:nvSpPr>
          <p:cNvPr id="30" name="Shape 28"/>
          <p:cNvSpPr/>
          <p:nvPr/>
        </p:nvSpPr>
        <p:spPr>
          <a:xfrm>
            <a:off x="845344" y="6058853"/>
            <a:ext cx="12939713" cy="601504"/>
          </a:xfrm>
          <a:prstGeom prst="rect">
            <a:avLst/>
          </a:prstGeom>
          <a:solidFill>
            <a:srgbClr val="000000">
              <a:alpha val="4000"/>
            </a:srgbClr>
          </a:solidFill>
          <a:ln/>
        </p:spPr>
      </p:sp>
      <p:sp>
        <p:nvSpPr>
          <p:cNvPr id="31" name="Text 29"/>
          <p:cNvSpPr/>
          <p:nvPr/>
        </p:nvSpPr>
        <p:spPr>
          <a:xfrm>
            <a:off x="1054775" y="6192083"/>
            <a:ext cx="151828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alerts</a:t>
            </a:r>
            <a:endParaRPr lang="en-US" sz="1600" dirty="0"/>
          </a:p>
        </p:txBody>
      </p:sp>
      <p:sp>
        <p:nvSpPr>
          <p:cNvPr id="32" name="Text 30"/>
          <p:cNvSpPr/>
          <p:nvPr/>
        </p:nvSpPr>
        <p:spPr>
          <a:xfrm>
            <a:off x="2999542" y="6192083"/>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5,000</a:t>
            </a:r>
            <a:endParaRPr lang="en-US" sz="1600" dirty="0"/>
          </a:p>
        </p:txBody>
      </p:sp>
      <p:sp>
        <p:nvSpPr>
          <p:cNvPr id="33" name="Text 31"/>
          <p:cNvSpPr/>
          <p:nvPr/>
        </p:nvSpPr>
        <p:spPr>
          <a:xfrm>
            <a:off x="4940498" y="6192083"/>
            <a:ext cx="1514475"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5</a:t>
            </a:r>
            <a:endParaRPr lang="en-US" sz="1600" dirty="0"/>
          </a:p>
        </p:txBody>
      </p:sp>
      <p:sp>
        <p:nvSpPr>
          <p:cNvPr id="34" name="Text 32"/>
          <p:cNvSpPr/>
          <p:nvPr/>
        </p:nvSpPr>
        <p:spPr>
          <a:xfrm>
            <a:off x="6881455" y="6192083"/>
            <a:ext cx="6694170" cy="335042"/>
          </a:xfrm>
          <a:prstGeom prst="rect">
            <a:avLst/>
          </a:prstGeom>
          <a:noFill/>
          <a:ln/>
        </p:spPr>
        <p:txBody>
          <a:bodyPr wrap="non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Logs suspicious activities and potential fraud alerts generated by the system.</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1068930" y="858434"/>
            <a:ext cx="4764997" cy="664661"/>
          </a:xfrm>
          <a:prstGeom prst="rect">
            <a:avLst/>
          </a:prstGeom>
          <a:noFill/>
          <a:ln/>
        </p:spPr>
        <p:txBody>
          <a:bodyPr wrap="none" lIns="0" tIns="0" rIns="0" bIns="0" rtlCol="0" anchor="t"/>
          <a:lstStyle/>
          <a:p>
            <a:pPr marL="0" indent="0" algn="l">
              <a:lnSpc>
                <a:spcPts val="3850"/>
              </a:lnSpc>
              <a:buNone/>
            </a:pPr>
            <a:r>
              <a:rPr lang="en-US" sz="3100" dirty="0">
                <a:solidFill>
                  <a:srgbClr val="FFFFFF"/>
                </a:solidFill>
                <a:latin typeface="Unbounded" pitchFamily="34" charset="0"/>
                <a:ea typeface="Unbounded" pitchFamily="34" charset="-122"/>
                <a:cs typeface="Unbounded" pitchFamily="34" charset="-120"/>
              </a:rPr>
              <a:t>ER - Diagram</a:t>
            </a:r>
            <a:endParaRPr lang="en-US" sz="3100" dirty="0"/>
          </a:p>
        </p:txBody>
      </p:sp>
      <p:sp>
        <p:nvSpPr>
          <p:cNvPr id="4" name="Text 1"/>
          <p:cNvSpPr/>
          <p:nvPr/>
        </p:nvSpPr>
        <p:spPr>
          <a:xfrm>
            <a:off x="317425" y="1724350"/>
            <a:ext cx="4625527" cy="1340168"/>
          </a:xfrm>
          <a:prstGeom prst="rect">
            <a:avLst/>
          </a:prstGeom>
          <a:noFill/>
          <a:ln/>
        </p:spPr>
        <p:txBody>
          <a:bodyPr wrap="square" lIns="0" tIns="0" rIns="0" bIns="0" rtlCol="0" anchor="t"/>
          <a:lstStyle/>
          <a:p>
            <a:pPr marL="0" indent="0" algn="l">
              <a:lnSpc>
                <a:spcPts val="2600"/>
              </a:lnSpc>
              <a:buNone/>
            </a:pPr>
            <a:r>
              <a:rPr lang="en-US" sz="1600" dirty="0">
                <a:solidFill>
                  <a:srgbClr val="CAD6DE"/>
                </a:solidFill>
                <a:latin typeface="Cabin" pitchFamily="34" charset="0"/>
                <a:ea typeface="Cabin" pitchFamily="34" charset="-122"/>
                <a:cs typeface="Cabin" pitchFamily="34" charset="-120"/>
              </a:rPr>
              <a:t>This ER Diagram visually represents the relationships between our database entities, forming the backbone for comprehensive fraud detection analysis. It highlights how different components of the banking system are interconnected, allowing us to trace activities and patterns effectively.</a:t>
            </a:r>
            <a:endParaRPr lang="en-US" sz="1600" dirty="0"/>
          </a:p>
        </p:txBody>
      </p:sp>
      <p:sp>
        <p:nvSpPr>
          <p:cNvPr id="5" name="Text 2"/>
          <p:cNvSpPr/>
          <p:nvPr/>
        </p:nvSpPr>
        <p:spPr>
          <a:xfrm>
            <a:off x="368206" y="4009954"/>
            <a:ext cx="7468553" cy="335042"/>
          </a:xfrm>
          <a:prstGeom prst="rect">
            <a:avLst/>
          </a:prstGeom>
          <a:noFill/>
          <a:ln/>
        </p:spPr>
        <p:txBody>
          <a:bodyPr wrap="none" lIns="0" tIns="0" rIns="0" bIns="0" rtlCol="0" anchor="t"/>
          <a:lstStyle/>
          <a:p>
            <a:pPr marL="342900" indent="-342900" algn="l">
              <a:lnSpc>
                <a:spcPts val="2600"/>
              </a:lnSpc>
              <a:buSzPct val="100000"/>
              <a:buChar char="•"/>
            </a:pPr>
            <a:r>
              <a:rPr lang="en-US" sz="1600" b="1" dirty="0">
                <a:solidFill>
                  <a:srgbClr val="CAD6DE"/>
                </a:solidFill>
                <a:latin typeface="Cabin" pitchFamily="34" charset="0"/>
                <a:ea typeface="Cabin" pitchFamily="34" charset="-122"/>
                <a:cs typeface="Cabin" pitchFamily="34" charset="-120"/>
              </a:rPr>
              <a:t>Primary Keys (PK)</a:t>
            </a:r>
            <a:r>
              <a:rPr lang="en-US" sz="1600" dirty="0">
                <a:solidFill>
                  <a:srgbClr val="CAD6DE"/>
                </a:solidFill>
                <a:latin typeface="Cabin" pitchFamily="34" charset="0"/>
                <a:ea typeface="Cabin" pitchFamily="34" charset="-122"/>
                <a:cs typeface="Cabin" pitchFamily="34" charset="-120"/>
              </a:rPr>
              <a:t> uniquely identify each record within a table.</a:t>
            </a:r>
            <a:endParaRPr lang="en-US" sz="1600" dirty="0"/>
          </a:p>
        </p:txBody>
      </p:sp>
      <p:sp>
        <p:nvSpPr>
          <p:cNvPr id="6" name="Text 3"/>
          <p:cNvSpPr/>
          <p:nvPr/>
        </p:nvSpPr>
        <p:spPr>
          <a:xfrm>
            <a:off x="413931" y="4732582"/>
            <a:ext cx="5678260" cy="670084"/>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CAD6DE"/>
                </a:solidFill>
                <a:latin typeface="Cabin" pitchFamily="34" charset="0"/>
                <a:ea typeface="Cabin" pitchFamily="34" charset="-122"/>
                <a:cs typeface="Cabin" pitchFamily="34" charset="-120"/>
              </a:rPr>
              <a:t>Foreign Keys (FK)</a:t>
            </a:r>
            <a:r>
              <a:rPr lang="en-US" sz="1600" dirty="0">
                <a:solidFill>
                  <a:srgbClr val="CAD6DE"/>
                </a:solidFill>
                <a:latin typeface="Cabin" pitchFamily="34" charset="0"/>
                <a:ea typeface="Cabin" pitchFamily="34" charset="-122"/>
                <a:cs typeface="Cabin" pitchFamily="34" charset="-120"/>
              </a:rPr>
              <a:t> establish links between tables, ensuring data integrity and enabling complex queries.</a:t>
            </a:r>
            <a:endParaRPr lang="en-US" sz="1600" dirty="0"/>
          </a:p>
        </p:txBody>
      </p:sp>
      <p:sp>
        <p:nvSpPr>
          <p:cNvPr id="7" name="Text 4"/>
          <p:cNvSpPr/>
          <p:nvPr/>
        </p:nvSpPr>
        <p:spPr>
          <a:xfrm>
            <a:off x="368206" y="5788536"/>
            <a:ext cx="4945148" cy="670084"/>
          </a:xfrm>
          <a:prstGeom prst="rect">
            <a:avLst/>
          </a:prstGeom>
          <a:noFill/>
          <a:ln/>
        </p:spPr>
        <p:txBody>
          <a:bodyPr wrap="square" lIns="0" tIns="0" rIns="0" bIns="0" rtlCol="0" anchor="t"/>
          <a:lstStyle/>
          <a:p>
            <a:pPr marL="342900" indent="-342900" algn="l">
              <a:lnSpc>
                <a:spcPts val="2600"/>
              </a:lnSpc>
              <a:buSzPct val="100000"/>
              <a:buChar char="•"/>
            </a:pPr>
            <a:r>
              <a:rPr lang="en-US" sz="1600" dirty="0">
                <a:solidFill>
                  <a:srgbClr val="CAD6DE"/>
                </a:solidFill>
                <a:latin typeface="Cabin" pitchFamily="34" charset="0"/>
                <a:ea typeface="Cabin" pitchFamily="34" charset="-122"/>
                <a:cs typeface="Cabin" pitchFamily="34" charset="-120"/>
              </a:rPr>
              <a:t>The core flow for fraud detection analysis is : </a:t>
            </a:r>
            <a:r>
              <a:rPr lang="en-US" sz="1600" dirty="0">
                <a:solidFill>
                  <a:srgbClr val="0A988B"/>
                </a:solidFill>
                <a:latin typeface="Cabin" pitchFamily="34" charset="0"/>
                <a:ea typeface="Cabin" pitchFamily="34" charset="-122"/>
                <a:cs typeface="Cabin" pitchFamily="34" charset="-120"/>
              </a:rPr>
              <a:t>Customers</a:t>
            </a:r>
            <a:r>
              <a:rPr lang="en-US" sz="1600" dirty="0">
                <a:solidFill>
                  <a:srgbClr val="CAD6DE"/>
                </a:solidFill>
                <a:latin typeface="Cabin" pitchFamily="34" charset="0"/>
                <a:ea typeface="Cabin" pitchFamily="34" charset="-122"/>
                <a:cs typeface="Cabin" pitchFamily="34" charset="-120"/>
              </a:rPr>
              <a:t> → </a:t>
            </a:r>
            <a:r>
              <a:rPr lang="en-US" sz="1600" dirty="0">
                <a:solidFill>
                  <a:srgbClr val="0A988B"/>
                </a:solidFill>
                <a:latin typeface="Cabin" pitchFamily="34" charset="0"/>
                <a:ea typeface="Cabin" pitchFamily="34" charset="-122"/>
                <a:cs typeface="Cabin" pitchFamily="34" charset="-120"/>
              </a:rPr>
              <a:t>Accounts</a:t>
            </a:r>
            <a:r>
              <a:rPr lang="en-US" sz="1600" dirty="0">
                <a:solidFill>
                  <a:srgbClr val="CAD6DE"/>
                </a:solidFill>
                <a:latin typeface="Cabin" pitchFamily="34" charset="0"/>
                <a:ea typeface="Cabin" pitchFamily="34" charset="-122"/>
                <a:cs typeface="Cabin" pitchFamily="34" charset="-120"/>
              </a:rPr>
              <a:t> → </a:t>
            </a:r>
            <a:r>
              <a:rPr lang="en-US" sz="1600" dirty="0">
                <a:solidFill>
                  <a:srgbClr val="0A988B"/>
                </a:solidFill>
                <a:latin typeface="Cabin" pitchFamily="34" charset="0"/>
                <a:ea typeface="Cabin" pitchFamily="34" charset="-122"/>
                <a:cs typeface="Cabin" pitchFamily="34" charset="-120"/>
              </a:rPr>
              <a:t>Transactions</a:t>
            </a:r>
            <a:r>
              <a:rPr lang="en-US" sz="1600" dirty="0">
                <a:solidFill>
                  <a:srgbClr val="CAD6DE"/>
                </a:solidFill>
                <a:latin typeface="Cabin" pitchFamily="34" charset="0"/>
                <a:ea typeface="Cabin" pitchFamily="34" charset="-122"/>
                <a:cs typeface="Cabin" pitchFamily="34" charset="-120"/>
              </a:rPr>
              <a:t> → </a:t>
            </a:r>
            <a:r>
              <a:rPr lang="en-US" sz="1600" dirty="0">
                <a:solidFill>
                  <a:srgbClr val="0A988B"/>
                </a:solidFill>
                <a:latin typeface="Cabin" pitchFamily="34" charset="0"/>
                <a:ea typeface="Cabin" pitchFamily="34" charset="-122"/>
                <a:cs typeface="Cabin" pitchFamily="34" charset="-120"/>
              </a:rPr>
              <a:t>Alerts</a:t>
            </a:r>
            <a:endParaRPr lang="en-US" sz="1600" dirty="0"/>
          </a:p>
        </p:txBody>
      </p:sp>
      <p:sp>
        <p:nvSpPr>
          <p:cNvPr id="8" name="Text 5"/>
          <p:cNvSpPr/>
          <p:nvPr/>
        </p:nvSpPr>
        <p:spPr>
          <a:xfrm>
            <a:off x="413931" y="6861130"/>
            <a:ext cx="7468553" cy="335042"/>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CAD6DE"/>
                </a:solidFill>
                <a:latin typeface="Cabin" pitchFamily="34" charset="0"/>
                <a:ea typeface="Cabin" pitchFamily="34" charset="-122"/>
                <a:cs typeface="Cabin" pitchFamily="34" charset="-120"/>
              </a:rPr>
              <a:t>Additionally, </a:t>
            </a:r>
            <a:r>
              <a:rPr lang="en-US" sz="1600" dirty="0">
                <a:solidFill>
                  <a:srgbClr val="0A988B"/>
                </a:solidFill>
                <a:latin typeface="Cabin" pitchFamily="34" charset="0"/>
                <a:ea typeface="Cabin" pitchFamily="34" charset="-122"/>
                <a:cs typeface="Cabin" pitchFamily="34" charset="-120"/>
              </a:rPr>
              <a:t>Accounts</a:t>
            </a:r>
            <a:r>
              <a:rPr lang="en-US" sz="1600" dirty="0">
                <a:solidFill>
                  <a:srgbClr val="CAD6DE"/>
                </a:solidFill>
                <a:latin typeface="Cabin" pitchFamily="34" charset="0"/>
                <a:ea typeface="Cabin" pitchFamily="34" charset="-122"/>
                <a:cs typeface="Cabin" pitchFamily="34" charset="-120"/>
              </a:rPr>
              <a:t> are directly linked to </a:t>
            </a:r>
            <a:r>
              <a:rPr lang="en-US" sz="1600" dirty="0">
                <a:solidFill>
                  <a:srgbClr val="0A988B"/>
                </a:solidFill>
                <a:latin typeface="Cabin" pitchFamily="34" charset="0"/>
                <a:ea typeface="Cabin" pitchFamily="34" charset="-122"/>
                <a:cs typeface="Cabin" pitchFamily="34" charset="-120"/>
              </a:rPr>
              <a:t>Cards</a:t>
            </a:r>
            <a:r>
              <a:rPr lang="en-US" sz="1600" dirty="0">
                <a:solidFill>
                  <a:srgbClr val="CAD6DE"/>
                </a:solidFill>
                <a:latin typeface="Cabin" pitchFamily="34" charset="0"/>
                <a:ea typeface="Cabin" pitchFamily="34" charset="-122"/>
                <a:cs typeface="Cabin" pitchFamily="34" charset="-120"/>
              </a:rPr>
              <a:t>.</a:t>
            </a:r>
            <a:endParaRPr lang="en-US" sz="1600" dirty="0"/>
          </a:p>
        </p:txBody>
      </p:sp>
      <p:pic>
        <p:nvPicPr>
          <p:cNvPr id="10" name="Picture 9">
            <a:extLst>
              <a:ext uri="{FF2B5EF4-FFF2-40B4-BE49-F238E27FC236}">
                <a16:creationId xmlns:a16="http://schemas.microsoft.com/office/drawing/2014/main" id="{360EECA4-E428-3D5C-FD83-8F930A853FE2}"/>
              </a:ext>
            </a:extLst>
          </p:cNvPr>
          <p:cNvPicPr>
            <a:picLocks noChangeAspect="1"/>
          </p:cNvPicPr>
          <p:nvPr/>
        </p:nvPicPr>
        <p:blipFill>
          <a:blip r:embed="rId3"/>
          <a:stretch>
            <a:fillRect/>
          </a:stretch>
        </p:blipFill>
        <p:spPr>
          <a:xfrm>
            <a:off x="6204030" y="0"/>
            <a:ext cx="8426369" cy="82295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58522" y="476845"/>
            <a:ext cx="3163610" cy="328613"/>
          </a:xfrm>
          <a:prstGeom prst="rect">
            <a:avLst/>
          </a:prstGeom>
          <a:noFill/>
          <a:ln/>
        </p:spPr>
        <p:txBody>
          <a:bodyPr wrap="none" lIns="0" tIns="0" rIns="0" bIns="0" rtlCol="0" anchor="t"/>
          <a:lstStyle/>
          <a:p>
            <a:pPr marL="0" indent="0" algn="l">
              <a:lnSpc>
                <a:spcPts val="2550"/>
              </a:lnSpc>
              <a:buNone/>
            </a:pPr>
            <a:r>
              <a:rPr lang="en-US" sz="3100" dirty="0">
                <a:solidFill>
                  <a:srgbClr val="FFFFFF"/>
                </a:solidFill>
                <a:latin typeface="Unbounded" pitchFamily="34" charset="0"/>
                <a:ea typeface="Unbounded" pitchFamily="34" charset="-122"/>
                <a:cs typeface="Unbounded" pitchFamily="34" charset="-120"/>
              </a:rPr>
              <a:t>Database Structure</a:t>
            </a:r>
            <a:endParaRPr lang="en-US" sz="3100" dirty="0"/>
          </a:p>
        </p:txBody>
      </p:sp>
      <p:sp>
        <p:nvSpPr>
          <p:cNvPr id="3" name="Text 1"/>
          <p:cNvSpPr/>
          <p:nvPr/>
        </p:nvSpPr>
        <p:spPr>
          <a:xfrm>
            <a:off x="558522" y="1084659"/>
            <a:ext cx="7694227" cy="519946"/>
          </a:xfrm>
          <a:prstGeom prst="rect">
            <a:avLst/>
          </a:prstGeom>
          <a:noFill/>
          <a:ln/>
        </p:spPr>
        <p:txBody>
          <a:bodyPr wrap="none" lIns="0" tIns="0" rIns="0" bIns="0" rtlCol="0" anchor="t"/>
          <a:lstStyle/>
          <a:p>
            <a:pPr marL="0" indent="0" algn="l">
              <a:lnSpc>
                <a:spcPts val="1750"/>
              </a:lnSpc>
              <a:buNone/>
            </a:pPr>
            <a:r>
              <a:rPr lang="en-US" sz="1600" dirty="0">
                <a:solidFill>
                  <a:srgbClr val="CAD6DE"/>
                </a:solidFill>
                <a:latin typeface="Cabin" pitchFamily="34" charset="0"/>
                <a:ea typeface="Cabin" pitchFamily="34" charset="-122"/>
                <a:cs typeface="Cabin" pitchFamily="34" charset="-120"/>
              </a:rPr>
              <a:t>The database schema is meticulously designed to support detailed fraud analysis, </a:t>
            </a:r>
          </a:p>
          <a:p>
            <a:pPr marL="0" indent="0" algn="l">
              <a:lnSpc>
                <a:spcPts val="1750"/>
              </a:lnSpc>
              <a:buNone/>
            </a:pPr>
            <a:r>
              <a:rPr lang="en-US" sz="1600" dirty="0">
                <a:solidFill>
                  <a:srgbClr val="CAD6DE"/>
                </a:solidFill>
                <a:latin typeface="Cabin" pitchFamily="34" charset="0"/>
                <a:ea typeface="Cabin" pitchFamily="34" charset="-122"/>
                <a:cs typeface="Cabin" pitchFamily="34" charset="-120"/>
              </a:rPr>
              <a:t>with specific data types chosen for optimal representation and query performance.</a:t>
            </a:r>
            <a:endParaRPr lang="en-US" sz="1600" dirty="0"/>
          </a:p>
        </p:txBody>
      </p:sp>
      <p:sp>
        <p:nvSpPr>
          <p:cNvPr id="4" name="Text 2"/>
          <p:cNvSpPr/>
          <p:nvPr/>
        </p:nvSpPr>
        <p:spPr>
          <a:xfrm>
            <a:off x="550903" y="1882217"/>
            <a:ext cx="2530793" cy="205383"/>
          </a:xfrm>
          <a:prstGeom prst="rect">
            <a:avLst/>
          </a:prstGeom>
          <a:noFill/>
          <a:ln/>
        </p:spPr>
        <p:txBody>
          <a:bodyPr wrap="none" lIns="0" tIns="0" rIns="0" bIns="0" rtlCol="0" anchor="t"/>
          <a:lstStyle/>
          <a:p>
            <a:pPr marL="0" indent="0" algn="l">
              <a:lnSpc>
                <a:spcPts val="1600"/>
              </a:lnSpc>
              <a:buNone/>
            </a:pPr>
            <a:r>
              <a:rPr lang="en-US" sz="1600" dirty="0">
                <a:solidFill>
                  <a:srgbClr val="FFFFFF"/>
                </a:solidFill>
                <a:latin typeface="Unbounded" pitchFamily="34" charset="0"/>
                <a:ea typeface="Unbounded" pitchFamily="34" charset="-122"/>
                <a:cs typeface="Unbounded" pitchFamily="34" charset="-120"/>
              </a:rPr>
              <a:t>Customers Table Example ( DESC Customers )</a:t>
            </a:r>
            <a:endParaRPr lang="en-US" sz="1600" dirty="0"/>
          </a:p>
        </p:txBody>
      </p:sp>
      <p:sp>
        <p:nvSpPr>
          <p:cNvPr id="7" name="Text 5"/>
          <p:cNvSpPr/>
          <p:nvPr/>
        </p:nvSpPr>
        <p:spPr>
          <a:xfrm>
            <a:off x="691158" y="2071688"/>
            <a:ext cx="6321147" cy="2233613"/>
          </a:xfrm>
          <a:prstGeom prst="rect">
            <a:avLst/>
          </a:prstGeom>
          <a:noFill/>
          <a:ln/>
        </p:spPr>
        <p:txBody>
          <a:bodyPr wrap="square" lIns="0" tIns="0" rIns="0" bIns="0" rtlCol="0" anchor="t"/>
          <a:lstStyle/>
          <a:p>
            <a:pPr marL="0" indent="0" algn="l">
              <a:lnSpc>
                <a:spcPts val="1750"/>
              </a:lnSpc>
              <a:buNone/>
            </a:pPr>
            <a:endParaRPr lang="en-US" sz="1050" dirty="0"/>
          </a:p>
        </p:txBody>
      </p:sp>
      <p:sp>
        <p:nvSpPr>
          <p:cNvPr id="8" name="Text 6"/>
          <p:cNvSpPr/>
          <p:nvPr/>
        </p:nvSpPr>
        <p:spPr>
          <a:xfrm>
            <a:off x="550903" y="5354545"/>
            <a:ext cx="2730460" cy="205383"/>
          </a:xfrm>
          <a:prstGeom prst="rect">
            <a:avLst/>
          </a:prstGeom>
          <a:noFill/>
          <a:ln/>
        </p:spPr>
        <p:txBody>
          <a:bodyPr wrap="none" lIns="0" tIns="0" rIns="0" bIns="0" rtlCol="0" anchor="t"/>
          <a:lstStyle/>
          <a:p>
            <a:pPr marL="0" indent="0" algn="l">
              <a:lnSpc>
                <a:spcPts val="1600"/>
              </a:lnSpc>
              <a:buNone/>
            </a:pPr>
            <a:r>
              <a:rPr lang="en-US" sz="1600" dirty="0">
                <a:solidFill>
                  <a:srgbClr val="FFFFFF"/>
                </a:solidFill>
                <a:latin typeface="Unbounded" pitchFamily="34" charset="0"/>
                <a:ea typeface="Unbounded" pitchFamily="34" charset="-122"/>
                <a:cs typeface="Unbounded" pitchFamily="34" charset="-120"/>
              </a:rPr>
              <a:t>Transactions Table Example ( DESC Transactions )</a:t>
            </a:r>
            <a:endParaRPr lang="en-US" sz="1600" dirty="0"/>
          </a:p>
        </p:txBody>
      </p:sp>
      <p:sp>
        <p:nvSpPr>
          <p:cNvPr id="11" name="Text 9"/>
          <p:cNvSpPr/>
          <p:nvPr/>
        </p:nvSpPr>
        <p:spPr>
          <a:xfrm>
            <a:off x="691158" y="5034082"/>
            <a:ext cx="6321147" cy="2456974"/>
          </a:xfrm>
          <a:prstGeom prst="rect">
            <a:avLst/>
          </a:prstGeom>
          <a:noFill/>
          <a:ln/>
        </p:spPr>
        <p:txBody>
          <a:bodyPr wrap="square" lIns="0" tIns="0" rIns="0" bIns="0" rtlCol="0" anchor="t"/>
          <a:lstStyle/>
          <a:p>
            <a:pPr marL="0" indent="0" algn="l">
              <a:lnSpc>
                <a:spcPts val="1750"/>
              </a:lnSpc>
              <a:buNone/>
            </a:pPr>
            <a:endParaRPr lang="en-US" sz="1050" dirty="0"/>
          </a:p>
        </p:txBody>
      </p:sp>
      <p:sp>
        <p:nvSpPr>
          <p:cNvPr id="12" name="Text 10"/>
          <p:cNvSpPr/>
          <p:nvPr/>
        </p:nvSpPr>
        <p:spPr>
          <a:xfrm>
            <a:off x="7485460" y="2111023"/>
            <a:ext cx="6586418" cy="446723"/>
          </a:xfrm>
          <a:prstGeom prst="rect">
            <a:avLst/>
          </a:prstGeom>
          <a:noFill/>
          <a:ln/>
        </p:spPr>
        <p:txBody>
          <a:bodyPr wrap="square" lIns="0" tIns="0" rIns="0" bIns="0" rtlCol="0" anchor="t"/>
          <a:lstStyle/>
          <a:p>
            <a:pPr marL="0" indent="0" algn="l">
              <a:lnSpc>
                <a:spcPts val="1750"/>
              </a:lnSpc>
              <a:buNone/>
            </a:pPr>
            <a:r>
              <a:rPr lang="en-US" sz="1600" dirty="0">
                <a:solidFill>
                  <a:srgbClr val="CAD6DE"/>
                </a:solidFill>
                <a:latin typeface="Cabin" pitchFamily="34" charset="0"/>
                <a:ea typeface="Cabin" pitchFamily="34" charset="-122"/>
                <a:cs typeface="Cabin" pitchFamily="34" charset="-120"/>
              </a:rPr>
              <a:t>Each table is designed with appropriate data types to ensure data integrity and facilitate efficient querying for fraud patterns. We leverage specific types for effective data representation:</a:t>
            </a:r>
            <a:endParaRPr lang="en-US" sz="1600" dirty="0"/>
          </a:p>
        </p:txBody>
      </p:sp>
      <p:sp>
        <p:nvSpPr>
          <p:cNvPr id="13" name="Text 11"/>
          <p:cNvSpPr/>
          <p:nvPr/>
        </p:nvSpPr>
        <p:spPr>
          <a:xfrm>
            <a:off x="7493079" y="3086807"/>
            <a:ext cx="6586418" cy="446723"/>
          </a:xfrm>
          <a:prstGeom prst="rect">
            <a:avLst/>
          </a:prstGeom>
          <a:noFill/>
          <a:ln/>
        </p:spPr>
        <p:txBody>
          <a:bodyPr wrap="square" lIns="0" tIns="0" rIns="0" bIns="0" rtlCol="0" anchor="t"/>
          <a:lstStyle/>
          <a:p>
            <a:pPr marL="342900" indent="-342900" algn="l">
              <a:lnSpc>
                <a:spcPts val="1750"/>
              </a:lnSpc>
              <a:buSzPct val="100000"/>
              <a:buChar char="•"/>
            </a:pPr>
            <a:r>
              <a:rPr lang="en-US" sz="1600" b="1" dirty="0">
                <a:solidFill>
                  <a:srgbClr val="CAD6DE"/>
                </a:solidFill>
                <a:latin typeface="Cabin" pitchFamily="34" charset="0"/>
                <a:ea typeface="Cabin" pitchFamily="34" charset="-122"/>
                <a:cs typeface="Cabin" pitchFamily="34" charset="-120"/>
              </a:rPr>
              <a:t>ENUM</a:t>
            </a:r>
            <a:r>
              <a:rPr lang="en-US" sz="1600" dirty="0">
                <a:solidFill>
                  <a:srgbClr val="CAD6DE"/>
                </a:solidFill>
                <a:latin typeface="Cabin" pitchFamily="34" charset="0"/>
                <a:ea typeface="Cabin" pitchFamily="34" charset="-122"/>
                <a:cs typeface="Cabin" pitchFamily="34" charset="-120"/>
              </a:rPr>
              <a:t>: Used for columns with a predefined set of values, such as 'Debit' or 'Credit' for transaction types, ensuring data consistency.</a:t>
            </a:r>
            <a:endParaRPr lang="en-US" sz="1600" dirty="0"/>
          </a:p>
        </p:txBody>
      </p:sp>
      <p:sp>
        <p:nvSpPr>
          <p:cNvPr id="14" name="Text 12"/>
          <p:cNvSpPr/>
          <p:nvPr/>
        </p:nvSpPr>
        <p:spPr>
          <a:xfrm>
            <a:off x="7485460" y="3883819"/>
            <a:ext cx="6586418" cy="230981"/>
          </a:xfrm>
          <a:prstGeom prst="rect">
            <a:avLst/>
          </a:prstGeom>
          <a:noFill/>
          <a:ln/>
        </p:spPr>
        <p:txBody>
          <a:bodyPr wrap="none" lIns="0" tIns="0" rIns="0" bIns="0" rtlCol="0" anchor="t"/>
          <a:lstStyle/>
          <a:p>
            <a:pPr marL="342900" indent="-342900" algn="l">
              <a:lnSpc>
                <a:spcPts val="1750"/>
              </a:lnSpc>
              <a:buSzPct val="100000"/>
              <a:buChar char="•"/>
            </a:pPr>
            <a:r>
              <a:rPr lang="en-US" sz="1600" b="1" dirty="0">
                <a:solidFill>
                  <a:srgbClr val="CAD6DE"/>
                </a:solidFill>
                <a:latin typeface="Cabin" pitchFamily="34" charset="0"/>
                <a:ea typeface="Cabin" pitchFamily="34" charset="-122"/>
                <a:cs typeface="Cabin" pitchFamily="34" charset="-120"/>
              </a:rPr>
              <a:t>BOOLEAN</a:t>
            </a:r>
            <a:r>
              <a:rPr lang="en-US" sz="1600" dirty="0">
                <a:solidFill>
                  <a:srgbClr val="CAD6DE"/>
                </a:solidFill>
                <a:latin typeface="Cabin" pitchFamily="34" charset="0"/>
                <a:ea typeface="Cabin" pitchFamily="34" charset="-122"/>
                <a:cs typeface="Cabin" pitchFamily="34" charset="-120"/>
              </a:rPr>
              <a:t>: Ideal for binary flags like </a:t>
            </a:r>
            <a:r>
              <a:rPr lang="en-US" sz="1600" dirty="0">
                <a:solidFill>
                  <a:srgbClr val="CAD6DE"/>
                </a:solidFill>
                <a:highlight>
                  <a:srgbClr val="1E3543"/>
                </a:highlight>
                <a:latin typeface="Consolas" pitchFamily="34" charset="0"/>
                <a:ea typeface="Consolas" pitchFamily="34" charset="-122"/>
                <a:cs typeface="Consolas" pitchFamily="34" charset="-120"/>
              </a:rPr>
              <a:t>is_fraud</a:t>
            </a:r>
            <a:r>
              <a:rPr lang="en-US" sz="1600" dirty="0">
                <a:solidFill>
                  <a:srgbClr val="CAD6DE"/>
                </a:solidFill>
                <a:latin typeface="Cabin" pitchFamily="34" charset="0"/>
                <a:ea typeface="Cabin" pitchFamily="34" charset="-122"/>
                <a:cs typeface="Cabin" pitchFamily="34" charset="-120"/>
              </a:rPr>
              <a:t>, clearly indicating true/false states.</a:t>
            </a:r>
            <a:endParaRPr lang="en-US" sz="1600" dirty="0"/>
          </a:p>
        </p:txBody>
      </p:sp>
      <p:sp>
        <p:nvSpPr>
          <p:cNvPr id="15" name="Text 13"/>
          <p:cNvSpPr/>
          <p:nvPr/>
        </p:nvSpPr>
        <p:spPr>
          <a:xfrm>
            <a:off x="7493079" y="4531927"/>
            <a:ext cx="6586418" cy="446723"/>
          </a:xfrm>
          <a:prstGeom prst="rect">
            <a:avLst/>
          </a:prstGeom>
          <a:noFill/>
          <a:ln/>
        </p:spPr>
        <p:txBody>
          <a:bodyPr wrap="square" lIns="0" tIns="0" rIns="0" bIns="0" rtlCol="0" anchor="t"/>
          <a:lstStyle/>
          <a:p>
            <a:pPr marL="342900" indent="-342900" algn="l">
              <a:lnSpc>
                <a:spcPts val="1750"/>
              </a:lnSpc>
              <a:buSzPct val="100000"/>
              <a:buChar char="•"/>
            </a:pPr>
            <a:r>
              <a:rPr lang="en-US" sz="1600" b="1" dirty="0">
                <a:solidFill>
                  <a:srgbClr val="CAD6DE"/>
                </a:solidFill>
                <a:latin typeface="Cabin" pitchFamily="34" charset="0"/>
                <a:ea typeface="Cabin" pitchFamily="34" charset="-122"/>
                <a:cs typeface="Cabin" pitchFamily="34" charset="-120"/>
              </a:rPr>
              <a:t>DATE</a:t>
            </a:r>
            <a:r>
              <a:rPr lang="en-US" sz="1600" dirty="0">
                <a:solidFill>
                  <a:srgbClr val="CAD6DE"/>
                </a:solidFill>
                <a:latin typeface="Cabin" pitchFamily="34" charset="0"/>
                <a:ea typeface="Cabin" pitchFamily="34" charset="-122"/>
                <a:cs typeface="Cabin" pitchFamily="34" charset="-120"/>
              </a:rPr>
              <a:t>: Captures date information for transactions and alerts, crucial for time-series analysis in fraud detection.</a:t>
            </a:r>
            <a:endParaRPr lang="en-US" sz="1600" dirty="0"/>
          </a:p>
        </p:txBody>
      </p:sp>
      <p:sp>
        <p:nvSpPr>
          <p:cNvPr id="16" name="Text 14"/>
          <p:cNvSpPr/>
          <p:nvPr/>
        </p:nvSpPr>
        <p:spPr>
          <a:xfrm>
            <a:off x="7485460" y="5362507"/>
            <a:ext cx="6586418" cy="454343"/>
          </a:xfrm>
          <a:prstGeom prst="rect">
            <a:avLst/>
          </a:prstGeom>
          <a:noFill/>
          <a:ln/>
        </p:spPr>
        <p:txBody>
          <a:bodyPr wrap="square" lIns="0" tIns="0" rIns="0" bIns="0" rtlCol="0" anchor="t"/>
          <a:lstStyle/>
          <a:p>
            <a:pPr marL="342900" indent="-342900" algn="l">
              <a:lnSpc>
                <a:spcPts val="1750"/>
              </a:lnSpc>
              <a:buSzPct val="100000"/>
              <a:buChar char="•"/>
            </a:pPr>
            <a:r>
              <a:rPr lang="en-US" sz="1600" b="1" dirty="0">
                <a:solidFill>
                  <a:srgbClr val="CAD6DE"/>
                </a:solidFill>
                <a:latin typeface="Cabin" pitchFamily="34" charset="0"/>
                <a:ea typeface="Cabin" pitchFamily="34" charset="-122"/>
                <a:cs typeface="Cabin" pitchFamily="34" charset="-120"/>
              </a:rPr>
              <a:t>DECIMAL</a:t>
            </a:r>
            <a:r>
              <a:rPr lang="en-US" sz="1600" dirty="0">
                <a:solidFill>
                  <a:srgbClr val="CAD6DE"/>
                </a:solidFill>
                <a:latin typeface="Cabin" pitchFamily="34" charset="0"/>
                <a:ea typeface="Cabin" pitchFamily="34" charset="-122"/>
                <a:cs typeface="Cabin" pitchFamily="34" charset="-120"/>
              </a:rPr>
              <a:t>: Precisely stores monetary values, like transaction </a:t>
            </a:r>
            <a:r>
              <a:rPr lang="en-US" sz="1600" dirty="0">
                <a:solidFill>
                  <a:srgbClr val="CAD6DE"/>
                </a:solidFill>
                <a:highlight>
                  <a:srgbClr val="1E3543"/>
                </a:highlight>
                <a:latin typeface="Consolas" pitchFamily="34" charset="0"/>
                <a:ea typeface="Consolas" pitchFamily="34" charset="-122"/>
                <a:cs typeface="Consolas" pitchFamily="34" charset="-120"/>
              </a:rPr>
              <a:t>amount</a:t>
            </a:r>
            <a:r>
              <a:rPr lang="en-US" sz="1600" dirty="0">
                <a:solidFill>
                  <a:srgbClr val="CAD6DE"/>
                </a:solidFill>
                <a:latin typeface="Cabin" pitchFamily="34" charset="0"/>
                <a:ea typeface="Cabin" pitchFamily="34" charset="-122"/>
                <a:cs typeface="Cabin" pitchFamily="34" charset="-120"/>
              </a:rPr>
              <a:t>s, preventing floating-point inaccuracies.</a:t>
            </a:r>
            <a:endParaRPr lang="en-US" sz="1600" dirty="0"/>
          </a:p>
        </p:txBody>
      </p:sp>
      <p:sp>
        <p:nvSpPr>
          <p:cNvPr id="17" name="Text 15"/>
          <p:cNvSpPr/>
          <p:nvPr/>
        </p:nvSpPr>
        <p:spPr>
          <a:xfrm>
            <a:off x="7493079" y="6137842"/>
            <a:ext cx="6586418" cy="446723"/>
          </a:xfrm>
          <a:prstGeom prst="rect">
            <a:avLst/>
          </a:prstGeom>
          <a:noFill/>
          <a:ln/>
        </p:spPr>
        <p:txBody>
          <a:bodyPr wrap="square" lIns="0" tIns="0" rIns="0" bIns="0" rtlCol="0" anchor="t"/>
          <a:lstStyle/>
          <a:p>
            <a:pPr marL="0" indent="0" algn="l">
              <a:lnSpc>
                <a:spcPts val="1750"/>
              </a:lnSpc>
              <a:buNone/>
            </a:pPr>
            <a:r>
              <a:rPr lang="en-US" sz="1600" dirty="0">
                <a:solidFill>
                  <a:srgbClr val="CAD6DE"/>
                </a:solidFill>
                <a:latin typeface="Cabin" pitchFamily="34" charset="0"/>
                <a:ea typeface="Cabin" pitchFamily="34" charset="-122"/>
                <a:cs typeface="Cabin" pitchFamily="34" charset="-120"/>
              </a:rPr>
              <a:t>These choices allow for robust data modeling, enabling complex queries and accurate insights into banking activities.</a:t>
            </a:r>
            <a:endParaRPr lang="en-US" sz="1600" dirty="0"/>
          </a:p>
        </p:txBody>
      </p:sp>
      <p:pic>
        <p:nvPicPr>
          <p:cNvPr id="19" name="Picture 18">
            <a:extLst>
              <a:ext uri="{FF2B5EF4-FFF2-40B4-BE49-F238E27FC236}">
                <a16:creationId xmlns:a16="http://schemas.microsoft.com/office/drawing/2014/main" id="{89CF47FE-45C4-FB34-587C-25B9F339487E}"/>
              </a:ext>
            </a:extLst>
          </p:cNvPr>
          <p:cNvPicPr>
            <a:picLocks noChangeAspect="1"/>
          </p:cNvPicPr>
          <p:nvPr/>
        </p:nvPicPr>
        <p:blipFill>
          <a:blip r:embed="rId3"/>
          <a:stretch>
            <a:fillRect/>
          </a:stretch>
        </p:blipFill>
        <p:spPr>
          <a:xfrm>
            <a:off x="558523" y="2277071"/>
            <a:ext cx="4864894" cy="2757012"/>
          </a:xfrm>
          <a:prstGeom prst="rect">
            <a:avLst/>
          </a:prstGeom>
        </p:spPr>
      </p:pic>
      <p:pic>
        <p:nvPicPr>
          <p:cNvPr id="21" name="Picture 20">
            <a:extLst>
              <a:ext uri="{FF2B5EF4-FFF2-40B4-BE49-F238E27FC236}">
                <a16:creationId xmlns:a16="http://schemas.microsoft.com/office/drawing/2014/main" id="{ECB45CAF-2D44-55BD-FC77-43E28086266C}"/>
              </a:ext>
            </a:extLst>
          </p:cNvPr>
          <p:cNvPicPr>
            <a:picLocks noChangeAspect="1"/>
          </p:cNvPicPr>
          <p:nvPr/>
        </p:nvPicPr>
        <p:blipFill>
          <a:blip r:embed="rId4"/>
          <a:stretch>
            <a:fillRect/>
          </a:stretch>
        </p:blipFill>
        <p:spPr>
          <a:xfrm>
            <a:off x="558521" y="5816850"/>
            <a:ext cx="5683055" cy="213495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30649" y="554460"/>
            <a:ext cx="2200513" cy="253246"/>
          </a:xfrm>
          <a:prstGeom prst="rect">
            <a:avLst/>
          </a:prstGeom>
          <a:noFill/>
          <a:ln/>
        </p:spPr>
        <p:txBody>
          <a:bodyPr wrap="none" lIns="0" tIns="0" rIns="0" bIns="0" rtlCol="0" anchor="t"/>
          <a:lstStyle/>
          <a:p>
            <a:pPr marL="0" indent="0" algn="l">
              <a:lnSpc>
                <a:spcPts val="1950"/>
              </a:lnSpc>
              <a:buNone/>
            </a:pPr>
            <a:r>
              <a:rPr lang="en-US" sz="3100" dirty="0">
                <a:solidFill>
                  <a:srgbClr val="FFFFFF"/>
                </a:solidFill>
                <a:latin typeface="Unbounded" pitchFamily="34" charset="0"/>
                <a:ea typeface="Unbounded" pitchFamily="34" charset="-122"/>
                <a:cs typeface="Unbounded" pitchFamily="34" charset="-120"/>
              </a:rPr>
              <a:t>Basic SQL Queries</a:t>
            </a:r>
            <a:endParaRPr lang="en-US" sz="3100" dirty="0"/>
          </a:p>
        </p:txBody>
      </p:sp>
      <p:sp>
        <p:nvSpPr>
          <p:cNvPr id="4" name="Text 2"/>
          <p:cNvSpPr/>
          <p:nvPr/>
        </p:nvSpPr>
        <p:spPr>
          <a:xfrm>
            <a:off x="386002" y="1348413"/>
            <a:ext cx="1359337" cy="158353"/>
          </a:xfrm>
          <a:prstGeom prst="rect">
            <a:avLst/>
          </a:prstGeom>
          <a:noFill/>
          <a:ln/>
        </p:spPr>
        <p:txBody>
          <a:bodyPr wrap="none" lIns="0" tIns="0" rIns="0" bIns="0" rtlCol="0" anchor="t"/>
          <a:lstStyle/>
          <a:p>
            <a:pPr marL="0" indent="0" algn="l">
              <a:lnSpc>
                <a:spcPts val="1200"/>
              </a:lnSpc>
              <a:buNone/>
            </a:pPr>
            <a:r>
              <a:rPr lang="en-US" sz="2000" dirty="0">
                <a:solidFill>
                  <a:srgbClr val="FFFFFF"/>
                </a:solidFill>
                <a:latin typeface="Unbounded" pitchFamily="34" charset="0"/>
                <a:ea typeface="Unbounded" pitchFamily="34" charset="-122"/>
                <a:cs typeface="Unbounded" pitchFamily="34" charset="-120"/>
              </a:rPr>
              <a:t>1. Active Accounts</a:t>
            </a:r>
            <a:endParaRPr lang="en-US" sz="2000" dirty="0"/>
          </a:p>
        </p:txBody>
      </p:sp>
      <p:sp>
        <p:nvSpPr>
          <p:cNvPr id="5" name="Text 3"/>
          <p:cNvSpPr/>
          <p:nvPr/>
        </p:nvSpPr>
        <p:spPr>
          <a:xfrm>
            <a:off x="386002" y="1785958"/>
            <a:ext cx="6753225" cy="791276"/>
          </a:xfrm>
          <a:prstGeom prst="rect">
            <a:avLst/>
          </a:prstGeom>
          <a:noFill/>
          <a:ln/>
        </p:spPr>
        <p:txBody>
          <a:bodyPr wrap="square" lIns="0" tIns="0" rIns="0" bIns="0" rtlCol="0" anchor="t"/>
          <a:lstStyle/>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This query identifies all active customer accounts by joining the </a:t>
            </a:r>
            <a:r>
              <a:rPr lang="en-US" sz="1600" dirty="0">
                <a:solidFill>
                  <a:srgbClr val="CAD6DE"/>
                </a:solidFill>
                <a:highlight>
                  <a:srgbClr val="1E3543"/>
                </a:highlight>
                <a:latin typeface="Consolas" pitchFamily="34" charset="0"/>
                <a:ea typeface="Consolas" pitchFamily="34" charset="-122"/>
                <a:cs typeface="Consolas" pitchFamily="34" charset="-120"/>
              </a:rPr>
              <a:t>customers</a:t>
            </a:r>
            <a:r>
              <a:rPr lang="en-US" sz="1600" dirty="0">
                <a:solidFill>
                  <a:srgbClr val="CAD6DE"/>
                </a:solidFill>
                <a:latin typeface="Cabin" pitchFamily="34" charset="0"/>
                <a:ea typeface="Cabin" pitchFamily="34" charset="-122"/>
                <a:cs typeface="Cabin" pitchFamily="34" charset="-120"/>
              </a:rPr>
              <a:t> and </a:t>
            </a:r>
            <a:r>
              <a:rPr lang="en-US" sz="1600" dirty="0">
                <a:solidFill>
                  <a:srgbClr val="CAD6DE"/>
                </a:solidFill>
                <a:highlight>
                  <a:srgbClr val="1E3543"/>
                </a:highlight>
                <a:latin typeface="Consolas" pitchFamily="34" charset="0"/>
                <a:ea typeface="Consolas" pitchFamily="34" charset="-122"/>
                <a:cs typeface="Consolas" pitchFamily="34" charset="-120"/>
              </a:rPr>
              <a:t>accounts</a:t>
            </a:r>
            <a:r>
              <a:rPr lang="en-US" sz="1600" dirty="0">
                <a:solidFill>
                  <a:srgbClr val="CAD6DE"/>
                </a:solidFill>
                <a:latin typeface="Cabin" pitchFamily="34" charset="0"/>
                <a:ea typeface="Cabin" pitchFamily="34" charset="-122"/>
                <a:cs typeface="Cabin" pitchFamily="34" charset="-120"/>
              </a:rPr>
              <a:t> tables. It helps in quickly assessing the operational customer base.</a:t>
            </a:r>
            <a:endParaRPr lang="en-US" sz="1600" dirty="0"/>
          </a:p>
        </p:txBody>
      </p:sp>
      <p:sp>
        <p:nvSpPr>
          <p:cNvPr id="8" name="Text 6"/>
          <p:cNvSpPr/>
          <p:nvPr/>
        </p:nvSpPr>
        <p:spPr>
          <a:xfrm>
            <a:off x="532924" y="2048410"/>
            <a:ext cx="6548676" cy="1205151"/>
          </a:xfrm>
          <a:prstGeom prst="rect">
            <a:avLst/>
          </a:prstGeom>
          <a:noFill/>
          <a:ln/>
        </p:spPr>
        <p:txBody>
          <a:bodyPr wrap="square" lIns="0" tIns="0" rIns="0" bIns="0" rtlCol="0" anchor="t"/>
          <a:lstStyle/>
          <a:p>
            <a:pPr marL="0" indent="0" algn="l">
              <a:lnSpc>
                <a:spcPts val="1350"/>
              </a:lnSpc>
              <a:buNone/>
            </a:pPr>
            <a:endParaRPr lang="en-US" sz="1600" dirty="0"/>
          </a:p>
        </p:txBody>
      </p:sp>
      <p:sp>
        <p:nvSpPr>
          <p:cNvPr id="9" name="Text 7"/>
          <p:cNvSpPr/>
          <p:nvPr/>
        </p:nvSpPr>
        <p:spPr>
          <a:xfrm>
            <a:off x="7454146" y="1430499"/>
            <a:ext cx="2331482" cy="158353"/>
          </a:xfrm>
          <a:prstGeom prst="rect">
            <a:avLst/>
          </a:prstGeom>
          <a:noFill/>
          <a:ln/>
        </p:spPr>
        <p:txBody>
          <a:bodyPr wrap="none" lIns="0" tIns="0" rIns="0" bIns="0" rtlCol="0" anchor="t"/>
          <a:lstStyle/>
          <a:p>
            <a:pPr marL="0" indent="0" algn="l">
              <a:lnSpc>
                <a:spcPts val="1200"/>
              </a:lnSpc>
              <a:buNone/>
            </a:pPr>
            <a:r>
              <a:rPr lang="en-US" sz="2000" dirty="0">
                <a:solidFill>
                  <a:srgbClr val="FFFFFF"/>
                </a:solidFill>
                <a:latin typeface="Unbounded" pitchFamily="34" charset="0"/>
                <a:ea typeface="Unbounded" pitchFamily="34" charset="-122"/>
                <a:cs typeface="Unbounded" pitchFamily="34" charset="-120"/>
              </a:rPr>
              <a:t>2. Transactions Count per Type</a:t>
            </a:r>
            <a:endParaRPr lang="en-US" sz="2000" dirty="0"/>
          </a:p>
        </p:txBody>
      </p:sp>
      <p:sp>
        <p:nvSpPr>
          <p:cNvPr id="10" name="Text 8"/>
          <p:cNvSpPr/>
          <p:nvPr/>
        </p:nvSpPr>
        <p:spPr>
          <a:xfrm>
            <a:off x="7286149" y="1744802"/>
            <a:ext cx="6753225" cy="662880"/>
          </a:xfrm>
          <a:prstGeom prst="rect">
            <a:avLst/>
          </a:prstGeom>
          <a:noFill/>
          <a:ln/>
        </p:spPr>
        <p:txBody>
          <a:bodyPr wrap="none" lIns="0" tIns="0" rIns="0" bIns="0" rtlCol="0" anchor="t"/>
          <a:lstStyle/>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Aggregates the total number of transactions for each type (e.g., Debit, Credit), </a:t>
            </a:r>
          </a:p>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providing a high-level overview of transaction activity.</a:t>
            </a:r>
            <a:endParaRPr lang="en-US" sz="1600" dirty="0"/>
          </a:p>
        </p:txBody>
      </p:sp>
      <p:sp>
        <p:nvSpPr>
          <p:cNvPr id="13" name="Text 11"/>
          <p:cNvSpPr/>
          <p:nvPr/>
        </p:nvSpPr>
        <p:spPr>
          <a:xfrm>
            <a:off x="7556421" y="1805345"/>
            <a:ext cx="6548676" cy="1032986"/>
          </a:xfrm>
          <a:prstGeom prst="rect">
            <a:avLst/>
          </a:prstGeom>
          <a:noFill/>
          <a:ln/>
        </p:spPr>
        <p:txBody>
          <a:bodyPr wrap="square" lIns="0" tIns="0" rIns="0" bIns="0" rtlCol="0" anchor="t"/>
          <a:lstStyle/>
          <a:p>
            <a:pPr marL="0" indent="0" algn="l">
              <a:lnSpc>
                <a:spcPts val="1350"/>
              </a:lnSpc>
              <a:buNone/>
            </a:pPr>
            <a:endParaRPr lang="en-US" sz="800" dirty="0"/>
          </a:p>
        </p:txBody>
      </p:sp>
      <p:pic>
        <p:nvPicPr>
          <p:cNvPr id="14" name="Image 0" descr="preencoded.png"/>
          <p:cNvPicPr>
            <a:picLocks noChangeAspect="1"/>
          </p:cNvPicPr>
          <p:nvPr/>
        </p:nvPicPr>
        <p:blipFill>
          <a:blip r:embed="rId3"/>
          <a:stretch>
            <a:fillRect/>
          </a:stretch>
        </p:blipFill>
        <p:spPr>
          <a:xfrm>
            <a:off x="11058366" y="4009690"/>
            <a:ext cx="4320806" cy="2331270"/>
          </a:xfrm>
          <a:prstGeom prst="rect">
            <a:avLst/>
          </a:prstGeom>
        </p:spPr>
      </p:pic>
      <p:sp>
        <p:nvSpPr>
          <p:cNvPr id="15" name="Shape 12"/>
          <p:cNvSpPr/>
          <p:nvPr/>
        </p:nvSpPr>
        <p:spPr>
          <a:xfrm>
            <a:off x="11058366" y="5003561"/>
            <a:ext cx="107633" cy="107633"/>
          </a:xfrm>
          <a:prstGeom prst="roundRect">
            <a:avLst>
              <a:gd name="adj" fmla="val 16991"/>
            </a:avLst>
          </a:prstGeom>
          <a:solidFill>
            <a:srgbClr val="054842"/>
          </a:solidFill>
          <a:ln/>
        </p:spPr>
      </p:sp>
      <p:sp>
        <p:nvSpPr>
          <p:cNvPr id="16" name="Text 13"/>
          <p:cNvSpPr/>
          <p:nvPr/>
        </p:nvSpPr>
        <p:spPr>
          <a:xfrm>
            <a:off x="11255236" y="5062162"/>
            <a:ext cx="1077669" cy="461071"/>
          </a:xfrm>
          <a:prstGeom prst="rect">
            <a:avLst/>
          </a:prstGeom>
          <a:noFill/>
          <a:ln/>
        </p:spPr>
        <p:txBody>
          <a:bodyPr wrap="none" lIns="0" tIns="0" rIns="0" bIns="0" rtlCol="0" anchor="t"/>
          <a:lstStyle/>
          <a:p>
            <a:pPr marL="0" indent="0" algn="l">
              <a:lnSpc>
                <a:spcPts val="800"/>
              </a:lnSpc>
              <a:buNone/>
            </a:pPr>
            <a:r>
              <a:rPr lang="en-US" sz="1600" dirty="0">
                <a:solidFill>
                  <a:srgbClr val="CAD6DE"/>
                </a:solidFill>
                <a:latin typeface="Cabin" pitchFamily="34" charset="0"/>
                <a:ea typeface="Cabin" pitchFamily="34" charset="-122"/>
                <a:cs typeface="Cabin" pitchFamily="34" charset="-120"/>
              </a:rPr>
              <a:t>Debit</a:t>
            </a:r>
            <a:endParaRPr lang="en-US" sz="1600" dirty="0"/>
          </a:p>
        </p:txBody>
      </p:sp>
      <p:sp>
        <p:nvSpPr>
          <p:cNvPr id="17" name="Shape 14"/>
          <p:cNvSpPr/>
          <p:nvPr/>
        </p:nvSpPr>
        <p:spPr>
          <a:xfrm>
            <a:off x="11067105" y="5431124"/>
            <a:ext cx="107633" cy="107633"/>
          </a:xfrm>
          <a:prstGeom prst="roundRect">
            <a:avLst>
              <a:gd name="adj" fmla="val 16991"/>
            </a:avLst>
          </a:prstGeom>
          <a:solidFill>
            <a:srgbClr val="28F1DE"/>
          </a:solidFill>
          <a:ln/>
        </p:spPr>
      </p:sp>
      <p:sp>
        <p:nvSpPr>
          <p:cNvPr id="18" name="Text 15"/>
          <p:cNvSpPr/>
          <p:nvPr/>
        </p:nvSpPr>
        <p:spPr>
          <a:xfrm>
            <a:off x="11254149" y="5453894"/>
            <a:ext cx="481157" cy="268277"/>
          </a:xfrm>
          <a:prstGeom prst="rect">
            <a:avLst/>
          </a:prstGeom>
          <a:noFill/>
          <a:ln/>
        </p:spPr>
        <p:txBody>
          <a:bodyPr wrap="none" lIns="0" tIns="0" rIns="0" bIns="0" rtlCol="0" anchor="t"/>
          <a:lstStyle/>
          <a:p>
            <a:pPr marL="0" indent="0" algn="l">
              <a:lnSpc>
                <a:spcPts val="800"/>
              </a:lnSpc>
              <a:buNone/>
            </a:pPr>
            <a:r>
              <a:rPr lang="en-US" sz="1600" dirty="0">
                <a:solidFill>
                  <a:srgbClr val="CAD6DE"/>
                </a:solidFill>
                <a:latin typeface="Cabin" pitchFamily="34" charset="0"/>
                <a:ea typeface="Cabin" pitchFamily="34" charset="-122"/>
                <a:cs typeface="Cabin" pitchFamily="34" charset="-120"/>
              </a:rPr>
              <a:t>Credit</a:t>
            </a:r>
            <a:endParaRPr lang="en-US" sz="1600" dirty="0"/>
          </a:p>
        </p:txBody>
      </p:sp>
      <p:sp>
        <p:nvSpPr>
          <p:cNvPr id="19" name="Text 16"/>
          <p:cNvSpPr/>
          <p:nvPr/>
        </p:nvSpPr>
        <p:spPr>
          <a:xfrm>
            <a:off x="433525" y="4471669"/>
            <a:ext cx="1681043" cy="158353"/>
          </a:xfrm>
          <a:prstGeom prst="rect">
            <a:avLst/>
          </a:prstGeom>
          <a:noFill/>
          <a:ln/>
        </p:spPr>
        <p:txBody>
          <a:bodyPr wrap="none" lIns="0" tIns="0" rIns="0" bIns="0" rtlCol="0" anchor="t"/>
          <a:lstStyle/>
          <a:p>
            <a:pPr marL="0" indent="0" algn="l">
              <a:lnSpc>
                <a:spcPts val="1200"/>
              </a:lnSpc>
              <a:buNone/>
            </a:pPr>
            <a:r>
              <a:rPr lang="en-US" sz="2000" dirty="0">
                <a:solidFill>
                  <a:srgbClr val="FFFFFF"/>
                </a:solidFill>
                <a:latin typeface="Unbounded" pitchFamily="34" charset="0"/>
                <a:ea typeface="Unbounded" pitchFamily="34" charset="-122"/>
                <a:cs typeface="Unbounded" pitchFamily="34" charset="-120"/>
              </a:rPr>
              <a:t>3. Customer Accounts</a:t>
            </a:r>
            <a:endParaRPr lang="en-US" sz="2000" dirty="0"/>
          </a:p>
        </p:txBody>
      </p:sp>
      <p:sp>
        <p:nvSpPr>
          <p:cNvPr id="20" name="Text 17"/>
          <p:cNvSpPr/>
          <p:nvPr/>
        </p:nvSpPr>
        <p:spPr>
          <a:xfrm>
            <a:off x="433525" y="4841922"/>
            <a:ext cx="5763704" cy="611972"/>
          </a:xfrm>
          <a:prstGeom prst="rect">
            <a:avLst/>
          </a:prstGeom>
          <a:noFill/>
          <a:ln/>
        </p:spPr>
        <p:txBody>
          <a:bodyPr wrap="none" lIns="0" tIns="0" rIns="0" bIns="0" rtlCol="0" anchor="t"/>
          <a:lstStyle/>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Retrieves the full name of customers along with the type of accounts they hold, </a:t>
            </a:r>
          </a:p>
          <a:p>
            <a:pPr marL="0" indent="0" algn="l">
              <a:lnSpc>
                <a:spcPts val="1350"/>
              </a:lnSpc>
              <a:buNone/>
            </a:pPr>
            <a:r>
              <a:rPr lang="en-US" sz="1600" dirty="0">
                <a:solidFill>
                  <a:srgbClr val="CAD6DE"/>
                </a:solidFill>
                <a:latin typeface="Cabin" pitchFamily="34" charset="0"/>
                <a:ea typeface="Cabin" pitchFamily="34" charset="-122"/>
                <a:cs typeface="Cabin" pitchFamily="34" charset="-120"/>
              </a:rPr>
              <a:t>useful for general customer profiling.</a:t>
            </a:r>
            <a:endParaRPr lang="en-US" sz="1600" dirty="0"/>
          </a:p>
        </p:txBody>
      </p:sp>
      <p:pic>
        <p:nvPicPr>
          <p:cNvPr id="25" name="Picture 24">
            <a:extLst>
              <a:ext uri="{FF2B5EF4-FFF2-40B4-BE49-F238E27FC236}">
                <a16:creationId xmlns:a16="http://schemas.microsoft.com/office/drawing/2014/main" id="{523B99DA-EB6E-855C-7CC0-F13B7402E955}"/>
              </a:ext>
            </a:extLst>
          </p:cNvPr>
          <p:cNvPicPr>
            <a:picLocks noChangeAspect="1"/>
          </p:cNvPicPr>
          <p:nvPr/>
        </p:nvPicPr>
        <p:blipFill>
          <a:blip r:embed="rId4"/>
          <a:stretch>
            <a:fillRect/>
          </a:stretch>
        </p:blipFill>
        <p:spPr>
          <a:xfrm>
            <a:off x="386002" y="2650985"/>
            <a:ext cx="6463265" cy="1205151"/>
          </a:xfrm>
          <a:prstGeom prst="rect">
            <a:avLst/>
          </a:prstGeom>
        </p:spPr>
      </p:pic>
      <p:pic>
        <p:nvPicPr>
          <p:cNvPr id="27" name="Picture 26">
            <a:extLst>
              <a:ext uri="{FF2B5EF4-FFF2-40B4-BE49-F238E27FC236}">
                <a16:creationId xmlns:a16="http://schemas.microsoft.com/office/drawing/2014/main" id="{1E83A540-F759-5AC2-771C-DFB4C6926857}"/>
              </a:ext>
            </a:extLst>
          </p:cNvPr>
          <p:cNvPicPr>
            <a:picLocks noChangeAspect="1"/>
          </p:cNvPicPr>
          <p:nvPr/>
        </p:nvPicPr>
        <p:blipFill>
          <a:blip r:embed="rId5"/>
          <a:stretch>
            <a:fillRect/>
          </a:stretch>
        </p:blipFill>
        <p:spPr>
          <a:xfrm>
            <a:off x="7315200" y="2584635"/>
            <a:ext cx="6992326" cy="1022062"/>
          </a:xfrm>
          <a:prstGeom prst="rect">
            <a:avLst/>
          </a:prstGeom>
        </p:spPr>
      </p:pic>
      <p:pic>
        <p:nvPicPr>
          <p:cNvPr id="29" name="Picture 28">
            <a:extLst>
              <a:ext uri="{FF2B5EF4-FFF2-40B4-BE49-F238E27FC236}">
                <a16:creationId xmlns:a16="http://schemas.microsoft.com/office/drawing/2014/main" id="{3C2E3CE0-C9F7-BAAA-102F-55218DD1A3F5}"/>
              </a:ext>
            </a:extLst>
          </p:cNvPr>
          <p:cNvPicPr>
            <a:picLocks noChangeAspect="1"/>
          </p:cNvPicPr>
          <p:nvPr/>
        </p:nvPicPr>
        <p:blipFill>
          <a:blip r:embed="rId6"/>
          <a:stretch>
            <a:fillRect/>
          </a:stretch>
        </p:blipFill>
        <p:spPr>
          <a:xfrm>
            <a:off x="386002" y="5644174"/>
            <a:ext cx="10216408" cy="166257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79252" y="466963"/>
            <a:ext cx="7058858" cy="399574"/>
          </a:xfrm>
          <a:prstGeom prst="rect">
            <a:avLst/>
          </a:prstGeom>
          <a:noFill/>
          <a:ln/>
        </p:spPr>
        <p:txBody>
          <a:bodyPr wrap="none" lIns="0" tIns="0" rIns="0" bIns="0" rtlCol="0" anchor="t"/>
          <a:lstStyle/>
          <a:p>
            <a:pPr marL="0" indent="0" algn="l">
              <a:lnSpc>
                <a:spcPts val="3100"/>
              </a:lnSpc>
              <a:buNone/>
            </a:pPr>
            <a:r>
              <a:rPr lang="en-US" sz="3100" dirty="0">
                <a:solidFill>
                  <a:srgbClr val="FFFFFF"/>
                </a:solidFill>
                <a:latin typeface="Unbounded" pitchFamily="34" charset="0"/>
                <a:ea typeface="Unbounded" pitchFamily="34" charset="-122"/>
                <a:cs typeface="Unbounded" pitchFamily="34" charset="-120"/>
              </a:rPr>
              <a:t>Intermediate Analysis: Fraud Insights</a:t>
            </a:r>
            <a:endParaRPr lang="en-US" sz="3100" dirty="0"/>
          </a:p>
        </p:txBody>
      </p:sp>
      <p:sp>
        <p:nvSpPr>
          <p:cNvPr id="4" name="Text 2"/>
          <p:cNvSpPr/>
          <p:nvPr/>
        </p:nvSpPr>
        <p:spPr>
          <a:xfrm>
            <a:off x="679252" y="1393567"/>
            <a:ext cx="4977527" cy="249674"/>
          </a:xfrm>
          <a:prstGeom prst="rect">
            <a:avLst/>
          </a:prstGeom>
          <a:noFill/>
          <a:ln/>
        </p:spPr>
        <p:txBody>
          <a:bodyPr wrap="none" lIns="0" tIns="0" rIns="0" bIns="0" rtlCol="0" anchor="t"/>
          <a:lstStyle/>
          <a:p>
            <a:pPr marL="0" indent="0" algn="l">
              <a:lnSpc>
                <a:spcPts val="1950"/>
              </a:lnSpc>
              <a:buNone/>
            </a:pPr>
            <a:r>
              <a:rPr lang="en-US" sz="1600" dirty="0">
                <a:solidFill>
                  <a:srgbClr val="FFFFFF"/>
                </a:solidFill>
                <a:latin typeface="Unbounded" pitchFamily="34" charset="0"/>
                <a:ea typeface="Unbounded" pitchFamily="34" charset="-122"/>
                <a:cs typeface="Unbounded" pitchFamily="34" charset="-120"/>
              </a:rPr>
              <a:t>1. Top 10 Accounts by Transaction Amount</a:t>
            </a:r>
            <a:endParaRPr lang="en-US" sz="1600" dirty="0"/>
          </a:p>
        </p:txBody>
      </p:sp>
      <p:sp>
        <p:nvSpPr>
          <p:cNvPr id="5" name="Text 3"/>
          <p:cNvSpPr/>
          <p:nvPr/>
        </p:nvSpPr>
        <p:spPr>
          <a:xfrm>
            <a:off x="671631" y="1832115"/>
            <a:ext cx="6428780" cy="543163"/>
          </a:xfrm>
          <a:prstGeom prst="rect">
            <a:avLst/>
          </a:prstGeom>
          <a:noFill/>
          <a:ln/>
        </p:spPr>
        <p:txBody>
          <a:bodyPr wrap="square" lIns="0" tIns="0" rIns="0" bIns="0" rtlCol="0" anchor="t"/>
          <a:lstStyle/>
          <a:p>
            <a:pPr marL="0" indent="0" algn="l">
              <a:lnSpc>
                <a:spcPts val="2100"/>
              </a:lnSpc>
              <a:buNone/>
            </a:pPr>
            <a:r>
              <a:rPr lang="en-US" sz="1600" dirty="0">
                <a:solidFill>
                  <a:srgbClr val="CAD6DE"/>
                </a:solidFill>
                <a:latin typeface="Cabin" pitchFamily="34" charset="0"/>
                <a:ea typeface="Cabin" pitchFamily="34" charset="-122"/>
                <a:cs typeface="Cabin" pitchFamily="34" charset="-120"/>
              </a:rPr>
              <a:t>Identifies the accounts with the highest cumulative transaction amounts, which could indicate high-value customers or potential targets for large-scale fraud.</a:t>
            </a:r>
            <a:endParaRPr lang="en-US" sz="1600" dirty="0"/>
          </a:p>
        </p:txBody>
      </p:sp>
      <p:sp>
        <p:nvSpPr>
          <p:cNvPr id="7" name="Text 4"/>
          <p:cNvSpPr/>
          <p:nvPr/>
        </p:nvSpPr>
        <p:spPr>
          <a:xfrm>
            <a:off x="7529989" y="1393567"/>
            <a:ext cx="6003488" cy="249674"/>
          </a:xfrm>
          <a:prstGeom prst="rect">
            <a:avLst/>
          </a:prstGeom>
          <a:noFill/>
          <a:ln/>
        </p:spPr>
        <p:txBody>
          <a:bodyPr wrap="none" lIns="0" tIns="0" rIns="0" bIns="0" rtlCol="0" anchor="t"/>
          <a:lstStyle/>
          <a:p>
            <a:pPr marL="0" indent="0" algn="l">
              <a:lnSpc>
                <a:spcPts val="1950"/>
              </a:lnSpc>
              <a:buNone/>
            </a:pPr>
            <a:r>
              <a:rPr lang="en-US" sz="1600" dirty="0">
                <a:solidFill>
                  <a:srgbClr val="FFFFFF"/>
                </a:solidFill>
                <a:latin typeface="Unbounded" pitchFamily="34" charset="0"/>
                <a:ea typeface="Unbounded" pitchFamily="34" charset="-122"/>
                <a:cs typeface="Unbounded" pitchFamily="34" charset="-120"/>
              </a:rPr>
              <a:t>2. Number of Fraudulent Transactions per Account</a:t>
            </a:r>
            <a:endParaRPr lang="en-US" sz="1600" dirty="0"/>
          </a:p>
        </p:txBody>
      </p:sp>
      <p:sp>
        <p:nvSpPr>
          <p:cNvPr id="8" name="Text 5"/>
          <p:cNvSpPr/>
          <p:nvPr/>
        </p:nvSpPr>
        <p:spPr>
          <a:xfrm>
            <a:off x="7529989" y="1793775"/>
            <a:ext cx="6428780" cy="543163"/>
          </a:xfrm>
          <a:prstGeom prst="rect">
            <a:avLst/>
          </a:prstGeom>
          <a:noFill/>
          <a:ln/>
        </p:spPr>
        <p:txBody>
          <a:bodyPr wrap="square" lIns="0" tIns="0" rIns="0" bIns="0" rtlCol="0" anchor="t"/>
          <a:lstStyle/>
          <a:p>
            <a:pPr marL="0" indent="0" algn="l">
              <a:lnSpc>
                <a:spcPts val="2100"/>
              </a:lnSpc>
              <a:buNone/>
            </a:pPr>
            <a:r>
              <a:rPr lang="en-US" sz="1600" dirty="0">
                <a:solidFill>
                  <a:srgbClr val="CAD6DE"/>
                </a:solidFill>
                <a:latin typeface="Cabin" pitchFamily="34" charset="0"/>
                <a:ea typeface="Cabin" pitchFamily="34" charset="-122"/>
                <a:cs typeface="Cabin" pitchFamily="34" charset="-120"/>
              </a:rPr>
              <a:t>Counts how many fraudulent transactions are associated with each account, helping to identify accounts that are frequently compromised.</a:t>
            </a:r>
            <a:endParaRPr lang="en-US" sz="1600" dirty="0"/>
          </a:p>
        </p:txBody>
      </p:sp>
      <p:sp>
        <p:nvSpPr>
          <p:cNvPr id="9" name="Text 6"/>
          <p:cNvSpPr/>
          <p:nvPr/>
        </p:nvSpPr>
        <p:spPr>
          <a:xfrm>
            <a:off x="7529989" y="4789098"/>
            <a:ext cx="4803815" cy="249674"/>
          </a:xfrm>
          <a:prstGeom prst="rect">
            <a:avLst/>
          </a:prstGeom>
          <a:noFill/>
          <a:ln/>
        </p:spPr>
        <p:txBody>
          <a:bodyPr wrap="none" lIns="0" tIns="0" rIns="0" bIns="0" rtlCol="0" anchor="t"/>
          <a:lstStyle/>
          <a:p>
            <a:pPr marL="0" indent="0" algn="l">
              <a:lnSpc>
                <a:spcPts val="1950"/>
              </a:lnSpc>
              <a:buNone/>
            </a:pPr>
            <a:r>
              <a:rPr lang="en-US" sz="1600" dirty="0">
                <a:solidFill>
                  <a:srgbClr val="FFFFFF"/>
                </a:solidFill>
                <a:latin typeface="Unbounded" pitchFamily="34" charset="0"/>
                <a:ea typeface="Unbounded" pitchFamily="34" charset="-122"/>
                <a:cs typeface="Unbounded" pitchFamily="34" charset="-120"/>
              </a:rPr>
              <a:t>3. Average Transaction Amount per Type</a:t>
            </a:r>
            <a:endParaRPr lang="en-US" sz="1600" dirty="0"/>
          </a:p>
        </p:txBody>
      </p:sp>
      <p:sp>
        <p:nvSpPr>
          <p:cNvPr id="10" name="Text 7"/>
          <p:cNvSpPr/>
          <p:nvPr/>
        </p:nvSpPr>
        <p:spPr>
          <a:xfrm>
            <a:off x="7529989" y="5172548"/>
            <a:ext cx="6428780" cy="543163"/>
          </a:xfrm>
          <a:prstGeom prst="rect">
            <a:avLst/>
          </a:prstGeom>
          <a:noFill/>
          <a:ln/>
        </p:spPr>
        <p:txBody>
          <a:bodyPr wrap="square" lIns="0" tIns="0" rIns="0" bIns="0" rtlCol="0" anchor="t"/>
          <a:lstStyle/>
          <a:p>
            <a:pPr marL="0" indent="0" algn="l">
              <a:lnSpc>
                <a:spcPts val="2100"/>
              </a:lnSpc>
              <a:buNone/>
            </a:pPr>
            <a:r>
              <a:rPr lang="en-US" sz="1600" dirty="0">
                <a:solidFill>
                  <a:srgbClr val="CAD6DE"/>
                </a:solidFill>
                <a:latin typeface="Cabin" pitchFamily="34" charset="0"/>
                <a:ea typeface="Cabin" pitchFamily="34" charset="-122"/>
                <a:cs typeface="Cabin" pitchFamily="34" charset="-120"/>
              </a:rPr>
              <a:t>Calculates the average amount for each transaction type. Significant deviations could signal unusual activity.</a:t>
            </a:r>
            <a:endParaRPr lang="en-US" sz="1600" dirty="0"/>
          </a:p>
        </p:txBody>
      </p:sp>
      <p:pic>
        <p:nvPicPr>
          <p:cNvPr id="11" name="Image 1" descr="preencoded.png"/>
          <p:cNvPicPr>
            <a:picLocks noChangeAspect="1"/>
          </p:cNvPicPr>
          <p:nvPr/>
        </p:nvPicPr>
        <p:blipFill>
          <a:blip r:embed="rId3"/>
          <a:stretch>
            <a:fillRect/>
          </a:stretch>
        </p:blipFill>
        <p:spPr>
          <a:xfrm>
            <a:off x="1182965" y="5421464"/>
            <a:ext cx="4276604" cy="2148717"/>
          </a:xfrm>
          <a:prstGeom prst="rect">
            <a:avLst/>
          </a:prstGeom>
        </p:spPr>
      </p:pic>
      <p:sp>
        <p:nvSpPr>
          <p:cNvPr id="12" name="Shape 8"/>
          <p:cNvSpPr/>
          <p:nvPr/>
        </p:nvSpPr>
        <p:spPr>
          <a:xfrm>
            <a:off x="429672" y="7735612"/>
            <a:ext cx="169783" cy="169783"/>
          </a:xfrm>
          <a:prstGeom prst="roundRect">
            <a:avLst>
              <a:gd name="adj" fmla="val 10771"/>
            </a:avLst>
          </a:prstGeom>
          <a:solidFill>
            <a:srgbClr val="054842"/>
          </a:solidFill>
          <a:ln/>
        </p:spPr>
      </p:sp>
      <p:sp>
        <p:nvSpPr>
          <p:cNvPr id="13" name="Text 9"/>
          <p:cNvSpPr/>
          <p:nvPr/>
        </p:nvSpPr>
        <p:spPr>
          <a:xfrm>
            <a:off x="660415" y="7735612"/>
            <a:ext cx="933093" cy="339566"/>
          </a:xfrm>
          <a:prstGeom prst="rect">
            <a:avLst/>
          </a:prstGeom>
          <a:noFill/>
          <a:ln/>
        </p:spPr>
        <p:txBody>
          <a:bodyPr wrap="squar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Online Purchase</a:t>
            </a:r>
            <a:endParaRPr lang="en-US" sz="1300" dirty="0"/>
          </a:p>
        </p:txBody>
      </p:sp>
      <p:sp>
        <p:nvSpPr>
          <p:cNvPr id="14" name="Shape 10"/>
          <p:cNvSpPr/>
          <p:nvPr/>
        </p:nvSpPr>
        <p:spPr>
          <a:xfrm>
            <a:off x="1745908" y="7735612"/>
            <a:ext cx="169783" cy="169783"/>
          </a:xfrm>
          <a:prstGeom prst="roundRect">
            <a:avLst>
              <a:gd name="adj" fmla="val 10771"/>
            </a:avLst>
          </a:prstGeom>
          <a:solidFill>
            <a:srgbClr val="0A9488"/>
          </a:solidFill>
          <a:ln/>
        </p:spPr>
      </p:sp>
      <p:sp>
        <p:nvSpPr>
          <p:cNvPr id="15" name="Text 11"/>
          <p:cNvSpPr/>
          <p:nvPr/>
        </p:nvSpPr>
        <p:spPr>
          <a:xfrm>
            <a:off x="1976651" y="7735612"/>
            <a:ext cx="933093" cy="339566"/>
          </a:xfrm>
          <a:prstGeom prst="rect">
            <a:avLst/>
          </a:prstGeom>
          <a:noFill/>
          <a:ln/>
        </p:spPr>
        <p:txBody>
          <a:bodyPr wrap="squar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ATM Withdrawal</a:t>
            </a:r>
            <a:endParaRPr lang="en-US" sz="1300" dirty="0"/>
          </a:p>
        </p:txBody>
      </p:sp>
      <p:sp>
        <p:nvSpPr>
          <p:cNvPr id="16" name="Shape 12"/>
          <p:cNvSpPr/>
          <p:nvPr/>
        </p:nvSpPr>
        <p:spPr>
          <a:xfrm>
            <a:off x="3062144" y="7735612"/>
            <a:ext cx="169783" cy="169783"/>
          </a:xfrm>
          <a:prstGeom prst="roundRect">
            <a:avLst>
              <a:gd name="adj" fmla="val 10771"/>
            </a:avLst>
          </a:prstGeom>
          <a:solidFill>
            <a:srgbClr val="0FE1CE"/>
          </a:solidFill>
          <a:ln/>
        </p:spPr>
      </p:sp>
      <p:sp>
        <p:nvSpPr>
          <p:cNvPr id="17" name="Text 13"/>
          <p:cNvSpPr/>
          <p:nvPr/>
        </p:nvSpPr>
        <p:spPr>
          <a:xfrm>
            <a:off x="3292887" y="7735612"/>
            <a:ext cx="933093" cy="339566"/>
          </a:xfrm>
          <a:prstGeom prst="rect">
            <a:avLst/>
          </a:prstGeom>
          <a:noFill/>
          <a:ln/>
        </p:spPr>
        <p:txBody>
          <a:bodyPr wrap="squar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POS Purchase</a:t>
            </a:r>
            <a:endParaRPr lang="en-US" sz="1300" dirty="0"/>
          </a:p>
        </p:txBody>
      </p:sp>
      <p:sp>
        <p:nvSpPr>
          <p:cNvPr id="18" name="Shape 14"/>
          <p:cNvSpPr/>
          <p:nvPr/>
        </p:nvSpPr>
        <p:spPr>
          <a:xfrm>
            <a:off x="4378380" y="7735612"/>
            <a:ext cx="169783" cy="169783"/>
          </a:xfrm>
          <a:prstGeom prst="roundRect">
            <a:avLst>
              <a:gd name="adj" fmla="val 10771"/>
            </a:avLst>
          </a:prstGeom>
          <a:solidFill>
            <a:srgbClr val="4EF3E4"/>
          </a:solidFill>
          <a:ln/>
        </p:spPr>
      </p:sp>
      <p:sp>
        <p:nvSpPr>
          <p:cNvPr id="19" name="Text 15"/>
          <p:cNvSpPr/>
          <p:nvPr/>
        </p:nvSpPr>
        <p:spPr>
          <a:xfrm>
            <a:off x="4609123" y="7735612"/>
            <a:ext cx="933093" cy="339566"/>
          </a:xfrm>
          <a:prstGeom prst="rect">
            <a:avLst/>
          </a:prstGeom>
          <a:noFill/>
          <a:ln/>
        </p:spPr>
        <p:txBody>
          <a:bodyPr wrap="squar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Wire Transfer</a:t>
            </a:r>
            <a:endParaRPr lang="en-US" sz="1300" dirty="0"/>
          </a:p>
        </p:txBody>
      </p:sp>
      <p:sp>
        <p:nvSpPr>
          <p:cNvPr id="20" name="Shape 16"/>
          <p:cNvSpPr/>
          <p:nvPr/>
        </p:nvSpPr>
        <p:spPr>
          <a:xfrm>
            <a:off x="5694616" y="7735612"/>
            <a:ext cx="169783" cy="169783"/>
          </a:xfrm>
          <a:prstGeom prst="roundRect">
            <a:avLst>
              <a:gd name="adj" fmla="val 10771"/>
            </a:avLst>
          </a:prstGeom>
          <a:solidFill>
            <a:srgbClr val="9BF8F0"/>
          </a:solidFill>
          <a:ln/>
        </p:spPr>
      </p:sp>
      <p:sp>
        <p:nvSpPr>
          <p:cNvPr id="21" name="Text 17"/>
          <p:cNvSpPr/>
          <p:nvPr/>
        </p:nvSpPr>
        <p:spPr>
          <a:xfrm>
            <a:off x="5925359" y="7735612"/>
            <a:ext cx="899279" cy="169783"/>
          </a:xfrm>
          <a:prstGeom prst="rect">
            <a:avLst/>
          </a:prstGeom>
          <a:noFill/>
          <a:ln/>
        </p:spPr>
        <p:txBody>
          <a:bodyPr wrap="none" lIns="0" tIns="0" rIns="0" bIns="0" rtlCol="0" anchor="t"/>
          <a:lstStyle/>
          <a:p>
            <a:pPr marL="0" indent="0" algn="l">
              <a:lnSpc>
                <a:spcPts val="1300"/>
              </a:lnSpc>
              <a:buNone/>
            </a:pPr>
            <a:r>
              <a:rPr lang="en-US" sz="1300" dirty="0">
                <a:solidFill>
                  <a:srgbClr val="CAD6DE"/>
                </a:solidFill>
                <a:latin typeface="Cabin" pitchFamily="34" charset="0"/>
                <a:ea typeface="Cabin" pitchFamily="34" charset="-122"/>
                <a:cs typeface="Cabin" pitchFamily="34" charset="-120"/>
              </a:rPr>
              <a:t>Bill Payment</a:t>
            </a:r>
            <a:endParaRPr lang="en-US" sz="1300" dirty="0"/>
          </a:p>
        </p:txBody>
      </p:sp>
      <p:pic>
        <p:nvPicPr>
          <p:cNvPr id="28" name="Picture 27">
            <a:extLst>
              <a:ext uri="{FF2B5EF4-FFF2-40B4-BE49-F238E27FC236}">
                <a16:creationId xmlns:a16="http://schemas.microsoft.com/office/drawing/2014/main" id="{E7BED4ED-7C86-55D3-4F1A-13E8EDCDBFCE}"/>
              </a:ext>
            </a:extLst>
          </p:cNvPr>
          <p:cNvPicPr>
            <a:picLocks noChangeAspect="1"/>
          </p:cNvPicPr>
          <p:nvPr/>
        </p:nvPicPr>
        <p:blipFill>
          <a:blip r:embed="rId4"/>
          <a:stretch>
            <a:fillRect/>
          </a:stretch>
        </p:blipFill>
        <p:spPr>
          <a:xfrm>
            <a:off x="751850" y="2882806"/>
            <a:ext cx="5182162" cy="2031129"/>
          </a:xfrm>
          <a:prstGeom prst="rect">
            <a:avLst/>
          </a:prstGeom>
        </p:spPr>
      </p:pic>
      <p:pic>
        <p:nvPicPr>
          <p:cNvPr id="30" name="Picture 29">
            <a:extLst>
              <a:ext uri="{FF2B5EF4-FFF2-40B4-BE49-F238E27FC236}">
                <a16:creationId xmlns:a16="http://schemas.microsoft.com/office/drawing/2014/main" id="{ABE65896-677C-6CD8-0983-FDC942620EA0}"/>
              </a:ext>
            </a:extLst>
          </p:cNvPr>
          <p:cNvPicPr>
            <a:picLocks noChangeAspect="1"/>
          </p:cNvPicPr>
          <p:nvPr/>
        </p:nvPicPr>
        <p:blipFill>
          <a:blip r:embed="rId5"/>
          <a:stretch>
            <a:fillRect/>
          </a:stretch>
        </p:blipFill>
        <p:spPr>
          <a:xfrm>
            <a:off x="7529989" y="5980927"/>
            <a:ext cx="5601482" cy="1238423"/>
          </a:xfrm>
          <a:prstGeom prst="rect">
            <a:avLst/>
          </a:prstGeom>
        </p:spPr>
      </p:pic>
      <p:pic>
        <p:nvPicPr>
          <p:cNvPr id="32" name="Picture 31">
            <a:extLst>
              <a:ext uri="{FF2B5EF4-FFF2-40B4-BE49-F238E27FC236}">
                <a16:creationId xmlns:a16="http://schemas.microsoft.com/office/drawing/2014/main" id="{15F51EF8-9A42-A8EE-ED16-4A7463EAE27D}"/>
              </a:ext>
            </a:extLst>
          </p:cNvPr>
          <p:cNvPicPr>
            <a:picLocks noChangeAspect="1"/>
          </p:cNvPicPr>
          <p:nvPr/>
        </p:nvPicPr>
        <p:blipFill>
          <a:blip r:embed="rId6"/>
          <a:stretch>
            <a:fillRect/>
          </a:stretch>
        </p:blipFill>
        <p:spPr>
          <a:xfrm>
            <a:off x="7529989" y="2620297"/>
            <a:ext cx="6132687" cy="176344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63925" y="474832"/>
            <a:ext cx="7427238" cy="444937"/>
          </a:xfrm>
          <a:prstGeom prst="rect">
            <a:avLst/>
          </a:prstGeom>
          <a:noFill/>
          <a:ln/>
        </p:spPr>
        <p:txBody>
          <a:bodyPr wrap="none" lIns="0" tIns="0" rIns="0" bIns="0" rtlCol="0" anchor="t"/>
          <a:lstStyle/>
          <a:p>
            <a:pPr algn="l">
              <a:lnSpc>
                <a:spcPts val="3500"/>
              </a:lnSpc>
            </a:pPr>
            <a:r>
              <a:rPr lang="en-US" sz="3100" dirty="0">
                <a:solidFill>
                  <a:srgbClr val="FFFFFF"/>
                </a:solidFill>
                <a:latin typeface="Unbounded" pitchFamily="34" charset="0"/>
                <a:ea typeface="Unbounded" pitchFamily="34" charset="-122"/>
                <a:cs typeface="Unbounded" pitchFamily="34" charset="-120"/>
              </a:rPr>
              <a:t>Advanced Fraud Detection Queries</a:t>
            </a:r>
            <a:endParaRPr lang="en-US" sz="3100" dirty="0"/>
          </a:p>
        </p:txBody>
      </p:sp>
      <p:sp>
        <p:nvSpPr>
          <p:cNvPr id="7" name="Text 4"/>
          <p:cNvSpPr/>
          <p:nvPr/>
        </p:nvSpPr>
        <p:spPr>
          <a:xfrm>
            <a:off x="756523" y="1288453"/>
            <a:ext cx="6085999" cy="556260"/>
          </a:xfrm>
          <a:prstGeom prst="rect">
            <a:avLst/>
          </a:prstGeom>
          <a:noFill/>
          <a:ln/>
        </p:spPr>
        <p:txBody>
          <a:bodyPr wrap="square" lIns="0" tIns="0" rIns="0" bIns="0" rtlCol="0" anchor="t"/>
          <a:lstStyle/>
          <a:p>
            <a:pPr marL="285750" indent="-285750" algn="l">
              <a:lnSpc>
                <a:spcPts val="215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Customers Exceeding ₹90,000 in a Single Day</a:t>
            </a:r>
            <a:endParaRPr lang="en-US" sz="1600" dirty="0">
              <a:solidFill>
                <a:schemeClr val="bg1"/>
              </a:solidFill>
            </a:endParaRPr>
          </a:p>
        </p:txBody>
      </p:sp>
      <p:sp>
        <p:nvSpPr>
          <p:cNvPr id="8" name="Text 5"/>
          <p:cNvSpPr/>
          <p:nvPr/>
        </p:nvSpPr>
        <p:spPr>
          <a:xfrm>
            <a:off x="756522" y="1541758"/>
            <a:ext cx="6085999" cy="907971"/>
          </a:xfrm>
          <a:prstGeom prst="rect">
            <a:avLst/>
          </a:prstGeom>
          <a:noFill/>
          <a:ln/>
        </p:spPr>
        <p:txBody>
          <a:bodyPr wrap="square" lIns="0" tIns="0" rIns="0" bIns="0" rtlCol="0" anchor="t"/>
          <a:lstStyle/>
          <a:p>
            <a:pPr algn="l">
              <a:lnSpc>
                <a:spcPts val="2350"/>
              </a:lnSpc>
            </a:pPr>
            <a:r>
              <a:rPr lang="en-US" sz="1600" dirty="0">
                <a:solidFill>
                  <a:srgbClr val="CAD6DE"/>
                </a:solidFill>
                <a:latin typeface="Cabin" pitchFamily="34" charset="0"/>
                <a:ea typeface="Cabin" pitchFamily="34" charset="-122"/>
                <a:cs typeface="Cabin" pitchFamily="34" charset="-120"/>
              </a:rPr>
              <a:t>Identifies customers with aggregate transactions surpassing a significant daily threshold, a common indicator of potential large-scale fraud or account takeover.</a:t>
            </a:r>
            <a:endParaRPr lang="en-US" sz="1600" dirty="0"/>
          </a:p>
        </p:txBody>
      </p:sp>
      <p:sp>
        <p:nvSpPr>
          <p:cNvPr id="12" name="Text 8"/>
          <p:cNvSpPr/>
          <p:nvPr/>
        </p:nvSpPr>
        <p:spPr>
          <a:xfrm>
            <a:off x="7598807" y="1270817"/>
            <a:ext cx="5620107" cy="278130"/>
          </a:xfrm>
          <a:prstGeom prst="rect">
            <a:avLst/>
          </a:prstGeom>
          <a:noFill/>
          <a:ln/>
        </p:spPr>
        <p:txBody>
          <a:bodyPr wrap="none" lIns="0" tIns="0" rIns="0" bIns="0" rtlCol="0" anchor="t"/>
          <a:lstStyle/>
          <a:p>
            <a:pPr marL="285750" indent="-285750" algn="l">
              <a:lnSpc>
                <a:spcPts val="215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Accounts with &gt; 2 Fraudulent Transactions</a:t>
            </a:r>
            <a:endParaRPr lang="en-US" sz="1600" dirty="0">
              <a:solidFill>
                <a:schemeClr val="bg1"/>
              </a:solidFill>
            </a:endParaRPr>
          </a:p>
        </p:txBody>
      </p:sp>
      <p:sp>
        <p:nvSpPr>
          <p:cNvPr id="13" name="Text 9"/>
          <p:cNvSpPr/>
          <p:nvPr/>
        </p:nvSpPr>
        <p:spPr>
          <a:xfrm>
            <a:off x="7598807" y="1703434"/>
            <a:ext cx="6085999" cy="605314"/>
          </a:xfrm>
          <a:prstGeom prst="rect">
            <a:avLst/>
          </a:prstGeom>
          <a:noFill/>
          <a:ln/>
        </p:spPr>
        <p:txBody>
          <a:bodyPr wrap="square" lIns="0" tIns="0" rIns="0" bIns="0" rtlCol="0" anchor="t"/>
          <a:lstStyle/>
          <a:p>
            <a:pPr algn="l">
              <a:lnSpc>
                <a:spcPts val="2350"/>
              </a:lnSpc>
            </a:pPr>
            <a:r>
              <a:rPr lang="en-US" sz="1600" dirty="0">
                <a:solidFill>
                  <a:srgbClr val="CAD6DE"/>
                </a:solidFill>
                <a:latin typeface="Cabin" pitchFamily="34" charset="0"/>
                <a:ea typeface="Cabin" pitchFamily="34" charset="-122"/>
                <a:cs typeface="Cabin" pitchFamily="34" charset="-120"/>
              </a:rPr>
              <a:t>Flags accounts that have been associated with multiple confirmed fraudulent activities, suggesting a recurring vulnerability or a targeted account.</a:t>
            </a:r>
            <a:endParaRPr lang="en-US" sz="1600" dirty="0"/>
          </a:p>
        </p:txBody>
      </p:sp>
      <p:sp>
        <p:nvSpPr>
          <p:cNvPr id="17" name="Text 12"/>
          <p:cNvSpPr/>
          <p:nvPr/>
        </p:nvSpPr>
        <p:spPr>
          <a:xfrm>
            <a:off x="756522" y="4591181"/>
            <a:ext cx="2947630" cy="278130"/>
          </a:xfrm>
          <a:prstGeom prst="rect">
            <a:avLst/>
          </a:prstGeom>
          <a:noFill/>
          <a:ln/>
        </p:spPr>
        <p:txBody>
          <a:bodyPr wrap="none" lIns="0" tIns="0" rIns="0" bIns="0" rtlCol="0" anchor="t"/>
          <a:lstStyle/>
          <a:p>
            <a:pPr marL="285750" indent="-285750" algn="l">
              <a:lnSpc>
                <a:spcPts val="215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Top 5 Fraud Locations</a:t>
            </a:r>
            <a:endParaRPr lang="en-US" sz="1600" dirty="0">
              <a:solidFill>
                <a:schemeClr val="bg1"/>
              </a:solidFill>
            </a:endParaRPr>
          </a:p>
        </p:txBody>
      </p:sp>
      <p:sp>
        <p:nvSpPr>
          <p:cNvPr id="18" name="Text 13"/>
          <p:cNvSpPr/>
          <p:nvPr/>
        </p:nvSpPr>
        <p:spPr>
          <a:xfrm>
            <a:off x="756524" y="4874258"/>
            <a:ext cx="6085999" cy="605314"/>
          </a:xfrm>
          <a:prstGeom prst="rect">
            <a:avLst/>
          </a:prstGeom>
          <a:noFill/>
          <a:ln/>
        </p:spPr>
        <p:txBody>
          <a:bodyPr wrap="square" lIns="0" tIns="0" rIns="0" bIns="0" rtlCol="0" anchor="t"/>
          <a:lstStyle/>
          <a:p>
            <a:pPr algn="l">
              <a:lnSpc>
                <a:spcPts val="2350"/>
              </a:lnSpc>
            </a:pPr>
            <a:r>
              <a:rPr lang="en-US" sz="1600" dirty="0">
                <a:solidFill>
                  <a:srgbClr val="CAD6DE"/>
                </a:solidFill>
                <a:latin typeface="Cabin" pitchFamily="34" charset="0"/>
                <a:ea typeface="Cabin" pitchFamily="34" charset="-122"/>
                <a:cs typeface="Cabin" pitchFamily="34" charset="-120"/>
              </a:rPr>
              <a:t>Reveals geographical hotspots for fraudulent activities, allowing for targeted monitoring or enhanced security measures in those regions.</a:t>
            </a:r>
            <a:endParaRPr lang="en-US" sz="1600" dirty="0"/>
          </a:p>
        </p:txBody>
      </p:sp>
      <p:sp>
        <p:nvSpPr>
          <p:cNvPr id="22" name="Text 16"/>
          <p:cNvSpPr/>
          <p:nvPr/>
        </p:nvSpPr>
        <p:spPr>
          <a:xfrm>
            <a:off x="7598807" y="4596128"/>
            <a:ext cx="4341257" cy="278130"/>
          </a:xfrm>
          <a:prstGeom prst="rect">
            <a:avLst/>
          </a:prstGeom>
          <a:noFill/>
          <a:ln/>
        </p:spPr>
        <p:txBody>
          <a:bodyPr wrap="none" lIns="0" tIns="0" rIns="0" bIns="0" rtlCol="0" anchor="t"/>
          <a:lstStyle/>
          <a:p>
            <a:pPr marL="285750" indent="-285750" algn="l">
              <a:lnSpc>
                <a:spcPts val="215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High-Risk Account Combinations</a:t>
            </a:r>
            <a:endParaRPr lang="en-US" sz="1600" dirty="0">
              <a:solidFill>
                <a:schemeClr val="bg1"/>
              </a:solidFill>
            </a:endParaRPr>
          </a:p>
        </p:txBody>
      </p:sp>
      <p:sp>
        <p:nvSpPr>
          <p:cNvPr id="23" name="Text 17"/>
          <p:cNvSpPr/>
          <p:nvPr/>
        </p:nvSpPr>
        <p:spPr>
          <a:xfrm>
            <a:off x="7598806" y="4888772"/>
            <a:ext cx="6085999" cy="605314"/>
          </a:xfrm>
          <a:prstGeom prst="rect">
            <a:avLst/>
          </a:prstGeom>
          <a:noFill/>
          <a:ln/>
        </p:spPr>
        <p:txBody>
          <a:bodyPr wrap="square" lIns="0" tIns="0" rIns="0" bIns="0" rtlCol="0" anchor="t"/>
          <a:lstStyle/>
          <a:p>
            <a:pPr algn="l">
              <a:lnSpc>
                <a:spcPts val="2350"/>
              </a:lnSpc>
            </a:pPr>
            <a:r>
              <a:rPr lang="en-US" sz="1600" dirty="0">
                <a:solidFill>
                  <a:srgbClr val="CAD6DE"/>
                </a:solidFill>
                <a:latin typeface="Cabin" pitchFamily="34" charset="0"/>
                <a:ea typeface="Cabin" pitchFamily="34" charset="-122"/>
                <a:cs typeface="Cabin" pitchFamily="34" charset="-120"/>
              </a:rPr>
              <a:t>Identifies accounts exhibiting a combination of suspicious factors: high alert count, multiple fraud incidents, and significant total fraud amounts.</a:t>
            </a:r>
            <a:endParaRPr lang="en-US" sz="1600" dirty="0"/>
          </a:p>
        </p:txBody>
      </p:sp>
      <p:pic>
        <p:nvPicPr>
          <p:cNvPr id="26" name="Picture 25">
            <a:extLst>
              <a:ext uri="{FF2B5EF4-FFF2-40B4-BE49-F238E27FC236}">
                <a16:creationId xmlns:a16="http://schemas.microsoft.com/office/drawing/2014/main" id="{CABC47CD-D368-8CB1-CF61-CD071F7F6E1F}"/>
              </a:ext>
            </a:extLst>
          </p:cNvPr>
          <p:cNvPicPr>
            <a:picLocks noChangeAspect="1"/>
          </p:cNvPicPr>
          <p:nvPr/>
        </p:nvPicPr>
        <p:blipFill>
          <a:blip r:embed="rId3"/>
          <a:stretch>
            <a:fillRect/>
          </a:stretch>
        </p:blipFill>
        <p:spPr>
          <a:xfrm>
            <a:off x="756523" y="2769308"/>
            <a:ext cx="5493805" cy="1502294"/>
          </a:xfrm>
          <a:prstGeom prst="rect">
            <a:avLst/>
          </a:prstGeom>
        </p:spPr>
      </p:pic>
      <p:pic>
        <p:nvPicPr>
          <p:cNvPr id="28" name="Picture 27">
            <a:extLst>
              <a:ext uri="{FF2B5EF4-FFF2-40B4-BE49-F238E27FC236}">
                <a16:creationId xmlns:a16="http://schemas.microsoft.com/office/drawing/2014/main" id="{02E55EA1-B052-6691-F3B1-4872422F5C06}"/>
              </a:ext>
            </a:extLst>
          </p:cNvPr>
          <p:cNvPicPr>
            <a:picLocks noChangeAspect="1"/>
          </p:cNvPicPr>
          <p:nvPr/>
        </p:nvPicPr>
        <p:blipFill>
          <a:blip r:embed="rId4"/>
          <a:stretch>
            <a:fillRect/>
          </a:stretch>
        </p:blipFill>
        <p:spPr>
          <a:xfrm>
            <a:off x="7598807" y="2704429"/>
            <a:ext cx="5781527" cy="1692519"/>
          </a:xfrm>
          <a:prstGeom prst="rect">
            <a:avLst/>
          </a:prstGeom>
        </p:spPr>
      </p:pic>
      <p:pic>
        <p:nvPicPr>
          <p:cNvPr id="30" name="Picture 29">
            <a:extLst>
              <a:ext uri="{FF2B5EF4-FFF2-40B4-BE49-F238E27FC236}">
                <a16:creationId xmlns:a16="http://schemas.microsoft.com/office/drawing/2014/main" id="{CEB6FD9C-4082-99B8-DABE-FA1F7B7AD86E}"/>
              </a:ext>
            </a:extLst>
          </p:cNvPr>
          <p:cNvPicPr>
            <a:picLocks noChangeAspect="1"/>
          </p:cNvPicPr>
          <p:nvPr/>
        </p:nvPicPr>
        <p:blipFill>
          <a:blip r:embed="rId5"/>
          <a:stretch>
            <a:fillRect/>
          </a:stretch>
        </p:blipFill>
        <p:spPr>
          <a:xfrm>
            <a:off x="756522" y="5670456"/>
            <a:ext cx="4968530" cy="1436400"/>
          </a:xfrm>
          <a:prstGeom prst="rect">
            <a:avLst/>
          </a:prstGeom>
        </p:spPr>
      </p:pic>
      <p:pic>
        <p:nvPicPr>
          <p:cNvPr id="32" name="Picture 31">
            <a:extLst>
              <a:ext uri="{FF2B5EF4-FFF2-40B4-BE49-F238E27FC236}">
                <a16:creationId xmlns:a16="http://schemas.microsoft.com/office/drawing/2014/main" id="{6C85C015-5665-B122-5FE4-1282F0C40497}"/>
              </a:ext>
            </a:extLst>
          </p:cNvPr>
          <p:cNvPicPr>
            <a:picLocks noChangeAspect="1"/>
          </p:cNvPicPr>
          <p:nvPr/>
        </p:nvPicPr>
        <p:blipFill>
          <a:blip r:embed="rId6"/>
          <a:stretch>
            <a:fillRect/>
          </a:stretch>
        </p:blipFill>
        <p:spPr>
          <a:xfrm>
            <a:off x="7598806" y="5985048"/>
            <a:ext cx="6904271" cy="19474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18861" y="542469"/>
            <a:ext cx="2670691" cy="246459"/>
          </a:xfrm>
          <a:prstGeom prst="rect">
            <a:avLst/>
          </a:prstGeom>
          <a:noFill/>
          <a:ln/>
        </p:spPr>
        <p:txBody>
          <a:bodyPr wrap="none" lIns="0" tIns="0" rIns="0" bIns="0" rtlCol="0" anchor="t"/>
          <a:lstStyle/>
          <a:p>
            <a:pPr marL="0" indent="0" algn="l">
              <a:lnSpc>
                <a:spcPts val="1900"/>
              </a:lnSpc>
              <a:buNone/>
            </a:pPr>
            <a:r>
              <a:rPr lang="en-US" sz="3100" dirty="0">
                <a:solidFill>
                  <a:srgbClr val="FFFFFF"/>
                </a:solidFill>
                <a:latin typeface="Unbounded" pitchFamily="34" charset="0"/>
                <a:ea typeface="Unbounded" pitchFamily="34" charset="-122"/>
                <a:cs typeface="Unbounded" pitchFamily="34" charset="-120"/>
              </a:rPr>
              <a:t>Key Insights &amp; Findings</a:t>
            </a:r>
            <a:endParaRPr lang="en-US" sz="3100" dirty="0"/>
          </a:p>
        </p:txBody>
      </p:sp>
      <p:sp>
        <p:nvSpPr>
          <p:cNvPr id="6" name="Text 4"/>
          <p:cNvSpPr/>
          <p:nvPr/>
        </p:nvSpPr>
        <p:spPr>
          <a:xfrm>
            <a:off x="418862" y="1191335"/>
            <a:ext cx="1695688" cy="153948"/>
          </a:xfrm>
          <a:prstGeom prst="rect">
            <a:avLst/>
          </a:prstGeom>
          <a:noFill/>
          <a:ln/>
        </p:spPr>
        <p:txBody>
          <a:bodyPr wrap="none" lIns="0" tIns="0" rIns="0" bIns="0" rtlCol="0" anchor="t"/>
          <a:lstStyle/>
          <a:p>
            <a:pPr marL="285750" indent="-285750" algn="l">
              <a:lnSpc>
                <a:spcPts val="120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Fraud-to-Balance Ratio</a:t>
            </a:r>
            <a:endParaRPr lang="en-US" sz="1600" dirty="0">
              <a:solidFill>
                <a:schemeClr val="bg1"/>
              </a:solidFill>
            </a:endParaRPr>
          </a:p>
        </p:txBody>
      </p:sp>
      <p:sp>
        <p:nvSpPr>
          <p:cNvPr id="7" name="Text 5"/>
          <p:cNvSpPr/>
          <p:nvPr/>
        </p:nvSpPr>
        <p:spPr>
          <a:xfrm>
            <a:off x="508279" y="1500455"/>
            <a:ext cx="6687026" cy="455176"/>
          </a:xfrm>
          <a:prstGeom prst="rect">
            <a:avLst/>
          </a:prstGeom>
          <a:noFill/>
          <a:ln/>
        </p:spPr>
        <p:txBody>
          <a:bodyPr wrap="square" lIns="0" tIns="0" rIns="0" bIns="0" rtlCol="0" anchor="t"/>
          <a:lstStyle/>
          <a:p>
            <a:pPr marL="0" indent="0" algn="l">
              <a:lnSpc>
                <a:spcPts val="1300"/>
              </a:lnSpc>
              <a:buNone/>
            </a:pPr>
            <a:r>
              <a:rPr lang="en-US" sz="1600" dirty="0">
                <a:solidFill>
                  <a:srgbClr val="CAD6DE"/>
                </a:solidFill>
                <a:latin typeface="Cabin" panose="020B0604020202020204" charset="0"/>
                <a:ea typeface="Cabin" pitchFamily="34" charset="-122"/>
                <a:cs typeface="Cabin" pitchFamily="34" charset="-120"/>
              </a:rPr>
              <a:t>High-risk accounts can be precisely flagged by monitoring their fraud-to</a:t>
            </a:r>
          </a:p>
          <a:p>
            <a:pPr marL="0" indent="0" algn="l">
              <a:lnSpc>
                <a:spcPts val="1300"/>
              </a:lnSpc>
              <a:buNone/>
            </a:pPr>
            <a:r>
              <a:rPr lang="en-US" sz="1600" dirty="0">
                <a:solidFill>
                  <a:srgbClr val="CAD6DE"/>
                </a:solidFill>
                <a:latin typeface="Cabin" panose="020B0604020202020204" charset="0"/>
                <a:ea typeface="Cabin" pitchFamily="34" charset="-122"/>
                <a:cs typeface="Cabin" pitchFamily="34" charset="-120"/>
              </a:rPr>
              <a:t>-balance ratio, indicating disproportionate fraudulent activity compared to</a:t>
            </a:r>
          </a:p>
          <a:p>
            <a:pPr marL="0" indent="0" algn="l">
              <a:lnSpc>
                <a:spcPts val="1300"/>
              </a:lnSpc>
              <a:buNone/>
            </a:pPr>
            <a:r>
              <a:rPr lang="en-US" sz="1600" dirty="0">
                <a:solidFill>
                  <a:srgbClr val="CAD6DE"/>
                </a:solidFill>
                <a:latin typeface="Cabin" panose="020B0604020202020204" charset="0"/>
                <a:ea typeface="Cabin" pitchFamily="34" charset="-122"/>
                <a:cs typeface="Cabin" pitchFamily="34" charset="-120"/>
              </a:rPr>
              <a:t> their typical holdings.</a:t>
            </a:r>
          </a:p>
          <a:p>
            <a:pPr marL="0" indent="0" algn="l">
              <a:lnSpc>
                <a:spcPts val="1300"/>
              </a:lnSpc>
              <a:buNone/>
            </a:pPr>
            <a:endParaRPr lang="en-US" sz="1600" dirty="0">
              <a:solidFill>
                <a:srgbClr val="CAD6DE"/>
              </a:solidFill>
              <a:latin typeface="Cabin" panose="020B0604020202020204" charset="0"/>
            </a:endParaRPr>
          </a:p>
          <a:p>
            <a:pPr marL="0" indent="0" algn="l">
              <a:lnSpc>
                <a:spcPts val="1300"/>
              </a:lnSpc>
              <a:buNone/>
            </a:pPr>
            <a:endParaRPr lang="en-US" sz="1600" dirty="0">
              <a:latin typeface="Cabin" panose="020B0604020202020204" charset="0"/>
            </a:endParaRPr>
          </a:p>
        </p:txBody>
      </p:sp>
      <p:sp>
        <p:nvSpPr>
          <p:cNvPr id="10" name="Text 8"/>
          <p:cNvSpPr/>
          <p:nvPr/>
        </p:nvSpPr>
        <p:spPr>
          <a:xfrm>
            <a:off x="7435096" y="1225224"/>
            <a:ext cx="1954054" cy="153948"/>
          </a:xfrm>
          <a:prstGeom prst="rect">
            <a:avLst/>
          </a:prstGeom>
          <a:noFill/>
          <a:ln/>
        </p:spPr>
        <p:txBody>
          <a:bodyPr wrap="none" lIns="0" tIns="0" rIns="0" bIns="0" rtlCol="0" anchor="t"/>
          <a:lstStyle/>
          <a:p>
            <a:pPr marL="285750" indent="-285750" algn="l">
              <a:lnSpc>
                <a:spcPts val="120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Repeated Fraud Locations</a:t>
            </a:r>
            <a:endParaRPr lang="en-US" sz="1600" dirty="0">
              <a:solidFill>
                <a:schemeClr val="bg1"/>
              </a:solidFill>
            </a:endParaRPr>
          </a:p>
        </p:txBody>
      </p:sp>
      <p:sp>
        <p:nvSpPr>
          <p:cNvPr id="11" name="Text 9"/>
          <p:cNvSpPr/>
          <p:nvPr/>
        </p:nvSpPr>
        <p:spPr>
          <a:xfrm>
            <a:off x="7483477" y="1512403"/>
            <a:ext cx="6687026" cy="167640"/>
          </a:xfrm>
          <a:prstGeom prst="rect">
            <a:avLst/>
          </a:prstGeom>
          <a:noFill/>
          <a:ln/>
        </p:spPr>
        <p:txBody>
          <a:bodyPr wrap="none" lIns="0" tIns="0" rIns="0" bIns="0" rtlCol="0" anchor="t"/>
          <a:lstStyle/>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Certain geographical locations consistently show repeated fraud activity, </a:t>
            </a:r>
          </a:p>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suggesting organized crime rings or compromised POS systems in those areas.</a:t>
            </a:r>
            <a:endParaRPr lang="en-US" sz="1600" dirty="0"/>
          </a:p>
        </p:txBody>
      </p:sp>
      <p:sp>
        <p:nvSpPr>
          <p:cNvPr id="14" name="Text 12"/>
          <p:cNvSpPr/>
          <p:nvPr/>
        </p:nvSpPr>
        <p:spPr>
          <a:xfrm>
            <a:off x="418862" y="4533752"/>
            <a:ext cx="1548289" cy="153948"/>
          </a:xfrm>
          <a:prstGeom prst="rect">
            <a:avLst/>
          </a:prstGeom>
          <a:noFill/>
          <a:ln/>
        </p:spPr>
        <p:txBody>
          <a:bodyPr wrap="none" lIns="0" tIns="0" rIns="0" bIns="0" rtlCol="0" anchor="t"/>
          <a:lstStyle/>
          <a:p>
            <a:pPr marL="285750" indent="-285750" algn="l">
              <a:lnSpc>
                <a:spcPts val="120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Coordinated Attacks</a:t>
            </a:r>
            <a:endParaRPr lang="en-US" sz="1600" dirty="0">
              <a:solidFill>
                <a:schemeClr val="bg1"/>
              </a:solidFill>
            </a:endParaRPr>
          </a:p>
        </p:txBody>
      </p:sp>
      <p:sp>
        <p:nvSpPr>
          <p:cNvPr id="15" name="Text 13"/>
          <p:cNvSpPr/>
          <p:nvPr/>
        </p:nvSpPr>
        <p:spPr>
          <a:xfrm>
            <a:off x="418862" y="4834885"/>
            <a:ext cx="6687026" cy="167640"/>
          </a:xfrm>
          <a:prstGeom prst="rect">
            <a:avLst/>
          </a:prstGeom>
          <a:noFill/>
          <a:ln/>
        </p:spPr>
        <p:txBody>
          <a:bodyPr wrap="none" lIns="0" tIns="0" rIns="0" bIns="0" rtlCol="0" anchor="t"/>
          <a:lstStyle/>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Multiple fraudulent transactions occurring within the same hour on </a:t>
            </a:r>
          </a:p>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different accounts often indicate highly coordinated attacks, </a:t>
            </a:r>
          </a:p>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requiring rapid response.</a:t>
            </a:r>
            <a:endParaRPr lang="en-US" sz="1600" dirty="0"/>
          </a:p>
        </p:txBody>
      </p:sp>
      <p:sp>
        <p:nvSpPr>
          <p:cNvPr id="19" name="Text 17"/>
          <p:cNvSpPr/>
          <p:nvPr/>
        </p:nvSpPr>
        <p:spPr>
          <a:xfrm>
            <a:off x="7435097" y="4494137"/>
            <a:ext cx="1574006" cy="153948"/>
          </a:xfrm>
          <a:prstGeom prst="rect">
            <a:avLst/>
          </a:prstGeom>
          <a:noFill/>
          <a:ln/>
        </p:spPr>
        <p:txBody>
          <a:bodyPr wrap="none" lIns="0" tIns="0" rIns="0" bIns="0" rtlCol="0" anchor="t"/>
          <a:lstStyle/>
          <a:p>
            <a:pPr marL="285750" indent="-285750" algn="l">
              <a:lnSpc>
                <a:spcPts val="1200"/>
              </a:lnSpc>
              <a:buFont typeface="Arial" panose="020B0604020202020204" pitchFamily="34" charset="0"/>
              <a:buChar char="•"/>
            </a:pPr>
            <a:r>
              <a:rPr lang="en-US" sz="1600" dirty="0">
                <a:solidFill>
                  <a:schemeClr val="bg1"/>
                </a:solidFill>
                <a:latin typeface="Unbounded" pitchFamily="34" charset="0"/>
                <a:ea typeface="Unbounded" pitchFamily="34" charset="-122"/>
                <a:cs typeface="Unbounded" pitchFamily="34" charset="-120"/>
              </a:rPr>
              <a:t>Sudden Large Frauds</a:t>
            </a:r>
            <a:endParaRPr lang="en-US" sz="1600" dirty="0">
              <a:solidFill>
                <a:schemeClr val="bg1"/>
              </a:solidFill>
            </a:endParaRPr>
          </a:p>
        </p:txBody>
      </p:sp>
      <p:sp>
        <p:nvSpPr>
          <p:cNvPr id="20" name="Text 18"/>
          <p:cNvSpPr/>
          <p:nvPr/>
        </p:nvSpPr>
        <p:spPr>
          <a:xfrm>
            <a:off x="7435097" y="4751065"/>
            <a:ext cx="6687026" cy="335280"/>
          </a:xfrm>
          <a:prstGeom prst="rect">
            <a:avLst/>
          </a:prstGeom>
          <a:noFill/>
          <a:ln/>
        </p:spPr>
        <p:txBody>
          <a:bodyPr wrap="square" lIns="0" tIns="0" rIns="0" bIns="0" rtlCol="0" anchor="t"/>
          <a:lstStyle/>
          <a:p>
            <a:pPr marL="0" indent="0" algn="l">
              <a:lnSpc>
                <a:spcPts val="1300"/>
              </a:lnSpc>
              <a:buNone/>
            </a:pPr>
            <a:r>
              <a:rPr lang="en-US" sz="1600" dirty="0">
                <a:solidFill>
                  <a:srgbClr val="CAD6DE"/>
                </a:solidFill>
                <a:latin typeface="Cabin" pitchFamily="34" charset="0"/>
                <a:ea typeface="Cabin" pitchFamily="34" charset="-122"/>
                <a:cs typeface="Cabin" pitchFamily="34" charset="-120"/>
              </a:rPr>
              <a:t>Accounts experiencing sudden, unusually large fraudulent transactions (e.g., &gt;2x average normal transaction amount) need immediate and critical attention, as these are often signs of account takeover.</a:t>
            </a:r>
            <a:endParaRPr lang="en-US" sz="1600" dirty="0"/>
          </a:p>
        </p:txBody>
      </p:sp>
      <p:pic>
        <p:nvPicPr>
          <p:cNvPr id="24" name="Picture 23">
            <a:extLst>
              <a:ext uri="{FF2B5EF4-FFF2-40B4-BE49-F238E27FC236}">
                <a16:creationId xmlns:a16="http://schemas.microsoft.com/office/drawing/2014/main" id="{871A9B64-E534-FCF8-A734-23DD963A2CA6}"/>
              </a:ext>
            </a:extLst>
          </p:cNvPr>
          <p:cNvPicPr>
            <a:picLocks noChangeAspect="1"/>
          </p:cNvPicPr>
          <p:nvPr/>
        </p:nvPicPr>
        <p:blipFill>
          <a:blip r:embed="rId3"/>
          <a:stretch>
            <a:fillRect/>
          </a:stretch>
        </p:blipFill>
        <p:spPr>
          <a:xfrm>
            <a:off x="418862" y="2215401"/>
            <a:ext cx="6143244" cy="1933529"/>
          </a:xfrm>
          <a:prstGeom prst="rect">
            <a:avLst/>
          </a:prstGeom>
        </p:spPr>
      </p:pic>
      <p:pic>
        <p:nvPicPr>
          <p:cNvPr id="26" name="Picture 25">
            <a:extLst>
              <a:ext uri="{FF2B5EF4-FFF2-40B4-BE49-F238E27FC236}">
                <a16:creationId xmlns:a16="http://schemas.microsoft.com/office/drawing/2014/main" id="{5DA4DA59-75BD-6334-A8D9-6E1AAB1B2DDB}"/>
              </a:ext>
            </a:extLst>
          </p:cNvPr>
          <p:cNvPicPr>
            <a:picLocks noChangeAspect="1"/>
          </p:cNvPicPr>
          <p:nvPr/>
        </p:nvPicPr>
        <p:blipFill>
          <a:blip r:embed="rId4"/>
          <a:stretch>
            <a:fillRect/>
          </a:stretch>
        </p:blipFill>
        <p:spPr>
          <a:xfrm>
            <a:off x="7435097" y="2062874"/>
            <a:ext cx="5374073" cy="2026634"/>
          </a:xfrm>
          <a:prstGeom prst="rect">
            <a:avLst/>
          </a:prstGeom>
        </p:spPr>
      </p:pic>
      <p:pic>
        <p:nvPicPr>
          <p:cNvPr id="28" name="Picture 27">
            <a:extLst>
              <a:ext uri="{FF2B5EF4-FFF2-40B4-BE49-F238E27FC236}">
                <a16:creationId xmlns:a16="http://schemas.microsoft.com/office/drawing/2014/main" id="{B8D2018C-519F-6529-7B65-BDBA84FFF8A0}"/>
              </a:ext>
            </a:extLst>
          </p:cNvPr>
          <p:cNvPicPr>
            <a:picLocks noChangeAspect="1"/>
          </p:cNvPicPr>
          <p:nvPr/>
        </p:nvPicPr>
        <p:blipFill>
          <a:blip r:embed="rId5"/>
          <a:stretch>
            <a:fillRect/>
          </a:stretch>
        </p:blipFill>
        <p:spPr>
          <a:xfrm>
            <a:off x="418861" y="5457344"/>
            <a:ext cx="5831467" cy="2553345"/>
          </a:xfrm>
          <a:prstGeom prst="rect">
            <a:avLst/>
          </a:prstGeom>
        </p:spPr>
      </p:pic>
      <p:pic>
        <p:nvPicPr>
          <p:cNvPr id="30" name="Picture 29">
            <a:extLst>
              <a:ext uri="{FF2B5EF4-FFF2-40B4-BE49-F238E27FC236}">
                <a16:creationId xmlns:a16="http://schemas.microsoft.com/office/drawing/2014/main" id="{B0A4D258-5E24-9334-BBA8-3C826246E7AE}"/>
              </a:ext>
            </a:extLst>
          </p:cNvPr>
          <p:cNvPicPr>
            <a:picLocks noChangeAspect="1"/>
          </p:cNvPicPr>
          <p:nvPr/>
        </p:nvPicPr>
        <p:blipFill>
          <a:blip r:embed="rId6"/>
          <a:stretch>
            <a:fillRect/>
          </a:stretch>
        </p:blipFill>
        <p:spPr>
          <a:xfrm>
            <a:off x="7435096" y="5457344"/>
            <a:ext cx="7047515" cy="223405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1155</Words>
  <Application>Microsoft Office PowerPoint</Application>
  <PresentationFormat>Custom</PresentationFormat>
  <Paragraphs>161</Paragraphs>
  <Slides>12</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Consolas</vt:lpstr>
      <vt:lpstr>Algerian</vt:lpstr>
      <vt:lpstr>Unbounded</vt:lpstr>
      <vt:lpstr>Arial</vt:lpstr>
      <vt:lpstr>Cabin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adityabet214@gmail.com</cp:lastModifiedBy>
  <cp:revision>2</cp:revision>
  <dcterms:created xsi:type="dcterms:W3CDTF">2025-09-04T17:05:14Z</dcterms:created>
  <dcterms:modified xsi:type="dcterms:W3CDTF">2025-09-04T19:34:47Z</dcterms:modified>
</cp:coreProperties>
</file>