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448" r:id="rId2"/>
    <p:sldId id="2449" r:id="rId3"/>
    <p:sldId id="2451" r:id="rId4"/>
    <p:sldId id="2454" r:id="rId5"/>
    <p:sldId id="2455" r:id="rId6"/>
    <p:sldId id="2456" r:id="rId7"/>
    <p:sldId id="2457" r:id="rId8"/>
    <p:sldId id="2459" r:id="rId9"/>
    <p:sldId id="2462" r:id="rId10"/>
    <p:sldId id="2461" r:id="rId11"/>
    <p:sldId id="2466" r:id="rId12"/>
    <p:sldId id="2468" r:id="rId13"/>
    <p:sldId id="2463" r:id="rId14"/>
    <p:sldId id="2469" r:id="rId15"/>
    <p:sldId id="2470" r:id="rId16"/>
    <p:sldId id="2471" r:id="rId17"/>
    <p:sldId id="2472" r:id="rId18"/>
    <p:sldId id="2473" r:id="rId19"/>
    <p:sldId id="2474" r:id="rId20"/>
    <p:sldId id="2475" r:id="rId21"/>
    <p:sldId id="2477" r:id="rId22"/>
    <p:sldId id="2478" r:id="rId23"/>
    <p:sldId id="2479" r:id="rId24"/>
    <p:sldId id="2480" r:id="rId25"/>
    <p:sldId id="2481" r:id="rId26"/>
    <p:sldId id="2483" r:id="rId27"/>
    <p:sldId id="2464" r:id="rId28"/>
    <p:sldId id="24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0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70" autoAdjust="0"/>
    <p:restoredTop sz="94660"/>
  </p:normalViewPr>
  <p:slideViewPr>
    <p:cSldViewPr snapToGrid="0">
      <p:cViewPr varScale="1">
        <p:scale>
          <a:sx n="109" d="100"/>
          <a:sy n="109" d="100"/>
        </p:scale>
        <p:origin x="5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28350053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1A317-F010-4B64-A137-5E74C678661A}" type="slidenum">
              <a:rPr lang="en-GB" smtClean="0"/>
              <a:t>‹#›</a:t>
            </a:fld>
            <a:endParaRPr lang="en-GB"/>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657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827079913"/>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3FC1-AAB2-4273-9C88-211BAFB8D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7C4C89-B6CC-44B9-A29B-8C88B33FE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0BC5692-3FF5-4D76-B1CF-95A179167D86}"/>
              </a:ext>
            </a:extLst>
          </p:cNvPr>
          <p:cNvSpPr>
            <a:spLocks noGrp="1"/>
          </p:cNvSpPr>
          <p:nvPr>
            <p:ph type="dt" sz="half" idx="10"/>
          </p:nvPr>
        </p:nvSpPr>
        <p:spPr/>
        <p:txBody>
          <a:bodyPr/>
          <a:lstStyle/>
          <a:p>
            <a:fld id="{0E0CDE55-9AA8-49CE-B78A-06E70E24C4FC}" type="datetimeFigureOut">
              <a:rPr lang="en-GB" smtClean="0"/>
              <a:t>09/05/2022</a:t>
            </a:fld>
            <a:endParaRPr lang="en-GB"/>
          </a:p>
        </p:txBody>
      </p:sp>
      <p:sp>
        <p:nvSpPr>
          <p:cNvPr id="5" name="Footer Placeholder 4">
            <a:extLst>
              <a:ext uri="{FF2B5EF4-FFF2-40B4-BE49-F238E27FC236}">
                <a16:creationId xmlns:a16="http://schemas.microsoft.com/office/drawing/2014/main" id="{8F65D52D-1CE9-4FDF-96D3-127C96A143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55BF7F-2B15-418B-A479-26C284BBEF13}"/>
              </a:ext>
            </a:extLst>
          </p:cNvPr>
          <p:cNvSpPr>
            <a:spLocks noGrp="1"/>
          </p:cNvSpPr>
          <p:nvPr>
            <p:ph type="sldNum" sz="quarter" idx="12"/>
          </p:nvPr>
        </p:nvSpPr>
        <p:spPr/>
        <p:txBody>
          <a:bodyPr/>
          <a:lstStyle/>
          <a:p>
            <a:fld id="{0E21A317-F010-4B64-A137-5E74C678661A}" type="slidenum">
              <a:rPr lang="en-GB" smtClean="0"/>
              <a:t>‹#›</a:t>
            </a:fld>
            <a:endParaRPr lang="en-GB"/>
          </a:p>
        </p:txBody>
      </p:sp>
    </p:spTree>
    <p:extLst>
      <p:ext uri="{BB962C8B-B14F-4D97-AF65-F5344CB8AC3E}">
        <p14:creationId xmlns:p14="http://schemas.microsoft.com/office/powerpoint/2010/main" val="299540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0E21A317-F010-4B64-A137-5E74C678661A}" type="slidenum">
              <a:rPr lang="en-GB" smtClean="0"/>
              <a:t>‹#›</a:t>
            </a:fld>
            <a:endParaRPr lang="en-GB"/>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1912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1A317-F010-4B64-A137-5E74C678661A}" type="slidenum">
              <a:rPr lang="en-GB" smtClean="0"/>
              <a:t>‹#›</a:t>
            </a:fld>
            <a:endParaRPr lang="en-GB"/>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4536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0E21A317-F010-4B64-A137-5E74C678661A}" type="slidenum">
              <a:rPr lang="en-GB" smtClean="0"/>
              <a:t>‹#›</a:t>
            </a:fld>
            <a:endParaRPr lang="en-GB"/>
          </a:p>
        </p:txBody>
      </p:sp>
    </p:spTree>
    <p:extLst>
      <p:ext uri="{BB962C8B-B14F-4D97-AF65-F5344CB8AC3E}">
        <p14:creationId xmlns:p14="http://schemas.microsoft.com/office/powerpoint/2010/main" val="36103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0E21A317-F010-4B64-A137-5E74C678661A}" type="slidenum">
              <a:rPr lang="en-GB" smtClean="0"/>
              <a:t>‹#›</a:t>
            </a:fld>
            <a:endParaRPr lang="en-GB"/>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3023388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0E21A317-F010-4B64-A137-5E74C678661A}" type="slidenum">
              <a:rPr lang="en-GB" smtClean="0"/>
              <a:t>‹#›</a:t>
            </a:fld>
            <a:endParaRPr lang="en-GB"/>
          </a:p>
        </p:txBody>
      </p:sp>
    </p:spTree>
    <p:extLst>
      <p:ext uri="{BB962C8B-B14F-4D97-AF65-F5344CB8AC3E}">
        <p14:creationId xmlns:p14="http://schemas.microsoft.com/office/powerpoint/2010/main" val="202506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202163116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0E21A317-F010-4B64-A137-5E74C678661A}" type="slidenum">
              <a:rPr lang="en-GB" smtClean="0"/>
              <a:t>‹#›</a:t>
            </a:fld>
            <a:endParaRPr lang="en-GB"/>
          </a:p>
        </p:txBody>
      </p:sp>
    </p:spTree>
    <p:extLst>
      <p:ext uri="{BB962C8B-B14F-4D97-AF65-F5344CB8AC3E}">
        <p14:creationId xmlns:p14="http://schemas.microsoft.com/office/powerpoint/2010/main" val="333853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0E21A317-F010-4B64-A137-5E74C678661A}" type="slidenum">
              <a:rPr lang="en-GB" smtClean="0"/>
              <a:t>‹#›</a:t>
            </a:fld>
            <a:endParaRPr lang="en-GB"/>
          </a:p>
        </p:txBody>
      </p:sp>
    </p:spTree>
    <p:extLst>
      <p:ext uri="{BB962C8B-B14F-4D97-AF65-F5344CB8AC3E}">
        <p14:creationId xmlns:p14="http://schemas.microsoft.com/office/powerpoint/2010/main" val="27462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1A317-F010-4B64-A137-5E74C678661A}" type="slidenum">
              <a:rPr lang="en-GB" smtClean="0"/>
              <a:t>‹#›</a:t>
            </a:fld>
            <a:endParaRPr lang="en-GB"/>
          </a:p>
        </p:txBody>
      </p:sp>
    </p:spTree>
    <p:extLst>
      <p:ext uri="{BB962C8B-B14F-4D97-AF65-F5344CB8AC3E}">
        <p14:creationId xmlns:p14="http://schemas.microsoft.com/office/powerpoint/2010/main" val="1857118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Compressed Sensing Image Recovery</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608511"/>
            <a:ext cx="4114800" cy="518795"/>
          </a:xfrm>
        </p:spPr>
        <p:txBody>
          <a:bodyPr/>
          <a:lstStyle/>
          <a:p>
            <a:pPr>
              <a:lnSpc>
                <a:spcPct val="100000"/>
              </a:lnSpc>
            </a:pPr>
            <a:r>
              <a:rPr lang="en-US" dirty="0"/>
              <a:t>Aditya Bhamidipati</a:t>
            </a:r>
          </a:p>
          <a:p>
            <a:endParaRPr lang="en-US" dirty="0"/>
          </a:p>
        </p:txBody>
      </p:sp>
      <p:sp>
        <p:nvSpPr>
          <p:cNvPr id="6" name="Text Placeholder 15">
            <a:extLst>
              <a:ext uri="{FF2B5EF4-FFF2-40B4-BE49-F238E27FC236}">
                <a16:creationId xmlns:a16="http://schemas.microsoft.com/office/drawing/2014/main" id="{D6DA49C1-4D04-4C67-8B22-562E0F4A52FA}"/>
              </a:ext>
            </a:extLst>
          </p:cNvPr>
          <p:cNvSpPr txBox="1">
            <a:spLocks/>
          </p:cNvSpPr>
          <p:nvPr/>
        </p:nvSpPr>
        <p:spPr>
          <a:xfrm>
            <a:off x="11489633"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endParaRPr lang="en-GB"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867004"/>
            <a:ext cx="6775450" cy="5990996"/>
          </a:xfrm>
        </p:spPr>
        <p:txBody>
          <a:bodyPr/>
          <a:lstStyle/>
          <a:p>
            <a:pPr marL="0" indent="0">
              <a:spcBef>
                <a:spcPts val="0"/>
              </a:spcBef>
              <a:buNone/>
            </a:pPr>
            <a:r>
              <a:rPr lang="en-US" sz="1000" dirty="0">
                <a:solidFill>
                  <a:schemeClr val="bg1"/>
                </a:solidFill>
              </a:rPr>
              <a:t>After the concepts of 2D DCT, lasso regression, and random subset cross validation are utilized to recover (estimate) a corrupted image block, median filtering is applied to the recovered to improve image block quality via smoothing. Median filtering is the process of replacing each pixel in a given image block by the median of neighboring pixels [5]. Example:</a:t>
            </a: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The benefit of this filtering technique in comparison to other forms of filtering such as geometric mean filtering – another smoothing technique which replaces pixels in a given image block by the mean of neighboring pixels [5] – is that median filtering is adept at eliminating outlier neighboring pixel values when determining the value of a pixel. Consider the example: </a:t>
            </a: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From the two examples, it can be observed that the outlier pixel value of 400 does not change the derived value of pixel X. However, if mean filtering was applied, the value for pixel X in the first example would be equal to 110.5 would be 141.7 in the in example 2 differing significantly. Hence, 3x3 median filtering is leveraged in this project to process recovered blocks. </a:t>
            </a: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rtl="0">
              <a:spcBef>
                <a:spcPts val="0"/>
              </a:spcBef>
              <a:spcAft>
                <a:spcPts val="0"/>
              </a:spcAft>
              <a:buNone/>
            </a:pPr>
            <a:endParaRPr lang="en-US" sz="1000" dirty="0">
              <a:solidFill>
                <a:schemeClr val="bg1"/>
              </a:solidFill>
            </a:endParaRPr>
          </a:p>
          <a:p>
            <a:pPr marL="0" indent="0" rtl="0">
              <a:spcBef>
                <a:spcPts val="0"/>
              </a:spcBef>
              <a:spcAft>
                <a:spcPts val="0"/>
              </a:spcAft>
              <a:buNone/>
            </a:pPr>
            <a:r>
              <a:rPr lang="en-GB" sz="10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p:spPr>
        <p:txBody>
          <a:bodyPr/>
          <a:lstStyle/>
          <a:p>
            <a:pPr marL="0" indent="0" algn="ctr" rtl="0">
              <a:spcBef>
                <a:spcPts val="0"/>
              </a:spcBef>
              <a:spcAft>
                <a:spcPts val="0"/>
              </a:spcAft>
              <a:buNone/>
            </a:pPr>
            <a:r>
              <a:rPr lang="en-US" sz="3200" b="0" i="0" u="none" strike="noStrike" dirty="0">
                <a:solidFill>
                  <a:schemeClr val="bg1"/>
                </a:solidFill>
                <a:effectLst/>
              </a:rPr>
              <a:t>Median filtering</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10</a:t>
            </a:r>
            <a:endParaRPr lang="en-GB" dirty="0">
              <a:solidFill>
                <a:schemeClr val="bg1"/>
              </a:solidFill>
            </a:endParaRPr>
          </a:p>
        </p:txBody>
      </p:sp>
      <p:sp>
        <p:nvSpPr>
          <p:cNvPr id="57" name="Left Bracket 56">
            <a:extLst>
              <a:ext uri="{FF2B5EF4-FFF2-40B4-BE49-F238E27FC236}">
                <a16:creationId xmlns:a16="http://schemas.microsoft.com/office/drawing/2014/main" id="{DEE399B0-20CB-422C-9066-14A72C2FFF3A}"/>
              </a:ext>
            </a:extLst>
          </p:cNvPr>
          <p:cNvSpPr/>
          <p:nvPr/>
        </p:nvSpPr>
        <p:spPr>
          <a:xfrm flipH="1">
            <a:off x="4394253" y="180572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58" name="Left Bracket 57">
            <a:extLst>
              <a:ext uri="{FF2B5EF4-FFF2-40B4-BE49-F238E27FC236}">
                <a16:creationId xmlns:a16="http://schemas.microsoft.com/office/drawing/2014/main" id="{C38C9522-9B51-4A33-9DA4-C6E44D4FDC7A}"/>
              </a:ext>
            </a:extLst>
          </p:cNvPr>
          <p:cNvSpPr/>
          <p:nvPr/>
        </p:nvSpPr>
        <p:spPr>
          <a:xfrm>
            <a:off x="2845685" y="1824215"/>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9" name="TextBox 58">
            <a:extLst>
              <a:ext uri="{FF2B5EF4-FFF2-40B4-BE49-F238E27FC236}">
                <a16:creationId xmlns:a16="http://schemas.microsoft.com/office/drawing/2014/main" id="{1005D394-F12E-4E51-AB11-2A2E71E4B559}"/>
              </a:ext>
            </a:extLst>
          </p:cNvPr>
          <p:cNvSpPr txBox="1"/>
          <p:nvPr/>
        </p:nvSpPr>
        <p:spPr>
          <a:xfrm>
            <a:off x="2874564" y="1874353"/>
            <a:ext cx="525831" cy="861774"/>
          </a:xfrm>
          <a:prstGeom prst="rect">
            <a:avLst/>
          </a:prstGeom>
          <a:noFill/>
        </p:spPr>
        <p:txBody>
          <a:bodyPr wrap="square" rtlCol="0">
            <a:spAutoFit/>
          </a:bodyPr>
          <a:lstStyle/>
          <a:p>
            <a:pPr algn="ctr"/>
            <a:r>
              <a:rPr lang="en-US" sz="1000" dirty="0">
                <a:solidFill>
                  <a:schemeClr val="bg1"/>
                </a:solidFill>
              </a:rPr>
              <a:t>100</a:t>
            </a:r>
          </a:p>
          <a:p>
            <a:pPr algn="ctr"/>
            <a:endParaRPr lang="en-US" sz="1000" dirty="0">
              <a:solidFill>
                <a:schemeClr val="bg1"/>
              </a:solidFill>
            </a:endParaRPr>
          </a:p>
          <a:p>
            <a:pPr algn="ctr"/>
            <a:r>
              <a:rPr lang="en-US" sz="1000" dirty="0">
                <a:solidFill>
                  <a:schemeClr val="bg1"/>
                </a:solidFill>
              </a:rPr>
              <a:t>90</a:t>
            </a:r>
          </a:p>
          <a:p>
            <a:pPr algn="ctr"/>
            <a:endParaRPr lang="en-US" sz="1000" dirty="0">
              <a:solidFill>
                <a:schemeClr val="bg1"/>
              </a:solidFill>
            </a:endParaRPr>
          </a:p>
          <a:p>
            <a:pPr algn="ctr"/>
            <a:r>
              <a:rPr lang="en-GB" sz="1000" dirty="0">
                <a:solidFill>
                  <a:schemeClr val="bg1"/>
                </a:solidFill>
              </a:rPr>
              <a:t>117</a:t>
            </a:r>
          </a:p>
        </p:txBody>
      </p:sp>
      <p:sp>
        <p:nvSpPr>
          <p:cNvPr id="60" name="TextBox 59">
            <a:extLst>
              <a:ext uri="{FF2B5EF4-FFF2-40B4-BE49-F238E27FC236}">
                <a16:creationId xmlns:a16="http://schemas.microsoft.com/office/drawing/2014/main" id="{1BA4DB94-D70D-4E53-81CC-6AF3880296D9}"/>
              </a:ext>
            </a:extLst>
          </p:cNvPr>
          <p:cNvSpPr txBox="1"/>
          <p:nvPr/>
        </p:nvSpPr>
        <p:spPr>
          <a:xfrm>
            <a:off x="3345221" y="1874353"/>
            <a:ext cx="595215" cy="861774"/>
          </a:xfrm>
          <a:prstGeom prst="rect">
            <a:avLst/>
          </a:prstGeom>
          <a:noFill/>
        </p:spPr>
        <p:txBody>
          <a:bodyPr wrap="square" rtlCol="0">
            <a:spAutoFit/>
          </a:bodyPr>
          <a:lstStyle/>
          <a:p>
            <a:pPr algn="ctr"/>
            <a:r>
              <a:rPr lang="en-US" sz="1000" dirty="0">
                <a:solidFill>
                  <a:schemeClr val="bg1"/>
                </a:solidFill>
              </a:rPr>
              <a:t>120</a:t>
            </a:r>
          </a:p>
          <a:p>
            <a:pPr algn="ctr"/>
            <a:endParaRPr lang="en-US" sz="1000" dirty="0">
              <a:solidFill>
                <a:schemeClr val="bg1"/>
              </a:solidFill>
            </a:endParaRPr>
          </a:p>
          <a:p>
            <a:pPr algn="ctr"/>
            <a:r>
              <a:rPr lang="en-US" sz="1000" dirty="0">
                <a:solidFill>
                  <a:schemeClr val="bg1"/>
                </a:solidFill>
              </a:rPr>
              <a:t>X = 130</a:t>
            </a:r>
          </a:p>
          <a:p>
            <a:pPr algn="ctr"/>
            <a:endParaRPr lang="en-US" sz="1000" dirty="0">
              <a:solidFill>
                <a:schemeClr val="bg1"/>
              </a:solidFill>
            </a:endParaRPr>
          </a:p>
          <a:p>
            <a:pPr algn="ctr"/>
            <a:r>
              <a:rPr lang="en-US" sz="1000" dirty="0">
                <a:solidFill>
                  <a:schemeClr val="bg1"/>
                </a:solidFill>
              </a:rPr>
              <a:t>95</a:t>
            </a:r>
            <a:endParaRPr lang="en-GB" sz="1000" dirty="0">
              <a:solidFill>
                <a:schemeClr val="bg1"/>
              </a:solidFill>
            </a:endParaRPr>
          </a:p>
        </p:txBody>
      </p:sp>
      <p:sp>
        <p:nvSpPr>
          <p:cNvPr id="71" name="TextBox 70">
            <a:extLst>
              <a:ext uri="{FF2B5EF4-FFF2-40B4-BE49-F238E27FC236}">
                <a16:creationId xmlns:a16="http://schemas.microsoft.com/office/drawing/2014/main" id="{F9A76813-D33D-46EF-B8ED-9A5889368234}"/>
              </a:ext>
            </a:extLst>
          </p:cNvPr>
          <p:cNvSpPr txBox="1"/>
          <p:nvPr/>
        </p:nvSpPr>
        <p:spPr>
          <a:xfrm>
            <a:off x="3914141" y="1874353"/>
            <a:ext cx="525831" cy="861774"/>
          </a:xfrm>
          <a:prstGeom prst="rect">
            <a:avLst/>
          </a:prstGeom>
          <a:noFill/>
        </p:spPr>
        <p:txBody>
          <a:bodyPr wrap="square" rtlCol="0">
            <a:spAutoFit/>
          </a:bodyPr>
          <a:lstStyle/>
          <a:p>
            <a:pPr algn="ctr"/>
            <a:r>
              <a:rPr lang="en-US" sz="1000" dirty="0">
                <a:solidFill>
                  <a:schemeClr val="bg1"/>
                </a:solidFill>
              </a:rPr>
              <a:t>110</a:t>
            </a:r>
          </a:p>
          <a:p>
            <a:pPr algn="ctr"/>
            <a:endParaRPr lang="en-US" sz="1000" dirty="0">
              <a:solidFill>
                <a:schemeClr val="bg1"/>
              </a:solidFill>
            </a:endParaRPr>
          </a:p>
          <a:p>
            <a:pPr algn="ctr"/>
            <a:r>
              <a:rPr lang="en-US" sz="1000" dirty="0">
                <a:solidFill>
                  <a:schemeClr val="bg1"/>
                </a:solidFill>
              </a:rPr>
              <a:t>115</a:t>
            </a:r>
          </a:p>
          <a:p>
            <a:pPr algn="ctr"/>
            <a:endParaRPr lang="en-US" sz="1000" dirty="0">
              <a:solidFill>
                <a:schemeClr val="bg1"/>
              </a:solidFill>
            </a:endParaRPr>
          </a:p>
          <a:p>
            <a:pPr algn="ctr"/>
            <a:r>
              <a:rPr lang="en-US" sz="1000" dirty="0">
                <a:solidFill>
                  <a:schemeClr val="bg1"/>
                </a:solidFill>
              </a:rPr>
              <a:t>118</a:t>
            </a:r>
            <a:endParaRPr lang="en-GB" sz="1000" dirty="0">
              <a:solidFill>
                <a:schemeClr val="bg1"/>
              </a:solidFill>
            </a:endParaRPr>
          </a:p>
        </p:txBody>
      </p:sp>
      <p:sp>
        <p:nvSpPr>
          <p:cNvPr id="72" name="TextBox 71">
            <a:extLst>
              <a:ext uri="{FF2B5EF4-FFF2-40B4-BE49-F238E27FC236}">
                <a16:creationId xmlns:a16="http://schemas.microsoft.com/office/drawing/2014/main" id="{DB69BE2A-1DFA-46C0-BF2E-8BFA57536D82}"/>
              </a:ext>
            </a:extLst>
          </p:cNvPr>
          <p:cNvSpPr txBox="1"/>
          <p:nvPr/>
        </p:nvSpPr>
        <p:spPr>
          <a:xfrm>
            <a:off x="4454182" y="2167807"/>
            <a:ext cx="4135974" cy="246221"/>
          </a:xfrm>
          <a:prstGeom prst="rect">
            <a:avLst/>
          </a:prstGeom>
          <a:noFill/>
        </p:spPr>
        <p:txBody>
          <a:bodyPr wrap="square" rtlCol="0">
            <a:spAutoFit/>
          </a:bodyPr>
          <a:lstStyle/>
          <a:p>
            <a:r>
              <a:rPr lang="en-US" sz="1000" dirty="0">
                <a:solidFill>
                  <a:schemeClr val="bg1"/>
                </a:solidFill>
              </a:rPr>
              <a:t>X = median(90, 95, 100, 110, 115, 117, 118, 120, 130) = 115 </a:t>
            </a:r>
            <a:endParaRPr lang="en-GB" sz="1000" dirty="0">
              <a:solidFill>
                <a:schemeClr val="bg1"/>
              </a:solidFill>
            </a:endParaRPr>
          </a:p>
        </p:txBody>
      </p:sp>
      <p:sp>
        <p:nvSpPr>
          <p:cNvPr id="73" name="Left Bracket 72">
            <a:extLst>
              <a:ext uri="{FF2B5EF4-FFF2-40B4-BE49-F238E27FC236}">
                <a16:creationId xmlns:a16="http://schemas.microsoft.com/office/drawing/2014/main" id="{7C32D1CA-32BC-4950-925D-E314A62C7CCC}"/>
              </a:ext>
            </a:extLst>
          </p:cNvPr>
          <p:cNvSpPr/>
          <p:nvPr/>
        </p:nvSpPr>
        <p:spPr>
          <a:xfrm flipH="1">
            <a:off x="9341580" y="180572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4" name="Left Bracket 73">
            <a:extLst>
              <a:ext uri="{FF2B5EF4-FFF2-40B4-BE49-F238E27FC236}">
                <a16:creationId xmlns:a16="http://schemas.microsoft.com/office/drawing/2014/main" id="{60BB7E03-6DCA-4A44-9BAC-FC2E48F0282E}"/>
              </a:ext>
            </a:extLst>
          </p:cNvPr>
          <p:cNvSpPr/>
          <p:nvPr/>
        </p:nvSpPr>
        <p:spPr>
          <a:xfrm>
            <a:off x="7793012" y="1824215"/>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6" name="TextBox 75">
            <a:extLst>
              <a:ext uri="{FF2B5EF4-FFF2-40B4-BE49-F238E27FC236}">
                <a16:creationId xmlns:a16="http://schemas.microsoft.com/office/drawing/2014/main" id="{A20C9B3A-0C58-4B2E-8B6D-AD7C0B07511B}"/>
              </a:ext>
            </a:extLst>
          </p:cNvPr>
          <p:cNvSpPr txBox="1"/>
          <p:nvPr/>
        </p:nvSpPr>
        <p:spPr>
          <a:xfrm>
            <a:off x="7821891" y="1874353"/>
            <a:ext cx="525831" cy="861774"/>
          </a:xfrm>
          <a:prstGeom prst="rect">
            <a:avLst/>
          </a:prstGeom>
          <a:noFill/>
        </p:spPr>
        <p:txBody>
          <a:bodyPr wrap="square" rtlCol="0">
            <a:spAutoFit/>
          </a:bodyPr>
          <a:lstStyle/>
          <a:p>
            <a:pPr algn="ctr"/>
            <a:r>
              <a:rPr lang="en-US" sz="1000" dirty="0">
                <a:solidFill>
                  <a:schemeClr val="bg1"/>
                </a:solidFill>
              </a:rPr>
              <a:t>100</a:t>
            </a:r>
          </a:p>
          <a:p>
            <a:pPr algn="ctr"/>
            <a:endParaRPr lang="en-US" sz="1000" dirty="0">
              <a:solidFill>
                <a:schemeClr val="bg1"/>
              </a:solidFill>
            </a:endParaRPr>
          </a:p>
          <a:p>
            <a:pPr algn="ctr"/>
            <a:r>
              <a:rPr lang="en-US" sz="1000" dirty="0">
                <a:solidFill>
                  <a:schemeClr val="bg1"/>
                </a:solidFill>
              </a:rPr>
              <a:t>90</a:t>
            </a:r>
          </a:p>
          <a:p>
            <a:pPr algn="ctr"/>
            <a:endParaRPr lang="en-US" sz="1000" dirty="0">
              <a:solidFill>
                <a:schemeClr val="bg1"/>
              </a:solidFill>
            </a:endParaRPr>
          </a:p>
          <a:p>
            <a:pPr algn="ctr"/>
            <a:r>
              <a:rPr lang="en-GB" sz="1000" dirty="0">
                <a:solidFill>
                  <a:schemeClr val="bg1"/>
                </a:solidFill>
              </a:rPr>
              <a:t>117</a:t>
            </a:r>
          </a:p>
        </p:txBody>
      </p:sp>
      <p:sp>
        <p:nvSpPr>
          <p:cNvPr id="78" name="TextBox 77">
            <a:extLst>
              <a:ext uri="{FF2B5EF4-FFF2-40B4-BE49-F238E27FC236}">
                <a16:creationId xmlns:a16="http://schemas.microsoft.com/office/drawing/2014/main" id="{09462D77-82FC-4BC9-B31F-14ABB26B1BF1}"/>
              </a:ext>
            </a:extLst>
          </p:cNvPr>
          <p:cNvSpPr txBox="1"/>
          <p:nvPr/>
        </p:nvSpPr>
        <p:spPr>
          <a:xfrm>
            <a:off x="8292548" y="1874353"/>
            <a:ext cx="595215" cy="861774"/>
          </a:xfrm>
          <a:prstGeom prst="rect">
            <a:avLst/>
          </a:prstGeom>
          <a:noFill/>
        </p:spPr>
        <p:txBody>
          <a:bodyPr wrap="square" rtlCol="0">
            <a:spAutoFit/>
          </a:bodyPr>
          <a:lstStyle/>
          <a:p>
            <a:pPr algn="ctr"/>
            <a:r>
              <a:rPr lang="en-US" sz="1000" dirty="0">
                <a:solidFill>
                  <a:schemeClr val="bg1"/>
                </a:solidFill>
              </a:rPr>
              <a:t>120</a:t>
            </a:r>
          </a:p>
          <a:p>
            <a:pPr algn="ctr"/>
            <a:endParaRPr lang="en-US" sz="1000" dirty="0">
              <a:solidFill>
                <a:schemeClr val="bg1"/>
              </a:solidFill>
            </a:endParaRPr>
          </a:p>
          <a:p>
            <a:pPr algn="ctr"/>
            <a:r>
              <a:rPr lang="en-US" sz="1000" dirty="0">
                <a:solidFill>
                  <a:schemeClr val="bg1"/>
                </a:solidFill>
              </a:rPr>
              <a:t>115</a:t>
            </a:r>
          </a:p>
          <a:p>
            <a:pPr algn="ctr"/>
            <a:endParaRPr lang="en-US" sz="1000" dirty="0">
              <a:solidFill>
                <a:schemeClr val="bg1"/>
              </a:solidFill>
            </a:endParaRPr>
          </a:p>
          <a:p>
            <a:pPr algn="ctr"/>
            <a:r>
              <a:rPr lang="en-US" sz="1000" dirty="0">
                <a:solidFill>
                  <a:schemeClr val="bg1"/>
                </a:solidFill>
              </a:rPr>
              <a:t>95</a:t>
            </a:r>
            <a:endParaRPr lang="en-GB" sz="1000" dirty="0">
              <a:solidFill>
                <a:schemeClr val="bg1"/>
              </a:solidFill>
            </a:endParaRPr>
          </a:p>
        </p:txBody>
      </p:sp>
      <p:sp>
        <p:nvSpPr>
          <p:cNvPr id="81" name="TextBox 80">
            <a:extLst>
              <a:ext uri="{FF2B5EF4-FFF2-40B4-BE49-F238E27FC236}">
                <a16:creationId xmlns:a16="http://schemas.microsoft.com/office/drawing/2014/main" id="{686D4481-B528-48DE-B41E-BF16324F4400}"/>
              </a:ext>
            </a:extLst>
          </p:cNvPr>
          <p:cNvSpPr txBox="1"/>
          <p:nvPr/>
        </p:nvSpPr>
        <p:spPr>
          <a:xfrm>
            <a:off x="8861468" y="1874353"/>
            <a:ext cx="525831" cy="861774"/>
          </a:xfrm>
          <a:prstGeom prst="rect">
            <a:avLst/>
          </a:prstGeom>
          <a:noFill/>
        </p:spPr>
        <p:txBody>
          <a:bodyPr wrap="square" rtlCol="0">
            <a:spAutoFit/>
          </a:bodyPr>
          <a:lstStyle/>
          <a:p>
            <a:pPr algn="ctr"/>
            <a:r>
              <a:rPr lang="en-US" sz="1000" dirty="0">
                <a:solidFill>
                  <a:schemeClr val="bg1"/>
                </a:solidFill>
              </a:rPr>
              <a:t>110</a:t>
            </a:r>
          </a:p>
          <a:p>
            <a:pPr algn="ctr"/>
            <a:endParaRPr lang="en-US" sz="1000" dirty="0">
              <a:solidFill>
                <a:schemeClr val="bg1"/>
              </a:solidFill>
            </a:endParaRPr>
          </a:p>
          <a:p>
            <a:pPr algn="ctr"/>
            <a:r>
              <a:rPr lang="en-US" sz="1000" dirty="0">
                <a:solidFill>
                  <a:schemeClr val="bg1"/>
                </a:solidFill>
              </a:rPr>
              <a:t>115</a:t>
            </a:r>
          </a:p>
          <a:p>
            <a:pPr algn="ctr"/>
            <a:endParaRPr lang="en-US" sz="1000" dirty="0">
              <a:solidFill>
                <a:schemeClr val="bg1"/>
              </a:solidFill>
            </a:endParaRPr>
          </a:p>
          <a:p>
            <a:pPr algn="ctr"/>
            <a:r>
              <a:rPr lang="en-US" sz="1000" dirty="0">
                <a:solidFill>
                  <a:schemeClr val="bg1"/>
                </a:solidFill>
              </a:rPr>
              <a:t>118</a:t>
            </a:r>
            <a:endParaRPr lang="en-GB" sz="1000" dirty="0">
              <a:solidFill>
                <a:schemeClr val="bg1"/>
              </a:solidFill>
            </a:endParaRPr>
          </a:p>
        </p:txBody>
      </p:sp>
      <p:cxnSp>
        <p:nvCxnSpPr>
          <p:cNvPr id="86" name="Straight Arrow Connector 85">
            <a:extLst>
              <a:ext uri="{FF2B5EF4-FFF2-40B4-BE49-F238E27FC236}">
                <a16:creationId xmlns:a16="http://schemas.microsoft.com/office/drawing/2014/main" id="{787C0AB5-94D1-4AA9-A398-4BB2299AB6B1}"/>
              </a:ext>
            </a:extLst>
          </p:cNvPr>
          <p:cNvCxnSpPr>
            <a:cxnSpLocks/>
          </p:cNvCxnSpPr>
          <p:nvPr/>
        </p:nvCxnSpPr>
        <p:spPr>
          <a:xfrm flipV="1">
            <a:off x="5408477" y="2048793"/>
            <a:ext cx="1350627" cy="12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758194DE-B2FF-4E5B-9175-D7C6831A67E8}"/>
              </a:ext>
            </a:extLst>
          </p:cNvPr>
          <p:cNvSpPr txBox="1"/>
          <p:nvPr/>
        </p:nvSpPr>
        <p:spPr>
          <a:xfrm>
            <a:off x="5317464" y="1751242"/>
            <a:ext cx="1598055" cy="246221"/>
          </a:xfrm>
          <a:prstGeom prst="rect">
            <a:avLst/>
          </a:prstGeom>
          <a:noFill/>
        </p:spPr>
        <p:txBody>
          <a:bodyPr wrap="square" rtlCol="0">
            <a:spAutoFit/>
          </a:bodyPr>
          <a:lstStyle/>
          <a:p>
            <a:pPr algn="ctr"/>
            <a:r>
              <a:rPr lang="en-US" sz="1000" dirty="0">
                <a:solidFill>
                  <a:schemeClr val="bg1"/>
                </a:solidFill>
              </a:rPr>
              <a:t>3x3 median filtering</a:t>
            </a:r>
            <a:endParaRPr lang="en-GB" sz="1000" dirty="0">
              <a:solidFill>
                <a:schemeClr val="bg1"/>
              </a:solidFill>
            </a:endParaRPr>
          </a:p>
        </p:txBody>
      </p:sp>
      <p:sp>
        <p:nvSpPr>
          <p:cNvPr id="91" name="Left Bracket 90">
            <a:extLst>
              <a:ext uri="{FF2B5EF4-FFF2-40B4-BE49-F238E27FC236}">
                <a16:creationId xmlns:a16="http://schemas.microsoft.com/office/drawing/2014/main" id="{776B8C97-2C5E-4A72-9427-9879C233E35B}"/>
              </a:ext>
            </a:extLst>
          </p:cNvPr>
          <p:cNvSpPr/>
          <p:nvPr/>
        </p:nvSpPr>
        <p:spPr>
          <a:xfrm flipH="1">
            <a:off x="4409603" y="4108369"/>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2" name="Left Bracket 91">
            <a:extLst>
              <a:ext uri="{FF2B5EF4-FFF2-40B4-BE49-F238E27FC236}">
                <a16:creationId xmlns:a16="http://schemas.microsoft.com/office/drawing/2014/main" id="{7C4A7BBE-6896-4E22-8196-179BD1C0B47A}"/>
              </a:ext>
            </a:extLst>
          </p:cNvPr>
          <p:cNvSpPr/>
          <p:nvPr/>
        </p:nvSpPr>
        <p:spPr>
          <a:xfrm>
            <a:off x="2861035" y="4126858"/>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3" name="TextBox 92">
            <a:extLst>
              <a:ext uri="{FF2B5EF4-FFF2-40B4-BE49-F238E27FC236}">
                <a16:creationId xmlns:a16="http://schemas.microsoft.com/office/drawing/2014/main" id="{9A1F335D-C574-499E-8D68-D09DE251904A}"/>
              </a:ext>
            </a:extLst>
          </p:cNvPr>
          <p:cNvSpPr txBox="1"/>
          <p:nvPr/>
        </p:nvSpPr>
        <p:spPr>
          <a:xfrm>
            <a:off x="2889914" y="4176996"/>
            <a:ext cx="525831" cy="861774"/>
          </a:xfrm>
          <a:prstGeom prst="rect">
            <a:avLst/>
          </a:prstGeom>
          <a:noFill/>
        </p:spPr>
        <p:txBody>
          <a:bodyPr wrap="square" rtlCol="0">
            <a:spAutoFit/>
          </a:bodyPr>
          <a:lstStyle/>
          <a:p>
            <a:pPr algn="ctr"/>
            <a:r>
              <a:rPr lang="en-US" sz="1000" dirty="0">
                <a:solidFill>
                  <a:schemeClr val="bg1"/>
                </a:solidFill>
              </a:rPr>
              <a:t>100</a:t>
            </a:r>
          </a:p>
          <a:p>
            <a:pPr algn="ctr"/>
            <a:endParaRPr lang="en-US" sz="1000" dirty="0">
              <a:solidFill>
                <a:schemeClr val="bg1"/>
              </a:solidFill>
            </a:endParaRPr>
          </a:p>
          <a:p>
            <a:pPr algn="ctr"/>
            <a:r>
              <a:rPr lang="en-US" sz="1000" dirty="0">
                <a:solidFill>
                  <a:schemeClr val="bg1"/>
                </a:solidFill>
              </a:rPr>
              <a:t>90</a:t>
            </a:r>
          </a:p>
          <a:p>
            <a:pPr algn="ctr"/>
            <a:endParaRPr lang="en-US" sz="1000" dirty="0">
              <a:solidFill>
                <a:schemeClr val="bg1"/>
              </a:solidFill>
            </a:endParaRPr>
          </a:p>
          <a:p>
            <a:pPr algn="ctr"/>
            <a:r>
              <a:rPr lang="en-GB" sz="1000" dirty="0">
                <a:solidFill>
                  <a:schemeClr val="bg1"/>
                </a:solidFill>
              </a:rPr>
              <a:t>117</a:t>
            </a:r>
          </a:p>
        </p:txBody>
      </p:sp>
      <p:sp>
        <p:nvSpPr>
          <p:cNvPr id="94" name="TextBox 93">
            <a:extLst>
              <a:ext uri="{FF2B5EF4-FFF2-40B4-BE49-F238E27FC236}">
                <a16:creationId xmlns:a16="http://schemas.microsoft.com/office/drawing/2014/main" id="{0DA4DB89-F80C-46BA-8A1C-0461BA31F2B5}"/>
              </a:ext>
            </a:extLst>
          </p:cNvPr>
          <p:cNvSpPr txBox="1"/>
          <p:nvPr/>
        </p:nvSpPr>
        <p:spPr>
          <a:xfrm>
            <a:off x="3360571" y="4176996"/>
            <a:ext cx="595215" cy="861774"/>
          </a:xfrm>
          <a:prstGeom prst="rect">
            <a:avLst/>
          </a:prstGeom>
          <a:noFill/>
        </p:spPr>
        <p:txBody>
          <a:bodyPr wrap="square" rtlCol="0">
            <a:spAutoFit/>
          </a:bodyPr>
          <a:lstStyle/>
          <a:p>
            <a:pPr algn="ctr"/>
            <a:r>
              <a:rPr lang="en-US" sz="1000" dirty="0">
                <a:solidFill>
                  <a:schemeClr val="bg1"/>
                </a:solidFill>
              </a:rPr>
              <a:t>400</a:t>
            </a:r>
          </a:p>
          <a:p>
            <a:pPr algn="ctr"/>
            <a:endParaRPr lang="en-US" sz="1000" dirty="0">
              <a:solidFill>
                <a:schemeClr val="bg1"/>
              </a:solidFill>
            </a:endParaRPr>
          </a:p>
          <a:p>
            <a:pPr algn="ctr"/>
            <a:r>
              <a:rPr lang="en-US" sz="1000" dirty="0">
                <a:solidFill>
                  <a:schemeClr val="bg1"/>
                </a:solidFill>
              </a:rPr>
              <a:t>X = 130</a:t>
            </a:r>
          </a:p>
          <a:p>
            <a:pPr algn="ctr"/>
            <a:endParaRPr lang="en-US" sz="1000" dirty="0">
              <a:solidFill>
                <a:schemeClr val="bg1"/>
              </a:solidFill>
            </a:endParaRPr>
          </a:p>
          <a:p>
            <a:pPr algn="ctr"/>
            <a:r>
              <a:rPr lang="en-US" sz="1000" dirty="0">
                <a:solidFill>
                  <a:schemeClr val="bg1"/>
                </a:solidFill>
              </a:rPr>
              <a:t>95</a:t>
            </a:r>
            <a:endParaRPr lang="en-GB" sz="1000" dirty="0">
              <a:solidFill>
                <a:schemeClr val="bg1"/>
              </a:solidFill>
            </a:endParaRPr>
          </a:p>
        </p:txBody>
      </p:sp>
      <p:sp>
        <p:nvSpPr>
          <p:cNvPr id="95" name="TextBox 94">
            <a:extLst>
              <a:ext uri="{FF2B5EF4-FFF2-40B4-BE49-F238E27FC236}">
                <a16:creationId xmlns:a16="http://schemas.microsoft.com/office/drawing/2014/main" id="{DB488D1C-09F5-4B39-B531-7D529537511A}"/>
              </a:ext>
            </a:extLst>
          </p:cNvPr>
          <p:cNvSpPr txBox="1"/>
          <p:nvPr/>
        </p:nvSpPr>
        <p:spPr>
          <a:xfrm>
            <a:off x="3929491" y="4176996"/>
            <a:ext cx="525831" cy="861774"/>
          </a:xfrm>
          <a:prstGeom prst="rect">
            <a:avLst/>
          </a:prstGeom>
          <a:noFill/>
        </p:spPr>
        <p:txBody>
          <a:bodyPr wrap="square" rtlCol="0">
            <a:spAutoFit/>
          </a:bodyPr>
          <a:lstStyle/>
          <a:p>
            <a:pPr algn="ctr"/>
            <a:r>
              <a:rPr lang="en-US" sz="1000" dirty="0">
                <a:solidFill>
                  <a:schemeClr val="bg1"/>
                </a:solidFill>
              </a:rPr>
              <a:t>110</a:t>
            </a:r>
          </a:p>
          <a:p>
            <a:pPr algn="ctr"/>
            <a:endParaRPr lang="en-US" sz="1000" dirty="0">
              <a:solidFill>
                <a:schemeClr val="bg1"/>
              </a:solidFill>
            </a:endParaRPr>
          </a:p>
          <a:p>
            <a:pPr algn="ctr"/>
            <a:r>
              <a:rPr lang="en-US" sz="1000" dirty="0">
                <a:solidFill>
                  <a:schemeClr val="bg1"/>
                </a:solidFill>
              </a:rPr>
              <a:t>115</a:t>
            </a:r>
          </a:p>
          <a:p>
            <a:pPr algn="ctr"/>
            <a:endParaRPr lang="en-US" sz="1000" dirty="0">
              <a:solidFill>
                <a:schemeClr val="bg1"/>
              </a:solidFill>
            </a:endParaRPr>
          </a:p>
          <a:p>
            <a:pPr algn="ctr"/>
            <a:r>
              <a:rPr lang="en-US" sz="1000" dirty="0">
                <a:solidFill>
                  <a:schemeClr val="bg1"/>
                </a:solidFill>
              </a:rPr>
              <a:t>118</a:t>
            </a:r>
            <a:endParaRPr lang="en-GB" sz="1000" dirty="0">
              <a:solidFill>
                <a:schemeClr val="bg1"/>
              </a:solidFill>
            </a:endParaRPr>
          </a:p>
        </p:txBody>
      </p:sp>
      <p:sp>
        <p:nvSpPr>
          <p:cNvPr id="96" name="TextBox 95">
            <a:extLst>
              <a:ext uri="{FF2B5EF4-FFF2-40B4-BE49-F238E27FC236}">
                <a16:creationId xmlns:a16="http://schemas.microsoft.com/office/drawing/2014/main" id="{09BE2983-1E66-4422-B6D7-E27C38D0F0CC}"/>
              </a:ext>
            </a:extLst>
          </p:cNvPr>
          <p:cNvSpPr txBox="1"/>
          <p:nvPr/>
        </p:nvSpPr>
        <p:spPr>
          <a:xfrm>
            <a:off x="4469532" y="4470450"/>
            <a:ext cx="4135974" cy="246221"/>
          </a:xfrm>
          <a:prstGeom prst="rect">
            <a:avLst/>
          </a:prstGeom>
          <a:noFill/>
        </p:spPr>
        <p:txBody>
          <a:bodyPr wrap="square" rtlCol="0">
            <a:spAutoFit/>
          </a:bodyPr>
          <a:lstStyle/>
          <a:p>
            <a:r>
              <a:rPr lang="en-US" sz="1000" dirty="0">
                <a:solidFill>
                  <a:schemeClr val="bg1"/>
                </a:solidFill>
              </a:rPr>
              <a:t>X = median(90, 95, 100, 110, 115, 117, 118, 130, 400) = 115 </a:t>
            </a:r>
            <a:endParaRPr lang="en-GB" sz="1000" dirty="0">
              <a:solidFill>
                <a:schemeClr val="bg1"/>
              </a:solidFill>
            </a:endParaRPr>
          </a:p>
        </p:txBody>
      </p:sp>
      <p:sp>
        <p:nvSpPr>
          <p:cNvPr id="97" name="Left Bracket 96">
            <a:extLst>
              <a:ext uri="{FF2B5EF4-FFF2-40B4-BE49-F238E27FC236}">
                <a16:creationId xmlns:a16="http://schemas.microsoft.com/office/drawing/2014/main" id="{64742174-3890-47D4-BE0C-A2B6118A297C}"/>
              </a:ext>
            </a:extLst>
          </p:cNvPr>
          <p:cNvSpPr/>
          <p:nvPr/>
        </p:nvSpPr>
        <p:spPr>
          <a:xfrm flipH="1">
            <a:off x="9356930" y="4108369"/>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8" name="Left Bracket 97">
            <a:extLst>
              <a:ext uri="{FF2B5EF4-FFF2-40B4-BE49-F238E27FC236}">
                <a16:creationId xmlns:a16="http://schemas.microsoft.com/office/drawing/2014/main" id="{360515F8-A07E-456E-A6AA-E2697A142E35}"/>
              </a:ext>
            </a:extLst>
          </p:cNvPr>
          <p:cNvSpPr/>
          <p:nvPr/>
        </p:nvSpPr>
        <p:spPr>
          <a:xfrm>
            <a:off x="7808362" y="4126858"/>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9" name="TextBox 98">
            <a:extLst>
              <a:ext uri="{FF2B5EF4-FFF2-40B4-BE49-F238E27FC236}">
                <a16:creationId xmlns:a16="http://schemas.microsoft.com/office/drawing/2014/main" id="{5C926E29-54BA-4030-A119-C84B7DDD18B3}"/>
              </a:ext>
            </a:extLst>
          </p:cNvPr>
          <p:cNvSpPr txBox="1"/>
          <p:nvPr/>
        </p:nvSpPr>
        <p:spPr>
          <a:xfrm>
            <a:off x="7837241" y="4176996"/>
            <a:ext cx="525831" cy="861774"/>
          </a:xfrm>
          <a:prstGeom prst="rect">
            <a:avLst/>
          </a:prstGeom>
          <a:noFill/>
        </p:spPr>
        <p:txBody>
          <a:bodyPr wrap="square" rtlCol="0">
            <a:spAutoFit/>
          </a:bodyPr>
          <a:lstStyle/>
          <a:p>
            <a:pPr algn="ctr"/>
            <a:r>
              <a:rPr lang="en-US" sz="1000" dirty="0">
                <a:solidFill>
                  <a:schemeClr val="bg1"/>
                </a:solidFill>
              </a:rPr>
              <a:t>100</a:t>
            </a:r>
          </a:p>
          <a:p>
            <a:pPr algn="ctr"/>
            <a:endParaRPr lang="en-US" sz="1000" dirty="0">
              <a:solidFill>
                <a:schemeClr val="bg1"/>
              </a:solidFill>
            </a:endParaRPr>
          </a:p>
          <a:p>
            <a:pPr algn="ctr"/>
            <a:r>
              <a:rPr lang="en-US" sz="1000" dirty="0">
                <a:solidFill>
                  <a:schemeClr val="bg1"/>
                </a:solidFill>
              </a:rPr>
              <a:t>90</a:t>
            </a:r>
          </a:p>
          <a:p>
            <a:pPr algn="ctr"/>
            <a:endParaRPr lang="en-US" sz="1000" dirty="0">
              <a:solidFill>
                <a:schemeClr val="bg1"/>
              </a:solidFill>
            </a:endParaRPr>
          </a:p>
          <a:p>
            <a:pPr algn="ctr"/>
            <a:r>
              <a:rPr lang="en-GB" sz="1000" dirty="0">
                <a:solidFill>
                  <a:schemeClr val="bg1"/>
                </a:solidFill>
              </a:rPr>
              <a:t>117</a:t>
            </a:r>
          </a:p>
        </p:txBody>
      </p:sp>
      <p:sp>
        <p:nvSpPr>
          <p:cNvPr id="100" name="TextBox 99">
            <a:extLst>
              <a:ext uri="{FF2B5EF4-FFF2-40B4-BE49-F238E27FC236}">
                <a16:creationId xmlns:a16="http://schemas.microsoft.com/office/drawing/2014/main" id="{1BE7B71B-F38C-40F9-B833-CB3A5F30287B}"/>
              </a:ext>
            </a:extLst>
          </p:cNvPr>
          <p:cNvSpPr txBox="1"/>
          <p:nvPr/>
        </p:nvSpPr>
        <p:spPr>
          <a:xfrm>
            <a:off x="8307898" y="4176996"/>
            <a:ext cx="595215" cy="861774"/>
          </a:xfrm>
          <a:prstGeom prst="rect">
            <a:avLst/>
          </a:prstGeom>
          <a:noFill/>
        </p:spPr>
        <p:txBody>
          <a:bodyPr wrap="square" rtlCol="0">
            <a:spAutoFit/>
          </a:bodyPr>
          <a:lstStyle/>
          <a:p>
            <a:pPr algn="ctr"/>
            <a:r>
              <a:rPr lang="en-US" sz="1000" dirty="0">
                <a:solidFill>
                  <a:schemeClr val="bg1"/>
                </a:solidFill>
              </a:rPr>
              <a:t>400</a:t>
            </a:r>
          </a:p>
          <a:p>
            <a:pPr algn="ctr"/>
            <a:endParaRPr lang="en-US" sz="1000" dirty="0">
              <a:solidFill>
                <a:schemeClr val="bg1"/>
              </a:solidFill>
            </a:endParaRPr>
          </a:p>
          <a:p>
            <a:pPr algn="ctr"/>
            <a:r>
              <a:rPr lang="en-US" sz="1000" dirty="0">
                <a:solidFill>
                  <a:schemeClr val="bg1"/>
                </a:solidFill>
              </a:rPr>
              <a:t>115</a:t>
            </a:r>
          </a:p>
          <a:p>
            <a:pPr algn="ctr"/>
            <a:endParaRPr lang="en-US" sz="1000" dirty="0">
              <a:solidFill>
                <a:schemeClr val="bg1"/>
              </a:solidFill>
            </a:endParaRPr>
          </a:p>
          <a:p>
            <a:pPr algn="ctr"/>
            <a:r>
              <a:rPr lang="en-US" sz="1000" dirty="0">
                <a:solidFill>
                  <a:schemeClr val="bg1"/>
                </a:solidFill>
              </a:rPr>
              <a:t>95</a:t>
            </a:r>
            <a:endParaRPr lang="en-GB" sz="1000" dirty="0">
              <a:solidFill>
                <a:schemeClr val="bg1"/>
              </a:solidFill>
            </a:endParaRPr>
          </a:p>
        </p:txBody>
      </p:sp>
      <p:sp>
        <p:nvSpPr>
          <p:cNvPr id="101" name="TextBox 100">
            <a:extLst>
              <a:ext uri="{FF2B5EF4-FFF2-40B4-BE49-F238E27FC236}">
                <a16:creationId xmlns:a16="http://schemas.microsoft.com/office/drawing/2014/main" id="{E048BE20-031C-4892-A5FB-8810C4A0B126}"/>
              </a:ext>
            </a:extLst>
          </p:cNvPr>
          <p:cNvSpPr txBox="1"/>
          <p:nvPr/>
        </p:nvSpPr>
        <p:spPr>
          <a:xfrm>
            <a:off x="8876818" y="4176996"/>
            <a:ext cx="525831" cy="861774"/>
          </a:xfrm>
          <a:prstGeom prst="rect">
            <a:avLst/>
          </a:prstGeom>
          <a:noFill/>
        </p:spPr>
        <p:txBody>
          <a:bodyPr wrap="square" rtlCol="0">
            <a:spAutoFit/>
          </a:bodyPr>
          <a:lstStyle/>
          <a:p>
            <a:pPr algn="ctr"/>
            <a:r>
              <a:rPr lang="en-US" sz="1000" dirty="0">
                <a:solidFill>
                  <a:schemeClr val="bg1"/>
                </a:solidFill>
              </a:rPr>
              <a:t>110</a:t>
            </a:r>
          </a:p>
          <a:p>
            <a:pPr algn="ctr"/>
            <a:endParaRPr lang="en-US" sz="1000" dirty="0">
              <a:solidFill>
                <a:schemeClr val="bg1"/>
              </a:solidFill>
            </a:endParaRPr>
          </a:p>
          <a:p>
            <a:pPr algn="ctr"/>
            <a:r>
              <a:rPr lang="en-US" sz="1000" dirty="0">
                <a:solidFill>
                  <a:schemeClr val="bg1"/>
                </a:solidFill>
              </a:rPr>
              <a:t>115</a:t>
            </a:r>
          </a:p>
          <a:p>
            <a:pPr algn="ctr"/>
            <a:endParaRPr lang="en-US" sz="1000" dirty="0">
              <a:solidFill>
                <a:schemeClr val="bg1"/>
              </a:solidFill>
            </a:endParaRPr>
          </a:p>
          <a:p>
            <a:pPr algn="ctr"/>
            <a:r>
              <a:rPr lang="en-US" sz="1000" dirty="0">
                <a:solidFill>
                  <a:schemeClr val="bg1"/>
                </a:solidFill>
              </a:rPr>
              <a:t>118</a:t>
            </a:r>
            <a:endParaRPr lang="en-GB" sz="1000" dirty="0">
              <a:solidFill>
                <a:schemeClr val="bg1"/>
              </a:solidFill>
            </a:endParaRPr>
          </a:p>
        </p:txBody>
      </p:sp>
      <p:cxnSp>
        <p:nvCxnSpPr>
          <p:cNvPr id="102" name="Straight Arrow Connector 101">
            <a:extLst>
              <a:ext uri="{FF2B5EF4-FFF2-40B4-BE49-F238E27FC236}">
                <a16:creationId xmlns:a16="http://schemas.microsoft.com/office/drawing/2014/main" id="{AD0C77DB-FDFE-4B1F-BF7F-FF11FF5467CE}"/>
              </a:ext>
            </a:extLst>
          </p:cNvPr>
          <p:cNvCxnSpPr>
            <a:cxnSpLocks/>
          </p:cNvCxnSpPr>
          <p:nvPr/>
        </p:nvCxnSpPr>
        <p:spPr>
          <a:xfrm flipV="1">
            <a:off x="5423827" y="4351436"/>
            <a:ext cx="1350627" cy="12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696C2907-1ABF-4AB4-BCD3-452409F9A032}"/>
              </a:ext>
            </a:extLst>
          </p:cNvPr>
          <p:cNvSpPr txBox="1"/>
          <p:nvPr/>
        </p:nvSpPr>
        <p:spPr>
          <a:xfrm>
            <a:off x="4394253" y="2370345"/>
            <a:ext cx="4135974" cy="246221"/>
          </a:xfrm>
          <a:prstGeom prst="rect">
            <a:avLst/>
          </a:prstGeom>
          <a:noFill/>
        </p:spPr>
        <p:txBody>
          <a:bodyPr wrap="square" rtlCol="0">
            <a:spAutoFit/>
          </a:bodyPr>
          <a:lstStyle/>
          <a:p>
            <a:r>
              <a:rPr lang="en-US" sz="1000" dirty="0">
                <a:solidFill>
                  <a:schemeClr val="bg1"/>
                </a:solidFill>
              </a:rPr>
              <a:t>      mean(90, 95, 100, 110, 115, 117, 118, 120, 130) = 115 </a:t>
            </a:r>
            <a:endParaRPr lang="en-GB" sz="1000" dirty="0">
              <a:solidFill>
                <a:schemeClr val="bg1"/>
              </a:solidFill>
            </a:endParaRPr>
          </a:p>
        </p:txBody>
      </p:sp>
    </p:spTree>
    <p:extLst>
      <p:ext uri="{BB962C8B-B14F-4D97-AF65-F5344CB8AC3E}">
        <p14:creationId xmlns:p14="http://schemas.microsoft.com/office/powerpoint/2010/main" val="182880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867004"/>
            <a:ext cx="6775450" cy="5990996"/>
          </a:xfrm>
        </p:spPr>
        <p:txBody>
          <a:bodyPr/>
          <a:lstStyle/>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 </a:t>
            </a: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rtl="0">
              <a:spcBef>
                <a:spcPts val="0"/>
              </a:spcBef>
              <a:spcAft>
                <a:spcPts val="0"/>
              </a:spcAft>
              <a:buNone/>
            </a:pPr>
            <a:endParaRPr lang="en-US" sz="1000" dirty="0">
              <a:solidFill>
                <a:schemeClr val="bg1"/>
              </a:solidFill>
            </a:endParaRPr>
          </a:p>
          <a:p>
            <a:pPr marL="0" indent="0" rtl="0">
              <a:spcBef>
                <a:spcPts val="0"/>
              </a:spcBef>
              <a:spcAft>
                <a:spcPts val="0"/>
              </a:spcAft>
              <a:buNone/>
            </a:pPr>
            <a:r>
              <a:rPr lang="en-GB" sz="10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p:spPr>
        <p:txBody>
          <a:bodyPr/>
          <a:lstStyle/>
          <a:p>
            <a:pPr marL="0" indent="0" algn="ctr" rtl="0">
              <a:spcBef>
                <a:spcPts val="0"/>
              </a:spcBef>
              <a:spcAft>
                <a:spcPts val="0"/>
              </a:spcAft>
              <a:buNone/>
            </a:pPr>
            <a:r>
              <a:rPr lang="en-US" dirty="0">
                <a:solidFill>
                  <a:schemeClr val="bg1"/>
                </a:solidFill>
              </a:rPr>
              <a:t>Algorithm  architecture</a:t>
            </a:r>
            <a:endParaRPr lang="en-US" sz="3200" b="0" i="0" u="none" strike="noStrike" dirty="0">
              <a:solidFill>
                <a:schemeClr val="bg1"/>
              </a:solidFill>
              <a:effectLst/>
            </a:endParaRP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11</a:t>
            </a:r>
            <a:endParaRPr lang="en-GB" dirty="0">
              <a:solidFill>
                <a:schemeClr val="bg1"/>
              </a:solidFill>
            </a:endParaRPr>
          </a:p>
        </p:txBody>
      </p:sp>
      <p:sp>
        <p:nvSpPr>
          <p:cNvPr id="2" name="Rectangle 1">
            <a:extLst>
              <a:ext uri="{FF2B5EF4-FFF2-40B4-BE49-F238E27FC236}">
                <a16:creationId xmlns:a16="http://schemas.microsoft.com/office/drawing/2014/main" id="{D952286F-566F-4EB8-915F-9E1B4E1EA638}"/>
              </a:ext>
            </a:extLst>
          </p:cNvPr>
          <p:cNvSpPr/>
          <p:nvPr/>
        </p:nvSpPr>
        <p:spPr>
          <a:xfrm>
            <a:off x="5026256" y="867414"/>
            <a:ext cx="1587649" cy="477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Corrupted Image</a:t>
            </a:r>
          </a:p>
          <a:p>
            <a:pPr algn="ctr"/>
            <a:r>
              <a:rPr lang="en-US" sz="1000" dirty="0"/>
              <a:t>(Input Image)</a:t>
            </a:r>
            <a:endParaRPr lang="en-GB" sz="1000" dirty="0"/>
          </a:p>
        </p:txBody>
      </p:sp>
      <p:sp>
        <p:nvSpPr>
          <p:cNvPr id="32" name="Rectangle 31">
            <a:extLst>
              <a:ext uri="{FF2B5EF4-FFF2-40B4-BE49-F238E27FC236}">
                <a16:creationId xmlns:a16="http://schemas.microsoft.com/office/drawing/2014/main" id="{290FE85D-F824-4AE1-8F4A-5DA234F80774}"/>
              </a:ext>
            </a:extLst>
          </p:cNvPr>
          <p:cNvSpPr/>
          <p:nvPr/>
        </p:nvSpPr>
        <p:spPr>
          <a:xfrm>
            <a:off x="5997543" y="2025386"/>
            <a:ext cx="1587649" cy="477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cxnSp>
        <p:nvCxnSpPr>
          <p:cNvPr id="4" name="Straight Connector 3">
            <a:extLst>
              <a:ext uri="{FF2B5EF4-FFF2-40B4-BE49-F238E27FC236}">
                <a16:creationId xmlns:a16="http://schemas.microsoft.com/office/drawing/2014/main" id="{9212C737-53BB-4757-9E6C-F4542BC9E61C}"/>
              </a:ext>
            </a:extLst>
          </p:cNvPr>
          <p:cNvCxnSpPr>
            <a:cxnSpLocks/>
          </p:cNvCxnSpPr>
          <p:nvPr/>
        </p:nvCxnSpPr>
        <p:spPr>
          <a:xfrm>
            <a:off x="6486235" y="2025386"/>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F213981D-B29E-4D17-84E8-41B5BCF2B08B}"/>
              </a:ext>
            </a:extLst>
          </p:cNvPr>
          <p:cNvCxnSpPr>
            <a:cxnSpLocks/>
          </p:cNvCxnSpPr>
          <p:nvPr/>
        </p:nvCxnSpPr>
        <p:spPr>
          <a:xfrm>
            <a:off x="7292976" y="2025386"/>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E8B57E9A-ED17-487C-9D26-BA5CF2022DD1}"/>
              </a:ext>
            </a:extLst>
          </p:cNvPr>
          <p:cNvCxnSpPr>
            <a:cxnSpLocks/>
          </p:cNvCxnSpPr>
          <p:nvPr/>
        </p:nvCxnSpPr>
        <p:spPr>
          <a:xfrm>
            <a:off x="6791367" y="2025386"/>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A94D5118-7D8A-494E-A24C-2400B5343A30}"/>
              </a:ext>
            </a:extLst>
          </p:cNvPr>
          <p:cNvCxnSpPr>
            <a:cxnSpLocks/>
          </p:cNvCxnSpPr>
          <p:nvPr/>
        </p:nvCxnSpPr>
        <p:spPr>
          <a:xfrm>
            <a:off x="7105651" y="2025386"/>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749BB8C5-AAE7-4CEE-9E26-33E4AFA96B79}"/>
              </a:ext>
            </a:extLst>
          </p:cNvPr>
          <p:cNvCxnSpPr>
            <a:cxnSpLocks/>
          </p:cNvCxnSpPr>
          <p:nvPr/>
        </p:nvCxnSpPr>
        <p:spPr>
          <a:xfrm>
            <a:off x="6645654" y="2025386"/>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F817FD09-0BE3-4CD2-8049-D61E152ABEC0}"/>
              </a:ext>
            </a:extLst>
          </p:cNvPr>
          <p:cNvCxnSpPr>
            <a:cxnSpLocks/>
          </p:cNvCxnSpPr>
          <p:nvPr/>
        </p:nvCxnSpPr>
        <p:spPr>
          <a:xfrm>
            <a:off x="7460877" y="2025386"/>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48943C72-84CF-46E6-9914-7DACBB9AA537}"/>
              </a:ext>
            </a:extLst>
          </p:cNvPr>
          <p:cNvCxnSpPr>
            <a:cxnSpLocks/>
          </p:cNvCxnSpPr>
          <p:nvPr/>
        </p:nvCxnSpPr>
        <p:spPr>
          <a:xfrm>
            <a:off x="6939269" y="2025386"/>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E7C6C469-A264-4A04-989B-AD4409712BFD}"/>
              </a:ext>
            </a:extLst>
          </p:cNvPr>
          <p:cNvCxnSpPr>
            <a:cxnSpLocks/>
          </p:cNvCxnSpPr>
          <p:nvPr/>
        </p:nvCxnSpPr>
        <p:spPr>
          <a:xfrm>
            <a:off x="6328243" y="2025386"/>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C7903E02-F5EB-4CEB-AFE6-17EF1003C6F6}"/>
              </a:ext>
            </a:extLst>
          </p:cNvPr>
          <p:cNvCxnSpPr>
            <a:cxnSpLocks/>
          </p:cNvCxnSpPr>
          <p:nvPr/>
        </p:nvCxnSpPr>
        <p:spPr>
          <a:xfrm>
            <a:off x="6153472" y="2025386"/>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4EEEE344-5F52-48E6-8E90-25E3AF03C49E}"/>
              </a:ext>
            </a:extLst>
          </p:cNvPr>
          <p:cNvCxnSpPr>
            <a:cxnSpLocks/>
          </p:cNvCxnSpPr>
          <p:nvPr/>
        </p:nvCxnSpPr>
        <p:spPr>
          <a:xfrm>
            <a:off x="5943719" y="2134443"/>
            <a:ext cx="164147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43AB0F68-560B-4920-817E-50F1D9971C58}"/>
              </a:ext>
            </a:extLst>
          </p:cNvPr>
          <p:cNvCxnSpPr>
            <a:cxnSpLocks/>
          </p:cNvCxnSpPr>
          <p:nvPr/>
        </p:nvCxnSpPr>
        <p:spPr>
          <a:xfrm>
            <a:off x="5997543" y="2261676"/>
            <a:ext cx="164147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3ACC446B-7CB9-40A9-9980-1D55D5866D17}"/>
              </a:ext>
            </a:extLst>
          </p:cNvPr>
          <p:cNvCxnSpPr>
            <a:cxnSpLocks/>
          </p:cNvCxnSpPr>
          <p:nvPr/>
        </p:nvCxnSpPr>
        <p:spPr>
          <a:xfrm>
            <a:off x="5997543" y="2397298"/>
            <a:ext cx="164147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250007CD-37D7-4375-B626-BF59318B431F}"/>
              </a:ext>
            </a:extLst>
          </p:cNvPr>
          <p:cNvSpPr txBox="1"/>
          <p:nvPr/>
        </p:nvSpPr>
        <p:spPr>
          <a:xfrm>
            <a:off x="5967702" y="1540194"/>
            <a:ext cx="3792228" cy="369332"/>
          </a:xfrm>
          <a:prstGeom prst="rect">
            <a:avLst/>
          </a:prstGeom>
          <a:noFill/>
        </p:spPr>
        <p:txBody>
          <a:bodyPr wrap="square" rtlCol="0">
            <a:spAutoFit/>
          </a:bodyPr>
          <a:lstStyle/>
          <a:p>
            <a:r>
              <a:rPr lang="en-US" sz="900" b="0" i="0" u="none" strike="noStrike" dirty="0">
                <a:solidFill>
                  <a:schemeClr val="bg1"/>
                </a:solidFill>
                <a:effectLst/>
              </a:rPr>
              <a:t>Input Image split into </a:t>
            </a:r>
            <a:r>
              <a:rPr lang="en-US" sz="900" b="0" i="0" u="none" strike="noStrike" dirty="0" err="1">
                <a:solidFill>
                  <a:schemeClr val="bg1"/>
                </a:solidFill>
                <a:effectLst/>
              </a:rPr>
              <a:t>KxK</a:t>
            </a:r>
            <a:r>
              <a:rPr lang="en-US" sz="900" b="0" i="0" u="none" strike="noStrike" dirty="0">
                <a:solidFill>
                  <a:schemeClr val="bg1"/>
                </a:solidFill>
                <a:effectLst/>
              </a:rPr>
              <a:t> blocks + </a:t>
            </a:r>
            <a:r>
              <a:rPr lang="en-US" sz="900" dirty="0">
                <a:solidFill>
                  <a:schemeClr val="bg1"/>
                </a:solidFill>
              </a:rPr>
              <a:t>Transformation matrix T calculated </a:t>
            </a:r>
            <a:endParaRPr lang="en-US" sz="900" b="0" i="0" u="none" strike="noStrike" dirty="0">
              <a:solidFill>
                <a:schemeClr val="bg1"/>
              </a:solidFill>
              <a:effectLst/>
            </a:endParaRPr>
          </a:p>
          <a:p>
            <a:endParaRPr lang="en-US" sz="900" b="0" i="0" u="none" strike="noStrike" dirty="0">
              <a:solidFill>
                <a:schemeClr val="bg1"/>
              </a:solidFill>
              <a:effectLst/>
            </a:endParaRPr>
          </a:p>
        </p:txBody>
      </p:sp>
      <p:sp>
        <p:nvSpPr>
          <p:cNvPr id="11" name="Rectangle 10">
            <a:extLst>
              <a:ext uri="{FF2B5EF4-FFF2-40B4-BE49-F238E27FC236}">
                <a16:creationId xmlns:a16="http://schemas.microsoft.com/office/drawing/2014/main" id="{82EC0247-9BCD-406B-B00B-AA5B8372D4BC}"/>
              </a:ext>
            </a:extLst>
          </p:cNvPr>
          <p:cNvSpPr/>
          <p:nvPr/>
        </p:nvSpPr>
        <p:spPr>
          <a:xfrm>
            <a:off x="7863816" y="2375698"/>
            <a:ext cx="145713" cy="12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02DDB125-7F85-45EC-82DC-CEE199EE6080}"/>
              </a:ext>
            </a:extLst>
          </p:cNvPr>
          <p:cNvCxnSpPr>
            <a:cxnSpLocks/>
            <a:stCxn id="11" idx="1"/>
          </p:cNvCxnSpPr>
          <p:nvPr/>
        </p:nvCxnSpPr>
        <p:spPr>
          <a:xfrm flipH="1" flipV="1">
            <a:off x="7021760" y="2202996"/>
            <a:ext cx="842056" cy="2363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Right Bracket 14">
            <a:extLst>
              <a:ext uri="{FF2B5EF4-FFF2-40B4-BE49-F238E27FC236}">
                <a16:creationId xmlns:a16="http://schemas.microsoft.com/office/drawing/2014/main" id="{382A6F12-277E-45A5-96AA-0AC497A86AEA}"/>
              </a:ext>
            </a:extLst>
          </p:cNvPr>
          <p:cNvSpPr/>
          <p:nvPr/>
        </p:nvSpPr>
        <p:spPr>
          <a:xfrm>
            <a:off x="8051140" y="2375698"/>
            <a:ext cx="45719" cy="12723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6" name="Right Bracket 55">
            <a:extLst>
              <a:ext uri="{FF2B5EF4-FFF2-40B4-BE49-F238E27FC236}">
                <a16:creationId xmlns:a16="http://schemas.microsoft.com/office/drawing/2014/main" id="{824F2FC5-CF37-401B-8F46-DBA36BA822A0}"/>
              </a:ext>
            </a:extLst>
          </p:cNvPr>
          <p:cNvSpPr/>
          <p:nvPr/>
        </p:nvSpPr>
        <p:spPr>
          <a:xfrm rot="5400000">
            <a:off x="7913812" y="2495817"/>
            <a:ext cx="45719" cy="12723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1" name="TextBox 60">
            <a:extLst>
              <a:ext uri="{FF2B5EF4-FFF2-40B4-BE49-F238E27FC236}">
                <a16:creationId xmlns:a16="http://schemas.microsoft.com/office/drawing/2014/main" id="{E0949CB5-A17F-48EA-AECC-CCDF76876B0A}"/>
              </a:ext>
            </a:extLst>
          </p:cNvPr>
          <p:cNvSpPr txBox="1"/>
          <p:nvPr/>
        </p:nvSpPr>
        <p:spPr>
          <a:xfrm>
            <a:off x="8087034" y="2321155"/>
            <a:ext cx="271213" cy="246221"/>
          </a:xfrm>
          <a:prstGeom prst="rect">
            <a:avLst/>
          </a:prstGeom>
          <a:noFill/>
        </p:spPr>
        <p:txBody>
          <a:bodyPr wrap="square">
            <a:spAutoFit/>
          </a:bodyPr>
          <a:lstStyle/>
          <a:p>
            <a:r>
              <a:rPr lang="en-US" sz="1000" b="0" i="0" u="none" strike="noStrike" dirty="0">
                <a:solidFill>
                  <a:schemeClr val="bg1"/>
                </a:solidFill>
                <a:effectLst/>
              </a:rPr>
              <a:t>K</a:t>
            </a:r>
            <a:endParaRPr lang="en-GB" sz="1000" dirty="0"/>
          </a:p>
        </p:txBody>
      </p:sp>
      <p:sp>
        <p:nvSpPr>
          <p:cNvPr id="62" name="TextBox 61">
            <a:extLst>
              <a:ext uri="{FF2B5EF4-FFF2-40B4-BE49-F238E27FC236}">
                <a16:creationId xmlns:a16="http://schemas.microsoft.com/office/drawing/2014/main" id="{80F5206C-74AE-4B71-9F0B-2FA0EF56511C}"/>
              </a:ext>
            </a:extLst>
          </p:cNvPr>
          <p:cNvSpPr txBox="1"/>
          <p:nvPr/>
        </p:nvSpPr>
        <p:spPr>
          <a:xfrm>
            <a:off x="7496735" y="2523411"/>
            <a:ext cx="271213" cy="246221"/>
          </a:xfrm>
          <a:prstGeom prst="rect">
            <a:avLst/>
          </a:prstGeom>
          <a:noFill/>
        </p:spPr>
        <p:txBody>
          <a:bodyPr wrap="square">
            <a:spAutoFit/>
          </a:bodyPr>
          <a:lstStyle/>
          <a:p>
            <a:r>
              <a:rPr lang="en-US" sz="1000" b="0" i="0" u="none" strike="noStrike" dirty="0">
                <a:solidFill>
                  <a:schemeClr val="bg1"/>
                </a:solidFill>
                <a:effectLst/>
              </a:rPr>
              <a:t>K</a:t>
            </a:r>
            <a:endParaRPr lang="en-GB" sz="1000" dirty="0"/>
          </a:p>
        </p:txBody>
      </p:sp>
      <p:sp>
        <p:nvSpPr>
          <p:cNvPr id="64" name="TextBox 63">
            <a:extLst>
              <a:ext uri="{FF2B5EF4-FFF2-40B4-BE49-F238E27FC236}">
                <a16:creationId xmlns:a16="http://schemas.microsoft.com/office/drawing/2014/main" id="{1FF0CDA1-F9B8-42D3-8B27-8E5C65C8F5F2}"/>
              </a:ext>
            </a:extLst>
          </p:cNvPr>
          <p:cNvSpPr txBox="1"/>
          <p:nvPr/>
        </p:nvSpPr>
        <p:spPr>
          <a:xfrm>
            <a:off x="5925789" y="2930385"/>
            <a:ext cx="641307" cy="230832"/>
          </a:xfrm>
          <a:prstGeom prst="rect">
            <a:avLst/>
          </a:prstGeom>
          <a:noFill/>
        </p:spPr>
        <p:txBody>
          <a:bodyPr wrap="square" rtlCol="0">
            <a:spAutoFit/>
          </a:bodyPr>
          <a:lstStyle/>
          <a:p>
            <a:r>
              <a:rPr lang="en-US" sz="900" b="0" i="0" u="none" strike="noStrike" dirty="0">
                <a:solidFill>
                  <a:schemeClr val="bg1"/>
                </a:solidFill>
                <a:effectLst/>
              </a:rPr>
              <a:t>For each</a:t>
            </a:r>
          </a:p>
        </p:txBody>
      </p:sp>
      <p:sp>
        <p:nvSpPr>
          <p:cNvPr id="65" name="Arrow: Down 64">
            <a:extLst>
              <a:ext uri="{FF2B5EF4-FFF2-40B4-BE49-F238E27FC236}">
                <a16:creationId xmlns:a16="http://schemas.microsoft.com/office/drawing/2014/main" id="{B83A90E2-9087-4E7B-90DD-550E1174FB36}"/>
              </a:ext>
            </a:extLst>
          </p:cNvPr>
          <p:cNvSpPr/>
          <p:nvPr/>
        </p:nvSpPr>
        <p:spPr>
          <a:xfrm>
            <a:off x="5851667" y="2714894"/>
            <a:ext cx="72608" cy="524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ED95D08D-A84F-4B7A-B279-67EE1BD71A5A}"/>
              </a:ext>
            </a:extLst>
          </p:cNvPr>
          <p:cNvSpPr/>
          <p:nvPr/>
        </p:nvSpPr>
        <p:spPr>
          <a:xfrm>
            <a:off x="6475207" y="2982185"/>
            <a:ext cx="145713" cy="12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TextBox 69">
            <a:extLst>
              <a:ext uri="{FF2B5EF4-FFF2-40B4-BE49-F238E27FC236}">
                <a16:creationId xmlns:a16="http://schemas.microsoft.com/office/drawing/2014/main" id="{56097550-C519-4747-A16E-417EA03A6237}"/>
              </a:ext>
            </a:extLst>
          </p:cNvPr>
          <p:cNvSpPr txBox="1"/>
          <p:nvPr/>
        </p:nvSpPr>
        <p:spPr>
          <a:xfrm>
            <a:off x="7974435" y="1678222"/>
            <a:ext cx="1587649" cy="246221"/>
          </a:xfrm>
          <a:prstGeom prst="rect">
            <a:avLst/>
          </a:prstGeom>
          <a:noFill/>
        </p:spPr>
        <p:txBody>
          <a:bodyPr wrap="square">
            <a:spAutoFit/>
          </a:bodyPr>
          <a:lstStyle/>
          <a:p>
            <a:r>
              <a:rPr lang="en-US" sz="1000" dirty="0">
                <a:solidFill>
                  <a:schemeClr val="bg1"/>
                </a:solidFill>
              </a:rPr>
              <a:t>(Same for all </a:t>
            </a:r>
            <a:r>
              <a:rPr lang="en-US" sz="1000" dirty="0" err="1">
                <a:solidFill>
                  <a:schemeClr val="bg1"/>
                </a:solidFill>
              </a:rPr>
              <a:t>KxK</a:t>
            </a:r>
            <a:r>
              <a:rPr lang="en-US" sz="1000" dirty="0">
                <a:solidFill>
                  <a:schemeClr val="bg1"/>
                </a:solidFill>
              </a:rPr>
              <a:t> blocks)</a:t>
            </a:r>
            <a:endParaRPr lang="en-GB" sz="1000" dirty="0"/>
          </a:p>
        </p:txBody>
      </p:sp>
      <p:sp>
        <p:nvSpPr>
          <p:cNvPr id="79" name="Left Bracket 78">
            <a:extLst>
              <a:ext uri="{FF2B5EF4-FFF2-40B4-BE49-F238E27FC236}">
                <a16:creationId xmlns:a16="http://schemas.microsoft.com/office/drawing/2014/main" id="{62140465-18AA-4313-A574-D7C12E300B9B}"/>
              </a:ext>
            </a:extLst>
          </p:cNvPr>
          <p:cNvSpPr/>
          <p:nvPr/>
        </p:nvSpPr>
        <p:spPr>
          <a:xfrm>
            <a:off x="4413890" y="1994419"/>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0" name="Left Bracket 79">
            <a:extLst>
              <a:ext uri="{FF2B5EF4-FFF2-40B4-BE49-F238E27FC236}">
                <a16:creationId xmlns:a16="http://schemas.microsoft.com/office/drawing/2014/main" id="{6F16B2A5-C46C-4E8C-9A4E-809FF8B7D312}"/>
              </a:ext>
            </a:extLst>
          </p:cNvPr>
          <p:cNvSpPr/>
          <p:nvPr/>
        </p:nvSpPr>
        <p:spPr>
          <a:xfrm flipH="1">
            <a:off x="5453002" y="2000646"/>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2" name="Arrow: Down 81">
            <a:extLst>
              <a:ext uri="{FF2B5EF4-FFF2-40B4-BE49-F238E27FC236}">
                <a16:creationId xmlns:a16="http://schemas.microsoft.com/office/drawing/2014/main" id="{71D6EB37-2680-4768-B817-CF1982CAAF1C}"/>
              </a:ext>
            </a:extLst>
          </p:cNvPr>
          <p:cNvSpPr/>
          <p:nvPr/>
        </p:nvSpPr>
        <p:spPr>
          <a:xfrm>
            <a:off x="5864319" y="1441504"/>
            <a:ext cx="72608" cy="524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a:extLst>
              <a:ext uri="{FF2B5EF4-FFF2-40B4-BE49-F238E27FC236}">
                <a16:creationId xmlns:a16="http://schemas.microsoft.com/office/drawing/2014/main" id="{5DDCBC55-6105-46F5-8488-525EE5174672}"/>
              </a:ext>
            </a:extLst>
          </p:cNvPr>
          <p:cNvSpPr txBox="1"/>
          <p:nvPr/>
        </p:nvSpPr>
        <p:spPr>
          <a:xfrm>
            <a:off x="4017929" y="2170770"/>
            <a:ext cx="456709" cy="246221"/>
          </a:xfrm>
          <a:prstGeom prst="rect">
            <a:avLst/>
          </a:prstGeom>
          <a:noFill/>
        </p:spPr>
        <p:txBody>
          <a:bodyPr wrap="square">
            <a:spAutoFit/>
          </a:bodyPr>
          <a:lstStyle/>
          <a:p>
            <a:r>
              <a:rPr lang="en-US" sz="1000" dirty="0">
                <a:solidFill>
                  <a:schemeClr val="bg1"/>
                </a:solidFill>
              </a:rPr>
              <a:t>T = </a:t>
            </a:r>
            <a:endParaRPr lang="en-GB" sz="1000" dirty="0"/>
          </a:p>
        </p:txBody>
      </p:sp>
      <p:sp>
        <p:nvSpPr>
          <p:cNvPr id="85" name="Left Bracket 84">
            <a:extLst>
              <a:ext uri="{FF2B5EF4-FFF2-40B4-BE49-F238E27FC236}">
                <a16:creationId xmlns:a16="http://schemas.microsoft.com/office/drawing/2014/main" id="{10D2DAAA-0ED6-4D2E-81B4-F33D9D79E2EE}"/>
              </a:ext>
            </a:extLst>
          </p:cNvPr>
          <p:cNvSpPr/>
          <p:nvPr/>
        </p:nvSpPr>
        <p:spPr>
          <a:xfrm>
            <a:off x="973238" y="3271103"/>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7" name="Left Bracket 86">
            <a:extLst>
              <a:ext uri="{FF2B5EF4-FFF2-40B4-BE49-F238E27FC236}">
                <a16:creationId xmlns:a16="http://schemas.microsoft.com/office/drawing/2014/main" id="{E309154B-F368-4449-B086-831310AC2F31}"/>
              </a:ext>
            </a:extLst>
          </p:cNvPr>
          <p:cNvSpPr/>
          <p:nvPr/>
        </p:nvSpPr>
        <p:spPr>
          <a:xfrm flipH="1">
            <a:off x="1146820" y="325836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8" name="TextBox 87">
            <a:extLst>
              <a:ext uri="{FF2B5EF4-FFF2-40B4-BE49-F238E27FC236}">
                <a16:creationId xmlns:a16="http://schemas.microsoft.com/office/drawing/2014/main" id="{B68A5C80-8B0A-4EA0-9828-5FDBD4B28C87}"/>
              </a:ext>
            </a:extLst>
          </p:cNvPr>
          <p:cNvSpPr txBox="1"/>
          <p:nvPr/>
        </p:nvSpPr>
        <p:spPr>
          <a:xfrm>
            <a:off x="359864" y="4225009"/>
            <a:ext cx="1483708" cy="400110"/>
          </a:xfrm>
          <a:prstGeom prst="rect">
            <a:avLst/>
          </a:prstGeom>
          <a:noFill/>
        </p:spPr>
        <p:txBody>
          <a:bodyPr wrap="square" rtlCol="0">
            <a:spAutoFit/>
          </a:bodyPr>
          <a:lstStyle/>
          <a:p>
            <a:pPr algn="ctr"/>
            <a:r>
              <a:rPr lang="en-US" sz="1000" dirty="0">
                <a:solidFill>
                  <a:schemeClr val="bg1"/>
                </a:solidFill>
              </a:rPr>
              <a:t>C </a:t>
            </a:r>
          </a:p>
          <a:p>
            <a:pPr algn="ctr"/>
            <a:r>
              <a:rPr lang="en-US" sz="1000" dirty="0">
                <a:solidFill>
                  <a:schemeClr val="bg1"/>
                </a:solidFill>
              </a:rPr>
              <a:t>(Rasterized image block)</a:t>
            </a:r>
            <a:endParaRPr lang="en-GB" sz="1000" dirty="0">
              <a:solidFill>
                <a:schemeClr val="bg1"/>
              </a:solidFill>
            </a:endParaRPr>
          </a:p>
        </p:txBody>
      </p:sp>
      <p:sp>
        <p:nvSpPr>
          <p:cNvPr id="89" name="Left Bracket 88">
            <a:extLst>
              <a:ext uri="{FF2B5EF4-FFF2-40B4-BE49-F238E27FC236}">
                <a16:creationId xmlns:a16="http://schemas.microsoft.com/office/drawing/2014/main" id="{E6AE58E2-2E84-4A3B-BEEB-A9750DDBDBDD}"/>
              </a:ext>
            </a:extLst>
          </p:cNvPr>
          <p:cNvSpPr/>
          <p:nvPr/>
        </p:nvSpPr>
        <p:spPr>
          <a:xfrm>
            <a:off x="3381765" y="3485715"/>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3" name="Left Bracket 102">
            <a:extLst>
              <a:ext uri="{FF2B5EF4-FFF2-40B4-BE49-F238E27FC236}">
                <a16:creationId xmlns:a16="http://schemas.microsoft.com/office/drawing/2014/main" id="{EBAE3965-7178-4C9E-A456-187485269612}"/>
              </a:ext>
            </a:extLst>
          </p:cNvPr>
          <p:cNvSpPr/>
          <p:nvPr/>
        </p:nvSpPr>
        <p:spPr>
          <a:xfrm flipH="1">
            <a:off x="3549559" y="3485714"/>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8" name="Left Bracket 107">
            <a:extLst>
              <a:ext uri="{FF2B5EF4-FFF2-40B4-BE49-F238E27FC236}">
                <a16:creationId xmlns:a16="http://schemas.microsoft.com/office/drawing/2014/main" id="{328B8531-A1BB-4068-AFE2-44EBCC3D7266}"/>
              </a:ext>
            </a:extLst>
          </p:cNvPr>
          <p:cNvSpPr/>
          <p:nvPr/>
        </p:nvSpPr>
        <p:spPr>
          <a:xfrm>
            <a:off x="3776278" y="3486635"/>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9" name="Left Bracket 108">
            <a:extLst>
              <a:ext uri="{FF2B5EF4-FFF2-40B4-BE49-F238E27FC236}">
                <a16:creationId xmlns:a16="http://schemas.microsoft.com/office/drawing/2014/main" id="{3608D78C-E7C1-4E91-9894-7C5FFD742279}"/>
              </a:ext>
            </a:extLst>
          </p:cNvPr>
          <p:cNvSpPr/>
          <p:nvPr/>
        </p:nvSpPr>
        <p:spPr>
          <a:xfrm flipH="1">
            <a:off x="4815390" y="3492862"/>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1" name="TextBox 110">
            <a:extLst>
              <a:ext uri="{FF2B5EF4-FFF2-40B4-BE49-F238E27FC236}">
                <a16:creationId xmlns:a16="http://schemas.microsoft.com/office/drawing/2014/main" id="{8635936B-AFF5-4593-ADA2-49B209F6F34E}"/>
              </a:ext>
            </a:extLst>
          </p:cNvPr>
          <p:cNvSpPr txBox="1"/>
          <p:nvPr/>
        </p:nvSpPr>
        <p:spPr>
          <a:xfrm>
            <a:off x="3923279" y="4082239"/>
            <a:ext cx="715249" cy="400110"/>
          </a:xfrm>
          <a:prstGeom prst="rect">
            <a:avLst/>
          </a:prstGeom>
          <a:noFill/>
        </p:spPr>
        <p:txBody>
          <a:bodyPr wrap="square" rtlCol="0">
            <a:spAutoFit/>
          </a:bodyPr>
          <a:lstStyle/>
          <a:p>
            <a:pPr algn="ctr"/>
            <a:r>
              <a:rPr lang="en-US" sz="1000" dirty="0">
                <a:solidFill>
                  <a:schemeClr val="bg1"/>
                </a:solidFill>
              </a:rPr>
              <a:t>A </a:t>
            </a:r>
            <a:endParaRPr lang="en-GB" sz="1000" dirty="0">
              <a:solidFill>
                <a:schemeClr val="bg1"/>
              </a:solidFill>
            </a:endParaRPr>
          </a:p>
          <a:p>
            <a:pPr algn="ctr"/>
            <a:endParaRPr lang="en-GB" sz="1000" dirty="0">
              <a:solidFill>
                <a:schemeClr val="bg1"/>
              </a:solidFill>
            </a:endParaRPr>
          </a:p>
        </p:txBody>
      </p:sp>
      <p:sp>
        <p:nvSpPr>
          <p:cNvPr id="115" name="Left Bracket 114">
            <a:extLst>
              <a:ext uri="{FF2B5EF4-FFF2-40B4-BE49-F238E27FC236}">
                <a16:creationId xmlns:a16="http://schemas.microsoft.com/office/drawing/2014/main" id="{7F458F64-2FD4-4EC0-8AE0-27B0ECE0FBE6}"/>
              </a:ext>
            </a:extLst>
          </p:cNvPr>
          <p:cNvSpPr/>
          <p:nvPr/>
        </p:nvSpPr>
        <p:spPr>
          <a:xfrm>
            <a:off x="1439686" y="3271102"/>
            <a:ext cx="10876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6" name="Left Bracket 115">
            <a:extLst>
              <a:ext uri="{FF2B5EF4-FFF2-40B4-BE49-F238E27FC236}">
                <a16:creationId xmlns:a16="http://schemas.microsoft.com/office/drawing/2014/main" id="{775186FE-0359-49CD-ADF4-59F37AFF9706}"/>
              </a:ext>
            </a:extLst>
          </p:cNvPr>
          <p:cNvSpPr/>
          <p:nvPr/>
        </p:nvSpPr>
        <p:spPr>
          <a:xfrm flipH="1">
            <a:off x="2484322" y="3271101"/>
            <a:ext cx="82061"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7" name="TextBox 116">
            <a:extLst>
              <a:ext uri="{FF2B5EF4-FFF2-40B4-BE49-F238E27FC236}">
                <a16:creationId xmlns:a16="http://schemas.microsoft.com/office/drawing/2014/main" id="{8705F1F5-3742-4FE9-B185-6DFCE81505F3}"/>
              </a:ext>
            </a:extLst>
          </p:cNvPr>
          <p:cNvSpPr txBox="1"/>
          <p:nvPr/>
        </p:nvSpPr>
        <p:spPr>
          <a:xfrm>
            <a:off x="1962280" y="4218694"/>
            <a:ext cx="456709" cy="246221"/>
          </a:xfrm>
          <a:prstGeom prst="rect">
            <a:avLst/>
          </a:prstGeom>
          <a:noFill/>
        </p:spPr>
        <p:txBody>
          <a:bodyPr wrap="square">
            <a:spAutoFit/>
          </a:bodyPr>
          <a:lstStyle/>
          <a:p>
            <a:r>
              <a:rPr lang="en-US" sz="1000" dirty="0">
                <a:solidFill>
                  <a:schemeClr val="bg1"/>
                </a:solidFill>
              </a:rPr>
              <a:t>T</a:t>
            </a:r>
            <a:endParaRPr lang="en-GB" sz="1000" dirty="0"/>
          </a:p>
        </p:txBody>
      </p:sp>
      <p:sp>
        <p:nvSpPr>
          <p:cNvPr id="118" name="Arrow: Down 117">
            <a:extLst>
              <a:ext uri="{FF2B5EF4-FFF2-40B4-BE49-F238E27FC236}">
                <a16:creationId xmlns:a16="http://schemas.microsoft.com/office/drawing/2014/main" id="{8B568E3D-D115-4F69-8FA6-8FCBEDA768DD}"/>
              </a:ext>
            </a:extLst>
          </p:cNvPr>
          <p:cNvSpPr/>
          <p:nvPr/>
        </p:nvSpPr>
        <p:spPr>
          <a:xfrm rot="16200000">
            <a:off x="2933529" y="3518463"/>
            <a:ext cx="72608" cy="5243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TextBox 118">
            <a:extLst>
              <a:ext uri="{FF2B5EF4-FFF2-40B4-BE49-F238E27FC236}">
                <a16:creationId xmlns:a16="http://schemas.microsoft.com/office/drawing/2014/main" id="{E477A459-85BF-44D2-9769-C1623D2C310F}"/>
              </a:ext>
            </a:extLst>
          </p:cNvPr>
          <p:cNvSpPr txBox="1"/>
          <p:nvPr/>
        </p:nvSpPr>
        <p:spPr>
          <a:xfrm>
            <a:off x="3373345" y="4102673"/>
            <a:ext cx="456709" cy="246221"/>
          </a:xfrm>
          <a:prstGeom prst="rect">
            <a:avLst/>
          </a:prstGeom>
          <a:noFill/>
        </p:spPr>
        <p:txBody>
          <a:bodyPr wrap="square">
            <a:spAutoFit/>
          </a:bodyPr>
          <a:lstStyle/>
          <a:p>
            <a:r>
              <a:rPr lang="en-US" sz="1000" dirty="0">
                <a:solidFill>
                  <a:schemeClr val="bg1"/>
                </a:solidFill>
              </a:rPr>
              <a:t>B</a:t>
            </a:r>
            <a:endParaRPr lang="en-GB" sz="1000" dirty="0"/>
          </a:p>
        </p:txBody>
      </p:sp>
      <p:sp>
        <p:nvSpPr>
          <p:cNvPr id="120" name="Arrow: Down 119">
            <a:extLst>
              <a:ext uri="{FF2B5EF4-FFF2-40B4-BE49-F238E27FC236}">
                <a16:creationId xmlns:a16="http://schemas.microsoft.com/office/drawing/2014/main" id="{B89B5C61-01EE-4E92-BC58-8B3F8B6A5849}"/>
              </a:ext>
            </a:extLst>
          </p:cNvPr>
          <p:cNvSpPr/>
          <p:nvPr/>
        </p:nvSpPr>
        <p:spPr>
          <a:xfrm rot="16200000">
            <a:off x="5293572" y="3400774"/>
            <a:ext cx="68550" cy="67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TextBox 133">
            <a:extLst>
              <a:ext uri="{FF2B5EF4-FFF2-40B4-BE49-F238E27FC236}">
                <a16:creationId xmlns:a16="http://schemas.microsoft.com/office/drawing/2014/main" id="{A48C8543-FDE2-4526-A9CF-7C648AFEDAD2}"/>
              </a:ext>
            </a:extLst>
          </p:cNvPr>
          <p:cNvSpPr txBox="1"/>
          <p:nvPr/>
        </p:nvSpPr>
        <p:spPr>
          <a:xfrm>
            <a:off x="4866546" y="3816939"/>
            <a:ext cx="930352" cy="369332"/>
          </a:xfrm>
          <a:prstGeom prst="rect">
            <a:avLst/>
          </a:prstGeom>
          <a:noFill/>
        </p:spPr>
        <p:txBody>
          <a:bodyPr wrap="square" rtlCol="0">
            <a:spAutoFit/>
          </a:bodyPr>
          <a:lstStyle/>
          <a:p>
            <a:pPr algn="ctr"/>
            <a:r>
              <a:rPr lang="en-US" sz="900" b="0" i="0" u="none" strike="noStrike" dirty="0">
                <a:solidFill>
                  <a:schemeClr val="bg1"/>
                </a:solidFill>
                <a:effectLst/>
              </a:rPr>
              <a:t>Random Subset CV</a:t>
            </a:r>
          </a:p>
        </p:txBody>
      </p:sp>
      <p:sp>
        <p:nvSpPr>
          <p:cNvPr id="135" name="TextBox 134">
            <a:extLst>
              <a:ext uri="{FF2B5EF4-FFF2-40B4-BE49-F238E27FC236}">
                <a16:creationId xmlns:a16="http://schemas.microsoft.com/office/drawing/2014/main" id="{32AF4EC7-DC94-44BC-8D7A-2DDC5317EB87}"/>
              </a:ext>
            </a:extLst>
          </p:cNvPr>
          <p:cNvSpPr txBox="1"/>
          <p:nvPr/>
        </p:nvSpPr>
        <p:spPr>
          <a:xfrm>
            <a:off x="5738079" y="3636195"/>
            <a:ext cx="641307" cy="230832"/>
          </a:xfrm>
          <a:prstGeom prst="rect">
            <a:avLst/>
          </a:prstGeom>
          <a:noFill/>
        </p:spPr>
        <p:txBody>
          <a:bodyPr wrap="square" rtlCol="0">
            <a:spAutoFit/>
          </a:bodyPr>
          <a:lstStyle/>
          <a:p>
            <a:r>
              <a:rPr lang="en-US" sz="900" b="0" i="0" u="none" strike="noStrike" dirty="0">
                <a:solidFill>
                  <a:schemeClr val="bg1"/>
                </a:solidFill>
                <a:effectLst/>
              </a:rPr>
              <a:t>Optimal </a:t>
            </a:r>
            <a:r>
              <a:rPr lang="el-GR" sz="900" dirty="0">
                <a:solidFill>
                  <a:schemeClr val="bg1"/>
                </a:solidFill>
              </a:rPr>
              <a:t>λ</a:t>
            </a:r>
            <a:r>
              <a:rPr lang="en-US" sz="900" b="0" i="0" u="none" strike="noStrike" dirty="0">
                <a:solidFill>
                  <a:schemeClr val="bg1"/>
                </a:solidFill>
                <a:effectLst/>
              </a:rPr>
              <a:t> </a:t>
            </a:r>
          </a:p>
        </p:txBody>
      </p:sp>
      <p:sp>
        <p:nvSpPr>
          <p:cNvPr id="137" name="TextBox 136">
            <a:extLst>
              <a:ext uri="{FF2B5EF4-FFF2-40B4-BE49-F238E27FC236}">
                <a16:creationId xmlns:a16="http://schemas.microsoft.com/office/drawing/2014/main" id="{8035C104-20A4-4369-BAE7-964FC2228C35}"/>
              </a:ext>
            </a:extLst>
          </p:cNvPr>
          <p:cNvSpPr txBox="1"/>
          <p:nvPr/>
        </p:nvSpPr>
        <p:spPr>
          <a:xfrm>
            <a:off x="6450915" y="3799181"/>
            <a:ext cx="1903663" cy="707886"/>
          </a:xfrm>
          <a:prstGeom prst="rect">
            <a:avLst/>
          </a:prstGeom>
          <a:noFill/>
        </p:spPr>
        <p:txBody>
          <a:bodyPr wrap="square" rtlCol="0">
            <a:spAutoFit/>
          </a:bodyPr>
          <a:lstStyle/>
          <a:p>
            <a:pPr algn="ctr"/>
            <a:r>
              <a:rPr lang="en-US" sz="1000" dirty="0">
                <a:solidFill>
                  <a:schemeClr val="bg1"/>
                </a:solidFill>
              </a:rPr>
              <a:t>Create a lasso model using A, B, and the optimal </a:t>
            </a:r>
            <a:r>
              <a:rPr lang="el-GR" sz="1000" dirty="0">
                <a:solidFill>
                  <a:schemeClr val="bg1"/>
                </a:solidFill>
              </a:rPr>
              <a:t>λ </a:t>
            </a:r>
            <a:r>
              <a:rPr lang="en-US" sz="1000" dirty="0">
                <a:solidFill>
                  <a:schemeClr val="bg1"/>
                </a:solidFill>
              </a:rPr>
              <a:t>and estimate the DCT coefficients  </a:t>
            </a:r>
            <a:endParaRPr lang="en-GB" sz="1000" dirty="0">
              <a:solidFill>
                <a:schemeClr val="bg1"/>
              </a:solidFill>
            </a:endParaRPr>
          </a:p>
          <a:p>
            <a:pPr algn="ctr"/>
            <a:endParaRPr lang="en-GB" sz="1000" dirty="0">
              <a:solidFill>
                <a:schemeClr val="bg1"/>
              </a:solidFill>
            </a:endParaRPr>
          </a:p>
        </p:txBody>
      </p:sp>
      <p:sp>
        <p:nvSpPr>
          <p:cNvPr id="139" name="TextBox 138">
            <a:extLst>
              <a:ext uri="{FF2B5EF4-FFF2-40B4-BE49-F238E27FC236}">
                <a16:creationId xmlns:a16="http://schemas.microsoft.com/office/drawing/2014/main" id="{A9DF400B-C284-4CC6-9E7F-30E808F7A505}"/>
              </a:ext>
            </a:extLst>
          </p:cNvPr>
          <p:cNvSpPr txBox="1"/>
          <p:nvPr/>
        </p:nvSpPr>
        <p:spPr>
          <a:xfrm>
            <a:off x="2586411" y="3828015"/>
            <a:ext cx="832297" cy="507831"/>
          </a:xfrm>
          <a:prstGeom prst="rect">
            <a:avLst/>
          </a:prstGeom>
          <a:noFill/>
        </p:spPr>
        <p:txBody>
          <a:bodyPr wrap="square" rtlCol="0">
            <a:spAutoFit/>
          </a:bodyPr>
          <a:lstStyle/>
          <a:p>
            <a:pPr algn="ctr"/>
            <a:r>
              <a:rPr lang="en-US" sz="900" b="0" i="0" u="none" strike="noStrike" dirty="0">
                <a:solidFill>
                  <a:schemeClr val="bg1"/>
                </a:solidFill>
                <a:effectLst/>
              </a:rPr>
              <a:t>Remove missing pixel rows</a:t>
            </a:r>
          </a:p>
        </p:txBody>
      </p:sp>
      <p:sp>
        <p:nvSpPr>
          <p:cNvPr id="140" name="Arrow: Down 139">
            <a:extLst>
              <a:ext uri="{FF2B5EF4-FFF2-40B4-BE49-F238E27FC236}">
                <a16:creationId xmlns:a16="http://schemas.microsoft.com/office/drawing/2014/main" id="{F2E757A1-D4A4-4642-BA25-84F7806CE250}"/>
              </a:ext>
            </a:extLst>
          </p:cNvPr>
          <p:cNvSpPr/>
          <p:nvPr/>
        </p:nvSpPr>
        <p:spPr>
          <a:xfrm rot="16200000">
            <a:off x="7381819" y="2736041"/>
            <a:ext cx="88607" cy="190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Left Bracket 140">
            <a:extLst>
              <a:ext uri="{FF2B5EF4-FFF2-40B4-BE49-F238E27FC236}">
                <a16:creationId xmlns:a16="http://schemas.microsoft.com/office/drawing/2014/main" id="{764307F6-0891-42EC-86EC-80E90ED1177C}"/>
              </a:ext>
            </a:extLst>
          </p:cNvPr>
          <p:cNvSpPr/>
          <p:nvPr/>
        </p:nvSpPr>
        <p:spPr>
          <a:xfrm>
            <a:off x="8718039" y="3209883"/>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2" name="Left Bracket 141">
            <a:extLst>
              <a:ext uri="{FF2B5EF4-FFF2-40B4-BE49-F238E27FC236}">
                <a16:creationId xmlns:a16="http://schemas.microsoft.com/office/drawing/2014/main" id="{DD9CEA56-41B9-45BE-8B6C-A5119F256481}"/>
              </a:ext>
            </a:extLst>
          </p:cNvPr>
          <p:cNvSpPr/>
          <p:nvPr/>
        </p:nvSpPr>
        <p:spPr>
          <a:xfrm flipH="1">
            <a:off x="8891621" y="319714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3" name="TextBox 142">
            <a:extLst>
              <a:ext uri="{FF2B5EF4-FFF2-40B4-BE49-F238E27FC236}">
                <a16:creationId xmlns:a16="http://schemas.microsoft.com/office/drawing/2014/main" id="{9757174F-6FBE-4C86-8678-1560BE361685}"/>
              </a:ext>
            </a:extLst>
          </p:cNvPr>
          <p:cNvSpPr txBox="1"/>
          <p:nvPr/>
        </p:nvSpPr>
        <p:spPr>
          <a:xfrm>
            <a:off x="8740898" y="4193823"/>
            <a:ext cx="224735" cy="246221"/>
          </a:xfrm>
          <a:prstGeom prst="rect">
            <a:avLst/>
          </a:prstGeom>
          <a:noFill/>
        </p:spPr>
        <p:txBody>
          <a:bodyPr wrap="square" rtlCol="0">
            <a:spAutoFit/>
          </a:bodyPr>
          <a:lstStyle/>
          <a:p>
            <a:r>
              <a:rPr lang="el-GR" sz="1000" i="0" dirty="0">
                <a:solidFill>
                  <a:schemeClr val="bg1"/>
                </a:solidFill>
                <a:effectLst/>
              </a:rPr>
              <a:t>γ</a:t>
            </a:r>
            <a:endParaRPr lang="en-GB" sz="1000" dirty="0">
              <a:solidFill>
                <a:schemeClr val="bg1"/>
              </a:solidFill>
            </a:endParaRPr>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D62A1B5B-C506-49CF-B339-9F960B4F27A4}"/>
                  </a:ext>
                </a:extLst>
              </p:cNvPr>
              <p:cNvSpPr txBox="1"/>
              <p:nvPr/>
            </p:nvSpPr>
            <p:spPr>
              <a:xfrm>
                <a:off x="9103843" y="3791807"/>
                <a:ext cx="1903663" cy="553998"/>
              </a:xfrm>
              <a:prstGeom prst="rect">
                <a:avLst/>
              </a:prstGeom>
              <a:noFill/>
            </p:spPr>
            <p:txBody>
              <a:bodyPr wrap="square" rtlCol="0">
                <a:spAutoFit/>
              </a:bodyPr>
              <a:lstStyle/>
              <a:p>
                <a:pPr algn="ctr">
                  <a:spcBef>
                    <a:spcPts val="0"/>
                  </a:spcBef>
                </a:pPr>
                <a:r>
                  <a:rPr lang="en-US" sz="1000" dirty="0">
                    <a:solidFill>
                      <a:schemeClr val="bg1"/>
                    </a:solidFill>
                  </a:rPr>
                  <a:t>T * </a:t>
                </a:r>
                <a14:m>
                  <m:oMath xmlns:m="http://schemas.openxmlformats.org/officeDocument/2006/math">
                    <m:r>
                      <a:rPr lang="en-US" sz="1000" i="1" smtClean="0">
                        <a:solidFill>
                          <a:schemeClr val="bg1"/>
                        </a:solidFill>
                        <a:effectLst/>
                        <a:latin typeface="Cambria Math" panose="02040503050406030204" pitchFamily="18" charset="0"/>
                        <a:ea typeface="Cambria Math" panose="02040503050406030204" pitchFamily="18" charset="0"/>
                      </a:rPr>
                      <m:t>𝛾</m:t>
                    </m:r>
                  </m:oMath>
                </a14:m>
                <a:r>
                  <a:rPr lang="en-US" sz="1000" dirty="0">
                    <a:solidFill>
                      <a:schemeClr val="bg1"/>
                    </a:solidFill>
                  </a:rPr>
                  <a:t> is performed to estimate the corrupted block. </a:t>
                </a:r>
              </a:p>
              <a:p>
                <a:pPr algn="ctr"/>
                <a:endParaRPr lang="en-GB" sz="1000" dirty="0">
                  <a:solidFill>
                    <a:schemeClr val="bg1"/>
                  </a:solidFill>
                </a:endParaRPr>
              </a:p>
            </p:txBody>
          </p:sp>
        </mc:Choice>
        <mc:Fallback xmlns="">
          <p:sp>
            <p:nvSpPr>
              <p:cNvPr id="148" name="TextBox 147">
                <a:extLst>
                  <a:ext uri="{FF2B5EF4-FFF2-40B4-BE49-F238E27FC236}">
                    <a16:creationId xmlns:a16="http://schemas.microsoft.com/office/drawing/2014/main" id="{D62A1B5B-C506-49CF-B339-9F960B4F27A4}"/>
                  </a:ext>
                </a:extLst>
              </p:cNvPr>
              <p:cNvSpPr txBox="1">
                <a:spLocks noRot="1" noChangeAspect="1" noMove="1" noResize="1" noEditPoints="1" noAdjustHandles="1" noChangeArrowheads="1" noChangeShapeType="1" noTextEdit="1"/>
              </p:cNvSpPr>
              <p:nvPr/>
            </p:nvSpPr>
            <p:spPr>
              <a:xfrm>
                <a:off x="9103843" y="3791807"/>
                <a:ext cx="1903663" cy="553998"/>
              </a:xfrm>
              <a:prstGeom prst="rect">
                <a:avLst/>
              </a:prstGeom>
              <a:blipFill>
                <a:blip r:embed="rId2"/>
                <a:stretch>
                  <a:fillRect/>
                </a:stretch>
              </a:blipFill>
            </p:spPr>
            <p:txBody>
              <a:bodyPr/>
              <a:lstStyle/>
              <a:p>
                <a:r>
                  <a:rPr lang="en-GB">
                    <a:noFill/>
                  </a:rPr>
                  <a:t> </a:t>
                </a:r>
              </a:p>
            </p:txBody>
          </p:sp>
        </mc:Fallback>
      </mc:AlternateContent>
      <p:sp>
        <p:nvSpPr>
          <p:cNvPr id="149" name="Arrow: Down 148">
            <a:extLst>
              <a:ext uri="{FF2B5EF4-FFF2-40B4-BE49-F238E27FC236}">
                <a16:creationId xmlns:a16="http://schemas.microsoft.com/office/drawing/2014/main" id="{D69B0D52-529E-44A6-9C7B-80312D15CD8C}"/>
              </a:ext>
            </a:extLst>
          </p:cNvPr>
          <p:cNvSpPr/>
          <p:nvPr/>
        </p:nvSpPr>
        <p:spPr>
          <a:xfrm rot="16200000">
            <a:off x="10034747" y="2728667"/>
            <a:ext cx="88607" cy="190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Left Bracket 149">
            <a:extLst>
              <a:ext uri="{FF2B5EF4-FFF2-40B4-BE49-F238E27FC236}">
                <a16:creationId xmlns:a16="http://schemas.microsoft.com/office/drawing/2014/main" id="{3B412A3F-D167-42AB-81AA-FB18F317B01B}"/>
              </a:ext>
            </a:extLst>
          </p:cNvPr>
          <p:cNvSpPr/>
          <p:nvPr/>
        </p:nvSpPr>
        <p:spPr>
          <a:xfrm>
            <a:off x="11270333" y="317353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1" name="Left Bracket 150">
            <a:extLst>
              <a:ext uri="{FF2B5EF4-FFF2-40B4-BE49-F238E27FC236}">
                <a16:creationId xmlns:a16="http://schemas.microsoft.com/office/drawing/2014/main" id="{5BA05846-8FEB-48D6-B2BE-ECDCEC6ECC91}"/>
              </a:ext>
            </a:extLst>
          </p:cNvPr>
          <p:cNvSpPr/>
          <p:nvPr/>
        </p:nvSpPr>
        <p:spPr>
          <a:xfrm flipH="1">
            <a:off x="11443915" y="3160799"/>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2" name="TextBox 151">
            <a:extLst>
              <a:ext uri="{FF2B5EF4-FFF2-40B4-BE49-F238E27FC236}">
                <a16:creationId xmlns:a16="http://schemas.microsoft.com/office/drawing/2014/main" id="{8D37CAEF-0C7E-45AD-90DC-2E17957E141B}"/>
              </a:ext>
            </a:extLst>
          </p:cNvPr>
          <p:cNvSpPr txBox="1"/>
          <p:nvPr/>
        </p:nvSpPr>
        <p:spPr>
          <a:xfrm>
            <a:off x="10938386" y="4149746"/>
            <a:ext cx="1267830" cy="246221"/>
          </a:xfrm>
          <a:prstGeom prst="rect">
            <a:avLst/>
          </a:prstGeom>
          <a:noFill/>
        </p:spPr>
        <p:txBody>
          <a:bodyPr wrap="square" rtlCol="0">
            <a:spAutoFit/>
          </a:bodyPr>
          <a:lstStyle/>
          <a:p>
            <a:r>
              <a:rPr lang="en-US" sz="1000" dirty="0">
                <a:solidFill>
                  <a:schemeClr val="bg1"/>
                </a:solidFill>
              </a:rPr>
              <a:t>Estimated C </a:t>
            </a:r>
            <a:endParaRPr lang="en-GB" sz="1000" dirty="0">
              <a:solidFill>
                <a:schemeClr val="bg1"/>
              </a:solidFill>
            </a:endParaRPr>
          </a:p>
        </p:txBody>
      </p:sp>
      <p:cxnSp>
        <p:nvCxnSpPr>
          <p:cNvPr id="156" name="Straight Connector 155">
            <a:extLst>
              <a:ext uri="{FF2B5EF4-FFF2-40B4-BE49-F238E27FC236}">
                <a16:creationId xmlns:a16="http://schemas.microsoft.com/office/drawing/2014/main" id="{FC390411-255F-4E2D-8755-B5B92339DAD0}"/>
              </a:ext>
            </a:extLst>
          </p:cNvPr>
          <p:cNvCxnSpPr/>
          <p:nvPr/>
        </p:nvCxnSpPr>
        <p:spPr>
          <a:xfrm>
            <a:off x="11427894" y="4440043"/>
            <a:ext cx="0" cy="28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FCC34EF-2DB4-45DA-BF89-E76FFFF7C9FF}"/>
              </a:ext>
            </a:extLst>
          </p:cNvPr>
          <p:cNvCxnSpPr>
            <a:cxnSpLocks/>
          </p:cNvCxnSpPr>
          <p:nvPr/>
        </p:nvCxnSpPr>
        <p:spPr>
          <a:xfrm flipH="1">
            <a:off x="7359158" y="4728323"/>
            <a:ext cx="4068736" cy="2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AC922262-396D-45FD-9114-8291D421D8CF}"/>
              </a:ext>
            </a:extLst>
          </p:cNvPr>
          <p:cNvCxnSpPr>
            <a:cxnSpLocks/>
          </p:cNvCxnSpPr>
          <p:nvPr/>
        </p:nvCxnSpPr>
        <p:spPr>
          <a:xfrm>
            <a:off x="1137025" y="4726161"/>
            <a:ext cx="4068736" cy="2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8B5081C-5573-4059-BCBE-F1EC4D604317}"/>
              </a:ext>
            </a:extLst>
          </p:cNvPr>
          <p:cNvCxnSpPr>
            <a:cxnSpLocks/>
          </p:cNvCxnSpPr>
          <p:nvPr/>
        </p:nvCxnSpPr>
        <p:spPr>
          <a:xfrm>
            <a:off x="1137025" y="4621531"/>
            <a:ext cx="0" cy="104630"/>
          </a:xfrm>
          <a:prstGeom prst="line">
            <a:avLst/>
          </a:prstGeom>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04426892-2643-481C-9F4E-3F65C640AA2C}"/>
              </a:ext>
            </a:extLst>
          </p:cNvPr>
          <p:cNvSpPr txBox="1"/>
          <p:nvPr/>
        </p:nvSpPr>
        <p:spPr>
          <a:xfrm>
            <a:off x="5180782" y="4897382"/>
            <a:ext cx="2178376" cy="707886"/>
          </a:xfrm>
          <a:prstGeom prst="rect">
            <a:avLst/>
          </a:prstGeom>
          <a:noFill/>
        </p:spPr>
        <p:txBody>
          <a:bodyPr wrap="square" rtlCol="0">
            <a:spAutoFit/>
          </a:bodyPr>
          <a:lstStyle/>
          <a:p>
            <a:pPr algn="ctr"/>
            <a:r>
              <a:rPr lang="en-US" sz="1000" dirty="0">
                <a:solidFill>
                  <a:schemeClr val="bg1"/>
                </a:solidFill>
              </a:rPr>
              <a:t>The missing pixels in C are replaces with value estimates in Estimated C to create recovered block</a:t>
            </a:r>
            <a:endParaRPr lang="en-GB" sz="1000" dirty="0">
              <a:solidFill>
                <a:schemeClr val="bg1"/>
              </a:solidFill>
            </a:endParaRPr>
          </a:p>
          <a:p>
            <a:pPr algn="ctr"/>
            <a:endParaRPr lang="en-GB" sz="1000" dirty="0">
              <a:solidFill>
                <a:schemeClr val="bg1"/>
              </a:solidFill>
            </a:endParaRPr>
          </a:p>
        </p:txBody>
      </p:sp>
      <p:sp>
        <p:nvSpPr>
          <p:cNvPr id="179" name="Rectangle 178">
            <a:extLst>
              <a:ext uri="{FF2B5EF4-FFF2-40B4-BE49-F238E27FC236}">
                <a16:creationId xmlns:a16="http://schemas.microsoft.com/office/drawing/2014/main" id="{3F2C9C8E-B3A7-4D36-8FB1-134018E22E6C}"/>
              </a:ext>
            </a:extLst>
          </p:cNvPr>
          <p:cNvSpPr/>
          <p:nvPr/>
        </p:nvSpPr>
        <p:spPr>
          <a:xfrm>
            <a:off x="5740415" y="4673194"/>
            <a:ext cx="145713" cy="127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TextBox 180">
            <a:extLst>
              <a:ext uri="{FF2B5EF4-FFF2-40B4-BE49-F238E27FC236}">
                <a16:creationId xmlns:a16="http://schemas.microsoft.com/office/drawing/2014/main" id="{FAA944BE-F0D4-4405-816F-22B5C55F964B}"/>
              </a:ext>
            </a:extLst>
          </p:cNvPr>
          <p:cNvSpPr txBox="1"/>
          <p:nvPr/>
        </p:nvSpPr>
        <p:spPr>
          <a:xfrm>
            <a:off x="5361727" y="4621531"/>
            <a:ext cx="2178376" cy="400110"/>
          </a:xfrm>
          <a:prstGeom prst="rect">
            <a:avLst/>
          </a:prstGeom>
          <a:noFill/>
        </p:spPr>
        <p:txBody>
          <a:bodyPr wrap="square" rtlCol="0">
            <a:spAutoFit/>
          </a:bodyPr>
          <a:lstStyle/>
          <a:p>
            <a:pPr algn="ctr"/>
            <a:r>
              <a:rPr lang="en-US" sz="1000" dirty="0">
                <a:solidFill>
                  <a:schemeClr val="bg1"/>
                </a:solidFill>
              </a:rPr>
              <a:t>recovered block</a:t>
            </a:r>
            <a:endParaRPr lang="en-GB" sz="1000" dirty="0">
              <a:solidFill>
                <a:schemeClr val="bg1"/>
              </a:solidFill>
            </a:endParaRPr>
          </a:p>
          <a:p>
            <a:pPr algn="ctr"/>
            <a:endParaRPr lang="en-GB" sz="1000" dirty="0">
              <a:solidFill>
                <a:schemeClr val="bg1"/>
              </a:solidFill>
            </a:endParaRPr>
          </a:p>
        </p:txBody>
      </p:sp>
      <p:sp>
        <p:nvSpPr>
          <p:cNvPr id="182" name="Arrow: Down 181">
            <a:extLst>
              <a:ext uri="{FF2B5EF4-FFF2-40B4-BE49-F238E27FC236}">
                <a16:creationId xmlns:a16="http://schemas.microsoft.com/office/drawing/2014/main" id="{98F9CA75-EE56-4CE3-A6BB-FB90952E1C1F}"/>
              </a:ext>
            </a:extLst>
          </p:cNvPr>
          <p:cNvSpPr/>
          <p:nvPr/>
        </p:nvSpPr>
        <p:spPr>
          <a:xfrm>
            <a:off x="5820081" y="5513973"/>
            <a:ext cx="6604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Rectangle 182">
            <a:extLst>
              <a:ext uri="{FF2B5EF4-FFF2-40B4-BE49-F238E27FC236}">
                <a16:creationId xmlns:a16="http://schemas.microsoft.com/office/drawing/2014/main" id="{34FF41E2-85E3-4B45-A4CD-E3F010E43426}"/>
              </a:ext>
            </a:extLst>
          </p:cNvPr>
          <p:cNvSpPr/>
          <p:nvPr/>
        </p:nvSpPr>
        <p:spPr>
          <a:xfrm>
            <a:off x="5205761" y="5982777"/>
            <a:ext cx="1587649" cy="477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cxnSp>
        <p:nvCxnSpPr>
          <p:cNvPr id="184" name="Straight Connector 183">
            <a:extLst>
              <a:ext uri="{FF2B5EF4-FFF2-40B4-BE49-F238E27FC236}">
                <a16:creationId xmlns:a16="http://schemas.microsoft.com/office/drawing/2014/main" id="{8A030821-C32B-47EE-AA8D-3CD03B17E5EE}"/>
              </a:ext>
            </a:extLst>
          </p:cNvPr>
          <p:cNvCxnSpPr>
            <a:cxnSpLocks/>
          </p:cNvCxnSpPr>
          <p:nvPr/>
        </p:nvCxnSpPr>
        <p:spPr>
          <a:xfrm>
            <a:off x="5694453" y="5982777"/>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5" name="Straight Connector 184">
            <a:extLst>
              <a:ext uri="{FF2B5EF4-FFF2-40B4-BE49-F238E27FC236}">
                <a16:creationId xmlns:a16="http://schemas.microsoft.com/office/drawing/2014/main" id="{FF30CC52-48C6-4A6B-81A1-F75939848B4D}"/>
              </a:ext>
            </a:extLst>
          </p:cNvPr>
          <p:cNvCxnSpPr>
            <a:cxnSpLocks/>
          </p:cNvCxnSpPr>
          <p:nvPr/>
        </p:nvCxnSpPr>
        <p:spPr>
          <a:xfrm>
            <a:off x="6501194" y="5982777"/>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6" name="Straight Connector 185">
            <a:extLst>
              <a:ext uri="{FF2B5EF4-FFF2-40B4-BE49-F238E27FC236}">
                <a16:creationId xmlns:a16="http://schemas.microsoft.com/office/drawing/2014/main" id="{EE4BCFFD-16D8-4C61-8C9E-E10CE7E9DC9B}"/>
              </a:ext>
            </a:extLst>
          </p:cNvPr>
          <p:cNvCxnSpPr>
            <a:cxnSpLocks/>
          </p:cNvCxnSpPr>
          <p:nvPr/>
        </p:nvCxnSpPr>
        <p:spPr>
          <a:xfrm>
            <a:off x="5999585" y="5982777"/>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7" name="Straight Connector 186">
            <a:extLst>
              <a:ext uri="{FF2B5EF4-FFF2-40B4-BE49-F238E27FC236}">
                <a16:creationId xmlns:a16="http://schemas.microsoft.com/office/drawing/2014/main" id="{F800C90D-880C-476C-A4A9-AEBEA4F807C5}"/>
              </a:ext>
            </a:extLst>
          </p:cNvPr>
          <p:cNvCxnSpPr>
            <a:cxnSpLocks/>
          </p:cNvCxnSpPr>
          <p:nvPr/>
        </p:nvCxnSpPr>
        <p:spPr>
          <a:xfrm>
            <a:off x="6313869" y="5982777"/>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8" name="Straight Connector 187">
            <a:extLst>
              <a:ext uri="{FF2B5EF4-FFF2-40B4-BE49-F238E27FC236}">
                <a16:creationId xmlns:a16="http://schemas.microsoft.com/office/drawing/2014/main" id="{0DB8C526-2103-47E2-AFFB-6B77F7B16C95}"/>
              </a:ext>
            </a:extLst>
          </p:cNvPr>
          <p:cNvCxnSpPr>
            <a:cxnSpLocks/>
          </p:cNvCxnSpPr>
          <p:nvPr/>
        </p:nvCxnSpPr>
        <p:spPr>
          <a:xfrm>
            <a:off x="5853872" y="5982777"/>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9" name="Straight Connector 188">
            <a:extLst>
              <a:ext uri="{FF2B5EF4-FFF2-40B4-BE49-F238E27FC236}">
                <a16:creationId xmlns:a16="http://schemas.microsoft.com/office/drawing/2014/main" id="{D65BEA0D-C145-43BB-A660-6FEB282F3FB3}"/>
              </a:ext>
            </a:extLst>
          </p:cNvPr>
          <p:cNvCxnSpPr>
            <a:cxnSpLocks/>
          </p:cNvCxnSpPr>
          <p:nvPr/>
        </p:nvCxnSpPr>
        <p:spPr>
          <a:xfrm>
            <a:off x="6669095" y="5982777"/>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0" name="Straight Connector 189">
            <a:extLst>
              <a:ext uri="{FF2B5EF4-FFF2-40B4-BE49-F238E27FC236}">
                <a16:creationId xmlns:a16="http://schemas.microsoft.com/office/drawing/2014/main" id="{3A617D9A-FDAE-421F-BCE7-8FA40DDC0273}"/>
              </a:ext>
            </a:extLst>
          </p:cNvPr>
          <p:cNvCxnSpPr>
            <a:cxnSpLocks/>
          </p:cNvCxnSpPr>
          <p:nvPr/>
        </p:nvCxnSpPr>
        <p:spPr>
          <a:xfrm>
            <a:off x="6147487" y="5982777"/>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1" name="Straight Connector 190">
            <a:extLst>
              <a:ext uri="{FF2B5EF4-FFF2-40B4-BE49-F238E27FC236}">
                <a16:creationId xmlns:a16="http://schemas.microsoft.com/office/drawing/2014/main" id="{AEEC5E28-09CA-455C-8C73-4D81D504ED83}"/>
              </a:ext>
            </a:extLst>
          </p:cNvPr>
          <p:cNvCxnSpPr>
            <a:cxnSpLocks/>
          </p:cNvCxnSpPr>
          <p:nvPr/>
        </p:nvCxnSpPr>
        <p:spPr>
          <a:xfrm>
            <a:off x="5536461" y="5982777"/>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2" name="Straight Connector 191">
            <a:extLst>
              <a:ext uri="{FF2B5EF4-FFF2-40B4-BE49-F238E27FC236}">
                <a16:creationId xmlns:a16="http://schemas.microsoft.com/office/drawing/2014/main" id="{105C4997-8175-471B-AB42-7D6BEB18E485}"/>
              </a:ext>
            </a:extLst>
          </p:cNvPr>
          <p:cNvCxnSpPr>
            <a:cxnSpLocks/>
          </p:cNvCxnSpPr>
          <p:nvPr/>
        </p:nvCxnSpPr>
        <p:spPr>
          <a:xfrm>
            <a:off x="5361690" y="5982777"/>
            <a:ext cx="0" cy="4775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3" name="Straight Connector 192">
            <a:extLst>
              <a:ext uri="{FF2B5EF4-FFF2-40B4-BE49-F238E27FC236}">
                <a16:creationId xmlns:a16="http://schemas.microsoft.com/office/drawing/2014/main" id="{4E997B86-1521-462C-B2F0-BF38B4DB032F}"/>
              </a:ext>
            </a:extLst>
          </p:cNvPr>
          <p:cNvCxnSpPr>
            <a:cxnSpLocks/>
          </p:cNvCxnSpPr>
          <p:nvPr/>
        </p:nvCxnSpPr>
        <p:spPr>
          <a:xfrm>
            <a:off x="5151937" y="6091834"/>
            <a:ext cx="164147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4" name="Straight Connector 193">
            <a:extLst>
              <a:ext uri="{FF2B5EF4-FFF2-40B4-BE49-F238E27FC236}">
                <a16:creationId xmlns:a16="http://schemas.microsoft.com/office/drawing/2014/main" id="{52FA7C17-0FE9-40EE-90CB-1A85CE0B99AE}"/>
              </a:ext>
            </a:extLst>
          </p:cNvPr>
          <p:cNvCxnSpPr>
            <a:cxnSpLocks/>
          </p:cNvCxnSpPr>
          <p:nvPr/>
        </p:nvCxnSpPr>
        <p:spPr>
          <a:xfrm>
            <a:off x="5205761" y="6219067"/>
            <a:ext cx="164147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5" name="Straight Connector 194">
            <a:extLst>
              <a:ext uri="{FF2B5EF4-FFF2-40B4-BE49-F238E27FC236}">
                <a16:creationId xmlns:a16="http://schemas.microsoft.com/office/drawing/2014/main" id="{AF5870E2-D1C4-44FE-A3DF-FF8117CC2D50}"/>
              </a:ext>
            </a:extLst>
          </p:cNvPr>
          <p:cNvCxnSpPr>
            <a:cxnSpLocks/>
          </p:cNvCxnSpPr>
          <p:nvPr/>
        </p:nvCxnSpPr>
        <p:spPr>
          <a:xfrm>
            <a:off x="5205761" y="6354689"/>
            <a:ext cx="164147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7" name="TextBox 196">
            <a:extLst>
              <a:ext uri="{FF2B5EF4-FFF2-40B4-BE49-F238E27FC236}">
                <a16:creationId xmlns:a16="http://schemas.microsoft.com/office/drawing/2014/main" id="{C0351FC7-1B55-45A6-87C7-2B9FDA21775B}"/>
              </a:ext>
            </a:extLst>
          </p:cNvPr>
          <p:cNvSpPr txBox="1"/>
          <p:nvPr/>
        </p:nvSpPr>
        <p:spPr>
          <a:xfrm>
            <a:off x="5415515" y="6461197"/>
            <a:ext cx="1096537" cy="230832"/>
          </a:xfrm>
          <a:prstGeom prst="rect">
            <a:avLst/>
          </a:prstGeom>
          <a:noFill/>
        </p:spPr>
        <p:txBody>
          <a:bodyPr wrap="square" rtlCol="0">
            <a:spAutoFit/>
          </a:bodyPr>
          <a:lstStyle/>
          <a:p>
            <a:r>
              <a:rPr lang="en-US" sz="900" b="0" i="0" u="none" strike="noStrike" dirty="0">
                <a:solidFill>
                  <a:schemeClr val="bg1"/>
                </a:solidFill>
                <a:effectLst/>
              </a:rPr>
              <a:t>Recovered Image</a:t>
            </a:r>
          </a:p>
        </p:txBody>
      </p:sp>
      <p:sp>
        <p:nvSpPr>
          <p:cNvPr id="199" name="TextBox 198">
            <a:extLst>
              <a:ext uri="{FF2B5EF4-FFF2-40B4-BE49-F238E27FC236}">
                <a16:creationId xmlns:a16="http://schemas.microsoft.com/office/drawing/2014/main" id="{AF2BD609-DF32-447A-A6C5-D8852EAB32B8}"/>
              </a:ext>
            </a:extLst>
          </p:cNvPr>
          <p:cNvSpPr txBox="1"/>
          <p:nvPr/>
        </p:nvSpPr>
        <p:spPr>
          <a:xfrm>
            <a:off x="5857665" y="5548902"/>
            <a:ext cx="1435780" cy="230832"/>
          </a:xfrm>
          <a:prstGeom prst="rect">
            <a:avLst/>
          </a:prstGeom>
          <a:noFill/>
        </p:spPr>
        <p:txBody>
          <a:bodyPr wrap="square" rtlCol="0">
            <a:spAutoFit/>
          </a:bodyPr>
          <a:lstStyle/>
          <a:p>
            <a:r>
              <a:rPr lang="en-US" sz="900" b="0" i="0" u="none" strike="noStrike" dirty="0" err="1">
                <a:solidFill>
                  <a:schemeClr val="bg1"/>
                </a:solidFill>
                <a:effectLst/>
              </a:rPr>
              <a:t>KxK</a:t>
            </a:r>
            <a:r>
              <a:rPr lang="en-US" sz="900" b="0" i="0" u="none" strike="noStrike" dirty="0">
                <a:solidFill>
                  <a:schemeClr val="bg1"/>
                </a:solidFill>
                <a:effectLst/>
              </a:rPr>
              <a:t> blocks concatenated</a:t>
            </a:r>
          </a:p>
        </p:txBody>
      </p:sp>
      <p:sp>
        <p:nvSpPr>
          <p:cNvPr id="204" name="TextBox 203">
            <a:extLst>
              <a:ext uri="{FF2B5EF4-FFF2-40B4-BE49-F238E27FC236}">
                <a16:creationId xmlns:a16="http://schemas.microsoft.com/office/drawing/2014/main" id="{44B2757F-D146-4D88-A6CB-39F53A17C748}"/>
              </a:ext>
            </a:extLst>
          </p:cNvPr>
          <p:cNvSpPr txBox="1"/>
          <p:nvPr/>
        </p:nvSpPr>
        <p:spPr>
          <a:xfrm>
            <a:off x="7116334" y="6293297"/>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205" name="Arrow: Down 204">
            <a:extLst>
              <a:ext uri="{FF2B5EF4-FFF2-40B4-BE49-F238E27FC236}">
                <a16:creationId xmlns:a16="http://schemas.microsoft.com/office/drawing/2014/main" id="{E1D94792-2211-49C8-BA28-5892BC212C7E}"/>
              </a:ext>
            </a:extLst>
          </p:cNvPr>
          <p:cNvSpPr/>
          <p:nvPr/>
        </p:nvSpPr>
        <p:spPr>
          <a:xfrm rot="16200000">
            <a:off x="8047238" y="5230157"/>
            <a:ext cx="88607" cy="190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Rectangle 219">
            <a:extLst>
              <a:ext uri="{FF2B5EF4-FFF2-40B4-BE49-F238E27FC236}">
                <a16:creationId xmlns:a16="http://schemas.microsoft.com/office/drawing/2014/main" id="{2D284BE5-A6EE-419B-A484-6E2814B3CD74}"/>
              </a:ext>
            </a:extLst>
          </p:cNvPr>
          <p:cNvSpPr/>
          <p:nvPr/>
        </p:nvSpPr>
        <p:spPr>
          <a:xfrm>
            <a:off x="9221833" y="5938863"/>
            <a:ext cx="1587649" cy="477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Filtered Recovered Image</a:t>
            </a:r>
            <a:endParaRPr lang="en-GB" sz="1000" dirty="0"/>
          </a:p>
        </p:txBody>
      </p:sp>
      <p:sp>
        <p:nvSpPr>
          <p:cNvPr id="222" name="TextBox 221">
            <a:extLst>
              <a:ext uri="{FF2B5EF4-FFF2-40B4-BE49-F238E27FC236}">
                <a16:creationId xmlns:a16="http://schemas.microsoft.com/office/drawing/2014/main" id="{03855FB1-8BD0-4899-8519-C70FA859F19E}"/>
              </a:ext>
            </a:extLst>
          </p:cNvPr>
          <p:cNvSpPr txBox="1"/>
          <p:nvPr/>
        </p:nvSpPr>
        <p:spPr>
          <a:xfrm>
            <a:off x="407448" y="908714"/>
            <a:ext cx="3565460" cy="1323439"/>
          </a:xfrm>
          <a:prstGeom prst="rect">
            <a:avLst/>
          </a:prstGeom>
          <a:noFill/>
          <a:ln>
            <a:solidFill>
              <a:schemeClr val="bg1"/>
            </a:solidFill>
          </a:ln>
        </p:spPr>
        <p:txBody>
          <a:bodyPr wrap="square" rtlCol="0">
            <a:spAutoFit/>
          </a:bodyPr>
          <a:lstStyle/>
          <a:p>
            <a:r>
              <a:rPr lang="en-US" sz="1000" dirty="0">
                <a:solidFill>
                  <a:schemeClr val="bg1"/>
                </a:solidFill>
              </a:rPr>
              <a:t>In the simulation, this algorithm architecture is adjusted where the input image is an uncorrupted image. Hence when the for each block, once the block has been rasterized into the C vector, a sampling method is applied (simulates noise in the image block by dropping a certain number of pixels) to sample the C vector and transformation matrix creating matrices B and A. This is done so that once a recovered image is constructed, it can be directly compared to the input image to gauge algorithm performance.  </a:t>
            </a:r>
            <a:endParaRPr lang="en-GB" sz="1000" dirty="0">
              <a:solidFill>
                <a:schemeClr val="bg1"/>
              </a:solidFill>
            </a:endParaRPr>
          </a:p>
        </p:txBody>
      </p:sp>
      <p:cxnSp>
        <p:nvCxnSpPr>
          <p:cNvPr id="224" name="Straight Arrow Connector 223">
            <a:extLst>
              <a:ext uri="{FF2B5EF4-FFF2-40B4-BE49-F238E27FC236}">
                <a16:creationId xmlns:a16="http://schemas.microsoft.com/office/drawing/2014/main" id="{7902B13D-9E91-4519-A1BC-25C6CC64E9AC}"/>
              </a:ext>
            </a:extLst>
          </p:cNvPr>
          <p:cNvCxnSpPr>
            <a:cxnSpLocks/>
          </p:cNvCxnSpPr>
          <p:nvPr/>
        </p:nvCxnSpPr>
        <p:spPr>
          <a:xfrm>
            <a:off x="2959788" y="2232153"/>
            <a:ext cx="0" cy="14178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0" name="TextBox 89">
            <a:extLst>
              <a:ext uri="{FF2B5EF4-FFF2-40B4-BE49-F238E27FC236}">
                <a16:creationId xmlns:a16="http://schemas.microsoft.com/office/drawing/2014/main" id="{843B9D30-2998-4FBF-92A0-5C7E643091BF}"/>
              </a:ext>
            </a:extLst>
          </p:cNvPr>
          <p:cNvSpPr txBox="1"/>
          <p:nvPr/>
        </p:nvSpPr>
        <p:spPr>
          <a:xfrm>
            <a:off x="1778749" y="2672846"/>
            <a:ext cx="1249891" cy="369332"/>
          </a:xfrm>
          <a:prstGeom prst="rect">
            <a:avLst/>
          </a:prstGeom>
          <a:noFill/>
        </p:spPr>
        <p:txBody>
          <a:bodyPr wrap="square" rtlCol="0">
            <a:spAutoFit/>
          </a:bodyPr>
          <a:lstStyle/>
          <a:p>
            <a:pPr algn="ctr"/>
            <a:r>
              <a:rPr lang="en-US" sz="900" b="0" i="0" u="none" strike="noStrike" dirty="0">
                <a:solidFill>
                  <a:schemeClr val="bg1"/>
                </a:solidFill>
                <a:effectLst/>
              </a:rPr>
              <a:t>Sampling method applied in simulation</a:t>
            </a:r>
          </a:p>
        </p:txBody>
      </p:sp>
      <p:sp>
        <p:nvSpPr>
          <p:cNvPr id="94" name="TextBox 93">
            <a:extLst>
              <a:ext uri="{FF2B5EF4-FFF2-40B4-BE49-F238E27FC236}">
                <a16:creationId xmlns:a16="http://schemas.microsoft.com/office/drawing/2014/main" id="{8137FD8A-4C9B-4F7E-BC5E-4253DE154482}"/>
              </a:ext>
            </a:extLst>
          </p:cNvPr>
          <p:cNvSpPr txBox="1"/>
          <p:nvPr/>
        </p:nvSpPr>
        <p:spPr>
          <a:xfrm>
            <a:off x="3874342" y="1110056"/>
            <a:ext cx="1249891" cy="507831"/>
          </a:xfrm>
          <a:prstGeom prst="rect">
            <a:avLst/>
          </a:prstGeom>
          <a:noFill/>
        </p:spPr>
        <p:txBody>
          <a:bodyPr wrap="square" rtlCol="0">
            <a:spAutoFit/>
          </a:bodyPr>
          <a:lstStyle/>
          <a:p>
            <a:pPr algn="ctr"/>
            <a:r>
              <a:rPr lang="en-US" sz="900" dirty="0">
                <a:solidFill>
                  <a:schemeClr val="bg1"/>
                </a:solidFill>
              </a:rPr>
              <a:t>Uncorrupted Image used as input in simulation </a:t>
            </a:r>
            <a:endParaRPr lang="en-US" sz="900" b="0" i="0" u="none" strike="noStrike" dirty="0">
              <a:solidFill>
                <a:schemeClr val="bg1"/>
              </a:solidFill>
              <a:effectLst/>
            </a:endParaRPr>
          </a:p>
        </p:txBody>
      </p:sp>
      <p:cxnSp>
        <p:nvCxnSpPr>
          <p:cNvPr id="14" name="Straight Arrow Connector 13">
            <a:extLst>
              <a:ext uri="{FF2B5EF4-FFF2-40B4-BE49-F238E27FC236}">
                <a16:creationId xmlns:a16="http://schemas.microsoft.com/office/drawing/2014/main" id="{F5143780-765F-4A3B-9E67-7861AF632F89}"/>
              </a:ext>
            </a:extLst>
          </p:cNvPr>
          <p:cNvCxnSpPr>
            <a:cxnSpLocks/>
          </p:cNvCxnSpPr>
          <p:nvPr/>
        </p:nvCxnSpPr>
        <p:spPr>
          <a:xfrm>
            <a:off x="3972908" y="1106186"/>
            <a:ext cx="98747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571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12</a:t>
            </a:r>
            <a:endParaRPr lang="en-GB" dirty="0">
              <a:solidFill>
                <a:schemeClr val="bg1"/>
              </a:solidFill>
            </a:endParaRPr>
          </a:p>
        </p:txBody>
      </p:sp>
      <p:sp>
        <p:nvSpPr>
          <p:cNvPr id="15" name="Title 5">
            <a:extLst>
              <a:ext uri="{FF2B5EF4-FFF2-40B4-BE49-F238E27FC236}">
                <a16:creationId xmlns:a16="http://schemas.microsoft.com/office/drawing/2014/main" id="{AF9BF984-CE1C-462D-AF2D-B7589F987717}"/>
              </a:ext>
            </a:extLst>
          </p:cNvPr>
          <p:cNvSpPr txBox="1">
            <a:spLocks/>
          </p:cNvSpPr>
          <p:nvPr/>
        </p:nvSpPr>
        <p:spPr>
          <a:xfrm>
            <a:off x="2796267" y="82795"/>
            <a:ext cx="6730093" cy="2543773"/>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pPr algn="ctr"/>
            <a:r>
              <a:rPr lang="en-GB" dirty="0">
                <a:solidFill>
                  <a:schemeClr val="bg1"/>
                </a:solidFill>
              </a:rPr>
              <a:t>Software Packages Leveraged </a:t>
            </a:r>
            <a:endParaRPr lang="en-US" dirty="0">
              <a:solidFill>
                <a:schemeClr val="bg1"/>
              </a:solidFill>
            </a:endParaRPr>
          </a:p>
        </p:txBody>
      </p:sp>
      <p:sp>
        <p:nvSpPr>
          <p:cNvPr id="16" name="Content Placeholder 5">
            <a:extLst>
              <a:ext uri="{FF2B5EF4-FFF2-40B4-BE49-F238E27FC236}">
                <a16:creationId xmlns:a16="http://schemas.microsoft.com/office/drawing/2014/main" id="{0A320580-530B-4BF0-891D-7AECB062CB21}"/>
              </a:ext>
            </a:extLst>
          </p:cNvPr>
          <p:cNvSpPr txBox="1">
            <a:spLocks/>
          </p:cNvSpPr>
          <p:nvPr/>
        </p:nvSpPr>
        <p:spPr>
          <a:xfrm>
            <a:off x="2980028" y="1028700"/>
            <a:ext cx="6362569" cy="480060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spcBef>
                <a:spcPts val="0"/>
              </a:spcBef>
              <a:spcAft>
                <a:spcPts val="0"/>
              </a:spcAft>
              <a:buNone/>
            </a:pPr>
            <a:r>
              <a:rPr lang="en-US" sz="1400" b="0" i="0" u="none" strike="noStrike" dirty="0">
                <a:solidFill>
                  <a:schemeClr val="bg1"/>
                </a:solidFill>
                <a:effectLst/>
              </a:rPr>
              <a:t>The image processing algorithm outlined on the last page was developed in Python leveraging multiple predeveloped packages: </a:t>
            </a:r>
            <a:endParaRPr lang="en-US" sz="1400" dirty="0">
              <a:solidFill>
                <a:schemeClr val="bg1"/>
              </a:solidFill>
            </a:endParaRPr>
          </a:p>
          <a:p>
            <a:pPr marL="342900" indent="-342900">
              <a:spcBef>
                <a:spcPts val="0"/>
              </a:spcBef>
              <a:buFont typeface="Arial" panose="020B0604020202020204" pitchFamily="34" charset="0"/>
              <a:buAutoNum type="arabicParenR"/>
            </a:pPr>
            <a:r>
              <a:rPr lang="en-US" sz="1400" b="0" i="0" u="none" strike="noStrike" dirty="0">
                <a:solidFill>
                  <a:schemeClr val="bg1"/>
                </a:solidFill>
                <a:effectLst/>
              </a:rPr>
              <a:t>Two-dimensional discrete cosine transform (DCT)</a:t>
            </a:r>
          </a:p>
          <a:p>
            <a:pPr lvl="1">
              <a:spcBef>
                <a:spcPts val="0"/>
              </a:spcBef>
            </a:pPr>
            <a:r>
              <a:rPr lang="en-US" sz="1000" dirty="0">
                <a:solidFill>
                  <a:schemeClr val="bg1"/>
                </a:solidFill>
              </a:rPr>
              <a:t>Utilized the NumPy package’s matrix utilities [11]. </a:t>
            </a:r>
            <a:endParaRPr lang="en-US" sz="1000" b="0" i="0" u="none" strike="noStrike" dirty="0">
              <a:solidFill>
                <a:schemeClr val="bg1"/>
              </a:solidFill>
              <a:effectLst/>
            </a:endParaRPr>
          </a:p>
          <a:p>
            <a:pPr marL="342900" indent="-342900" rtl="0">
              <a:spcBef>
                <a:spcPts val="0"/>
              </a:spcBef>
              <a:spcAft>
                <a:spcPts val="0"/>
              </a:spcAft>
              <a:buAutoNum type="arabicParenR"/>
            </a:pPr>
            <a:r>
              <a:rPr lang="en-US" sz="1400" b="0" i="0" u="none" strike="noStrike" dirty="0">
                <a:solidFill>
                  <a:schemeClr val="bg1"/>
                </a:solidFill>
                <a:effectLst/>
              </a:rPr>
              <a:t>L1-norm lasso regression </a:t>
            </a:r>
          </a:p>
          <a:p>
            <a:pPr lvl="1">
              <a:spcBef>
                <a:spcPts val="0"/>
              </a:spcBef>
            </a:pPr>
            <a:r>
              <a:rPr lang="en-US" sz="1000" dirty="0">
                <a:solidFill>
                  <a:schemeClr val="bg1"/>
                </a:solidFill>
              </a:rPr>
              <a:t>Utilized the NumPy package’s matrix utilities.</a:t>
            </a:r>
          </a:p>
          <a:p>
            <a:pPr lvl="1">
              <a:spcBef>
                <a:spcPts val="0"/>
              </a:spcBef>
            </a:pPr>
            <a:r>
              <a:rPr lang="en-US" sz="1000" dirty="0">
                <a:solidFill>
                  <a:schemeClr val="bg1"/>
                </a:solidFill>
              </a:rPr>
              <a:t>Utilized the Scikit-learn package’s </a:t>
            </a:r>
            <a:r>
              <a:rPr lang="en-US" sz="1000" dirty="0" err="1">
                <a:solidFill>
                  <a:schemeClr val="bg1"/>
                </a:solidFill>
              </a:rPr>
              <a:t>linear_model.Lasso</a:t>
            </a:r>
            <a:r>
              <a:rPr lang="en-US" sz="1000" dirty="0">
                <a:solidFill>
                  <a:schemeClr val="bg1"/>
                </a:solidFill>
              </a:rPr>
              <a:t> method for regression [9].</a:t>
            </a:r>
            <a:endParaRPr lang="en-US" sz="1000" b="0" i="0" u="none" strike="noStrike" dirty="0">
              <a:solidFill>
                <a:schemeClr val="bg1"/>
              </a:solidFill>
              <a:effectLst/>
            </a:endParaRPr>
          </a:p>
          <a:p>
            <a:pPr marL="342900" indent="-342900" rtl="0">
              <a:spcBef>
                <a:spcPts val="0"/>
              </a:spcBef>
              <a:spcAft>
                <a:spcPts val="0"/>
              </a:spcAft>
              <a:buAutoNum type="arabicParenR"/>
            </a:pPr>
            <a:r>
              <a:rPr lang="en-US" sz="1400" b="0" i="0" u="none" strike="noStrike" dirty="0">
                <a:solidFill>
                  <a:schemeClr val="bg1"/>
                </a:solidFill>
                <a:effectLst/>
              </a:rPr>
              <a:t>Random subset cross validation (CV) </a:t>
            </a:r>
          </a:p>
          <a:p>
            <a:pPr lvl="1">
              <a:spcBef>
                <a:spcPts val="0"/>
              </a:spcBef>
            </a:pPr>
            <a:r>
              <a:rPr lang="en-US" sz="1000" dirty="0">
                <a:solidFill>
                  <a:schemeClr val="bg1"/>
                </a:solidFill>
              </a:rPr>
              <a:t>Utilized the NumPy package’s matrix utilities.</a:t>
            </a:r>
            <a:endParaRPr lang="en-US" sz="1000" b="0" i="0" u="none" strike="noStrike" dirty="0">
              <a:solidFill>
                <a:schemeClr val="bg1"/>
              </a:solidFill>
              <a:effectLst/>
            </a:endParaRPr>
          </a:p>
          <a:p>
            <a:pPr lvl="1">
              <a:spcBef>
                <a:spcPts val="0"/>
              </a:spcBef>
            </a:pPr>
            <a:r>
              <a:rPr lang="en-US" sz="1000" b="0" i="0" u="none" strike="noStrike" dirty="0">
                <a:solidFill>
                  <a:schemeClr val="bg1"/>
                </a:solidFill>
                <a:effectLst/>
              </a:rPr>
              <a:t>Utilized the Random package</a:t>
            </a:r>
            <a:r>
              <a:rPr lang="en-US" sz="1000" dirty="0">
                <a:solidFill>
                  <a:schemeClr val="bg1"/>
                </a:solidFill>
              </a:rPr>
              <a:t>’s sample method for random subset data splitting [7].</a:t>
            </a:r>
          </a:p>
          <a:p>
            <a:pPr lvl="1">
              <a:spcBef>
                <a:spcPts val="0"/>
              </a:spcBef>
            </a:pPr>
            <a:r>
              <a:rPr lang="en-US" sz="1000" dirty="0">
                <a:solidFill>
                  <a:schemeClr val="bg1"/>
                </a:solidFill>
              </a:rPr>
              <a:t>Utilized the Scikit-learn package’s </a:t>
            </a:r>
            <a:r>
              <a:rPr lang="en-US" sz="1000" dirty="0" err="1">
                <a:solidFill>
                  <a:schemeClr val="bg1"/>
                </a:solidFill>
              </a:rPr>
              <a:t>linear_model.Lasso</a:t>
            </a:r>
            <a:r>
              <a:rPr lang="en-US" sz="1000" dirty="0">
                <a:solidFill>
                  <a:schemeClr val="bg1"/>
                </a:solidFill>
              </a:rPr>
              <a:t> method for regression.</a:t>
            </a:r>
            <a:endParaRPr lang="en-US" sz="1000" b="0" i="0" u="none" strike="noStrike" dirty="0">
              <a:solidFill>
                <a:schemeClr val="bg1"/>
              </a:solidFill>
              <a:effectLst/>
            </a:endParaRPr>
          </a:p>
          <a:p>
            <a:pPr marL="342900" indent="-342900">
              <a:spcBef>
                <a:spcPts val="0"/>
              </a:spcBef>
              <a:buFont typeface="Arial" panose="020B0604020202020204" pitchFamily="34" charset="0"/>
              <a:buAutoNum type="arabicParenR"/>
            </a:pPr>
            <a:r>
              <a:rPr lang="en-US" sz="1400" b="0" i="0" u="none" strike="noStrike" dirty="0">
                <a:solidFill>
                  <a:schemeClr val="bg1"/>
                </a:solidFill>
                <a:effectLst/>
              </a:rPr>
              <a:t>Median filtering</a:t>
            </a:r>
          </a:p>
          <a:p>
            <a:pPr lvl="1">
              <a:spcBef>
                <a:spcPts val="0"/>
              </a:spcBef>
            </a:pPr>
            <a:r>
              <a:rPr lang="en-US" sz="1000" dirty="0">
                <a:solidFill>
                  <a:schemeClr val="bg1"/>
                </a:solidFill>
              </a:rPr>
              <a:t>Utilized the SciPy package’s signal.medfilt2d method for filtering [10]</a:t>
            </a:r>
            <a:endParaRPr lang="en-US" sz="1000" b="0" i="0" u="none" strike="noStrike" dirty="0">
              <a:solidFill>
                <a:schemeClr val="bg1"/>
              </a:solidFill>
              <a:effectLst/>
            </a:endParaRPr>
          </a:p>
          <a:p>
            <a:pPr marL="457200" lvl="1" indent="0">
              <a:spcBef>
                <a:spcPts val="0"/>
              </a:spcBef>
              <a:buNone/>
            </a:pPr>
            <a:endParaRPr lang="en-US" sz="1000" dirty="0">
              <a:solidFill>
                <a:schemeClr val="bg1"/>
              </a:solidFill>
            </a:endParaRPr>
          </a:p>
          <a:p>
            <a:pPr marL="0" indent="0" rtl="0">
              <a:spcBef>
                <a:spcPts val="0"/>
              </a:spcBef>
              <a:spcAft>
                <a:spcPts val="0"/>
              </a:spcAft>
              <a:buNone/>
            </a:pPr>
            <a:r>
              <a:rPr lang="en-US" sz="1400" dirty="0">
                <a:solidFill>
                  <a:schemeClr val="bg1"/>
                </a:solidFill>
              </a:rPr>
              <a:t>All simple mathematical procedures in the algorithm are performed utilized the Math package [7]. The processes of converting the input image into a </a:t>
            </a:r>
            <a:r>
              <a:rPr lang="en-US" sz="1400" dirty="0" err="1">
                <a:solidFill>
                  <a:schemeClr val="bg1"/>
                </a:solidFill>
              </a:rPr>
              <a:t>NxM</a:t>
            </a:r>
            <a:r>
              <a:rPr lang="en-US" sz="1400" dirty="0">
                <a:solidFill>
                  <a:schemeClr val="bg1"/>
                </a:solidFill>
              </a:rPr>
              <a:t> matrix and converting the resulting </a:t>
            </a:r>
            <a:r>
              <a:rPr lang="en-US" sz="1400" dirty="0" err="1">
                <a:solidFill>
                  <a:schemeClr val="bg1"/>
                </a:solidFill>
              </a:rPr>
              <a:t>NxM</a:t>
            </a:r>
            <a:r>
              <a:rPr lang="en-US" sz="1400" dirty="0">
                <a:solidFill>
                  <a:schemeClr val="bg1"/>
                </a:solidFill>
              </a:rPr>
              <a:t> recovered matrix to an image were performed utilizing the Pillow package’s Image method [8].  Additionally, the sampling method implemented in the simulation also leveraged the </a:t>
            </a:r>
            <a:r>
              <a:rPr lang="en-US" sz="1400" b="0" i="0" u="none" strike="noStrike" dirty="0">
                <a:solidFill>
                  <a:schemeClr val="bg1"/>
                </a:solidFill>
                <a:effectLst/>
              </a:rPr>
              <a:t>Random package</a:t>
            </a:r>
            <a:r>
              <a:rPr lang="en-US" sz="1400" dirty="0">
                <a:solidFill>
                  <a:schemeClr val="bg1"/>
                </a:solidFill>
              </a:rPr>
              <a:t>’s sample method. </a:t>
            </a:r>
          </a:p>
        </p:txBody>
      </p:sp>
    </p:spTree>
    <p:extLst>
      <p:ext uri="{BB962C8B-B14F-4D97-AF65-F5344CB8AC3E}">
        <p14:creationId xmlns:p14="http://schemas.microsoft.com/office/powerpoint/2010/main" val="200188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13</a:t>
            </a:r>
            <a:endParaRPr lang="en-GB" dirty="0">
              <a:solidFill>
                <a:schemeClr val="bg1"/>
              </a:solidFill>
            </a:endParaRPr>
          </a:p>
        </p:txBody>
      </p:sp>
      <p:sp>
        <p:nvSpPr>
          <p:cNvPr id="15" name="Title 5">
            <a:extLst>
              <a:ext uri="{FF2B5EF4-FFF2-40B4-BE49-F238E27FC236}">
                <a16:creationId xmlns:a16="http://schemas.microsoft.com/office/drawing/2014/main" id="{AF9BF984-CE1C-462D-AF2D-B7589F987717}"/>
              </a:ext>
            </a:extLst>
          </p:cNvPr>
          <p:cNvSpPr txBox="1">
            <a:spLocks/>
          </p:cNvSpPr>
          <p:nvPr/>
        </p:nvSpPr>
        <p:spPr>
          <a:xfrm>
            <a:off x="3981450" y="26811"/>
            <a:ext cx="4229100" cy="2543773"/>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pPr algn="ctr"/>
            <a:r>
              <a:rPr lang="en-GB" dirty="0">
                <a:solidFill>
                  <a:schemeClr val="bg1"/>
                </a:solidFill>
              </a:rPr>
              <a:t>Experimental Results</a:t>
            </a:r>
            <a:endParaRPr lang="en-US" dirty="0">
              <a:solidFill>
                <a:schemeClr val="bg1"/>
              </a:solidFill>
            </a:endParaRPr>
          </a:p>
        </p:txBody>
      </p:sp>
      <p:sp>
        <p:nvSpPr>
          <p:cNvPr id="5" name="Content Placeholder 5">
            <a:extLst>
              <a:ext uri="{FF2B5EF4-FFF2-40B4-BE49-F238E27FC236}">
                <a16:creationId xmlns:a16="http://schemas.microsoft.com/office/drawing/2014/main" id="{998AFA15-43E1-4B78-8A27-4EC34395686C}"/>
              </a:ext>
            </a:extLst>
          </p:cNvPr>
          <p:cNvSpPr txBox="1">
            <a:spLocks/>
          </p:cNvSpPr>
          <p:nvPr/>
        </p:nvSpPr>
        <p:spPr>
          <a:xfrm>
            <a:off x="2914715" y="1028700"/>
            <a:ext cx="6362569" cy="480060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400" b="0" i="0" u="none" strike="noStrike" dirty="0">
                <a:solidFill>
                  <a:schemeClr val="bg1"/>
                </a:solidFill>
                <a:effectLst/>
              </a:rPr>
              <a:t>Once the image reconstruction algorithm has been theorized and developed in Python, performance of the algorithm is evaluated via simulation. As stated previously, in each simulation, the image reconstruction </a:t>
            </a:r>
            <a:r>
              <a:rPr lang="en-US" sz="1400" dirty="0">
                <a:solidFill>
                  <a:schemeClr val="bg1"/>
                </a:solidFill>
              </a:rPr>
              <a:t>algorithm first splits</a:t>
            </a:r>
            <a:r>
              <a:rPr lang="en-US" sz="1400" b="0" i="0" u="none" strike="noStrike" dirty="0">
                <a:solidFill>
                  <a:schemeClr val="bg1"/>
                </a:solidFill>
                <a:effectLst/>
              </a:rPr>
              <a:t> an original uncorrupted image is split into </a:t>
            </a:r>
            <a:r>
              <a:rPr lang="en-US" sz="1400" b="0" i="0" u="none" strike="noStrike" dirty="0" err="1">
                <a:solidFill>
                  <a:schemeClr val="bg1"/>
                </a:solidFill>
                <a:effectLst/>
              </a:rPr>
              <a:t>KxK</a:t>
            </a:r>
            <a:r>
              <a:rPr lang="en-US" sz="1400" b="0" i="0" u="none" strike="noStrike" dirty="0">
                <a:solidFill>
                  <a:schemeClr val="bg1"/>
                </a:solidFill>
                <a:effectLst/>
              </a:rPr>
              <a:t> blocks. The algorithm then samples each block to artificially create a corrupted image block, recovers the corrupted block, and assembles the resulting recovered blocks into a recovered image that is compared against the original image. </a:t>
            </a:r>
          </a:p>
          <a:p>
            <a:pPr marL="0" indent="0" algn="ctr">
              <a:spcBef>
                <a:spcPts val="0"/>
              </a:spcBef>
              <a:buNone/>
            </a:pPr>
            <a:endParaRPr lang="en-US" sz="1400" dirty="0">
              <a:solidFill>
                <a:schemeClr val="bg1"/>
              </a:solidFill>
            </a:endParaRPr>
          </a:p>
          <a:p>
            <a:pPr marL="0" indent="0" algn="ctr">
              <a:spcBef>
                <a:spcPts val="0"/>
              </a:spcBef>
              <a:buNone/>
            </a:pPr>
            <a:r>
              <a:rPr lang="en-US" sz="1400" dirty="0">
                <a:solidFill>
                  <a:schemeClr val="bg1"/>
                </a:solidFill>
              </a:rPr>
              <a:t>Simulations :</a:t>
            </a:r>
          </a:p>
          <a:p>
            <a:pPr marL="342900" indent="-342900" algn="ctr">
              <a:spcBef>
                <a:spcPts val="0"/>
              </a:spcBef>
              <a:buFont typeface="Arial" panose="020B0604020202020204" pitchFamily="34" charset="0"/>
              <a:buAutoNum type="arabicParenR"/>
            </a:pPr>
            <a:r>
              <a:rPr lang="en-US" sz="1400" b="0" i="0" u="none" strike="noStrike" dirty="0">
                <a:solidFill>
                  <a:schemeClr val="bg1"/>
                </a:solidFill>
                <a:effectLst/>
              </a:rPr>
              <a:t>Fishing Boat Image Simulation | Pages 14 - 19</a:t>
            </a:r>
          </a:p>
          <a:p>
            <a:pPr marL="342900" indent="-342900" algn="ctr" rtl="0">
              <a:spcBef>
                <a:spcPts val="0"/>
              </a:spcBef>
              <a:spcAft>
                <a:spcPts val="0"/>
              </a:spcAft>
              <a:buAutoNum type="arabicParenR"/>
            </a:pPr>
            <a:r>
              <a:rPr lang="en-US" sz="1400" b="0" i="0" u="none" strike="noStrike" dirty="0">
                <a:solidFill>
                  <a:schemeClr val="bg1"/>
                </a:solidFill>
                <a:effectLst/>
              </a:rPr>
              <a:t>Nature Image Simulation | Pages 20 - 24</a:t>
            </a:r>
          </a:p>
          <a:p>
            <a:pPr marL="0" indent="0" algn="ctr" rtl="0">
              <a:spcBef>
                <a:spcPts val="0"/>
              </a:spcBef>
              <a:spcAft>
                <a:spcPts val="0"/>
              </a:spcAft>
              <a:buNone/>
            </a:pPr>
            <a:endParaRPr lang="en-US" sz="1400" dirty="0">
              <a:solidFill>
                <a:schemeClr val="bg1"/>
              </a:solidFill>
            </a:endParaRPr>
          </a:p>
          <a:p>
            <a:pPr marL="0" indent="0" algn="ctr" rtl="0">
              <a:spcBef>
                <a:spcPts val="0"/>
              </a:spcBef>
              <a:spcAft>
                <a:spcPts val="0"/>
              </a:spcAft>
              <a:buNone/>
            </a:pPr>
            <a:r>
              <a:rPr lang="en-US" sz="1400" dirty="0">
                <a:solidFill>
                  <a:schemeClr val="bg1"/>
                </a:solidFill>
              </a:rPr>
              <a:t>The goals of these simulations are to analyze the impacts of image block size, number of missing pixel per block, and median filtering on the performance of the image reconstruction algorithm. </a:t>
            </a:r>
          </a:p>
          <a:p>
            <a:pPr marL="0" indent="0">
              <a:buNone/>
            </a:pPr>
            <a:br>
              <a:rPr lang="en-US" sz="1400" dirty="0">
                <a:solidFill>
                  <a:schemeClr val="bg1"/>
                </a:solidFill>
              </a:rPr>
            </a:br>
            <a:br>
              <a:rPr lang="en-US" sz="1400" dirty="0">
                <a:solidFill>
                  <a:schemeClr val="bg1"/>
                </a:solidFill>
              </a:rPr>
            </a:br>
            <a:endParaRPr lang="en-GB" sz="1400" dirty="0">
              <a:solidFill>
                <a:schemeClr val="bg1"/>
              </a:solidFill>
            </a:endParaRPr>
          </a:p>
        </p:txBody>
      </p:sp>
    </p:spTree>
    <p:extLst>
      <p:ext uri="{BB962C8B-B14F-4D97-AF65-F5344CB8AC3E}">
        <p14:creationId xmlns:p14="http://schemas.microsoft.com/office/powerpoint/2010/main" val="147153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867004"/>
            <a:ext cx="6775450" cy="5990996"/>
          </a:xfrm>
        </p:spPr>
        <p:txBody>
          <a:bodyPr/>
          <a:lstStyle/>
          <a:p>
            <a:pPr marL="0" indent="0" algn="ctr">
              <a:spcBef>
                <a:spcPts val="0"/>
              </a:spcBef>
              <a:buNone/>
            </a:pPr>
            <a:r>
              <a:rPr lang="en-US" sz="1400" dirty="0">
                <a:solidFill>
                  <a:schemeClr val="bg1"/>
                </a:solidFill>
              </a:rPr>
              <a:t>In this simulation, an uncorrupted fishing boat image is utilized as the input image. The image block size is set to 8x8, and 5 independent runs of the simulation are performed for increasing pixel sample sizes (</a:t>
            </a:r>
            <a:r>
              <a:rPr lang="en-US" sz="1400" b="0" i="0" u="none" strike="noStrike" dirty="0">
                <a:solidFill>
                  <a:schemeClr val="bg1"/>
                </a:solidFill>
                <a:effectLst/>
              </a:rPr>
              <a:t>the number of pixels in each block that sensed</a:t>
            </a:r>
            <a:r>
              <a:rPr lang="en-US" sz="1400" dirty="0">
                <a:solidFill>
                  <a:schemeClr val="bg1"/>
                </a:solidFill>
              </a:rPr>
              <a:t>). For each simulation run, the recovered image before and after median filtering is compared to the original input image via mean squared error (MSE).  </a:t>
            </a: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solidFill>
            <a:schemeClr val="tx1"/>
          </a:solidFill>
        </p:spPr>
        <p:txBody>
          <a:bodyPr/>
          <a:lstStyle/>
          <a:p>
            <a:pPr marL="0" indent="0" algn="ctr" rtl="0">
              <a:spcBef>
                <a:spcPts val="0"/>
              </a:spcBef>
              <a:spcAft>
                <a:spcPts val="0"/>
              </a:spcAft>
              <a:buNone/>
            </a:pPr>
            <a:r>
              <a:rPr lang="en-US" sz="3200" b="0" i="0" u="none" strike="noStrike" dirty="0">
                <a:solidFill>
                  <a:schemeClr val="bg1"/>
                </a:solidFill>
                <a:effectLst/>
              </a:rPr>
              <a:t>Fishing Boat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14</a:t>
            </a:r>
            <a:endParaRPr lang="en-GB" dirty="0">
              <a:solidFill>
                <a:schemeClr val="bg1"/>
              </a:solidFill>
            </a:endParaRPr>
          </a:p>
        </p:txBody>
      </p:sp>
      <p:pic>
        <p:nvPicPr>
          <p:cNvPr id="3" name="Picture 2">
            <a:extLst>
              <a:ext uri="{FF2B5EF4-FFF2-40B4-BE49-F238E27FC236}">
                <a16:creationId xmlns:a16="http://schemas.microsoft.com/office/drawing/2014/main" id="{134D2752-A4CE-43C5-9295-F5DC11250B74}"/>
              </a:ext>
            </a:extLst>
          </p:cNvPr>
          <p:cNvPicPr>
            <a:picLocks noChangeAspect="1"/>
          </p:cNvPicPr>
          <p:nvPr/>
        </p:nvPicPr>
        <p:blipFill>
          <a:blip r:embed="rId2"/>
          <a:stretch>
            <a:fillRect/>
          </a:stretch>
        </p:blipFill>
        <p:spPr>
          <a:xfrm>
            <a:off x="4832058" y="2712745"/>
            <a:ext cx="2527883" cy="2633211"/>
          </a:xfrm>
          <a:prstGeom prst="rect">
            <a:avLst/>
          </a:prstGeom>
        </p:spPr>
      </p:pic>
      <p:sp>
        <p:nvSpPr>
          <p:cNvPr id="33" name="TextBox 32">
            <a:extLst>
              <a:ext uri="{FF2B5EF4-FFF2-40B4-BE49-F238E27FC236}">
                <a16:creationId xmlns:a16="http://schemas.microsoft.com/office/drawing/2014/main" id="{6B8AA442-9C80-4901-804E-859116F3472C}"/>
              </a:ext>
            </a:extLst>
          </p:cNvPr>
          <p:cNvSpPr txBox="1"/>
          <p:nvPr/>
        </p:nvSpPr>
        <p:spPr>
          <a:xfrm>
            <a:off x="5677276" y="5345956"/>
            <a:ext cx="837448" cy="246221"/>
          </a:xfrm>
          <a:prstGeom prst="rect">
            <a:avLst/>
          </a:prstGeom>
          <a:noFill/>
        </p:spPr>
        <p:txBody>
          <a:bodyPr wrap="square" rtlCol="0">
            <a:spAutoFit/>
          </a:bodyPr>
          <a:lstStyle/>
          <a:p>
            <a:r>
              <a:rPr lang="en-US" sz="1000" dirty="0">
                <a:solidFill>
                  <a:schemeClr val="bg1"/>
                </a:solidFill>
              </a:rPr>
              <a:t>Input Image </a:t>
            </a:r>
            <a:endParaRPr lang="en-GB" sz="1000" dirty="0">
              <a:solidFill>
                <a:schemeClr val="bg1"/>
              </a:solidFill>
            </a:endParaRPr>
          </a:p>
        </p:txBody>
      </p:sp>
    </p:spTree>
    <p:extLst>
      <p:ext uri="{BB962C8B-B14F-4D97-AF65-F5344CB8AC3E}">
        <p14:creationId xmlns:p14="http://schemas.microsoft.com/office/powerpoint/2010/main" val="380876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745706"/>
            <a:ext cx="6775450" cy="5990996"/>
          </a:xfrm>
        </p:spPr>
        <p:txBody>
          <a:bodyPr/>
          <a:lstStyle/>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solidFill>
            <a:schemeClr val="tx1"/>
          </a:solidFill>
        </p:spPr>
        <p:txBody>
          <a:bodyPr/>
          <a:lstStyle/>
          <a:p>
            <a:pPr marL="0" indent="0" algn="ctr" rtl="0">
              <a:spcBef>
                <a:spcPts val="0"/>
              </a:spcBef>
              <a:spcAft>
                <a:spcPts val="0"/>
              </a:spcAft>
              <a:buNone/>
            </a:pPr>
            <a:r>
              <a:rPr lang="en-US" sz="3200" b="0" i="0" u="none" strike="noStrike" dirty="0">
                <a:solidFill>
                  <a:schemeClr val="bg1"/>
                </a:solidFill>
                <a:effectLst/>
              </a:rPr>
              <a:t>Fishing Boat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15</a:t>
            </a:r>
            <a:endParaRPr lang="en-GB" dirty="0">
              <a:solidFill>
                <a:schemeClr val="bg1"/>
              </a:solidFill>
            </a:endParaRPr>
          </a:p>
        </p:txBody>
      </p:sp>
      <p:sp>
        <p:nvSpPr>
          <p:cNvPr id="33" name="TextBox 32">
            <a:extLst>
              <a:ext uri="{FF2B5EF4-FFF2-40B4-BE49-F238E27FC236}">
                <a16:creationId xmlns:a16="http://schemas.microsoft.com/office/drawing/2014/main" id="{6B8AA442-9C80-4901-804E-859116F3472C}"/>
              </a:ext>
            </a:extLst>
          </p:cNvPr>
          <p:cNvSpPr txBox="1"/>
          <p:nvPr/>
        </p:nvSpPr>
        <p:spPr>
          <a:xfrm>
            <a:off x="2514401" y="965102"/>
            <a:ext cx="1386710" cy="246221"/>
          </a:xfrm>
          <a:prstGeom prst="rect">
            <a:avLst/>
          </a:prstGeom>
          <a:noFill/>
        </p:spPr>
        <p:txBody>
          <a:bodyPr wrap="square" rtlCol="0">
            <a:spAutoFit/>
          </a:bodyPr>
          <a:lstStyle/>
          <a:p>
            <a:r>
              <a:rPr lang="en-US" sz="1000" dirty="0">
                <a:solidFill>
                  <a:schemeClr val="bg1"/>
                </a:solidFill>
              </a:rPr>
              <a:t>Sample Size = 10 Pixels</a:t>
            </a:r>
            <a:endParaRPr lang="en-GB" sz="1000" dirty="0">
              <a:solidFill>
                <a:schemeClr val="bg1"/>
              </a:solidFill>
            </a:endParaRPr>
          </a:p>
        </p:txBody>
      </p:sp>
      <p:sp>
        <p:nvSpPr>
          <p:cNvPr id="10" name="TextBox 9">
            <a:extLst>
              <a:ext uri="{FF2B5EF4-FFF2-40B4-BE49-F238E27FC236}">
                <a16:creationId xmlns:a16="http://schemas.microsoft.com/office/drawing/2014/main" id="{A049018A-800D-4100-AA09-F68426A3C13E}"/>
              </a:ext>
            </a:extLst>
          </p:cNvPr>
          <p:cNvSpPr txBox="1"/>
          <p:nvPr/>
        </p:nvSpPr>
        <p:spPr>
          <a:xfrm>
            <a:off x="2454036" y="3150347"/>
            <a:ext cx="1386710" cy="400110"/>
          </a:xfrm>
          <a:prstGeom prst="rect">
            <a:avLst/>
          </a:prstGeom>
          <a:noFill/>
        </p:spPr>
        <p:txBody>
          <a:bodyPr wrap="square" rtlCol="0">
            <a:spAutoFit/>
          </a:bodyPr>
          <a:lstStyle/>
          <a:p>
            <a:pPr algn="ctr"/>
            <a:r>
              <a:rPr lang="en-GB" sz="1000" dirty="0">
                <a:solidFill>
                  <a:schemeClr val="bg1"/>
                </a:solidFill>
              </a:rPr>
              <a:t>Before filtering MSE:</a:t>
            </a:r>
          </a:p>
          <a:p>
            <a:pPr algn="ctr"/>
            <a:r>
              <a:rPr lang="en-GB" sz="1000" dirty="0">
                <a:solidFill>
                  <a:schemeClr val="bg1"/>
                </a:solidFill>
              </a:rPr>
              <a:t>916.4079373554408</a:t>
            </a:r>
          </a:p>
        </p:txBody>
      </p:sp>
      <p:pic>
        <p:nvPicPr>
          <p:cNvPr id="12" name="Picture 11">
            <a:extLst>
              <a:ext uri="{FF2B5EF4-FFF2-40B4-BE49-F238E27FC236}">
                <a16:creationId xmlns:a16="http://schemas.microsoft.com/office/drawing/2014/main" id="{64B489C3-575C-49FE-AE9C-2A966697CA3C}"/>
              </a:ext>
            </a:extLst>
          </p:cNvPr>
          <p:cNvPicPr>
            <a:picLocks noChangeAspect="1"/>
          </p:cNvPicPr>
          <p:nvPr/>
        </p:nvPicPr>
        <p:blipFill rotWithShape="1">
          <a:blip r:embed="rId2"/>
          <a:srcRect l="1166" t="1327" r="1874" b="3566"/>
          <a:stretch/>
        </p:blipFill>
        <p:spPr>
          <a:xfrm>
            <a:off x="7610231" y="1222309"/>
            <a:ext cx="1873494" cy="1931436"/>
          </a:xfrm>
          <a:prstGeom prst="rect">
            <a:avLst/>
          </a:prstGeom>
        </p:spPr>
      </p:pic>
      <p:pic>
        <p:nvPicPr>
          <p:cNvPr id="14" name="Picture 13">
            <a:extLst>
              <a:ext uri="{FF2B5EF4-FFF2-40B4-BE49-F238E27FC236}">
                <a16:creationId xmlns:a16="http://schemas.microsoft.com/office/drawing/2014/main" id="{321B475D-877A-4D64-9E93-513B838CBE6B}"/>
              </a:ext>
            </a:extLst>
          </p:cNvPr>
          <p:cNvPicPr>
            <a:picLocks noChangeAspect="1"/>
          </p:cNvPicPr>
          <p:nvPr/>
        </p:nvPicPr>
        <p:blipFill rotWithShape="1">
          <a:blip r:embed="rId3"/>
          <a:srcRect l="2098" t="1" r="1434" b="1085"/>
          <a:stretch/>
        </p:blipFill>
        <p:spPr>
          <a:xfrm>
            <a:off x="2289551" y="1222309"/>
            <a:ext cx="1836410" cy="1931437"/>
          </a:xfrm>
          <a:prstGeom prst="rect">
            <a:avLst/>
          </a:prstGeom>
        </p:spPr>
      </p:pic>
      <p:sp>
        <p:nvSpPr>
          <p:cNvPr id="17" name="TextBox 16">
            <a:extLst>
              <a:ext uri="{FF2B5EF4-FFF2-40B4-BE49-F238E27FC236}">
                <a16:creationId xmlns:a16="http://schemas.microsoft.com/office/drawing/2014/main" id="{4585D34B-52AE-452B-BDDE-130CA5317A5B}"/>
              </a:ext>
            </a:extLst>
          </p:cNvPr>
          <p:cNvSpPr txBox="1"/>
          <p:nvPr/>
        </p:nvSpPr>
        <p:spPr>
          <a:xfrm>
            <a:off x="7853623" y="3155302"/>
            <a:ext cx="1386710" cy="400110"/>
          </a:xfrm>
          <a:prstGeom prst="rect">
            <a:avLst/>
          </a:prstGeom>
          <a:noFill/>
        </p:spPr>
        <p:txBody>
          <a:bodyPr wrap="square" rtlCol="0">
            <a:spAutoFit/>
          </a:bodyPr>
          <a:lstStyle/>
          <a:p>
            <a:pPr algn="ctr"/>
            <a:r>
              <a:rPr lang="en-GB" sz="1000" dirty="0">
                <a:solidFill>
                  <a:schemeClr val="bg1"/>
                </a:solidFill>
              </a:rPr>
              <a:t>After filtering MSE:</a:t>
            </a:r>
          </a:p>
          <a:p>
            <a:pPr algn="ctr"/>
            <a:r>
              <a:rPr lang="en-GB" sz="1000" dirty="0">
                <a:solidFill>
                  <a:schemeClr val="bg1"/>
                </a:solidFill>
              </a:rPr>
              <a:t>748.7113171254011</a:t>
            </a:r>
          </a:p>
        </p:txBody>
      </p:sp>
      <p:sp>
        <p:nvSpPr>
          <p:cNvPr id="19" name="TextBox 18">
            <a:extLst>
              <a:ext uri="{FF2B5EF4-FFF2-40B4-BE49-F238E27FC236}">
                <a16:creationId xmlns:a16="http://schemas.microsoft.com/office/drawing/2014/main" id="{879505EF-F1B7-4968-BAE0-0EA4372998F8}"/>
              </a:ext>
            </a:extLst>
          </p:cNvPr>
          <p:cNvSpPr txBox="1"/>
          <p:nvPr/>
        </p:nvSpPr>
        <p:spPr>
          <a:xfrm>
            <a:off x="4891441" y="2029207"/>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20" name="Arrow: Down 19">
            <a:extLst>
              <a:ext uri="{FF2B5EF4-FFF2-40B4-BE49-F238E27FC236}">
                <a16:creationId xmlns:a16="http://schemas.microsoft.com/office/drawing/2014/main" id="{CAF65C7C-DED9-4CCB-98D6-531F4FB70233}"/>
              </a:ext>
            </a:extLst>
          </p:cNvPr>
          <p:cNvSpPr/>
          <p:nvPr/>
        </p:nvSpPr>
        <p:spPr>
          <a:xfrm rot="16200000">
            <a:off x="5795232" y="862812"/>
            <a:ext cx="96080" cy="223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2826D69C-0714-4DF3-AFBE-66B95E9D0B12}"/>
              </a:ext>
            </a:extLst>
          </p:cNvPr>
          <p:cNvSpPr txBox="1"/>
          <p:nvPr/>
        </p:nvSpPr>
        <p:spPr>
          <a:xfrm>
            <a:off x="2427617" y="3954723"/>
            <a:ext cx="1386710" cy="246221"/>
          </a:xfrm>
          <a:prstGeom prst="rect">
            <a:avLst/>
          </a:prstGeom>
          <a:noFill/>
        </p:spPr>
        <p:txBody>
          <a:bodyPr wrap="square" rtlCol="0">
            <a:spAutoFit/>
          </a:bodyPr>
          <a:lstStyle/>
          <a:p>
            <a:r>
              <a:rPr lang="en-US" sz="1000" dirty="0">
                <a:solidFill>
                  <a:schemeClr val="bg1"/>
                </a:solidFill>
              </a:rPr>
              <a:t>Sample Size = 20 Pixels</a:t>
            </a:r>
            <a:endParaRPr lang="en-GB" sz="1000" dirty="0">
              <a:solidFill>
                <a:schemeClr val="bg1"/>
              </a:solidFill>
            </a:endParaRPr>
          </a:p>
        </p:txBody>
      </p:sp>
      <p:sp>
        <p:nvSpPr>
          <p:cNvPr id="22" name="TextBox 21">
            <a:extLst>
              <a:ext uri="{FF2B5EF4-FFF2-40B4-BE49-F238E27FC236}">
                <a16:creationId xmlns:a16="http://schemas.microsoft.com/office/drawing/2014/main" id="{EAD4C521-E5E1-47F5-9C48-EEEAA9ACFBFF}"/>
              </a:ext>
            </a:extLst>
          </p:cNvPr>
          <p:cNvSpPr txBox="1"/>
          <p:nvPr/>
        </p:nvSpPr>
        <p:spPr>
          <a:xfrm>
            <a:off x="2514401" y="6131841"/>
            <a:ext cx="1386710" cy="400110"/>
          </a:xfrm>
          <a:prstGeom prst="rect">
            <a:avLst/>
          </a:prstGeom>
          <a:noFill/>
        </p:spPr>
        <p:txBody>
          <a:bodyPr wrap="square" rtlCol="0">
            <a:spAutoFit/>
          </a:bodyPr>
          <a:lstStyle/>
          <a:p>
            <a:pPr algn="ctr"/>
            <a:r>
              <a:rPr lang="en-GB" sz="1000" dirty="0">
                <a:solidFill>
                  <a:schemeClr val="bg1"/>
                </a:solidFill>
              </a:rPr>
              <a:t>Before filtering MSE:</a:t>
            </a:r>
          </a:p>
          <a:p>
            <a:pPr algn="ctr"/>
            <a:r>
              <a:rPr lang="en-GB" sz="1000" dirty="0">
                <a:solidFill>
                  <a:schemeClr val="bg1"/>
                </a:solidFill>
              </a:rPr>
              <a:t>445.56384162925366</a:t>
            </a:r>
          </a:p>
        </p:txBody>
      </p:sp>
      <p:sp>
        <p:nvSpPr>
          <p:cNvPr id="25" name="TextBox 24">
            <a:extLst>
              <a:ext uri="{FF2B5EF4-FFF2-40B4-BE49-F238E27FC236}">
                <a16:creationId xmlns:a16="http://schemas.microsoft.com/office/drawing/2014/main" id="{5CF8637E-FE24-4104-BDFD-0C29D6E47D5B}"/>
              </a:ext>
            </a:extLst>
          </p:cNvPr>
          <p:cNvSpPr txBox="1"/>
          <p:nvPr/>
        </p:nvSpPr>
        <p:spPr>
          <a:xfrm>
            <a:off x="7853623" y="5972114"/>
            <a:ext cx="1386710" cy="400110"/>
          </a:xfrm>
          <a:prstGeom prst="rect">
            <a:avLst/>
          </a:prstGeom>
          <a:noFill/>
        </p:spPr>
        <p:txBody>
          <a:bodyPr wrap="square" rtlCol="0">
            <a:spAutoFit/>
          </a:bodyPr>
          <a:lstStyle/>
          <a:p>
            <a:pPr algn="ctr"/>
            <a:r>
              <a:rPr lang="en-GB" sz="1000" dirty="0">
                <a:solidFill>
                  <a:schemeClr val="bg1"/>
                </a:solidFill>
              </a:rPr>
              <a:t>After filtering MSE:</a:t>
            </a:r>
          </a:p>
          <a:p>
            <a:pPr algn="ctr"/>
            <a:r>
              <a:rPr lang="en-GB" sz="1000" dirty="0">
                <a:solidFill>
                  <a:schemeClr val="bg1"/>
                </a:solidFill>
              </a:rPr>
              <a:t>411.1653115140807</a:t>
            </a:r>
          </a:p>
        </p:txBody>
      </p:sp>
      <p:sp>
        <p:nvSpPr>
          <p:cNvPr id="26" name="TextBox 25">
            <a:extLst>
              <a:ext uri="{FF2B5EF4-FFF2-40B4-BE49-F238E27FC236}">
                <a16:creationId xmlns:a16="http://schemas.microsoft.com/office/drawing/2014/main" id="{AFCE0ADD-A4FF-4F29-B1F4-5E7DAAEA84BE}"/>
              </a:ext>
            </a:extLst>
          </p:cNvPr>
          <p:cNvSpPr txBox="1"/>
          <p:nvPr/>
        </p:nvSpPr>
        <p:spPr>
          <a:xfrm>
            <a:off x="5055926" y="5007843"/>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27" name="Arrow: Down 26">
            <a:extLst>
              <a:ext uri="{FF2B5EF4-FFF2-40B4-BE49-F238E27FC236}">
                <a16:creationId xmlns:a16="http://schemas.microsoft.com/office/drawing/2014/main" id="{CDBAC176-C78E-4292-BE46-89DCC6F42207}"/>
              </a:ext>
            </a:extLst>
          </p:cNvPr>
          <p:cNvSpPr/>
          <p:nvPr/>
        </p:nvSpPr>
        <p:spPr>
          <a:xfrm rot="16200000">
            <a:off x="5959717" y="3841448"/>
            <a:ext cx="96080" cy="223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a:extLst>
              <a:ext uri="{FF2B5EF4-FFF2-40B4-BE49-F238E27FC236}">
                <a16:creationId xmlns:a16="http://schemas.microsoft.com/office/drawing/2014/main" id="{56545D3C-28F4-4E44-8F65-88042E015FFD}"/>
              </a:ext>
            </a:extLst>
          </p:cNvPr>
          <p:cNvPicPr>
            <a:picLocks noChangeAspect="1"/>
          </p:cNvPicPr>
          <p:nvPr/>
        </p:nvPicPr>
        <p:blipFill rotWithShape="1">
          <a:blip r:embed="rId4"/>
          <a:srcRect l="1878" r="-1" b="-383"/>
          <a:stretch/>
        </p:blipFill>
        <p:spPr>
          <a:xfrm>
            <a:off x="2289551" y="4200944"/>
            <a:ext cx="1836410" cy="1931437"/>
          </a:xfrm>
          <a:prstGeom prst="rect">
            <a:avLst/>
          </a:prstGeom>
        </p:spPr>
      </p:pic>
      <p:pic>
        <p:nvPicPr>
          <p:cNvPr id="29" name="Picture 28">
            <a:extLst>
              <a:ext uri="{FF2B5EF4-FFF2-40B4-BE49-F238E27FC236}">
                <a16:creationId xmlns:a16="http://schemas.microsoft.com/office/drawing/2014/main" id="{B823C2F9-BD95-4F72-ACAD-71DA925166ED}"/>
              </a:ext>
            </a:extLst>
          </p:cNvPr>
          <p:cNvPicPr>
            <a:picLocks noChangeAspect="1"/>
          </p:cNvPicPr>
          <p:nvPr/>
        </p:nvPicPr>
        <p:blipFill rotWithShape="1">
          <a:blip r:embed="rId5"/>
          <a:srcRect r="1585"/>
          <a:stretch/>
        </p:blipFill>
        <p:spPr>
          <a:xfrm>
            <a:off x="7610231" y="4000115"/>
            <a:ext cx="1873494" cy="1971999"/>
          </a:xfrm>
          <a:prstGeom prst="rect">
            <a:avLst/>
          </a:prstGeom>
        </p:spPr>
      </p:pic>
    </p:spTree>
    <p:extLst>
      <p:ext uri="{BB962C8B-B14F-4D97-AF65-F5344CB8AC3E}">
        <p14:creationId xmlns:p14="http://schemas.microsoft.com/office/powerpoint/2010/main" val="103575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745706"/>
            <a:ext cx="6775450" cy="5990996"/>
          </a:xfrm>
        </p:spPr>
        <p:txBody>
          <a:bodyPr/>
          <a:lstStyle/>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solidFill>
            <a:schemeClr val="tx1"/>
          </a:solidFill>
        </p:spPr>
        <p:txBody>
          <a:bodyPr/>
          <a:lstStyle/>
          <a:p>
            <a:pPr marL="0" indent="0" algn="ctr" rtl="0">
              <a:spcBef>
                <a:spcPts val="0"/>
              </a:spcBef>
              <a:spcAft>
                <a:spcPts val="0"/>
              </a:spcAft>
              <a:buNone/>
            </a:pPr>
            <a:r>
              <a:rPr lang="en-US" sz="3200" b="0" i="0" u="none" strike="noStrike" dirty="0">
                <a:solidFill>
                  <a:schemeClr val="bg1"/>
                </a:solidFill>
                <a:effectLst/>
              </a:rPr>
              <a:t>Fishing Boat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16</a:t>
            </a:r>
            <a:endParaRPr lang="en-GB" dirty="0">
              <a:solidFill>
                <a:schemeClr val="bg1"/>
              </a:solidFill>
            </a:endParaRPr>
          </a:p>
        </p:txBody>
      </p:sp>
      <p:sp>
        <p:nvSpPr>
          <p:cNvPr id="33" name="TextBox 32">
            <a:extLst>
              <a:ext uri="{FF2B5EF4-FFF2-40B4-BE49-F238E27FC236}">
                <a16:creationId xmlns:a16="http://schemas.microsoft.com/office/drawing/2014/main" id="{6B8AA442-9C80-4901-804E-859116F3472C}"/>
              </a:ext>
            </a:extLst>
          </p:cNvPr>
          <p:cNvSpPr txBox="1"/>
          <p:nvPr/>
        </p:nvSpPr>
        <p:spPr>
          <a:xfrm>
            <a:off x="2454036" y="975963"/>
            <a:ext cx="1386710" cy="246221"/>
          </a:xfrm>
          <a:prstGeom prst="rect">
            <a:avLst/>
          </a:prstGeom>
          <a:noFill/>
        </p:spPr>
        <p:txBody>
          <a:bodyPr wrap="square" rtlCol="0">
            <a:spAutoFit/>
          </a:bodyPr>
          <a:lstStyle/>
          <a:p>
            <a:r>
              <a:rPr lang="en-US" sz="1000" dirty="0">
                <a:solidFill>
                  <a:schemeClr val="bg1"/>
                </a:solidFill>
              </a:rPr>
              <a:t>Sample Size = 30 Pixels</a:t>
            </a:r>
            <a:endParaRPr lang="en-GB" sz="1000" dirty="0">
              <a:solidFill>
                <a:schemeClr val="bg1"/>
              </a:solidFill>
            </a:endParaRPr>
          </a:p>
        </p:txBody>
      </p:sp>
      <p:sp>
        <p:nvSpPr>
          <p:cNvPr id="10" name="TextBox 9">
            <a:extLst>
              <a:ext uri="{FF2B5EF4-FFF2-40B4-BE49-F238E27FC236}">
                <a16:creationId xmlns:a16="http://schemas.microsoft.com/office/drawing/2014/main" id="{A049018A-800D-4100-AA09-F68426A3C13E}"/>
              </a:ext>
            </a:extLst>
          </p:cNvPr>
          <p:cNvSpPr txBox="1"/>
          <p:nvPr/>
        </p:nvSpPr>
        <p:spPr>
          <a:xfrm>
            <a:off x="2454036" y="3157996"/>
            <a:ext cx="1386710" cy="400110"/>
          </a:xfrm>
          <a:prstGeom prst="rect">
            <a:avLst/>
          </a:prstGeom>
          <a:noFill/>
        </p:spPr>
        <p:txBody>
          <a:bodyPr wrap="square" rtlCol="0">
            <a:spAutoFit/>
          </a:bodyPr>
          <a:lstStyle/>
          <a:p>
            <a:pPr algn="ctr"/>
            <a:r>
              <a:rPr lang="en-GB" sz="1000" dirty="0">
                <a:solidFill>
                  <a:schemeClr val="bg1"/>
                </a:solidFill>
              </a:rPr>
              <a:t>Before filtering MSE:</a:t>
            </a:r>
          </a:p>
          <a:p>
            <a:pPr algn="ctr"/>
            <a:r>
              <a:rPr lang="en-GB" sz="1000" dirty="0">
                <a:solidFill>
                  <a:schemeClr val="bg1"/>
                </a:solidFill>
              </a:rPr>
              <a:t>224.4894271944275</a:t>
            </a:r>
          </a:p>
        </p:txBody>
      </p:sp>
      <p:sp>
        <p:nvSpPr>
          <p:cNvPr id="17" name="TextBox 16">
            <a:extLst>
              <a:ext uri="{FF2B5EF4-FFF2-40B4-BE49-F238E27FC236}">
                <a16:creationId xmlns:a16="http://schemas.microsoft.com/office/drawing/2014/main" id="{4585D34B-52AE-452B-BDDE-130CA5317A5B}"/>
              </a:ext>
            </a:extLst>
          </p:cNvPr>
          <p:cNvSpPr txBox="1"/>
          <p:nvPr/>
        </p:nvSpPr>
        <p:spPr>
          <a:xfrm>
            <a:off x="7856004" y="3158099"/>
            <a:ext cx="1386710" cy="400110"/>
          </a:xfrm>
          <a:prstGeom prst="rect">
            <a:avLst/>
          </a:prstGeom>
          <a:noFill/>
        </p:spPr>
        <p:txBody>
          <a:bodyPr wrap="square" rtlCol="0">
            <a:spAutoFit/>
          </a:bodyPr>
          <a:lstStyle/>
          <a:p>
            <a:pPr algn="ctr"/>
            <a:r>
              <a:rPr lang="en-GB" sz="1000" dirty="0">
                <a:solidFill>
                  <a:schemeClr val="bg1"/>
                </a:solidFill>
              </a:rPr>
              <a:t>After filtering MSE:</a:t>
            </a:r>
          </a:p>
          <a:p>
            <a:pPr algn="ctr"/>
            <a:r>
              <a:rPr lang="en-GB" sz="1000" dirty="0">
                <a:solidFill>
                  <a:schemeClr val="bg1"/>
                </a:solidFill>
              </a:rPr>
              <a:t>260.79496854050194</a:t>
            </a:r>
          </a:p>
        </p:txBody>
      </p:sp>
      <p:sp>
        <p:nvSpPr>
          <p:cNvPr id="19" name="TextBox 18">
            <a:extLst>
              <a:ext uri="{FF2B5EF4-FFF2-40B4-BE49-F238E27FC236}">
                <a16:creationId xmlns:a16="http://schemas.microsoft.com/office/drawing/2014/main" id="{879505EF-F1B7-4968-BAE0-0EA4372998F8}"/>
              </a:ext>
            </a:extLst>
          </p:cNvPr>
          <p:cNvSpPr txBox="1"/>
          <p:nvPr/>
        </p:nvSpPr>
        <p:spPr>
          <a:xfrm>
            <a:off x="4891441" y="2029207"/>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20" name="Arrow: Down 19">
            <a:extLst>
              <a:ext uri="{FF2B5EF4-FFF2-40B4-BE49-F238E27FC236}">
                <a16:creationId xmlns:a16="http://schemas.microsoft.com/office/drawing/2014/main" id="{CAF65C7C-DED9-4CCB-98D6-531F4FB70233}"/>
              </a:ext>
            </a:extLst>
          </p:cNvPr>
          <p:cNvSpPr/>
          <p:nvPr/>
        </p:nvSpPr>
        <p:spPr>
          <a:xfrm rot="16200000">
            <a:off x="5795232" y="862812"/>
            <a:ext cx="96080" cy="223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2826D69C-0714-4DF3-AFBE-66B95E9D0B12}"/>
              </a:ext>
            </a:extLst>
          </p:cNvPr>
          <p:cNvSpPr txBox="1"/>
          <p:nvPr/>
        </p:nvSpPr>
        <p:spPr>
          <a:xfrm>
            <a:off x="2454036" y="3861645"/>
            <a:ext cx="1386710" cy="246221"/>
          </a:xfrm>
          <a:prstGeom prst="rect">
            <a:avLst/>
          </a:prstGeom>
          <a:noFill/>
        </p:spPr>
        <p:txBody>
          <a:bodyPr wrap="square" rtlCol="0">
            <a:spAutoFit/>
          </a:bodyPr>
          <a:lstStyle/>
          <a:p>
            <a:r>
              <a:rPr lang="en-US" sz="1000" dirty="0">
                <a:solidFill>
                  <a:schemeClr val="bg1"/>
                </a:solidFill>
              </a:rPr>
              <a:t>Sample Size = 40 Pixels</a:t>
            </a:r>
            <a:endParaRPr lang="en-GB" sz="1000" dirty="0">
              <a:solidFill>
                <a:schemeClr val="bg1"/>
              </a:solidFill>
            </a:endParaRPr>
          </a:p>
        </p:txBody>
      </p:sp>
      <p:sp>
        <p:nvSpPr>
          <p:cNvPr id="22" name="TextBox 21">
            <a:extLst>
              <a:ext uri="{FF2B5EF4-FFF2-40B4-BE49-F238E27FC236}">
                <a16:creationId xmlns:a16="http://schemas.microsoft.com/office/drawing/2014/main" id="{EAD4C521-E5E1-47F5-9C48-EEEAA9ACFBFF}"/>
              </a:ext>
            </a:extLst>
          </p:cNvPr>
          <p:cNvSpPr txBox="1"/>
          <p:nvPr/>
        </p:nvSpPr>
        <p:spPr>
          <a:xfrm>
            <a:off x="2514401" y="6032402"/>
            <a:ext cx="1386710" cy="400110"/>
          </a:xfrm>
          <a:prstGeom prst="rect">
            <a:avLst/>
          </a:prstGeom>
          <a:noFill/>
        </p:spPr>
        <p:txBody>
          <a:bodyPr wrap="square" rtlCol="0">
            <a:spAutoFit/>
          </a:bodyPr>
          <a:lstStyle/>
          <a:p>
            <a:pPr algn="ctr"/>
            <a:r>
              <a:rPr lang="en-GB" sz="1000" dirty="0">
                <a:solidFill>
                  <a:schemeClr val="bg1"/>
                </a:solidFill>
              </a:rPr>
              <a:t>Before filtering MSE:</a:t>
            </a:r>
          </a:p>
          <a:p>
            <a:pPr algn="ctr"/>
            <a:r>
              <a:rPr lang="en-GB" sz="1000" dirty="0">
                <a:solidFill>
                  <a:schemeClr val="bg1"/>
                </a:solidFill>
              </a:rPr>
              <a:t>113.07215889662434</a:t>
            </a:r>
          </a:p>
        </p:txBody>
      </p:sp>
      <p:sp>
        <p:nvSpPr>
          <p:cNvPr id="25" name="TextBox 24">
            <a:extLst>
              <a:ext uri="{FF2B5EF4-FFF2-40B4-BE49-F238E27FC236}">
                <a16:creationId xmlns:a16="http://schemas.microsoft.com/office/drawing/2014/main" id="{5CF8637E-FE24-4104-BDFD-0C29D6E47D5B}"/>
              </a:ext>
            </a:extLst>
          </p:cNvPr>
          <p:cNvSpPr txBox="1"/>
          <p:nvPr/>
        </p:nvSpPr>
        <p:spPr>
          <a:xfrm>
            <a:off x="7856004" y="6041441"/>
            <a:ext cx="1386710" cy="400110"/>
          </a:xfrm>
          <a:prstGeom prst="rect">
            <a:avLst/>
          </a:prstGeom>
          <a:noFill/>
        </p:spPr>
        <p:txBody>
          <a:bodyPr wrap="square" rtlCol="0">
            <a:spAutoFit/>
          </a:bodyPr>
          <a:lstStyle/>
          <a:p>
            <a:pPr algn="ctr"/>
            <a:r>
              <a:rPr lang="en-GB" sz="1000" dirty="0">
                <a:solidFill>
                  <a:schemeClr val="bg1"/>
                </a:solidFill>
              </a:rPr>
              <a:t>After filtering MSE:</a:t>
            </a:r>
          </a:p>
          <a:p>
            <a:pPr algn="ctr"/>
            <a:r>
              <a:rPr lang="en-GB" sz="1000" dirty="0">
                <a:solidFill>
                  <a:schemeClr val="bg1"/>
                </a:solidFill>
              </a:rPr>
              <a:t>181.54635329199553</a:t>
            </a:r>
          </a:p>
        </p:txBody>
      </p:sp>
      <p:sp>
        <p:nvSpPr>
          <p:cNvPr id="26" name="TextBox 25">
            <a:extLst>
              <a:ext uri="{FF2B5EF4-FFF2-40B4-BE49-F238E27FC236}">
                <a16:creationId xmlns:a16="http://schemas.microsoft.com/office/drawing/2014/main" id="{AFCE0ADD-A4FF-4F29-B1F4-5E7DAAEA84BE}"/>
              </a:ext>
            </a:extLst>
          </p:cNvPr>
          <p:cNvSpPr txBox="1"/>
          <p:nvPr/>
        </p:nvSpPr>
        <p:spPr>
          <a:xfrm>
            <a:off x="5055926" y="5007843"/>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27" name="Arrow: Down 26">
            <a:extLst>
              <a:ext uri="{FF2B5EF4-FFF2-40B4-BE49-F238E27FC236}">
                <a16:creationId xmlns:a16="http://schemas.microsoft.com/office/drawing/2014/main" id="{CDBAC176-C78E-4292-BE46-89DCC6F42207}"/>
              </a:ext>
            </a:extLst>
          </p:cNvPr>
          <p:cNvSpPr/>
          <p:nvPr/>
        </p:nvSpPr>
        <p:spPr>
          <a:xfrm rot="16200000">
            <a:off x="5959717" y="3841448"/>
            <a:ext cx="96080" cy="223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F1EA5617-06EA-4BA9-ABFA-E049B6224AF4}"/>
              </a:ext>
            </a:extLst>
          </p:cNvPr>
          <p:cNvPicPr>
            <a:picLocks noChangeAspect="1"/>
          </p:cNvPicPr>
          <p:nvPr/>
        </p:nvPicPr>
        <p:blipFill>
          <a:blip r:embed="rId2"/>
          <a:stretch>
            <a:fillRect/>
          </a:stretch>
        </p:blipFill>
        <p:spPr>
          <a:xfrm>
            <a:off x="2289551" y="1222184"/>
            <a:ext cx="1836410" cy="1931561"/>
          </a:xfrm>
          <a:prstGeom prst="rect">
            <a:avLst/>
          </a:prstGeom>
        </p:spPr>
      </p:pic>
      <p:pic>
        <p:nvPicPr>
          <p:cNvPr id="7" name="Picture 6">
            <a:extLst>
              <a:ext uri="{FF2B5EF4-FFF2-40B4-BE49-F238E27FC236}">
                <a16:creationId xmlns:a16="http://schemas.microsoft.com/office/drawing/2014/main" id="{60D94C42-4704-4C81-9577-A3580EDB6BF8}"/>
              </a:ext>
            </a:extLst>
          </p:cNvPr>
          <p:cNvPicPr>
            <a:picLocks noChangeAspect="1"/>
          </p:cNvPicPr>
          <p:nvPr/>
        </p:nvPicPr>
        <p:blipFill>
          <a:blip r:embed="rId3"/>
          <a:stretch>
            <a:fillRect/>
          </a:stretch>
        </p:blipFill>
        <p:spPr>
          <a:xfrm>
            <a:off x="7610231" y="1222184"/>
            <a:ext cx="1857375" cy="1924050"/>
          </a:xfrm>
          <a:prstGeom prst="rect">
            <a:avLst/>
          </a:prstGeom>
        </p:spPr>
      </p:pic>
      <p:pic>
        <p:nvPicPr>
          <p:cNvPr id="9" name="Picture 8">
            <a:extLst>
              <a:ext uri="{FF2B5EF4-FFF2-40B4-BE49-F238E27FC236}">
                <a16:creationId xmlns:a16="http://schemas.microsoft.com/office/drawing/2014/main" id="{DD61D9FC-E46F-498D-9E5F-689371AE9D25}"/>
              </a:ext>
            </a:extLst>
          </p:cNvPr>
          <p:cNvPicPr>
            <a:picLocks noChangeAspect="1"/>
          </p:cNvPicPr>
          <p:nvPr/>
        </p:nvPicPr>
        <p:blipFill>
          <a:blip r:embed="rId4"/>
          <a:stretch>
            <a:fillRect/>
          </a:stretch>
        </p:blipFill>
        <p:spPr>
          <a:xfrm>
            <a:off x="2292661" y="4107867"/>
            <a:ext cx="1833300" cy="1933575"/>
          </a:xfrm>
          <a:prstGeom prst="rect">
            <a:avLst/>
          </a:prstGeom>
        </p:spPr>
      </p:pic>
      <p:pic>
        <p:nvPicPr>
          <p:cNvPr id="13" name="Picture 12">
            <a:extLst>
              <a:ext uri="{FF2B5EF4-FFF2-40B4-BE49-F238E27FC236}">
                <a16:creationId xmlns:a16="http://schemas.microsoft.com/office/drawing/2014/main" id="{FBB724B3-0057-4403-90BE-A6286226FB5E}"/>
              </a:ext>
            </a:extLst>
          </p:cNvPr>
          <p:cNvPicPr>
            <a:picLocks noChangeAspect="1"/>
          </p:cNvPicPr>
          <p:nvPr/>
        </p:nvPicPr>
        <p:blipFill>
          <a:blip r:embed="rId5"/>
          <a:stretch>
            <a:fillRect/>
          </a:stretch>
        </p:blipFill>
        <p:spPr>
          <a:xfrm>
            <a:off x="7614993" y="4107866"/>
            <a:ext cx="1868732" cy="1933575"/>
          </a:xfrm>
          <a:prstGeom prst="rect">
            <a:avLst/>
          </a:prstGeom>
        </p:spPr>
      </p:pic>
    </p:spTree>
    <p:extLst>
      <p:ext uri="{BB962C8B-B14F-4D97-AF65-F5344CB8AC3E}">
        <p14:creationId xmlns:p14="http://schemas.microsoft.com/office/powerpoint/2010/main" val="192207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745706"/>
            <a:ext cx="6775450" cy="5990996"/>
          </a:xfrm>
        </p:spPr>
        <p:txBody>
          <a:bodyPr/>
          <a:lstStyle/>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solidFill>
            <a:schemeClr val="tx1"/>
          </a:solidFill>
        </p:spPr>
        <p:txBody>
          <a:bodyPr/>
          <a:lstStyle/>
          <a:p>
            <a:pPr marL="0" indent="0" algn="ctr" rtl="0">
              <a:spcBef>
                <a:spcPts val="0"/>
              </a:spcBef>
              <a:spcAft>
                <a:spcPts val="0"/>
              </a:spcAft>
              <a:buNone/>
            </a:pPr>
            <a:r>
              <a:rPr lang="en-US" sz="3200" b="0" i="0" u="none" strike="noStrike" dirty="0">
                <a:solidFill>
                  <a:schemeClr val="bg1"/>
                </a:solidFill>
                <a:effectLst/>
              </a:rPr>
              <a:t>Fishing Boat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17</a:t>
            </a:r>
            <a:endParaRPr lang="en-GB" dirty="0">
              <a:solidFill>
                <a:schemeClr val="bg1"/>
              </a:solidFill>
            </a:endParaRPr>
          </a:p>
        </p:txBody>
      </p:sp>
      <p:sp>
        <p:nvSpPr>
          <p:cNvPr id="33" name="TextBox 32">
            <a:extLst>
              <a:ext uri="{FF2B5EF4-FFF2-40B4-BE49-F238E27FC236}">
                <a16:creationId xmlns:a16="http://schemas.microsoft.com/office/drawing/2014/main" id="{6B8AA442-9C80-4901-804E-859116F3472C}"/>
              </a:ext>
            </a:extLst>
          </p:cNvPr>
          <p:cNvSpPr txBox="1"/>
          <p:nvPr/>
        </p:nvSpPr>
        <p:spPr>
          <a:xfrm>
            <a:off x="2536240" y="1951214"/>
            <a:ext cx="1386710" cy="246221"/>
          </a:xfrm>
          <a:prstGeom prst="rect">
            <a:avLst/>
          </a:prstGeom>
          <a:noFill/>
        </p:spPr>
        <p:txBody>
          <a:bodyPr wrap="square" rtlCol="0">
            <a:spAutoFit/>
          </a:bodyPr>
          <a:lstStyle/>
          <a:p>
            <a:r>
              <a:rPr lang="en-US" sz="1000" dirty="0">
                <a:solidFill>
                  <a:schemeClr val="bg1"/>
                </a:solidFill>
              </a:rPr>
              <a:t>Sample Size = 50 Pixels</a:t>
            </a:r>
            <a:endParaRPr lang="en-GB" sz="1000" dirty="0">
              <a:solidFill>
                <a:schemeClr val="bg1"/>
              </a:solidFill>
            </a:endParaRPr>
          </a:p>
        </p:txBody>
      </p:sp>
      <p:sp>
        <p:nvSpPr>
          <p:cNvPr id="10" name="TextBox 9">
            <a:extLst>
              <a:ext uri="{FF2B5EF4-FFF2-40B4-BE49-F238E27FC236}">
                <a16:creationId xmlns:a16="http://schemas.microsoft.com/office/drawing/2014/main" id="{A049018A-800D-4100-AA09-F68426A3C13E}"/>
              </a:ext>
            </a:extLst>
          </p:cNvPr>
          <p:cNvSpPr txBox="1"/>
          <p:nvPr/>
        </p:nvSpPr>
        <p:spPr>
          <a:xfrm>
            <a:off x="2536240" y="4111960"/>
            <a:ext cx="1386710" cy="400110"/>
          </a:xfrm>
          <a:prstGeom prst="rect">
            <a:avLst/>
          </a:prstGeom>
          <a:noFill/>
        </p:spPr>
        <p:txBody>
          <a:bodyPr wrap="square" rtlCol="0">
            <a:spAutoFit/>
          </a:bodyPr>
          <a:lstStyle/>
          <a:p>
            <a:pPr algn="ctr"/>
            <a:r>
              <a:rPr lang="en-GB" sz="1000" dirty="0">
                <a:solidFill>
                  <a:schemeClr val="bg1"/>
                </a:solidFill>
              </a:rPr>
              <a:t>Before filtering MSE:</a:t>
            </a:r>
          </a:p>
          <a:p>
            <a:pPr algn="ctr"/>
            <a:r>
              <a:rPr lang="en-GB" sz="1000" dirty="0">
                <a:solidFill>
                  <a:schemeClr val="bg1"/>
                </a:solidFill>
              </a:rPr>
              <a:t>38.97056462540206</a:t>
            </a:r>
          </a:p>
        </p:txBody>
      </p:sp>
      <p:sp>
        <p:nvSpPr>
          <p:cNvPr id="17" name="TextBox 16">
            <a:extLst>
              <a:ext uri="{FF2B5EF4-FFF2-40B4-BE49-F238E27FC236}">
                <a16:creationId xmlns:a16="http://schemas.microsoft.com/office/drawing/2014/main" id="{4585D34B-52AE-452B-BDDE-130CA5317A5B}"/>
              </a:ext>
            </a:extLst>
          </p:cNvPr>
          <p:cNvSpPr txBox="1"/>
          <p:nvPr/>
        </p:nvSpPr>
        <p:spPr>
          <a:xfrm>
            <a:off x="7962356" y="4094961"/>
            <a:ext cx="1386710" cy="400110"/>
          </a:xfrm>
          <a:prstGeom prst="rect">
            <a:avLst/>
          </a:prstGeom>
          <a:noFill/>
        </p:spPr>
        <p:txBody>
          <a:bodyPr wrap="square" rtlCol="0">
            <a:spAutoFit/>
          </a:bodyPr>
          <a:lstStyle/>
          <a:p>
            <a:pPr algn="ctr"/>
            <a:r>
              <a:rPr lang="en-GB" sz="1000" dirty="0">
                <a:solidFill>
                  <a:schemeClr val="bg1"/>
                </a:solidFill>
              </a:rPr>
              <a:t>After filtering MSE:</a:t>
            </a:r>
          </a:p>
          <a:p>
            <a:pPr algn="ctr"/>
            <a:r>
              <a:rPr lang="en-GB" sz="1000" dirty="0">
                <a:solidFill>
                  <a:schemeClr val="bg1"/>
                </a:solidFill>
              </a:rPr>
              <a:t>139.37475330643235</a:t>
            </a:r>
          </a:p>
        </p:txBody>
      </p:sp>
      <p:sp>
        <p:nvSpPr>
          <p:cNvPr id="19" name="TextBox 18">
            <a:extLst>
              <a:ext uri="{FF2B5EF4-FFF2-40B4-BE49-F238E27FC236}">
                <a16:creationId xmlns:a16="http://schemas.microsoft.com/office/drawing/2014/main" id="{879505EF-F1B7-4968-BAE0-0EA4372998F8}"/>
              </a:ext>
            </a:extLst>
          </p:cNvPr>
          <p:cNvSpPr txBox="1"/>
          <p:nvPr/>
        </p:nvSpPr>
        <p:spPr>
          <a:xfrm>
            <a:off x="4990822" y="3005064"/>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20" name="Arrow: Down 19">
            <a:extLst>
              <a:ext uri="{FF2B5EF4-FFF2-40B4-BE49-F238E27FC236}">
                <a16:creationId xmlns:a16="http://schemas.microsoft.com/office/drawing/2014/main" id="{CAF65C7C-DED9-4CCB-98D6-531F4FB70233}"/>
              </a:ext>
            </a:extLst>
          </p:cNvPr>
          <p:cNvSpPr/>
          <p:nvPr/>
        </p:nvSpPr>
        <p:spPr>
          <a:xfrm rot="16200000">
            <a:off x="5894613" y="1838669"/>
            <a:ext cx="96080" cy="223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5C999D09-BC1C-4FA9-B99E-F2F4B7BF386A}"/>
              </a:ext>
            </a:extLst>
          </p:cNvPr>
          <p:cNvPicPr>
            <a:picLocks noChangeAspect="1"/>
          </p:cNvPicPr>
          <p:nvPr/>
        </p:nvPicPr>
        <p:blipFill>
          <a:blip r:embed="rId2"/>
          <a:stretch>
            <a:fillRect/>
          </a:stretch>
        </p:blipFill>
        <p:spPr>
          <a:xfrm>
            <a:off x="2305670" y="2197435"/>
            <a:ext cx="1847850" cy="1914525"/>
          </a:xfrm>
          <a:prstGeom prst="rect">
            <a:avLst/>
          </a:prstGeom>
        </p:spPr>
      </p:pic>
      <p:pic>
        <p:nvPicPr>
          <p:cNvPr id="11" name="Picture 10">
            <a:extLst>
              <a:ext uri="{FF2B5EF4-FFF2-40B4-BE49-F238E27FC236}">
                <a16:creationId xmlns:a16="http://schemas.microsoft.com/office/drawing/2014/main" id="{BEB07F55-C960-480B-AA90-2F8DA1A5C773}"/>
              </a:ext>
            </a:extLst>
          </p:cNvPr>
          <p:cNvPicPr>
            <a:picLocks noChangeAspect="1"/>
          </p:cNvPicPr>
          <p:nvPr/>
        </p:nvPicPr>
        <p:blipFill>
          <a:blip r:embed="rId3"/>
          <a:stretch>
            <a:fillRect/>
          </a:stretch>
        </p:blipFill>
        <p:spPr>
          <a:xfrm>
            <a:off x="7731786" y="2161386"/>
            <a:ext cx="1847850" cy="1933575"/>
          </a:xfrm>
          <a:prstGeom prst="rect">
            <a:avLst/>
          </a:prstGeom>
        </p:spPr>
      </p:pic>
    </p:spTree>
    <p:extLst>
      <p:ext uri="{BB962C8B-B14F-4D97-AF65-F5344CB8AC3E}">
        <p14:creationId xmlns:p14="http://schemas.microsoft.com/office/powerpoint/2010/main" val="2354746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745706"/>
            <a:ext cx="6775450" cy="5990996"/>
          </a:xfrm>
        </p:spPr>
        <p:txBody>
          <a:bodyPr/>
          <a:lstStyle/>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solidFill>
            <a:schemeClr val="tx1"/>
          </a:solidFill>
        </p:spPr>
        <p:txBody>
          <a:bodyPr/>
          <a:lstStyle/>
          <a:p>
            <a:pPr marL="0" indent="0" algn="ctr" rtl="0">
              <a:spcBef>
                <a:spcPts val="0"/>
              </a:spcBef>
              <a:spcAft>
                <a:spcPts val="0"/>
              </a:spcAft>
              <a:buNone/>
            </a:pPr>
            <a:r>
              <a:rPr lang="en-US" sz="3200" b="0" i="0" u="none" strike="noStrike" dirty="0">
                <a:solidFill>
                  <a:schemeClr val="bg1"/>
                </a:solidFill>
                <a:effectLst/>
              </a:rPr>
              <a:t>Fishing Boat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18</a:t>
            </a:r>
            <a:endParaRPr lang="en-GB" dirty="0">
              <a:solidFill>
                <a:schemeClr val="bg1"/>
              </a:solidFill>
            </a:endParaRPr>
          </a:p>
        </p:txBody>
      </p:sp>
      <p:pic>
        <p:nvPicPr>
          <p:cNvPr id="8" name="Picture 7">
            <a:extLst>
              <a:ext uri="{FF2B5EF4-FFF2-40B4-BE49-F238E27FC236}">
                <a16:creationId xmlns:a16="http://schemas.microsoft.com/office/drawing/2014/main" id="{DE9C3993-9EB8-4BDD-BA1D-A14E14561412}"/>
              </a:ext>
            </a:extLst>
          </p:cNvPr>
          <p:cNvPicPr>
            <a:picLocks noChangeAspect="1"/>
          </p:cNvPicPr>
          <p:nvPr/>
        </p:nvPicPr>
        <p:blipFill>
          <a:blip r:embed="rId2"/>
          <a:stretch>
            <a:fillRect/>
          </a:stretch>
        </p:blipFill>
        <p:spPr>
          <a:xfrm>
            <a:off x="2652712" y="884238"/>
            <a:ext cx="6886575" cy="4248150"/>
          </a:xfrm>
          <a:prstGeom prst="rect">
            <a:avLst/>
          </a:prstGeom>
        </p:spPr>
      </p:pic>
      <p:sp>
        <p:nvSpPr>
          <p:cNvPr id="9" name="TextBox 8">
            <a:extLst>
              <a:ext uri="{FF2B5EF4-FFF2-40B4-BE49-F238E27FC236}">
                <a16:creationId xmlns:a16="http://schemas.microsoft.com/office/drawing/2014/main" id="{F7B2758B-F49D-4418-B806-272A5B46539A}"/>
              </a:ext>
            </a:extLst>
          </p:cNvPr>
          <p:cNvSpPr txBox="1"/>
          <p:nvPr/>
        </p:nvSpPr>
        <p:spPr>
          <a:xfrm>
            <a:off x="2652712" y="5132388"/>
            <a:ext cx="6886575" cy="1015663"/>
          </a:xfrm>
          <a:prstGeom prst="rect">
            <a:avLst/>
          </a:prstGeom>
          <a:noFill/>
        </p:spPr>
        <p:txBody>
          <a:bodyPr wrap="square" rtlCol="0">
            <a:spAutoFit/>
          </a:bodyPr>
          <a:lstStyle/>
          <a:p>
            <a:r>
              <a:rPr lang="en-US" sz="1000" dirty="0">
                <a:solidFill>
                  <a:schemeClr val="bg1"/>
                </a:solidFill>
              </a:rPr>
              <a:t>The key take aways from the 5 different runs of the fishing boat image simulation are:</a:t>
            </a:r>
          </a:p>
          <a:p>
            <a:pPr marL="171450" indent="-171450">
              <a:buFont typeface="Arial" panose="020B0604020202020204" pitchFamily="34" charset="0"/>
              <a:buChar char="•"/>
            </a:pPr>
            <a:r>
              <a:rPr lang="en-US" sz="1000" dirty="0">
                <a:solidFill>
                  <a:schemeClr val="bg1"/>
                </a:solidFill>
              </a:rPr>
              <a:t>As the number of samples per block increases, the recovery error between the recovered image and original image decreases significantly. </a:t>
            </a:r>
          </a:p>
          <a:p>
            <a:pPr marL="171450" indent="-171450">
              <a:buFont typeface="Arial" panose="020B0604020202020204" pitchFamily="34" charset="0"/>
              <a:buChar char="•"/>
            </a:pPr>
            <a:r>
              <a:rPr lang="en-US" sz="1000" dirty="0">
                <a:solidFill>
                  <a:schemeClr val="bg1"/>
                </a:solidFill>
              </a:rPr>
              <a:t>There is a tradeoff between number of samples per block and median filtering: For a lower number of samples per block, applying median filtering to the recovered image improves accuracy, however, for a larger number of samples per block median filtering diminishes accuracy. </a:t>
            </a:r>
          </a:p>
        </p:txBody>
      </p:sp>
    </p:spTree>
    <p:extLst>
      <p:ext uri="{BB962C8B-B14F-4D97-AF65-F5344CB8AC3E}">
        <p14:creationId xmlns:p14="http://schemas.microsoft.com/office/powerpoint/2010/main" val="2597463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745706"/>
            <a:ext cx="6775450" cy="5990996"/>
          </a:xfrm>
        </p:spPr>
        <p:txBody>
          <a:bodyPr/>
          <a:lstStyle/>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solidFill>
            <a:schemeClr val="tx1"/>
          </a:solidFill>
        </p:spPr>
        <p:txBody>
          <a:bodyPr/>
          <a:lstStyle/>
          <a:p>
            <a:pPr marL="0" indent="0" algn="ctr" rtl="0">
              <a:spcBef>
                <a:spcPts val="0"/>
              </a:spcBef>
              <a:spcAft>
                <a:spcPts val="0"/>
              </a:spcAft>
              <a:buNone/>
            </a:pPr>
            <a:r>
              <a:rPr lang="en-US" sz="3200" b="0" i="0" u="none" strike="noStrike" dirty="0">
                <a:solidFill>
                  <a:schemeClr val="bg1"/>
                </a:solidFill>
                <a:effectLst/>
              </a:rPr>
              <a:t>Fishing Boat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19</a:t>
            </a:r>
            <a:endParaRPr lang="en-GB" dirty="0">
              <a:solidFill>
                <a:schemeClr val="bg1"/>
              </a:solidFill>
            </a:endParaRPr>
          </a:p>
        </p:txBody>
      </p:sp>
      <p:sp>
        <p:nvSpPr>
          <p:cNvPr id="9" name="TextBox 8">
            <a:extLst>
              <a:ext uri="{FF2B5EF4-FFF2-40B4-BE49-F238E27FC236}">
                <a16:creationId xmlns:a16="http://schemas.microsoft.com/office/drawing/2014/main" id="{DFD24979-08A2-4EA7-99FB-3BB44723267E}"/>
              </a:ext>
            </a:extLst>
          </p:cNvPr>
          <p:cNvSpPr txBox="1"/>
          <p:nvPr/>
        </p:nvSpPr>
        <p:spPr>
          <a:xfrm>
            <a:off x="2708275" y="745706"/>
            <a:ext cx="6886575" cy="400110"/>
          </a:xfrm>
          <a:prstGeom prst="rect">
            <a:avLst/>
          </a:prstGeom>
          <a:noFill/>
        </p:spPr>
        <p:txBody>
          <a:bodyPr wrap="square" rtlCol="0">
            <a:spAutoFit/>
          </a:bodyPr>
          <a:lstStyle/>
          <a:p>
            <a:r>
              <a:rPr lang="en-US" sz="1000" dirty="0">
                <a:solidFill>
                  <a:schemeClr val="bg1"/>
                </a:solidFill>
              </a:rPr>
              <a:t>To analyze the impact of image block size on algorithm performance, image block size is set to 4x4, and 5 independent runs of the simulation are performed for pixel sample sizes 2, 4, 6, 8, and 10: </a:t>
            </a:r>
          </a:p>
        </p:txBody>
      </p:sp>
      <p:sp>
        <p:nvSpPr>
          <p:cNvPr id="10" name="TextBox 9">
            <a:extLst>
              <a:ext uri="{FF2B5EF4-FFF2-40B4-BE49-F238E27FC236}">
                <a16:creationId xmlns:a16="http://schemas.microsoft.com/office/drawing/2014/main" id="{71D1A1F9-88B4-47EE-BC40-D82D23C25777}"/>
              </a:ext>
            </a:extLst>
          </p:cNvPr>
          <p:cNvSpPr txBox="1"/>
          <p:nvPr/>
        </p:nvSpPr>
        <p:spPr>
          <a:xfrm>
            <a:off x="2708275" y="4777594"/>
            <a:ext cx="6886575" cy="1477328"/>
          </a:xfrm>
          <a:prstGeom prst="rect">
            <a:avLst/>
          </a:prstGeom>
          <a:noFill/>
        </p:spPr>
        <p:txBody>
          <a:bodyPr wrap="square" rtlCol="0">
            <a:spAutoFit/>
          </a:bodyPr>
          <a:lstStyle/>
          <a:p>
            <a:r>
              <a:rPr lang="en-US" sz="1000" dirty="0">
                <a:solidFill>
                  <a:schemeClr val="bg1"/>
                </a:solidFill>
              </a:rPr>
              <a:t>After analyzing the simulation runs done for image block size 8x8 against the simulation runs done for image block size 4x4 it is determined that algorithmic performance is higher for the larger block size 8x8. This is done by comparing the simulation runs for the different block sizes that have the same percentage of missing pixels per block. More specifically, the simulation for image block size 8x8 with sample size equal to 40 and the simulation for image block size 4x4 with sample size equal to 10 both have the percentage of missing pixels per block equal to 62.5% (40/64 = 10/16 = .625). For the 8x8 block simulation (pixel sample size = 40), the recovery error is equal to 113.07215889662434 before median filtering and 181.54635329199553 after median filtering. For the 4x4 block simulation (pixel sample size = 10), the recovery error is equal to 142.66462884323565 before median filtering and 191.87063111452923 after median filtering which is higher than the 8x8 simulation in both scenarios. Therefore, the larger block enables better algorithmic performance. </a:t>
            </a:r>
          </a:p>
        </p:txBody>
      </p:sp>
      <p:pic>
        <p:nvPicPr>
          <p:cNvPr id="15" name="Picture 14">
            <a:extLst>
              <a:ext uri="{FF2B5EF4-FFF2-40B4-BE49-F238E27FC236}">
                <a16:creationId xmlns:a16="http://schemas.microsoft.com/office/drawing/2014/main" id="{E724210E-DE04-44A5-BEA7-90EEC62B269D}"/>
              </a:ext>
            </a:extLst>
          </p:cNvPr>
          <p:cNvPicPr>
            <a:picLocks noChangeAspect="1"/>
          </p:cNvPicPr>
          <p:nvPr/>
        </p:nvPicPr>
        <p:blipFill>
          <a:blip r:embed="rId2"/>
          <a:stretch>
            <a:fillRect/>
          </a:stretch>
        </p:blipFill>
        <p:spPr>
          <a:xfrm>
            <a:off x="3050903" y="1222774"/>
            <a:ext cx="6090193" cy="3477862"/>
          </a:xfrm>
          <a:prstGeom prst="rect">
            <a:avLst/>
          </a:prstGeom>
        </p:spPr>
      </p:pic>
    </p:spTree>
    <p:extLst>
      <p:ext uri="{BB962C8B-B14F-4D97-AF65-F5344CB8AC3E}">
        <p14:creationId xmlns:p14="http://schemas.microsoft.com/office/powerpoint/2010/main" val="232370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7BAC3131-529B-4735-9D14-77084396EFC4}"/>
              </a:ext>
            </a:extLst>
          </p:cNvPr>
          <p:cNvSpPr>
            <a:spLocks noGrp="1"/>
          </p:cNvSpPr>
          <p:nvPr>
            <p:ph type="title" idx="4294967295"/>
          </p:nvPr>
        </p:nvSpPr>
        <p:spPr>
          <a:xfrm>
            <a:off x="702363" y="370564"/>
            <a:ext cx="10787270" cy="830649"/>
          </a:xfrm>
        </p:spPr>
        <p:txBody>
          <a:bodyPr/>
          <a:lstStyle/>
          <a:p>
            <a:r>
              <a:rPr lang="en-US" dirty="0"/>
              <a:t>table of contents</a:t>
            </a:r>
            <a:endParaRPr lang="en-GB" dirty="0"/>
          </a:p>
        </p:txBody>
      </p:sp>
      <p:sp>
        <p:nvSpPr>
          <p:cNvPr id="16" name="Text Placeholder 15">
            <a:extLst>
              <a:ext uri="{FF2B5EF4-FFF2-40B4-BE49-F238E27FC236}">
                <a16:creationId xmlns:a16="http://schemas.microsoft.com/office/drawing/2014/main" id="{830D3A86-EAE3-4329-B0AA-6630E0E53355}"/>
              </a:ext>
            </a:extLst>
          </p:cNvPr>
          <p:cNvSpPr>
            <a:spLocks noGrp="1"/>
          </p:cNvSpPr>
          <p:nvPr>
            <p:ph type="body" sz="quarter" idx="12"/>
          </p:nvPr>
        </p:nvSpPr>
        <p:spPr>
          <a:xfrm>
            <a:off x="702364" y="1805220"/>
            <a:ext cx="3123016" cy="1033943"/>
          </a:xfrm>
        </p:spPr>
        <p:txBody>
          <a:bodyPr/>
          <a:lstStyle/>
          <a:p>
            <a:pPr marL="342900" indent="-342900">
              <a:buAutoNum type="arabicPeriod"/>
            </a:pPr>
            <a:r>
              <a:rPr lang="en-US" dirty="0"/>
              <a:t>Introduction</a:t>
            </a:r>
          </a:p>
          <a:p>
            <a:endParaRPr lang="en-GB" dirty="0"/>
          </a:p>
        </p:txBody>
      </p:sp>
      <p:sp>
        <p:nvSpPr>
          <p:cNvPr id="26" name="Text Placeholder 15">
            <a:extLst>
              <a:ext uri="{FF2B5EF4-FFF2-40B4-BE49-F238E27FC236}">
                <a16:creationId xmlns:a16="http://schemas.microsoft.com/office/drawing/2014/main" id="{3DFAED73-8D92-4D8C-991F-0CA83BDE28FD}"/>
              </a:ext>
            </a:extLst>
          </p:cNvPr>
          <p:cNvSpPr txBox="1">
            <a:spLocks/>
          </p:cNvSpPr>
          <p:nvPr/>
        </p:nvSpPr>
        <p:spPr>
          <a:xfrm>
            <a:off x="2972982" y="4018837"/>
            <a:ext cx="3123016" cy="10339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a:t>
            </a:r>
            <a:r>
              <a:rPr lang="en-GB" dirty="0"/>
              <a:t>Discussion / Conclusions</a:t>
            </a:r>
          </a:p>
          <a:p>
            <a:endParaRPr lang="en-GB" dirty="0"/>
          </a:p>
        </p:txBody>
      </p:sp>
      <p:sp>
        <p:nvSpPr>
          <p:cNvPr id="28" name="Text Placeholder 15">
            <a:extLst>
              <a:ext uri="{FF2B5EF4-FFF2-40B4-BE49-F238E27FC236}">
                <a16:creationId xmlns:a16="http://schemas.microsoft.com/office/drawing/2014/main" id="{15369BAF-FB1D-4D9A-8F9F-1924F43AEB58}"/>
              </a:ext>
            </a:extLst>
          </p:cNvPr>
          <p:cNvSpPr txBox="1">
            <a:spLocks/>
          </p:cNvSpPr>
          <p:nvPr/>
        </p:nvSpPr>
        <p:spPr>
          <a:xfrm>
            <a:off x="4534490" y="1805219"/>
            <a:ext cx="3123016" cy="10339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2. </a:t>
            </a:r>
            <a:r>
              <a:rPr lang="en-GB" sz="1600" dirty="0"/>
              <a:t>Mathematical Formulation</a:t>
            </a:r>
          </a:p>
          <a:p>
            <a:r>
              <a:rPr lang="en-GB" sz="1600" dirty="0"/>
              <a:t> </a:t>
            </a:r>
          </a:p>
          <a:p>
            <a:endParaRPr lang="en-GB" sz="1600" dirty="0"/>
          </a:p>
        </p:txBody>
      </p:sp>
      <p:sp>
        <p:nvSpPr>
          <p:cNvPr id="29" name="Text Placeholder 15">
            <a:extLst>
              <a:ext uri="{FF2B5EF4-FFF2-40B4-BE49-F238E27FC236}">
                <a16:creationId xmlns:a16="http://schemas.microsoft.com/office/drawing/2014/main" id="{CF4BA8BD-2A1B-4883-9525-1D40A8EA8B61}"/>
              </a:ext>
            </a:extLst>
          </p:cNvPr>
          <p:cNvSpPr txBox="1">
            <a:spLocks/>
          </p:cNvSpPr>
          <p:nvPr/>
        </p:nvSpPr>
        <p:spPr>
          <a:xfrm>
            <a:off x="6805104" y="4018835"/>
            <a:ext cx="3123016" cy="10339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5. References</a:t>
            </a:r>
          </a:p>
        </p:txBody>
      </p:sp>
      <p:sp>
        <p:nvSpPr>
          <p:cNvPr id="30" name="Text Placeholder 15">
            <a:extLst>
              <a:ext uri="{FF2B5EF4-FFF2-40B4-BE49-F238E27FC236}">
                <a16:creationId xmlns:a16="http://schemas.microsoft.com/office/drawing/2014/main" id="{60CBA305-1DC0-4921-BD69-AAD5472B6E07}"/>
              </a:ext>
            </a:extLst>
          </p:cNvPr>
          <p:cNvSpPr txBox="1">
            <a:spLocks/>
          </p:cNvSpPr>
          <p:nvPr/>
        </p:nvSpPr>
        <p:spPr>
          <a:xfrm>
            <a:off x="8366617" y="1805219"/>
            <a:ext cx="3123016" cy="10339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a:t>
            </a:r>
            <a:r>
              <a:rPr lang="en-GB" dirty="0"/>
              <a:t>Experimental Results</a:t>
            </a:r>
          </a:p>
        </p:txBody>
      </p:sp>
      <p:sp>
        <p:nvSpPr>
          <p:cNvPr id="10" name="Text Placeholder 15">
            <a:extLst>
              <a:ext uri="{FF2B5EF4-FFF2-40B4-BE49-F238E27FC236}">
                <a16:creationId xmlns:a16="http://schemas.microsoft.com/office/drawing/2014/main" id="{079AFAA6-611C-4F09-8D51-A0D34BFA1EA1}"/>
              </a:ext>
            </a:extLst>
          </p:cNvPr>
          <p:cNvSpPr txBox="1">
            <a:spLocks/>
          </p:cNvSpPr>
          <p:nvPr/>
        </p:nvSpPr>
        <p:spPr>
          <a:xfrm>
            <a:off x="11489633"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a:t>
            </a:r>
            <a:endParaRPr lang="en-GB" dirty="0"/>
          </a:p>
        </p:txBody>
      </p:sp>
      <p:sp>
        <p:nvSpPr>
          <p:cNvPr id="2" name="TextBox 1">
            <a:extLst>
              <a:ext uri="{FF2B5EF4-FFF2-40B4-BE49-F238E27FC236}">
                <a16:creationId xmlns:a16="http://schemas.microsoft.com/office/drawing/2014/main" id="{DF3BF86D-4CD1-47F1-8848-94C3E9B7B76A}"/>
              </a:ext>
            </a:extLst>
          </p:cNvPr>
          <p:cNvSpPr txBox="1"/>
          <p:nvPr/>
        </p:nvSpPr>
        <p:spPr>
          <a:xfrm>
            <a:off x="3196206" y="2592941"/>
            <a:ext cx="629173" cy="246221"/>
          </a:xfrm>
          <a:prstGeom prst="rect">
            <a:avLst/>
          </a:prstGeom>
          <a:noFill/>
        </p:spPr>
        <p:txBody>
          <a:bodyPr wrap="square" rtlCol="0">
            <a:spAutoFit/>
          </a:bodyPr>
          <a:lstStyle/>
          <a:p>
            <a:pPr algn="r"/>
            <a:r>
              <a:rPr lang="en-US" sz="1000" dirty="0"/>
              <a:t>Page 3</a:t>
            </a:r>
            <a:endParaRPr lang="en-GB" sz="1000" dirty="0"/>
          </a:p>
        </p:txBody>
      </p:sp>
      <p:sp>
        <p:nvSpPr>
          <p:cNvPr id="11" name="TextBox 10">
            <a:extLst>
              <a:ext uri="{FF2B5EF4-FFF2-40B4-BE49-F238E27FC236}">
                <a16:creationId xmlns:a16="http://schemas.microsoft.com/office/drawing/2014/main" id="{05B525A5-4416-46A4-B214-DDDE72F04ED6}"/>
              </a:ext>
            </a:extLst>
          </p:cNvPr>
          <p:cNvSpPr txBox="1"/>
          <p:nvPr/>
        </p:nvSpPr>
        <p:spPr>
          <a:xfrm>
            <a:off x="6811861" y="2592941"/>
            <a:ext cx="845646" cy="246221"/>
          </a:xfrm>
          <a:prstGeom prst="rect">
            <a:avLst/>
          </a:prstGeom>
          <a:noFill/>
        </p:spPr>
        <p:txBody>
          <a:bodyPr wrap="square" rtlCol="0">
            <a:spAutoFit/>
          </a:bodyPr>
          <a:lstStyle/>
          <a:p>
            <a:pPr algn="r"/>
            <a:r>
              <a:rPr lang="en-US" sz="1000" dirty="0"/>
              <a:t> Pages 4-12</a:t>
            </a:r>
            <a:endParaRPr lang="en-GB" sz="1000" dirty="0"/>
          </a:p>
        </p:txBody>
      </p:sp>
      <p:sp>
        <p:nvSpPr>
          <p:cNvPr id="12" name="TextBox 11">
            <a:extLst>
              <a:ext uri="{FF2B5EF4-FFF2-40B4-BE49-F238E27FC236}">
                <a16:creationId xmlns:a16="http://schemas.microsoft.com/office/drawing/2014/main" id="{CDDAE7EB-CDDB-4093-B846-07689DA75E2A}"/>
              </a:ext>
            </a:extLst>
          </p:cNvPr>
          <p:cNvSpPr txBox="1"/>
          <p:nvPr/>
        </p:nvSpPr>
        <p:spPr>
          <a:xfrm>
            <a:off x="10643987" y="2592941"/>
            <a:ext cx="845646" cy="246221"/>
          </a:xfrm>
          <a:prstGeom prst="rect">
            <a:avLst/>
          </a:prstGeom>
          <a:noFill/>
        </p:spPr>
        <p:txBody>
          <a:bodyPr wrap="square" rtlCol="0">
            <a:spAutoFit/>
          </a:bodyPr>
          <a:lstStyle/>
          <a:p>
            <a:pPr algn="r"/>
            <a:r>
              <a:rPr lang="en-US" sz="1000" dirty="0"/>
              <a:t> Pages 13-24</a:t>
            </a:r>
            <a:endParaRPr lang="en-GB" sz="1000" dirty="0"/>
          </a:p>
        </p:txBody>
      </p:sp>
      <p:sp>
        <p:nvSpPr>
          <p:cNvPr id="13" name="TextBox 12">
            <a:extLst>
              <a:ext uri="{FF2B5EF4-FFF2-40B4-BE49-F238E27FC236}">
                <a16:creationId xmlns:a16="http://schemas.microsoft.com/office/drawing/2014/main" id="{9252E411-9D03-4D1B-9E12-B70692C99FE3}"/>
              </a:ext>
            </a:extLst>
          </p:cNvPr>
          <p:cNvSpPr txBox="1"/>
          <p:nvPr/>
        </p:nvSpPr>
        <p:spPr>
          <a:xfrm>
            <a:off x="5250347" y="4806557"/>
            <a:ext cx="845646" cy="246221"/>
          </a:xfrm>
          <a:prstGeom prst="rect">
            <a:avLst/>
          </a:prstGeom>
          <a:noFill/>
        </p:spPr>
        <p:txBody>
          <a:bodyPr wrap="square" rtlCol="0">
            <a:spAutoFit/>
          </a:bodyPr>
          <a:lstStyle/>
          <a:p>
            <a:pPr algn="r"/>
            <a:r>
              <a:rPr lang="en-US" sz="1000" dirty="0"/>
              <a:t> Pages 25-26</a:t>
            </a:r>
            <a:endParaRPr lang="en-GB" sz="1000" dirty="0"/>
          </a:p>
        </p:txBody>
      </p:sp>
      <p:sp>
        <p:nvSpPr>
          <p:cNvPr id="14" name="TextBox 13">
            <a:extLst>
              <a:ext uri="{FF2B5EF4-FFF2-40B4-BE49-F238E27FC236}">
                <a16:creationId xmlns:a16="http://schemas.microsoft.com/office/drawing/2014/main" id="{0EF06A5E-ADB4-4151-A15A-3078B9A3C947}"/>
              </a:ext>
            </a:extLst>
          </p:cNvPr>
          <p:cNvSpPr txBox="1"/>
          <p:nvPr/>
        </p:nvSpPr>
        <p:spPr>
          <a:xfrm>
            <a:off x="9082475" y="4806557"/>
            <a:ext cx="845646" cy="246221"/>
          </a:xfrm>
          <a:prstGeom prst="rect">
            <a:avLst/>
          </a:prstGeom>
          <a:noFill/>
        </p:spPr>
        <p:txBody>
          <a:bodyPr wrap="square" rtlCol="0">
            <a:spAutoFit/>
          </a:bodyPr>
          <a:lstStyle/>
          <a:p>
            <a:pPr algn="r"/>
            <a:r>
              <a:rPr lang="en-US" sz="1000" dirty="0"/>
              <a:t> Pages 27-28</a:t>
            </a:r>
            <a:endParaRPr lang="en-GB" sz="1000" dirty="0"/>
          </a:p>
        </p:txBody>
      </p:sp>
    </p:spTree>
    <p:extLst>
      <p:ext uri="{BB962C8B-B14F-4D97-AF65-F5344CB8AC3E}">
        <p14:creationId xmlns:p14="http://schemas.microsoft.com/office/powerpoint/2010/main" val="391274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4" y="867004"/>
            <a:ext cx="6855603" cy="5990996"/>
          </a:xfrm>
        </p:spPr>
        <p:txBody>
          <a:bodyPr/>
          <a:lstStyle/>
          <a:p>
            <a:pPr marL="0" indent="0" algn="ctr">
              <a:spcBef>
                <a:spcPts val="0"/>
              </a:spcBef>
              <a:buNone/>
            </a:pPr>
            <a:r>
              <a:rPr lang="en-US" sz="1400" dirty="0">
                <a:solidFill>
                  <a:schemeClr val="bg1"/>
                </a:solidFill>
              </a:rPr>
              <a:t>In this simulation, an uncorrupted nature boat image is utilized as the input image. The image block size is set to 16x16, and 5 independent runs of the simulation are performed for increasing pixel sample sizes. For each simulation run, the recovered image before and after median filtering is compared to the original input image via mean squared error (MSE).  </a:t>
            </a: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noFill/>
        </p:spPr>
        <p:txBody>
          <a:bodyPr/>
          <a:lstStyle/>
          <a:p>
            <a:pPr marL="0" indent="0" algn="ctr" rtl="0">
              <a:spcBef>
                <a:spcPts val="0"/>
              </a:spcBef>
              <a:spcAft>
                <a:spcPts val="0"/>
              </a:spcAft>
              <a:buNone/>
            </a:pPr>
            <a:r>
              <a:rPr lang="en-US" sz="3200" b="0" i="0" u="none" strike="noStrike" dirty="0">
                <a:solidFill>
                  <a:schemeClr val="bg1"/>
                </a:solidFill>
                <a:effectLst/>
              </a:rPr>
              <a:t>Nature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20</a:t>
            </a:r>
            <a:endParaRPr lang="en-GB" dirty="0">
              <a:solidFill>
                <a:schemeClr val="bg1"/>
              </a:solidFill>
            </a:endParaRPr>
          </a:p>
        </p:txBody>
      </p:sp>
      <p:sp>
        <p:nvSpPr>
          <p:cNvPr id="33" name="TextBox 32">
            <a:extLst>
              <a:ext uri="{FF2B5EF4-FFF2-40B4-BE49-F238E27FC236}">
                <a16:creationId xmlns:a16="http://schemas.microsoft.com/office/drawing/2014/main" id="{6B8AA442-9C80-4901-804E-859116F3472C}"/>
              </a:ext>
            </a:extLst>
          </p:cNvPr>
          <p:cNvSpPr txBox="1"/>
          <p:nvPr/>
        </p:nvSpPr>
        <p:spPr>
          <a:xfrm>
            <a:off x="5677276" y="5571219"/>
            <a:ext cx="837448" cy="246221"/>
          </a:xfrm>
          <a:prstGeom prst="rect">
            <a:avLst/>
          </a:prstGeom>
          <a:noFill/>
        </p:spPr>
        <p:txBody>
          <a:bodyPr wrap="square" rtlCol="0">
            <a:spAutoFit/>
          </a:bodyPr>
          <a:lstStyle/>
          <a:p>
            <a:r>
              <a:rPr lang="en-US" sz="1000" dirty="0">
                <a:solidFill>
                  <a:schemeClr val="bg1"/>
                </a:solidFill>
              </a:rPr>
              <a:t>Input Image </a:t>
            </a:r>
            <a:endParaRPr lang="en-GB" sz="1000" dirty="0">
              <a:solidFill>
                <a:schemeClr val="bg1"/>
              </a:solidFill>
            </a:endParaRPr>
          </a:p>
        </p:txBody>
      </p:sp>
      <p:pic>
        <p:nvPicPr>
          <p:cNvPr id="4" name="Picture 3">
            <a:extLst>
              <a:ext uri="{FF2B5EF4-FFF2-40B4-BE49-F238E27FC236}">
                <a16:creationId xmlns:a16="http://schemas.microsoft.com/office/drawing/2014/main" id="{25B5F75C-36F5-4FB9-9C68-5C86ED8F266F}"/>
              </a:ext>
            </a:extLst>
          </p:cNvPr>
          <p:cNvPicPr>
            <a:picLocks noChangeAspect="1"/>
          </p:cNvPicPr>
          <p:nvPr/>
        </p:nvPicPr>
        <p:blipFill>
          <a:blip r:embed="rId2"/>
          <a:stretch>
            <a:fillRect/>
          </a:stretch>
        </p:blipFill>
        <p:spPr>
          <a:xfrm>
            <a:off x="4124341" y="2340444"/>
            <a:ext cx="3943319" cy="3154655"/>
          </a:xfrm>
          <a:prstGeom prst="rect">
            <a:avLst/>
          </a:prstGeom>
        </p:spPr>
      </p:pic>
    </p:spTree>
    <p:extLst>
      <p:ext uri="{BB962C8B-B14F-4D97-AF65-F5344CB8AC3E}">
        <p14:creationId xmlns:p14="http://schemas.microsoft.com/office/powerpoint/2010/main" val="3060081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745706"/>
            <a:ext cx="6775450" cy="5990996"/>
          </a:xfrm>
        </p:spPr>
        <p:txBody>
          <a:bodyPr/>
          <a:lstStyle/>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solidFill>
            <a:schemeClr val="tx1"/>
          </a:solidFill>
        </p:spPr>
        <p:txBody>
          <a:bodyPr/>
          <a:lstStyle/>
          <a:p>
            <a:pPr marL="0" indent="0" algn="ctr" rtl="0">
              <a:spcBef>
                <a:spcPts val="0"/>
              </a:spcBef>
              <a:spcAft>
                <a:spcPts val="0"/>
              </a:spcAft>
              <a:buNone/>
            </a:pPr>
            <a:r>
              <a:rPr lang="en-US" sz="3200" b="0" i="0" u="none" strike="noStrike" dirty="0">
                <a:solidFill>
                  <a:schemeClr val="bg1"/>
                </a:solidFill>
                <a:effectLst/>
              </a:rPr>
              <a:t>Nature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21</a:t>
            </a:r>
            <a:endParaRPr lang="en-GB" dirty="0">
              <a:solidFill>
                <a:schemeClr val="bg1"/>
              </a:solidFill>
            </a:endParaRPr>
          </a:p>
        </p:txBody>
      </p:sp>
      <p:sp>
        <p:nvSpPr>
          <p:cNvPr id="33" name="TextBox 32">
            <a:extLst>
              <a:ext uri="{FF2B5EF4-FFF2-40B4-BE49-F238E27FC236}">
                <a16:creationId xmlns:a16="http://schemas.microsoft.com/office/drawing/2014/main" id="{6B8AA442-9C80-4901-804E-859116F3472C}"/>
              </a:ext>
            </a:extLst>
          </p:cNvPr>
          <p:cNvSpPr txBox="1"/>
          <p:nvPr/>
        </p:nvSpPr>
        <p:spPr>
          <a:xfrm>
            <a:off x="2457011" y="779773"/>
            <a:ext cx="1386710" cy="246221"/>
          </a:xfrm>
          <a:prstGeom prst="rect">
            <a:avLst/>
          </a:prstGeom>
          <a:noFill/>
        </p:spPr>
        <p:txBody>
          <a:bodyPr wrap="square" rtlCol="0">
            <a:spAutoFit/>
          </a:bodyPr>
          <a:lstStyle/>
          <a:p>
            <a:r>
              <a:rPr lang="en-US" sz="1000" dirty="0">
                <a:solidFill>
                  <a:schemeClr val="bg1"/>
                </a:solidFill>
              </a:rPr>
              <a:t>Sample Size = 10 Pixels</a:t>
            </a:r>
            <a:endParaRPr lang="en-GB" sz="1000" dirty="0">
              <a:solidFill>
                <a:schemeClr val="bg1"/>
              </a:solidFill>
            </a:endParaRPr>
          </a:p>
        </p:txBody>
      </p:sp>
      <p:sp>
        <p:nvSpPr>
          <p:cNvPr id="10" name="TextBox 9">
            <a:extLst>
              <a:ext uri="{FF2B5EF4-FFF2-40B4-BE49-F238E27FC236}">
                <a16:creationId xmlns:a16="http://schemas.microsoft.com/office/drawing/2014/main" id="{A049018A-800D-4100-AA09-F68426A3C13E}"/>
              </a:ext>
            </a:extLst>
          </p:cNvPr>
          <p:cNvSpPr txBox="1"/>
          <p:nvPr/>
        </p:nvSpPr>
        <p:spPr>
          <a:xfrm>
            <a:off x="2454036" y="3435117"/>
            <a:ext cx="1386710" cy="400110"/>
          </a:xfrm>
          <a:prstGeom prst="rect">
            <a:avLst/>
          </a:prstGeom>
          <a:noFill/>
        </p:spPr>
        <p:txBody>
          <a:bodyPr wrap="square" rtlCol="0">
            <a:spAutoFit/>
          </a:bodyPr>
          <a:lstStyle/>
          <a:p>
            <a:pPr algn="ctr"/>
            <a:r>
              <a:rPr lang="en-GB" sz="1000" dirty="0">
                <a:solidFill>
                  <a:schemeClr val="bg1"/>
                </a:solidFill>
              </a:rPr>
              <a:t>Before filtering MSE:</a:t>
            </a:r>
          </a:p>
          <a:p>
            <a:pPr algn="ctr"/>
            <a:r>
              <a:rPr lang="en-GB" sz="1000" dirty="0">
                <a:solidFill>
                  <a:schemeClr val="bg1"/>
                </a:solidFill>
              </a:rPr>
              <a:t>887.3808371920459</a:t>
            </a:r>
          </a:p>
        </p:txBody>
      </p:sp>
      <p:sp>
        <p:nvSpPr>
          <p:cNvPr id="17" name="TextBox 16">
            <a:extLst>
              <a:ext uri="{FF2B5EF4-FFF2-40B4-BE49-F238E27FC236}">
                <a16:creationId xmlns:a16="http://schemas.microsoft.com/office/drawing/2014/main" id="{4585D34B-52AE-452B-BDDE-130CA5317A5B}"/>
              </a:ext>
            </a:extLst>
          </p:cNvPr>
          <p:cNvSpPr txBox="1"/>
          <p:nvPr/>
        </p:nvSpPr>
        <p:spPr>
          <a:xfrm>
            <a:off x="8351253" y="3435117"/>
            <a:ext cx="1386710" cy="400110"/>
          </a:xfrm>
          <a:prstGeom prst="rect">
            <a:avLst/>
          </a:prstGeom>
          <a:noFill/>
        </p:spPr>
        <p:txBody>
          <a:bodyPr wrap="square" rtlCol="0">
            <a:spAutoFit/>
          </a:bodyPr>
          <a:lstStyle/>
          <a:p>
            <a:pPr algn="ctr"/>
            <a:r>
              <a:rPr lang="en-GB" sz="1000" dirty="0">
                <a:solidFill>
                  <a:schemeClr val="bg1"/>
                </a:solidFill>
              </a:rPr>
              <a:t>After filtering MSE:</a:t>
            </a:r>
          </a:p>
          <a:p>
            <a:pPr algn="ctr"/>
            <a:r>
              <a:rPr lang="en-GB" sz="1000" dirty="0">
                <a:solidFill>
                  <a:schemeClr val="bg1"/>
                </a:solidFill>
              </a:rPr>
              <a:t>774.9180608716736</a:t>
            </a:r>
          </a:p>
        </p:txBody>
      </p:sp>
      <p:sp>
        <p:nvSpPr>
          <p:cNvPr id="19" name="TextBox 18">
            <a:extLst>
              <a:ext uri="{FF2B5EF4-FFF2-40B4-BE49-F238E27FC236}">
                <a16:creationId xmlns:a16="http://schemas.microsoft.com/office/drawing/2014/main" id="{879505EF-F1B7-4968-BAE0-0EA4372998F8}"/>
              </a:ext>
            </a:extLst>
          </p:cNvPr>
          <p:cNvSpPr txBox="1"/>
          <p:nvPr/>
        </p:nvSpPr>
        <p:spPr>
          <a:xfrm>
            <a:off x="5147689" y="2381505"/>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20" name="Arrow: Down 19">
            <a:extLst>
              <a:ext uri="{FF2B5EF4-FFF2-40B4-BE49-F238E27FC236}">
                <a16:creationId xmlns:a16="http://schemas.microsoft.com/office/drawing/2014/main" id="{CAF65C7C-DED9-4CCB-98D6-531F4FB70233}"/>
              </a:ext>
            </a:extLst>
          </p:cNvPr>
          <p:cNvSpPr/>
          <p:nvPr/>
        </p:nvSpPr>
        <p:spPr>
          <a:xfrm rot="16200000">
            <a:off x="6051480" y="1215110"/>
            <a:ext cx="96080" cy="223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237293BF-8D4F-4272-ACA6-C9C43685C244}"/>
              </a:ext>
            </a:extLst>
          </p:cNvPr>
          <p:cNvPicPr>
            <a:picLocks noChangeAspect="1"/>
          </p:cNvPicPr>
          <p:nvPr/>
        </p:nvPicPr>
        <p:blipFill>
          <a:blip r:embed="rId2"/>
          <a:stretch>
            <a:fillRect/>
          </a:stretch>
        </p:blipFill>
        <p:spPr>
          <a:xfrm>
            <a:off x="1641224" y="1016320"/>
            <a:ext cx="3019376" cy="2412679"/>
          </a:xfrm>
          <a:prstGeom prst="rect">
            <a:avLst/>
          </a:prstGeom>
        </p:spPr>
      </p:pic>
      <p:pic>
        <p:nvPicPr>
          <p:cNvPr id="7" name="Picture 6">
            <a:extLst>
              <a:ext uri="{FF2B5EF4-FFF2-40B4-BE49-F238E27FC236}">
                <a16:creationId xmlns:a16="http://schemas.microsoft.com/office/drawing/2014/main" id="{51706B79-1871-4E0C-B67C-5B45EEAE6B8E}"/>
              </a:ext>
            </a:extLst>
          </p:cNvPr>
          <p:cNvPicPr>
            <a:picLocks noChangeAspect="1"/>
          </p:cNvPicPr>
          <p:nvPr/>
        </p:nvPicPr>
        <p:blipFill>
          <a:blip r:embed="rId3"/>
          <a:stretch>
            <a:fillRect/>
          </a:stretch>
        </p:blipFill>
        <p:spPr>
          <a:xfrm>
            <a:off x="7538441" y="1016320"/>
            <a:ext cx="3012335" cy="2412679"/>
          </a:xfrm>
          <a:prstGeom prst="rect">
            <a:avLst/>
          </a:prstGeom>
        </p:spPr>
      </p:pic>
      <p:sp>
        <p:nvSpPr>
          <p:cNvPr id="23" name="TextBox 22">
            <a:extLst>
              <a:ext uri="{FF2B5EF4-FFF2-40B4-BE49-F238E27FC236}">
                <a16:creationId xmlns:a16="http://schemas.microsoft.com/office/drawing/2014/main" id="{0FF86BAF-5E2D-42E6-83AE-DCCE298A4343}"/>
              </a:ext>
            </a:extLst>
          </p:cNvPr>
          <p:cNvSpPr txBox="1"/>
          <p:nvPr/>
        </p:nvSpPr>
        <p:spPr>
          <a:xfrm>
            <a:off x="2338823" y="3777329"/>
            <a:ext cx="1386710" cy="246221"/>
          </a:xfrm>
          <a:prstGeom prst="rect">
            <a:avLst/>
          </a:prstGeom>
          <a:noFill/>
        </p:spPr>
        <p:txBody>
          <a:bodyPr wrap="square" rtlCol="0">
            <a:spAutoFit/>
          </a:bodyPr>
          <a:lstStyle/>
          <a:p>
            <a:r>
              <a:rPr lang="en-US" sz="1000" dirty="0">
                <a:solidFill>
                  <a:schemeClr val="bg1"/>
                </a:solidFill>
              </a:rPr>
              <a:t>Sample Size = 30 Pixels</a:t>
            </a:r>
            <a:endParaRPr lang="en-GB" sz="1000" dirty="0">
              <a:solidFill>
                <a:schemeClr val="bg1"/>
              </a:solidFill>
            </a:endParaRPr>
          </a:p>
        </p:txBody>
      </p:sp>
      <p:sp>
        <p:nvSpPr>
          <p:cNvPr id="24" name="TextBox 23">
            <a:extLst>
              <a:ext uri="{FF2B5EF4-FFF2-40B4-BE49-F238E27FC236}">
                <a16:creationId xmlns:a16="http://schemas.microsoft.com/office/drawing/2014/main" id="{96D023E6-9FF9-4977-A99A-4492FADB6BB8}"/>
              </a:ext>
            </a:extLst>
          </p:cNvPr>
          <p:cNvSpPr txBox="1"/>
          <p:nvPr/>
        </p:nvSpPr>
        <p:spPr>
          <a:xfrm>
            <a:off x="2338823" y="6442851"/>
            <a:ext cx="1386710" cy="400110"/>
          </a:xfrm>
          <a:prstGeom prst="rect">
            <a:avLst/>
          </a:prstGeom>
          <a:noFill/>
        </p:spPr>
        <p:txBody>
          <a:bodyPr wrap="square" rtlCol="0">
            <a:spAutoFit/>
          </a:bodyPr>
          <a:lstStyle/>
          <a:p>
            <a:pPr algn="ctr"/>
            <a:r>
              <a:rPr lang="en-GB" sz="1000" dirty="0">
                <a:solidFill>
                  <a:schemeClr val="bg1"/>
                </a:solidFill>
              </a:rPr>
              <a:t>Before filtering MSE:</a:t>
            </a:r>
          </a:p>
          <a:p>
            <a:pPr algn="ctr"/>
            <a:r>
              <a:rPr lang="en-GB" sz="1000" dirty="0">
                <a:solidFill>
                  <a:schemeClr val="bg1"/>
                </a:solidFill>
              </a:rPr>
              <a:t>561.955590245396</a:t>
            </a:r>
          </a:p>
        </p:txBody>
      </p:sp>
      <p:sp>
        <p:nvSpPr>
          <p:cNvPr id="28" name="TextBox 27">
            <a:extLst>
              <a:ext uri="{FF2B5EF4-FFF2-40B4-BE49-F238E27FC236}">
                <a16:creationId xmlns:a16="http://schemas.microsoft.com/office/drawing/2014/main" id="{9FE5309F-CB49-44FC-BA8B-AA105C2A6D47}"/>
              </a:ext>
            </a:extLst>
          </p:cNvPr>
          <p:cNvSpPr txBox="1"/>
          <p:nvPr/>
        </p:nvSpPr>
        <p:spPr>
          <a:xfrm>
            <a:off x="8351253" y="6432673"/>
            <a:ext cx="1386710" cy="400110"/>
          </a:xfrm>
          <a:prstGeom prst="rect">
            <a:avLst/>
          </a:prstGeom>
          <a:noFill/>
        </p:spPr>
        <p:txBody>
          <a:bodyPr wrap="square" rtlCol="0">
            <a:spAutoFit/>
          </a:bodyPr>
          <a:lstStyle/>
          <a:p>
            <a:pPr algn="ctr"/>
            <a:r>
              <a:rPr lang="en-GB" sz="1000" dirty="0">
                <a:solidFill>
                  <a:schemeClr val="bg1"/>
                </a:solidFill>
              </a:rPr>
              <a:t>After filtering MSE:</a:t>
            </a:r>
          </a:p>
          <a:p>
            <a:pPr algn="ctr"/>
            <a:r>
              <a:rPr lang="en-GB" sz="1000" dirty="0">
                <a:solidFill>
                  <a:schemeClr val="bg1"/>
                </a:solidFill>
              </a:rPr>
              <a:t>516.502846918607</a:t>
            </a:r>
          </a:p>
        </p:txBody>
      </p:sp>
      <p:sp>
        <p:nvSpPr>
          <p:cNvPr id="30" name="TextBox 29">
            <a:extLst>
              <a:ext uri="{FF2B5EF4-FFF2-40B4-BE49-F238E27FC236}">
                <a16:creationId xmlns:a16="http://schemas.microsoft.com/office/drawing/2014/main" id="{A3824BF6-FC28-4CAA-AC91-2BBA26060878}"/>
              </a:ext>
            </a:extLst>
          </p:cNvPr>
          <p:cNvSpPr txBox="1"/>
          <p:nvPr/>
        </p:nvSpPr>
        <p:spPr>
          <a:xfrm>
            <a:off x="5029501" y="5379061"/>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31" name="Arrow: Down 30">
            <a:extLst>
              <a:ext uri="{FF2B5EF4-FFF2-40B4-BE49-F238E27FC236}">
                <a16:creationId xmlns:a16="http://schemas.microsoft.com/office/drawing/2014/main" id="{F555F21C-2888-458A-9282-8B7B1469BAF7}"/>
              </a:ext>
            </a:extLst>
          </p:cNvPr>
          <p:cNvSpPr/>
          <p:nvPr/>
        </p:nvSpPr>
        <p:spPr>
          <a:xfrm rot="16200000">
            <a:off x="5933292" y="4212666"/>
            <a:ext cx="96080" cy="223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15D20FF4-88A5-476E-959B-3C0A6A12360A}"/>
              </a:ext>
            </a:extLst>
          </p:cNvPr>
          <p:cNvPicPr>
            <a:picLocks noChangeAspect="1"/>
          </p:cNvPicPr>
          <p:nvPr/>
        </p:nvPicPr>
        <p:blipFill>
          <a:blip r:embed="rId4"/>
          <a:stretch>
            <a:fillRect/>
          </a:stretch>
        </p:blipFill>
        <p:spPr>
          <a:xfrm>
            <a:off x="1636819" y="4029668"/>
            <a:ext cx="3021143" cy="2418797"/>
          </a:xfrm>
          <a:prstGeom prst="rect">
            <a:avLst/>
          </a:prstGeom>
        </p:spPr>
      </p:pic>
      <p:pic>
        <p:nvPicPr>
          <p:cNvPr id="13" name="Picture 12">
            <a:extLst>
              <a:ext uri="{FF2B5EF4-FFF2-40B4-BE49-F238E27FC236}">
                <a16:creationId xmlns:a16="http://schemas.microsoft.com/office/drawing/2014/main" id="{4EC40FF8-1931-40D3-87F5-9C8C84AE146E}"/>
              </a:ext>
            </a:extLst>
          </p:cNvPr>
          <p:cNvPicPr>
            <a:picLocks noChangeAspect="1"/>
          </p:cNvPicPr>
          <p:nvPr/>
        </p:nvPicPr>
        <p:blipFill>
          <a:blip r:embed="rId5"/>
          <a:stretch>
            <a:fillRect/>
          </a:stretch>
        </p:blipFill>
        <p:spPr>
          <a:xfrm>
            <a:off x="7558445" y="4023550"/>
            <a:ext cx="2996259" cy="2409123"/>
          </a:xfrm>
          <a:prstGeom prst="rect">
            <a:avLst/>
          </a:prstGeom>
        </p:spPr>
      </p:pic>
    </p:spTree>
    <p:extLst>
      <p:ext uri="{BB962C8B-B14F-4D97-AF65-F5344CB8AC3E}">
        <p14:creationId xmlns:p14="http://schemas.microsoft.com/office/powerpoint/2010/main" val="1516121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745706"/>
            <a:ext cx="6775450" cy="5990996"/>
          </a:xfrm>
        </p:spPr>
        <p:txBody>
          <a:bodyPr/>
          <a:lstStyle/>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solidFill>
            <a:schemeClr val="tx1"/>
          </a:solidFill>
        </p:spPr>
        <p:txBody>
          <a:bodyPr/>
          <a:lstStyle/>
          <a:p>
            <a:pPr marL="0" indent="0" algn="ctr" rtl="0">
              <a:spcBef>
                <a:spcPts val="0"/>
              </a:spcBef>
              <a:spcAft>
                <a:spcPts val="0"/>
              </a:spcAft>
              <a:buNone/>
            </a:pPr>
            <a:r>
              <a:rPr lang="en-US" sz="3200" b="0" i="0" u="none" strike="noStrike" dirty="0">
                <a:solidFill>
                  <a:schemeClr val="bg1"/>
                </a:solidFill>
                <a:effectLst/>
              </a:rPr>
              <a:t>Nature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22</a:t>
            </a:r>
            <a:endParaRPr lang="en-GB" dirty="0">
              <a:solidFill>
                <a:schemeClr val="bg1"/>
              </a:solidFill>
            </a:endParaRPr>
          </a:p>
        </p:txBody>
      </p:sp>
      <p:sp>
        <p:nvSpPr>
          <p:cNvPr id="33" name="TextBox 32">
            <a:extLst>
              <a:ext uri="{FF2B5EF4-FFF2-40B4-BE49-F238E27FC236}">
                <a16:creationId xmlns:a16="http://schemas.microsoft.com/office/drawing/2014/main" id="{6B8AA442-9C80-4901-804E-859116F3472C}"/>
              </a:ext>
            </a:extLst>
          </p:cNvPr>
          <p:cNvSpPr txBox="1"/>
          <p:nvPr/>
        </p:nvSpPr>
        <p:spPr>
          <a:xfrm>
            <a:off x="2457011" y="779773"/>
            <a:ext cx="1386710" cy="246221"/>
          </a:xfrm>
          <a:prstGeom prst="rect">
            <a:avLst/>
          </a:prstGeom>
          <a:noFill/>
        </p:spPr>
        <p:txBody>
          <a:bodyPr wrap="square" rtlCol="0">
            <a:spAutoFit/>
          </a:bodyPr>
          <a:lstStyle/>
          <a:p>
            <a:r>
              <a:rPr lang="en-US" sz="1000" dirty="0">
                <a:solidFill>
                  <a:schemeClr val="bg1"/>
                </a:solidFill>
              </a:rPr>
              <a:t>Sample Size = 50 Pixels</a:t>
            </a:r>
            <a:endParaRPr lang="en-GB" sz="1000" dirty="0">
              <a:solidFill>
                <a:schemeClr val="bg1"/>
              </a:solidFill>
            </a:endParaRPr>
          </a:p>
        </p:txBody>
      </p:sp>
      <p:sp>
        <p:nvSpPr>
          <p:cNvPr id="10" name="TextBox 9">
            <a:extLst>
              <a:ext uri="{FF2B5EF4-FFF2-40B4-BE49-F238E27FC236}">
                <a16:creationId xmlns:a16="http://schemas.microsoft.com/office/drawing/2014/main" id="{A049018A-800D-4100-AA09-F68426A3C13E}"/>
              </a:ext>
            </a:extLst>
          </p:cNvPr>
          <p:cNvSpPr txBox="1"/>
          <p:nvPr/>
        </p:nvSpPr>
        <p:spPr>
          <a:xfrm>
            <a:off x="2454036" y="3435117"/>
            <a:ext cx="1386710" cy="400110"/>
          </a:xfrm>
          <a:prstGeom prst="rect">
            <a:avLst/>
          </a:prstGeom>
          <a:noFill/>
        </p:spPr>
        <p:txBody>
          <a:bodyPr wrap="square" rtlCol="0">
            <a:spAutoFit/>
          </a:bodyPr>
          <a:lstStyle/>
          <a:p>
            <a:pPr algn="ctr"/>
            <a:r>
              <a:rPr lang="en-GB" sz="1000" dirty="0">
                <a:solidFill>
                  <a:schemeClr val="bg1"/>
                </a:solidFill>
              </a:rPr>
              <a:t>Before filtering MSE:</a:t>
            </a:r>
          </a:p>
          <a:p>
            <a:pPr algn="ctr"/>
            <a:r>
              <a:rPr lang="en-GB" sz="1000" dirty="0">
                <a:solidFill>
                  <a:schemeClr val="bg1"/>
                </a:solidFill>
              </a:rPr>
              <a:t>443.37776805460163</a:t>
            </a:r>
          </a:p>
        </p:txBody>
      </p:sp>
      <p:sp>
        <p:nvSpPr>
          <p:cNvPr id="17" name="TextBox 16">
            <a:extLst>
              <a:ext uri="{FF2B5EF4-FFF2-40B4-BE49-F238E27FC236}">
                <a16:creationId xmlns:a16="http://schemas.microsoft.com/office/drawing/2014/main" id="{4585D34B-52AE-452B-BDDE-130CA5317A5B}"/>
              </a:ext>
            </a:extLst>
          </p:cNvPr>
          <p:cNvSpPr txBox="1"/>
          <p:nvPr/>
        </p:nvSpPr>
        <p:spPr>
          <a:xfrm>
            <a:off x="8351253" y="3435117"/>
            <a:ext cx="1386710" cy="400110"/>
          </a:xfrm>
          <a:prstGeom prst="rect">
            <a:avLst/>
          </a:prstGeom>
          <a:noFill/>
        </p:spPr>
        <p:txBody>
          <a:bodyPr wrap="square" rtlCol="0">
            <a:spAutoFit/>
          </a:bodyPr>
          <a:lstStyle/>
          <a:p>
            <a:pPr algn="ctr"/>
            <a:r>
              <a:rPr lang="en-GB" sz="1000" dirty="0">
                <a:solidFill>
                  <a:schemeClr val="bg1"/>
                </a:solidFill>
              </a:rPr>
              <a:t>After filtering MSE:</a:t>
            </a:r>
          </a:p>
          <a:p>
            <a:pPr algn="ctr"/>
            <a:r>
              <a:rPr lang="en-GB" sz="1000" dirty="0">
                <a:solidFill>
                  <a:schemeClr val="bg1"/>
                </a:solidFill>
              </a:rPr>
              <a:t>436.7105080345377</a:t>
            </a:r>
          </a:p>
        </p:txBody>
      </p:sp>
      <p:sp>
        <p:nvSpPr>
          <p:cNvPr id="19" name="TextBox 18">
            <a:extLst>
              <a:ext uri="{FF2B5EF4-FFF2-40B4-BE49-F238E27FC236}">
                <a16:creationId xmlns:a16="http://schemas.microsoft.com/office/drawing/2014/main" id="{879505EF-F1B7-4968-BAE0-0EA4372998F8}"/>
              </a:ext>
            </a:extLst>
          </p:cNvPr>
          <p:cNvSpPr txBox="1"/>
          <p:nvPr/>
        </p:nvSpPr>
        <p:spPr>
          <a:xfrm>
            <a:off x="5147689" y="2381505"/>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20" name="Arrow: Down 19">
            <a:extLst>
              <a:ext uri="{FF2B5EF4-FFF2-40B4-BE49-F238E27FC236}">
                <a16:creationId xmlns:a16="http://schemas.microsoft.com/office/drawing/2014/main" id="{CAF65C7C-DED9-4CCB-98D6-531F4FB70233}"/>
              </a:ext>
            </a:extLst>
          </p:cNvPr>
          <p:cNvSpPr/>
          <p:nvPr/>
        </p:nvSpPr>
        <p:spPr>
          <a:xfrm rot="16200000">
            <a:off x="6051480" y="1215110"/>
            <a:ext cx="96080" cy="223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0FF86BAF-5E2D-42E6-83AE-DCCE298A4343}"/>
              </a:ext>
            </a:extLst>
          </p:cNvPr>
          <p:cNvSpPr txBox="1"/>
          <p:nvPr/>
        </p:nvSpPr>
        <p:spPr>
          <a:xfrm>
            <a:off x="2338822" y="3777329"/>
            <a:ext cx="1501923" cy="246221"/>
          </a:xfrm>
          <a:prstGeom prst="rect">
            <a:avLst/>
          </a:prstGeom>
          <a:noFill/>
        </p:spPr>
        <p:txBody>
          <a:bodyPr wrap="square" rtlCol="0">
            <a:spAutoFit/>
          </a:bodyPr>
          <a:lstStyle/>
          <a:p>
            <a:r>
              <a:rPr lang="en-US" sz="1000" dirty="0">
                <a:solidFill>
                  <a:schemeClr val="bg1"/>
                </a:solidFill>
              </a:rPr>
              <a:t>Sample Size = 100 Pixels</a:t>
            </a:r>
            <a:endParaRPr lang="en-GB" sz="1000" dirty="0">
              <a:solidFill>
                <a:schemeClr val="bg1"/>
              </a:solidFill>
            </a:endParaRPr>
          </a:p>
        </p:txBody>
      </p:sp>
      <p:sp>
        <p:nvSpPr>
          <p:cNvPr id="24" name="TextBox 23">
            <a:extLst>
              <a:ext uri="{FF2B5EF4-FFF2-40B4-BE49-F238E27FC236}">
                <a16:creationId xmlns:a16="http://schemas.microsoft.com/office/drawing/2014/main" id="{96D023E6-9FF9-4977-A99A-4492FADB6BB8}"/>
              </a:ext>
            </a:extLst>
          </p:cNvPr>
          <p:cNvSpPr txBox="1"/>
          <p:nvPr/>
        </p:nvSpPr>
        <p:spPr>
          <a:xfrm>
            <a:off x="2338823" y="6442851"/>
            <a:ext cx="1386710" cy="400110"/>
          </a:xfrm>
          <a:prstGeom prst="rect">
            <a:avLst/>
          </a:prstGeom>
          <a:noFill/>
        </p:spPr>
        <p:txBody>
          <a:bodyPr wrap="square" rtlCol="0">
            <a:spAutoFit/>
          </a:bodyPr>
          <a:lstStyle/>
          <a:p>
            <a:pPr algn="ctr"/>
            <a:r>
              <a:rPr lang="en-GB" sz="1000" dirty="0">
                <a:solidFill>
                  <a:schemeClr val="bg1"/>
                </a:solidFill>
              </a:rPr>
              <a:t>Before filtering MSE:</a:t>
            </a:r>
          </a:p>
          <a:p>
            <a:pPr algn="ctr"/>
            <a:r>
              <a:rPr lang="en-GB" sz="1000" dirty="0">
                <a:solidFill>
                  <a:schemeClr val="bg1"/>
                </a:solidFill>
              </a:rPr>
              <a:t>264.768092421538</a:t>
            </a:r>
          </a:p>
        </p:txBody>
      </p:sp>
      <p:sp>
        <p:nvSpPr>
          <p:cNvPr id="28" name="TextBox 27">
            <a:extLst>
              <a:ext uri="{FF2B5EF4-FFF2-40B4-BE49-F238E27FC236}">
                <a16:creationId xmlns:a16="http://schemas.microsoft.com/office/drawing/2014/main" id="{9FE5309F-CB49-44FC-BA8B-AA105C2A6D47}"/>
              </a:ext>
            </a:extLst>
          </p:cNvPr>
          <p:cNvSpPr txBox="1"/>
          <p:nvPr/>
        </p:nvSpPr>
        <p:spPr>
          <a:xfrm>
            <a:off x="8351253" y="6432673"/>
            <a:ext cx="1386710" cy="400110"/>
          </a:xfrm>
          <a:prstGeom prst="rect">
            <a:avLst/>
          </a:prstGeom>
          <a:noFill/>
        </p:spPr>
        <p:txBody>
          <a:bodyPr wrap="square" rtlCol="0">
            <a:spAutoFit/>
          </a:bodyPr>
          <a:lstStyle/>
          <a:p>
            <a:pPr algn="ctr"/>
            <a:r>
              <a:rPr lang="en-GB" sz="1000" dirty="0">
                <a:solidFill>
                  <a:schemeClr val="bg1"/>
                </a:solidFill>
              </a:rPr>
              <a:t>After filtering MSE:</a:t>
            </a:r>
          </a:p>
          <a:p>
            <a:pPr algn="ctr"/>
            <a:r>
              <a:rPr lang="en-GB" sz="1000" dirty="0">
                <a:solidFill>
                  <a:schemeClr val="bg1"/>
                </a:solidFill>
              </a:rPr>
              <a:t>333.5478451821609</a:t>
            </a:r>
          </a:p>
        </p:txBody>
      </p:sp>
      <p:sp>
        <p:nvSpPr>
          <p:cNvPr id="30" name="TextBox 29">
            <a:extLst>
              <a:ext uri="{FF2B5EF4-FFF2-40B4-BE49-F238E27FC236}">
                <a16:creationId xmlns:a16="http://schemas.microsoft.com/office/drawing/2014/main" id="{A3824BF6-FC28-4CAA-AC91-2BBA26060878}"/>
              </a:ext>
            </a:extLst>
          </p:cNvPr>
          <p:cNvSpPr txBox="1"/>
          <p:nvPr/>
        </p:nvSpPr>
        <p:spPr>
          <a:xfrm>
            <a:off x="5029501" y="5379061"/>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31" name="Arrow: Down 30">
            <a:extLst>
              <a:ext uri="{FF2B5EF4-FFF2-40B4-BE49-F238E27FC236}">
                <a16:creationId xmlns:a16="http://schemas.microsoft.com/office/drawing/2014/main" id="{F555F21C-2888-458A-9282-8B7B1469BAF7}"/>
              </a:ext>
            </a:extLst>
          </p:cNvPr>
          <p:cNvSpPr/>
          <p:nvPr/>
        </p:nvSpPr>
        <p:spPr>
          <a:xfrm rot="16200000">
            <a:off x="5933292" y="4212666"/>
            <a:ext cx="96080" cy="223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EE83678E-9B18-45FF-AB49-B47F53530790}"/>
              </a:ext>
            </a:extLst>
          </p:cNvPr>
          <p:cNvPicPr>
            <a:picLocks noChangeAspect="1"/>
          </p:cNvPicPr>
          <p:nvPr/>
        </p:nvPicPr>
        <p:blipFill>
          <a:blip r:embed="rId2"/>
          <a:stretch>
            <a:fillRect/>
          </a:stretch>
        </p:blipFill>
        <p:spPr>
          <a:xfrm>
            <a:off x="1636819" y="1012118"/>
            <a:ext cx="3009945" cy="2410765"/>
          </a:xfrm>
          <a:prstGeom prst="rect">
            <a:avLst/>
          </a:prstGeom>
        </p:spPr>
      </p:pic>
      <p:pic>
        <p:nvPicPr>
          <p:cNvPr id="14" name="Picture 13">
            <a:extLst>
              <a:ext uri="{FF2B5EF4-FFF2-40B4-BE49-F238E27FC236}">
                <a16:creationId xmlns:a16="http://schemas.microsoft.com/office/drawing/2014/main" id="{BA077FFE-3715-48AE-8508-5A60BBC8E2DB}"/>
              </a:ext>
            </a:extLst>
          </p:cNvPr>
          <p:cNvPicPr>
            <a:picLocks noChangeAspect="1"/>
          </p:cNvPicPr>
          <p:nvPr/>
        </p:nvPicPr>
        <p:blipFill>
          <a:blip r:embed="rId3"/>
          <a:stretch>
            <a:fillRect/>
          </a:stretch>
        </p:blipFill>
        <p:spPr>
          <a:xfrm>
            <a:off x="7538440" y="1026996"/>
            <a:ext cx="3012335" cy="2408932"/>
          </a:xfrm>
          <a:prstGeom prst="rect">
            <a:avLst/>
          </a:prstGeom>
        </p:spPr>
      </p:pic>
      <p:pic>
        <p:nvPicPr>
          <p:cNvPr id="16" name="Picture 15">
            <a:extLst>
              <a:ext uri="{FF2B5EF4-FFF2-40B4-BE49-F238E27FC236}">
                <a16:creationId xmlns:a16="http://schemas.microsoft.com/office/drawing/2014/main" id="{CB82315F-A2A6-4EE9-B368-C27AD6540F71}"/>
              </a:ext>
            </a:extLst>
          </p:cNvPr>
          <p:cNvPicPr>
            <a:picLocks noChangeAspect="1"/>
          </p:cNvPicPr>
          <p:nvPr/>
        </p:nvPicPr>
        <p:blipFill>
          <a:blip r:embed="rId4"/>
          <a:stretch>
            <a:fillRect/>
          </a:stretch>
        </p:blipFill>
        <p:spPr>
          <a:xfrm>
            <a:off x="1636819" y="4023550"/>
            <a:ext cx="3018195" cy="2408932"/>
          </a:xfrm>
          <a:prstGeom prst="rect">
            <a:avLst/>
          </a:prstGeom>
        </p:spPr>
      </p:pic>
      <p:pic>
        <p:nvPicPr>
          <p:cNvPr id="22" name="Picture 21">
            <a:extLst>
              <a:ext uri="{FF2B5EF4-FFF2-40B4-BE49-F238E27FC236}">
                <a16:creationId xmlns:a16="http://schemas.microsoft.com/office/drawing/2014/main" id="{31D5C4A1-E9A3-44D4-B983-45C0939B400A}"/>
              </a:ext>
            </a:extLst>
          </p:cNvPr>
          <p:cNvPicPr>
            <a:picLocks noChangeAspect="1"/>
          </p:cNvPicPr>
          <p:nvPr/>
        </p:nvPicPr>
        <p:blipFill>
          <a:blip r:embed="rId5"/>
          <a:stretch>
            <a:fillRect/>
          </a:stretch>
        </p:blipFill>
        <p:spPr>
          <a:xfrm>
            <a:off x="7546640" y="4023550"/>
            <a:ext cx="3004135" cy="2408932"/>
          </a:xfrm>
          <a:prstGeom prst="rect">
            <a:avLst/>
          </a:prstGeom>
        </p:spPr>
      </p:pic>
    </p:spTree>
    <p:extLst>
      <p:ext uri="{BB962C8B-B14F-4D97-AF65-F5344CB8AC3E}">
        <p14:creationId xmlns:p14="http://schemas.microsoft.com/office/powerpoint/2010/main" val="740843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745706"/>
            <a:ext cx="6775450" cy="5990996"/>
          </a:xfrm>
        </p:spPr>
        <p:txBody>
          <a:bodyPr/>
          <a:lstStyle/>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solidFill>
            <a:schemeClr val="tx1"/>
          </a:solidFill>
        </p:spPr>
        <p:txBody>
          <a:bodyPr/>
          <a:lstStyle/>
          <a:p>
            <a:pPr marL="0" indent="0" algn="ctr" rtl="0">
              <a:spcBef>
                <a:spcPts val="0"/>
              </a:spcBef>
              <a:spcAft>
                <a:spcPts val="0"/>
              </a:spcAft>
              <a:buNone/>
            </a:pPr>
            <a:r>
              <a:rPr lang="en-US" sz="3200" b="0" i="0" u="none" strike="noStrike" dirty="0">
                <a:solidFill>
                  <a:schemeClr val="bg1"/>
                </a:solidFill>
                <a:effectLst/>
              </a:rPr>
              <a:t>Nature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23</a:t>
            </a:r>
            <a:endParaRPr lang="en-GB" dirty="0">
              <a:solidFill>
                <a:schemeClr val="bg1"/>
              </a:solidFill>
            </a:endParaRPr>
          </a:p>
        </p:txBody>
      </p:sp>
      <p:sp>
        <p:nvSpPr>
          <p:cNvPr id="33" name="TextBox 32">
            <a:extLst>
              <a:ext uri="{FF2B5EF4-FFF2-40B4-BE49-F238E27FC236}">
                <a16:creationId xmlns:a16="http://schemas.microsoft.com/office/drawing/2014/main" id="{6B8AA442-9C80-4901-804E-859116F3472C}"/>
              </a:ext>
            </a:extLst>
          </p:cNvPr>
          <p:cNvSpPr txBox="1"/>
          <p:nvPr/>
        </p:nvSpPr>
        <p:spPr>
          <a:xfrm>
            <a:off x="2462609" y="1629944"/>
            <a:ext cx="1484239" cy="246221"/>
          </a:xfrm>
          <a:prstGeom prst="rect">
            <a:avLst/>
          </a:prstGeom>
          <a:noFill/>
        </p:spPr>
        <p:txBody>
          <a:bodyPr wrap="square" rtlCol="0">
            <a:spAutoFit/>
          </a:bodyPr>
          <a:lstStyle/>
          <a:p>
            <a:r>
              <a:rPr lang="en-US" sz="1000" dirty="0">
                <a:solidFill>
                  <a:schemeClr val="bg1"/>
                </a:solidFill>
              </a:rPr>
              <a:t>Sample Size = 150 Pixels</a:t>
            </a:r>
            <a:endParaRPr lang="en-GB" sz="1000" dirty="0">
              <a:solidFill>
                <a:schemeClr val="bg1"/>
              </a:solidFill>
            </a:endParaRPr>
          </a:p>
        </p:txBody>
      </p:sp>
      <p:sp>
        <p:nvSpPr>
          <p:cNvPr id="10" name="TextBox 9">
            <a:extLst>
              <a:ext uri="{FF2B5EF4-FFF2-40B4-BE49-F238E27FC236}">
                <a16:creationId xmlns:a16="http://schemas.microsoft.com/office/drawing/2014/main" id="{A049018A-800D-4100-AA09-F68426A3C13E}"/>
              </a:ext>
            </a:extLst>
          </p:cNvPr>
          <p:cNvSpPr txBox="1"/>
          <p:nvPr/>
        </p:nvSpPr>
        <p:spPr>
          <a:xfrm>
            <a:off x="2459635" y="4285288"/>
            <a:ext cx="1386710" cy="400110"/>
          </a:xfrm>
          <a:prstGeom prst="rect">
            <a:avLst/>
          </a:prstGeom>
          <a:noFill/>
        </p:spPr>
        <p:txBody>
          <a:bodyPr wrap="square" rtlCol="0">
            <a:spAutoFit/>
          </a:bodyPr>
          <a:lstStyle/>
          <a:p>
            <a:pPr algn="ctr"/>
            <a:r>
              <a:rPr lang="en-GB" sz="1000" dirty="0">
                <a:solidFill>
                  <a:schemeClr val="bg1"/>
                </a:solidFill>
              </a:rPr>
              <a:t>Before filtering MSE:</a:t>
            </a:r>
          </a:p>
          <a:p>
            <a:pPr algn="ctr"/>
            <a:r>
              <a:rPr lang="en-GB" sz="1000" dirty="0">
                <a:solidFill>
                  <a:schemeClr val="bg1"/>
                </a:solidFill>
              </a:rPr>
              <a:t>154.4752317836555</a:t>
            </a:r>
          </a:p>
        </p:txBody>
      </p:sp>
      <p:sp>
        <p:nvSpPr>
          <p:cNvPr id="17" name="TextBox 16">
            <a:extLst>
              <a:ext uri="{FF2B5EF4-FFF2-40B4-BE49-F238E27FC236}">
                <a16:creationId xmlns:a16="http://schemas.microsoft.com/office/drawing/2014/main" id="{4585D34B-52AE-452B-BDDE-130CA5317A5B}"/>
              </a:ext>
            </a:extLst>
          </p:cNvPr>
          <p:cNvSpPr txBox="1"/>
          <p:nvPr/>
        </p:nvSpPr>
        <p:spPr>
          <a:xfrm>
            <a:off x="8356852" y="4285288"/>
            <a:ext cx="1386710" cy="400110"/>
          </a:xfrm>
          <a:prstGeom prst="rect">
            <a:avLst/>
          </a:prstGeom>
          <a:noFill/>
        </p:spPr>
        <p:txBody>
          <a:bodyPr wrap="square" rtlCol="0">
            <a:spAutoFit/>
          </a:bodyPr>
          <a:lstStyle/>
          <a:p>
            <a:pPr algn="ctr"/>
            <a:r>
              <a:rPr lang="en-GB" sz="1000" dirty="0">
                <a:solidFill>
                  <a:schemeClr val="bg1"/>
                </a:solidFill>
              </a:rPr>
              <a:t>After filtering MSE:</a:t>
            </a:r>
          </a:p>
          <a:p>
            <a:pPr algn="ctr"/>
            <a:r>
              <a:rPr lang="en-GB" sz="1000" dirty="0">
                <a:solidFill>
                  <a:schemeClr val="bg1"/>
                </a:solidFill>
              </a:rPr>
              <a:t>273.20743996965734</a:t>
            </a:r>
          </a:p>
        </p:txBody>
      </p:sp>
      <p:sp>
        <p:nvSpPr>
          <p:cNvPr id="19" name="TextBox 18">
            <a:extLst>
              <a:ext uri="{FF2B5EF4-FFF2-40B4-BE49-F238E27FC236}">
                <a16:creationId xmlns:a16="http://schemas.microsoft.com/office/drawing/2014/main" id="{879505EF-F1B7-4968-BAE0-0EA4372998F8}"/>
              </a:ext>
            </a:extLst>
          </p:cNvPr>
          <p:cNvSpPr txBox="1"/>
          <p:nvPr/>
        </p:nvSpPr>
        <p:spPr>
          <a:xfrm>
            <a:off x="5153288" y="3231676"/>
            <a:ext cx="1903663" cy="246221"/>
          </a:xfrm>
          <a:prstGeom prst="rect">
            <a:avLst/>
          </a:prstGeom>
          <a:noFill/>
        </p:spPr>
        <p:txBody>
          <a:bodyPr wrap="square" rtlCol="0">
            <a:spAutoFit/>
          </a:bodyPr>
          <a:lstStyle/>
          <a:p>
            <a:pPr algn="ctr"/>
            <a:r>
              <a:rPr lang="en-US" sz="1000" dirty="0">
                <a:solidFill>
                  <a:schemeClr val="bg1"/>
                </a:solidFill>
              </a:rPr>
              <a:t>3x3 Median Filtering </a:t>
            </a:r>
            <a:endParaRPr lang="en-GB" sz="1000" dirty="0">
              <a:solidFill>
                <a:schemeClr val="bg1"/>
              </a:solidFill>
            </a:endParaRPr>
          </a:p>
        </p:txBody>
      </p:sp>
      <p:sp>
        <p:nvSpPr>
          <p:cNvPr id="20" name="Arrow: Down 19">
            <a:extLst>
              <a:ext uri="{FF2B5EF4-FFF2-40B4-BE49-F238E27FC236}">
                <a16:creationId xmlns:a16="http://schemas.microsoft.com/office/drawing/2014/main" id="{CAF65C7C-DED9-4CCB-98D6-531F4FB70233}"/>
              </a:ext>
            </a:extLst>
          </p:cNvPr>
          <p:cNvSpPr/>
          <p:nvPr/>
        </p:nvSpPr>
        <p:spPr>
          <a:xfrm rot="16200000">
            <a:off x="6057079" y="2065281"/>
            <a:ext cx="96080" cy="223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6A2AD376-5075-4081-8792-B09AD2D8430B}"/>
              </a:ext>
            </a:extLst>
          </p:cNvPr>
          <p:cNvPicPr>
            <a:picLocks noChangeAspect="1"/>
          </p:cNvPicPr>
          <p:nvPr/>
        </p:nvPicPr>
        <p:blipFill>
          <a:blip r:embed="rId2"/>
          <a:stretch>
            <a:fillRect/>
          </a:stretch>
        </p:blipFill>
        <p:spPr>
          <a:xfrm>
            <a:off x="1701956" y="1869617"/>
            <a:ext cx="3005544" cy="2415671"/>
          </a:xfrm>
          <a:prstGeom prst="rect">
            <a:avLst/>
          </a:prstGeom>
        </p:spPr>
      </p:pic>
      <p:pic>
        <p:nvPicPr>
          <p:cNvPr id="7" name="Picture 6">
            <a:extLst>
              <a:ext uri="{FF2B5EF4-FFF2-40B4-BE49-F238E27FC236}">
                <a16:creationId xmlns:a16="http://schemas.microsoft.com/office/drawing/2014/main" id="{B511918A-33F1-4EF1-A11B-81B6E693ECC2}"/>
              </a:ext>
            </a:extLst>
          </p:cNvPr>
          <p:cNvPicPr>
            <a:picLocks noChangeAspect="1"/>
          </p:cNvPicPr>
          <p:nvPr/>
        </p:nvPicPr>
        <p:blipFill>
          <a:blip r:embed="rId3"/>
          <a:stretch>
            <a:fillRect/>
          </a:stretch>
        </p:blipFill>
        <p:spPr>
          <a:xfrm>
            <a:off x="7533639" y="1869617"/>
            <a:ext cx="3021939" cy="2415671"/>
          </a:xfrm>
          <a:prstGeom prst="rect">
            <a:avLst/>
          </a:prstGeom>
        </p:spPr>
      </p:pic>
    </p:spTree>
    <p:extLst>
      <p:ext uri="{BB962C8B-B14F-4D97-AF65-F5344CB8AC3E}">
        <p14:creationId xmlns:p14="http://schemas.microsoft.com/office/powerpoint/2010/main" val="3421224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745706"/>
            <a:ext cx="6775450" cy="5990996"/>
          </a:xfrm>
        </p:spPr>
        <p:txBody>
          <a:bodyPr/>
          <a:lstStyle/>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a:spcBef>
                <a:spcPts val="0"/>
              </a:spcBef>
              <a:buNone/>
            </a:pPr>
            <a:endParaRPr lang="en-US" sz="1400" dirty="0">
              <a:solidFill>
                <a:schemeClr val="bg1"/>
              </a:solidFill>
            </a:endParaRPr>
          </a:p>
          <a:p>
            <a:pPr marL="0" indent="0" rtl="0">
              <a:spcBef>
                <a:spcPts val="0"/>
              </a:spcBef>
              <a:spcAft>
                <a:spcPts val="0"/>
              </a:spcAft>
              <a:buNone/>
            </a:pPr>
            <a:endParaRPr lang="en-US" sz="1400" dirty="0">
              <a:solidFill>
                <a:schemeClr val="bg1"/>
              </a:solidFill>
            </a:endParaRPr>
          </a:p>
          <a:p>
            <a:pPr marL="0" indent="0" rtl="0">
              <a:spcBef>
                <a:spcPts val="0"/>
              </a:spcBef>
              <a:spcAft>
                <a:spcPts val="0"/>
              </a:spcAft>
              <a:buNone/>
            </a:pPr>
            <a:r>
              <a:rPr lang="en-GB" sz="14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a:solidFill>
            <a:schemeClr val="tx1"/>
          </a:solidFill>
        </p:spPr>
        <p:txBody>
          <a:bodyPr/>
          <a:lstStyle/>
          <a:p>
            <a:pPr marL="0" indent="0" algn="ctr" rtl="0">
              <a:spcBef>
                <a:spcPts val="0"/>
              </a:spcBef>
              <a:spcAft>
                <a:spcPts val="0"/>
              </a:spcAft>
              <a:buNone/>
            </a:pPr>
            <a:r>
              <a:rPr lang="en-US" sz="3200" b="0" i="0" u="none" strike="noStrike" dirty="0">
                <a:solidFill>
                  <a:schemeClr val="bg1"/>
                </a:solidFill>
                <a:effectLst/>
              </a:rPr>
              <a:t>Nature Image Simulation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24</a:t>
            </a:r>
            <a:endParaRPr lang="en-GB" dirty="0">
              <a:solidFill>
                <a:schemeClr val="bg1"/>
              </a:solidFill>
            </a:endParaRPr>
          </a:p>
        </p:txBody>
      </p:sp>
      <p:sp>
        <p:nvSpPr>
          <p:cNvPr id="9" name="TextBox 8">
            <a:extLst>
              <a:ext uri="{FF2B5EF4-FFF2-40B4-BE49-F238E27FC236}">
                <a16:creationId xmlns:a16="http://schemas.microsoft.com/office/drawing/2014/main" id="{F7B2758B-F49D-4418-B806-272A5B46539A}"/>
              </a:ext>
            </a:extLst>
          </p:cNvPr>
          <p:cNvSpPr txBox="1"/>
          <p:nvPr/>
        </p:nvSpPr>
        <p:spPr>
          <a:xfrm>
            <a:off x="2652712" y="5132388"/>
            <a:ext cx="6886575" cy="1323439"/>
          </a:xfrm>
          <a:prstGeom prst="rect">
            <a:avLst/>
          </a:prstGeom>
          <a:noFill/>
        </p:spPr>
        <p:txBody>
          <a:bodyPr wrap="square" rtlCol="0">
            <a:spAutoFit/>
          </a:bodyPr>
          <a:lstStyle/>
          <a:p>
            <a:r>
              <a:rPr lang="en-US" sz="1000" dirty="0">
                <a:solidFill>
                  <a:schemeClr val="bg1"/>
                </a:solidFill>
              </a:rPr>
              <a:t>Evaluation of 5 different runs of the nature image simulation adds further support the idea that the recovery error between the recovered image and original image decreases significantly as the number of samples per block increases and the idea of the tradeoff between number of samples per block and median filtering. An important insight that can be observed when comparing the 8x8 fish boat image simulations and the nature image simulations is that for pixel sample sizes 10, 30 and 50, the nature image simulations consistently perform better (have lower recovery error) than the fish boat image simulations. This adds further support to conclusion drawn when comparing the fishing boat image simulation runs done for image block size 8x8 (sample sizes 10. 20, 30, 40, 50) against the fishing boat image simulation runs done for image block size 4x4 (sample sizes 2, 4, 6, 8, 10): larger block sizes allow for better algorithmic performance. </a:t>
            </a:r>
          </a:p>
        </p:txBody>
      </p:sp>
      <p:pic>
        <p:nvPicPr>
          <p:cNvPr id="3" name="Picture 2">
            <a:extLst>
              <a:ext uri="{FF2B5EF4-FFF2-40B4-BE49-F238E27FC236}">
                <a16:creationId xmlns:a16="http://schemas.microsoft.com/office/drawing/2014/main" id="{9B529629-B43D-4CBD-AE94-1972448F3AED}"/>
              </a:ext>
            </a:extLst>
          </p:cNvPr>
          <p:cNvPicPr>
            <a:picLocks noChangeAspect="1"/>
          </p:cNvPicPr>
          <p:nvPr/>
        </p:nvPicPr>
        <p:blipFill>
          <a:blip r:embed="rId2"/>
          <a:stretch>
            <a:fillRect/>
          </a:stretch>
        </p:blipFill>
        <p:spPr>
          <a:xfrm>
            <a:off x="2850355" y="882977"/>
            <a:ext cx="6491288" cy="4249411"/>
          </a:xfrm>
          <a:prstGeom prst="rect">
            <a:avLst/>
          </a:prstGeom>
        </p:spPr>
      </p:pic>
    </p:spTree>
    <p:extLst>
      <p:ext uri="{BB962C8B-B14F-4D97-AF65-F5344CB8AC3E}">
        <p14:creationId xmlns:p14="http://schemas.microsoft.com/office/powerpoint/2010/main" val="1892409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863407"/>
            <a:ext cx="6775450" cy="5973762"/>
          </a:xfrm>
        </p:spPr>
        <p:txBody>
          <a:bodyPr/>
          <a:lstStyle/>
          <a:p>
            <a:pPr indent="0" rtl="0">
              <a:spcBef>
                <a:spcPts val="0"/>
              </a:spcBef>
              <a:spcAft>
                <a:spcPts val="0"/>
              </a:spcAft>
              <a:buNone/>
            </a:pPr>
            <a:r>
              <a:rPr lang="en-US" sz="1000" b="0" i="0" u="none" strike="noStrike" dirty="0">
                <a:solidFill>
                  <a:schemeClr val="bg1"/>
                </a:solidFill>
                <a:effectLst/>
              </a:rPr>
              <a:t>	The experimental results yielded from the fishing boat image and the nature image simulations emphasize a direct correlation between pixel sample size and algorithmic performance. More specifically, As the number of samples per image block increases, the recovery error between the recovered image and the original image decreases. The reason for this is because regression is able to provide more precise estimates for model weights given more training data. In the context of this project, an increased number of samples (training data) allows the developed lasso regression models to provide more accurate DCT coefficient estimates for individual image blocks. The DCT coefficients are utilized to recover the individual blocks which are combined to create a recovered image. An additional trend observed from simulation analysis is that a larger image block size allows enables better algorithmic performance. More specifically, simulations that utilize larger block sizes have smaller recovery errors between the recovered image and the original image. This can be attributed to the fact that increasing the number of predictor variables enables a regression model to derive a better fit: variance in the target variable is better explained by the model allowing for better estimation of model parameter weights (quantified by the coefficient of determination). Previously, it is stated that each column of the transformation matrix T (that refers to a fixed pair of horizontal and vertical frequencies) represents a predictor variable, hence, by increasing the image block size, the transformation matrix has more columns. Since the Matrix T (predictor data) and corresponding pixels values (target data) for individual image blocks are utilized to develop lasso regression models that estimate DCT coefficients for the individual blocks, larger image blocks have more corresponding predictor data and in turn, have more accurate DCT coefficient estimates. The more accurate DCT coefficient estimation allows for larger image blocks to be recovered more accurately than smaller blocks. </a:t>
            </a:r>
            <a:endParaRPr lang="en-US" sz="1000" dirty="0">
              <a:solidFill>
                <a:schemeClr val="bg1"/>
              </a:solidFill>
            </a:endParaRPr>
          </a:p>
          <a:p>
            <a:pPr indent="0" rtl="0">
              <a:spcBef>
                <a:spcPts val="0"/>
              </a:spcBef>
              <a:spcAft>
                <a:spcPts val="0"/>
              </a:spcAft>
              <a:buNone/>
            </a:pPr>
            <a:r>
              <a:rPr lang="en-US" sz="1000" b="0" i="0" u="none" strike="noStrike" dirty="0">
                <a:solidFill>
                  <a:schemeClr val="bg1"/>
                </a:solidFill>
                <a:effectLst/>
              </a:rPr>
              <a:t>	An insight derived from analyzing the “Recovery Error vs Number of Samples with and without Median Filtering” visualizations for both the fishing boat image and the nature image simulations is that there exists a tradeoff between the number of samples per block and median filtering in terms of recovered image accuracy. In both types of simulations, it can be observed that as the number of samples per image block increases, the recovered image without median filtering is more accurate (has less recovery error) in comparison to the original input image than the recovered image with median filtering. Therefore, a design specification that enforces that median filtering should not be applied when the percentage of sensed/sampled pixels to the total number of pixels in a given image block is approximately 45%.</a:t>
            </a:r>
            <a:endParaRPr lang="en-US" sz="1000" b="0" dirty="0">
              <a:solidFill>
                <a:schemeClr val="bg1"/>
              </a:solidFill>
              <a:effectLst/>
            </a:endParaRP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p:spPr>
        <p:txBody>
          <a:bodyPr/>
          <a:lstStyle/>
          <a:p>
            <a:pPr algn="ctr"/>
            <a:r>
              <a:rPr lang="en-US" dirty="0">
                <a:solidFill>
                  <a:schemeClr val="bg1"/>
                </a:solidFill>
              </a:rPr>
              <a:t>Discussion / Conclusions</a:t>
            </a:r>
            <a:endParaRPr lang="en-GB" dirty="0">
              <a:solidFill>
                <a:schemeClr val="bg1"/>
              </a:solidFill>
            </a:endParaRP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25</a:t>
            </a:r>
            <a:endParaRPr lang="en-GB" dirty="0">
              <a:solidFill>
                <a:schemeClr val="bg1"/>
              </a:solidFill>
            </a:endParaRPr>
          </a:p>
        </p:txBody>
      </p:sp>
    </p:spTree>
    <p:extLst>
      <p:ext uri="{BB962C8B-B14F-4D97-AF65-F5344CB8AC3E}">
        <p14:creationId xmlns:p14="http://schemas.microsoft.com/office/powerpoint/2010/main" val="213324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863407"/>
            <a:ext cx="6775450" cy="5973762"/>
          </a:xfrm>
        </p:spPr>
        <p:txBody>
          <a:bodyPr/>
          <a:lstStyle/>
          <a:p>
            <a:pPr indent="0" rtl="0">
              <a:spcBef>
                <a:spcPts val="0"/>
              </a:spcBef>
              <a:spcAft>
                <a:spcPts val="0"/>
              </a:spcAft>
              <a:buNone/>
            </a:pPr>
            <a:r>
              <a:rPr lang="en-US" sz="1000" b="0" i="0" u="none" strike="noStrike" dirty="0">
                <a:solidFill>
                  <a:schemeClr val="bg1"/>
                </a:solidFill>
                <a:effectLst/>
              </a:rPr>
              <a:t>	From an efficiency standpoint, a method that would greatly improve algorithmic efficiency is multithreading. The image recovery algorithm splits an input image into a set of </a:t>
            </a:r>
            <a:r>
              <a:rPr lang="en-US" sz="1000" b="0" i="0" u="none" strike="noStrike" dirty="0" err="1">
                <a:solidFill>
                  <a:schemeClr val="bg1"/>
                </a:solidFill>
                <a:effectLst/>
              </a:rPr>
              <a:t>KxK</a:t>
            </a:r>
            <a:r>
              <a:rPr lang="en-US" sz="1000" b="0" i="0" u="none" strike="noStrike" dirty="0">
                <a:solidFill>
                  <a:schemeClr val="bg1"/>
                </a:solidFill>
                <a:effectLst/>
              </a:rPr>
              <a:t> blocks, recovers each block, and concatenates the resulting blocks to produce the output recovered image (concatenated recovered image is first median filtered). Currently, the blocks are processed sequentially where a single block is recovered at a time. Since each </a:t>
            </a:r>
            <a:r>
              <a:rPr lang="en-US" sz="1000" b="0" i="0" u="none" strike="noStrike" dirty="0" err="1">
                <a:solidFill>
                  <a:schemeClr val="bg1"/>
                </a:solidFill>
                <a:effectLst/>
              </a:rPr>
              <a:t>KxK</a:t>
            </a:r>
            <a:r>
              <a:rPr lang="en-US" sz="1000" b="0" i="0" u="none" strike="noStrike" dirty="0">
                <a:solidFill>
                  <a:schemeClr val="bg1"/>
                </a:solidFill>
                <a:effectLst/>
              </a:rPr>
              <a:t> block is completely independent of the other blocks – recovering a block does not rely on any other blocks - multiple blocks can be processed concurrently improving the runtime of the algorithm. By implementing multithreading, a multitude of independent execution processes (threads) that perform block recovery concurrently. Additionally, a synchronization barrier can be implemented to ensure all image blocks have been processed before concatenation and filtering. I was initially interested in utilizing the multiprocessing Python package to implement multithreading into the algorithm but due to time restrictions was unable to. However, I believe that multithreading would immensely improve algorithmic performance in terms of efficiency. </a:t>
            </a:r>
            <a:endParaRPr lang="en-US" sz="1000" dirty="0">
              <a:solidFill>
                <a:schemeClr val="bg1"/>
              </a:solidFill>
            </a:endParaRPr>
          </a:p>
          <a:p>
            <a:pPr indent="0" rtl="0">
              <a:spcBef>
                <a:spcPts val="0"/>
              </a:spcBef>
              <a:spcAft>
                <a:spcPts val="0"/>
              </a:spcAft>
              <a:buNone/>
            </a:pPr>
            <a:r>
              <a:rPr lang="en-US" sz="1000" b="0" i="0" u="none" strike="noStrike" dirty="0">
                <a:solidFill>
                  <a:schemeClr val="bg1"/>
                </a:solidFill>
                <a:effectLst/>
              </a:rPr>
              <a:t>	In conclusion, a compressed sensing-based image reconstruction algorithm was successfully theorized and developed in python. Through simulation, trends that impact algorithmic performance have been analyzed, and further design specifications to not only improve algorithmic performance but also efficiency have been conceptualized.</a:t>
            </a:r>
            <a:endParaRPr lang="en-US" sz="1000" b="0" dirty="0">
              <a:solidFill>
                <a:schemeClr val="bg1"/>
              </a:solidFill>
              <a:effectLst/>
            </a:endParaRPr>
          </a:p>
          <a:p>
            <a:pPr marL="0" indent="0">
              <a:buNone/>
            </a:pPr>
            <a:br>
              <a:rPr lang="en-US" sz="1000" dirty="0">
                <a:solidFill>
                  <a:schemeClr val="bg1"/>
                </a:solidFill>
              </a:rPr>
            </a:br>
            <a:endParaRPr lang="en-US" sz="1000" b="0" dirty="0">
              <a:solidFill>
                <a:schemeClr val="bg1"/>
              </a:solidFill>
              <a:effectLst/>
            </a:endParaRP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p:spPr>
        <p:txBody>
          <a:bodyPr/>
          <a:lstStyle/>
          <a:p>
            <a:pPr algn="ctr"/>
            <a:r>
              <a:rPr lang="en-US" dirty="0">
                <a:solidFill>
                  <a:schemeClr val="bg1"/>
                </a:solidFill>
              </a:rPr>
              <a:t>Discussion / Conclusions</a:t>
            </a:r>
            <a:endParaRPr lang="en-GB" dirty="0">
              <a:solidFill>
                <a:schemeClr val="bg1"/>
              </a:solidFill>
            </a:endParaRP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26</a:t>
            </a:r>
            <a:endParaRPr lang="en-GB" dirty="0">
              <a:solidFill>
                <a:schemeClr val="bg1"/>
              </a:solidFill>
            </a:endParaRPr>
          </a:p>
        </p:txBody>
      </p:sp>
    </p:spTree>
    <p:extLst>
      <p:ext uri="{BB962C8B-B14F-4D97-AF65-F5344CB8AC3E}">
        <p14:creationId xmlns:p14="http://schemas.microsoft.com/office/powerpoint/2010/main" val="1289804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867004"/>
            <a:ext cx="6775450" cy="5990996"/>
          </a:xfrm>
        </p:spPr>
        <p:txBody>
          <a:bodyPr/>
          <a:lstStyle/>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[1] D. L. </a:t>
            </a:r>
            <a:r>
              <a:rPr lang="en-US" sz="1000" dirty="0" err="1">
                <a:solidFill>
                  <a:schemeClr val="bg1"/>
                </a:solidFill>
              </a:rPr>
              <a:t>Donoho</a:t>
            </a:r>
            <a:r>
              <a:rPr lang="en-US" sz="1000" dirty="0">
                <a:solidFill>
                  <a:schemeClr val="bg1"/>
                </a:solidFill>
              </a:rPr>
              <a:t>, "Compressed sensing," in </a:t>
            </a:r>
            <a:r>
              <a:rPr lang="en-US" sz="1000" i="1" dirty="0">
                <a:solidFill>
                  <a:schemeClr val="bg1"/>
                </a:solidFill>
              </a:rPr>
              <a:t>IEEE Transactions on Information Theory</a:t>
            </a:r>
            <a:r>
              <a:rPr lang="en-US" sz="1000" dirty="0">
                <a:solidFill>
                  <a:schemeClr val="bg1"/>
                </a:solidFill>
              </a:rPr>
              <a:t>, vol. 52, no. 4, pp. 1289-1306, April 2006, </a:t>
            </a:r>
            <a:r>
              <a:rPr lang="en-US" sz="1000" dirty="0" err="1">
                <a:solidFill>
                  <a:schemeClr val="bg1"/>
                </a:solidFill>
              </a:rPr>
              <a:t>doi</a:t>
            </a:r>
            <a:r>
              <a:rPr lang="en-US" sz="1000" dirty="0">
                <a:solidFill>
                  <a:schemeClr val="bg1"/>
                </a:solidFill>
              </a:rPr>
              <a:t>: 10.1109/TIT.2006.871582.</a:t>
            </a: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[2] C. S. Park, "2D Discrete Fourier Transform on Sliding Windows," in </a:t>
            </a:r>
            <a:r>
              <a:rPr lang="en-US" sz="1000" i="1" dirty="0">
                <a:solidFill>
                  <a:schemeClr val="bg1"/>
                </a:solidFill>
              </a:rPr>
              <a:t>IEEE Transactions on Image Processing</a:t>
            </a:r>
            <a:r>
              <a:rPr lang="en-US" sz="1000" dirty="0">
                <a:solidFill>
                  <a:schemeClr val="bg1"/>
                </a:solidFill>
              </a:rPr>
              <a:t>, vol. 24, no. 3, pp. 901-907, March 2015, </a:t>
            </a:r>
            <a:r>
              <a:rPr lang="en-US" sz="1000" dirty="0" err="1">
                <a:solidFill>
                  <a:schemeClr val="bg1"/>
                </a:solidFill>
              </a:rPr>
              <a:t>doi</a:t>
            </a:r>
            <a:r>
              <a:rPr lang="en-US" sz="1000" dirty="0">
                <a:solidFill>
                  <a:schemeClr val="bg1"/>
                </a:solidFill>
              </a:rPr>
              <a:t>: 10.1109/TIP.2015.2389627.</a:t>
            </a: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[3] </a:t>
            </a:r>
            <a:r>
              <a:rPr lang="en-US" sz="1000" dirty="0" err="1">
                <a:solidFill>
                  <a:schemeClr val="bg1"/>
                </a:solidFill>
              </a:rPr>
              <a:t>Tibshirani</a:t>
            </a:r>
            <a:r>
              <a:rPr lang="en-US" sz="1000" dirty="0">
                <a:solidFill>
                  <a:schemeClr val="bg1"/>
                </a:solidFill>
              </a:rPr>
              <a:t>, Robert. “Regression Shrinkage and Selection via the Lasso.” </a:t>
            </a:r>
            <a:r>
              <a:rPr lang="en-US" sz="1000" i="1" dirty="0">
                <a:solidFill>
                  <a:schemeClr val="bg1"/>
                </a:solidFill>
              </a:rPr>
              <a:t>Journal of the Royal Statistical Society. Series B (Methodological)</a:t>
            </a:r>
            <a:r>
              <a:rPr lang="en-US" sz="1000" dirty="0">
                <a:solidFill>
                  <a:schemeClr val="bg1"/>
                </a:solidFill>
              </a:rPr>
              <a:t>, vol. 58, no. 1, [Royal Statistical Society, Wiley], 1996, pp. 267–88, http://www.jstor.org/stable/2346178.</a:t>
            </a: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[4] R. </a:t>
            </a:r>
            <a:r>
              <a:rPr lang="en-US" sz="1000" dirty="0" err="1">
                <a:solidFill>
                  <a:schemeClr val="bg1"/>
                </a:solidFill>
              </a:rPr>
              <a:t>Kohavi</a:t>
            </a:r>
            <a:r>
              <a:rPr lang="en-US" sz="1000" dirty="0">
                <a:solidFill>
                  <a:schemeClr val="bg1"/>
                </a:solidFill>
              </a:rPr>
              <a:t>, “A study of cross-validation and bootstrap for accuracy estimation and model selection,” in </a:t>
            </a:r>
            <a:r>
              <a:rPr lang="en-US" sz="1000" i="1" dirty="0">
                <a:solidFill>
                  <a:schemeClr val="bg1"/>
                </a:solidFill>
              </a:rPr>
              <a:t>Proceedings of the 14th International Joint Conference on Artificial Intelligence</a:t>
            </a:r>
            <a:r>
              <a:rPr lang="en-US" sz="1000" dirty="0">
                <a:solidFill>
                  <a:schemeClr val="bg1"/>
                </a:solidFill>
              </a:rPr>
              <a:t>, vol. 2, [Morgan Kaufmann Publishers Inc.], 1995, pp. 1137–1143.</a:t>
            </a: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[5] </a:t>
            </a:r>
            <a:r>
              <a:rPr lang="en-US" sz="1000" b="0" i="0" dirty="0">
                <a:solidFill>
                  <a:schemeClr val="bg1"/>
                </a:solidFill>
                <a:effectLst/>
              </a:rPr>
              <a:t>G. Devarajan, V. K. </a:t>
            </a:r>
            <a:r>
              <a:rPr lang="en-US" sz="1000" b="0" i="0" dirty="0" err="1">
                <a:solidFill>
                  <a:schemeClr val="bg1"/>
                </a:solidFill>
                <a:effectLst/>
              </a:rPr>
              <a:t>Aatre</a:t>
            </a:r>
            <a:r>
              <a:rPr lang="en-US" sz="1000" b="0" i="0" dirty="0">
                <a:solidFill>
                  <a:schemeClr val="bg1"/>
                </a:solidFill>
                <a:effectLst/>
              </a:rPr>
              <a:t> and C. S. Sridhar, "Analysis of median filter," </a:t>
            </a:r>
            <a:r>
              <a:rPr lang="en-US" sz="1000" dirty="0">
                <a:solidFill>
                  <a:schemeClr val="bg1"/>
                </a:solidFill>
              </a:rPr>
              <a:t>in </a:t>
            </a:r>
            <a:r>
              <a:rPr lang="en-US" sz="1000" b="0" i="1" dirty="0">
                <a:solidFill>
                  <a:schemeClr val="bg1"/>
                </a:solidFill>
                <a:effectLst/>
              </a:rPr>
              <a:t>Proceedings of the XVI Annual Convention and Exhibition of the IEEE In India</a:t>
            </a:r>
            <a:r>
              <a:rPr lang="en-US" sz="1000" b="0" i="0" dirty="0">
                <a:solidFill>
                  <a:schemeClr val="bg1"/>
                </a:solidFill>
                <a:effectLst/>
              </a:rPr>
              <a:t>, 1990, pp. 274-276, </a:t>
            </a:r>
            <a:r>
              <a:rPr lang="en-US" sz="1000" b="0" i="0" dirty="0" err="1">
                <a:solidFill>
                  <a:schemeClr val="bg1"/>
                </a:solidFill>
                <a:effectLst/>
              </a:rPr>
              <a:t>doi</a:t>
            </a:r>
            <a:r>
              <a:rPr lang="en-US" sz="1000" b="0" i="0" dirty="0">
                <a:solidFill>
                  <a:schemeClr val="bg1"/>
                </a:solidFill>
                <a:effectLst/>
              </a:rPr>
              <a:t>: 10.1109/ACE.1990.762694.</a:t>
            </a: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[6] </a:t>
            </a:r>
            <a:r>
              <a:rPr lang="en-US" sz="1000" b="0" i="0" dirty="0">
                <a:solidFill>
                  <a:schemeClr val="bg1"/>
                </a:solidFill>
                <a:effectLst/>
              </a:rPr>
              <a:t>Tantum, Stacy. </a:t>
            </a:r>
            <a:r>
              <a:rPr lang="en-US" sz="1000" dirty="0">
                <a:solidFill>
                  <a:schemeClr val="bg1"/>
                </a:solidFill>
              </a:rPr>
              <a:t>“</a:t>
            </a:r>
            <a:r>
              <a:rPr lang="en-US" sz="1000" b="0" i="0" dirty="0">
                <a:solidFill>
                  <a:schemeClr val="bg1"/>
                </a:solidFill>
                <a:effectLst/>
              </a:rPr>
              <a:t>Introduction to Machine Learning: Mini-Project 1 Compressed Sensing Image Recovery.” 2022. PDF file.</a:t>
            </a: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[7] Van Rossum, G. (2020). The Python Library Reference, release 3.8.2. Python Software Foundation.</a:t>
            </a: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[8] Clark, A. (2015). Pillow (PIL Fork) Documentation. </a:t>
            </a:r>
            <a:r>
              <a:rPr lang="en-US" sz="1000" dirty="0" err="1">
                <a:solidFill>
                  <a:schemeClr val="bg1"/>
                </a:solidFill>
              </a:rPr>
              <a:t>readthedocs</a:t>
            </a:r>
            <a:r>
              <a:rPr lang="en-US" sz="1000" dirty="0">
                <a:solidFill>
                  <a:schemeClr val="bg1"/>
                </a:solidFill>
              </a:rPr>
              <a:t>. Retrieved from https://buildmedia.readthedocs.org/media/pdf/pillow/latest/pillow.pdf</a:t>
            </a:r>
          </a:p>
          <a:p>
            <a:pPr marL="0" indent="0">
              <a:spcBef>
                <a:spcPts val="0"/>
              </a:spcBef>
              <a:buNone/>
            </a:pPr>
            <a:endParaRPr lang="en-US" sz="1000" b="0" i="0" dirty="0">
              <a:solidFill>
                <a:schemeClr val="bg1"/>
              </a:solidFill>
              <a:effectLst/>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rtl="0">
              <a:spcBef>
                <a:spcPts val="0"/>
              </a:spcBef>
              <a:spcAft>
                <a:spcPts val="0"/>
              </a:spcAft>
              <a:buNone/>
            </a:pPr>
            <a:endParaRPr lang="en-US" sz="1000" dirty="0">
              <a:solidFill>
                <a:schemeClr val="bg1"/>
              </a:solidFill>
            </a:endParaRPr>
          </a:p>
          <a:p>
            <a:pPr marL="0" indent="0" rtl="0">
              <a:spcBef>
                <a:spcPts val="0"/>
              </a:spcBef>
              <a:spcAft>
                <a:spcPts val="0"/>
              </a:spcAft>
              <a:buNone/>
            </a:pPr>
            <a:r>
              <a:rPr lang="en-GB" sz="10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p:spPr>
        <p:txBody>
          <a:bodyPr/>
          <a:lstStyle/>
          <a:p>
            <a:pPr algn="ctr"/>
            <a:r>
              <a:rPr lang="en-GB" dirty="0">
                <a:solidFill>
                  <a:schemeClr val="bg1"/>
                </a:solidFill>
              </a:rPr>
              <a:t>References</a:t>
            </a:r>
            <a:endParaRPr lang="en-US" dirty="0">
              <a:solidFill>
                <a:schemeClr val="bg1"/>
              </a:solidFill>
            </a:endParaRP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27</a:t>
            </a:r>
            <a:endParaRPr lang="en-GB" dirty="0">
              <a:solidFill>
                <a:schemeClr val="bg1"/>
              </a:solidFill>
            </a:endParaRPr>
          </a:p>
        </p:txBody>
      </p:sp>
    </p:spTree>
    <p:extLst>
      <p:ext uri="{BB962C8B-B14F-4D97-AF65-F5344CB8AC3E}">
        <p14:creationId xmlns:p14="http://schemas.microsoft.com/office/powerpoint/2010/main" val="759663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867004"/>
            <a:ext cx="6775450" cy="5990996"/>
          </a:xfrm>
        </p:spPr>
        <p:txBody>
          <a:bodyPr/>
          <a:lstStyle/>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[9] </a:t>
            </a:r>
            <a:r>
              <a:rPr lang="en-US" sz="1000" dirty="0" err="1">
                <a:solidFill>
                  <a:schemeClr val="bg1"/>
                </a:solidFill>
              </a:rPr>
              <a:t>Pedregosa</a:t>
            </a:r>
            <a:r>
              <a:rPr lang="en-US" sz="1000" dirty="0">
                <a:solidFill>
                  <a:schemeClr val="bg1"/>
                </a:solidFill>
              </a:rPr>
              <a:t>, F., </a:t>
            </a:r>
            <a:r>
              <a:rPr lang="en-US" sz="1000" dirty="0" err="1">
                <a:solidFill>
                  <a:schemeClr val="bg1"/>
                </a:solidFill>
              </a:rPr>
              <a:t>Varoquaux</a:t>
            </a:r>
            <a:r>
              <a:rPr lang="en-US" sz="1000" dirty="0">
                <a:solidFill>
                  <a:schemeClr val="bg1"/>
                </a:solidFill>
              </a:rPr>
              <a:t>, </a:t>
            </a:r>
            <a:r>
              <a:rPr lang="en-US" sz="1000" dirty="0" err="1">
                <a:solidFill>
                  <a:schemeClr val="bg1"/>
                </a:solidFill>
              </a:rPr>
              <a:t>Ga"el</a:t>
            </a:r>
            <a:r>
              <a:rPr lang="en-US" sz="1000" dirty="0">
                <a:solidFill>
                  <a:schemeClr val="bg1"/>
                </a:solidFill>
              </a:rPr>
              <a:t>, </a:t>
            </a:r>
            <a:r>
              <a:rPr lang="en-US" sz="1000" dirty="0" err="1">
                <a:solidFill>
                  <a:schemeClr val="bg1"/>
                </a:solidFill>
              </a:rPr>
              <a:t>Gramfort</a:t>
            </a:r>
            <a:r>
              <a:rPr lang="en-US" sz="1000" dirty="0">
                <a:solidFill>
                  <a:schemeClr val="bg1"/>
                </a:solidFill>
              </a:rPr>
              <a:t>, A., Michel, V., </a:t>
            </a:r>
            <a:r>
              <a:rPr lang="en-US" sz="1000" dirty="0" err="1">
                <a:solidFill>
                  <a:schemeClr val="bg1"/>
                </a:solidFill>
              </a:rPr>
              <a:t>Thirion</a:t>
            </a:r>
            <a:r>
              <a:rPr lang="en-US" sz="1000" dirty="0">
                <a:solidFill>
                  <a:schemeClr val="bg1"/>
                </a:solidFill>
              </a:rPr>
              <a:t>, B., Grisel, O., … others. (2011). Scikit-learn: Machine learning in Python. Journal of Machine Learning Research, 12(Oct), 2825–2830.</a:t>
            </a: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[10] Virtanen, P., </a:t>
            </a:r>
            <a:r>
              <a:rPr lang="en-US" sz="1000" dirty="0" err="1">
                <a:solidFill>
                  <a:schemeClr val="bg1"/>
                </a:solidFill>
              </a:rPr>
              <a:t>Gommers</a:t>
            </a:r>
            <a:r>
              <a:rPr lang="en-US" sz="1000" dirty="0">
                <a:solidFill>
                  <a:schemeClr val="bg1"/>
                </a:solidFill>
              </a:rPr>
              <a:t>, R., Oliphant, T. E., </a:t>
            </a:r>
            <a:r>
              <a:rPr lang="en-US" sz="1000" dirty="0" err="1">
                <a:solidFill>
                  <a:schemeClr val="bg1"/>
                </a:solidFill>
              </a:rPr>
              <a:t>Haberland</a:t>
            </a:r>
            <a:r>
              <a:rPr lang="en-US" sz="1000" dirty="0">
                <a:solidFill>
                  <a:schemeClr val="bg1"/>
                </a:solidFill>
              </a:rPr>
              <a:t>, M., Reddy, T., </a:t>
            </a:r>
            <a:r>
              <a:rPr lang="en-US" sz="1000" dirty="0" err="1">
                <a:solidFill>
                  <a:schemeClr val="bg1"/>
                </a:solidFill>
              </a:rPr>
              <a:t>Cournapeau</a:t>
            </a:r>
            <a:r>
              <a:rPr lang="en-US" sz="1000" dirty="0">
                <a:solidFill>
                  <a:schemeClr val="bg1"/>
                </a:solidFill>
              </a:rPr>
              <a:t>, D., … SciPy 1.0 Contributors. (2020). SciPy 1.0: Fundamental Algorithms for Scientific Computing in Python. Nature Methods, 17, 261–272. https://doi.org/10.1038/s41592-019-0686-2</a:t>
            </a: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[11] Harris, C.R., Millman, K.J., van der Walt, S.J. et al. Array programming with NumPy. Nature 585, 357–362 (2020). DOI: 10.1038/s41586-020-2649-2.</a:t>
            </a:r>
          </a:p>
          <a:p>
            <a:pPr marL="0" indent="0">
              <a:spcBef>
                <a:spcPts val="0"/>
              </a:spcBef>
              <a:buNone/>
            </a:pPr>
            <a:r>
              <a:rPr lang="en-US" sz="1000" dirty="0">
                <a:solidFill>
                  <a:schemeClr val="bg1"/>
                </a:solidFill>
              </a:rPr>
              <a:t> </a:t>
            </a: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rtl="0">
              <a:spcBef>
                <a:spcPts val="0"/>
              </a:spcBef>
              <a:spcAft>
                <a:spcPts val="0"/>
              </a:spcAft>
              <a:buNone/>
            </a:pPr>
            <a:endParaRPr lang="en-US" sz="1000" dirty="0">
              <a:solidFill>
                <a:schemeClr val="bg1"/>
              </a:solidFill>
            </a:endParaRPr>
          </a:p>
          <a:p>
            <a:pPr marL="0" indent="0" rtl="0">
              <a:spcBef>
                <a:spcPts val="0"/>
              </a:spcBef>
              <a:spcAft>
                <a:spcPts val="0"/>
              </a:spcAft>
              <a:buNone/>
            </a:pPr>
            <a:r>
              <a:rPr lang="en-GB" sz="10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p:spPr>
        <p:txBody>
          <a:bodyPr/>
          <a:lstStyle/>
          <a:p>
            <a:pPr algn="ctr"/>
            <a:r>
              <a:rPr lang="en-GB" dirty="0">
                <a:solidFill>
                  <a:schemeClr val="bg1"/>
                </a:solidFill>
              </a:rPr>
              <a:t>References</a:t>
            </a:r>
            <a:endParaRPr lang="en-US" dirty="0">
              <a:solidFill>
                <a:schemeClr val="bg1"/>
              </a:solidFill>
            </a:endParaRP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28</a:t>
            </a:r>
            <a:endParaRPr lang="en-GB" dirty="0">
              <a:solidFill>
                <a:schemeClr val="bg1"/>
              </a:solidFill>
            </a:endParaRPr>
          </a:p>
        </p:txBody>
      </p:sp>
    </p:spTree>
    <p:extLst>
      <p:ext uri="{BB962C8B-B14F-4D97-AF65-F5344CB8AC3E}">
        <p14:creationId xmlns:p14="http://schemas.microsoft.com/office/powerpoint/2010/main" val="186238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0" y="884238"/>
            <a:ext cx="6775450" cy="5973762"/>
          </a:xfrm>
        </p:spPr>
        <p:txBody>
          <a:bodyPr/>
          <a:lstStyle/>
          <a:p>
            <a:pPr indent="0" rtl="0">
              <a:spcBef>
                <a:spcPts val="0"/>
              </a:spcBef>
              <a:spcAft>
                <a:spcPts val="0"/>
              </a:spcAft>
              <a:buNone/>
            </a:pPr>
            <a:r>
              <a:rPr lang="en-US" sz="1000" b="0" i="0" u="none" strike="noStrike" dirty="0">
                <a:solidFill>
                  <a:schemeClr val="bg1"/>
                </a:solidFill>
                <a:effectLst/>
              </a:rPr>
              <a:t>	Image reconstruction is the process of recovering original images from corrupted images. These corrupted images suffer from the presence of noise which causes missing pixels. As a result, certain details within corrupted images appear grainy or obscured. Image noise is introduced by a multitude of sources including digital noise introduced by camera sensors. Therefore, a method capable of recovering corrupted images is an extremely valuable tool in the contexts of photography and computer vision. </a:t>
            </a:r>
            <a:endParaRPr lang="en-US" sz="1000" dirty="0">
              <a:solidFill>
                <a:schemeClr val="bg1"/>
              </a:solidFill>
            </a:endParaRPr>
          </a:p>
          <a:p>
            <a:pPr indent="0" rtl="0">
              <a:spcBef>
                <a:spcPts val="0"/>
              </a:spcBef>
              <a:spcAft>
                <a:spcPts val="0"/>
              </a:spcAft>
              <a:buNone/>
            </a:pPr>
            <a:r>
              <a:rPr lang="en-US" sz="1000" b="0" i="0" u="none" strike="noStrike" dirty="0">
                <a:solidFill>
                  <a:schemeClr val="bg1"/>
                </a:solidFill>
                <a:effectLst/>
              </a:rPr>
              <a:t>	The goal of this project is to develop an image reconstruction software tool that performs compressed sensing: reconstructing original images from corrupted images utilizing only a small number of uncorrupted pixels [1]. The concepts of utilizing two-dimensional discrete cosine transform that leverages lasso regression to estimate missing pixel values and applying median filtering to improve image quality and reduce image overall noise are explored to create an optimized and mathematically sound image reconstruction algorithm. The Image reconstruction algorithm is designed to first split the corrupted image into a set of </a:t>
            </a:r>
            <a:r>
              <a:rPr lang="en-US" sz="1000" b="0" i="0" u="none" strike="noStrike" dirty="0" err="1">
                <a:solidFill>
                  <a:schemeClr val="bg1"/>
                </a:solidFill>
                <a:effectLst/>
              </a:rPr>
              <a:t>KxK</a:t>
            </a:r>
            <a:r>
              <a:rPr lang="en-US" sz="1000" b="0" i="0" u="none" strike="noStrike" dirty="0">
                <a:solidFill>
                  <a:schemeClr val="bg1"/>
                </a:solidFill>
                <a:effectLst/>
              </a:rPr>
              <a:t> blocks where a certain number of pixels in each block are accurate while the remaining pixels are missing due to noise. The algorithm then recovers the missing pixels in each image block and the resulting processed blocks are concatenated and median filtered to create a recovered image. Therefore, another goal of this project was to analyze the impact of parameters such as block size and percentage of missing pixels per image block on the performance of the image reconstruction method which is done via simulation. In the simulation, the reconstruction algorithm first takes an uncorrupted image and splits the corrupted image into a set of </a:t>
            </a:r>
            <a:r>
              <a:rPr lang="en-US" sz="1000" b="0" i="0" u="none" strike="noStrike" dirty="0" err="1">
                <a:solidFill>
                  <a:schemeClr val="bg1"/>
                </a:solidFill>
                <a:effectLst/>
              </a:rPr>
              <a:t>KxK</a:t>
            </a:r>
            <a:r>
              <a:rPr lang="en-US" sz="1000" b="0" i="0" u="none" strike="noStrike" dirty="0">
                <a:solidFill>
                  <a:schemeClr val="bg1"/>
                </a:solidFill>
                <a:effectLst/>
              </a:rPr>
              <a:t> blocks. The algorithm then performs a sampling method on each block where a certain number of pixels in the block are sensed (sampled) while the remaining pixels are dropped to simulate the presence of noise. Then, the missing pixels in each image sampled block are recovered and the blocks are concatenated to create a recovered image that is compared against the original, uncorrupted image to evaluate algorithm performance.</a:t>
            </a:r>
            <a:r>
              <a:rPr lang="en-US" sz="1000" dirty="0">
                <a:solidFill>
                  <a:schemeClr val="bg1"/>
                </a:solidFill>
              </a:rPr>
              <a:t>	</a:t>
            </a:r>
          </a:p>
          <a:p>
            <a:pPr indent="0" rtl="0">
              <a:spcBef>
                <a:spcPts val="0"/>
              </a:spcBef>
              <a:spcAft>
                <a:spcPts val="0"/>
              </a:spcAft>
              <a:buNone/>
            </a:pPr>
            <a:r>
              <a:rPr lang="en-US" sz="1000" b="0" i="0" u="none" strike="noStrike" dirty="0">
                <a:solidFill>
                  <a:schemeClr val="bg1"/>
                </a:solidFill>
                <a:effectLst/>
              </a:rPr>
              <a:t>	One of the key results yielded from evaluating performance of the image reconstruction algorithm utilizing the simulation was that </a:t>
            </a:r>
            <a:r>
              <a:rPr lang="en-US" sz="1000" dirty="0">
                <a:solidFill>
                  <a:schemeClr val="bg1"/>
                </a:solidFill>
              </a:rPr>
              <a:t>as the </a:t>
            </a:r>
            <a:r>
              <a:rPr lang="en-US" sz="1000" b="0" i="0" u="none" strike="noStrike" dirty="0">
                <a:solidFill>
                  <a:schemeClr val="bg1"/>
                </a:solidFill>
                <a:effectLst/>
              </a:rPr>
              <a:t>number of sampled pixels per image block increases, applying median filtering to the resulting recovered block </a:t>
            </a:r>
            <a:r>
              <a:rPr lang="en-US" sz="1000" dirty="0">
                <a:solidFill>
                  <a:schemeClr val="bg1"/>
                </a:solidFill>
              </a:rPr>
              <a:t>diminishes image quality. Additionally, after comparing the impact of different image blocks sizes on algorithm performance, it is determined that larger image block size leads to better algorithmic performance. </a:t>
            </a:r>
            <a:endParaRPr lang="en-GB" sz="1000" dirty="0">
              <a:solidFill>
                <a:schemeClr val="bg1"/>
              </a:solidFill>
            </a:endParaRP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p:spPr>
        <p:txBody>
          <a:bodyPr/>
          <a:lstStyle/>
          <a:p>
            <a:pPr algn="ctr"/>
            <a:r>
              <a:rPr lang="en-US" dirty="0">
                <a:solidFill>
                  <a:schemeClr val="bg1"/>
                </a:solidFill>
              </a:rPr>
              <a:t>Introduction</a:t>
            </a:r>
            <a:endParaRPr lang="en-GB" dirty="0">
              <a:solidFill>
                <a:schemeClr val="bg1"/>
              </a:solidFill>
            </a:endParaRPr>
          </a:p>
        </p:txBody>
      </p:sp>
      <p:sp>
        <p:nvSpPr>
          <p:cNvPr id="10" name="Left Bracket 9">
            <a:extLst>
              <a:ext uri="{FF2B5EF4-FFF2-40B4-BE49-F238E27FC236}">
                <a16:creationId xmlns:a16="http://schemas.microsoft.com/office/drawing/2014/main" id="{B5EBCE11-A7DF-4F61-B3D2-4740AAA92611}"/>
              </a:ext>
            </a:extLst>
          </p:cNvPr>
          <p:cNvSpPr/>
          <p:nvPr/>
        </p:nvSpPr>
        <p:spPr>
          <a:xfrm rot="16200000">
            <a:off x="9135771" y="2374288"/>
            <a:ext cx="408864" cy="3105178"/>
          </a:xfrm>
          <a:prstGeom prst="leftBracket">
            <a:avLst>
              <a:gd name="adj" fmla="val 0"/>
            </a:avLst>
          </a:prstGeom>
          <a:ln>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B9CDBDF9-347F-42FD-9C4E-33C795CD62C1}"/>
              </a:ext>
            </a:extLst>
          </p:cNvPr>
          <p:cNvSpPr/>
          <p:nvPr/>
        </p:nvSpPr>
        <p:spPr>
          <a:xfrm>
            <a:off x="8075528" y="3923647"/>
            <a:ext cx="2529347" cy="1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7C3AF90F-3C5F-4967-AAA9-24C2D4E31D34}"/>
              </a:ext>
            </a:extLst>
          </p:cNvPr>
          <p:cNvSpPr txBox="1"/>
          <p:nvPr/>
        </p:nvSpPr>
        <p:spPr>
          <a:xfrm>
            <a:off x="8615375" y="3677426"/>
            <a:ext cx="1740114" cy="246221"/>
          </a:xfrm>
          <a:prstGeom prst="rect">
            <a:avLst/>
          </a:prstGeom>
          <a:noFill/>
        </p:spPr>
        <p:txBody>
          <a:bodyPr wrap="square" rtlCol="0">
            <a:spAutoFit/>
          </a:bodyPr>
          <a:lstStyle/>
          <a:p>
            <a:r>
              <a:rPr lang="en-US" sz="1000" dirty="0">
                <a:solidFill>
                  <a:schemeClr val="bg1"/>
                </a:solidFill>
              </a:rPr>
              <a:t>Image Recovery Process</a:t>
            </a:r>
            <a:endParaRPr lang="en-GB" sz="1000" dirty="0">
              <a:solidFill>
                <a:schemeClr val="bg1"/>
              </a:solidFill>
            </a:endParaRPr>
          </a:p>
        </p:txBody>
      </p:sp>
      <p:pic>
        <p:nvPicPr>
          <p:cNvPr id="14" name="Picture 13" descr="Qr code&#10;&#10;Description automatically generated">
            <a:extLst>
              <a:ext uri="{FF2B5EF4-FFF2-40B4-BE49-F238E27FC236}">
                <a16:creationId xmlns:a16="http://schemas.microsoft.com/office/drawing/2014/main" id="{0CE2639A-1F29-4CA2-864D-F9FB147C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125" y="2374613"/>
            <a:ext cx="1188978" cy="1236315"/>
          </a:xfrm>
          <a:prstGeom prst="rect">
            <a:avLst/>
          </a:prstGeom>
        </p:spPr>
      </p:pic>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3</a:t>
            </a:r>
            <a:endParaRPr lang="en-GB" dirty="0">
              <a:solidFill>
                <a:schemeClr val="bg1"/>
              </a:solidFill>
            </a:endParaRPr>
          </a:p>
        </p:txBody>
      </p:sp>
      <p:pic>
        <p:nvPicPr>
          <p:cNvPr id="24" name="Picture 23" descr="A picture containing boat, aircraft&#10;&#10;Description automatically generated">
            <a:extLst>
              <a:ext uri="{FF2B5EF4-FFF2-40B4-BE49-F238E27FC236}">
                <a16:creationId xmlns:a16="http://schemas.microsoft.com/office/drawing/2014/main" id="{19DB6C67-C1EB-450C-86B5-55ADF5E0F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5950" y="2374613"/>
            <a:ext cx="1193684" cy="1236315"/>
          </a:xfrm>
          <a:prstGeom prst="rect">
            <a:avLst/>
          </a:prstGeom>
        </p:spPr>
      </p:pic>
    </p:spTree>
    <p:extLst>
      <p:ext uri="{BB962C8B-B14F-4D97-AF65-F5344CB8AC3E}">
        <p14:creationId xmlns:p14="http://schemas.microsoft.com/office/powerpoint/2010/main" val="6221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4</a:t>
            </a:r>
            <a:endParaRPr lang="en-GB" dirty="0">
              <a:solidFill>
                <a:schemeClr val="bg1"/>
              </a:solidFill>
            </a:endParaRPr>
          </a:p>
        </p:txBody>
      </p:sp>
      <p:sp>
        <p:nvSpPr>
          <p:cNvPr id="15" name="Title 5">
            <a:extLst>
              <a:ext uri="{FF2B5EF4-FFF2-40B4-BE49-F238E27FC236}">
                <a16:creationId xmlns:a16="http://schemas.microsoft.com/office/drawing/2014/main" id="{AF9BF984-CE1C-462D-AF2D-B7589F987717}"/>
              </a:ext>
            </a:extLst>
          </p:cNvPr>
          <p:cNvSpPr txBox="1">
            <a:spLocks/>
          </p:cNvSpPr>
          <p:nvPr/>
        </p:nvSpPr>
        <p:spPr>
          <a:xfrm>
            <a:off x="3981450" y="26811"/>
            <a:ext cx="4229100" cy="2543773"/>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pPr algn="ctr"/>
            <a:r>
              <a:rPr lang="en-GB" dirty="0">
                <a:solidFill>
                  <a:schemeClr val="bg1"/>
                </a:solidFill>
              </a:rPr>
              <a:t>Mathematical Formulation</a:t>
            </a:r>
            <a:endParaRPr lang="en-US" dirty="0">
              <a:solidFill>
                <a:schemeClr val="bg1"/>
              </a:solidFill>
            </a:endParaRPr>
          </a:p>
        </p:txBody>
      </p:sp>
      <p:sp>
        <p:nvSpPr>
          <p:cNvPr id="16" name="Content Placeholder 5">
            <a:extLst>
              <a:ext uri="{FF2B5EF4-FFF2-40B4-BE49-F238E27FC236}">
                <a16:creationId xmlns:a16="http://schemas.microsoft.com/office/drawing/2014/main" id="{0A320580-530B-4BF0-891D-7AECB062CB21}"/>
              </a:ext>
            </a:extLst>
          </p:cNvPr>
          <p:cNvSpPr txBox="1">
            <a:spLocks/>
          </p:cNvSpPr>
          <p:nvPr/>
        </p:nvSpPr>
        <p:spPr>
          <a:xfrm>
            <a:off x="2980030" y="1712167"/>
            <a:ext cx="6362569" cy="480060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spcBef>
                <a:spcPts val="0"/>
              </a:spcBef>
              <a:spcAft>
                <a:spcPts val="0"/>
              </a:spcAft>
              <a:buNone/>
            </a:pPr>
            <a:r>
              <a:rPr lang="en-US" sz="1400" b="0" i="0" u="none" strike="noStrike" dirty="0">
                <a:solidFill>
                  <a:schemeClr val="bg1"/>
                </a:solidFill>
                <a:effectLst/>
              </a:rPr>
              <a:t>The core mathematical concepts of this image reconstruction algorithm are:</a:t>
            </a:r>
          </a:p>
          <a:p>
            <a:pPr marL="342900" indent="-342900" algn="ctr">
              <a:spcBef>
                <a:spcPts val="0"/>
              </a:spcBef>
              <a:buFont typeface="Arial" panose="020B0604020202020204" pitchFamily="34" charset="0"/>
              <a:buAutoNum type="arabicParenR"/>
            </a:pPr>
            <a:r>
              <a:rPr lang="en-US" sz="1400" b="0" i="0" u="none" strike="noStrike" dirty="0">
                <a:solidFill>
                  <a:schemeClr val="bg1"/>
                </a:solidFill>
                <a:effectLst/>
              </a:rPr>
              <a:t>Two-dimensional discrete cosine transform (DCT) | </a:t>
            </a:r>
            <a:r>
              <a:rPr lang="en-US" sz="1400" dirty="0">
                <a:solidFill>
                  <a:schemeClr val="bg1"/>
                </a:solidFill>
              </a:rPr>
              <a:t>Page 5 &amp; 6 </a:t>
            </a:r>
            <a:endParaRPr lang="en-US" sz="1400" b="0" i="0" u="none" strike="noStrike" dirty="0">
              <a:solidFill>
                <a:schemeClr val="bg1"/>
              </a:solidFill>
              <a:effectLst/>
            </a:endParaRPr>
          </a:p>
          <a:p>
            <a:pPr marL="342900" indent="-342900" algn="ctr" rtl="0">
              <a:spcBef>
                <a:spcPts val="0"/>
              </a:spcBef>
              <a:spcAft>
                <a:spcPts val="0"/>
              </a:spcAft>
              <a:buAutoNum type="arabicParenR"/>
            </a:pPr>
            <a:r>
              <a:rPr lang="en-US" sz="1400" b="0" i="0" u="none" strike="noStrike" dirty="0">
                <a:solidFill>
                  <a:schemeClr val="bg1"/>
                </a:solidFill>
                <a:effectLst/>
              </a:rPr>
              <a:t>L1-norm lasso regression | </a:t>
            </a:r>
            <a:r>
              <a:rPr lang="en-US" sz="1400" dirty="0">
                <a:solidFill>
                  <a:schemeClr val="bg1"/>
                </a:solidFill>
              </a:rPr>
              <a:t>Page 7</a:t>
            </a:r>
            <a:r>
              <a:rPr lang="en-US" sz="1400" b="0" i="0" u="none" strike="noStrike" dirty="0">
                <a:solidFill>
                  <a:schemeClr val="bg1"/>
                </a:solidFill>
                <a:effectLst/>
              </a:rPr>
              <a:t> </a:t>
            </a:r>
          </a:p>
          <a:p>
            <a:pPr marL="342900" indent="-342900" algn="ctr">
              <a:spcBef>
                <a:spcPts val="0"/>
              </a:spcBef>
              <a:buFont typeface="Arial" panose="020B0604020202020204" pitchFamily="34" charset="0"/>
              <a:buAutoNum type="arabicParenR"/>
            </a:pPr>
            <a:r>
              <a:rPr lang="en-US" sz="1400" b="0" i="0" u="none" strike="noStrike" dirty="0">
                <a:solidFill>
                  <a:schemeClr val="bg1"/>
                </a:solidFill>
                <a:effectLst/>
              </a:rPr>
              <a:t>Random subset cross validation (CV) | </a:t>
            </a:r>
            <a:r>
              <a:rPr lang="en-US" sz="1400" dirty="0">
                <a:solidFill>
                  <a:schemeClr val="bg1"/>
                </a:solidFill>
              </a:rPr>
              <a:t>Page 8 &amp; 9</a:t>
            </a:r>
          </a:p>
          <a:p>
            <a:pPr marL="342900" indent="-342900" algn="ctr">
              <a:spcBef>
                <a:spcPts val="0"/>
              </a:spcBef>
              <a:buFont typeface="Arial" panose="020B0604020202020204" pitchFamily="34" charset="0"/>
              <a:buAutoNum type="arabicParenR"/>
            </a:pPr>
            <a:r>
              <a:rPr lang="en-US" sz="1400" b="0" i="0" u="none" strike="noStrike" dirty="0">
                <a:solidFill>
                  <a:schemeClr val="bg1"/>
                </a:solidFill>
                <a:effectLst/>
              </a:rPr>
              <a:t>Median filtering | </a:t>
            </a:r>
            <a:r>
              <a:rPr lang="en-US" sz="1400" dirty="0">
                <a:solidFill>
                  <a:schemeClr val="bg1"/>
                </a:solidFill>
              </a:rPr>
              <a:t>Page 10</a:t>
            </a:r>
          </a:p>
          <a:p>
            <a:pPr marL="0" indent="0" algn="ctr">
              <a:spcBef>
                <a:spcPts val="0"/>
              </a:spcBef>
              <a:buNone/>
            </a:pPr>
            <a:endParaRPr lang="en-US" sz="1400" b="0" i="0" u="none" strike="noStrike" dirty="0">
              <a:solidFill>
                <a:schemeClr val="bg1"/>
              </a:solidFill>
              <a:effectLst/>
            </a:endParaRPr>
          </a:p>
          <a:p>
            <a:pPr marL="0" indent="0" algn="ctr" rtl="0">
              <a:spcBef>
                <a:spcPts val="0"/>
              </a:spcBef>
              <a:spcAft>
                <a:spcPts val="0"/>
              </a:spcAft>
              <a:buNone/>
            </a:pPr>
            <a:r>
              <a:rPr lang="en-US" sz="1400" b="0" i="0" u="none" strike="noStrike" dirty="0">
                <a:solidFill>
                  <a:schemeClr val="bg1"/>
                </a:solidFill>
                <a:effectLst/>
              </a:rPr>
              <a:t>The ordering of these concepts reflects the sequential theorization and development  of this algorithm in Python.</a:t>
            </a:r>
            <a:r>
              <a:rPr lang="en-US" sz="1400" dirty="0">
                <a:solidFill>
                  <a:schemeClr val="bg1"/>
                </a:solidFill>
              </a:rPr>
              <a:t> </a:t>
            </a:r>
            <a:r>
              <a:rPr lang="en-US" sz="1400" b="0" dirty="0">
                <a:solidFill>
                  <a:schemeClr val="bg1"/>
                </a:solidFill>
                <a:effectLst/>
              </a:rPr>
              <a:t>It is important to note that an input image is split into </a:t>
            </a:r>
            <a:r>
              <a:rPr lang="en-US" sz="1400" b="0" dirty="0" err="1">
                <a:solidFill>
                  <a:schemeClr val="bg1"/>
                </a:solidFill>
                <a:effectLst/>
              </a:rPr>
              <a:t>KxK</a:t>
            </a:r>
            <a:r>
              <a:rPr lang="en-US" sz="1400" b="0" dirty="0">
                <a:solidFill>
                  <a:schemeClr val="bg1"/>
                </a:solidFill>
                <a:effectLst/>
              </a:rPr>
              <a:t> blocks and each of these blocks are individually recovering utilizing a compressed sensing method developed using concepts (1-3)</a:t>
            </a:r>
            <a:r>
              <a:rPr lang="en-US" sz="1400" dirty="0">
                <a:solidFill>
                  <a:schemeClr val="bg1"/>
                </a:solidFill>
              </a:rPr>
              <a:t>. The recovered blocks are then combined, and median filtering (concept 4) is applied to create a fully recovered image. The resulting algorithm architecture is visualized on page 11. Additionally, an overview of the packages utilized when developing the algorithm in Python is provided on page 12. </a:t>
            </a:r>
            <a:br>
              <a:rPr lang="en-US" sz="1400" dirty="0">
                <a:solidFill>
                  <a:schemeClr val="bg1"/>
                </a:solidFill>
              </a:rPr>
            </a:br>
            <a:endParaRPr lang="en-GB" sz="1400" dirty="0">
              <a:solidFill>
                <a:schemeClr val="bg1"/>
              </a:solidFill>
            </a:endParaRPr>
          </a:p>
        </p:txBody>
      </p:sp>
    </p:spTree>
    <p:extLst>
      <p:ext uri="{BB962C8B-B14F-4D97-AF65-F5344CB8AC3E}">
        <p14:creationId xmlns:p14="http://schemas.microsoft.com/office/powerpoint/2010/main" val="354075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884238"/>
                <a:ext cx="6775450" cy="5973762"/>
              </a:xfrm>
            </p:spPr>
            <p:txBody>
              <a:bodyPr/>
              <a:lstStyle/>
              <a:p>
                <a:pPr marL="0" indent="0" rtl="0">
                  <a:spcBef>
                    <a:spcPts val="0"/>
                  </a:spcBef>
                  <a:spcAft>
                    <a:spcPts val="0"/>
                  </a:spcAft>
                  <a:buNone/>
                </a:pPr>
                <a:r>
                  <a:rPr lang="en-US" sz="1000" b="0" i="0" u="none" strike="noStrike" dirty="0">
                    <a:solidFill>
                      <a:schemeClr val="bg1"/>
                    </a:solidFill>
                    <a:effectLst/>
                  </a:rPr>
                  <a:t>2D DCT is a transformation that converts a </a:t>
                </a:r>
                <a:r>
                  <a:rPr lang="en-US" sz="1000" b="0" i="0" u="none" strike="noStrike" dirty="0" err="1">
                    <a:solidFill>
                      <a:schemeClr val="bg1"/>
                    </a:solidFill>
                    <a:effectLst/>
                  </a:rPr>
                  <a:t>KxK</a:t>
                </a:r>
                <a:r>
                  <a:rPr lang="en-US" sz="1000" b="0" i="0" u="none" strike="noStrike" dirty="0">
                    <a:solidFill>
                      <a:schemeClr val="bg1"/>
                    </a:solidFill>
                    <a:effectLst/>
                  </a:rPr>
                  <a:t> image block (contains K*K pixels) into separate parts using spatial frequencies in both the horizontal and vertical directions [2]. More specifically, the image is converted into a row vector that is split into a basis (transformation) matrix and coefficient vector. Consider an 8x8 image block: </a:t>
                </a:r>
                <a:endParaRPr lang="en-US" sz="1000" b="0" dirty="0">
                  <a:solidFill>
                    <a:schemeClr val="bg1"/>
                  </a:solidFill>
                  <a:effectLst/>
                </a:endParaRPr>
              </a:p>
              <a:p>
                <a:pPr marL="0" indent="0">
                  <a:buNone/>
                </a:pPr>
                <a:br>
                  <a:rPr lang="en-US" sz="1000" dirty="0">
                    <a:solidFill>
                      <a:schemeClr val="bg1"/>
                    </a:solidFill>
                  </a:rPr>
                </a:br>
                <a:endParaRPr lang="en-US" sz="1000" b="0" i="0" u="none" strike="noStrike" dirty="0">
                  <a:solidFill>
                    <a:schemeClr val="bg1"/>
                  </a:solidFill>
                  <a:effectLst/>
                </a:endParaRPr>
              </a:p>
              <a:p>
                <a:pPr indent="0" rtl="0">
                  <a:spcBef>
                    <a:spcPts val="0"/>
                  </a:spcBef>
                  <a:spcAft>
                    <a:spcPts val="0"/>
                  </a:spcAft>
                  <a:buNone/>
                </a:pPr>
                <a:r>
                  <a:rPr lang="en-US" sz="1000" dirty="0">
                    <a:solidFill>
                      <a:schemeClr val="bg1"/>
                    </a:solidFill>
                  </a:rPr>
                  <a:t>	</a:t>
                </a:r>
                <a:endParaRPr lang="en-US" sz="1000" b="0" dirty="0">
                  <a:solidFill>
                    <a:schemeClr val="bg1"/>
                  </a:solidFill>
                  <a:effectLst/>
                </a:endParaRPr>
              </a:p>
              <a:p>
                <a:pPr marL="0" indent="0">
                  <a:buNone/>
                </a:pPr>
                <a:br>
                  <a:rPr lang="en-US" sz="1000" dirty="0">
                    <a:solidFill>
                      <a:schemeClr val="bg1"/>
                    </a:solidFill>
                  </a:rPr>
                </a:br>
                <a:endParaRPr lang="en-US" sz="1000" dirty="0">
                  <a:solidFill>
                    <a:schemeClr val="bg1"/>
                  </a:solidFill>
                </a:endParaRPr>
              </a:p>
              <a:p>
                <a:pPr marL="0" indent="0">
                  <a:buNone/>
                </a:pPr>
                <a:r>
                  <a:rPr lang="en-US" sz="1000" dirty="0">
                    <a:solidFill>
                      <a:schemeClr val="bg1"/>
                    </a:solidFill>
                  </a:rPr>
                  <a:t>Each Td column in the matrix T contains values for all locations in the image [(</a:t>
                </a:r>
                <a:r>
                  <a:rPr lang="en-US" sz="1000" dirty="0" err="1">
                    <a:solidFill>
                      <a:schemeClr val="bg1"/>
                    </a:solidFill>
                  </a:rPr>
                  <a:t>x,y</a:t>
                </a:r>
                <a:r>
                  <a:rPr lang="en-US" sz="1000" dirty="0">
                    <a:solidFill>
                      <a:schemeClr val="bg1"/>
                    </a:solidFill>
                  </a:rPr>
                  <a:t>) pairs] for a fixed combination of horizontal and vertical spatial frequencies [(</a:t>
                </a:r>
                <a:r>
                  <a:rPr lang="en-US" sz="1000" dirty="0" err="1">
                    <a:solidFill>
                      <a:schemeClr val="bg1"/>
                    </a:solidFill>
                  </a:rPr>
                  <a:t>u,v</a:t>
                </a:r>
                <a:r>
                  <a:rPr lang="en-US" sz="1000" dirty="0">
                    <a:solidFill>
                      <a:schemeClr val="bg1"/>
                    </a:solidFill>
                  </a:rPr>
                  <a:t>) pair] while the γ vector contains all the DCT coefficients for each spatial frequency pair (</a:t>
                </a:r>
                <a:r>
                  <a:rPr lang="en-US" sz="1000" dirty="0" err="1">
                    <a:solidFill>
                      <a:schemeClr val="bg1"/>
                    </a:solidFill>
                  </a:rPr>
                  <a:t>u,v</a:t>
                </a:r>
                <a:r>
                  <a:rPr lang="en-US" sz="1000" dirty="0">
                    <a:solidFill>
                      <a:schemeClr val="bg1"/>
                    </a:solidFill>
                  </a:rPr>
                  <a:t>).  The values that populate each Td column are calculated using the equation: </a:t>
                </a:r>
              </a:p>
              <a:p>
                <a:pPr marL="0" indent="0">
                  <a:buNone/>
                </a:pPr>
                <a:r>
                  <a:rPr lang="en-US" sz="1000" dirty="0">
                    <a:solidFill>
                      <a:schemeClr val="bg1"/>
                    </a:solidFill>
                  </a:rPr>
                  <a:t>				</a:t>
                </a:r>
              </a:p>
              <a:p>
                <a:pPr marL="0" indent="0">
                  <a:lnSpc>
                    <a:spcPct val="100000"/>
                  </a:lnSpc>
                  <a:buNone/>
                </a:pPr>
                <a:endParaRPr lang="en-GB" sz="1000" dirty="0">
                  <a:solidFill>
                    <a:schemeClr val="bg1"/>
                  </a:solidFill>
                </a:endParaRPr>
              </a:p>
              <a:p>
                <a:pPr marL="0" indent="0">
                  <a:lnSpc>
                    <a:spcPct val="100000"/>
                  </a:lnSpc>
                  <a:buNone/>
                </a:pPr>
                <a:r>
                  <a:rPr lang="en-GB" sz="1000" dirty="0">
                    <a:solidFill>
                      <a:schemeClr val="bg1"/>
                    </a:solidFill>
                  </a:rPr>
                  <a:t>		*</a:t>
                </a:r>
                <a14:m>
                  <m:oMath xmlns:m="http://schemas.openxmlformats.org/officeDocument/2006/math">
                    <m:sSub>
                      <m:sSubPr>
                        <m:ctrlPr>
                          <a:rPr lang="en-GB" sz="1000" i="1" smtClean="0">
                            <a:solidFill>
                              <a:schemeClr val="bg1"/>
                            </a:solidFill>
                            <a:latin typeface="Cambria Math" panose="02040503050406030204" pitchFamily="18" charset="0"/>
                            <a:ea typeface="Cambria Math" panose="02040503050406030204" pitchFamily="18" charset="0"/>
                          </a:rPr>
                        </m:ctrlPr>
                      </m:sSubPr>
                      <m:e>
                        <m:r>
                          <a:rPr lang="en-GB" sz="1000" i="1">
                            <a:solidFill>
                              <a:schemeClr val="bg1"/>
                            </a:solidFill>
                            <a:latin typeface="Cambria Math" panose="02040503050406030204" pitchFamily="18" charset="0"/>
                            <a:ea typeface="Cambria Math" panose="02040503050406030204" pitchFamily="18" charset="0"/>
                          </a:rPr>
                          <m:t>𝛼</m:t>
                        </m:r>
                      </m:e>
                      <m:sub>
                        <m:r>
                          <a:rPr lang="en-US" sz="1000" b="0" i="1" smtClean="0">
                            <a:solidFill>
                              <a:schemeClr val="bg1"/>
                            </a:solidFill>
                            <a:latin typeface="Cambria Math" panose="02040503050406030204" pitchFamily="18" charset="0"/>
                            <a:ea typeface="Cambria Math" panose="02040503050406030204" pitchFamily="18" charset="0"/>
                          </a:rPr>
                          <m:t>𝑢</m:t>
                        </m:r>
                      </m:sub>
                    </m:sSub>
                    <m:r>
                      <a:rPr lang="en-US" sz="1000" b="0" i="1" smtClean="0">
                        <a:solidFill>
                          <a:schemeClr val="bg1"/>
                        </a:solidFill>
                        <a:latin typeface="Cambria Math" panose="02040503050406030204" pitchFamily="18" charset="0"/>
                        <a:ea typeface="Cambria Math" panose="02040503050406030204" pitchFamily="18" charset="0"/>
                      </a:rPr>
                      <m:t>= </m:t>
                    </m:r>
                    <m:rad>
                      <m:radPr>
                        <m:degHide m:val="on"/>
                        <m:ctrlPr>
                          <a:rPr lang="en-US" sz="1000" b="0" i="1" smtClean="0">
                            <a:solidFill>
                              <a:schemeClr val="bg1"/>
                            </a:solidFill>
                            <a:latin typeface="Cambria Math" panose="02040503050406030204" pitchFamily="18" charset="0"/>
                            <a:ea typeface="Cambria Math" panose="02040503050406030204" pitchFamily="18" charset="0"/>
                          </a:rPr>
                        </m:ctrlPr>
                      </m:radPr>
                      <m:deg/>
                      <m:e>
                        <m:r>
                          <a:rPr lang="en-US" sz="1000" b="0" i="1" smtClean="0">
                            <a:solidFill>
                              <a:schemeClr val="bg1"/>
                            </a:solidFill>
                            <a:latin typeface="Cambria Math" panose="02040503050406030204" pitchFamily="18" charset="0"/>
                            <a:ea typeface="Cambria Math" panose="02040503050406030204" pitchFamily="18" charset="0"/>
                          </a:rPr>
                          <m:t>1/</m:t>
                        </m:r>
                        <m:r>
                          <a:rPr lang="en-US" sz="1000" b="0" i="1" smtClean="0">
                            <a:solidFill>
                              <a:schemeClr val="bg1"/>
                            </a:solidFill>
                            <a:latin typeface="Cambria Math" panose="02040503050406030204" pitchFamily="18" charset="0"/>
                            <a:ea typeface="Cambria Math" panose="02040503050406030204" pitchFamily="18" charset="0"/>
                          </a:rPr>
                          <m:t>𝑃</m:t>
                        </m:r>
                      </m:e>
                    </m:rad>
                    <m:r>
                      <a:rPr lang="en-US" sz="1000" b="0" i="1" smtClean="0">
                        <a:solidFill>
                          <a:schemeClr val="bg1"/>
                        </a:solidFill>
                        <a:latin typeface="Cambria Math" panose="02040503050406030204" pitchFamily="18" charset="0"/>
                        <a:ea typeface="Cambria Math" panose="02040503050406030204" pitchFamily="18" charset="0"/>
                      </a:rPr>
                      <m:t> </m:t>
                    </m:r>
                    <m:d>
                      <m:dPr>
                        <m:ctrlPr>
                          <a:rPr lang="en-US" sz="1000" b="0" i="1" smtClean="0">
                            <a:solidFill>
                              <a:schemeClr val="bg1"/>
                            </a:solidFill>
                            <a:latin typeface="Cambria Math" panose="02040503050406030204" pitchFamily="18" charset="0"/>
                            <a:ea typeface="Cambria Math" panose="02040503050406030204" pitchFamily="18" charset="0"/>
                          </a:rPr>
                        </m:ctrlPr>
                      </m:dPr>
                      <m:e>
                        <m:r>
                          <a:rPr lang="en-US" sz="1000" b="0" i="1" smtClean="0">
                            <a:solidFill>
                              <a:schemeClr val="bg1"/>
                            </a:solidFill>
                            <a:latin typeface="Cambria Math" panose="02040503050406030204" pitchFamily="18" charset="0"/>
                            <a:ea typeface="Cambria Math" panose="02040503050406030204" pitchFamily="18" charset="0"/>
                          </a:rPr>
                          <m:t>𝑢</m:t>
                        </m:r>
                        <m:r>
                          <a:rPr lang="en-US" sz="1000" b="0" i="1" smtClean="0">
                            <a:solidFill>
                              <a:schemeClr val="bg1"/>
                            </a:solidFill>
                            <a:latin typeface="Cambria Math" panose="02040503050406030204" pitchFamily="18" charset="0"/>
                            <a:ea typeface="Cambria Math" panose="02040503050406030204" pitchFamily="18" charset="0"/>
                          </a:rPr>
                          <m:t>=1</m:t>
                        </m:r>
                      </m:e>
                    </m:d>
                    <m:r>
                      <a:rPr lang="en-US" sz="1000" b="0" i="1" smtClean="0">
                        <a:solidFill>
                          <a:schemeClr val="bg1"/>
                        </a:solidFill>
                        <a:latin typeface="Cambria Math" panose="02040503050406030204" pitchFamily="18" charset="0"/>
                        <a:ea typeface="Cambria Math" panose="02040503050406030204" pitchFamily="18" charset="0"/>
                      </a:rPr>
                      <m:t>; </m:t>
                    </m:r>
                    <m:sSub>
                      <m:sSubPr>
                        <m:ctrlPr>
                          <a:rPr lang="en-GB" sz="1000" i="1">
                            <a:solidFill>
                              <a:schemeClr val="bg1"/>
                            </a:solidFill>
                            <a:latin typeface="Cambria Math" panose="02040503050406030204" pitchFamily="18" charset="0"/>
                            <a:ea typeface="Cambria Math" panose="02040503050406030204" pitchFamily="18" charset="0"/>
                          </a:rPr>
                        </m:ctrlPr>
                      </m:sSubPr>
                      <m:e>
                        <m:r>
                          <a:rPr lang="en-GB" sz="1000" i="1">
                            <a:solidFill>
                              <a:schemeClr val="bg1"/>
                            </a:solidFill>
                            <a:latin typeface="Cambria Math" panose="02040503050406030204" pitchFamily="18" charset="0"/>
                            <a:ea typeface="Cambria Math" panose="02040503050406030204" pitchFamily="18" charset="0"/>
                          </a:rPr>
                          <m:t>𝛼</m:t>
                        </m:r>
                      </m:e>
                      <m:sub>
                        <m:r>
                          <a:rPr lang="en-US" sz="1000" i="1">
                            <a:solidFill>
                              <a:schemeClr val="bg1"/>
                            </a:solidFill>
                            <a:latin typeface="Cambria Math" panose="02040503050406030204" pitchFamily="18" charset="0"/>
                            <a:ea typeface="Cambria Math" panose="02040503050406030204" pitchFamily="18" charset="0"/>
                          </a:rPr>
                          <m:t>𝑢</m:t>
                        </m:r>
                      </m:sub>
                    </m:sSub>
                    <m:r>
                      <a:rPr lang="en-US" sz="1000" i="1">
                        <a:solidFill>
                          <a:schemeClr val="bg1"/>
                        </a:solidFill>
                        <a:latin typeface="Cambria Math" panose="02040503050406030204" pitchFamily="18" charset="0"/>
                        <a:ea typeface="Cambria Math" panose="02040503050406030204" pitchFamily="18" charset="0"/>
                      </a:rPr>
                      <m:t>= </m:t>
                    </m:r>
                    <m:rad>
                      <m:radPr>
                        <m:degHide m:val="on"/>
                        <m:ctrlPr>
                          <a:rPr lang="en-US" sz="1000" i="1">
                            <a:solidFill>
                              <a:schemeClr val="bg1"/>
                            </a:solidFill>
                            <a:latin typeface="Cambria Math" panose="02040503050406030204" pitchFamily="18" charset="0"/>
                            <a:ea typeface="Cambria Math" panose="02040503050406030204" pitchFamily="18" charset="0"/>
                          </a:rPr>
                        </m:ctrlPr>
                      </m:radPr>
                      <m:deg/>
                      <m:e>
                        <m:r>
                          <a:rPr lang="en-US" sz="1000" b="0" i="1" smtClean="0">
                            <a:solidFill>
                              <a:schemeClr val="bg1"/>
                            </a:solidFill>
                            <a:latin typeface="Cambria Math" panose="02040503050406030204" pitchFamily="18" charset="0"/>
                            <a:ea typeface="Cambria Math" panose="02040503050406030204" pitchFamily="18" charset="0"/>
                          </a:rPr>
                          <m:t>2</m:t>
                        </m:r>
                        <m:r>
                          <a:rPr lang="en-US" sz="1000" i="1">
                            <a:solidFill>
                              <a:schemeClr val="bg1"/>
                            </a:solidFill>
                            <a:latin typeface="Cambria Math" panose="02040503050406030204" pitchFamily="18" charset="0"/>
                            <a:ea typeface="Cambria Math" panose="02040503050406030204" pitchFamily="18" charset="0"/>
                          </a:rPr>
                          <m:t>/</m:t>
                        </m:r>
                        <m:r>
                          <a:rPr lang="en-US" sz="1000" i="1">
                            <a:solidFill>
                              <a:schemeClr val="bg1"/>
                            </a:solidFill>
                            <a:latin typeface="Cambria Math" panose="02040503050406030204" pitchFamily="18" charset="0"/>
                            <a:ea typeface="Cambria Math" panose="02040503050406030204" pitchFamily="18" charset="0"/>
                          </a:rPr>
                          <m:t>𝑃</m:t>
                        </m:r>
                      </m:e>
                    </m:rad>
                    <m:r>
                      <a:rPr lang="en-US" sz="1000" i="1">
                        <a:solidFill>
                          <a:schemeClr val="bg1"/>
                        </a:solidFill>
                        <a:latin typeface="Cambria Math" panose="02040503050406030204" pitchFamily="18" charset="0"/>
                        <a:ea typeface="Cambria Math" panose="02040503050406030204" pitchFamily="18" charset="0"/>
                      </a:rPr>
                      <m:t> </m:t>
                    </m:r>
                    <m:d>
                      <m:dPr>
                        <m:ctrlPr>
                          <a:rPr lang="en-US" sz="1000" i="1">
                            <a:solidFill>
                              <a:schemeClr val="bg1"/>
                            </a:solidFill>
                            <a:latin typeface="Cambria Math" panose="02040503050406030204" pitchFamily="18" charset="0"/>
                            <a:ea typeface="Cambria Math" panose="02040503050406030204" pitchFamily="18" charset="0"/>
                          </a:rPr>
                        </m:ctrlPr>
                      </m:dPr>
                      <m:e>
                        <m:r>
                          <a:rPr lang="en-US" sz="1000" b="0" i="1" smtClean="0">
                            <a:solidFill>
                              <a:schemeClr val="bg1"/>
                            </a:solidFill>
                            <a:latin typeface="Cambria Math" panose="02040503050406030204" pitchFamily="18" charset="0"/>
                            <a:ea typeface="Cambria Math" panose="02040503050406030204" pitchFamily="18" charset="0"/>
                          </a:rPr>
                          <m:t>2</m:t>
                        </m:r>
                        <m:r>
                          <a:rPr lang="en-US" sz="1000" i="1" smtClean="0">
                            <a:solidFill>
                              <a:schemeClr val="bg1"/>
                            </a:solidFill>
                            <a:latin typeface="Cambria Math" panose="02040503050406030204" pitchFamily="18" charset="0"/>
                            <a:ea typeface="Cambria Math" panose="02040503050406030204" pitchFamily="18" charset="0"/>
                          </a:rPr>
                          <m:t>≤</m:t>
                        </m:r>
                        <m:r>
                          <a:rPr lang="en-US" sz="1000" i="1">
                            <a:solidFill>
                              <a:schemeClr val="bg1"/>
                            </a:solidFill>
                            <a:latin typeface="Cambria Math" panose="02040503050406030204" pitchFamily="18" charset="0"/>
                            <a:ea typeface="Cambria Math" panose="02040503050406030204" pitchFamily="18" charset="0"/>
                          </a:rPr>
                          <m:t>𝑢</m:t>
                        </m:r>
                        <m:r>
                          <a:rPr lang="en-US" sz="1000" i="1" smtClean="0">
                            <a:solidFill>
                              <a:schemeClr val="bg1"/>
                            </a:solidFill>
                            <a:latin typeface="Cambria Math" panose="02040503050406030204" pitchFamily="18" charset="0"/>
                            <a:ea typeface="Cambria Math" panose="02040503050406030204" pitchFamily="18" charset="0"/>
                          </a:rPr>
                          <m:t>≤</m:t>
                        </m:r>
                        <m:r>
                          <a:rPr lang="en-US" sz="1000" b="0" i="1" smtClean="0">
                            <a:solidFill>
                              <a:schemeClr val="bg1"/>
                            </a:solidFill>
                            <a:latin typeface="Cambria Math" panose="02040503050406030204" pitchFamily="18" charset="0"/>
                            <a:ea typeface="Cambria Math" panose="02040503050406030204" pitchFamily="18" charset="0"/>
                          </a:rPr>
                          <m:t>𝑃</m:t>
                        </m:r>
                      </m:e>
                    </m:d>
                  </m:oMath>
                </a14:m>
                <a:endParaRPr lang="en-GB" sz="1000" dirty="0">
                  <a:solidFill>
                    <a:schemeClr val="bg1"/>
                  </a:solidFill>
                </a:endParaRPr>
              </a:p>
              <a:p>
                <a:pPr marL="0" indent="0">
                  <a:lnSpc>
                    <a:spcPct val="100000"/>
                  </a:lnSpc>
                  <a:buNone/>
                </a:pPr>
                <a:r>
                  <a:rPr lang="en-GB" sz="1000" dirty="0">
                    <a:solidFill>
                      <a:schemeClr val="bg1"/>
                    </a:solidFill>
                  </a:rPr>
                  <a:t>		*</a:t>
                </a:r>
                <a14:m>
                  <m:oMath xmlns:m="http://schemas.openxmlformats.org/officeDocument/2006/math">
                    <m:sSub>
                      <m:sSubPr>
                        <m:ctrlPr>
                          <a:rPr lang="en-GB" sz="1000" i="1" smtClean="0">
                            <a:solidFill>
                              <a:schemeClr val="bg1"/>
                            </a:solidFill>
                            <a:latin typeface="Cambria Math" panose="02040503050406030204" pitchFamily="18" charset="0"/>
                            <a:ea typeface="Cambria Math" panose="02040503050406030204" pitchFamily="18" charset="0"/>
                          </a:rPr>
                        </m:ctrlPr>
                      </m:sSubPr>
                      <m:e>
                        <m:r>
                          <a:rPr lang="en-GB" sz="1000" i="1" smtClean="0">
                            <a:solidFill>
                              <a:schemeClr val="bg1"/>
                            </a:solidFill>
                            <a:latin typeface="Cambria Math" panose="02040503050406030204" pitchFamily="18" charset="0"/>
                            <a:ea typeface="Cambria Math" panose="02040503050406030204" pitchFamily="18" charset="0"/>
                          </a:rPr>
                          <m:t>𝛽</m:t>
                        </m:r>
                      </m:e>
                      <m:sub>
                        <m:r>
                          <a:rPr lang="en-US" sz="1000" b="0" i="1" smtClean="0">
                            <a:solidFill>
                              <a:schemeClr val="bg1"/>
                            </a:solidFill>
                            <a:latin typeface="Cambria Math" panose="02040503050406030204" pitchFamily="18" charset="0"/>
                            <a:ea typeface="Cambria Math" panose="02040503050406030204" pitchFamily="18" charset="0"/>
                          </a:rPr>
                          <m:t>𝑣</m:t>
                        </m:r>
                      </m:sub>
                    </m:sSub>
                    <m:r>
                      <a:rPr lang="en-US" sz="1000" b="0" i="1" smtClean="0">
                        <a:solidFill>
                          <a:schemeClr val="bg1"/>
                        </a:solidFill>
                        <a:latin typeface="Cambria Math" panose="02040503050406030204" pitchFamily="18" charset="0"/>
                        <a:ea typeface="Cambria Math" panose="02040503050406030204" pitchFamily="18" charset="0"/>
                      </a:rPr>
                      <m:t>= </m:t>
                    </m:r>
                    <m:rad>
                      <m:radPr>
                        <m:degHide m:val="on"/>
                        <m:ctrlPr>
                          <a:rPr lang="en-US" sz="1000" b="0" i="1" smtClean="0">
                            <a:solidFill>
                              <a:schemeClr val="bg1"/>
                            </a:solidFill>
                            <a:latin typeface="Cambria Math" panose="02040503050406030204" pitchFamily="18" charset="0"/>
                            <a:ea typeface="Cambria Math" panose="02040503050406030204" pitchFamily="18" charset="0"/>
                          </a:rPr>
                        </m:ctrlPr>
                      </m:radPr>
                      <m:deg/>
                      <m:e>
                        <m:r>
                          <a:rPr lang="en-US" sz="1000" b="0" i="1" smtClean="0">
                            <a:solidFill>
                              <a:schemeClr val="bg1"/>
                            </a:solidFill>
                            <a:latin typeface="Cambria Math" panose="02040503050406030204" pitchFamily="18" charset="0"/>
                            <a:ea typeface="Cambria Math" panose="02040503050406030204" pitchFamily="18" charset="0"/>
                          </a:rPr>
                          <m:t>1/</m:t>
                        </m:r>
                        <m:r>
                          <a:rPr lang="en-US" sz="1000" b="0" i="1" smtClean="0">
                            <a:solidFill>
                              <a:schemeClr val="bg1"/>
                            </a:solidFill>
                            <a:latin typeface="Cambria Math" panose="02040503050406030204" pitchFamily="18" charset="0"/>
                            <a:ea typeface="Cambria Math" panose="02040503050406030204" pitchFamily="18" charset="0"/>
                          </a:rPr>
                          <m:t>𝑄</m:t>
                        </m:r>
                      </m:e>
                    </m:rad>
                    <m:r>
                      <a:rPr lang="en-US" sz="1000" b="0" i="1" smtClean="0">
                        <a:solidFill>
                          <a:schemeClr val="bg1"/>
                        </a:solidFill>
                        <a:latin typeface="Cambria Math" panose="02040503050406030204" pitchFamily="18" charset="0"/>
                        <a:ea typeface="Cambria Math" panose="02040503050406030204" pitchFamily="18" charset="0"/>
                      </a:rPr>
                      <m:t> </m:t>
                    </m:r>
                    <m:d>
                      <m:dPr>
                        <m:ctrlPr>
                          <a:rPr lang="en-US" sz="1000" b="0" i="1" smtClean="0">
                            <a:solidFill>
                              <a:schemeClr val="bg1"/>
                            </a:solidFill>
                            <a:latin typeface="Cambria Math" panose="02040503050406030204" pitchFamily="18" charset="0"/>
                            <a:ea typeface="Cambria Math" panose="02040503050406030204" pitchFamily="18" charset="0"/>
                          </a:rPr>
                        </m:ctrlPr>
                      </m:dPr>
                      <m:e>
                        <m:r>
                          <a:rPr lang="en-US" sz="1000" b="0" i="1" smtClean="0">
                            <a:solidFill>
                              <a:schemeClr val="bg1"/>
                            </a:solidFill>
                            <a:latin typeface="Cambria Math" panose="02040503050406030204" pitchFamily="18" charset="0"/>
                            <a:ea typeface="Cambria Math" panose="02040503050406030204" pitchFamily="18" charset="0"/>
                          </a:rPr>
                          <m:t>𝑣</m:t>
                        </m:r>
                        <m:r>
                          <a:rPr lang="en-US" sz="1000" b="0" i="1" smtClean="0">
                            <a:solidFill>
                              <a:schemeClr val="bg1"/>
                            </a:solidFill>
                            <a:latin typeface="Cambria Math" panose="02040503050406030204" pitchFamily="18" charset="0"/>
                            <a:ea typeface="Cambria Math" panose="02040503050406030204" pitchFamily="18" charset="0"/>
                          </a:rPr>
                          <m:t>=1</m:t>
                        </m:r>
                      </m:e>
                    </m:d>
                    <m:r>
                      <a:rPr lang="en-US" sz="1000" b="0" i="1" smtClean="0">
                        <a:solidFill>
                          <a:schemeClr val="bg1"/>
                        </a:solidFill>
                        <a:latin typeface="Cambria Math" panose="02040503050406030204" pitchFamily="18" charset="0"/>
                        <a:ea typeface="Cambria Math" panose="02040503050406030204" pitchFamily="18" charset="0"/>
                      </a:rPr>
                      <m:t>; </m:t>
                    </m:r>
                    <m:sSub>
                      <m:sSubPr>
                        <m:ctrlPr>
                          <a:rPr lang="en-GB" sz="1000" i="1">
                            <a:solidFill>
                              <a:schemeClr val="bg1"/>
                            </a:solidFill>
                            <a:latin typeface="Cambria Math" panose="02040503050406030204" pitchFamily="18" charset="0"/>
                            <a:ea typeface="Cambria Math" panose="02040503050406030204" pitchFamily="18" charset="0"/>
                          </a:rPr>
                        </m:ctrlPr>
                      </m:sSubPr>
                      <m:e>
                        <m:r>
                          <a:rPr lang="en-GB" sz="1000" i="1" smtClean="0">
                            <a:solidFill>
                              <a:schemeClr val="bg1"/>
                            </a:solidFill>
                            <a:latin typeface="Cambria Math" panose="02040503050406030204" pitchFamily="18" charset="0"/>
                            <a:ea typeface="Cambria Math" panose="02040503050406030204" pitchFamily="18" charset="0"/>
                          </a:rPr>
                          <m:t>𝛽</m:t>
                        </m:r>
                      </m:e>
                      <m:sub>
                        <m:r>
                          <a:rPr lang="en-US" sz="1000" b="0" i="1" smtClean="0">
                            <a:solidFill>
                              <a:schemeClr val="bg1"/>
                            </a:solidFill>
                            <a:latin typeface="Cambria Math" panose="02040503050406030204" pitchFamily="18" charset="0"/>
                            <a:ea typeface="Cambria Math" panose="02040503050406030204" pitchFamily="18" charset="0"/>
                          </a:rPr>
                          <m:t>𝑣</m:t>
                        </m:r>
                      </m:sub>
                    </m:sSub>
                    <m:r>
                      <a:rPr lang="en-US" sz="1000" i="1">
                        <a:solidFill>
                          <a:schemeClr val="bg1"/>
                        </a:solidFill>
                        <a:latin typeface="Cambria Math" panose="02040503050406030204" pitchFamily="18" charset="0"/>
                        <a:ea typeface="Cambria Math" panose="02040503050406030204" pitchFamily="18" charset="0"/>
                      </a:rPr>
                      <m:t>= </m:t>
                    </m:r>
                    <m:rad>
                      <m:radPr>
                        <m:degHide m:val="on"/>
                        <m:ctrlPr>
                          <a:rPr lang="en-US" sz="1000" i="1">
                            <a:solidFill>
                              <a:schemeClr val="bg1"/>
                            </a:solidFill>
                            <a:latin typeface="Cambria Math" panose="02040503050406030204" pitchFamily="18" charset="0"/>
                            <a:ea typeface="Cambria Math" panose="02040503050406030204" pitchFamily="18" charset="0"/>
                          </a:rPr>
                        </m:ctrlPr>
                      </m:radPr>
                      <m:deg/>
                      <m:e>
                        <m:r>
                          <a:rPr lang="en-US" sz="1000" b="0" i="1" smtClean="0">
                            <a:solidFill>
                              <a:schemeClr val="bg1"/>
                            </a:solidFill>
                            <a:latin typeface="Cambria Math" panose="02040503050406030204" pitchFamily="18" charset="0"/>
                            <a:ea typeface="Cambria Math" panose="02040503050406030204" pitchFamily="18" charset="0"/>
                          </a:rPr>
                          <m:t>2</m:t>
                        </m:r>
                        <m:r>
                          <a:rPr lang="en-US" sz="1000" i="1">
                            <a:solidFill>
                              <a:schemeClr val="bg1"/>
                            </a:solidFill>
                            <a:latin typeface="Cambria Math" panose="02040503050406030204" pitchFamily="18" charset="0"/>
                            <a:ea typeface="Cambria Math" panose="02040503050406030204" pitchFamily="18" charset="0"/>
                          </a:rPr>
                          <m:t>/</m:t>
                        </m:r>
                        <m:r>
                          <a:rPr lang="en-US" sz="1000" b="0" i="1" smtClean="0">
                            <a:solidFill>
                              <a:schemeClr val="bg1"/>
                            </a:solidFill>
                            <a:latin typeface="Cambria Math" panose="02040503050406030204" pitchFamily="18" charset="0"/>
                            <a:ea typeface="Cambria Math" panose="02040503050406030204" pitchFamily="18" charset="0"/>
                          </a:rPr>
                          <m:t>𝑄</m:t>
                        </m:r>
                      </m:e>
                    </m:rad>
                    <m:r>
                      <a:rPr lang="en-US" sz="1000" i="1">
                        <a:solidFill>
                          <a:schemeClr val="bg1"/>
                        </a:solidFill>
                        <a:latin typeface="Cambria Math" panose="02040503050406030204" pitchFamily="18" charset="0"/>
                        <a:ea typeface="Cambria Math" panose="02040503050406030204" pitchFamily="18" charset="0"/>
                      </a:rPr>
                      <m:t> </m:t>
                    </m:r>
                    <m:d>
                      <m:dPr>
                        <m:ctrlPr>
                          <a:rPr lang="en-US" sz="1000" i="1">
                            <a:solidFill>
                              <a:schemeClr val="bg1"/>
                            </a:solidFill>
                            <a:latin typeface="Cambria Math" panose="02040503050406030204" pitchFamily="18" charset="0"/>
                            <a:ea typeface="Cambria Math" panose="02040503050406030204" pitchFamily="18" charset="0"/>
                          </a:rPr>
                        </m:ctrlPr>
                      </m:dPr>
                      <m:e>
                        <m:r>
                          <a:rPr lang="en-US" sz="1000" b="0" i="1" smtClean="0">
                            <a:solidFill>
                              <a:schemeClr val="bg1"/>
                            </a:solidFill>
                            <a:latin typeface="Cambria Math" panose="02040503050406030204" pitchFamily="18" charset="0"/>
                            <a:ea typeface="Cambria Math" panose="02040503050406030204" pitchFamily="18" charset="0"/>
                          </a:rPr>
                          <m:t>2</m:t>
                        </m:r>
                        <m:r>
                          <a:rPr lang="en-US" sz="1000" i="1" smtClean="0">
                            <a:solidFill>
                              <a:schemeClr val="bg1"/>
                            </a:solidFill>
                            <a:latin typeface="Cambria Math" panose="02040503050406030204" pitchFamily="18" charset="0"/>
                            <a:ea typeface="Cambria Math" panose="02040503050406030204" pitchFamily="18" charset="0"/>
                          </a:rPr>
                          <m:t>≤</m:t>
                        </m:r>
                        <m:r>
                          <a:rPr lang="en-US" sz="1000" b="0" i="1" smtClean="0">
                            <a:solidFill>
                              <a:schemeClr val="bg1"/>
                            </a:solidFill>
                            <a:latin typeface="Cambria Math" panose="02040503050406030204" pitchFamily="18" charset="0"/>
                            <a:ea typeface="Cambria Math" panose="02040503050406030204" pitchFamily="18" charset="0"/>
                          </a:rPr>
                          <m:t>𝑣</m:t>
                        </m:r>
                        <m:r>
                          <a:rPr lang="en-US" sz="1000" i="1" smtClean="0">
                            <a:solidFill>
                              <a:schemeClr val="bg1"/>
                            </a:solidFill>
                            <a:latin typeface="Cambria Math" panose="02040503050406030204" pitchFamily="18" charset="0"/>
                            <a:ea typeface="Cambria Math" panose="02040503050406030204" pitchFamily="18" charset="0"/>
                          </a:rPr>
                          <m:t>≤</m:t>
                        </m:r>
                        <m:r>
                          <a:rPr lang="en-US" sz="1000" b="0" i="1" smtClean="0">
                            <a:solidFill>
                              <a:schemeClr val="bg1"/>
                            </a:solidFill>
                            <a:latin typeface="Cambria Math" panose="02040503050406030204" pitchFamily="18" charset="0"/>
                            <a:ea typeface="Cambria Math" panose="02040503050406030204" pitchFamily="18" charset="0"/>
                          </a:rPr>
                          <m:t>𝑄</m:t>
                        </m:r>
                      </m:e>
                    </m:d>
                  </m:oMath>
                </a14:m>
                <a:endParaRPr lang="en-GB" sz="1000" dirty="0">
                  <a:solidFill>
                    <a:schemeClr val="bg1"/>
                  </a:solidFill>
                </a:endParaRPr>
              </a:p>
              <a:p>
                <a:pPr marL="0" indent="0">
                  <a:buNone/>
                </a:pPr>
                <a:r>
                  <a:rPr lang="en-GB" sz="1000" dirty="0">
                    <a:solidFill>
                      <a:schemeClr val="bg1"/>
                    </a:solidFill>
                  </a:rPr>
                  <a:t>When the equation above is utilized for an 8x8 block, each </a:t>
                </a:r>
                <a:r>
                  <a:rPr lang="en-US" sz="1000" dirty="0">
                    <a:solidFill>
                      <a:schemeClr val="bg1"/>
                    </a:solidFill>
                  </a:rPr>
                  <a:t>(</a:t>
                </a:r>
                <a:r>
                  <a:rPr lang="en-US" sz="1000" dirty="0" err="1">
                    <a:solidFill>
                      <a:schemeClr val="bg1"/>
                    </a:solidFill>
                  </a:rPr>
                  <a:t>u,v</a:t>
                </a:r>
                <a:r>
                  <a:rPr lang="en-US" sz="1000" dirty="0">
                    <a:solidFill>
                      <a:schemeClr val="bg1"/>
                    </a:solidFill>
                  </a:rPr>
                  <a:t>) pair yields an 8x8 matrix with is subsequently converted into a 64x1 vector using the same rasterization method used to convert the original 8x8 image block into vector C. The resulting vector is then used as a column of matrix T. Overall, this is the method created to derive the transformation matrix during the 2D DCT transformation concept. </a:t>
                </a:r>
              </a:p>
            </p:txBody>
          </p:sp>
        </mc:Choice>
        <mc:Fallback xmlns="">
          <p:sp>
            <p:nvSpPr>
              <p:cNvPr id="6" name="Content Placeholder 5">
                <a:extLst>
                  <a:ext uri="{FF2B5EF4-FFF2-40B4-BE49-F238E27FC236}">
                    <a16:creationId xmlns:a16="http://schemas.microsoft.com/office/drawing/2014/main" id="{0323BF80-439E-4211-AE6C-2D2474E951DD}"/>
                  </a:ext>
                </a:extLst>
              </p:cNvPr>
              <p:cNvSpPr>
                <a:spLocks noGrp="1" noRot="1" noChangeAspect="1" noMove="1" noResize="1" noEditPoints="1" noAdjustHandles="1" noChangeArrowheads="1" noChangeShapeType="1" noTextEdit="1"/>
              </p:cNvSpPr>
              <p:nvPr>
                <p:ph idx="1"/>
              </p:nvPr>
            </p:nvSpPr>
            <p:spPr>
              <a:xfrm>
                <a:off x="2708275" y="884238"/>
                <a:ext cx="6775450" cy="5973762"/>
              </a:xfrm>
              <a:blipFill>
                <a:blip r:embed="rId2"/>
                <a:stretch>
                  <a:fillRect/>
                </a:stretch>
              </a:blipFill>
            </p:spPr>
            <p:txBody>
              <a:bodyPr/>
              <a:lstStyle/>
              <a:p>
                <a:r>
                  <a:rPr lang="en-GB">
                    <a:noFill/>
                  </a:rPr>
                  <a:t> </a:t>
                </a:r>
              </a:p>
            </p:txBody>
          </p:sp>
        </mc:Fallback>
      </mc:AlternateContent>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p:spPr>
        <p:txBody>
          <a:bodyPr/>
          <a:lstStyle/>
          <a:p>
            <a:pPr algn="ctr"/>
            <a:r>
              <a:rPr lang="en-US" b="0" i="0" u="none" strike="noStrike" dirty="0">
                <a:solidFill>
                  <a:schemeClr val="bg1"/>
                </a:solidFill>
                <a:effectLst/>
              </a:rPr>
              <a:t>Two-dimensional DCT</a:t>
            </a:r>
            <a:endParaRPr lang="en-GB" dirty="0">
              <a:solidFill>
                <a:schemeClr val="bg1"/>
              </a:solidFill>
            </a:endParaRP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5</a:t>
            </a:r>
            <a:endParaRPr lang="en-GB" dirty="0">
              <a:solidFill>
                <a:schemeClr val="bg1"/>
              </a:solidFill>
            </a:endParaRPr>
          </a:p>
        </p:txBody>
      </p:sp>
      <p:sp>
        <p:nvSpPr>
          <p:cNvPr id="8" name="Left Bracket 7">
            <a:extLst>
              <a:ext uri="{FF2B5EF4-FFF2-40B4-BE49-F238E27FC236}">
                <a16:creationId xmlns:a16="http://schemas.microsoft.com/office/drawing/2014/main" id="{F79816C5-9B56-486C-8AE9-351F94C17041}"/>
              </a:ext>
            </a:extLst>
          </p:cNvPr>
          <p:cNvSpPr/>
          <p:nvPr/>
        </p:nvSpPr>
        <p:spPr>
          <a:xfrm>
            <a:off x="3477496" y="2102602"/>
            <a:ext cx="74645" cy="44787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6BB1572B-994E-42BB-96AF-A94B0F51DB12}"/>
              </a:ext>
            </a:extLst>
          </p:cNvPr>
          <p:cNvSpPr txBox="1"/>
          <p:nvPr/>
        </p:nvSpPr>
        <p:spPr>
          <a:xfrm>
            <a:off x="3484690" y="2030658"/>
            <a:ext cx="662415" cy="553998"/>
          </a:xfrm>
          <a:prstGeom prst="rect">
            <a:avLst/>
          </a:prstGeom>
          <a:noFill/>
        </p:spPr>
        <p:txBody>
          <a:bodyPr wrap="square" rtlCol="0">
            <a:spAutoFit/>
          </a:bodyPr>
          <a:lstStyle/>
          <a:p>
            <a:pPr algn="ctr"/>
            <a:r>
              <a:rPr lang="en-US" sz="1000" dirty="0">
                <a:solidFill>
                  <a:schemeClr val="bg1"/>
                </a:solidFill>
              </a:rPr>
              <a:t>8x8 image block</a:t>
            </a:r>
            <a:endParaRPr lang="en-GB" sz="1000" dirty="0">
              <a:solidFill>
                <a:schemeClr val="bg1"/>
              </a:solidFill>
            </a:endParaRPr>
          </a:p>
        </p:txBody>
      </p:sp>
      <p:sp>
        <p:nvSpPr>
          <p:cNvPr id="19" name="Left Bracket 18">
            <a:extLst>
              <a:ext uri="{FF2B5EF4-FFF2-40B4-BE49-F238E27FC236}">
                <a16:creationId xmlns:a16="http://schemas.microsoft.com/office/drawing/2014/main" id="{EEB604AF-1BE1-4626-87E7-2FD4CEDEAF53}"/>
              </a:ext>
            </a:extLst>
          </p:cNvPr>
          <p:cNvSpPr/>
          <p:nvPr/>
        </p:nvSpPr>
        <p:spPr>
          <a:xfrm flipH="1">
            <a:off x="4104937" y="2102602"/>
            <a:ext cx="45719" cy="44787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EB33B6A1-BBC3-4E1B-BDC1-27E5D4E8FCD3}"/>
              </a:ext>
            </a:extLst>
          </p:cNvPr>
          <p:cNvSpPr txBox="1"/>
          <p:nvPr/>
        </p:nvSpPr>
        <p:spPr>
          <a:xfrm>
            <a:off x="4874824" y="2130690"/>
            <a:ext cx="390951" cy="246221"/>
          </a:xfrm>
          <a:prstGeom prst="rect">
            <a:avLst/>
          </a:prstGeom>
          <a:noFill/>
        </p:spPr>
        <p:txBody>
          <a:bodyPr wrap="square" rtlCol="0">
            <a:spAutoFit/>
          </a:bodyPr>
          <a:lstStyle/>
          <a:p>
            <a:r>
              <a:rPr lang="en-US" sz="1000" dirty="0">
                <a:solidFill>
                  <a:schemeClr val="bg1"/>
                </a:solidFill>
              </a:rPr>
              <a:t>C  = </a:t>
            </a:r>
            <a:endParaRPr lang="en-GB" sz="1000" dirty="0">
              <a:solidFill>
                <a:schemeClr val="bg1"/>
              </a:solidFill>
            </a:endParaRPr>
          </a:p>
        </p:txBody>
      </p:sp>
      <p:sp>
        <p:nvSpPr>
          <p:cNvPr id="26" name="Left Bracket 25">
            <a:extLst>
              <a:ext uri="{FF2B5EF4-FFF2-40B4-BE49-F238E27FC236}">
                <a16:creationId xmlns:a16="http://schemas.microsoft.com/office/drawing/2014/main" id="{A75CE47F-68A1-473B-B7AF-870EC03A712B}"/>
              </a:ext>
            </a:extLst>
          </p:cNvPr>
          <p:cNvSpPr/>
          <p:nvPr/>
        </p:nvSpPr>
        <p:spPr>
          <a:xfrm>
            <a:off x="5424315" y="1779043"/>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620FCA24-8828-42B6-81BF-C5C8969A81DB}"/>
              </a:ext>
            </a:extLst>
          </p:cNvPr>
          <p:cNvCxnSpPr>
            <a:cxnSpLocks/>
          </p:cNvCxnSpPr>
          <p:nvPr/>
        </p:nvCxnSpPr>
        <p:spPr>
          <a:xfrm>
            <a:off x="4354093" y="2232835"/>
            <a:ext cx="378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DA7FB10-109E-40AA-B0B9-E0AAB7C2B438}"/>
              </a:ext>
            </a:extLst>
          </p:cNvPr>
          <p:cNvSpPr txBox="1"/>
          <p:nvPr/>
        </p:nvSpPr>
        <p:spPr>
          <a:xfrm>
            <a:off x="4182004" y="2355946"/>
            <a:ext cx="725966" cy="246221"/>
          </a:xfrm>
          <a:prstGeom prst="rect">
            <a:avLst/>
          </a:prstGeom>
          <a:noFill/>
        </p:spPr>
        <p:txBody>
          <a:bodyPr wrap="square" rtlCol="0">
            <a:spAutoFit/>
          </a:bodyPr>
          <a:lstStyle/>
          <a:p>
            <a:r>
              <a:rPr lang="en-US" sz="1000" dirty="0">
                <a:solidFill>
                  <a:schemeClr val="bg1"/>
                </a:solidFill>
              </a:rPr>
              <a:t>rasterized</a:t>
            </a:r>
            <a:endParaRPr lang="en-GB" sz="1000" dirty="0">
              <a:solidFill>
                <a:schemeClr val="bg1"/>
              </a:solidFill>
            </a:endParaRPr>
          </a:p>
        </p:txBody>
      </p:sp>
      <p:sp>
        <p:nvSpPr>
          <p:cNvPr id="29" name="Left Bracket 28">
            <a:extLst>
              <a:ext uri="{FF2B5EF4-FFF2-40B4-BE49-F238E27FC236}">
                <a16:creationId xmlns:a16="http://schemas.microsoft.com/office/drawing/2014/main" id="{05183757-E4A1-43D7-A191-9515FAC858F2}"/>
              </a:ext>
            </a:extLst>
          </p:cNvPr>
          <p:cNvSpPr/>
          <p:nvPr/>
        </p:nvSpPr>
        <p:spPr>
          <a:xfrm flipH="1">
            <a:off x="5597897" y="176630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TextBox 29">
            <a:extLst>
              <a:ext uri="{FF2B5EF4-FFF2-40B4-BE49-F238E27FC236}">
                <a16:creationId xmlns:a16="http://schemas.microsoft.com/office/drawing/2014/main" id="{CF0088AE-BC9E-4D08-A238-F9F015FAD393}"/>
              </a:ext>
            </a:extLst>
          </p:cNvPr>
          <p:cNvSpPr txBox="1"/>
          <p:nvPr/>
        </p:nvSpPr>
        <p:spPr>
          <a:xfrm>
            <a:off x="5596075" y="2613580"/>
            <a:ext cx="469686" cy="246221"/>
          </a:xfrm>
          <a:prstGeom prst="rect">
            <a:avLst/>
          </a:prstGeom>
          <a:noFill/>
        </p:spPr>
        <p:txBody>
          <a:bodyPr wrap="square" rtlCol="0">
            <a:spAutoFit/>
          </a:bodyPr>
          <a:lstStyle/>
          <a:p>
            <a:r>
              <a:rPr lang="en-US" sz="1000" dirty="0">
                <a:solidFill>
                  <a:schemeClr val="bg1"/>
                </a:solidFill>
              </a:rPr>
              <a:t>64x1</a:t>
            </a:r>
            <a:endParaRPr lang="en-GB" sz="1000" dirty="0">
              <a:solidFill>
                <a:schemeClr val="bg1"/>
              </a:solidFill>
            </a:endParaRPr>
          </a:p>
        </p:txBody>
      </p:sp>
      <p:sp>
        <p:nvSpPr>
          <p:cNvPr id="31" name="TextBox 30">
            <a:extLst>
              <a:ext uri="{FF2B5EF4-FFF2-40B4-BE49-F238E27FC236}">
                <a16:creationId xmlns:a16="http://schemas.microsoft.com/office/drawing/2014/main" id="{173DE1B1-E25F-4A38-B897-4DCEF074D04B}"/>
              </a:ext>
            </a:extLst>
          </p:cNvPr>
          <p:cNvSpPr txBox="1"/>
          <p:nvPr/>
        </p:nvSpPr>
        <p:spPr>
          <a:xfrm>
            <a:off x="5925788" y="2109725"/>
            <a:ext cx="204210" cy="246221"/>
          </a:xfrm>
          <a:prstGeom prst="rect">
            <a:avLst/>
          </a:prstGeom>
          <a:noFill/>
        </p:spPr>
        <p:txBody>
          <a:bodyPr wrap="square" rtlCol="0">
            <a:spAutoFit/>
          </a:bodyPr>
          <a:lstStyle/>
          <a:p>
            <a:r>
              <a:rPr lang="en-US" sz="1000" dirty="0">
                <a:solidFill>
                  <a:schemeClr val="bg1"/>
                </a:solidFill>
              </a:rPr>
              <a:t>= </a:t>
            </a:r>
            <a:endParaRPr lang="en-GB" sz="1000" dirty="0">
              <a:solidFill>
                <a:schemeClr val="bg1"/>
              </a:solidFill>
            </a:endParaRPr>
          </a:p>
        </p:txBody>
      </p:sp>
      <p:sp>
        <p:nvSpPr>
          <p:cNvPr id="32" name="Left Bracket 31">
            <a:extLst>
              <a:ext uri="{FF2B5EF4-FFF2-40B4-BE49-F238E27FC236}">
                <a16:creationId xmlns:a16="http://schemas.microsoft.com/office/drawing/2014/main" id="{D25D28E3-A491-4071-8BB4-7A3F10D3FD3C}"/>
              </a:ext>
            </a:extLst>
          </p:cNvPr>
          <p:cNvSpPr/>
          <p:nvPr/>
        </p:nvSpPr>
        <p:spPr>
          <a:xfrm flipH="1">
            <a:off x="7527004" y="1786563"/>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Left Bracket 32">
            <a:extLst>
              <a:ext uri="{FF2B5EF4-FFF2-40B4-BE49-F238E27FC236}">
                <a16:creationId xmlns:a16="http://schemas.microsoft.com/office/drawing/2014/main" id="{D37D661B-E899-41AD-9E22-00164C5DB504}"/>
              </a:ext>
            </a:extLst>
          </p:cNvPr>
          <p:cNvSpPr/>
          <p:nvPr/>
        </p:nvSpPr>
        <p:spPr>
          <a:xfrm>
            <a:off x="6305109" y="177953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C67EB775-9147-4EA3-8EB9-BB76A39DE23E}"/>
              </a:ext>
            </a:extLst>
          </p:cNvPr>
          <p:cNvSpPr txBox="1"/>
          <p:nvPr/>
        </p:nvSpPr>
        <p:spPr>
          <a:xfrm>
            <a:off x="6599101" y="2744329"/>
            <a:ext cx="715249" cy="400110"/>
          </a:xfrm>
          <a:prstGeom prst="rect">
            <a:avLst/>
          </a:prstGeom>
          <a:noFill/>
        </p:spPr>
        <p:txBody>
          <a:bodyPr wrap="square" rtlCol="0">
            <a:spAutoFit/>
          </a:bodyPr>
          <a:lstStyle/>
          <a:p>
            <a:pPr algn="ctr"/>
            <a:r>
              <a:rPr lang="en-US" sz="1000" dirty="0">
                <a:solidFill>
                  <a:schemeClr val="bg1"/>
                </a:solidFill>
              </a:rPr>
              <a:t>T (64x64)</a:t>
            </a:r>
            <a:endParaRPr lang="en-GB" sz="1000" dirty="0">
              <a:solidFill>
                <a:schemeClr val="bg1"/>
              </a:solidFill>
            </a:endParaRPr>
          </a:p>
          <a:p>
            <a:pPr algn="ctr"/>
            <a:endParaRPr lang="en-GB" sz="1000" dirty="0">
              <a:solidFill>
                <a:schemeClr val="bg1"/>
              </a:solidFill>
            </a:endParaRPr>
          </a:p>
        </p:txBody>
      </p:sp>
      <p:sp>
        <p:nvSpPr>
          <p:cNvPr id="35" name="Left Bracket 34">
            <a:extLst>
              <a:ext uri="{FF2B5EF4-FFF2-40B4-BE49-F238E27FC236}">
                <a16:creationId xmlns:a16="http://schemas.microsoft.com/office/drawing/2014/main" id="{7D369790-7A1D-4977-B62E-763EEEF213FE}"/>
              </a:ext>
            </a:extLst>
          </p:cNvPr>
          <p:cNvSpPr/>
          <p:nvPr/>
        </p:nvSpPr>
        <p:spPr>
          <a:xfrm>
            <a:off x="7895219" y="178134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6" name="Left Bracket 35">
            <a:extLst>
              <a:ext uri="{FF2B5EF4-FFF2-40B4-BE49-F238E27FC236}">
                <a16:creationId xmlns:a16="http://schemas.microsoft.com/office/drawing/2014/main" id="{ADEACADF-CADD-445D-8047-01E6587E33A0}"/>
              </a:ext>
            </a:extLst>
          </p:cNvPr>
          <p:cNvSpPr/>
          <p:nvPr/>
        </p:nvSpPr>
        <p:spPr>
          <a:xfrm flipH="1">
            <a:off x="8068801" y="1768609"/>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TextBox 36">
            <a:extLst>
              <a:ext uri="{FF2B5EF4-FFF2-40B4-BE49-F238E27FC236}">
                <a16:creationId xmlns:a16="http://schemas.microsoft.com/office/drawing/2014/main" id="{274C1A39-30D0-4422-AD8D-C159DE15F3C3}"/>
              </a:ext>
            </a:extLst>
          </p:cNvPr>
          <p:cNvSpPr txBox="1"/>
          <p:nvPr/>
        </p:nvSpPr>
        <p:spPr>
          <a:xfrm>
            <a:off x="7647244" y="2722144"/>
            <a:ext cx="715249" cy="246221"/>
          </a:xfrm>
          <a:prstGeom prst="rect">
            <a:avLst/>
          </a:prstGeom>
          <a:noFill/>
        </p:spPr>
        <p:txBody>
          <a:bodyPr wrap="square" rtlCol="0">
            <a:spAutoFit/>
          </a:bodyPr>
          <a:lstStyle/>
          <a:p>
            <a:pPr algn="ctr"/>
            <a:r>
              <a:rPr lang="el-GR" sz="1000" i="0" dirty="0">
                <a:solidFill>
                  <a:schemeClr val="bg1"/>
                </a:solidFill>
                <a:effectLst/>
              </a:rPr>
              <a:t>γ</a:t>
            </a:r>
            <a:r>
              <a:rPr lang="en-US" sz="1000" i="0" dirty="0">
                <a:solidFill>
                  <a:schemeClr val="bg1"/>
                </a:solidFill>
                <a:effectLst/>
              </a:rPr>
              <a:t> (64x1)</a:t>
            </a:r>
            <a:endParaRPr lang="en-GB" sz="1000" dirty="0">
              <a:solidFill>
                <a:schemeClr val="bg1"/>
              </a:solidFill>
            </a:endParaRPr>
          </a:p>
        </p:txBody>
      </p:sp>
      <p:sp>
        <p:nvSpPr>
          <p:cNvPr id="38" name="TextBox 37">
            <a:extLst>
              <a:ext uri="{FF2B5EF4-FFF2-40B4-BE49-F238E27FC236}">
                <a16:creationId xmlns:a16="http://schemas.microsoft.com/office/drawing/2014/main" id="{FF354554-613D-4409-9A9F-DAB3F9BFD0AB}"/>
              </a:ext>
            </a:extLst>
          </p:cNvPr>
          <p:cNvSpPr txBox="1"/>
          <p:nvPr/>
        </p:nvSpPr>
        <p:spPr>
          <a:xfrm>
            <a:off x="7631866" y="2090270"/>
            <a:ext cx="204210" cy="246221"/>
          </a:xfrm>
          <a:prstGeom prst="rect">
            <a:avLst/>
          </a:prstGeom>
          <a:noFill/>
        </p:spPr>
        <p:txBody>
          <a:bodyPr wrap="square" rtlCol="0">
            <a:spAutoFit/>
          </a:bodyPr>
          <a:lstStyle/>
          <a:p>
            <a:r>
              <a:rPr lang="en-US" sz="1000" dirty="0">
                <a:solidFill>
                  <a:schemeClr val="bg1"/>
                </a:solidFill>
              </a:rPr>
              <a:t>. </a:t>
            </a:r>
            <a:endParaRPr lang="en-GB" sz="1000" dirty="0">
              <a:solidFill>
                <a:schemeClr val="bg1"/>
              </a:solidFill>
            </a:endParaRPr>
          </a:p>
        </p:txBody>
      </p:sp>
      <p:sp>
        <p:nvSpPr>
          <p:cNvPr id="39" name="TextBox 38">
            <a:extLst>
              <a:ext uri="{FF2B5EF4-FFF2-40B4-BE49-F238E27FC236}">
                <a16:creationId xmlns:a16="http://schemas.microsoft.com/office/drawing/2014/main" id="{88A1B512-31B1-4E58-A179-AF2D0D4452C3}"/>
              </a:ext>
            </a:extLst>
          </p:cNvPr>
          <p:cNvSpPr txBox="1"/>
          <p:nvPr/>
        </p:nvSpPr>
        <p:spPr>
          <a:xfrm>
            <a:off x="6333988" y="1829674"/>
            <a:ext cx="525831" cy="861774"/>
          </a:xfrm>
          <a:prstGeom prst="rect">
            <a:avLst/>
          </a:prstGeom>
          <a:noFill/>
        </p:spPr>
        <p:txBody>
          <a:bodyPr wrap="square" rtlCol="0">
            <a:spAutoFit/>
          </a:bodyPr>
          <a:lstStyle/>
          <a:p>
            <a:pPr algn="ctr"/>
            <a:r>
              <a:rPr lang="en-US" sz="1000" dirty="0">
                <a:solidFill>
                  <a:schemeClr val="bg1"/>
                </a:solidFill>
              </a:rPr>
              <a:t>…</a:t>
            </a:r>
          </a:p>
          <a:p>
            <a:pPr algn="ctr"/>
            <a:endParaRPr lang="en-US" sz="1000" dirty="0">
              <a:solidFill>
                <a:schemeClr val="bg1"/>
              </a:solidFill>
            </a:endParaRPr>
          </a:p>
          <a:p>
            <a:pPr algn="ctr"/>
            <a:r>
              <a:rPr lang="en-US" sz="1000" dirty="0">
                <a:solidFill>
                  <a:schemeClr val="bg1"/>
                </a:solidFill>
              </a:rPr>
              <a:t>Td_1</a:t>
            </a:r>
          </a:p>
          <a:p>
            <a:pPr algn="ctr"/>
            <a:endParaRPr lang="en-US" sz="1000" dirty="0">
              <a:solidFill>
                <a:schemeClr val="bg1"/>
              </a:solidFill>
            </a:endParaRPr>
          </a:p>
          <a:p>
            <a:pPr algn="ctr"/>
            <a:r>
              <a:rPr lang="en-US" sz="1000" dirty="0">
                <a:solidFill>
                  <a:schemeClr val="bg1"/>
                </a:solidFill>
              </a:rPr>
              <a:t>…</a:t>
            </a:r>
            <a:endParaRPr lang="en-GB" sz="1000" dirty="0">
              <a:solidFill>
                <a:schemeClr val="bg1"/>
              </a:solidFill>
            </a:endParaRPr>
          </a:p>
        </p:txBody>
      </p:sp>
      <p:sp>
        <p:nvSpPr>
          <p:cNvPr id="40" name="TextBox 39">
            <a:extLst>
              <a:ext uri="{FF2B5EF4-FFF2-40B4-BE49-F238E27FC236}">
                <a16:creationId xmlns:a16="http://schemas.microsoft.com/office/drawing/2014/main" id="{3B5ACEDE-9374-4D38-8639-7169565922AE}"/>
              </a:ext>
            </a:extLst>
          </p:cNvPr>
          <p:cNvSpPr txBox="1"/>
          <p:nvPr/>
        </p:nvSpPr>
        <p:spPr>
          <a:xfrm>
            <a:off x="6596904" y="1783157"/>
            <a:ext cx="525831" cy="861774"/>
          </a:xfrm>
          <a:prstGeom prst="rect">
            <a:avLst/>
          </a:prstGeom>
          <a:noFill/>
        </p:spPr>
        <p:txBody>
          <a:bodyPr wrap="square" rtlCol="0">
            <a:spAutoFit/>
          </a:bodyPr>
          <a:lstStyle/>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a:t>
            </a:r>
          </a:p>
          <a:p>
            <a:pPr algn="ctr"/>
            <a:endParaRPr lang="en-US" sz="1000" dirty="0">
              <a:solidFill>
                <a:schemeClr val="bg1"/>
              </a:solidFill>
            </a:endParaRPr>
          </a:p>
          <a:p>
            <a:pPr algn="ctr"/>
            <a:endParaRPr lang="en-US" sz="1000" dirty="0">
              <a:solidFill>
                <a:schemeClr val="bg1"/>
              </a:solidFill>
            </a:endParaRPr>
          </a:p>
        </p:txBody>
      </p:sp>
      <p:sp>
        <p:nvSpPr>
          <p:cNvPr id="41" name="TextBox 40">
            <a:extLst>
              <a:ext uri="{FF2B5EF4-FFF2-40B4-BE49-F238E27FC236}">
                <a16:creationId xmlns:a16="http://schemas.microsoft.com/office/drawing/2014/main" id="{330C3591-674C-43DE-BBD1-CA6832BF7B8B}"/>
              </a:ext>
            </a:extLst>
          </p:cNvPr>
          <p:cNvSpPr txBox="1"/>
          <p:nvPr/>
        </p:nvSpPr>
        <p:spPr>
          <a:xfrm>
            <a:off x="6934926" y="1815353"/>
            <a:ext cx="525831" cy="861774"/>
          </a:xfrm>
          <a:prstGeom prst="rect">
            <a:avLst/>
          </a:prstGeom>
          <a:noFill/>
        </p:spPr>
        <p:txBody>
          <a:bodyPr wrap="square" rtlCol="0">
            <a:spAutoFit/>
          </a:bodyPr>
          <a:lstStyle/>
          <a:p>
            <a:pPr algn="ctr"/>
            <a:r>
              <a:rPr lang="en-US" sz="1000" dirty="0">
                <a:solidFill>
                  <a:schemeClr val="bg1"/>
                </a:solidFill>
              </a:rPr>
              <a:t>…</a:t>
            </a:r>
          </a:p>
          <a:p>
            <a:pPr algn="ctr"/>
            <a:endParaRPr lang="en-US" sz="1000" dirty="0">
              <a:solidFill>
                <a:schemeClr val="bg1"/>
              </a:solidFill>
            </a:endParaRPr>
          </a:p>
          <a:p>
            <a:pPr algn="ctr"/>
            <a:r>
              <a:rPr lang="en-US" sz="1000" dirty="0">
                <a:solidFill>
                  <a:schemeClr val="bg1"/>
                </a:solidFill>
              </a:rPr>
              <a:t>Td_64</a:t>
            </a:r>
          </a:p>
          <a:p>
            <a:pPr algn="ctr"/>
            <a:endParaRPr lang="en-US" sz="1000" dirty="0">
              <a:solidFill>
                <a:schemeClr val="bg1"/>
              </a:solidFill>
            </a:endParaRPr>
          </a:p>
          <a:p>
            <a:pPr algn="ctr"/>
            <a:r>
              <a:rPr lang="en-US" sz="1000" dirty="0">
                <a:solidFill>
                  <a:schemeClr val="bg1"/>
                </a:solidFill>
              </a:rPr>
              <a:t>…</a:t>
            </a:r>
            <a:endParaRPr lang="en-GB" sz="1000" dirty="0">
              <a:solidFill>
                <a:schemeClr val="bg1"/>
              </a:solidFill>
            </a:endParaRPr>
          </a:p>
        </p:txBody>
      </p:sp>
      <p:pic>
        <p:nvPicPr>
          <p:cNvPr id="43" name="Picture 42">
            <a:extLst>
              <a:ext uri="{FF2B5EF4-FFF2-40B4-BE49-F238E27FC236}">
                <a16:creationId xmlns:a16="http://schemas.microsoft.com/office/drawing/2014/main" id="{88FE52E2-E446-4A7F-8452-19C7FD6FA13A}"/>
              </a:ext>
            </a:extLst>
          </p:cNvPr>
          <p:cNvPicPr>
            <a:picLocks noChangeAspect="1"/>
          </p:cNvPicPr>
          <p:nvPr/>
        </p:nvPicPr>
        <p:blipFill>
          <a:blip r:embed="rId3"/>
          <a:stretch>
            <a:fillRect/>
          </a:stretch>
        </p:blipFill>
        <p:spPr>
          <a:xfrm>
            <a:off x="3253348" y="3995820"/>
            <a:ext cx="3740762" cy="453604"/>
          </a:xfrm>
          <a:prstGeom prst="rect">
            <a:avLst/>
          </a:prstGeom>
        </p:spPr>
      </p:pic>
      <p:sp>
        <p:nvSpPr>
          <p:cNvPr id="47" name="Left Brace 46">
            <a:extLst>
              <a:ext uri="{FF2B5EF4-FFF2-40B4-BE49-F238E27FC236}">
                <a16:creationId xmlns:a16="http://schemas.microsoft.com/office/drawing/2014/main" id="{77A292A7-1E7F-470F-ACC7-1382B9024008}"/>
              </a:ext>
            </a:extLst>
          </p:cNvPr>
          <p:cNvSpPr/>
          <p:nvPr/>
        </p:nvSpPr>
        <p:spPr>
          <a:xfrm>
            <a:off x="7221622" y="3885488"/>
            <a:ext cx="308159" cy="6062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8" name="TextBox 47">
            <a:extLst>
              <a:ext uri="{FF2B5EF4-FFF2-40B4-BE49-F238E27FC236}">
                <a16:creationId xmlns:a16="http://schemas.microsoft.com/office/drawing/2014/main" id="{A1B33796-3BFA-477F-AED0-38FC35D7CD2D}"/>
              </a:ext>
            </a:extLst>
          </p:cNvPr>
          <p:cNvSpPr txBox="1"/>
          <p:nvPr/>
        </p:nvSpPr>
        <p:spPr>
          <a:xfrm>
            <a:off x="7401918" y="3885488"/>
            <a:ext cx="1642691" cy="707886"/>
          </a:xfrm>
          <a:prstGeom prst="rect">
            <a:avLst/>
          </a:prstGeom>
          <a:noFill/>
        </p:spPr>
        <p:txBody>
          <a:bodyPr wrap="square" rtlCol="0">
            <a:spAutoFit/>
          </a:bodyPr>
          <a:lstStyle/>
          <a:p>
            <a:pPr algn="ctr"/>
            <a:r>
              <a:rPr lang="en-US" sz="1000" dirty="0" err="1">
                <a:solidFill>
                  <a:schemeClr val="bg1"/>
                </a:solidFill>
              </a:rPr>
              <a:t>x,u</a:t>
            </a:r>
            <a:r>
              <a:rPr lang="en-US" sz="1000" dirty="0">
                <a:solidFill>
                  <a:schemeClr val="bg1"/>
                </a:solidFill>
              </a:rPr>
              <a:t> ∈ {1,2, … , p}</a:t>
            </a:r>
          </a:p>
          <a:p>
            <a:pPr algn="ctr"/>
            <a:r>
              <a:rPr lang="en-US" sz="1000" dirty="0" err="1">
                <a:solidFill>
                  <a:schemeClr val="bg1"/>
                </a:solidFill>
              </a:rPr>
              <a:t>y,v</a:t>
            </a:r>
            <a:r>
              <a:rPr lang="en-US" sz="1000" dirty="0">
                <a:solidFill>
                  <a:schemeClr val="bg1"/>
                </a:solidFill>
              </a:rPr>
              <a:t> ∈ {1,2, … , Q}</a:t>
            </a:r>
          </a:p>
          <a:p>
            <a:pPr algn="ctr"/>
            <a:r>
              <a:rPr lang="en-GB" sz="1000" dirty="0">
                <a:solidFill>
                  <a:schemeClr val="bg1"/>
                </a:solidFill>
              </a:rPr>
              <a:t>* For an 8x8 block, P  &amp; = 8</a:t>
            </a:r>
          </a:p>
          <a:p>
            <a:pPr algn="ctr"/>
            <a:endParaRPr lang="en-GB" sz="1000" dirty="0">
              <a:solidFill>
                <a:schemeClr val="bg1"/>
              </a:solidFill>
            </a:endParaRPr>
          </a:p>
        </p:txBody>
      </p:sp>
      <p:sp>
        <p:nvSpPr>
          <p:cNvPr id="49" name="Left Brace 48">
            <a:extLst>
              <a:ext uri="{FF2B5EF4-FFF2-40B4-BE49-F238E27FC236}">
                <a16:creationId xmlns:a16="http://schemas.microsoft.com/office/drawing/2014/main" id="{92ED835D-3701-4AA6-970F-AC0DA7FF087F}"/>
              </a:ext>
            </a:extLst>
          </p:cNvPr>
          <p:cNvSpPr/>
          <p:nvPr/>
        </p:nvSpPr>
        <p:spPr>
          <a:xfrm rot="10800000">
            <a:off x="8890529" y="3885488"/>
            <a:ext cx="308159" cy="606254"/>
          </a:xfrm>
          <a:prstGeom prst="leftBrace">
            <a:avLst>
              <a:gd name="adj1" fmla="val 8333"/>
              <a:gd name="adj2" fmla="val 484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TextBox 41">
            <a:extLst>
              <a:ext uri="{FF2B5EF4-FFF2-40B4-BE49-F238E27FC236}">
                <a16:creationId xmlns:a16="http://schemas.microsoft.com/office/drawing/2014/main" id="{FABA9BB3-58EA-425F-A4BE-AE3AD593BAC4}"/>
              </a:ext>
            </a:extLst>
          </p:cNvPr>
          <p:cNvSpPr txBox="1"/>
          <p:nvPr/>
        </p:nvSpPr>
        <p:spPr>
          <a:xfrm>
            <a:off x="6934926" y="4239431"/>
            <a:ext cx="365266" cy="246221"/>
          </a:xfrm>
          <a:prstGeom prst="rect">
            <a:avLst/>
          </a:prstGeom>
          <a:noFill/>
        </p:spPr>
        <p:txBody>
          <a:bodyPr wrap="square" rtlCol="0">
            <a:spAutoFit/>
          </a:bodyPr>
          <a:lstStyle/>
          <a:p>
            <a:r>
              <a:rPr lang="en-US" sz="1000" dirty="0">
                <a:solidFill>
                  <a:schemeClr val="bg1"/>
                </a:solidFill>
              </a:rPr>
              <a:t>[6]</a:t>
            </a:r>
            <a:endParaRPr lang="en-GB" sz="1000" dirty="0">
              <a:solidFill>
                <a:schemeClr val="bg1"/>
              </a:solidFill>
            </a:endParaRPr>
          </a:p>
        </p:txBody>
      </p:sp>
    </p:spTree>
    <p:extLst>
      <p:ext uri="{BB962C8B-B14F-4D97-AF65-F5344CB8AC3E}">
        <p14:creationId xmlns:p14="http://schemas.microsoft.com/office/powerpoint/2010/main" val="251323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9912" y="1226016"/>
                <a:ext cx="6775450" cy="5973762"/>
              </a:xfrm>
            </p:spPr>
            <p:txBody>
              <a:bodyPr/>
              <a:lstStyle/>
              <a:p>
                <a:pPr marL="0" indent="0">
                  <a:spcBef>
                    <a:spcPts val="0"/>
                  </a:spcBef>
                  <a:buNone/>
                </a:pPr>
                <a:r>
                  <a:rPr lang="en-US" sz="1000" dirty="0">
                    <a:solidFill>
                      <a:schemeClr val="bg1"/>
                    </a:solidFill>
                  </a:rPr>
                  <a:t>On the last page, the 2D DCT concept of using </a:t>
                </a:r>
                <a:r>
                  <a:rPr lang="en-US" sz="1000" i="0" u="none" strike="noStrike" dirty="0">
                    <a:solidFill>
                      <a:schemeClr val="bg1"/>
                    </a:solidFill>
                    <a:effectLst/>
                  </a:rPr>
                  <a:t>spatial frequencies </a:t>
                </a:r>
                <a:r>
                  <a:rPr lang="en-US" sz="1000" dirty="0">
                    <a:solidFill>
                      <a:schemeClr val="bg1"/>
                    </a:solidFill>
                  </a:rPr>
                  <a:t>to create a transformation matrix T for any image block size was outlined. The focus is now on deriving the values (DCT coefficients) in vector </a:t>
                </a:r>
                <a:r>
                  <a:rPr lang="el-GR" sz="1000" i="0" dirty="0">
                    <a:solidFill>
                      <a:schemeClr val="bg1"/>
                    </a:solidFill>
                    <a:effectLst/>
                  </a:rPr>
                  <a:t>γ</a:t>
                </a:r>
                <a:r>
                  <a:rPr lang="en-US" sz="1000" i="0" dirty="0">
                    <a:solidFill>
                      <a:schemeClr val="bg1"/>
                    </a:solidFill>
                    <a:effectLst/>
                  </a:rPr>
                  <a:t>. If all the pixels in row vector C are known, then utilizing the derived matrix T, the </a:t>
                </a:r>
                <a:r>
                  <a:rPr lang="en-US" sz="1000" dirty="0">
                    <a:solidFill>
                      <a:schemeClr val="bg1"/>
                    </a:solidFill>
                  </a:rPr>
                  <a:t>DCT coefficients in vector </a:t>
                </a:r>
                <a:r>
                  <a:rPr lang="el-GR" sz="1000" i="0" dirty="0">
                    <a:solidFill>
                      <a:schemeClr val="bg1"/>
                    </a:solidFill>
                    <a:effectLst/>
                  </a:rPr>
                  <a:t>γ</a:t>
                </a:r>
                <a:r>
                  <a:rPr lang="en-US" sz="1000" i="0" dirty="0">
                    <a:solidFill>
                      <a:schemeClr val="bg1"/>
                    </a:solidFill>
                    <a:effectLst/>
                  </a:rPr>
                  <a:t> can be derived by using </a:t>
                </a:r>
                <a14:m>
                  <m:oMath xmlns:m="http://schemas.openxmlformats.org/officeDocument/2006/math">
                    <m:r>
                      <a:rPr lang="en-US" sz="1000" i="1" smtClean="0">
                        <a:solidFill>
                          <a:schemeClr val="bg1"/>
                        </a:solidFill>
                        <a:effectLst/>
                        <a:latin typeface="Cambria Math" panose="02040503050406030204" pitchFamily="18" charset="0"/>
                        <a:ea typeface="Cambria Math" panose="02040503050406030204" pitchFamily="18" charset="0"/>
                      </a:rPr>
                      <m:t>𝛾</m:t>
                    </m:r>
                    <m:r>
                      <a:rPr lang="en-US" sz="1000" b="0" i="1" smtClean="0">
                        <a:solidFill>
                          <a:schemeClr val="bg1"/>
                        </a:solidFill>
                        <a:effectLst/>
                        <a:latin typeface="Cambria Math" panose="02040503050406030204" pitchFamily="18" charset="0"/>
                        <a:ea typeface="Cambria Math" panose="02040503050406030204" pitchFamily="18" charset="0"/>
                      </a:rPr>
                      <m:t>=</m:t>
                    </m:r>
                    <m:sSup>
                      <m:sSupPr>
                        <m:ctrlPr>
                          <a:rPr lang="en-US" sz="1000" b="0" i="1" smtClean="0">
                            <a:solidFill>
                              <a:schemeClr val="bg1"/>
                            </a:solidFill>
                            <a:effectLst/>
                            <a:latin typeface="Cambria Math" panose="02040503050406030204" pitchFamily="18" charset="0"/>
                            <a:ea typeface="Cambria Math" panose="02040503050406030204" pitchFamily="18" charset="0"/>
                          </a:rPr>
                        </m:ctrlPr>
                      </m:sSupPr>
                      <m:e>
                        <m:r>
                          <a:rPr lang="en-US" sz="1000" b="0" i="1" smtClean="0">
                            <a:solidFill>
                              <a:schemeClr val="bg1"/>
                            </a:solidFill>
                            <a:effectLst/>
                            <a:latin typeface="Cambria Math" panose="02040503050406030204" pitchFamily="18" charset="0"/>
                            <a:ea typeface="Cambria Math" panose="02040503050406030204" pitchFamily="18" charset="0"/>
                          </a:rPr>
                          <m:t>𝑇</m:t>
                        </m:r>
                      </m:e>
                      <m:sup>
                        <m:r>
                          <a:rPr lang="en-US" sz="1000" b="0" i="1" smtClean="0">
                            <a:solidFill>
                              <a:schemeClr val="bg1"/>
                            </a:solidFill>
                            <a:effectLst/>
                            <a:latin typeface="Cambria Math" panose="02040503050406030204" pitchFamily="18" charset="0"/>
                            <a:ea typeface="Cambria Math" panose="02040503050406030204" pitchFamily="18" charset="0"/>
                          </a:rPr>
                          <m:t>−1</m:t>
                        </m:r>
                      </m:sup>
                    </m:sSup>
                    <m:r>
                      <a:rPr lang="en-US" sz="1000" b="0" i="1" smtClean="0">
                        <a:solidFill>
                          <a:schemeClr val="bg1"/>
                        </a:solidFill>
                        <a:effectLst/>
                        <a:latin typeface="Cambria Math" panose="02040503050406030204" pitchFamily="18" charset="0"/>
                        <a:ea typeface="Cambria Math" panose="02040503050406030204" pitchFamily="18" charset="0"/>
                      </a:rPr>
                      <m:t> ∗ </m:t>
                    </m:r>
                    <m:r>
                      <a:rPr lang="en-US" sz="1000" b="0" i="1" smtClean="0">
                        <a:solidFill>
                          <a:schemeClr val="bg1"/>
                        </a:solidFill>
                        <a:effectLst/>
                        <a:latin typeface="Cambria Math" panose="02040503050406030204" pitchFamily="18" charset="0"/>
                        <a:ea typeface="Cambria Math" panose="02040503050406030204" pitchFamily="18" charset="0"/>
                      </a:rPr>
                      <m:t>𝐶</m:t>
                    </m:r>
                  </m:oMath>
                </a14:m>
                <a:r>
                  <a:rPr lang="en-GB" sz="1000" dirty="0">
                    <a:solidFill>
                      <a:schemeClr val="bg1"/>
                    </a:solidFill>
                  </a:rPr>
                  <a:t>. However, in  corrupted image blocks, not all pixel values are known. Hence, this problem turns into an under-determined linear system problem (shown using an 8x8 image block): </a:t>
                </a:r>
              </a:p>
              <a:p>
                <a:pPr marL="0" indent="0">
                  <a:spcBef>
                    <a:spcPts val="0"/>
                  </a:spcBef>
                  <a:buNone/>
                </a:pPr>
                <a:endParaRPr lang="en-GB" sz="1000" dirty="0">
                  <a:solidFill>
                    <a:schemeClr val="bg1"/>
                  </a:solidFill>
                </a:endParaRPr>
              </a:p>
              <a:p>
                <a:pPr marL="0" indent="0">
                  <a:spcBef>
                    <a:spcPts val="0"/>
                  </a:spcBef>
                  <a:buNone/>
                </a:pPr>
                <a:r>
                  <a:rPr lang="en-GB" sz="1000" dirty="0">
                    <a:solidFill>
                      <a:schemeClr val="bg1"/>
                    </a:solidFill>
                  </a:rPr>
                  <a:t> </a:t>
                </a:r>
              </a:p>
              <a:p>
                <a:pPr marL="0" indent="0">
                  <a:spcBef>
                    <a:spcPts val="0"/>
                  </a:spcBef>
                  <a:buNone/>
                </a:pPr>
                <a:endParaRPr lang="en-GB" sz="1000" dirty="0">
                  <a:solidFill>
                    <a:schemeClr val="bg1"/>
                  </a:solidFill>
                </a:endParaRPr>
              </a:p>
              <a:p>
                <a:pPr marL="0" indent="0">
                  <a:spcBef>
                    <a:spcPts val="0"/>
                  </a:spcBef>
                  <a:buNone/>
                </a:pPr>
                <a:endParaRPr lang="en-GB" sz="1000" dirty="0">
                  <a:solidFill>
                    <a:schemeClr val="bg1"/>
                  </a:solidFill>
                </a:endParaRPr>
              </a:p>
              <a:p>
                <a:pPr marL="0" indent="0">
                  <a:spcBef>
                    <a:spcPts val="0"/>
                  </a:spcBef>
                  <a:buNone/>
                </a:pPr>
                <a:endParaRPr lang="en-GB" sz="1000" dirty="0">
                  <a:solidFill>
                    <a:schemeClr val="bg1"/>
                  </a:solidFill>
                </a:endParaRPr>
              </a:p>
              <a:p>
                <a:pPr marL="0" indent="0">
                  <a:spcBef>
                    <a:spcPts val="0"/>
                  </a:spcBef>
                  <a:buNone/>
                </a:pPr>
                <a:endParaRPr lang="en-GB" sz="1000" dirty="0">
                  <a:solidFill>
                    <a:schemeClr val="bg1"/>
                  </a:solidFill>
                </a:endParaRPr>
              </a:p>
              <a:p>
                <a:pPr marL="0" indent="0">
                  <a:spcBef>
                    <a:spcPts val="0"/>
                  </a:spcBef>
                  <a:buNone/>
                </a:pPr>
                <a:r>
                  <a:rPr lang="en-GB" sz="1000" dirty="0">
                    <a:solidFill>
                      <a:schemeClr val="bg1"/>
                    </a:solidFill>
                  </a:rPr>
                  <a:t>Therefore, a compressed sensing method to derive DCT coefficient values using only a limited number of pixels must be implemented to recover the image block. This is where the concept of regression is leveraged highlighting why a 2D DCT framework was chosen to represent the image block</a:t>
                </a:r>
                <a:r>
                  <a:rPr lang="en-US" sz="1000" b="0" i="0" u="none" strike="noStrike" dirty="0">
                    <a:solidFill>
                      <a:schemeClr val="bg1"/>
                    </a:solidFill>
                    <a:effectLst/>
                  </a:rPr>
                  <a:t>. More specifically, a regression model is formulated where the matrix B (contains the set of known pixel values of the corrupted image block) represents the target variable while each colum</a:t>
                </a:r>
                <a:r>
                  <a:rPr lang="en-US" sz="1000" dirty="0">
                    <a:solidFill>
                      <a:schemeClr val="bg1"/>
                    </a:solidFill>
                  </a:rPr>
                  <a:t>n of </a:t>
                </a:r>
                <a:r>
                  <a:rPr lang="en-US" sz="1000" b="0" i="0" u="none" strike="noStrike" dirty="0">
                    <a:solidFill>
                      <a:schemeClr val="bg1"/>
                    </a:solidFill>
                    <a:effectLst/>
                  </a:rPr>
                  <a:t>matrix A (contains rows of transformation matrix T corresponding to the known pixel values in matrix B) represents a predictor variable. </a:t>
                </a:r>
                <a:r>
                  <a:rPr lang="en-GB" sz="1000" dirty="0">
                    <a:solidFill>
                      <a:schemeClr val="bg1"/>
                    </a:solidFill>
                  </a:rPr>
                  <a:t>Regression seeks to determine model parameters (weights) by </a:t>
                </a:r>
                <a:r>
                  <a:rPr lang="en-US" sz="1000" dirty="0">
                    <a:solidFill>
                      <a:schemeClr val="bg1"/>
                    </a:solidFill>
                  </a:rPr>
                  <a:t>minimizing the error (formulated by the residual sum of squares) between model predictions (predictor data * weights) and the actual target data. </a:t>
                </a:r>
                <a:r>
                  <a:rPr lang="en-US" sz="1000" b="0" i="0" u="none" strike="noStrike" dirty="0">
                    <a:solidFill>
                      <a:schemeClr val="bg1"/>
                    </a:solidFill>
                    <a:effectLst/>
                  </a:rPr>
                  <a:t>Hence, regression is utilized to </a:t>
                </a:r>
                <a:r>
                  <a:rPr lang="en-US" sz="1000" dirty="0">
                    <a:solidFill>
                      <a:schemeClr val="bg1"/>
                    </a:solidFill>
                  </a:rPr>
                  <a:t>estimate the weights corresponding to each predictor variable. These weights are the DCT coefficients of interest. This concept of regression to derive DCT coefficient of a corrupted image block </a:t>
                </a:r>
                <a:r>
                  <a:rPr lang="en-GB" sz="1000" dirty="0">
                    <a:solidFill>
                      <a:schemeClr val="bg1"/>
                    </a:solidFill>
                  </a:rPr>
                  <a:t>will further be explored in the next section. </a:t>
                </a:r>
              </a:p>
              <a:p>
                <a:pPr marL="0" indent="0">
                  <a:spcBef>
                    <a:spcPts val="0"/>
                  </a:spcBef>
                  <a:buNone/>
                </a:pPr>
                <a:endParaRPr lang="en-GB" sz="1000" dirty="0">
                  <a:solidFill>
                    <a:schemeClr val="bg1"/>
                  </a:solidFill>
                </a:endParaRPr>
              </a:p>
              <a:p>
                <a:pPr marL="0" indent="0" rtl="0">
                  <a:spcBef>
                    <a:spcPts val="0"/>
                  </a:spcBef>
                  <a:spcAft>
                    <a:spcPts val="0"/>
                  </a:spcAft>
                  <a:buNone/>
                </a:pPr>
                <a:endParaRPr lang="en-GB" sz="1000" dirty="0">
                  <a:solidFill>
                    <a:schemeClr val="bg1"/>
                  </a:solidFill>
                </a:endParaRPr>
              </a:p>
              <a:p>
                <a:pPr marL="0" indent="0" rtl="0">
                  <a:spcBef>
                    <a:spcPts val="0"/>
                  </a:spcBef>
                  <a:spcAft>
                    <a:spcPts val="0"/>
                  </a:spcAft>
                  <a:buNone/>
                </a:pPr>
                <a:endParaRPr lang="en-GB" sz="1000" dirty="0">
                  <a:solidFill>
                    <a:schemeClr val="bg1"/>
                  </a:solidFill>
                </a:endParaRPr>
              </a:p>
            </p:txBody>
          </p:sp>
        </mc:Choice>
        <mc:Fallback xmlns="">
          <p:sp>
            <p:nvSpPr>
              <p:cNvPr id="6" name="Content Placeholder 5">
                <a:extLst>
                  <a:ext uri="{FF2B5EF4-FFF2-40B4-BE49-F238E27FC236}">
                    <a16:creationId xmlns:a16="http://schemas.microsoft.com/office/drawing/2014/main" id="{0323BF80-439E-4211-AE6C-2D2474E951DD}"/>
                  </a:ext>
                </a:extLst>
              </p:cNvPr>
              <p:cNvSpPr>
                <a:spLocks noGrp="1" noRot="1" noChangeAspect="1" noMove="1" noResize="1" noEditPoints="1" noAdjustHandles="1" noChangeArrowheads="1" noChangeShapeType="1" noTextEdit="1"/>
              </p:cNvSpPr>
              <p:nvPr>
                <p:ph idx="1"/>
              </p:nvPr>
            </p:nvSpPr>
            <p:spPr>
              <a:xfrm>
                <a:off x="2709912" y="1226016"/>
                <a:ext cx="6775450" cy="5973762"/>
              </a:xfrm>
              <a:blipFill>
                <a:blip r:embed="rId2"/>
                <a:stretch>
                  <a:fillRect r="-270"/>
                </a:stretch>
              </a:blipFill>
            </p:spPr>
            <p:txBody>
              <a:bodyPr/>
              <a:lstStyle/>
              <a:p>
                <a:r>
                  <a:rPr lang="en-GB">
                    <a:noFill/>
                  </a:rPr>
                  <a:t> </a:t>
                </a:r>
              </a:p>
            </p:txBody>
          </p:sp>
        </mc:Fallback>
      </mc:AlternateContent>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343948"/>
            <a:ext cx="5897218" cy="884238"/>
          </a:xfrm>
        </p:spPr>
        <p:txBody>
          <a:bodyPr/>
          <a:lstStyle/>
          <a:p>
            <a:pPr algn="ctr"/>
            <a:r>
              <a:rPr lang="en-US" b="0" i="0" u="none" strike="noStrike" dirty="0">
                <a:solidFill>
                  <a:schemeClr val="bg1"/>
                </a:solidFill>
                <a:effectLst/>
              </a:rPr>
              <a:t>Two-dimensional DCT</a:t>
            </a:r>
            <a:endParaRPr lang="en-GB" dirty="0">
              <a:solidFill>
                <a:schemeClr val="bg1"/>
              </a:solidFill>
            </a:endParaRP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6</a:t>
            </a:r>
            <a:endParaRPr lang="en-GB" dirty="0">
              <a:solidFill>
                <a:schemeClr val="bg1"/>
              </a:solidFill>
            </a:endParaRPr>
          </a:p>
        </p:txBody>
      </p:sp>
      <p:sp>
        <p:nvSpPr>
          <p:cNvPr id="28" name="Left Bracket 27">
            <a:extLst>
              <a:ext uri="{FF2B5EF4-FFF2-40B4-BE49-F238E27FC236}">
                <a16:creationId xmlns:a16="http://schemas.microsoft.com/office/drawing/2014/main" id="{A5FFB3CB-F387-4A93-BF6D-54D961A16859}"/>
              </a:ext>
            </a:extLst>
          </p:cNvPr>
          <p:cNvSpPr/>
          <p:nvPr/>
        </p:nvSpPr>
        <p:spPr>
          <a:xfrm>
            <a:off x="3025490" y="2569655"/>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Left Bracket 41">
            <a:extLst>
              <a:ext uri="{FF2B5EF4-FFF2-40B4-BE49-F238E27FC236}">
                <a16:creationId xmlns:a16="http://schemas.microsoft.com/office/drawing/2014/main" id="{947C7A5C-BA66-4940-8270-D4FC0F4CD60D}"/>
              </a:ext>
            </a:extLst>
          </p:cNvPr>
          <p:cNvSpPr/>
          <p:nvPr/>
        </p:nvSpPr>
        <p:spPr>
          <a:xfrm flipH="1">
            <a:off x="3199072" y="2556918"/>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TextBox 43">
            <a:extLst>
              <a:ext uri="{FF2B5EF4-FFF2-40B4-BE49-F238E27FC236}">
                <a16:creationId xmlns:a16="http://schemas.microsoft.com/office/drawing/2014/main" id="{25264CC3-D8D5-4075-9757-0B3A73EC5E23}"/>
              </a:ext>
            </a:extLst>
          </p:cNvPr>
          <p:cNvSpPr txBox="1"/>
          <p:nvPr/>
        </p:nvSpPr>
        <p:spPr>
          <a:xfrm>
            <a:off x="2860649" y="3531942"/>
            <a:ext cx="638064" cy="246221"/>
          </a:xfrm>
          <a:prstGeom prst="rect">
            <a:avLst/>
          </a:prstGeom>
          <a:noFill/>
        </p:spPr>
        <p:txBody>
          <a:bodyPr wrap="square" rtlCol="0">
            <a:spAutoFit/>
          </a:bodyPr>
          <a:lstStyle/>
          <a:p>
            <a:r>
              <a:rPr lang="en-US" sz="1000" dirty="0">
                <a:solidFill>
                  <a:schemeClr val="bg1"/>
                </a:solidFill>
              </a:rPr>
              <a:t>C (64x1)</a:t>
            </a:r>
            <a:endParaRPr lang="en-GB" sz="1000" dirty="0">
              <a:solidFill>
                <a:schemeClr val="bg1"/>
              </a:solidFill>
            </a:endParaRPr>
          </a:p>
        </p:txBody>
      </p:sp>
      <p:sp>
        <p:nvSpPr>
          <p:cNvPr id="46" name="TextBox 45">
            <a:extLst>
              <a:ext uri="{FF2B5EF4-FFF2-40B4-BE49-F238E27FC236}">
                <a16:creationId xmlns:a16="http://schemas.microsoft.com/office/drawing/2014/main" id="{02B4B78F-4F67-427E-B933-701B0FE9B243}"/>
              </a:ext>
            </a:extLst>
          </p:cNvPr>
          <p:cNvSpPr txBox="1"/>
          <p:nvPr/>
        </p:nvSpPr>
        <p:spPr>
          <a:xfrm>
            <a:off x="3358709" y="2884718"/>
            <a:ext cx="204210" cy="246221"/>
          </a:xfrm>
          <a:prstGeom prst="rect">
            <a:avLst/>
          </a:prstGeom>
          <a:noFill/>
        </p:spPr>
        <p:txBody>
          <a:bodyPr wrap="square" rtlCol="0">
            <a:spAutoFit/>
          </a:bodyPr>
          <a:lstStyle/>
          <a:p>
            <a:r>
              <a:rPr lang="en-US" sz="1000" dirty="0">
                <a:solidFill>
                  <a:schemeClr val="bg1"/>
                </a:solidFill>
              </a:rPr>
              <a:t>= </a:t>
            </a:r>
            <a:endParaRPr lang="en-GB" sz="1000" dirty="0">
              <a:solidFill>
                <a:schemeClr val="bg1"/>
              </a:solidFill>
            </a:endParaRPr>
          </a:p>
        </p:txBody>
      </p:sp>
      <p:sp>
        <p:nvSpPr>
          <p:cNvPr id="47" name="Left Bracket 46">
            <a:extLst>
              <a:ext uri="{FF2B5EF4-FFF2-40B4-BE49-F238E27FC236}">
                <a16:creationId xmlns:a16="http://schemas.microsoft.com/office/drawing/2014/main" id="{D24B0067-EF9E-4ABE-A1F5-AF7FA8103866}"/>
              </a:ext>
            </a:extLst>
          </p:cNvPr>
          <p:cNvSpPr/>
          <p:nvPr/>
        </p:nvSpPr>
        <p:spPr>
          <a:xfrm flipH="1">
            <a:off x="4925996" y="2561557"/>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8" name="Left Bracket 47">
            <a:extLst>
              <a:ext uri="{FF2B5EF4-FFF2-40B4-BE49-F238E27FC236}">
                <a16:creationId xmlns:a16="http://schemas.microsoft.com/office/drawing/2014/main" id="{C3ECFC16-5ED2-44FE-8C24-D4E4FF0AF79A}"/>
              </a:ext>
            </a:extLst>
          </p:cNvPr>
          <p:cNvSpPr/>
          <p:nvPr/>
        </p:nvSpPr>
        <p:spPr>
          <a:xfrm>
            <a:off x="3704101" y="2554530"/>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TextBox 48">
            <a:extLst>
              <a:ext uri="{FF2B5EF4-FFF2-40B4-BE49-F238E27FC236}">
                <a16:creationId xmlns:a16="http://schemas.microsoft.com/office/drawing/2014/main" id="{0237F3E2-92D7-496A-AB65-64A04FBDBFD4}"/>
              </a:ext>
            </a:extLst>
          </p:cNvPr>
          <p:cNvSpPr txBox="1"/>
          <p:nvPr/>
        </p:nvSpPr>
        <p:spPr>
          <a:xfrm>
            <a:off x="3998093" y="3519323"/>
            <a:ext cx="715249" cy="400110"/>
          </a:xfrm>
          <a:prstGeom prst="rect">
            <a:avLst/>
          </a:prstGeom>
          <a:noFill/>
        </p:spPr>
        <p:txBody>
          <a:bodyPr wrap="square" rtlCol="0">
            <a:spAutoFit/>
          </a:bodyPr>
          <a:lstStyle/>
          <a:p>
            <a:pPr algn="ctr"/>
            <a:r>
              <a:rPr lang="en-US" sz="1000" dirty="0">
                <a:solidFill>
                  <a:schemeClr val="bg1"/>
                </a:solidFill>
              </a:rPr>
              <a:t>T (64x64)</a:t>
            </a:r>
            <a:endParaRPr lang="en-GB" sz="1000" dirty="0">
              <a:solidFill>
                <a:schemeClr val="bg1"/>
              </a:solidFill>
            </a:endParaRPr>
          </a:p>
          <a:p>
            <a:pPr algn="ctr"/>
            <a:endParaRPr lang="en-GB" sz="1000" dirty="0">
              <a:solidFill>
                <a:schemeClr val="bg1"/>
              </a:solidFill>
            </a:endParaRPr>
          </a:p>
        </p:txBody>
      </p:sp>
      <p:sp>
        <p:nvSpPr>
          <p:cNvPr id="50" name="Left Bracket 49">
            <a:extLst>
              <a:ext uri="{FF2B5EF4-FFF2-40B4-BE49-F238E27FC236}">
                <a16:creationId xmlns:a16="http://schemas.microsoft.com/office/drawing/2014/main" id="{5E7D45E4-EAAD-410A-B0A1-1F36969B95BA}"/>
              </a:ext>
            </a:extLst>
          </p:cNvPr>
          <p:cNvSpPr/>
          <p:nvPr/>
        </p:nvSpPr>
        <p:spPr>
          <a:xfrm>
            <a:off x="5294211" y="2556340"/>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Left Bracket 50">
            <a:extLst>
              <a:ext uri="{FF2B5EF4-FFF2-40B4-BE49-F238E27FC236}">
                <a16:creationId xmlns:a16="http://schemas.microsoft.com/office/drawing/2014/main" id="{7D8C6218-6656-47DD-AEE6-629D702C01B2}"/>
              </a:ext>
            </a:extLst>
          </p:cNvPr>
          <p:cNvSpPr/>
          <p:nvPr/>
        </p:nvSpPr>
        <p:spPr>
          <a:xfrm flipH="1">
            <a:off x="5467793" y="2543603"/>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2" name="TextBox 51">
            <a:extLst>
              <a:ext uri="{FF2B5EF4-FFF2-40B4-BE49-F238E27FC236}">
                <a16:creationId xmlns:a16="http://schemas.microsoft.com/office/drawing/2014/main" id="{6772CD53-574F-4EE4-9857-A8A31006E43C}"/>
              </a:ext>
            </a:extLst>
          </p:cNvPr>
          <p:cNvSpPr txBox="1"/>
          <p:nvPr/>
        </p:nvSpPr>
        <p:spPr>
          <a:xfrm>
            <a:off x="5030858" y="2865264"/>
            <a:ext cx="204210" cy="246221"/>
          </a:xfrm>
          <a:prstGeom prst="rect">
            <a:avLst/>
          </a:prstGeom>
          <a:noFill/>
        </p:spPr>
        <p:txBody>
          <a:bodyPr wrap="square" rtlCol="0">
            <a:spAutoFit/>
          </a:bodyPr>
          <a:lstStyle/>
          <a:p>
            <a:r>
              <a:rPr lang="en-US" sz="1000" dirty="0">
                <a:solidFill>
                  <a:schemeClr val="bg1"/>
                </a:solidFill>
              </a:rPr>
              <a:t>. </a:t>
            </a:r>
            <a:endParaRPr lang="en-GB" sz="1000" dirty="0">
              <a:solidFill>
                <a:schemeClr val="bg1"/>
              </a:solidFill>
            </a:endParaRPr>
          </a:p>
        </p:txBody>
      </p:sp>
      <p:sp>
        <p:nvSpPr>
          <p:cNvPr id="53" name="TextBox 52">
            <a:extLst>
              <a:ext uri="{FF2B5EF4-FFF2-40B4-BE49-F238E27FC236}">
                <a16:creationId xmlns:a16="http://schemas.microsoft.com/office/drawing/2014/main" id="{CE5DD336-5927-47AE-95B9-E5F9D1A39272}"/>
              </a:ext>
            </a:extLst>
          </p:cNvPr>
          <p:cNvSpPr txBox="1"/>
          <p:nvPr/>
        </p:nvSpPr>
        <p:spPr>
          <a:xfrm>
            <a:off x="3732980" y="2604668"/>
            <a:ext cx="525831" cy="861774"/>
          </a:xfrm>
          <a:prstGeom prst="rect">
            <a:avLst/>
          </a:prstGeom>
          <a:noFill/>
        </p:spPr>
        <p:txBody>
          <a:bodyPr wrap="square" rtlCol="0">
            <a:spAutoFit/>
          </a:bodyPr>
          <a:lstStyle/>
          <a:p>
            <a:pPr algn="ctr"/>
            <a:r>
              <a:rPr lang="en-US" sz="1000" dirty="0">
                <a:solidFill>
                  <a:schemeClr val="bg1"/>
                </a:solidFill>
              </a:rPr>
              <a:t>…</a:t>
            </a:r>
          </a:p>
          <a:p>
            <a:pPr algn="ctr"/>
            <a:endParaRPr lang="en-US" sz="1000" dirty="0">
              <a:solidFill>
                <a:schemeClr val="bg1"/>
              </a:solidFill>
            </a:endParaRPr>
          </a:p>
          <a:p>
            <a:pPr algn="ctr"/>
            <a:r>
              <a:rPr lang="en-US" sz="1000" dirty="0">
                <a:solidFill>
                  <a:schemeClr val="bg1"/>
                </a:solidFill>
              </a:rPr>
              <a:t>Td_1</a:t>
            </a:r>
          </a:p>
          <a:p>
            <a:pPr algn="ctr"/>
            <a:endParaRPr lang="en-US" sz="1000" dirty="0">
              <a:solidFill>
                <a:schemeClr val="bg1"/>
              </a:solidFill>
            </a:endParaRPr>
          </a:p>
          <a:p>
            <a:pPr algn="ctr"/>
            <a:r>
              <a:rPr lang="en-US" sz="1000" dirty="0">
                <a:solidFill>
                  <a:schemeClr val="bg1"/>
                </a:solidFill>
              </a:rPr>
              <a:t>…</a:t>
            </a:r>
            <a:endParaRPr lang="en-GB" sz="1000" dirty="0">
              <a:solidFill>
                <a:schemeClr val="bg1"/>
              </a:solidFill>
            </a:endParaRPr>
          </a:p>
        </p:txBody>
      </p:sp>
      <p:sp>
        <p:nvSpPr>
          <p:cNvPr id="54" name="TextBox 53">
            <a:extLst>
              <a:ext uri="{FF2B5EF4-FFF2-40B4-BE49-F238E27FC236}">
                <a16:creationId xmlns:a16="http://schemas.microsoft.com/office/drawing/2014/main" id="{6028FF0B-EB21-4C15-9E10-F786BFCD83EA}"/>
              </a:ext>
            </a:extLst>
          </p:cNvPr>
          <p:cNvSpPr txBox="1"/>
          <p:nvPr/>
        </p:nvSpPr>
        <p:spPr>
          <a:xfrm>
            <a:off x="4333918" y="2590347"/>
            <a:ext cx="525831" cy="861774"/>
          </a:xfrm>
          <a:prstGeom prst="rect">
            <a:avLst/>
          </a:prstGeom>
          <a:noFill/>
        </p:spPr>
        <p:txBody>
          <a:bodyPr wrap="square" rtlCol="0">
            <a:spAutoFit/>
          </a:bodyPr>
          <a:lstStyle/>
          <a:p>
            <a:pPr algn="ctr"/>
            <a:r>
              <a:rPr lang="en-US" sz="1000" dirty="0">
                <a:solidFill>
                  <a:schemeClr val="bg1"/>
                </a:solidFill>
              </a:rPr>
              <a:t>…</a:t>
            </a:r>
          </a:p>
          <a:p>
            <a:pPr algn="ctr"/>
            <a:endParaRPr lang="en-US" sz="1000" dirty="0">
              <a:solidFill>
                <a:schemeClr val="bg1"/>
              </a:solidFill>
            </a:endParaRPr>
          </a:p>
          <a:p>
            <a:pPr algn="ctr"/>
            <a:r>
              <a:rPr lang="en-US" sz="1000" dirty="0">
                <a:solidFill>
                  <a:schemeClr val="bg1"/>
                </a:solidFill>
              </a:rPr>
              <a:t>Td_64</a:t>
            </a:r>
          </a:p>
          <a:p>
            <a:pPr algn="ctr"/>
            <a:endParaRPr lang="en-US" sz="1000" dirty="0">
              <a:solidFill>
                <a:schemeClr val="bg1"/>
              </a:solidFill>
            </a:endParaRPr>
          </a:p>
          <a:p>
            <a:pPr algn="ctr"/>
            <a:r>
              <a:rPr lang="en-US" sz="1000" dirty="0">
                <a:solidFill>
                  <a:schemeClr val="bg1"/>
                </a:solidFill>
              </a:rPr>
              <a:t>…</a:t>
            </a:r>
            <a:endParaRPr lang="en-GB" sz="1000" dirty="0">
              <a:solidFill>
                <a:schemeClr val="bg1"/>
              </a:solidFill>
            </a:endParaRPr>
          </a:p>
        </p:txBody>
      </p:sp>
      <p:sp>
        <p:nvSpPr>
          <p:cNvPr id="55" name="TextBox 54">
            <a:extLst>
              <a:ext uri="{FF2B5EF4-FFF2-40B4-BE49-F238E27FC236}">
                <a16:creationId xmlns:a16="http://schemas.microsoft.com/office/drawing/2014/main" id="{78F35040-BC91-4E61-A337-2F41D08757CC}"/>
              </a:ext>
            </a:extLst>
          </p:cNvPr>
          <p:cNvSpPr txBox="1"/>
          <p:nvPr/>
        </p:nvSpPr>
        <p:spPr>
          <a:xfrm>
            <a:off x="5088086" y="3526727"/>
            <a:ext cx="715249" cy="246221"/>
          </a:xfrm>
          <a:prstGeom prst="rect">
            <a:avLst/>
          </a:prstGeom>
          <a:noFill/>
        </p:spPr>
        <p:txBody>
          <a:bodyPr wrap="square" rtlCol="0">
            <a:spAutoFit/>
          </a:bodyPr>
          <a:lstStyle/>
          <a:p>
            <a:pPr algn="ctr"/>
            <a:r>
              <a:rPr lang="el-GR" sz="1000" i="0" dirty="0">
                <a:solidFill>
                  <a:schemeClr val="bg1"/>
                </a:solidFill>
                <a:effectLst/>
              </a:rPr>
              <a:t>γ</a:t>
            </a:r>
            <a:r>
              <a:rPr lang="en-US" sz="1000" i="0" dirty="0">
                <a:solidFill>
                  <a:schemeClr val="bg1"/>
                </a:solidFill>
                <a:effectLst/>
              </a:rPr>
              <a:t> (64x1)</a:t>
            </a:r>
            <a:endParaRPr lang="en-GB" sz="1000" dirty="0">
              <a:solidFill>
                <a:schemeClr val="bg1"/>
              </a:solidFill>
            </a:endParaRPr>
          </a:p>
        </p:txBody>
      </p:sp>
      <p:sp>
        <p:nvSpPr>
          <p:cNvPr id="56" name="TextBox 55">
            <a:extLst>
              <a:ext uri="{FF2B5EF4-FFF2-40B4-BE49-F238E27FC236}">
                <a16:creationId xmlns:a16="http://schemas.microsoft.com/office/drawing/2014/main" id="{83E2036A-4D3C-4297-B509-598B7C8984F3}"/>
              </a:ext>
            </a:extLst>
          </p:cNvPr>
          <p:cNvSpPr txBox="1"/>
          <p:nvPr/>
        </p:nvSpPr>
        <p:spPr>
          <a:xfrm>
            <a:off x="4037746" y="2587740"/>
            <a:ext cx="525831" cy="861774"/>
          </a:xfrm>
          <a:prstGeom prst="rect">
            <a:avLst/>
          </a:prstGeom>
          <a:noFill/>
        </p:spPr>
        <p:txBody>
          <a:bodyPr wrap="square" rtlCol="0">
            <a:spAutoFit/>
          </a:bodyPr>
          <a:lstStyle/>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a:t>
            </a:r>
          </a:p>
          <a:p>
            <a:pPr algn="ctr"/>
            <a:endParaRPr lang="en-US" sz="1000" dirty="0">
              <a:solidFill>
                <a:schemeClr val="bg1"/>
              </a:solidFill>
            </a:endParaRPr>
          </a:p>
          <a:p>
            <a:pPr algn="ctr"/>
            <a:endParaRPr lang="en-US" sz="1000" dirty="0">
              <a:solidFill>
                <a:schemeClr val="bg1"/>
              </a:solidFill>
            </a:endParaRPr>
          </a:p>
        </p:txBody>
      </p:sp>
      <p:cxnSp>
        <p:nvCxnSpPr>
          <p:cNvPr id="3" name="Straight Arrow Connector 2">
            <a:extLst>
              <a:ext uri="{FF2B5EF4-FFF2-40B4-BE49-F238E27FC236}">
                <a16:creationId xmlns:a16="http://schemas.microsoft.com/office/drawing/2014/main" id="{5C294983-D36B-4C5E-B35F-502442874CDF}"/>
              </a:ext>
            </a:extLst>
          </p:cNvPr>
          <p:cNvCxnSpPr>
            <a:cxnSpLocks/>
          </p:cNvCxnSpPr>
          <p:nvPr/>
        </p:nvCxnSpPr>
        <p:spPr>
          <a:xfrm flipV="1">
            <a:off x="5696125" y="3007829"/>
            <a:ext cx="1350627" cy="12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21168D2-3187-4882-B171-01EDD9E8BAFB}"/>
              </a:ext>
            </a:extLst>
          </p:cNvPr>
          <p:cNvSpPr txBox="1"/>
          <p:nvPr/>
        </p:nvSpPr>
        <p:spPr>
          <a:xfrm>
            <a:off x="5605112" y="2710278"/>
            <a:ext cx="1598055" cy="246221"/>
          </a:xfrm>
          <a:prstGeom prst="rect">
            <a:avLst/>
          </a:prstGeom>
          <a:noFill/>
        </p:spPr>
        <p:txBody>
          <a:bodyPr wrap="square" rtlCol="0">
            <a:spAutoFit/>
          </a:bodyPr>
          <a:lstStyle/>
          <a:p>
            <a:r>
              <a:rPr lang="en-US" sz="1000" dirty="0">
                <a:solidFill>
                  <a:schemeClr val="bg1"/>
                </a:solidFill>
              </a:rPr>
              <a:t>Presence of missing pixels</a:t>
            </a:r>
            <a:endParaRPr lang="en-GB" sz="1000" dirty="0">
              <a:solidFill>
                <a:schemeClr val="bg1"/>
              </a:solidFill>
            </a:endParaRPr>
          </a:p>
        </p:txBody>
      </p:sp>
      <p:sp>
        <p:nvSpPr>
          <p:cNvPr id="58" name="Left Bracket 57">
            <a:extLst>
              <a:ext uri="{FF2B5EF4-FFF2-40B4-BE49-F238E27FC236}">
                <a16:creationId xmlns:a16="http://schemas.microsoft.com/office/drawing/2014/main" id="{17AB1033-329B-436D-AD73-4D0074F4C66F}"/>
              </a:ext>
            </a:extLst>
          </p:cNvPr>
          <p:cNvSpPr/>
          <p:nvPr/>
        </p:nvSpPr>
        <p:spPr>
          <a:xfrm>
            <a:off x="7172162" y="2765338"/>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9" name="Left Bracket 58">
            <a:extLst>
              <a:ext uri="{FF2B5EF4-FFF2-40B4-BE49-F238E27FC236}">
                <a16:creationId xmlns:a16="http://schemas.microsoft.com/office/drawing/2014/main" id="{591C7CF4-BB5A-456C-8A21-E0487DEFB69B}"/>
              </a:ext>
            </a:extLst>
          </p:cNvPr>
          <p:cNvSpPr/>
          <p:nvPr/>
        </p:nvSpPr>
        <p:spPr>
          <a:xfrm flipH="1">
            <a:off x="7339956" y="2765337"/>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0" name="TextBox 59">
            <a:extLst>
              <a:ext uri="{FF2B5EF4-FFF2-40B4-BE49-F238E27FC236}">
                <a16:creationId xmlns:a16="http://schemas.microsoft.com/office/drawing/2014/main" id="{28014451-CF9F-4ECF-80A1-34709B3CC74C}"/>
              </a:ext>
            </a:extLst>
          </p:cNvPr>
          <p:cNvSpPr txBox="1"/>
          <p:nvPr/>
        </p:nvSpPr>
        <p:spPr>
          <a:xfrm>
            <a:off x="7028586" y="3335285"/>
            <a:ext cx="550333" cy="246221"/>
          </a:xfrm>
          <a:prstGeom prst="rect">
            <a:avLst/>
          </a:prstGeom>
          <a:noFill/>
        </p:spPr>
        <p:txBody>
          <a:bodyPr wrap="square" rtlCol="0">
            <a:spAutoFit/>
          </a:bodyPr>
          <a:lstStyle/>
          <a:p>
            <a:r>
              <a:rPr lang="en-US" sz="1000" dirty="0">
                <a:solidFill>
                  <a:schemeClr val="bg1"/>
                </a:solidFill>
              </a:rPr>
              <a:t>B(Sx1)</a:t>
            </a:r>
            <a:endParaRPr lang="en-GB" sz="1000" dirty="0">
              <a:solidFill>
                <a:schemeClr val="bg1"/>
              </a:solidFill>
            </a:endParaRPr>
          </a:p>
        </p:txBody>
      </p:sp>
      <p:sp>
        <p:nvSpPr>
          <p:cNvPr id="61" name="TextBox 60">
            <a:extLst>
              <a:ext uri="{FF2B5EF4-FFF2-40B4-BE49-F238E27FC236}">
                <a16:creationId xmlns:a16="http://schemas.microsoft.com/office/drawing/2014/main" id="{E14A6A8B-5C7D-4F36-848C-AE0917B47901}"/>
              </a:ext>
            </a:extLst>
          </p:cNvPr>
          <p:cNvSpPr txBox="1"/>
          <p:nvPr/>
        </p:nvSpPr>
        <p:spPr>
          <a:xfrm>
            <a:off x="7476814" y="2884718"/>
            <a:ext cx="204210" cy="246221"/>
          </a:xfrm>
          <a:prstGeom prst="rect">
            <a:avLst/>
          </a:prstGeom>
          <a:noFill/>
        </p:spPr>
        <p:txBody>
          <a:bodyPr wrap="square" rtlCol="0">
            <a:spAutoFit/>
          </a:bodyPr>
          <a:lstStyle/>
          <a:p>
            <a:r>
              <a:rPr lang="en-US" sz="1000" dirty="0">
                <a:solidFill>
                  <a:schemeClr val="bg1"/>
                </a:solidFill>
              </a:rPr>
              <a:t>= </a:t>
            </a:r>
            <a:endParaRPr lang="en-GB" sz="1000" dirty="0">
              <a:solidFill>
                <a:schemeClr val="bg1"/>
              </a:solidFill>
            </a:endParaRPr>
          </a:p>
        </p:txBody>
      </p:sp>
      <p:sp>
        <p:nvSpPr>
          <p:cNvPr id="64" name="TextBox 63">
            <a:extLst>
              <a:ext uri="{FF2B5EF4-FFF2-40B4-BE49-F238E27FC236}">
                <a16:creationId xmlns:a16="http://schemas.microsoft.com/office/drawing/2014/main" id="{DD9A8117-FD40-4A10-9187-0078A0EA73EF}"/>
              </a:ext>
            </a:extLst>
          </p:cNvPr>
          <p:cNvSpPr txBox="1"/>
          <p:nvPr/>
        </p:nvSpPr>
        <p:spPr>
          <a:xfrm>
            <a:off x="7769044" y="2765524"/>
            <a:ext cx="525831" cy="553998"/>
          </a:xfrm>
          <a:prstGeom prst="rect">
            <a:avLst/>
          </a:prstGeom>
          <a:noFill/>
        </p:spPr>
        <p:txBody>
          <a:bodyPr wrap="square" rtlCol="0">
            <a:spAutoFit/>
          </a:bodyPr>
          <a:lstStyle/>
          <a:p>
            <a:pPr algn="ctr"/>
            <a:r>
              <a:rPr lang="en-US" sz="1000" dirty="0">
                <a:solidFill>
                  <a:schemeClr val="bg1"/>
                </a:solidFill>
              </a:rPr>
              <a:t>…</a:t>
            </a:r>
          </a:p>
          <a:p>
            <a:pPr algn="ctr"/>
            <a:r>
              <a:rPr lang="en-US" sz="1000" dirty="0">
                <a:solidFill>
                  <a:schemeClr val="bg1"/>
                </a:solidFill>
              </a:rPr>
              <a:t>Td_1</a:t>
            </a:r>
          </a:p>
          <a:p>
            <a:pPr algn="ctr"/>
            <a:r>
              <a:rPr lang="en-US" sz="1000" dirty="0">
                <a:solidFill>
                  <a:schemeClr val="bg1"/>
                </a:solidFill>
              </a:rPr>
              <a:t>…</a:t>
            </a:r>
            <a:endParaRPr lang="en-GB" sz="1000" dirty="0">
              <a:solidFill>
                <a:schemeClr val="bg1"/>
              </a:solidFill>
            </a:endParaRPr>
          </a:p>
        </p:txBody>
      </p:sp>
      <p:sp>
        <p:nvSpPr>
          <p:cNvPr id="65" name="TextBox 64">
            <a:extLst>
              <a:ext uri="{FF2B5EF4-FFF2-40B4-BE49-F238E27FC236}">
                <a16:creationId xmlns:a16="http://schemas.microsoft.com/office/drawing/2014/main" id="{0EA47AB0-9C55-429C-81D6-F4BB309DBBE8}"/>
              </a:ext>
            </a:extLst>
          </p:cNvPr>
          <p:cNvSpPr txBox="1"/>
          <p:nvPr/>
        </p:nvSpPr>
        <p:spPr>
          <a:xfrm>
            <a:off x="8382895" y="2758556"/>
            <a:ext cx="525831" cy="553998"/>
          </a:xfrm>
          <a:prstGeom prst="rect">
            <a:avLst/>
          </a:prstGeom>
          <a:noFill/>
        </p:spPr>
        <p:txBody>
          <a:bodyPr wrap="square" rtlCol="0">
            <a:spAutoFit/>
          </a:bodyPr>
          <a:lstStyle/>
          <a:p>
            <a:pPr algn="ctr"/>
            <a:r>
              <a:rPr lang="en-US" sz="1000" dirty="0">
                <a:solidFill>
                  <a:schemeClr val="bg1"/>
                </a:solidFill>
              </a:rPr>
              <a:t>…</a:t>
            </a:r>
          </a:p>
          <a:p>
            <a:pPr algn="ctr"/>
            <a:r>
              <a:rPr lang="en-US" sz="1000" dirty="0">
                <a:solidFill>
                  <a:schemeClr val="bg1"/>
                </a:solidFill>
              </a:rPr>
              <a:t>Td_64</a:t>
            </a:r>
          </a:p>
          <a:p>
            <a:pPr algn="ctr"/>
            <a:r>
              <a:rPr lang="en-US" sz="1000" dirty="0">
                <a:solidFill>
                  <a:schemeClr val="bg1"/>
                </a:solidFill>
              </a:rPr>
              <a:t>…</a:t>
            </a:r>
            <a:endParaRPr lang="en-GB" sz="1000" dirty="0">
              <a:solidFill>
                <a:schemeClr val="bg1"/>
              </a:solidFill>
            </a:endParaRPr>
          </a:p>
        </p:txBody>
      </p:sp>
      <p:sp>
        <p:nvSpPr>
          <p:cNvPr id="66" name="Left Bracket 65">
            <a:extLst>
              <a:ext uri="{FF2B5EF4-FFF2-40B4-BE49-F238E27FC236}">
                <a16:creationId xmlns:a16="http://schemas.microsoft.com/office/drawing/2014/main" id="{0374BEE3-A6A5-4282-9CC6-F00B00AD85C9}"/>
              </a:ext>
            </a:extLst>
          </p:cNvPr>
          <p:cNvSpPr/>
          <p:nvPr/>
        </p:nvSpPr>
        <p:spPr>
          <a:xfrm>
            <a:off x="7811841" y="2765337"/>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7" name="Left Bracket 66">
            <a:extLst>
              <a:ext uri="{FF2B5EF4-FFF2-40B4-BE49-F238E27FC236}">
                <a16:creationId xmlns:a16="http://schemas.microsoft.com/office/drawing/2014/main" id="{B6D4C1C7-04ED-4B1C-8243-A99FB8B89AD1}"/>
              </a:ext>
            </a:extLst>
          </p:cNvPr>
          <p:cNvSpPr/>
          <p:nvPr/>
        </p:nvSpPr>
        <p:spPr>
          <a:xfrm flipH="1">
            <a:off x="8850953" y="2771564"/>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8" name="TextBox 67">
            <a:extLst>
              <a:ext uri="{FF2B5EF4-FFF2-40B4-BE49-F238E27FC236}">
                <a16:creationId xmlns:a16="http://schemas.microsoft.com/office/drawing/2014/main" id="{E01FBDF8-9A2F-4707-A943-4BBE04213D76}"/>
              </a:ext>
            </a:extLst>
          </p:cNvPr>
          <p:cNvSpPr txBox="1"/>
          <p:nvPr/>
        </p:nvSpPr>
        <p:spPr>
          <a:xfrm>
            <a:off x="8025112" y="2576941"/>
            <a:ext cx="525831" cy="861774"/>
          </a:xfrm>
          <a:prstGeom prst="rect">
            <a:avLst/>
          </a:prstGeom>
          <a:noFill/>
        </p:spPr>
        <p:txBody>
          <a:bodyPr wrap="square" rtlCol="0">
            <a:spAutoFit/>
          </a:bodyPr>
          <a:lstStyle/>
          <a:p>
            <a:pPr algn="ctr"/>
            <a:endParaRPr lang="en-US" sz="1000" dirty="0">
              <a:solidFill>
                <a:schemeClr val="bg1"/>
              </a:solidFill>
            </a:endParaRPr>
          </a:p>
          <a:p>
            <a:pPr algn="ctr"/>
            <a:endParaRPr lang="en-US" sz="1000" dirty="0">
              <a:solidFill>
                <a:schemeClr val="bg1"/>
              </a:solidFill>
            </a:endParaRPr>
          </a:p>
          <a:p>
            <a:pPr algn="ctr"/>
            <a:r>
              <a:rPr lang="en-US" sz="1000" dirty="0">
                <a:solidFill>
                  <a:schemeClr val="bg1"/>
                </a:solidFill>
              </a:rPr>
              <a:t>…</a:t>
            </a:r>
          </a:p>
          <a:p>
            <a:pPr algn="ctr"/>
            <a:endParaRPr lang="en-US" sz="1000" dirty="0">
              <a:solidFill>
                <a:schemeClr val="bg1"/>
              </a:solidFill>
            </a:endParaRPr>
          </a:p>
          <a:p>
            <a:pPr algn="ctr"/>
            <a:endParaRPr lang="en-US" sz="1000" dirty="0">
              <a:solidFill>
                <a:schemeClr val="bg1"/>
              </a:solidFill>
            </a:endParaRPr>
          </a:p>
        </p:txBody>
      </p:sp>
      <p:sp>
        <p:nvSpPr>
          <p:cNvPr id="69" name="TextBox 68">
            <a:extLst>
              <a:ext uri="{FF2B5EF4-FFF2-40B4-BE49-F238E27FC236}">
                <a16:creationId xmlns:a16="http://schemas.microsoft.com/office/drawing/2014/main" id="{50D6BA9E-5297-4315-B3E0-FB93C488E209}"/>
              </a:ext>
            </a:extLst>
          </p:cNvPr>
          <p:cNvSpPr txBox="1"/>
          <p:nvPr/>
        </p:nvSpPr>
        <p:spPr>
          <a:xfrm>
            <a:off x="7962311" y="3332674"/>
            <a:ext cx="715249" cy="400110"/>
          </a:xfrm>
          <a:prstGeom prst="rect">
            <a:avLst/>
          </a:prstGeom>
          <a:noFill/>
        </p:spPr>
        <p:txBody>
          <a:bodyPr wrap="square" rtlCol="0">
            <a:spAutoFit/>
          </a:bodyPr>
          <a:lstStyle/>
          <a:p>
            <a:pPr algn="ctr"/>
            <a:r>
              <a:rPr lang="en-US" sz="1000" dirty="0">
                <a:solidFill>
                  <a:schemeClr val="bg1"/>
                </a:solidFill>
              </a:rPr>
              <a:t>A (Sx64)</a:t>
            </a:r>
            <a:endParaRPr lang="en-GB" sz="1000" dirty="0">
              <a:solidFill>
                <a:schemeClr val="bg1"/>
              </a:solidFill>
            </a:endParaRPr>
          </a:p>
          <a:p>
            <a:pPr algn="ctr"/>
            <a:endParaRPr lang="en-GB" sz="1000" dirty="0">
              <a:solidFill>
                <a:schemeClr val="bg1"/>
              </a:solidFill>
            </a:endParaRPr>
          </a:p>
        </p:txBody>
      </p:sp>
      <p:sp>
        <p:nvSpPr>
          <p:cNvPr id="70" name="Left Bracket 69">
            <a:extLst>
              <a:ext uri="{FF2B5EF4-FFF2-40B4-BE49-F238E27FC236}">
                <a16:creationId xmlns:a16="http://schemas.microsoft.com/office/drawing/2014/main" id="{12B6E725-96F7-4EBD-A340-90A11EFBCB49}"/>
              </a:ext>
            </a:extLst>
          </p:cNvPr>
          <p:cNvSpPr/>
          <p:nvPr/>
        </p:nvSpPr>
        <p:spPr>
          <a:xfrm>
            <a:off x="9047208" y="2549223"/>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1" name="Left Bracket 70">
            <a:extLst>
              <a:ext uri="{FF2B5EF4-FFF2-40B4-BE49-F238E27FC236}">
                <a16:creationId xmlns:a16="http://schemas.microsoft.com/office/drawing/2014/main" id="{0A65A6BB-5A45-4903-93EF-22C996FFA1BC}"/>
              </a:ext>
            </a:extLst>
          </p:cNvPr>
          <p:cNvSpPr/>
          <p:nvPr/>
        </p:nvSpPr>
        <p:spPr>
          <a:xfrm flipH="1">
            <a:off x="9220790" y="253648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2" name="TextBox 71">
            <a:extLst>
              <a:ext uri="{FF2B5EF4-FFF2-40B4-BE49-F238E27FC236}">
                <a16:creationId xmlns:a16="http://schemas.microsoft.com/office/drawing/2014/main" id="{F04C666E-CFAD-46A3-8419-1A103E020BC8}"/>
              </a:ext>
            </a:extLst>
          </p:cNvPr>
          <p:cNvSpPr txBox="1"/>
          <p:nvPr/>
        </p:nvSpPr>
        <p:spPr>
          <a:xfrm>
            <a:off x="8841083" y="3519610"/>
            <a:ext cx="715249" cy="246221"/>
          </a:xfrm>
          <a:prstGeom prst="rect">
            <a:avLst/>
          </a:prstGeom>
          <a:noFill/>
        </p:spPr>
        <p:txBody>
          <a:bodyPr wrap="square" rtlCol="0">
            <a:spAutoFit/>
          </a:bodyPr>
          <a:lstStyle/>
          <a:p>
            <a:pPr algn="ctr"/>
            <a:r>
              <a:rPr lang="el-GR" sz="1000" i="0" dirty="0">
                <a:solidFill>
                  <a:schemeClr val="bg1"/>
                </a:solidFill>
                <a:effectLst/>
              </a:rPr>
              <a:t>γ</a:t>
            </a:r>
            <a:r>
              <a:rPr lang="en-US" sz="1000" i="0" dirty="0">
                <a:solidFill>
                  <a:schemeClr val="bg1"/>
                </a:solidFill>
                <a:effectLst/>
              </a:rPr>
              <a:t> (64x1)</a:t>
            </a:r>
            <a:endParaRPr lang="en-GB" sz="1000" dirty="0">
              <a:solidFill>
                <a:schemeClr val="bg1"/>
              </a:solidFill>
            </a:endParaRPr>
          </a:p>
        </p:txBody>
      </p:sp>
      <p:sp>
        <p:nvSpPr>
          <p:cNvPr id="73" name="TextBox 72">
            <a:extLst>
              <a:ext uri="{FF2B5EF4-FFF2-40B4-BE49-F238E27FC236}">
                <a16:creationId xmlns:a16="http://schemas.microsoft.com/office/drawing/2014/main" id="{E4663132-AE1D-4293-8716-D6A612337DD0}"/>
              </a:ext>
            </a:extLst>
          </p:cNvPr>
          <p:cNvSpPr txBox="1"/>
          <p:nvPr/>
        </p:nvSpPr>
        <p:spPr>
          <a:xfrm>
            <a:off x="7393465" y="3528191"/>
            <a:ext cx="715249" cy="400110"/>
          </a:xfrm>
          <a:prstGeom prst="rect">
            <a:avLst/>
          </a:prstGeom>
          <a:noFill/>
        </p:spPr>
        <p:txBody>
          <a:bodyPr wrap="square" rtlCol="0">
            <a:spAutoFit/>
          </a:bodyPr>
          <a:lstStyle/>
          <a:p>
            <a:pPr algn="ctr"/>
            <a:r>
              <a:rPr lang="en-US" sz="1000" dirty="0">
                <a:solidFill>
                  <a:schemeClr val="bg1"/>
                </a:solidFill>
              </a:rPr>
              <a:t>S &lt; 64</a:t>
            </a:r>
            <a:endParaRPr lang="en-GB" sz="1000" dirty="0">
              <a:solidFill>
                <a:schemeClr val="bg1"/>
              </a:solidFill>
            </a:endParaRPr>
          </a:p>
          <a:p>
            <a:pPr algn="ctr"/>
            <a:endParaRPr lang="en-GB" sz="1000" dirty="0">
              <a:solidFill>
                <a:schemeClr val="bg1"/>
              </a:solidFill>
            </a:endParaRPr>
          </a:p>
        </p:txBody>
      </p:sp>
    </p:spTree>
    <p:extLst>
      <p:ext uri="{BB962C8B-B14F-4D97-AF65-F5344CB8AC3E}">
        <p14:creationId xmlns:p14="http://schemas.microsoft.com/office/powerpoint/2010/main" val="397604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1194631"/>
                <a:ext cx="6775450" cy="5973762"/>
              </a:xfrm>
            </p:spPr>
            <p:txBody>
              <a:bodyPr/>
              <a:lstStyle/>
              <a:p>
                <a:pPr marL="0" indent="0" rtl="0">
                  <a:spcBef>
                    <a:spcPts val="0"/>
                  </a:spcBef>
                  <a:spcAft>
                    <a:spcPts val="0"/>
                  </a:spcAft>
                  <a:buNone/>
                </a:pPr>
                <a:r>
                  <a:rPr lang="en-US" sz="1000" dirty="0">
                    <a:solidFill>
                      <a:schemeClr val="bg1"/>
                    </a:solidFill>
                  </a:rPr>
                  <a:t>As discussed in the previous section, regression was the underlying concept when theorizing a compressed sensing </a:t>
                </a:r>
                <a:r>
                  <a:rPr lang="en-GB" sz="1000" dirty="0">
                    <a:solidFill>
                      <a:schemeClr val="bg1"/>
                    </a:solidFill>
                  </a:rPr>
                  <a:t>method to derive DCT coefficient values using only a limited number of pixels due to representation of a corrupted image block as an under-determined linear system. Since images tend to be sparse in the DCT domain (a small number of coefficients are non-zero), for this specific project, L1-norm lasso regression is the chosen form of regression. Lasso regression </a:t>
                </a:r>
                <a:r>
                  <a:rPr lang="en-US" sz="1000" dirty="0">
                    <a:solidFill>
                      <a:schemeClr val="bg1"/>
                    </a:solidFill>
                  </a:rPr>
                  <a:t>utilizes the L1 regularization method which implements a penalty equal to a regularization term (</a:t>
                </a:r>
                <a:r>
                  <a:rPr lang="el-GR" sz="1000" dirty="0">
                    <a:solidFill>
                      <a:schemeClr val="bg1"/>
                    </a:solidFill>
                  </a:rPr>
                  <a:t>λ</a:t>
                </a:r>
                <a:r>
                  <a:rPr lang="en-US" sz="1000" dirty="0">
                    <a:solidFill>
                      <a:schemeClr val="bg1"/>
                    </a:solidFill>
                  </a:rPr>
                  <a:t>)  multiplied by the absolute value of the sum of the magnitudes of the coefficients (L1-norm) into the objective error function [3]:</a:t>
                </a:r>
              </a:p>
              <a:p>
                <a:pPr marL="0" indent="0" rtl="0">
                  <a:spcBef>
                    <a:spcPts val="0"/>
                  </a:spcBef>
                  <a:spcAft>
                    <a:spcPts val="0"/>
                  </a:spcAft>
                  <a:buNone/>
                </a:pPr>
                <a:endParaRPr lang="en-US" sz="1000" dirty="0">
                  <a:solidFill>
                    <a:schemeClr val="bg1"/>
                  </a:solidFill>
                </a:endParaRPr>
              </a:p>
              <a:p>
                <a:pPr marL="0" indent="0" rtl="0">
                  <a:spcBef>
                    <a:spcPts val="0"/>
                  </a:spcBef>
                  <a:spcAft>
                    <a:spcPts val="0"/>
                  </a:spcAft>
                  <a:buNone/>
                </a:pPr>
                <a:r>
                  <a:rPr lang="en-GB" sz="1000" dirty="0">
                    <a:solidFill>
                      <a:schemeClr val="bg1"/>
                    </a:solidFill>
                  </a:rPr>
                  <a:t> </a:t>
                </a:r>
              </a:p>
              <a:p>
                <a:pPr marL="0" indent="0" rtl="0">
                  <a:spcBef>
                    <a:spcPts val="0"/>
                  </a:spcBef>
                  <a:spcAft>
                    <a:spcPts val="0"/>
                  </a:spcAft>
                  <a:buNone/>
                </a:pPr>
                <a:endParaRPr lang="en-GB" sz="1000" dirty="0">
                  <a:solidFill>
                    <a:schemeClr val="bg1"/>
                  </a:solidFill>
                </a:endParaRPr>
              </a:p>
              <a:p>
                <a:pPr marL="0" indent="0" rtl="0">
                  <a:spcBef>
                    <a:spcPts val="0"/>
                  </a:spcBef>
                  <a:spcAft>
                    <a:spcPts val="0"/>
                  </a:spcAft>
                  <a:buNone/>
                </a:pPr>
                <a:endParaRPr lang="en-GB" sz="1000" dirty="0">
                  <a:solidFill>
                    <a:schemeClr val="bg1"/>
                  </a:solidFill>
                </a:endParaRPr>
              </a:p>
              <a:p>
                <a:pPr marL="0" indent="0" rtl="0">
                  <a:spcBef>
                    <a:spcPts val="0"/>
                  </a:spcBef>
                  <a:spcAft>
                    <a:spcPts val="0"/>
                  </a:spcAft>
                  <a:buNone/>
                </a:pPr>
                <a:endParaRPr lang="en-GB" sz="1000" dirty="0">
                  <a:solidFill>
                    <a:schemeClr val="bg1"/>
                  </a:solidFill>
                </a:endParaRPr>
              </a:p>
              <a:p>
                <a:pPr marL="0" indent="0" rtl="0">
                  <a:spcBef>
                    <a:spcPts val="0"/>
                  </a:spcBef>
                  <a:spcAft>
                    <a:spcPts val="0"/>
                  </a:spcAft>
                  <a:buNone/>
                </a:pPr>
                <a:endParaRPr lang="en-GB" sz="1000" dirty="0">
                  <a:solidFill>
                    <a:schemeClr val="bg1"/>
                  </a:solidFill>
                </a:endParaRPr>
              </a:p>
              <a:p>
                <a:pPr marL="0" indent="0">
                  <a:spcBef>
                    <a:spcPts val="0"/>
                  </a:spcBef>
                  <a:buNone/>
                </a:pPr>
                <a:r>
                  <a:rPr lang="en-US" sz="1000" dirty="0">
                    <a:solidFill>
                      <a:schemeClr val="bg1"/>
                    </a:solidFill>
                  </a:rPr>
                  <a:t>The goal of regularization in general is to penalize large coefficient values (weights) constraining them to be small to reduce the overall variance of the regression model. By reducing the variance, the bias of the model increases allowing the model produce more consistent results when predicting on different testing datasets avoiding overfitting. In the context of this project, when a lasso model is fitted (trained) using the A and B matrices and used to estimate the DCT coefficients (weights), the L1-norm regularization imposes a constraint on DCT coefficients leading to some coefficient values equaling zero creating the desired sparsity in the DCT domain. Therefore, by utilizing </a:t>
                </a:r>
                <a:r>
                  <a:rPr lang="en-GB" sz="1000" dirty="0">
                    <a:solidFill>
                      <a:schemeClr val="bg1"/>
                    </a:solidFill>
                  </a:rPr>
                  <a:t>L1-norm lasso regression, the DCT </a:t>
                </a:r>
                <a:r>
                  <a:rPr lang="en-US" sz="1000" dirty="0">
                    <a:solidFill>
                      <a:schemeClr val="bg1"/>
                    </a:solidFill>
                  </a:rPr>
                  <a:t>coefficient</a:t>
                </a:r>
                <a:r>
                  <a:rPr lang="en-GB" sz="1000" dirty="0">
                    <a:solidFill>
                      <a:schemeClr val="bg1"/>
                    </a:solidFill>
                  </a:rPr>
                  <a:t> vector </a:t>
                </a:r>
                <a14:m>
                  <m:oMath xmlns:m="http://schemas.openxmlformats.org/officeDocument/2006/math">
                    <m:r>
                      <a:rPr lang="en-US" sz="1000" i="1" smtClean="0">
                        <a:solidFill>
                          <a:schemeClr val="bg1"/>
                        </a:solidFill>
                        <a:effectLst/>
                        <a:latin typeface="Cambria Math" panose="02040503050406030204" pitchFamily="18" charset="0"/>
                        <a:ea typeface="Cambria Math" panose="02040503050406030204" pitchFamily="18" charset="0"/>
                      </a:rPr>
                      <m:t>𝛾</m:t>
                    </m:r>
                  </m:oMath>
                </a14:m>
                <a:r>
                  <a:rPr lang="en-GB" sz="1000" dirty="0">
                    <a:solidFill>
                      <a:schemeClr val="bg1"/>
                    </a:solidFill>
                  </a:rPr>
                  <a:t> estimated better represents the true values of the DCT </a:t>
                </a:r>
                <a:r>
                  <a:rPr lang="en-US" sz="1000" dirty="0">
                    <a:solidFill>
                      <a:schemeClr val="bg1"/>
                    </a:solidFill>
                  </a:rPr>
                  <a:t>coefficient. The optimal value for the regularization term </a:t>
                </a:r>
                <a:r>
                  <a:rPr lang="el-GR" sz="1000" dirty="0">
                    <a:solidFill>
                      <a:schemeClr val="bg1"/>
                    </a:solidFill>
                  </a:rPr>
                  <a:t>λ</a:t>
                </a:r>
                <a:r>
                  <a:rPr lang="en-US" sz="1000" dirty="0">
                    <a:solidFill>
                      <a:schemeClr val="bg1"/>
                    </a:solidFill>
                  </a:rPr>
                  <a:t>  to use when performing lasso regression is derived through cross validation and </a:t>
                </a:r>
                <a:r>
                  <a:rPr lang="en-GB" sz="1000" dirty="0">
                    <a:solidFill>
                      <a:schemeClr val="bg1"/>
                    </a:solidFill>
                  </a:rPr>
                  <a:t>will further be explored in the next section. </a:t>
                </a:r>
                <a:r>
                  <a:rPr lang="en-US" sz="1000" dirty="0">
                    <a:solidFill>
                      <a:schemeClr val="bg1"/>
                    </a:solidFill>
                  </a:rPr>
                  <a:t> </a:t>
                </a:r>
              </a:p>
              <a:p>
                <a:pPr marL="0" indent="0">
                  <a:spcBef>
                    <a:spcPts val="0"/>
                  </a:spcBef>
                  <a:buNone/>
                </a:pPr>
                <a:endParaRPr lang="en-US" sz="1000" dirty="0">
                  <a:solidFill>
                    <a:schemeClr val="bg1"/>
                  </a:solidFill>
                </a:endParaRPr>
              </a:p>
            </p:txBody>
          </p:sp>
        </mc:Choice>
        <mc:Fallback xmlns="">
          <p:sp>
            <p:nvSpPr>
              <p:cNvPr id="6" name="Content Placeholder 5">
                <a:extLst>
                  <a:ext uri="{FF2B5EF4-FFF2-40B4-BE49-F238E27FC236}">
                    <a16:creationId xmlns:a16="http://schemas.microsoft.com/office/drawing/2014/main" id="{0323BF80-439E-4211-AE6C-2D2474E951DD}"/>
                  </a:ext>
                </a:extLst>
              </p:cNvPr>
              <p:cNvSpPr>
                <a:spLocks noGrp="1" noRot="1" noChangeAspect="1" noMove="1" noResize="1" noEditPoints="1" noAdjustHandles="1" noChangeArrowheads="1" noChangeShapeType="1" noTextEdit="1"/>
              </p:cNvSpPr>
              <p:nvPr>
                <p:ph idx="1"/>
              </p:nvPr>
            </p:nvSpPr>
            <p:spPr>
              <a:xfrm>
                <a:off x="2708275" y="1194631"/>
                <a:ext cx="6775450" cy="5973762"/>
              </a:xfrm>
              <a:blipFill>
                <a:blip r:embed="rId2"/>
                <a:stretch>
                  <a:fillRect/>
                </a:stretch>
              </a:blipFill>
            </p:spPr>
            <p:txBody>
              <a:bodyPr/>
              <a:lstStyle/>
              <a:p>
                <a:r>
                  <a:rPr lang="en-GB">
                    <a:noFill/>
                  </a:rPr>
                  <a:t> </a:t>
                </a:r>
              </a:p>
            </p:txBody>
          </p:sp>
        </mc:Fallback>
      </mc:AlternateContent>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310393"/>
            <a:ext cx="5897218" cy="884238"/>
          </a:xfrm>
        </p:spPr>
        <p:txBody>
          <a:bodyPr/>
          <a:lstStyle/>
          <a:p>
            <a:pPr marL="0" indent="0" algn="ctr" rtl="0">
              <a:spcBef>
                <a:spcPts val="0"/>
              </a:spcBef>
              <a:spcAft>
                <a:spcPts val="0"/>
              </a:spcAft>
              <a:buNone/>
            </a:pPr>
            <a:r>
              <a:rPr lang="en-US" sz="3200" b="0" i="0" u="none" strike="noStrike" dirty="0">
                <a:solidFill>
                  <a:schemeClr val="bg1"/>
                </a:solidFill>
                <a:effectLst/>
              </a:rPr>
              <a:t>L1-norm lasso regression</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7</a:t>
            </a:r>
            <a:endParaRPr lang="en-GB" dirty="0">
              <a:solidFill>
                <a:schemeClr val="bg1"/>
              </a:solidFill>
            </a:endParaRPr>
          </a:p>
        </p:txBody>
      </p:sp>
      <p:pic>
        <p:nvPicPr>
          <p:cNvPr id="11" name="Picture 10">
            <a:extLst>
              <a:ext uri="{FF2B5EF4-FFF2-40B4-BE49-F238E27FC236}">
                <a16:creationId xmlns:a16="http://schemas.microsoft.com/office/drawing/2014/main" id="{FCA21A3C-16B6-4913-AB1C-EB496EACB990}"/>
              </a:ext>
            </a:extLst>
          </p:cNvPr>
          <p:cNvPicPr>
            <a:picLocks noChangeAspect="1"/>
          </p:cNvPicPr>
          <p:nvPr/>
        </p:nvPicPr>
        <p:blipFill>
          <a:blip r:embed="rId3"/>
          <a:stretch>
            <a:fillRect/>
          </a:stretch>
        </p:blipFill>
        <p:spPr>
          <a:xfrm>
            <a:off x="4848225" y="2788077"/>
            <a:ext cx="2495550" cy="504825"/>
          </a:xfrm>
          <a:prstGeom prst="rect">
            <a:avLst/>
          </a:prstGeom>
        </p:spPr>
      </p:pic>
      <p:sp>
        <p:nvSpPr>
          <p:cNvPr id="13" name="Left Brace 12">
            <a:extLst>
              <a:ext uri="{FF2B5EF4-FFF2-40B4-BE49-F238E27FC236}">
                <a16:creationId xmlns:a16="http://schemas.microsoft.com/office/drawing/2014/main" id="{D8CBD9C3-08F8-4911-A78D-144AEFFB114C}"/>
              </a:ext>
            </a:extLst>
          </p:cNvPr>
          <p:cNvSpPr/>
          <p:nvPr/>
        </p:nvSpPr>
        <p:spPr>
          <a:xfrm rot="16200000">
            <a:off x="5592399" y="2554322"/>
            <a:ext cx="184471" cy="16616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Left Brace 41">
            <a:extLst>
              <a:ext uri="{FF2B5EF4-FFF2-40B4-BE49-F238E27FC236}">
                <a16:creationId xmlns:a16="http://schemas.microsoft.com/office/drawing/2014/main" id="{AA4E702C-0560-4EF8-A6F7-FA0D17635081}"/>
              </a:ext>
            </a:extLst>
          </p:cNvPr>
          <p:cNvSpPr/>
          <p:nvPr/>
        </p:nvSpPr>
        <p:spPr>
          <a:xfrm rot="16200000">
            <a:off x="6923448" y="3057044"/>
            <a:ext cx="184472" cy="6561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5" name="TextBox 44">
            <a:extLst>
              <a:ext uri="{FF2B5EF4-FFF2-40B4-BE49-F238E27FC236}">
                <a16:creationId xmlns:a16="http://schemas.microsoft.com/office/drawing/2014/main" id="{88413E43-F7A9-4CF0-9043-400DCA357451}"/>
              </a:ext>
            </a:extLst>
          </p:cNvPr>
          <p:cNvSpPr txBox="1"/>
          <p:nvPr/>
        </p:nvSpPr>
        <p:spPr>
          <a:xfrm>
            <a:off x="4870785" y="3477374"/>
            <a:ext cx="1674896" cy="246221"/>
          </a:xfrm>
          <a:prstGeom prst="rect">
            <a:avLst/>
          </a:prstGeom>
          <a:noFill/>
        </p:spPr>
        <p:txBody>
          <a:bodyPr wrap="square" rtlCol="0">
            <a:spAutoFit/>
          </a:bodyPr>
          <a:lstStyle/>
          <a:p>
            <a:r>
              <a:rPr lang="en-US" sz="1000" dirty="0">
                <a:solidFill>
                  <a:schemeClr val="bg1"/>
                </a:solidFill>
              </a:rPr>
              <a:t>Regression Error Function</a:t>
            </a:r>
            <a:endParaRPr lang="en-GB" sz="1000" dirty="0">
              <a:solidFill>
                <a:schemeClr val="bg1"/>
              </a:solidFill>
            </a:endParaRPr>
          </a:p>
        </p:txBody>
      </p:sp>
      <p:sp>
        <p:nvSpPr>
          <p:cNvPr id="46" name="TextBox 45">
            <a:extLst>
              <a:ext uri="{FF2B5EF4-FFF2-40B4-BE49-F238E27FC236}">
                <a16:creationId xmlns:a16="http://schemas.microsoft.com/office/drawing/2014/main" id="{C0DEFA02-8073-486C-B23D-F1903C7291D1}"/>
              </a:ext>
            </a:extLst>
          </p:cNvPr>
          <p:cNvSpPr txBox="1"/>
          <p:nvPr/>
        </p:nvSpPr>
        <p:spPr>
          <a:xfrm>
            <a:off x="6418704" y="3477374"/>
            <a:ext cx="1193960" cy="400110"/>
          </a:xfrm>
          <a:prstGeom prst="rect">
            <a:avLst/>
          </a:prstGeom>
          <a:noFill/>
        </p:spPr>
        <p:txBody>
          <a:bodyPr wrap="square" rtlCol="0">
            <a:spAutoFit/>
          </a:bodyPr>
          <a:lstStyle/>
          <a:p>
            <a:r>
              <a:rPr lang="en-US" sz="1000" dirty="0">
                <a:solidFill>
                  <a:schemeClr val="bg1"/>
                </a:solidFill>
              </a:rPr>
              <a:t>Penalty imposed by lasso regression</a:t>
            </a:r>
            <a:endParaRPr lang="en-GB" sz="1000" dirty="0">
              <a:solidFill>
                <a:schemeClr val="bg1"/>
              </a:solidFill>
            </a:endParaRPr>
          </a:p>
        </p:txBody>
      </p:sp>
      <p:sp>
        <p:nvSpPr>
          <p:cNvPr id="2" name="TextBox 1">
            <a:extLst>
              <a:ext uri="{FF2B5EF4-FFF2-40B4-BE49-F238E27FC236}">
                <a16:creationId xmlns:a16="http://schemas.microsoft.com/office/drawing/2014/main" id="{56FA1A67-B810-4BD8-AC39-9DD612883EBA}"/>
              </a:ext>
            </a:extLst>
          </p:cNvPr>
          <p:cNvSpPr txBox="1"/>
          <p:nvPr/>
        </p:nvSpPr>
        <p:spPr>
          <a:xfrm>
            <a:off x="7273826" y="3108043"/>
            <a:ext cx="365266" cy="246221"/>
          </a:xfrm>
          <a:prstGeom prst="rect">
            <a:avLst/>
          </a:prstGeom>
          <a:noFill/>
        </p:spPr>
        <p:txBody>
          <a:bodyPr wrap="square" rtlCol="0">
            <a:spAutoFit/>
          </a:bodyPr>
          <a:lstStyle/>
          <a:p>
            <a:r>
              <a:rPr lang="en-US" sz="1000" dirty="0">
                <a:solidFill>
                  <a:schemeClr val="bg1"/>
                </a:solidFill>
              </a:rPr>
              <a:t>[6]</a:t>
            </a:r>
            <a:endParaRPr lang="en-GB" sz="1000" dirty="0">
              <a:solidFill>
                <a:schemeClr val="bg1"/>
              </a:solidFill>
            </a:endParaRPr>
          </a:p>
        </p:txBody>
      </p:sp>
    </p:spTree>
    <p:extLst>
      <p:ext uri="{BB962C8B-B14F-4D97-AF65-F5344CB8AC3E}">
        <p14:creationId xmlns:p14="http://schemas.microsoft.com/office/powerpoint/2010/main" val="70159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867004"/>
                <a:ext cx="6775450" cy="5990996"/>
              </a:xfrm>
            </p:spPr>
            <p:txBody>
              <a:bodyPr/>
              <a:lstStyle/>
              <a:p>
                <a:pPr marL="0" indent="0">
                  <a:spcBef>
                    <a:spcPts val="0"/>
                  </a:spcBef>
                  <a:buNone/>
                </a:pPr>
                <a:r>
                  <a:rPr lang="en-US" sz="1000" dirty="0">
                    <a:solidFill>
                      <a:schemeClr val="bg1"/>
                    </a:solidFill>
                  </a:rPr>
                  <a:t>As stated in the previous section, </a:t>
                </a:r>
                <a:r>
                  <a:rPr lang="en-GB" sz="1000" dirty="0">
                    <a:solidFill>
                      <a:schemeClr val="bg1"/>
                    </a:solidFill>
                  </a:rPr>
                  <a:t>L1-norm lasso </a:t>
                </a:r>
                <a:r>
                  <a:rPr lang="en-US" sz="1000" dirty="0">
                    <a:solidFill>
                      <a:schemeClr val="bg1"/>
                    </a:solidFill>
                  </a:rPr>
                  <a:t>implements a penalty equal to a regularization term (</a:t>
                </a:r>
                <a:r>
                  <a:rPr lang="el-GR" sz="1000" dirty="0">
                    <a:solidFill>
                      <a:schemeClr val="bg1"/>
                    </a:solidFill>
                  </a:rPr>
                  <a:t>λ</a:t>
                </a:r>
                <a:r>
                  <a:rPr lang="en-US" sz="1000" dirty="0">
                    <a:solidFill>
                      <a:schemeClr val="bg1"/>
                    </a:solidFill>
                  </a:rPr>
                  <a:t>) multiplied by the absolute value of the sum of the magnitudes of the coefficients (L1-norm) into the objective error function. Therefore, when constructing a lasso model to estimate the </a:t>
                </a:r>
                <a:r>
                  <a:rPr lang="en-GB" sz="1000" dirty="0">
                    <a:solidFill>
                      <a:schemeClr val="bg1"/>
                    </a:solidFill>
                  </a:rPr>
                  <a:t>DCT </a:t>
                </a:r>
                <a:r>
                  <a:rPr lang="en-US" sz="1000" dirty="0">
                    <a:solidFill>
                      <a:schemeClr val="bg1"/>
                    </a:solidFill>
                  </a:rPr>
                  <a:t>coefficient</a:t>
                </a:r>
                <a:r>
                  <a:rPr lang="en-GB" sz="1000" dirty="0">
                    <a:solidFill>
                      <a:schemeClr val="bg1"/>
                    </a:solidFill>
                  </a:rPr>
                  <a:t> vector </a:t>
                </a:r>
                <a14:m>
                  <m:oMath xmlns:m="http://schemas.openxmlformats.org/officeDocument/2006/math">
                    <m:r>
                      <a:rPr lang="en-US" sz="1000" i="1" smtClean="0">
                        <a:solidFill>
                          <a:schemeClr val="bg1"/>
                        </a:solidFill>
                        <a:effectLst/>
                        <a:latin typeface="Cambria Math" panose="02040503050406030204" pitchFamily="18" charset="0"/>
                        <a:ea typeface="Cambria Math" panose="02040503050406030204" pitchFamily="18" charset="0"/>
                      </a:rPr>
                      <m:t>𝛾</m:t>
                    </m:r>
                  </m:oMath>
                </a14:m>
                <a:r>
                  <a:rPr lang="en-US" sz="1000" dirty="0">
                    <a:solidFill>
                      <a:schemeClr val="bg1"/>
                    </a:solidFill>
                  </a:rPr>
                  <a:t>, finding an optimal value regularization term (</a:t>
                </a:r>
                <a:r>
                  <a:rPr lang="el-GR" sz="1000" dirty="0">
                    <a:solidFill>
                      <a:schemeClr val="bg1"/>
                    </a:solidFill>
                  </a:rPr>
                  <a:t>λ</a:t>
                </a:r>
                <a:r>
                  <a:rPr lang="en-US" sz="1000" dirty="0">
                    <a:solidFill>
                      <a:schemeClr val="bg1"/>
                    </a:solidFill>
                  </a:rPr>
                  <a:t>) is of great importance. This is done by using the random subset cross validation (CV) method which independently tests multiple values of </a:t>
                </a:r>
                <a:r>
                  <a:rPr lang="el-GR" sz="1000" dirty="0">
                    <a:solidFill>
                      <a:schemeClr val="bg1"/>
                    </a:solidFill>
                  </a:rPr>
                  <a:t>λ</a:t>
                </a:r>
                <a:r>
                  <a:rPr lang="en-US" sz="1000" dirty="0">
                    <a:solidFill>
                      <a:schemeClr val="bg1"/>
                    </a:solidFill>
                  </a:rPr>
                  <a:t>. In random subset CV, data is randomly portioned into training and testing subsets which are then used to create a model and evaluate the performance of the model [4]. In this project, random subset CV is performed iteratively 20 times to evaluate 20 lasso models that utilize different values of </a:t>
                </a:r>
                <a:r>
                  <a:rPr lang="el-GR" sz="1000" dirty="0">
                    <a:solidFill>
                      <a:schemeClr val="bg1"/>
                    </a:solidFill>
                  </a:rPr>
                  <a:t>λ</a:t>
                </a:r>
                <a:r>
                  <a:rPr lang="en-US" sz="1000" dirty="0">
                    <a:solidFill>
                      <a:schemeClr val="bg1"/>
                    </a:solidFill>
                  </a:rPr>
                  <a:t> and has been chosen as the preferred method of CV over other methods such as K-Fold CV. In K-Fold CV, the data set is split into K number of subsets, called folds. Then, the model is iteratively fit K times, each time training the data on K-1 of the folds and evaluating on the Kth fold [4]. The reason random subset CV is utilized in this project is because of the lack of data present in corrupted blocks coupled with the goal of testing 20 different values of </a:t>
                </a:r>
                <a:r>
                  <a:rPr lang="el-GR" sz="1000" dirty="0">
                    <a:solidFill>
                      <a:schemeClr val="bg1"/>
                    </a:solidFill>
                  </a:rPr>
                  <a:t>λ</a:t>
                </a:r>
                <a:r>
                  <a:rPr lang="en-US" sz="1000" dirty="0">
                    <a:solidFill>
                      <a:schemeClr val="bg1"/>
                    </a:solidFill>
                  </a:rPr>
                  <a:t>. Consider a corrupted 8x8 that contains 50 known pixels: </a:t>
                </a: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 </a:t>
                </a: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r>
                  <a:rPr lang="en-US" sz="1000" dirty="0">
                    <a:solidFill>
                      <a:schemeClr val="bg1"/>
                    </a:solidFill>
                  </a:rPr>
                  <a:t>From the visualization above, iteratively performing random subset CV 20 times as opposed to portioning the data set 20 times allows for a larger testing data set to evaluate each of the 20 </a:t>
                </a:r>
                <a:r>
                  <a:rPr lang="el-GR" sz="1000" dirty="0">
                    <a:solidFill>
                      <a:schemeClr val="bg1"/>
                    </a:solidFill>
                  </a:rPr>
                  <a:t>λ</a:t>
                </a:r>
                <a:r>
                  <a:rPr lang="en-US" sz="1000" dirty="0">
                    <a:solidFill>
                      <a:schemeClr val="bg1"/>
                    </a:solidFill>
                  </a:rPr>
                  <a:t> values of interest making it the optimal choice of CV. The random subset cross validation method is further detailed on the next page. </a:t>
                </a:r>
                <a:r>
                  <a:rPr lang="en-GB" sz="1000" b="1" dirty="0">
                    <a:solidFill>
                      <a:schemeClr val="bg1"/>
                    </a:solidFill>
                  </a:rPr>
                  <a:t>Programmatically: </a:t>
                </a: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rtl="0">
                  <a:spcBef>
                    <a:spcPts val="0"/>
                  </a:spcBef>
                  <a:spcAft>
                    <a:spcPts val="0"/>
                  </a:spcAft>
                  <a:buNone/>
                </a:pPr>
                <a:endParaRPr lang="en-US" sz="1000" dirty="0">
                  <a:solidFill>
                    <a:schemeClr val="bg1"/>
                  </a:solidFill>
                </a:endParaRPr>
              </a:p>
              <a:p>
                <a:pPr marL="0" indent="0" rtl="0">
                  <a:spcBef>
                    <a:spcPts val="0"/>
                  </a:spcBef>
                  <a:spcAft>
                    <a:spcPts val="0"/>
                  </a:spcAft>
                  <a:buNone/>
                </a:pPr>
                <a:r>
                  <a:rPr lang="en-GB" sz="1000" dirty="0">
                    <a:solidFill>
                      <a:schemeClr val="bg1"/>
                    </a:solidFill>
                  </a:rPr>
                  <a:t> </a:t>
                </a:r>
              </a:p>
            </p:txBody>
          </p:sp>
        </mc:Choice>
        <mc:Fallback xmlns="">
          <p:sp>
            <p:nvSpPr>
              <p:cNvPr id="6" name="Content Placeholder 5">
                <a:extLst>
                  <a:ext uri="{FF2B5EF4-FFF2-40B4-BE49-F238E27FC236}">
                    <a16:creationId xmlns:a16="http://schemas.microsoft.com/office/drawing/2014/main" id="{0323BF80-439E-4211-AE6C-2D2474E951DD}"/>
                  </a:ext>
                </a:extLst>
              </p:cNvPr>
              <p:cNvSpPr>
                <a:spLocks noGrp="1" noRot="1" noChangeAspect="1" noMove="1" noResize="1" noEditPoints="1" noAdjustHandles="1" noChangeArrowheads="1" noChangeShapeType="1" noTextEdit="1"/>
              </p:cNvSpPr>
              <p:nvPr>
                <p:ph idx="1"/>
              </p:nvPr>
            </p:nvSpPr>
            <p:spPr>
              <a:xfrm>
                <a:off x="2708275" y="867004"/>
                <a:ext cx="6775450" cy="5990996"/>
              </a:xfrm>
              <a:blipFill>
                <a:blip r:embed="rId2"/>
                <a:stretch>
                  <a:fillRect/>
                </a:stretch>
              </a:blipFill>
            </p:spPr>
            <p:txBody>
              <a:bodyPr/>
              <a:lstStyle/>
              <a:p>
                <a:r>
                  <a:rPr lang="en-GB">
                    <a:noFill/>
                  </a:rPr>
                  <a:t> </a:t>
                </a:r>
              </a:p>
            </p:txBody>
          </p:sp>
        </mc:Fallback>
      </mc:AlternateContent>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p:spPr>
        <p:txBody>
          <a:bodyPr/>
          <a:lstStyle/>
          <a:p>
            <a:pPr marL="0" indent="0" algn="ctr" rtl="0">
              <a:spcBef>
                <a:spcPts val="0"/>
              </a:spcBef>
              <a:spcAft>
                <a:spcPts val="0"/>
              </a:spcAft>
              <a:buNone/>
            </a:pPr>
            <a:r>
              <a:rPr lang="en-US" sz="3200" b="0" i="0" u="none" strike="noStrike" dirty="0">
                <a:solidFill>
                  <a:schemeClr val="bg1"/>
                </a:solidFill>
                <a:effectLst/>
              </a:rPr>
              <a:t>Random subset CV</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8</a:t>
            </a:r>
            <a:endParaRPr lang="en-GB" dirty="0">
              <a:solidFill>
                <a:schemeClr val="bg1"/>
              </a:solidFill>
            </a:endParaRPr>
          </a:p>
        </p:txBody>
      </p:sp>
      <p:sp>
        <p:nvSpPr>
          <p:cNvPr id="57" name="Left Bracket 56">
            <a:extLst>
              <a:ext uri="{FF2B5EF4-FFF2-40B4-BE49-F238E27FC236}">
                <a16:creationId xmlns:a16="http://schemas.microsoft.com/office/drawing/2014/main" id="{6228AE7B-157B-4065-BE00-E77AA6720E41}"/>
              </a:ext>
            </a:extLst>
          </p:cNvPr>
          <p:cNvSpPr/>
          <p:nvPr/>
        </p:nvSpPr>
        <p:spPr>
          <a:xfrm>
            <a:off x="5320218" y="3474783"/>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8" name="Left Bracket 57">
            <a:extLst>
              <a:ext uri="{FF2B5EF4-FFF2-40B4-BE49-F238E27FC236}">
                <a16:creationId xmlns:a16="http://schemas.microsoft.com/office/drawing/2014/main" id="{3112049C-C55C-48E7-A222-43D7FE59EA4C}"/>
              </a:ext>
            </a:extLst>
          </p:cNvPr>
          <p:cNvSpPr/>
          <p:nvPr/>
        </p:nvSpPr>
        <p:spPr>
          <a:xfrm flipH="1">
            <a:off x="5488012" y="3474782"/>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9" name="TextBox 58">
            <a:extLst>
              <a:ext uri="{FF2B5EF4-FFF2-40B4-BE49-F238E27FC236}">
                <a16:creationId xmlns:a16="http://schemas.microsoft.com/office/drawing/2014/main" id="{E8653D8D-EB15-413C-B4C7-5835C6A87165}"/>
              </a:ext>
            </a:extLst>
          </p:cNvPr>
          <p:cNvSpPr txBox="1"/>
          <p:nvPr/>
        </p:nvSpPr>
        <p:spPr>
          <a:xfrm>
            <a:off x="5176642" y="4044730"/>
            <a:ext cx="740458" cy="246221"/>
          </a:xfrm>
          <a:prstGeom prst="rect">
            <a:avLst/>
          </a:prstGeom>
          <a:noFill/>
        </p:spPr>
        <p:txBody>
          <a:bodyPr wrap="square" rtlCol="0">
            <a:spAutoFit/>
          </a:bodyPr>
          <a:lstStyle/>
          <a:p>
            <a:r>
              <a:rPr lang="en-US" sz="1000" dirty="0">
                <a:solidFill>
                  <a:schemeClr val="bg1"/>
                </a:solidFill>
              </a:rPr>
              <a:t>B(50x1)</a:t>
            </a:r>
            <a:endParaRPr lang="en-GB" sz="1000" dirty="0">
              <a:solidFill>
                <a:schemeClr val="bg1"/>
              </a:solidFill>
            </a:endParaRPr>
          </a:p>
        </p:txBody>
      </p:sp>
      <p:sp>
        <p:nvSpPr>
          <p:cNvPr id="60" name="TextBox 59">
            <a:extLst>
              <a:ext uri="{FF2B5EF4-FFF2-40B4-BE49-F238E27FC236}">
                <a16:creationId xmlns:a16="http://schemas.microsoft.com/office/drawing/2014/main" id="{AAD5824B-859A-45A6-8129-EE84EA52B711}"/>
              </a:ext>
            </a:extLst>
          </p:cNvPr>
          <p:cNvSpPr txBox="1"/>
          <p:nvPr/>
        </p:nvSpPr>
        <p:spPr>
          <a:xfrm>
            <a:off x="5917100" y="3474969"/>
            <a:ext cx="525831" cy="553998"/>
          </a:xfrm>
          <a:prstGeom prst="rect">
            <a:avLst/>
          </a:prstGeom>
          <a:noFill/>
        </p:spPr>
        <p:txBody>
          <a:bodyPr wrap="square" rtlCol="0">
            <a:spAutoFit/>
          </a:bodyPr>
          <a:lstStyle/>
          <a:p>
            <a:pPr algn="ctr"/>
            <a:r>
              <a:rPr lang="en-US" sz="1000" dirty="0">
                <a:solidFill>
                  <a:schemeClr val="bg1"/>
                </a:solidFill>
              </a:rPr>
              <a:t>…</a:t>
            </a:r>
          </a:p>
          <a:p>
            <a:pPr algn="ctr"/>
            <a:r>
              <a:rPr lang="en-US" sz="1000" dirty="0">
                <a:solidFill>
                  <a:schemeClr val="bg1"/>
                </a:solidFill>
              </a:rPr>
              <a:t>Td_1</a:t>
            </a:r>
          </a:p>
          <a:p>
            <a:pPr algn="ctr"/>
            <a:r>
              <a:rPr lang="en-US" sz="1000" dirty="0">
                <a:solidFill>
                  <a:schemeClr val="bg1"/>
                </a:solidFill>
              </a:rPr>
              <a:t>…</a:t>
            </a:r>
            <a:endParaRPr lang="en-GB" sz="1000" dirty="0">
              <a:solidFill>
                <a:schemeClr val="bg1"/>
              </a:solidFill>
            </a:endParaRPr>
          </a:p>
        </p:txBody>
      </p:sp>
      <p:sp>
        <p:nvSpPr>
          <p:cNvPr id="68" name="TextBox 67">
            <a:extLst>
              <a:ext uri="{FF2B5EF4-FFF2-40B4-BE49-F238E27FC236}">
                <a16:creationId xmlns:a16="http://schemas.microsoft.com/office/drawing/2014/main" id="{BFDCB6EE-EFA2-4CA6-A13B-E663CAF9AEBE}"/>
              </a:ext>
            </a:extLst>
          </p:cNvPr>
          <p:cNvSpPr txBox="1"/>
          <p:nvPr/>
        </p:nvSpPr>
        <p:spPr>
          <a:xfrm>
            <a:off x="6530951" y="3468001"/>
            <a:ext cx="525831" cy="553998"/>
          </a:xfrm>
          <a:prstGeom prst="rect">
            <a:avLst/>
          </a:prstGeom>
          <a:noFill/>
        </p:spPr>
        <p:txBody>
          <a:bodyPr wrap="square" rtlCol="0">
            <a:spAutoFit/>
          </a:bodyPr>
          <a:lstStyle/>
          <a:p>
            <a:pPr algn="ctr"/>
            <a:r>
              <a:rPr lang="en-US" sz="1000" dirty="0">
                <a:solidFill>
                  <a:schemeClr val="bg1"/>
                </a:solidFill>
              </a:rPr>
              <a:t>…</a:t>
            </a:r>
          </a:p>
          <a:p>
            <a:pPr algn="ctr"/>
            <a:r>
              <a:rPr lang="en-US" sz="1000" dirty="0">
                <a:solidFill>
                  <a:schemeClr val="bg1"/>
                </a:solidFill>
              </a:rPr>
              <a:t>Td_64</a:t>
            </a:r>
          </a:p>
          <a:p>
            <a:pPr algn="ctr"/>
            <a:r>
              <a:rPr lang="en-US" sz="1000" dirty="0">
                <a:solidFill>
                  <a:schemeClr val="bg1"/>
                </a:solidFill>
              </a:rPr>
              <a:t>…</a:t>
            </a:r>
            <a:endParaRPr lang="en-GB" sz="1000" dirty="0">
              <a:solidFill>
                <a:schemeClr val="bg1"/>
              </a:solidFill>
            </a:endParaRPr>
          </a:p>
        </p:txBody>
      </p:sp>
      <p:sp>
        <p:nvSpPr>
          <p:cNvPr id="71" name="Left Bracket 70">
            <a:extLst>
              <a:ext uri="{FF2B5EF4-FFF2-40B4-BE49-F238E27FC236}">
                <a16:creationId xmlns:a16="http://schemas.microsoft.com/office/drawing/2014/main" id="{3A1A10E8-0B07-413C-BD1B-2F87D5E3C4F1}"/>
              </a:ext>
            </a:extLst>
          </p:cNvPr>
          <p:cNvSpPr/>
          <p:nvPr/>
        </p:nvSpPr>
        <p:spPr>
          <a:xfrm>
            <a:off x="5911572" y="3459206"/>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2" name="Left Bracket 71">
            <a:extLst>
              <a:ext uri="{FF2B5EF4-FFF2-40B4-BE49-F238E27FC236}">
                <a16:creationId xmlns:a16="http://schemas.microsoft.com/office/drawing/2014/main" id="{EA9EA740-DA6F-4D55-90FE-D8529BA4956A}"/>
              </a:ext>
            </a:extLst>
          </p:cNvPr>
          <p:cNvSpPr/>
          <p:nvPr/>
        </p:nvSpPr>
        <p:spPr>
          <a:xfrm flipH="1">
            <a:off x="6965435" y="3468001"/>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3" name="TextBox 72">
            <a:extLst>
              <a:ext uri="{FF2B5EF4-FFF2-40B4-BE49-F238E27FC236}">
                <a16:creationId xmlns:a16="http://schemas.microsoft.com/office/drawing/2014/main" id="{F983F171-8E2D-4577-B783-EA875E1FEB7C}"/>
              </a:ext>
            </a:extLst>
          </p:cNvPr>
          <p:cNvSpPr txBox="1"/>
          <p:nvPr/>
        </p:nvSpPr>
        <p:spPr>
          <a:xfrm>
            <a:off x="6173326" y="4044730"/>
            <a:ext cx="715249" cy="400110"/>
          </a:xfrm>
          <a:prstGeom prst="rect">
            <a:avLst/>
          </a:prstGeom>
          <a:noFill/>
        </p:spPr>
        <p:txBody>
          <a:bodyPr wrap="square" rtlCol="0">
            <a:spAutoFit/>
          </a:bodyPr>
          <a:lstStyle/>
          <a:p>
            <a:pPr algn="ctr"/>
            <a:r>
              <a:rPr lang="en-US" sz="1000" dirty="0">
                <a:solidFill>
                  <a:schemeClr val="bg1"/>
                </a:solidFill>
              </a:rPr>
              <a:t>A (50x64)</a:t>
            </a:r>
            <a:endParaRPr lang="en-GB" sz="1000" dirty="0">
              <a:solidFill>
                <a:schemeClr val="bg1"/>
              </a:solidFill>
            </a:endParaRPr>
          </a:p>
          <a:p>
            <a:pPr algn="ctr"/>
            <a:endParaRPr lang="en-GB" sz="1000" dirty="0">
              <a:solidFill>
                <a:schemeClr val="bg1"/>
              </a:solidFill>
            </a:endParaRPr>
          </a:p>
        </p:txBody>
      </p:sp>
      <p:sp>
        <p:nvSpPr>
          <p:cNvPr id="76" name="Left Bracket 75">
            <a:extLst>
              <a:ext uri="{FF2B5EF4-FFF2-40B4-BE49-F238E27FC236}">
                <a16:creationId xmlns:a16="http://schemas.microsoft.com/office/drawing/2014/main" id="{F5CF46DB-A6A2-4A66-8126-00332EA70DCD}"/>
              </a:ext>
            </a:extLst>
          </p:cNvPr>
          <p:cNvSpPr/>
          <p:nvPr/>
        </p:nvSpPr>
        <p:spPr>
          <a:xfrm>
            <a:off x="3434631" y="4982757"/>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8" name="Left Bracket 77">
            <a:extLst>
              <a:ext uri="{FF2B5EF4-FFF2-40B4-BE49-F238E27FC236}">
                <a16:creationId xmlns:a16="http://schemas.microsoft.com/office/drawing/2014/main" id="{C6625C9F-5655-4F04-BA4B-204C84D4A5FA}"/>
              </a:ext>
            </a:extLst>
          </p:cNvPr>
          <p:cNvSpPr/>
          <p:nvPr/>
        </p:nvSpPr>
        <p:spPr>
          <a:xfrm flipH="1">
            <a:off x="3602425" y="4982756"/>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1" name="Left Bracket 80">
            <a:extLst>
              <a:ext uri="{FF2B5EF4-FFF2-40B4-BE49-F238E27FC236}">
                <a16:creationId xmlns:a16="http://schemas.microsoft.com/office/drawing/2014/main" id="{5E424DB1-A582-45AF-B578-B4633A3CA561}"/>
              </a:ext>
            </a:extLst>
          </p:cNvPr>
          <p:cNvSpPr/>
          <p:nvPr/>
        </p:nvSpPr>
        <p:spPr>
          <a:xfrm>
            <a:off x="4074310" y="4982756"/>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6" name="Left Bracket 85">
            <a:extLst>
              <a:ext uri="{FF2B5EF4-FFF2-40B4-BE49-F238E27FC236}">
                <a16:creationId xmlns:a16="http://schemas.microsoft.com/office/drawing/2014/main" id="{EFD79824-2069-4A4C-932F-2E7919544FBE}"/>
              </a:ext>
            </a:extLst>
          </p:cNvPr>
          <p:cNvSpPr/>
          <p:nvPr/>
        </p:nvSpPr>
        <p:spPr>
          <a:xfrm flipH="1">
            <a:off x="5113422" y="4988983"/>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0" name="TextBox 89">
            <a:extLst>
              <a:ext uri="{FF2B5EF4-FFF2-40B4-BE49-F238E27FC236}">
                <a16:creationId xmlns:a16="http://schemas.microsoft.com/office/drawing/2014/main" id="{C482DADC-276D-4E0E-BC4D-486CEECA3FEB}"/>
              </a:ext>
            </a:extLst>
          </p:cNvPr>
          <p:cNvSpPr txBox="1"/>
          <p:nvPr/>
        </p:nvSpPr>
        <p:spPr>
          <a:xfrm>
            <a:off x="4275974" y="4886691"/>
            <a:ext cx="715249" cy="400110"/>
          </a:xfrm>
          <a:prstGeom prst="rect">
            <a:avLst/>
          </a:prstGeom>
          <a:noFill/>
        </p:spPr>
        <p:txBody>
          <a:bodyPr wrap="square" rtlCol="0">
            <a:spAutoFit/>
          </a:bodyPr>
          <a:lstStyle/>
          <a:p>
            <a:pPr algn="ctr"/>
            <a:r>
              <a:rPr lang="en-US" sz="1000" dirty="0" err="1">
                <a:solidFill>
                  <a:schemeClr val="bg1"/>
                </a:solidFill>
              </a:rPr>
              <a:t>A_test</a:t>
            </a:r>
            <a:endParaRPr lang="en-GB" sz="1000" dirty="0">
              <a:solidFill>
                <a:schemeClr val="bg1"/>
              </a:solidFill>
            </a:endParaRPr>
          </a:p>
          <a:p>
            <a:pPr algn="ctr"/>
            <a:endParaRPr lang="en-GB" sz="1000" dirty="0">
              <a:solidFill>
                <a:schemeClr val="bg1"/>
              </a:solidFill>
            </a:endParaRPr>
          </a:p>
        </p:txBody>
      </p:sp>
      <p:sp>
        <p:nvSpPr>
          <p:cNvPr id="91" name="TextBox 90">
            <a:extLst>
              <a:ext uri="{FF2B5EF4-FFF2-40B4-BE49-F238E27FC236}">
                <a16:creationId xmlns:a16="http://schemas.microsoft.com/office/drawing/2014/main" id="{8A8CEB41-48DC-4412-8DC3-5430B9AF0B94}"/>
              </a:ext>
            </a:extLst>
          </p:cNvPr>
          <p:cNvSpPr txBox="1"/>
          <p:nvPr/>
        </p:nvSpPr>
        <p:spPr>
          <a:xfrm>
            <a:off x="4275974" y="5190192"/>
            <a:ext cx="715249" cy="400110"/>
          </a:xfrm>
          <a:prstGeom prst="rect">
            <a:avLst/>
          </a:prstGeom>
          <a:noFill/>
        </p:spPr>
        <p:txBody>
          <a:bodyPr wrap="square" rtlCol="0">
            <a:spAutoFit/>
          </a:bodyPr>
          <a:lstStyle/>
          <a:p>
            <a:pPr algn="ctr"/>
            <a:r>
              <a:rPr lang="en-US" sz="1000" dirty="0" err="1">
                <a:solidFill>
                  <a:schemeClr val="bg1"/>
                </a:solidFill>
              </a:rPr>
              <a:t>A_train</a:t>
            </a:r>
            <a:endParaRPr lang="en-GB" sz="1000" dirty="0">
              <a:solidFill>
                <a:schemeClr val="bg1"/>
              </a:solidFill>
            </a:endParaRPr>
          </a:p>
          <a:p>
            <a:pPr algn="ctr"/>
            <a:endParaRPr lang="en-GB" sz="1000" dirty="0">
              <a:solidFill>
                <a:schemeClr val="bg1"/>
              </a:solidFill>
            </a:endParaRPr>
          </a:p>
        </p:txBody>
      </p:sp>
      <p:cxnSp>
        <p:nvCxnSpPr>
          <p:cNvPr id="92" name="Straight Connector 91">
            <a:extLst>
              <a:ext uri="{FF2B5EF4-FFF2-40B4-BE49-F238E27FC236}">
                <a16:creationId xmlns:a16="http://schemas.microsoft.com/office/drawing/2014/main" id="{F0DA470A-165A-4192-AFA4-0A1AEAFC0E09}"/>
              </a:ext>
            </a:extLst>
          </p:cNvPr>
          <p:cNvCxnSpPr/>
          <p:nvPr/>
        </p:nvCxnSpPr>
        <p:spPr>
          <a:xfrm>
            <a:off x="3181025" y="5190192"/>
            <a:ext cx="213919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398AA677-A2E3-4A3B-B911-6E704DB886DC}"/>
              </a:ext>
            </a:extLst>
          </p:cNvPr>
          <p:cNvSpPr txBox="1"/>
          <p:nvPr/>
        </p:nvSpPr>
        <p:spPr>
          <a:xfrm>
            <a:off x="3188755" y="4752503"/>
            <a:ext cx="715249" cy="400110"/>
          </a:xfrm>
          <a:prstGeom prst="rect">
            <a:avLst/>
          </a:prstGeom>
          <a:noFill/>
        </p:spPr>
        <p:txBody>
          <a:bodyPr wrap="square" rtlCol="0">
            <a:spAutoFit/>
          </a:bodyPr>
          <a:lstStyle/>
          <a:p>
            <a:pPr algn="ctr"/>
            <a:r>
              <a:rPr lang="en-US" sz="1000" dirty="0" err="1">
                <a:solidFill>
                  <a:schemeClr val="bg1"/>
                </a:solidFill>
              </a:rPr>
              <a:t>B_test</a:t>
            </a:r>
            <a:endParaRPr lang="en-GB" sz="1000" dirty="0">
              <a:solidFill>
                <a:schemeClr val="bg1"/>
              </a:solidFill>
            </a:endParaRPr>
          </a:p>
          <a:p>
            <a:pPr algn="ctr"/>
            <a:endParaRPr lang="en-GB" sz="1000" dirty="0">
              <a:solidFill>
                <a:schemeClr val="bg1"/>
              </a:solidFill>
            </a:endParaRPr>
          </a:p>
        </p:txBody>
      </p:sp>
      <p:sp>
        <p:nvSpPr>
          <p:cNvPr id="94" name="TextBox 93">
            <a:extLst>
              <a:ext uri="{FF2B5EF4-FFF2-40B4-BE49-F238E27FC236}">
                <a16:creationId xmlns:a16="http://schemas.microsoft.com/office/drawing/2014/main" id="{C2F73341-8AB9-4ACA-8D40-AA807A6E678F}"/>
              </a:ext>
            </a:extLst>
          </p:cNvPr>
          <p:cNvSpPr txBox="1"/>
          <p:nvPr/>
        </p:nvSpPr>
        <p:spPr>
          <a:xfrm>
            <a:off x="3188755" y="5523219"/>
            <a:ext cx="715249" cy="400110"/>
          </a:xfrm>
          <a:prstGeom prst="rect">
            <a:avLst/>
          </a:prstGeom>
          <a:noFill/>
        </p:spPr>
        <p:txBody>
          <a:bodyPr wrap="square" rtlCol="0">
            <a:spAutoFit/>
          </a:bodyPr>
          <a:lstStyle/>
          <a:p>
            <a:pPr algn="ctr"/>
            <a:r>
              <a:rPr lang="en-US" sz="1000" dirty="0" err="1">
                <a:solidFill>
                  <a:schemeClr val="bg1"/>
                </a:solidFill>
              </a:rPr>
              <a:t>B_train</a:t>
            </a:r>
            <a:endParaRPr lang="en-GB" sz="1000" dirty="0">
              <a:solidFill>
                <a:schemeClr val="bg1"/>
              </a:solidFill>
            </a:endParaRPr>
          </a:p>
          <a:p>
            <a:pPr algn="ctr"/>
            <a:endParaRPr lang="en-GB" sz="1000" dirty="0">
              <a:solidFill>
                <a:schemeClr val="bg1"/>
              </a:solidFill>
            </a:endParaRPr>
          </a:p>
        </p:txBody>
      </p:sp>
      <p:cxnSp>
        <p:nvCxnSpPr>
          <p:cNvPr id="4" name="Straight Arrow Connector 3">
            <a:extLst>
              <a:ext uri="{FF2B5EF4-FFF2-40B4-BE49-F238E27FC236}">
                <a16:creationId xmlns:a16="http://schemas.microsoft.com/office/drawing/2014/main" id="{8607BE53-2E64-407A-9440-65C7CC092A46}"/>
              </a:ext>
            </a:extLst>
          </p:cNvPr>
          <p:cNvCxnSpPr/>
          <p:nvPr/>
        </p:nvCxnSpPr>
        <p:spPr>
          <a:xfrm flipH="1">
            <a:off x="4623186" y="4290951"/>
            <a:ext cx="637563" cy="461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447EA0E-7A7D-4244-A19E-BC75675A7B36}"/>
              </a:ext>
            </a:extLst>
          </p:cNvPr>
          <p:cNvCxnSpPr>
            <a:cxnSpLocks/>
          </p:cNvCxnSpPr>
          <p:nvPr/>
        </p:nvCxnSpPr>
        <p:spPr>
          <a:xfrm>
            <a:off x="7016847" y="4244785"/>
            <a:ext cx="669472" cy="507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038E866-8378-4DC8-B601-C3EEEE6FC592}"/>
              </a:ext>
            </a:extLst>
          </p:cNvPr>
          <p:cNvSpPr txBox="1"/>
          <p:nvPr/>
        </p:nvSpPr>
        <p:spPr>
          <a:xfrm>
            <a:off x="2875157" y="4254505"/>
            <a:ext cx="2263843" cy="230832"/>
          </a:xfrm>
          <a:prstGeom prst="rect">
            <a:avLst/>
          </a:prstGeom>
          <a:noFill/>
        </p:spPr>
        <p:txBody>
          <a:bodyPr wrap="square" rtlCol="0">
            <a:spAutoFit/>
          </a:bodyPr>
          <a:lstStyle/>
          <a:p>
            <a:r>
              <a:rPr lang="en-US" sz="900" b="0" i="0" u="none" strike="noStrike" dirty="0">
                <a:solidFill>
                  <a:schemeClr val="bg1"/>
                </a:solidFill>
                <a:effectLst/>
              </a:rPr>
              <a:t>Random subset CV (repeated 20 times) </a:t>
            </a:r>
          </a:p>
        </p:txBody>
      </p:sp>
      <p:sp>
        <p:nvSpPr>
          <p:cNvPr id="97" name="TextBox 96">
            <a:extLst>
              <a:ext uri="{FF2B5EF4-FFF2-40B4-BE49-F238E27FC236}">
                <a16:creationId xmlns:a16="http://schemas.microsoft.com/office/drawing/2014/main" id="{6510D397-86DB-4F93-8BC4-E5B2D7463BEF}"/>
              </a:ext>
            </a:extLst>
          </p:cNvPr>
          <p:cNvSpPr txBox="1"/>
          <p:nvPr/>
        </p:nvSpPr>
        <p:spPr>
          <a:xfrm>
            <a:off x="7425200" y="4209348"/>
            <a:ext cx="2263843" cy="230832"/>
          </a:xfrm>
          <a:prstGeom prst="rect">
            <a:avLst/>
          </a:prstGeom>
          <a:noFill/>
        </p:spPr>
        <p:txBody>
          <a:bodyPr wrap="square" rtlCol="0">
            <a:spAutoFit/>
          </a:bodyPr>
          <a:lstStyle/>
          <a:p>
            <a:r>
              <a:rPr lang="en-US" sz="900" b="0" i="0" u="none" strike="noStrike" dirty="0">
                <a:solidFill>
                  <a:schemeClr val="bg1"/>
                </a:solidFill>
                <a:effectLst/>
              </a:rPr>
              <a:t>K-Fold CV (K = 20) </a:t>
            </a:r>
          </a:p>
        </p:txBody>
      </p:sp>
      <p:sp>
        <p:nvSpPr>
          <p:cNvPr id="130" name="TextBox 129">
            <a:extLst>
              <a:ext uri="{FF2B5EF4-FFF2-40B4-BE49-F238E27FC236}">
                <a16:creationId xmlns:a16="http://schemas.microsoft.com/office/drawing/2014/main" id="{57959799-4DF2-4719-AE03-EE3CDB0967D8}"/>
              </a:ext>
            </a:extLst>
          </p:cNvPr>
          <p:cNvSpPr txBox="1"/>
          <p:nvPr/>
        </p:nvSpPr>
        <p:spPr>
          <a:xfrm>
            <a:off x="7147041" y="4755434"/>
            <a:ext cx="2263843" cy="230832"/>
          </a:xfrm>
          <a:prstGeom prst="rect">
            <a:avLst/>
          </a:prstGeom>
          <a:noFill/>
        </p:spPr>
        <p:txBody>
          <a:bodyPr wrap="square" rtlCol="0">
            <a:spAutoFit/>
          </a:bodyPr>
          <a:lstStyle/>
          <a:p>
            <a:r>
              <a:rPr lang="en-US" sz="900" dirty="0">
                <a:solidFill>
                  <a:schemeClr val="bg1"/>
                </a:solidFill>
              </a:rPr>
              <a:t>Partitioned  20 times</a:t>
            </a:r>
            <a:endParaRPr lang="en-US" sz="900" b="0" i="0" u="none" strike="noStrike" dirty="0">
              <a:solidFill>
                <a:schemeClr val="bg1"/>
              </a:solidFill>
              <a:effectLst/>
            </a:endParaRPr>
          </a:p>
        </p:txBody>
      </p:sp>
    </p:spTree>
    <p:extLst>
      <p:ext uri="{BB962C8B-B14F-4D97-AF65-F5344CB8AC3E}">
        <p14:creationId xmlns:p14="http://schemas.microsoft.com/office/powerpoint/2010/main" val="283774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23BF80-439E-4211-AE6C-2D2474E951DD}"/>
              </a:ext>
            </a:extLst>
          </p:cNvPr>
          <p:cNvSpPr>
            <a:spLocks noGrp="1"/>
          </p:cNvSpPr>
          <p:nvPr>
            <p:ph idx="1"/>
          </p:nvPr>
        </p:nvSpPr>
        <p:spPr>
          <a:xfrm>
            <a:off x="2708275" y="867004"/>
            <a:ext cx="6775450" cy="5990996"/>
          </a:xfrm>
        </p:spPr>
        <p:txBody>
          <a:bodyPr/>
          <a:lstStyle/>
          <a:p>
            <a:pPr marL="0" indent="0">
              <a:spcBef>
                <a:spcPts val="0"/>
              </a:spcBef>
              <a:buNone/>
            </a:pPr>
            <a:r>
              <a:rPr lang="en-US" sz="1000" dirty="0">
                <a:solidFill>
                  <a:schemeClr val="bg1"/>
                </a:solidFill>
              </a:rPr>
              <a:t>Random subset cross validation using a corrupted 8x8 image block: </a:t>
            </a: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a:spcBef>
                <a:spcPts val="0"/>
              </a:spcBef>
              <a:buNone/>
            </a:pPr>
            <a:endParaRPr lang="en-US" sz="1000" dirty="0">
              <a:solidFill>
                <a:schemeClr val="bg1"/>
              </a:solidFill>
            </a:endParaRPr>
          </a:p>
          <a:p>
            <a:pPr marL="0" indent="0" rtl="0">
              <a:spcBef>
                <a:spcPts val="0"/>
              </a:spcBef>
              <a:spcAft>
                <a:spcPts val="0"/>
              </a:spcAft>
              <a:buNone/>
            </a:pPr>
            <a:endParaRPr lang="en-US" sz="1000" dirty="0">
              <a:solidFill>
                <a:schemeClr val="bg1"/>
              </a:solidFill>
            </a:endParaRPr>
          </a:p>
          <a:p>
            <a:pPr marL="0" indent="0" rtl="0">
              <a:spcBef>
                <a:spcPts val="0"/>
              </a:spcBef>
              <a:spcAft>
                <a:spcPts val="0"/>
              </a:spcAft>
              <a:buNone/>
            </a:pPr>
            <a:r>
              <a:rPr lang="en-GB" sz="1000" dirty="0">
                <a:solidFill>
                  <a:schemeClr val="bg1"/>
                </a:solidFill>
              </a:rPr>
              <a:t> </a:t>
            </a:r>
          </a:p>
        </p:txBody>
      </p:sp>
      <p:sp>
        <p:nvSpPr>
          <p:cNvPr id="5" name="Title 4">
            <a:extLst>
              <a:ext uri="{FF2B5EF4-FFF2-40B4-BE49-F238E27FC236}">
                <a16:creationId xmlns:a16="http://schemas.microsoft.com/office/drawing/2014/main" id="{E554FB82-2EC0-4033-B22D-F7F56C1786FC}"/>
              </a:ext>
            </a:extLst>
          </p:cNvPr>
          <p:cNvSpPr>
            <a:spLocks noGrp="1"/>
          </p:cNvSpPr>
          <p:nvPr>
            <p:ph type="title"/>
          </p:nvPr>
        </p:nvSpPr>
        <p:spPr>
          <a:xfrm>
            <a:off x="3147391" y="0"/>
            <a:ext cx="5897218" cy="884238"/>
          </a:xfrm>
        </p:spPr>
        <p:txBody>
          <a:bodyPr/>
          <a:lstStyle/>
          <a:p>
            <a:pPr marL="0" indent="0" algn="ctr" rtl="0">
              <a:spcBef>
                <a:spcPts val="0"/>
              </a:spcBef>
              <a:spcAft>
                <a:spcPts val="0"/>
              </a:spcAft>
              <a:buNone/>
            </a:pPr>
            <a:r>
              <a:rPr lang="en-US" sz="3200" b="0" i="0" u="none" strike="noStrike" dirty="0">
                <a:solidFill>
                  <a:schemeClr val="bg1"/>
                </a:solidFill>
                <a:effectLst/>
              </a:rPr>
              <a:t>Random subset CV</a:t>
            </a:r>
          </a:p>
        </p:txBody>
      </p:sp>
      <p:sp>
        <p:nvSpPr>
          <p:cNvPr id="18" name="Text Placeholder 15">
            <a:extLst>
              <a:ext uri="{FF2B5EF4-FFF2-40B4-BE49-F238E27FC236}">
                <a16:creationId xmlns:a16="http://schemas.microsoft.com/office/drawing/2014/main" id="{78F5D3A2-6694-42DC-8D14-C32DC1B522E5}"/>
              </a:ext>
            </a:extLst>
          </p:cNvPr>
          <p:cNvSpPr txBox="1">
            <a:spLocks/>
          </p:cNvSpPr>
          <p:nvPr/>
        </p:nvSpPr>
        <p:spPr>
          <a:xfrm>
            <a:off x="11489634" y="6232457"/>
            <a:ext cx="702366" cy="625543"/>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9</a:t>
            </a:r>
            <a:endParaRPr lang="en-GB" dirty="0">
              <a:solidFill>
                <a:schemeClr val="bg1"/>
              </a:solidFill>
            </a:endParaRPr>
          </a:p>
        </p:txBody>
      </p:sp>
      <p:sp>
        <p:nvSpPr>
          <p:cNvPr id="10" name="Left Bracket 9">
            <a:extLst>
              <a:ext uri="{FF2B5EF4-FFF2-40B4-BE49-F238E27FC236}">
                <a16:creationId xmlns:a16="http://schemas.microsoft.com/office/drawing/2014/main" id="{5EC22350-C83E-49E1-8077-ED39F22AB0F6}"/>
              </a:ext>
            </a:extLst>
          </p:cNvPr>
          <p:cNvSpPr/>
          <p:nvPr/>
        </p:nvSpPr>
        <p:spPr>
          <a:xfrm>
            <a:off x="7449426" y="1987202"/>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Left Bracket 11">
            <a:extLst>
              <a:ext uri="{FF2B5EF4-FFF2-40B4-BE49-F238E27FC236}">
                <a16:creationId xmlns:a16="http://schemas.microsoft.com/office/drawing/2014/main" id="{C614154F-2C97-4387-A2CD-535F2510D6E4}"/>
              </a:ext>
            </a:extLst>
          </p:cNvPr>
          <p:cNvSpPr/>
          <p:nvPr/>
        </p:nvSpPr>
        <p:spPr>
          <a:xfrm flipH="1">
            <a:off x="7617220" y="1987201"/>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B3CE650E-0B3D-48EF-93CD-ACEB4B2DBAE3}"/>
              </a:ext>
            </a:extLst>
          </p:cNvPr>
          <p:cNvSpPr txBox="1"/>
          <p:nvPr/>
        </p:nvSpPr>
        <p:spPr>
          <a:xfrm>
            <a:off x="7305850" y="2557149"/>
            <a:ext cx="550333" cy="246221"/>
          </a:xfrm>
          <a:prstGeom prst="rect">
            <a:avLst/>
          </a:prstGeom>
          <a:noFill/>
        </p:spPr>
        <p:txBody>
          <a:bodyPr wrap="square" rtlCol="0">
            <a:spAutoFit/>
          </a:bodyPr>
          <a:lstStyle/>
          <a:p>
            <a:r>
              <a:rPr lang="en-US" sz="1000" dirty="0">
                <a:solidFill>
                  <a:schemeClr val="bg1"/>
                </a:solidFill>
              </a:rPr>
              <a:t>B(Sx1)</a:t>
            </a:r>
            <a:endParaRPr lang="en-GB" sz="1000" dirty="0">
              <a:solidFill>
                <a:schemeClr val="bg1"/>
              </a:solidFill>
            </a:endParaRPr>
          </a:p>
        </p:txBody>
      </p:sp>
      <p:sp>
        <p:nvSpPr>
          <p:cNvPr id="16" name="TextBox 15">
            <a:extLst>
              <a:ext uri="{FF2B5EF4-FFF2-40B4-BE49-F238E27FC236}">
                <a16:creationId xmlns:a16="http://schemas.microsoft.com/office/drawing/2014/main" id="{9ADAB7C8-23F4-4535-9100-64859C7E3CB9}"/>
              </a:ext>
            </a:extLst>
          </p:cNvPr>
          <p:cNvSpPr txBox="1"/>
          <p:nvPr/>
        </p:nvSpPr>
        <p:spPr>
          <a:xfrm>
            <a:off x="8046308" y="1987388"/>
            <a:ext cx="525831" cy="553998"/>
          </a:xfrm>
          <a:prstGeom prst="rect">
            <a:avLst/>
          </a:prstGeom>
          <a:noFill/>
        </p:spPr>
        <p:txBody>
          <a:bodyPr wrap="square" rtlCol="0">
            <a:spAutoFit/>
          </a:bodyPr>
          <a:lstStyle/>
          <a:p>
            <a:pPr algn="ctr"/>
            <a:r>
              <a:rPr lang="en-US" sz="1000" dirty="0">
                <a:solidFill>
                  <a:schemeClr val="bg1"/>
                </a:solidFill>
              </a:rPr>
              <a:t>…</a:t>
            </a:r>
          </a:p>
          <a:p>
            <a:pPr algn="ctr"/>
            <a:r>
              <a:rPr lang="en-US" sz="1000" dirty="0">
                <a:solidFill>
                  <a:schemeClr val="bg1"/>
                </a:solidFill>
              </a:rPr>
              <a:t>Td_1</a:t>
            </a:r>
          </a:p>
          <a:p>
            <a:pPr algn="ctr"/>
            <a:r>
              <a:rPr lang="en-US" sz="1000" dirty="0">
                <a:solidFill>
                  <a:schemeClr val="bg1"/>
                </a:solidFill>
              </a:rPr>
              <a:t>…</a:t>
            </a:r>
            <a:endParaRPr lang="en-GB" sz="1000" dirty="0">
              <a:solidFill>
                <a:schemeClr val="bg1"/>
              </a:solidFill>
            </a:endParaRPr>
          </a:p>
        </p:txBody>
      </p:sp>
      <p:sp>
        <p:nvSpPr>
          <p:cNvPr id="17" name="TextBox 16">
            <a:extLst>
              <a:ext uri="{FF2B5EF4-FFF2-40B4-BE49-F238E27FC236}">
                <a16:creationId xmlns:a16="http://schemas.microsoft.com/office/drawing/2014/main" id="{68677C34-B3B4-488D-9DEC-2674E6A3B0B4}"/>
              </a:ext>
            </a:extLst>
          </p:cNvPr>
          <p:cNvSpPr txBox="1"/>
          <p:nvPr/>
        </p:nvSpPr>
        <p:spPr>
          <a:xfrm>
            <a:off x="8660159" y="1980420"/>
            <a:ext cx="525831" cy="553998"/>
          </a:xfrm>
          <a:prstGeom prst="rect">
            <a:avLst/>
          </a:prstGeom>
          <a:noFill/>
        </p:spPr>
        <p:txBody>
          <a:bodyPr wrap="square" rtlCol="0">
            <a:spAutoFit/>
          </a:bodyPr>
          <a:lstStyle/>
          <a:p>
            <a:pPr algn="ctr"/>
            <a:r>
              <a:rPr lang="en-US" sz="1000" dirty="0">
                <a:solidFill>
                  <a:schemeClr val="bg1"/>
                </a:solidFill>
              </a:rPr>
              <a:t>…</a:t>
            </a:r>
          </a:p>
          <a:p>
            <a:pPr algn="ctr"/>
            <a:r>
              <a:rPr lang="en-US" sz="1000" dirty="0">
                <a:solidFill>
                  <a:schemeClr val="bg1"/>
                </a:solidFill>
              </a:rPr>
              <a:t>Td_64</a:t>
            </a:r>
          </a:p>
          <a:p>
            <a:pPr algn="ctr"/>
            <a:r>
              <a:rPr lang="en-US" sz="1000" dirty="0">
                <a:solidFill>
                  <a:schemeClr val="bg1"/>
                </a:solidFill>
              </a:rPr>
              <a:t>…</a:t>
            </a:r>
            <a:endParaRPr lang="en-GB" sz="1000" dirty="0">
              <a:solidFill>
                <a:schemeClr val="bg1"/>
              </a:solidFill>
            </a:endParaRPr>
          </a:p>
        </p:txBody>
      </p:sp>
      <p:sp>
        <p:nvSpPr>
          <p:cNvPr id="19" name="Left Bracket 18">
            <a:extLst>
              <a:ext uri="{FF2B5EF4-FFF2-40B4-BE49-F238E27FC236}">
                <a16:creationId xmlns:a16="http://schemas.microsoft.com/office/drawing/2014/main" id="{E289BDCB-D6FB-4E35-9D63-CE5F92EBB5B5}"/>
              </a:ext>
            </a:extLst>
          </p:cNvPr>
          <p:cNvSpPr/>
          <p:nvPr/>
        </p:nvSpPr>
        <p:spPr>
          <a:xfrm>
            <a:off x="8089105" y="1987201"/>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Left Bracket 19">
            <a:extLst>
              <a:ext uri="{FF2B5EF4-FFF2-40B4-BE49-F238E27FC236}">
                <a16:creationId xmlns:a16="http://schemas.microsoft.com/office/drawing/2014/main" id="{B749A3A8-900D-4EA4-A192-B2BD99E818E9}"/>
              </a:ext>
            </a:extLst>
          </p:cNvPr>
          <p:cNvSpPr/>
          <p:nvPr/>
        </p:nvSpPr>
        <p:spPr>
          <a:xfrm flipH="1">
            <a:off x="9128217" y="1993428"/>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F3328651-C450-44B5-A0CB-2E29450B636E}"/>
              </a:ext>
            </a:extLst>
          </p:cNvPr>
          <p:cNvSpPr txBox="1"/>
          <p:nvPr/>
        </p:nvSpPr>
        <p:spPr>
          <a:xfrm>
            <a:off x="8239575" y="2554538"/>
            <a:ext cx="715249" cy="400110"/>
          </a:xfrm>
          <a:prstGeom prst="rect">
            <a:avLst/>
          </a:prstGeom>
          <a:noFill/>
        </p:spPr>
        <p:txBody>
          <a:bodyPr wrap="square" rtlCol="0">
            <a:spAutoFit/>
          </a:bodyPr>
          <a:lstStyle/>
          <a:p>
            <a:pPr algn="ctr"/>
            <a:r>
              <a:rPr lang="en-US" sz="1000" dirty="0">
                <a:solidFill>
                  <a:schemeClr val="bg1"/>
                </a:solidFill>
              </a:rPr>
              <a:t>A (Sx64)</a:t>
            </a:r>
            <a:endParaRPr lang="en-GB" sz="1000" dirty="0">
              <a:solidFill>
                <a:schemeClr val="bg1"/>
              </a:solidFill>
            </a:endParaRPr>
          </a:p>
          <a:p>
            <a:pPr algn="ctr"/>
            <a:endParaRPr lang="en-GB" sz="1000" dirty="0">
              <a:solidFill>
                <a:schemeClr val="bg1"/>
              </a:solidFill>
            </a:endParaRPr>
          </a:p>
        </p:txBody>
      </p:sp>
      <p:cxnSp>
        <p:nvCxnSpPr>
          <p:cNvPr id="3" name="Straight Arrow Connector 2">
            <a:extLst>
              <a:ext uri="{FF2B5EF4-FFF2-40B4-BE49-F238E27FC236}">
                <a16:creationId xmlns:a16="http://schemas.microsoft.com/office/drawing/2014/main" id="{5F0A70EC-4C46-40D5-8F4D-F5EE4130567C}"/>
              </a:ext>
            </a:extLst>
          </p:cNvPr>
          <p:cNvCxnSpPr>
            <a:cxnSpLocks/>
          </p:cNvCxnSpPr>
          <p:nvPr/>
        </p:nvCxnSpPr>
        <p:spPr>
          <a:xfrm>
            <a:off x="8242254" y="2776374"/>
            <a:ext cx="0" cy="47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Left Bracket 23">
            <a:extLst>
              <a:ext uri="{FF2B5EF4-FFF2-40B4-BE49-F238E27FC236}">
                <a16:creationId xmlns:a16="http://schemas.microsoft.com/office/drawing/2014/main" id="{7EFDF015-22BF-44F3-BA54-EC85C931AE45}"/>
              </a:ext>
            </a:extLst>
          </p:cNvPr>
          <p:cNvSpPr/>
          <p:nvPr/>
        </p:nvSpPr>
        <p:spPr>
          <a:xfrm>
            <a:off x="7452106" y="3411286"/>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Left Bracket 24">
            <a:extLst>
              <a:ext uri="{FF2B5EF4-FFF2-40B4-BE49-F238E27FC236}">
                <a16:creationId xmlns:a16="http://schemas.microsoft.com/office/drawing/2014/main" id="{98C061CE-5490-4C3E-A4C1-E2EB4E121CD4}"/>
              </a:ext>
            </a:extLst>
          </p:cNvPr>
          <p:cNvSpPr/>
          <p:nvPr/>
        </p:nvSpPr>
        <p:spPr>
          <a:xfrm flipH="1">
            <a:off x="7619900" y="3411285"/>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Left Bracket 27">
            <a:extLst>
              <a:ext uri="{FF2B5EF4-FFF2-40B4-BE49-F238E27FC236}">
                <a16:creationId xmlns:a16="http://schemas.microsoft.com/office/drawing/2014/main" id="{ED0A3940-A5DC-4B64-978A-FA5FDEBE32BA}"/>
              </a:ext>
            </a:extLst>
          </p:cNvPr>
          <p:cNvSpPr/>
          <p:nvPr/>
        </p:nvSpPr>
        <p:spPr>
          <a:xfrm>
            <a:off x="8091785" y="3411285"/>
            <a:ext cx="45719"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Left Bracket 28">
            <a:extLst>
              <a:ext uri="{FF2B5EF4-FFF2-40B4-BE49-F238E27FC236}">
                <a16:creationId xmlns:a16="http://schemas.microsoft.com/office/drawing/2014/main" id="{34F1367D-9836-481D-91D3-AAF58ECF7914}"/>
              </a:ext>
            </a:extLst>
          </p:cNvPr>
          <p:cNvSpPr/>
          <p:nvPr/>
        </p:nvSpPr>
        <p:spPr>
          <a:xfrm flipH="1">
            <a:off x="9130897" y="3417512"/>
            <a:ext cx="51156" cy="56282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3360B150-C184-4EED-9A81-FE22A632CC10}"/>
              </a:ext>
            </a:extLst>
          </p:cNvPr>
          <p:cNvCxnSpPr/>
          <p:nvPr/>
        </p:nvCxnSpPr>
        <p:spPr>
          <a:xfrm>
            <a:off x="7172658" y="3603480"/>
            <a:ext cx="213919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FBD1C46A-459B-4F1D-9094-7DF6F1D3FB67}"/>
              </a:ext>
            </a:extLst>
          </p:cNvPr>
          <p:cNvSpPr txBox="1"/>
          <p:nvPr/>
        </p:nvSpPr>
        <p:spPr>
          <a:xfrm>
            <a:off x="8293449" y="3315220"/>
            <a:ext cx="715249" cy="400110"/>
          </a:xfrm>
          <a:prstGeom prst="rect">
            <a:avLst/>
          </a:prstGeom>
          <a:noFill/>
        </p:spPr>
        <p:txBody>
          <a:bodyPr wrap="square" rtlCol="0">
            <a:spAutoFit/>
          </a:bodyPr>
          <a:lstStyle/>
          <a:p>
            <a:pPr algn="ctr"/>
            <a:r>
              <a:rPr lang="en-US" sz="1000" dirty="0" err="1">
                <a:solidFill>
                  <a:schemeClr val="bg1"/>
                </a:solidFill>
              </a:rPr>
              <a:t>A_test</a:t>
            </a:r>
            <a:endParaRPr lang="en-GB" sz="1000" dirty="0">
              <a:solidFill>
                <a:schemeClr val="bg1"/>
              </a:solidFill>
            </a:endParaRPr>
          </a:p>
          <a:p>
            <a:pPr algn="ctr"/>
            <a:endParaRPr lang="en-GB" sz="1000" dirty="0">
              <a:solidFill>
                <a:schemeClr val="bg1"/>
              </a:solidFill>
            </a:endParaRPr>
          </a:p>
        </p:txBody>
      </p:sp>
      <p:sp>
        <p:nvSpPr>
          <p:cNvPr id="36" name="TextBox 35">
            <a:extLst>
              <a:ext uri="{FF2B5EF4-FFF2-40B4-BE49-F238E27FC236}">
                <a16:creationId xmlns:a16="http://schemas.microsoft.com/office/drawing/2014/main" id="{3B22AD4A-673D-42EF-BF27-197F356409C6}"/>
              </a:ext>
            </a:extLst>
          </p:cNvPr>
          <p:cNvSpPr txBox="1"/>
          <p:nvPr/>
        </p:nvSpPr>
        <p:spPr>
          <a:xfrm>
            <a:off x="8293449" y="3618721"/>
            <a:ext cx="715249" cy="400110"/>
          </a:xfrm>
          <a:prstGeom prst="rect">
            <a:avLst/>
          </a:prstGeom>
          <a:noFill/>
        </p:spPr>
        <p:txBody>
          <a:bodyPr wrap="square" rtlCol="0">
            <a:spAutoFit/>
          </a:bodyPr>
          <a:lstStyle/>
          <a:p>
            <a:pPr algn="ctr"/>
            <a:r>
              <a:rPr lang="en-US" sz="1000" dirty="0" err="1">
                <a:solidFill>
                  <a:schemeClr val="bg1"/>
                </a:solidFill>
              </a:rPr>
              <a:t>A_train</a:t>
            </a:r>
            <a:endParaRPr lang="en-GB" sz="1000" dirty="0">
              <a:solidFill>
                <a:schemeClr val="bg1"/>
              </a:solidFill>
            </a:endParaRPr>
          </a:p>
          <a:p>
            <a:pPr algn="ctr"/>
            <a:endParaRPr lang="en-GB" sz="1000" dirty="0">
              <a:solidFill>
                <a:schemeClr val="bg1"/>
              </a:solidFill>
            </a:endParaRPr>
          </a:p>
        </p:txBody>
      </p:sp>
      <p:sp>
        <p:nvSpPr>
          <p:cNvPr id="37" name="TextBox 36">
            <a:extLst>
              <a:ext uri="{FF2B5EF4-FFF2-40B4-BE49-F238E27FC236}">
                <a16:creationId xmlns:a16="http://schemas.microsoft.com/office/drawing/2014/main" id="{0B4D9BC9-83FC-4578-8F42-81684D27EE66}"/>
              </a:ext>
            </a:extLst>
          </p:cNvPr>
          <p:cNvSpPr txBox="1"/>
          <p:nvPr/>
        </p:nvSpPr>
        <p:spPr>
          <a:xfrm>
            <a:off x="7180388" y="3165791"/>
            <a:ext cx="715249" cy="400110"/>
          </a:xfrm>
          <a:prstGeom prst="rect">
            <a:avLst/>
          </a:prstGeom>
          <a:noFill/>
        </p:spPr>
        <p:txBody>
          <a:bodyPr wrap="square" rtlCol="0">
            <a:spAutoFit/>
          </a:bodyPr>
          <a:lstStyle/>
          <a:p>
            <a:pPr algn="ctr"/>
            <a:r>
              <a:rPr lang="en-US" sz="1000" dirty="0" err="1">
                <a:solidFill>
                  <a:schemeClr val="bg1"/>
                </a:solidFill>
              </a:rPr>
              <a:t>B_test</a:t>
            </a:r>
            <a:endParaRPr lang="en-GB" sz="1000" dirty="0">
              <a:solidFill>
                <a:schemeClr val="bg1"/>
              </a:solidFill>
            </a:endParaRPr>
          </a:p>
          <a:p>
            <a:pPr algn="ctr"/>
            <a:endParaRPr lang="en-GB" sz="1000" dirty="0">
              <a:solidFill>
                <a:schemeClr val="bg1"/>
              </a:solidFill>
            </a:endParaRPr>
          </a:p>
        </p:txBody>
      </p:sp>
      <p:sp>
        <p:nvSpPr>
          <p:cNvPr id="38" name="TextBox 37">
            <a:extLst>
              <a:ext uri="{FF2B5EF4-FFF2-40B4-BE49-F238E27FC236}">
                <a16:creationId xmlns:a16="http://schemas.microsoft.com/office/drawing/2014/main" id="{57C098FA-9897-48D0-9D94-DCD19C77C072}"/>
              </a:ext>
            </a:extLst>
          </p:cNvPr>
          <p:cNvSpPr txBox="1"/>
          <p:nvPr/>
        </p:nvSpPr>
        <p:spPr>
          <a:xfrm>
            <a:off x="7220068" y="3959368"/>
            <a:ext cx="715249" cy="400110"/>
          </a:xfrm>
          <a:prstGeom prst="rect">
            <a:avLst/>
          </a:prstGeom>
          <a:noFill/>
        </p:spPr>
        <p:txBody>
          <a:bodyPr wrap="square" rtlCol="0">
            <a:spAutoFit/>
          </a:bodyPr>
          <a:lstStyle/>
          <a:p>
            <a:pPr algn="ctr"/>
            <a:r>
              <a:rPr lang="en-US" sz="1000" dirty="0" err="1">
                <a:solidFill>
                  <a:schemeClr val="bg1"/>
                </a:solidFill>
              </a:rPr>
              <a:t>B_train</a:t>
            </a:r>
            <a:endParaRPr lang="en-GB" sz="1000" dirty="0">
              <a:solidFill>
                <a:schemeClr val="bg1"/>
              </a:solidFill>
            </a:endParaRPr>
          </a:p>
          <a:p>
            <a:pPr algn="ctr"/>
            <a:endParaRPr lang="en-GB" sz="1000" dirty="0">
              <a:solidFill>
                <a:schemeClr val="bg1"/>
              </a:solidFill>
            </a:endParaRPr>
          </a:p>
        </p:txBody>
      </p:sp>
      <p:cxnSp>
        <p:nvCxnSpPr>
          <p:cNvPr id="39" name="Straight Arrow Connector 38">
            <a:extLst>
              <a:ext uri="{FF2B5EF4-FFF2-40B4-BE49-F238E27FC236}">
                <a16:creationId xmlns:a16="http://schemas.microsoft.com/office/drawing/2014/main" id="{099AF1EE-E039-4542-85DD-F6C911CA70D4}"/>
              </a:ext>
            </a:extLst>
          </p:cNvPr>
          <p:cNvCxnSpPr>
            <a:cxnSpLocks/>
          </p:cNvCxnSpPr>
          <p:nvPr/>
        </p:nvCxnSpPr>
        <p:spPr>
          <a:xfrm>
            <a:off x="8273347" y="4159423"/>
            <a:ext cx="0" cy="473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1ACC8D5-3FE2-4A4E-9A01-B629AEF50D5B}"/>
              </a:ext>
            </a:extLst>
          </p:cNvPr>
          <p:cNvSpPr txBox="1"/>
          <p:nvPr/>
        </p:nvSpPr>
        <p:spPr>
          <a:xfrm>
            <a:off x="7341617" y="4697870"/>
            <a:ext cx="1903663" cy="553998"/>
          </a:xfrm>
          <a:prstGeom prst="rect">
            <a:avLst/>
          </a:prstGeom>
          <a:noFill/>
        </p:spPr>
        <p:txBody>
          <a:bodyPr wrap="square" rtlCol="0">
            <a:spAutoFit/>
          </a:bodyPr>
          <a:lstStyle/>
          <a:p>
            <a:pPr algn="ctr"/>
            <a:r>
              <a:rPr lang="en-US" sz="1000" dirty="0">
                <a:solidFill>
                  <a:schemeClr val="bg1"/>
                </a:solidFill>
              </a:rPr>
              <a:t>Create a lasso model using </a:t>
            </a:r>
            <a:r>
              <a:rPr lang="en-US" sz="1000" dirty="0" err="1">
                <a:solidFill>
                  <a:schemeClr val="bg1"/>
                </a:solidFill>
              </a:rPr>
              <a:t>A_train</a:t>
            </a:r>
            <a:r>
              <a:rPr lang="en-US" sz="1000" dirty="0">
                <a:solidFill>
                  <a:schemeClr val="bg1"/>
                </a:solidFill>
              </a:rPr>
              <a:t> and </a:t>
            </a:r>
            <a:r>
              <a:rPr lang="en-US" sz="1000" dirty="0" err="1">
                <a:solidFill>
                  <a:schemeClr val="bg1"/>
                </a:solidFill>
              </a:rPr>
              <a:t>B_train</a:t>
            </a:r>
            <a:r>
              <a:rPr lang="en-US" sz="1000" dirty="0">
                <a:solidFill>
                  <a:schemeClr val="bg1"/>
                </a:solidFill>
              </a:rPr>
              <a:t> </a:t>
            </a:r>
            <a:endParaRPr lang="en-GB" sz="1000" dirty="0">
              <a:solidFill>
                <a:schemeClr val="bg1"/>
              </a:solidFill>
            </a:endParaRPr>
          </a:p>
          <a:p>
            <a:pPr algn="ctr"/>
            <a:endParaRPr lang="en-GB" sz="1000" dirty="0">
              <a:solidFill>
                <a:schemeClr val="bg1"/>
              </a:solidFill>
            </a:endParaRPr>
          </a:p>
        </p:txBody>
      </p:sp>
      <p:cxnSp>
        <p:nvCxnSpPr>
          <p:cNvPr id="41" name="Straight Arrow Connector 40">
            <a:extLst>
              <a:ext uri="{FF2B5EF4-FFF2-40B4-BE49-F238E27FC236}">
                <a16:creationId xmlns:a16="http://schemas.microsoft.com/office/drawing/2014/main" id="{4030CD90-025B-40F4-A6B5-F7827187F163}"/>
              </a:ext>
            </a:extLst>
          </p:cNvPr>
          <p:cNvCxnSpPr>
            <a:cxnSpLocks/>
          </p:cNvCxnSpPr>
          <p:nvPr/>
        </p:nvCxnSpPr>
        <p:spPr>
          <a:xfrm flipH="1">
            <a:off x="5100244" y="4871831"/>
            <a:ext cx="2351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Left Bracket 46">
            <a:extLst>
              <a:ext uri="{FF2B5EF4-FFF2-40B4-BE49-F238E27FC236}">
                <a16:creationId xmlns:a16="http://schemas.microsoft.com/office/drawing/2014/main" id="{72090107-2616-4E86-81A4-5149146893EE}"/>
              </a:ext>
            </a:extLst>
          </p:cNvPr>
          <p:cNvSpPr/>
          <p:nvPr/>
        </p:nvSpPr>
        <p:spPr>
          <a:xfrm>
            <a:off x="4667082" y="427698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8" name="Left Bracket 47">
            <a:extLst>
              <a:ext uri="{FF2B5EF4-FFF2-40B4-BE49-F238E27FC236}">
                <a16:creationId xmlns:a16="http://schemas.microsoft.com/office/drawing/2014/main" id="{55C7B094-2C7F-496F-B435-7EEAE4D00317}"/>
              </a:ext>
            </a:extLst>
          </p:cNvPr>
          <p:cNvSpPr/>
          <p:nvPr/>
        </p:nvSpPr>
        <p:spPr>
          <a:xfrm flipH="1">
            <a:off x="4840664" y="4264249"/>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9" name="TextBox 48">
            <a:extLst>
              <a:ext uri="{FF2B5EF4-FFF2-40B4-BE49-F238E27FC236}">
                <a16:creationId xmlns:a16="http://schemas.microsoft.com/office/drawing/2014/main" id="{337A9C2B-C728-4339-9340-D161CF1F8DB7}"/>
              </a:ext>
            </a:extLst>
          </p:cNvPr>
          <p:cNvSpPr txBox="1"/>
          <p:nvPr/>
        </p:nvSpPr>
        <p:spPr>
          <a:xfrm>
            <a:off x="4310208" y="5234636"/>
            <a:ext cx="907482" cy="400110"/>
          </a:xfrm>
          <a:prstGeom prst="rect">
            <a:avLst/>
          </a:prstGeom>
          <a:noFill/>
        </p:spPr>
        <p:txBody>
          <a:bodyPr wrap="square" rtlCol="0">
            <a:spAutoFit/>
          </a:bodyPr>
          <a:lstStyle/>
          <a:p>
            <a:pPr algn="ctr"/>
            <a:r>
              <a:rPr lang="el-GR" sz="1000" i="0" dirty="0">
                <a:solidFill>
                  <a:schemeClr val="bg1"/>
                </a:solidFill>
                <a:effectLst/>
              </a:rPr>
              <a:t>γ</a:t>
            </a:r>
            <a:r>
              <a:rPr lang="en-US" sz="1000" i="0" dirty="0">
                <a:solidFill>
                  <a:schemeClr val="bg1"/>
                </a:solidFill>
                <a:effectLst/>
              </a:rPr>
              <a:t>_estimated (64x1)</a:t>
            </a:r>
            <a:endParaRPr lang="en-GB" sz="1000" dirty="0">
              <a:solidFill>
                <a:schemeClr val="bg1"/>
              </a:solidFill>
            </a:endParaRPr>
          </a:p>
        </p:txBody>
      </p:sp>
      <p:sp>
        <p:nvSpPr>
          <p:cNvPr id="52" name="Left Bracket 51">
            <a:extLst>
              <a:ext uri="{FF2B5EF4-FFF2-40B4-BE49-F238E27FC236}">
                <a16:creationId xmlns:a16="http://schemas.microsoft.com/office/drawing/2014/main" id="{BFFBB96A-F78E-4CF7-9A26-0A6AD3994CD5}"/>
              </a:ext>
            </a:extLst>
          </p:cNvPr>
          <p:cNvSpPr/>
          <p:nvPr/>
        </p:nvSpPr>
        <p:spPr>
          <a:xfrm>
            <a:off x="4911028" y="2863860"/>
            <a:ext cx="45719" cy="3560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Left Bracket 52">
            <a:extLst>
              <a:ext uri="{FF2B5EF4-FFF2-40B4-BE49-F238E27FC236}">
                <a16:creationId xmlns:a16="http://schemas.microsoft.com/office/drawing/2014/main" id="{732A57E9-4272-46F3-A80C-25539123BB9C}"/>
              </a:ext>
            </a:extLst>
          </p:cNvPr>
          <p:cNvSpPr/>
          <p:nvPr/>
        </p:nvSpPr>
        <p:spPr>
          <a:xfrm>
            <a:off x="5717928" y="2565386"/>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4" name="Left Bracket 53">
            <a:extLst>
              <a:ext uri="{FF2B5EF4-FFF2-40B4-BE49-F238E27FC236}">
                <a16:creationId xmlns:a16="http://schemas.microsoft.com/office/drawing/2014/main" id="{A7F3C616-8BB3-486B-9FBA-CE7AFBC137E9}"/>
              </a:ext>
            </a:extLst>
          </p:cNvPr>
          <p:cNvSpPr/>
          <p:nvPr/>
        </p:nvSpPr>
        <p:spPr>
          <a:xfrm flipH="1">
            <a:off x="5891510" y="2552649"/>
            <a:ext cx="45719" cy="97038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TextBox 54">
            <a:extLst>
              <a:ext uri="{FF2B5EF4-FFF2-40B4-BE49-F238E27FC236}">
                <a16:creationId xmlns:a16="http://schemas.microsoft.com/office/drawing/2014/main" id="{535B234E-FE17-460F-BE56-84C474C9379B}"/>
              </a:ext>
            </a:extLst>
          </p:cNvPr>
          <p:cNvSpPr txBox="1"/>
          <p:nvPr/>
        </p:nvSpPr>
        <p:spPr>
          <a:xfrm>
            <a:off x="5402143" y="3618721"/>
            <a:ext cx="947287" cy="246221"/>
          </a:xfrm>
          <a:prstGeom prst="rect">
            <a:avLst/>
          </a:prstGeom>
          <a:noFill/>
        </p:spPr>
        <p:txBody>
          <a:bodyPr wrap="square" rtlCol="0">
            <a:spAutoFit/>
          </a:bodyPr>
          <a:lstStyle/>
          <a:p>
            <a:pPr algn="ctr"/>
            <a:r>
              <a:rPr lang="el-GR" sz="1000" i="0" dirty="0">
                <a:solidFill>
                  <a:schemeClr val="bg1"/>
                </a:solidFill>
                <a:effectLst/>
              </a:rPr>
              <a:t>γ</a:t>
            </a:r>
            <a:r>
              <a:rPr lang="en-US" sz="1000" i="0" dirty="0">
                <a:solidFill>
                  <a:schemeClr val="bg1"/>
                </a:solidFill>
                <a:effectLst/>
              </a:rPr>
              <a:t>_estimated</a:t>
            </a:r>
            <a:endParaRPr lang="en-GB" sz="1000" dirty="0">
              <a:solidFill>
                <a:schemeClr val="bg1"/>
              </a:solidFill>
            </a:endParaRPr>
          </a:p>
        </p:txBody>
      </p:sp>
      <p:sp>
        <p:nvSpPr>
          <p:cNvPr id="56" name="TextBox 55">
            <a:extLst>
              <a:ext uri="{FF2B5EF4-FFF2-40B4-BE49-F238E27FC236}">
                <a16:creationId xmlns:a16="http://schemas.microsoft.com/office/drawing/2014/main" id="{73F7B258-B8B6-438F-8F29-E2BB37CC4597}"/>
              </a:ext>
            </a:extLst>
          </p:cNvPr>
          <p:cNvSpPr txBox="1"/>
          <p:nvPr/>
        </p:nvSpPr>
        <p:spPr>
          <a:xfrm>
            <a:off x="5454575" y="2874310"/>
            <a:ext cx="204210" cy="246221"/>
          </a:xfrm>
          <a:prstGeom prst="rect">
            <a:avLst/>
          </a:prstGeom>
          <a:noFill/>
        </p:spPr>
        <p:txBody>
          <a:bodyPr wrap="square" rtlCol="0">
            <a:spAutoFit/>
          </a:bodyPr>
          <a:lstStyle/>
          <a:p>
            <a:r>
              <a:rPr lang="en-US" sz="1000" dirty="0">
                <a:solidFill>
                  <a:schemeClr val="bg1"/>
                </a:solidFill>
              </a:rPr>
              <a:t>. </a:t>
            </a:r>
            <a:endParaRPr lang="en-GB" sz="1000" dirty="0">
              <a:solidFill>
                <a:schemeClr val="bg1"/>
              </a:solidFill>
            </a:endParaRPr>
          </a:p>
        </p:txBody>
      </p:sp>
      <p:sp>
        <p:nvSpPr>
          <p:cNvPr id="61" name="Left Bracket 60">
            <a:extLst>
              <a:ext uri="{FF2B5EF4-FFF2-40B4-BE49-F238E27FC236}">
                <a16:creationId xmlns:a16="http://schemas.microsoft.com/office/drawing/2014/main" id="{7F4F7A7C-6B50-41DE-B8A2-209B1AF4A42A}"/>
              </a:ext>
            </a:extLst>
          </p:cNvPr>
          <p:cNvSpPr/>
          <p:nvPr/>
        </p:nvSpPr>
        <p:spPr>
          <a:xfrm flipH="1">
            <a:off x="5379284" y="2858525"/>
            <a:ext cx="45719" cy="3560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2" name="Left Bracket 61">
            <a:extLst>
              <a:ext uri="{FF2B5EF4-FFF2-40B4-BE49-F238E27FC236}">
                <a16:creationId xmlns:a16="http://schemas.microsoft.com/office/drawing/2014/main" id="{37B1DB78-617E-4198-B8C7-5B9F4840304A}"/>
              </a:ext>
            </a:extLst>
          </p:cNvPr>
          <p:cNvSpPr/>
          <p:nvPr/>
        </p:nvSpPr>
        <p:spPr>
          <a:xfrm>
            <a:off x="4361274" y="2868975"/>
            <a:ext cx="45719" cy="3560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3" name="Left Bracket 62">
            <a:extLst>
              <a:ext uri="{FF2B5EF4-FFF2-40B4-BE49-F238E27FC236}">
                <a16:creationId xmlns:a16="http://schemas.microsoft.com/office/drawing/2014/main" id="{9CAE236A-6B6E-499A-BE51-4A91B8AA33D6}"/>
              </a:ext>
            </a:extLst>
          </p:cNvPr>
          <p:cNvSpPr/>
          <p:nvPr/>
        </p:nvSpPr>
        <p:spPr>
          <a:xfrm flipH="1">
            <a:off x="4529192" y="2868975"/>
            <a:ext cx="45719" cy="35605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4" name="TextBox 63">
            <a:extLst>
              <a:ext uri="{FF2B5EF4-FFF2-40B4-BE49-F238E27FC236}">
                <a16:creationId xmlns:a16="http://schemas.microsoft.com/office/drawing/2014/main" id="{005CE507-B913-4DAE-9F67-761B5C846199}"/>
              </a:ext>
            </a:extLst>
          </p:cNvPr>
          <p:cNvSpPr txBox="1"/>
          <p:nvPr/>
        </p:nvSpPr>
        <p:spPr>
          <a:xfrm>
            <a:off x="4634054" y="2923890"/>
            <a:ext cx="204210" cy="246221"/>
          </a:xfrm>
          <a:prstGeom prst="rect">
            <a:avLst/>
          </a:prstGeom>
          <a:noFill/>
        </p:spPr>
        <p:txBody>
          <a:bodyPr wrap="square" rtlCol="0">
            <a:spAutoFit/>
          </a:bodyPr>
          <a:lstStyle/>
          <a:p>
            <a:r>
              <a:rPr lang="en-US" sz="1000" dirty="0">
                <a:solidFill>
                  <a:schemeClr val="bg1"/>
                </a:solidFill>
              </a:rPr>
              <a:t>= </a:t>
            </a:r>
            <a:endParaRPr lang="en-GB" sz="1000" dirty="0">
              <a:solidFill>
                <a:schemeClr val="bg1"/>
              </a:solidFill>
            </a:endParaRPr>
          </a:p>
        </p:txBody>
      </p:sp>
      <p:sp>
        <p:nvSpPr>
          <p:cNvPr id="65" name="TextBox 64">
            <a:extLst>
              <a:ext uri="{FF2B5EF4-FFF2-40B4-BE49-F238E27FC236}">
                <a16:creationId xmlns:a16="http://schemas.microsoft.com/office/drawing/2014/main" id="{6F7CE8DF-30A1-43FB-B19D-7F75ED47BE6E}"/>
              </a:ext>
            </a:extLst>
          </p:cNvPr>
          <p:cNvSpPr txBox="1"/>
          <p:nvPr/>
        </p:nvSpPr>
        <p:spPr>
          <a:xfrm>
            <a:off x="4750628" y="3270763"/>
            <a:ext cx="947287" cy="246221"/>
          </a:xfrm>
          <a:prstGeom prst="rect">
            <a:avLst/>
          </a:prstGeom>
          <a:noFill/>
        </p:spPr>
        <p:txBody>
          <a:bodyPr wrap="square" rtlCol="0">
            <a:spAutoFit/>
          </a:bodyPr>
          <a:lstStyle/>
          <a:p>
            <a:pPr algn="ctr"/>
            <a:r>
              <a:rPr lang="en-US" sz="1000" i="0" dirty="0" err="1">
                <a:solidFill>
                  <a:schemeClr val="bg1"/>
                </a:solidFill>
                <a:effectLst/>
              </a:rPr>
              <a:t>A_test</a:t>
            </a:r>
            <a:endParaRPr lang="en-GB" sz="1000" dirty="0">
              <a:solidFill>
                <a:schemeClr val="bg1"/>
              </a:solidFill>
            </a:endParaRPr>
          </a:p>
        </p:txBody>
      </p:sp>
      <p:sp>
        <p:nvSpPr>
          <p:cNvPr id="66" name="TextBox 65">
            <a:extLst>
              <a:ext uri="{FF2B5EF4-FFF2-40B4-BE49-F238E27FC236}">
                <a16:creationId xmlns:a16="http://schemas.microsoft.com/office/drawing/2014/main" id="{843B9037-1D0B-4A3F-937D-4E182CC36487}"/>
              </a:ext>
            </a:extLst>
          </p:cNvPr>
          <p:cNvSpPr txBox="1"/>
          <p:nvPr/>
        </p:nvSpPr>
        <p:spPr>
          <a:xfrm>
            <a:off x="3998200" y="3237344"/>
            <a:ext cx="947287" cy="246221"/>
          </a:xfrm>
          <a:prstGeom prst="rect">
            <a:avLst/>
          </a:prstGeom>
          <a:noFill/>
        </p:spPr>
        <p:txBody>
          <a:bodyPr wrap="square" rtlCol="0">
            <a:spAutoFit/>
          </a:bodyPr>
          <a:lstStyle/>
          <a:p>
            <a:pPr algn="ctr"/>
            <a:r>
              <a:rPr lang="en-US" sz="1000" dirty="0" err="1">
                <a:solidFill>
                  <a:schemeClr val="bg1"/>
                </a:solidFill>
              </a:rPr>
              <a:t>B</a:t>
            </a:r>
            <a:r>
              <a:rPr lang="en-US" sz="1000" i="0" dirty="0" err="1">
                <a:solidFill>
                  <a:schemeClr val="bg1"/>
                </a:solidFill>
                <a:effectLst/>
              </a:rPr>
              <a:t>_hat</a:t>
            </a:r>
            <a:endParaRPr lang="en-GB" sz="1000" dirty="0">
              <a:solidFill>
                <a:schemeClr val="bg1"/>
              </a:solidFill>
            </a:endParaRPr>
          </a:p>
        </p:txBody>
      </p:sp>
      <p:cxnSp>
        <p:nvCxnSpPr>
          <p:cNvPr id="67" name="Straight Arrow Connector 66">
            <a:extLst>
              <a:ext uri="{FF2B5EF4-FFF2-40B4-BE49-F238E27FC236}">
                <a16:creationId xmlns:a16="http://schemas.microsoft.com/office/drawing/2014/main" id="{13E45867-3F40-42AC-8B7A-3827CA0BAA2C}"/>
              </a:ext>
            </a:extLst>
          </p:cNvPr>
          <p:cNvCxnSpPr>
            <a:cxnSpLocks/>
          </p:cNvCxnSpPr>
          <p:nvPr/>
        </p:nvCxnSpPr>
        <p:spPr>
          <a:xfrm flipH="1" flipV="1">
            <a:off x="4767491" y="3618721"/>
            <a:ext cx="3462" cy="581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06083BB-DF33-4899-BA1A-5CC52B780FC3}"/>
              </a:ext>
            </a:extLst>
          </p:cNvPr>
          <p:cNvCxnSpPr>
            <a:cxnSpLocks/>
          </p:cNvCxnSpPr>
          <p:nvPr/>
        </p:nvCxnSpPr>
        <p:spPr>
          <a:xfrm flipH="1" flipV="1">
            <a:off x="4774257" y="2035552"/>
            <a:ext cx="3462" cy="581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5B91A1A-E052-4676-9583-F07765776A9F}"/>
              </a:ext>
            </a:extLst>
          </p:cNvPr>
          <p:cNvSpPr txBox="1"/>
          <p:nvPr/>
        </p:nvSpPr>
        <p:spPr>
          <a:xfrm>
            <a:off x="4141411" y="1577641"/>
            <a:ext cx="1281825" cy="400110"/>
          </a:xfrm>
          <a:prstGeom prst="rect">
            <a:avLst/>
          </a:prstGeom>
          <a:noFill/>
        </p:spPr>
        <p:txBody>
          <a:bodyPr wrap="square" rtlCol="0">
            <a:spAutoFit/>
          </a:bodyPr>
          <a:lstStyle/>
          <a:p>
            <a:pPr algn="ctr"/>
            <a:r>
              <a:rPr lang="en-US" sz="1000" i="0" dirty="0">
                <a:solidFill>
                  <a:schemeClr val="bg1"/>
                </a:solidFill>
                <a:effectLst/>
              </a:rPr>
              <a:t>Mean Squared Error (</a:t>
            </a:r>
            <a:r>
              <a:rPr lang="en-US" sz="1000" i="0" dirty="0" err="1">
                <a:solidFill>
                  <a:schemeClr val="bg1"/>
                </a:solidFill>
                <a:effectLst/>
              </a:rPr>
              <a:t>B_test</a:t>
            </a:r>
            <a:r>
              <a:rPr lang="en-US" sz="1000" dirty="0">
                <a:solidFill>
                  <a:schemeClr val="bg1"/>
                </a:solidFill>
              </a:rPr>
              <a:t>, </a:t>
            </a:r>
            <a:r>
              <a:rPr lang="en-US" sz="1000" dirty="0" err="1">
                <a:solidFill>
                  <a:schemeClr val="bg1"/>
                </a:solidFill>
              </a:rPr>
              <a:t>B_train</a:t>
            </a:r>
            <a:r>
              <a:rPr lang="en-US" sz="1000" i="0" dirty="0">
                <a:solidFill>
                  <a:schemeClr val="bg1"/>
                </a:solidFill>
                <a:effectLst/>
              </a:rPr>
              <a:t>)</a:t>
            </a:r>
            <a:endParaRPr lang="en-GB" sz="1000" dirty="0">
              <a:solidFill>
                <a:schemeClr val="bg1"/>
              </a:solidFill>
            </a:endParaRPr>
          </a:p>
        </p:txBody>
      </p:sp>
      <p:cxnSp>
        <p:nvCxnSpPr>
          <p:cNvPr id="75" name="Straight Connector 74">
            <a:extLst>
              <a:ext uri="{FF2B5EF4-FFF2-40B4-BE49-F238E27FC236}">
                <a16:creationId xmlns:a16="http://schemas.microsoft.com/office/drawing/2014/main" id="{EC6140FB-84B3-4C96-A007-C13505F1AB58}"/>
              </a:ext>
            </a:extLst>
          </p:cNvPr>
          <p:cNvCxnSpPr>
            <a:cxnSpLocks/>
          </p:cNvCxnSpPr>
          <p:nvPr/>
        </p:nvCxnSpPr>
        <p:spPr>
          <a:xfrm>
            <a:off x="5379284" y="1693806"/>
            <a:ext cx="28629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CE750D0-D697-4AB8-98C2-9229EB1EB808}"/>
              </a:ext>
            </a:extLst>
          </p:cNvPr>
          <p:cNvCxnSpPr>
            <a:cxnSpLocks/>
          </p:cNvCxnSpPr>
          <p:nvPr/>
        </p:nvCxnSpPr>
        <p:spPr>
          <a:xfrm>
            <a:off x="8242254" y="1693806"/>
            <a:ext cx="0" cy="210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4E28861-A51F-4FA2-AFBC-0A872FAF31FD}"/>
              </a:ext>
            </a:extLst>
          </p:cNvPr>
          <p:cNvSpPr txBox="1"/>
          <p:nvPr/>
        </p:nvSpPr>
        <p:spPr>
          <a:xfrm>
            <a:off x="9476756" y="1754319"/>
            <a:ext cx="2263843" cy="1200329"/>
          </a:xfrm>
          <a:prstGeom prst="rect">
            <a:avLst/>
          </a:prstGeom>
          <a:noFill/>
        </p:spPr>
        <p:txBody>
          <a:bodyPr wrap="square" rtlCol="0">
            <a:spAutoFit/>
          </a:bodyPr>
          <a:lstStyle/>
          <a:p>
            <a:r>
              <a:rPr lang="en-US" sz="900" b="0" i="0" u="none" strike="noStrike" dirty="0">
                <a:solidFill>
                  <a:schemeClr val="bg1"/>
                </a:solidFill>
                <a:effectLst/>
              </a:rPr>
              <a:t>1) Input dat</a:t>
            </a:r>
            <a:r>
              <a:rPr lang="en-US" sz="900" dirty="0">
                <a:solidFill>
                  <a:schemeClr val="bg1"/>
                </a:solidFill>
              </a:rPr>
              <a:t>a</a:t>
            </a:r>
          </a:p>
          <a:p>
            <a:endParaRPr lang="en-US" sz="900" dirty="0">
              <a:solidFill>
                <a:schemeClr val="bg1"/>
              </a:solidFill>
            </a:endParaRPr>
          </a:p>
          <a:p>
            <a:r>
              <a:rPr lang="en-US" sz="900" b="0" i="0" u="none" strike="noStrike" dirty="0">
                <a:solidFill>
                  <a:schemeClr val="bg1"/>
                </a:solidFill>
                <a:effectLst/>
              </a:rPr>
              <a:t>Matrix B: Contains the set of known pixel values of the corrupted image block.</a:t>
            </a:r>
            <a:endParaRPr lang="en-US" sz="900" dirty="0">
              <a:solidFill>
                <a:schemeClr val="bg1"/>
              </a:solidFill>
            </a:endParaRPr>
          </a:p>
          <a:p>
            <a:r>
              <a:rPr lang="en-US" sz="900" b="0" i="0" u="none" strike="noStrike" dirty="0">
                <a:solidFill>
                  <a:schemeClr val="bg1"/>
                </a:solidFill>
                <a:effectLst/>
              </a:rPr>
              <a:t>Matrix A: Contains rows of transformation matrix T corresponding to the known pixel values in matrix B. (Matrix T calculated beforehand</a:t>
            </a:r>
            <a:r>
              <a:rPr lang="en-US" sz="900" dirty="0">
                <a:solidFill>
                  <a:schemeClr val="bg1"/>
                </a:solidFill>
              </a:rPr>
              <a:t> and S &lt; 64). </a:t>
            </a:r>
            <a:endParaRPr lang="en-US" sz="900" b="0" i="0" u="none" strike="noStrike" dirty="0">
              <a:solidFill>
                <a:schemeClr val="bg1"/>
              </a:solidFill>
              <a:effectLst/>
            </a:endParaRPr>
          </a:p>
        </p:txBody>
      </p:sp>
      <p:sp>
        <p:nvSpPr>
          <p:cNvPr id="80" name="TextBox 79">
            <a:extLst>
              <a:ext uri="{FF2B5EF4-FFF2-40B4-BE49-F238E27FC236}">
                <a16:creationId xmlns:a16="http://schemas.microsoft.com/office/drawing/2014/main" id="{8FB1AB5F-1BE8-4A60-90BF-82ED3982DB5A}"/>
              </a:ext>
            </a:extLst>
          </p:cNvPr>
          <p:cNvSpPr txBox="1"/>
          <p:nvPr/>
        </p:nvSpPr>
        <p:spPr>
          <a:xfrm>
            <a:off x="9540088" y="3315220"/>
            <a:ext cx="2263843" cy="646331"/>
          </a:xfrm>
          <a:prstGeom prst="rect">
            <a:avLst/>
          </a:prstGeom>
          <a:noFill/>
        </p:spPr>
        <p:txBody>
          <a:bodyPr wrap="square" rtlCol="0">
            <a:spAutoFit/>
          </a:bodyPr>
          <a:lstStyle/>
          <a:p>
            <a:r>
              <a:rPr lang="en-US" sz="900" b="0" i="0" u="none" strike="noStrike" dirty="0">
                <a:solidFill>
                  <a:schemeClr val="bg1"/>
                </a:solidFill>
                <a:effectLst/>
              </a:rPr>
              <a:t>2) Test/Train Split</a:t>
            </a:r>
            <a:endParaRPr lang="en-US" sz="900" dirty="0">
              <a:solidFill>
                <a:schemeClr val="bg1"/>
              </a:solidFill>
            </a:endParaRPr>
          </a:p>
          <a:p>
            <a:pPr marL="228600" indent="-228600">
              <a:buAutoNum type="arabicParenR"/>
            </a:pPr>
            <a:endParaRPr lang="en-US" sz="900" b="0" i="0" u="none" strike="noStrike" dirty="0">
              <a:solidFill>
                <a:schemeClr val="bg1"/>
              </a:solidFill>
              <a:effectLst/>
            </a:endParaRPr>
          </a:p>
          <a:p>
            <a:r>
              <a:rPr lang="en-US" sz="900" b="0" i="0" u="none" strike="noStrike" dirty="0">
                <a:solidFill>
                  <a:schemeClr val="bg1"/>
                </a:solidFill>
                <a:effectLst/>
              </a:rPr>
              <a:t>Matrices A and B are randomly split into testing and training sets.</a:t>
            </a:r>
          </a:p>
        </p:txBody>
      </p: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25C12478-9D2D-4564-A215-22D974F431BB}"/>
                  </a:ext>
                </a:extLst>
              </p:cNvPr>
              <p:cNvSpPr txBox="1"/>
              <p:nvPr/>
            </p:nvSpPr>
            <p:spPr>
              <a:xfrm>
                <a:off x="214059" y="2430362"/>
                <a:ext cx="2078730" cy="2169825"/>
              </a:xfrm>
              <a:prstGeom prst="rect">
                <a:avLst/>
              </a:prstGeom>
              <a:solidFill>
                <a:schemeClr val="tx1"/>
              </a:solidFill>
              <a:ln>
                <a:solidFill>
                  <a:schemeClr val="bg1"/>
                </a:solidFill>
              </a:ln>
            </p:spPr>
            <p:txBody>
              <a:bodyPr wrap="square" rtlCol="0">
                <a:spAutoFit/>
              </a:bodyPr>
              <a:lstStyle/>
              <a:p>
                <a:pPr marL="0" indent="0">
                  <a:spcBef>
                    <a:spcPts val="0"/>
                  </a:spcBef>
                  <a:buNone/>
                </a:pPr>
                <a:r>
                  <a:rPr lang="en-US" sz="900" dirty="0">
                    <a:solidFill>
                      <a:schemeClr val="bg1"/>
                    </a:solidFill>
                  </a:rPr>
                  <a:t>This iterative process is performed 20 times. Once all the iterations are complete:</a:t>
                </a:r>
              </a:p>
              <a:p>
                <a:pPr marL="228600" indent="-228600">
                  <a:spcBef>
                    <a:spcPts val="0"/>
                  </a:spcBef>
                  <a:buAutoNum type="arabicParenR"/>
                </a:pPr>
                <a:r>
                  <a:rPr lang="en-US" sz="900" dirty="0">
                    <a:solidFill>
                      <a:schemeClr val="bg1"/>
                    </a:solidFill>
                  </a:rPr>
                  <a:t>The </a:t>
                </a:r>
                <a:r>
                  <a:rPr lang="el-GR" sz="900" dirty="0">
                    <a:solidFill>
                      <a:schemeClr val="bg1"/>
                    </a:solidFill>
                  </a:rPr>
                  <a:t>λ</a:t>
                </a:r>
                <a:r>
                  <a:rPr lang="en-US" sz="900" dirty="0">
                    <a:solidFill>
                      <a:schemeClr val="bg1"/>
                    </a:solidFill>
                  </a:rPr>
                  <a:t> with the lowest associated MSE value is chosen as the optimal regularization value. </a:t>
                </a:r>
              </a:p>
              <a:p>
                <a:pPr marL="228600" indent="-228600">
                  <a:spcBef>
                    <a:spcPts val="0"/>
                  </a:spcBef>
                  <a:buAutoNum type="arabicParenR"/>
                </a:pPr>
                <a:r>
                  <a:rPr lang="en-US" sz="900" dirty="0">
                    <a:solidFill>
                      <a:schemeClr val="bg1"/>
                    </a:solidFill>
                  </a:rPr>
                  <a:t>Using the derived </a:t>
                </a:r>
                <a:r>
                  <a:rPr lang="el-GR" sz="900" dirty="0">
                    <a:solidFill>
                      <a:schemeClr val="bg1"/>
                    </a:solidFill>
                  </a:rPr>
                  <a:t>λ</a:t>
                </a:r>
                <a:r>
                  <a:rPr lang="en-US" sz="900" dirty="0">
                    <a:solidFill>
                      <a:schemeClr val="bg1"/>
                    </a:solidFill>
                  </a:rPr>
                  <a:t>, a new lasso model is created using all the data contained in matrices A and B. </a:t>
                </a:r>
              </a:p>
              <a:p>
                <a:pPr marL="228600" indent="-228600">
                  <a:spcBef>
                    <a:spcPts val="0"/>
                  </a:spcBef>
                  <a:buAutoNum type="arabicParenR"/>
                </a:pPr>
                <a:r>
                  <a:rPr lang="en-US" sz="900" dirty="0">
                    <a:solidFill>
                      <a:schemeClr val="bg1"/>
                    </a:solidFill>
                  </a:rPr>
                  <a:t>The resulting lasso model is leveraged to estimate the the </a:t>
                </a:r>
                <a:r>
                  <a:rPr lang="en-GB" sz="900" dirty="0">
                    <a:solidFill>
                      <a:schemeClr val="bg1"/>
                    </a:solidFill>
                  </a:rPr>
                  <a:t>DCT </a:t>
                </a:r>
                <a:r>
                  <a:rPr lang="en-US" sz="900" dirty="0">
                    <a:solidFill>
                      <a:schemeClr val="bg1"/>
                    </a:solidFill>
                  </a:rPr>
                  <a:t>coefficient</a:t>
                </a:r>
                <a:r>
                  <a:rPr lang="en-GB" sz="900" dirty="0">
                    <a:solidFill>
                      <a:schemeClr val="bg1"/>
                    </a:solidFill>
                  </a:rPr>
                  <a:t> vector </a:t>
                </a:r>
                <a14:m>
                  <m:oMath xmlns:m="http://schemas.openxmlformats.org/officeDocument/2006/math">
                    <m:r>
                      <a:rPr lang="en-US" sz="900" i="1" smtClean="0">
                        <a:solidFill>
                          <a:schemeClr val="bg1"/>
                        </a:solidFill>
                        <a:effectLst/>
                        <a:latin typeface="Cambria Math" panose="02040503050406030204" pitchFamily="18" charset="0"/>
                        <a:ea typeface="Cambria Math" panose="02040503050406030204" pitchFamily="18" charset="0"/>
                      </a:rPr>
                      <m:t>𝛾</m:t>
                    </m:r>
                  </m:oMath>
                </a14:m>
                <a:r>
                  <a:rPr lang="en-US" sz="900" dirty="0">
                    <a:solidFill>
                      <a:schemeClr val="bg1"/>
                    </a:solidFill>
                  </a:rPr>
                  <a:t>. </a:t>
                </a:r>
              </a:p>
              <a:p>
                <a:pPr marL="228600" indent="-228600">
                  <a:spcBef>
                    <a:spcPts val="0"/>
                  </a:spcBef>
                  <a:buAutoNum type="arabicParenR"/>
                </a:pPr>
                <a:r>
                  <a:rPr lang="en-US" sz="900" dirty="0">
                    <a:solidFill>
                      <a:schemeClr val="bg1"/>
                    </a:solidFill>
                  </a:rPr>
                  <a:t>Transformation matrix T * </a:t>
                </a:r>
                <a14:m>
                  <m:oMath xmlns:m="http://schemas.openxmlformats.org/officeDocument/2006/math">
                    <m:r>
                      <a:rPr lang="en-US" sz="900" i="1" smtClean="0">
                        <a:solidFill>
                          <a:schemeClr val="bg1"/>
                        </a:solidFill>
                        <a:effectLst/>
                        <a:latin typeface="Cambria Math" panose="02040503050406030204" pitchFamily="18" charset="0"/>
                        <a:ea typeface="Cambria Math" panose="02040503050406030204" pitchFamily="18" charset="0"/>
                      </a:rPr>
                      <m:t>𝛾</m:t>
                    </m:r>
                  </m:oMath>
                </a14:m>
                <a:r>
                  <a:rPr lang="en-US" sz="900" dirty="0">
                    <a:solidFill>
                      <a:schemeClr val="bg1"/>
                    </a:solidFill>
                  </a:rPr>
                  <a:t> is performed to recover the corrupted block. </a:t>
                </a:r>
              </a:p>
            </p:txBody>
          </p:sp>
        </mc:Choice>
        <mc:Fallback xmlns="">
          <p:sp>
            <p:nvSpPr>
              <p:cNvPr id="82" name="TextBox 81">
                <a:extLst>
                  <a:ext uri="{FF2B5EF4-FFF2-40B4-BE49-F238E27FC236}">
                    <a16:creationId xmlns:a16="http://schemas.microsoft.com/office/drawing/2014/main" id="{25C12478-9D2D-4564-A215-22D974F431BB}"/>
                  </a:ext>
                </a:extLst>
              </p:cNvPr>
              <p:cNvSpPr txBox="1">
                <a:spLocks noRot="1" noChangeAspect="1" noMove="1" noResize="1" noEditPoints="1" noAdjustHandles="1" noChangeArrowheads="1" noChangeShapeType="1" noTextEdit="1"/>
              </p:cNvSpPr>
              <p:nvPr/>
            </p:nvSpPr>
            <p:spPr>
              <a:xfrm>
                <a:off x="214059" y="2430362"/>
                <a:ext cx="2078730" cy="2169825"/>
              </a:xfrm>
              <a:prstGeom prst="rect">
                <a:avLst/>
              </a:prstGeom>
              <a:blipFill>
                <a:blip r:embed="rId2"/>
                <a:stretch>
                  <a:fillRect/>
                </a:stretch>
              </a:blipFill>
              <a:ln>
                <a:solidFill>
                  <a:schemeClr val="bg1"/>
                </a:solidFill>
              </a:ln>
            </p:spPr>
            <p:txBody>
              <a:bodyPr/>
              <a:lstStyle/>
              <a:p>
                <a:r>
                  <a:rPr lang="en-GB">
                    <a:noFill/>
                  </a:rPr>
                  <a:t> </a:t>
                </a:r>
              </a:p>
            </p:txBody>
          </p:sp>
        </mc:Fallback>
      </mc:AlternateContent>
      <p:sp>
        <p:nvSpPr>
          <p:cNvPr id="83" name="Left Brace 82">
            <a:extLst>
              <a:ext uri="{FF2B5EF4-FFF2-40B4-BE49-F238E27FC236}">
                <a16:creationId xmlns:a16="http://schemas.microsoft.com/office/drawing/2014/main" id="{2E7232B3-953C-427D-A488-C85A3467E4DC}"/>
              </a:ext>
            </a:extLst>
          </p:cNvPr>
          <p:cNvSpPr/>
          <p:nvPr/>
        </p:nvSpPr>
        <p:spPr>
          <a:xfrm>
            <a:off x="2300192" y="1568574"/>
            <a:ext cx="677183" cy="41175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4" name="TextBox 83">
            <a:extLst>
              <a:ext uri="{FF2B5EF4-FFF2-40B4-BE49-F238E27FC236}">
                <a16:creationId xmlns:a16="http://schemas.microsoft.com/office/drawing/2014/main" id="{236FFAB3-A461-408E-B6C5-66A9CB705234}"/>
              </a:ext>
            </a:extLst>
          </p:cNvPr>
          <p:cNvSpPr txBox="1"/>
          <p:nvPr/>
        </p:nvSpPr>
        <p:spPr>
          <a:xfrm>
            <a:off x="9540087" y="4588303"/>
            <a:ext cx="2263843" cy="646331"/>
          </a:xfrm>
          <a:prstGeom prst="rect">
            <a:avLst/>
          </a:prstGeom>
          <a:noFill/>
        </p:spPr>
        <p:txBody>
          <a:bodyPr wrap="square" rtlCol="0">
            <a:spAutoFit/>
          </a:bodyPr>
          <a:lstStyle/>
          <a:p>
            <a:r>
              <a:rPr lang="en-US" sz="900" b="0" i="0" u="none" strike="noStrike" dirty="0">
                <a:solidFill>
                  <a:schemeClr val="bg1"/>
                </a:solidFill>
                <a:effectLst/>
              </a:rPr>
              <a:t>3) Training</a:t>
            </a:r>
            <a:endParaRPr lang="en-US" sz="900" dirty="0">
              <a:solidFill>
                <a:schemeClr val="bg1"/>
              </a:solidFill>
            </a:endParaRPr>
          </a:p>
          <a:p>
            <a:pPr marL="228600" indent="-228600">
              <a:buAutoNum type="arabicParenR"/>
            </a:pPr>
            <a:endParaRPr lang="en-US" sz="900" b="0" i="0" u="none" strike="noStrike" dirty="0">
              <a:solidFill>
                <a:schemeClr val="bg1"/>
              </a:solidFill>
              <a:effectLst/>
            </a:endParaRPr>
          </a:p>
          <a:p>
            <a:r>
              <a:rPr lang="en-US" sz="900" b="0" i="0" u="none" strike="noStrike" dirty="0">
                <a:solidFill>
                  <a:schemeClr val="bg1"/>
                </a:solidFill>
                <a:effectLst/>
              </a:rPr>
              <a:t>Using the training sets, a lasso model </a:t>
            </a:r>
            <a:r>
              <a:rPr lang="en-US" sz="900" dirty="0">
                <a:solidFill>
                  <a:schemeClr val="bg1"/>
                </a:solidFill>
              </a:rPr>
              <a:t>using the selected </a:t>
            </a:r>
            <a:r>
              <a:rPr lang="el-GR" sz="900" dirty="0">
                <a:solidFill>
                  <a:schemeClr val="bg1"/>
                </a:solidFill>
              </a:rPr>
              <a:t>λ</a:t>
            </a:r>
            <a:r>
              <a:rPr lang="en-US" sz="900" dirty="0">
                <a:solidFill>
                  <a:schemeClr val="bg1"/>
                </a:solidFill>
              </a:rPr>
              <a:t> value is built </a:t>
            </a:r>
            <a:endParaRPr lang="en-US" sz="900" b="0" i="0" u="none" strike="noStrike" dirty="0">
              <a:solidFill>
                <a:schemeClr val="bg1"/>
              </a:solidFill>
              <a:effectLst/>
            </a:endParaRPr>
          </a:p>
        </p:txBody>
      </p:sp>
      <p:sp>
        <p:nvSpPr>
          <p:cNvPr id="85" name="TextBox 84">
            <a:extLst>
              <a:ext uri="{FF2B5EF4-FFF2-40B4-BE49-F238E27FC236}">
                <a16:creationId xmlns:a16="http://schemas.microsoft.com/office/drawing/2014/main" id="{38B295F4-C549-4C0F-951F-E20BEF1DA280}"/>
              </a:ext>
            </a:extLst>
          </p:cNvPr>
          <p:cNvSpPr txBox="1"/>
          <p:nvPr/>
        </p:nvSpPr>
        <p:spPr>
          <a:xfrm>
            <a:off x="2753959" y="4350743"/>
            <a:ext cx="1673978" cy="784830"/>
          </a:xfrm>
          <a:prstGeom prst="rect">
            <a:avLst/>
          </a:prstGeom>
          <a:noFill/>
        </p:spPr>
        <p:txBody>
          <a:bodyPr wrap="square" rtlCol="0">
            <a:spAutoFit/>
          </a:bodyPr>
          <a:lstStyle/>
          <a:p>
            <a:r>
              <a:rPr lang="en-US" sz="900" dirty="0">
                <a:solidFill>
                  <a:schemeClr val="bg1"/>
                </a:solidFill>
              </a:rPr>
              <a:t>4</a:t>
            </a:r>
            <a:r>
              <a:rPr lang="en-US" sz="900" b="0" i="0" u="none" strike="noStrike" dirty="0">
                <a:solidFill>
                  <a:schemeClr val="bg1"/>
                </a:solidFill>
                <a:effectLst/>
              </a:rPr>
              <a:t>) Estimation Part 1</a:t>
            </a:r>
          </a:p>
          <a:p>
            <a:endParaRPr lang="en-US" sz="900" dirty="0">
              <a:solidFill>
                <a:schemeClr val="bg1"/>
              </a:solidFill>
            </a:endParaRPr>
          </a:p>
          <a:p>
            <a:r>
              <a:rPr lang="en-US" sz="900" b="0" i="0" u="none" strike="noStrike" dirty="0">
                <a:solidFill>
                  <a:schemeClr val="bg1"/>
                </a:solidFill>
                <a:effectLst/>
              </a:rPr>
              <a:t>Leverage the created lasso model to </a:t>
            </a:r>
            <a:r>
              <a:rPr lang="en-US" sz="900" dirty="0">
                <a:solidFill>
                  <a:schemeClr val="bg1"/>
                </a:solidFill>
              </a:rPr>
              <a:t>generate DCT coefficient vector </a:t>
            </a:r>
            <a:endParaRPr lang="en-US" sz="900" b="0" i="0" u="none" strike="noStrike" dirty="0">
              <a:solidFill>
                <a:schemeClr val="bg1"/>
              </a:solidFill>
              <a:effectLst/>
            </a:endParaRPr>
          </a:p>
        </p:txBody>
      </p:sp>
      <p:sp>
        <p:nvSpPr>
          <p:cNvPr id="87" name="TextBox 86">
            <a:extLst>
              <a:ext uri="{FF2B5EF4-FFF2-40B4-BE49-F238E27FC236}">
                <a16:creationId xmlns:a16="http://schemas.microsoft.com/office/drawing/2014/main" id="{BE2FD61B-2598-4213-9D90-01E407F9D5D0}"/>
              </a:ext>
            </a:extLst>
          </p:cNvPr>
          <p:cNvSpPr txBox="1"/>
          <p:nvPr/>
        </p:nvSpPr>
        <p:spPr>
          <a:xfrm>
            <a:off x="2713518" y="2842538"/>
            <a:ext cx="1673978" cy="784830"/>
          </a:xfrm>
          <a:prstGeom prst="rect">
            <a:avLst/>
          </a:prstGeom>
          <a:noFill/>
        </p:spPr>
        <p:txBody>
          <a:bodyPr wrap="square" rtlCol="0">
            <a:spAutoFit/>
          </a:bodyPr>
          <a:lstStyle/>
          <a:p>
            <a:r>
              <a:rPr lang="en-US" sz="900" b="0" i="0" u="none" strike="noStrike" dirty="0">
                <a:solidFill>
                  <a:schemeClr val="bg1"/>
                </a:solidFill>
                <a:effectLst/>
              </a:rPr>
              <a:t>5) Estimation Part 2 </a:t>
            </a:r>
          </a:p>
          <a:p>
            <a:endParaRPr lang="en-US" sz="900" dirty="0">
              <a:solidFill>
                <a:schemeClr val="bg1"/>
              </a:solidFill>
            </a:endParaRPr>
          </a:p>
          <a:p>
            <a:r>
              <a:rPr lang="en-US" sz="900" b="0" i="0" u="none" strike="noStrike" dirty="0">
                <a:solidFill>
                  <a:schemeClr val="bg1"/>
                </a:solidFill>
                <a:effectLst/>
              </a:rPr>
              <a:t>Perform </a:t>
            </a:r>
            <a:r>
              <a:rPr lang="en-US" sz="900" b="0" i="0" u="none" strike="noStrike" dirty="0" err="1">
                <a:solidFill>
                  <a:schemeClr val="bg1"/>
                </a:solidFill>
                <a:effectLst/>
              </a:rPr>
              <a:t>A_test</a:t>
            </a:r>
            <a:r>
              <a:rPr lang="en-US" sz="900" b="0" i="0" u="none" strike="noStrike" dirty="0">
                <a:solidFill>
                  <a:schemeClr val="bg1"/>
                </a:solidFill>
                <a:effectLst/>
              </a:rPr>
              <a:t> * y_</a:t>
            </a:r>
            <a:r>
              <a:rPr lang="en-US" sz="900" i="0" dirty="0">
                <a:solidFill>
                  <a:schemeClr val="bg1"/>
                </a:solidFill>
                <a:effectLst/>
              </a:rPr>
              <a:t> estimated</a:t>
            </a:r>
            <a:r>
              <a:rPr lang="en-US" sz="900" b="0" i="0" u="none" strike="noStrike" dirty="0">
                <a:solidFill>
                  <a:schemeClr val="bg1"/>
                </a:solidFill>
                <a:effectLst/>
              </a:rPr>
              <a:t> to estimate values for </a:t>
            </a:r>
            <a:r>
              <a:rPr lang="en-US" sz="900" b="0" i="0" u="none" strike="noStrike" dirty="0" err="1">
                <a:solidFill>
                  <a:schemeClr val="bg1"/>
                </a:solidFill>
                <a:effectLst/>
              </a:rPr>
              <a:t>B_test</a:t>
            </a:r>
            <a:r>
              <a:rPr lang="en-US" sz="900" dirty="0">
                <a:solidFill>
                  <a:schemeClr val="bg1"/>
                </a:solidFill>
              </a:rPr>
              <a:t> (result named </a:t>
            </a:r>
            <a:r>
              <a:rPr lang="en-US" sz="900" dirty="0" err="1">
                <a:solidFill>
                  <a:schemeClr val="bg1"/>
                </a:solidFill>
              </a:rPr>
              <a:t>B_hat</a:t>
            </a:r>
            <a:r>
              <a:rPr lang="en-US" sz="900" dirty="0">
                <a:solidFill>
                  <a:schemeClr val="bg1"/>
                </a:solidFill>
              </a:rPr>
              <a:t>)</a:t>
            </a:r>
            <a:endParaRPr lang="en-US" sz="900" b="0" i="0" u="none" strike="noStrike" dirty="0">
              <a:solidFill>
                <a:schemeClr val="bg1"/>
              </a:solidFill>
              <a:effectLst/>
            </a:endParaRPr>
          </a:p>
        </p:txBody>
      </p:sp>
      <p:sp>
        <p:nvSpPr>
          <p:cNvPr id="88" name="TextBox 87">
            <a:extLst>
              <a:ext uri="{FF2B5EF4-FFF2-40B4-BE49-F238E27FC236}">
                <a16:creationId xmlns:a16="http://schemas.microsoft.com/office/drawing/2014/main" id="{8B4AA57B-039B-42F7-8E9B-637B9EA0D8CE}"/>
              </a:ext>
            </a:extLst>
          </p:cNvPr>
          <p:cNvSpPr txBox="1"/>
          <p:nvPr/>
        </p:nvSpPr>
        <p:spPr>
          <a:xfrm>
            <a:off x="2708275" y="1661389"/>
            <a:ext cx="1673978" cy="784830"/>
          </a:xfrm>
          <a:prstGeom prst="rect">
            <a:avLst/>
          </a:prstGeom>
          <a:noFill/>
        </p:spPr>
        <p:txBody>
          <a:bodyPr wrap="square" rtlCol="0">
            <a:spAutoFit/>
          </a:bodyPr>
          <a:lstStyle/>
          <a:p>
            <a:r>
              <a:rPr lang="en-US" sz="900" dirty="0">
                <a:solidFill>
                  <a:schemeClr val="bg1"/>
                </a:solidFill>
              </a:rPr>
              <a:t>6</a:t>
            </a:r>
            <a:r>
              <a:rPr lang="en-US" sz="900" b="0" i="0" u="none" strike="noStrike" dirty="0">
                <a:solidFill>
                  <a:schemeClr val="bg1"/>
                </a:solidFill>
                <a:effectLst/>
              </a:rPr>
              <a:t>) Testing</a:t>
            </a:r>
          </a:p>
          <a:p>
            <a:endParaRPr lang="en-US" sz="900" dirty="0">
              <a:solidFill>
                <a:schemeClr val="bg1"/>
              </a:solidFill>
            </a:endParaRPr>
          </a:p>
          <a:p>
            <a:r>
              <a:rPr lang="en-US" sz="900" b="0" i="0" u="none" strike="noStrike" dirty="0">
                <a:solidFill>
                  <a:schemeClr val="bg1"/>
                </a:solidFill>
                <a:effectLst/>
              </a:rPr>
              <a:t>Calculate and record the MSE between vector </a:t>
            </a:r>
            <a:r>
              <a:rPr lang="en-US" sz="900" b="0" i="0" u="none" strike="noStrike" dirty="0" err="1">
                <a:solidFill>
                  <a:schemeClr val="bg1"/>
                </a:solidFill>
                <a:effectLst/>
              </a:rPr>
              <a:t>B_test</a:t>
            </a:r>
            <a:r>
              <a:rPr lang="en-US" sz="900" b="0" i="0" u="none" strike="noStrike" dirty="0">
                <a:solidFill>
                  <a:schemeClr val="bg1"/>
                </a:solidFill>
                <a:effectLst/>
              </a:rPr>
              <a:t> and </a:t>
            </a:r>
            <a:r>
              <a:rPr lang="en-US" sz="900" b="0" i="0" u="none" strike="noStrike" dirty="0" err="1">
                <a:solidFill>
                  <a:schemeClr val="bg1"/>
                </a:solidFill>
                <a:effectLst/>
              </a:rPr>
              <a:t>B_train</a:t>
            </a:r>
            <a:r>
              <a:rPr lang="en-US" sz="900" b="0" i="0" u="none" strike="noStrike" dirty="0">
                <a:solidFill>
                  <a:schemeClr val="bg1"/>
                </a:solidFill>
                <a:effectLst/>
              </a:rPr>
              <a:t> and record value. </a:t>
            </a:r>
          </a:p>
        </p:txBody>
      </p:sp>
      <p:sp>
        <p:nvSpPr>
          <p:cNvPr id="89" name="TextBox 88">
            <a:extLst>
              <a:ext uri="{FF2B5EF4-FFF2-40B4-BE49-F238E27FC236}">
                <a16:creationId xmlns:a16="http://schemas.microsoft.com/office/drawing/2014/main" id="{696216AB-D3A2-400A-9F59-7934BD0864F4}"/>
              </a:ext>
            </a:extLst>
          </p:cNvPr>
          <p:cNvSpPr txBox="1"/>
          <p:nvPr/>
        </p:nvSpPr>
        <p:spPr>
          <a:xfrm>
            <a:off x="5556680" y="1746380"/>
            <a:ext cx="2263843" cy="230832"/>
          </a:xfrm>
          <a:prstGeom prst="rect">
            <a:avLst/>
          </a:prstGeom>
          <a:noFill/>
        </p:spPr>
        <p:txBody>
          <a:bodyPr wrap="square" rtlCol="0">
            <a:spAutoFit/>
          </a:bodyPr>
          <a:lstStyle/>
          <a:p>
            <a:r>
              <a:rPr lang="en-US" sz="900" dirty="0">
                <a:solidFill>
                  <a:schemeClr val="bg1"/>
                </a:solidFill>
              </a:rPr>
              <a:t>Start new iteration with new </a:t>
            </a:r>
            <a:r>
              <a:rPr lang="el-GR" sz="900" dirty="0">
                <a:solidFill>
                  <a:schemeClr val="bg1"/>
                </a:solidFill>
              </a:rPr>
              <a:t>λ</a:t>
            </a:r>
            <a:r>
              <a:rPr lang="en-US" sz="900" dirty="0">
                <a:solidFill>
                  <a:schemeClr val="bg1"/>
                </a:solidFill>
              </a:rPr>
              <a:t> value  </a:t>
            </a:r>
            <a:endParaRPr lang="en-US" sz="900" b="0" i="0" u="none" strike="noStrike" dirty="0">
              <a:solidFill>
                <a:schemeClr val="bg1"/>
              </a:solidFill>
              <a:effectLst/>
            </a:endParaRPr>
          </a:p>
        </p:txBody>
      </p:sp>
    </p:spTree>
    <p:extLst>
      <p:ext uri="{BB962C8B-B14F-4D97-AF65-F5344CB8AC3E}">
        <p14:creationId xmlns:p14="http://schemas.microsoft.com/office/powerpoint/2010/main" val="4189585637"/>
      </p:ext>
    </p:extLst>
  </p:cSld>
  <p:clrMapOvr>
    <a:masterClrMapping/>
  </p:clrMapOvr>
</p:sld>
</file>

<file path=ppt/theme/theme1.xml><?xml version="1.0" encoding="utf-8"?>
<a:theme xmlns:a="http://schemas.openxmlformats.org/drawingml/2006/main" name="tf55661986_win32">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docProps/app.xml><?xml version="1.0" encoding="utf-8"?>
<Properties xmlns="http://schemas.openxmlformats.org/officeDocument/2006/extended-properties" xmlns:vt="http://schemas.openxmlformats.org/officeDocument/2006/docPropsVTypes">
  <Template>tf55661986_win32</Template>
  <TotalTime>1812</TotalTime>
  <Words>5309</Words>
  <Application>Microsoft Macintosh PowerPoint</Application>
  <PresentationFormat>Widescreen</PresentationFormat>
  <Paragraphs>655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Wingdings</vt:lpstr>
      <vt:lpstr>tf55661986_win32</vt:lpstr>
      <vt:lpstr>Compressed Sensing Image Recovery</vt:lpstr>
      <vt:lpstr>table of contents</vt:lpstr>
      <vt:lpstr>Introduction</vt:lpstr>
      <vt:lpstr>PowerPoint Presentation</vt:lpstr>
      <vt:lpstr>Two-dimensional DCT</vt:lpstr>
      <vt:lpstr>Two-dimensional DCT</vt:lpstr>
      <vt:lpstr>L1-norm lasso regression</vt:lpstr>
      <vt:lpstr>Random subset CV</vt:lpstr>
      <vt:lpstr>Random subset CV</vt:lpstr>
      <vt:lpstr>Median filtering</vt:lpstr>
      <vt:lpstr>Algorithm  architecture</vt:lpstr>
      <vt:lpstr>PowerPoint Presentation</vt:lpstr>
      <vt:lpstr>PowerPoint Presentation</vt:lpstr>
      <vt:lpstr>Fishing Boat Image Simulation</vt:lpstr>
      <vt:lpstr>Fishing Boat Image Simulation</vt:lpstr>
      <vt:lpstr>Fishing Boat Image Simulation</vt:lpstr>
      <vt:lpstr>Fishing Boat Image Simulation</vt:lpstr>
      <vt:lpstr>Fishing Boat Image Simulation</vt:lpstr>
      <vt:lpstr>Fishing Boat Image Simulation</vt:lpstr>
      <vt:lpstr>Nature Image Simulation</vt:lpstr>
      <vt:lpstr>Nature Image Simulation</vt:lpstr>
      <vt:lpstr>Nature Image Simulation</vt:lpstr>
      <vt:lpstr>Nature Image Simulation</vt:lpstr>
      <vt:lpstr>Nature Image Simulation</vt:lpstr>
      <vt:lpstr>Discussion / Conclusions</vt:lpstr>
      <vt:lpstr>Discussion / Conclusions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Compressed Sensing Image Recovery</dc:title>
  <dc:creator>Aditya Bhamidipati</dc:creator>
  <cp:lastModifiedBy>Aditya Bhamidipati</cp:lastModifiedBy>
  <cp:revision>225</cp:revision>
  <cp:lastPrinted>2022-05-09T20:14:01Z</cp:lastPrinted>
  <dcterms:created xsi:type="dcterms:W3CDTF">2022-02-27T05:20:01Z</dcterms:created>
  <dcterms:modified xsi:type="dcterms:W3CDTF">2022-05-09T20:14:06Z</dcterms:modified>
</cp:coreProperties>
</file>