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2849" autoAdjust="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F0758-B385-4039-B327-A88BC325B0C9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C0DC-1726-46FD-9239-11D460C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92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YouTube Link : https://youtu.be/bVPlFHH7exM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7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7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DC0DC-1726-46FD-9239-11D460C633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7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5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09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64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B6AF-4941-4071-A4F8-7A834A0235E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BED47E-4616-4137-A57A-3E184E00FC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jp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2313CB-AD5A-4ABF-8017-2F3888D073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009D9-E9CB-4EBB-A0C6-C345F84959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A580E99-2B1B-4372-A707-20312A9403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B4A4AA-0179-4AB7-8EED-031600A724D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0FFF44-4B6D-47A3-8EF6-EC72DA2A7F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C9BEEC-0281-408B-840C-9C73B781A9C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308C4D-7B09-4FA1-B1F7-77E5C3FDF5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C547D0E-8A87-4725-8224-311D6A7729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3410" y="806495"/>
            <a:ext cx="8347608" cy="26787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5C3848-5A58-4B84-AFBB-E7D9B99EB1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E77BDB-3298-4667-99FA-E1CE59A75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67" y="963740"/>
            <a:ext cx="6535787" cy="220772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44A8AE-0A1C-41FD-8A96-F35349ED2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345297"/>
            <a:ext cx="8643011" cy="650801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9F4FA-7536-43B6-BC68-A8C62F4F37FA}"/>
              </a:ext>
            </a:extLst>
          </p:cNvPr>
          <p:cNvSpPr txBox="1"/>
          <p:nvPr/>
        </p:nvSpPr>
        <p:spPr>
          <a:xfrm>
            <a:off x="3872403" y="4210969"/>
            <a:ext cx="38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    Your Journey To Cloud </a:t>
            </a:r>
          </a:p>
          <a:p>
            <a:r>
              <a:rPr lang="en-US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              Starts HERE !!!!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806C2-3E11-498A-BBB2-CE095880618A}"/>
              </a:ext>
            </a:extLst>
          </p:cNvPr>
          <p:cNvSpPr txBox="1"/>
          <p:nvPr/>
        </p:nvSpPr>
        <p:spPr>
          <a:xfrm>
            <a:off x="7775625" y="5126689"/>
            <a:ext cx="386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Light" panose="020E0507020206020404" pitchFamily="34" charset="0"/>
              </a:rPr>
              <a:t>Aditya Bisht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Light" panose="020E0507020206020404" pitchFamily="34" charset="0"/>
              </a:rPr>
              <a:t>Solution Engineer, Oracle</a:t>
            </a:r>
          </a:p>
        </p:txBody>
      </p:sp>
    </p:spTree>
    <p:extLst>
      <p:ext uri="{BB962C8B-B14F-4D97-AF65-F5344CB8AC3E}">
        <p14:creationId xmlns:p14="http://schemas.microsoft.com/office/powerpoint/2010/main" val="310251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2DC1-150E-4368-B46C-BCD1A9910E7C}"/>
              </a:ext>
            </a:extLst>
          </p:cNvPr>
          <p:cNvSpPr txBox="1"/>
          <p:nvPr/>
        </p:nvSpPr>
        <p:spPr>
          <a:xfrm>
            <a:off x="2933319" y="119080"/>
            <a:ext cx="568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Software as a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6FE4C-C27C-4D4C-B222-70843549C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672" y="1648143"/>
            <a:ext cx="2953400" cy="199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2DC1-150E-4368-B46C-BCD1A9910E7C}"/>
              </a:ext>
            </a:extLst>
          </p:cNvPr>
          <p:cNvSpPr txBox="1"/>
          <p:nvPr/>
        </p:nvSpPr>
        <p:spPr>
          <a:xfrm>
            <a:off x="2904342" y="66511"/>
            <a:ext cx="568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Data as a Service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D7F1FF-D3C3-4B38-8B3C-013064184AF9}"/>
              </a:ext>
            </a:extLst>
          </p:cNvPr>
          <p:cNvSpPr/>
          <p:nvPr/>
        </p:nvSpPr>
        <p:spPr>
          <a:xfrm>
            <a:off x="8691041" y="5181600"/>
            <a:ext cx="192403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Service Cloud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508618-8479-45BE-8784-3BA66540EB57}"/>
              </a:ext>
            </a:extLst>
          </p:cNvPr>
          <p:cNvSpPr/>
          <p:nvPr/>
        </p:nvSpPr>
        <p:spPr>
          <a:xfrm>
            <a:off x="4461523" y="5181600"/>
            <a:ext cx="1887416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Sales Cloud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984225-4BC7-4FB3-B0DD-5467BCEF71FB}"/>
              </a:ext>
            </a:extLst>
          </p:cNvPr>
          <p:cNvSpPr/>
          <p:nvPr/>
        </p:nvSpPr>
        <p:spPr>
          <a:xfrm>
            <a:off x="360105" y="5181600"/>
            <a:ext cx="203140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Marketing Cloud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A13D04-0135-4794-B2F6-34D144CA4D24}"/>
              </a:ext>
            </a:extLst>
          </p:cNvPr>
          <p:cNvSpPr/>
          <p:nvPr/>
        </p:nvSpPr>
        <p:spPr>
          <a:xfrm>
            <a:off x="2538939" y="5181600"/>
            <a:ext cx="177515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Social Cloud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E5DB5E-2EFA-4FE7-8381-EEB7E28F3C6E}"/>
              </a:ext>
            </a:extLst>
          </p:cNvPr>
          <p:cNvSpPr/>
          <p:nvPr/>
        </p:nvSpPr>
        <p:spPr>
          <a:xfrm>
            <a:off x="6477936" y="5181600"/>
            <a:ext cx="2014492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Commerce Cloud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6FC750F-96BB-40E2-BB7D-596AD730F7D7}"/>
              </a:ext>
            </a:extLst>
          </p:cNvPr>
          <p:cNvSpPr/>
          <p:nvPr/>
        </p:nvSpPr>
        <p:spPr>
          <a:xfrm rot="18655952">
            <a:off x="1079255" y="4440984"/>
            <a:ext cx="1065320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7B0F8E8-3715-4D24-B3E1-5428D3F91A76}"/>
              </a:ext>
            </a:extLst>
          </p:cNvPr>
          <p:cNvSpPr/>
          <p:nvPr/>
        </p:nvSpPr>
        <p:spPr>
          <a:xfrm rot="18655952">
            <a:off x="2917728" y="4470099"/>
            <a:ext cx="988245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DA4D7DD-DF64-4C63-AB37-0FF7FB2E788F}"/>
              </a:ext>
            </a:extLst>
          </p:cNvPr>
          <p:cNvSpPr/>
          <p:nvPr/>
        </p:nvSpPr>
        <p:spPr>
          <a:xfrm rot="14350391">
            <a:off x="6753239" y="4481783"/>
            <a:ext cx="923084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100B599-D331-4A74-AF97-86FBC6550712}"/>
              </a:ext>
            </a:extLst>
          </p:cNvPr>
          <p:cNvSpPr/>
          <p:nvPr/>
        </p:nvSpPr>
        <p:spPr>
          <a:xfrm rot="14290781">
            <a:off x="8958178" y="4449793"/>
            <a:ext cx="1041159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816A88E-B78E-4D6F-A049-CEAB6E4BB4BC}"/>
              </a:ext>
            </a:extLst>
          </p:cNvPr>
          <p:cNvSpPr/>
          <p:nvPr/>
        </p:nvSpPr>
        <p:spPr>
          <a:xfrm rot="16200000">
            <a:off x="4998488" y="4493895"/>
            <a:ext cx="867152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D97A8A0-7CF8-4C27-A474-43221CCB0EF5}"/>
              </a:ext>
            </a:extLst>
          </p:cNvPr>
          <p:cNvSpPr/>
          <p:nvPr/>
        </p:nvSpPr>
        <p:spPr>
          <a:xfrm rot="13710726">
            <a:off x="3829432" y="2727101"/>
            <a:ext cx="988245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2307ADF-4684-468F-98FB-D952F0C98F16}"/>
              </a:ext>
            </a:extLst>
          </p:cNvPr>
          <p:cNvSpPr/>
          <p:nvPr/>
        </p:nvSpPr>
        <p:spPr>
          <a:xfrm rot="16200000">
            <a:off x="5044434" y="2172032"/>
            <a:ext cx="988245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56CDA65-2114-49BD-8BBA-C346E9B17940}"/>
              </a:ext>
            </a:extLst>
          </p:cNvPr>
          <p:cNvSpPr/>
          <p:nvPr/>
        </p:nvSpPr>
        <p:spPr>
          <a:xfrm rot="19035893">
            <a:off x="6323853" y="2686020"/>
            <a:ext cx="988245" cy="486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892E6E-6205-4C97-84E1-C3B22DC5243E}"/>
              </a:ext>
            </a:extLst>
          </p:cNvPr>
          <p:cNvSpPr/>
          <p:nvPr/>
        </p:nvSpPr>
        <p:spPr>
          <a:xfrm>
            <a:off x="1399701" y="2032578"/>
            <a:ext cx="2583074" cy="49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Data </a:t>
            </a:r>
          </a:p>
          <a:p>
            <a:pPr algn="ctr"/>
            <a:r>
              <a:rPr lang="en-US" dirty="0"/>
              <a:t>(What Consumers Do)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4093D0-4448-4310-99FD-11C98E8B3599}"/>
              </a:ext>
            </a:extLst>
          </p:cNvPr>
          <p:cNvSpPr/>
          <p:nvPr/>
        </p:nvSpPr>
        <p:spPr>
          <a:xfrm>
            <a:off x="4093436" y="1383112"/>
            <a:ext cx="2955382" cy="49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Data</a:t>
            </a:r>
          </a:p>
          <a:p>
            <a:pPr algn="ctr"/>
            <a:r>
              <a:rPr lang="en-US" dirty="0"/>
              <a:t>(What Consumers Say)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D7DF57-25D1-4E50-BB17-FE20E050C1CA}"/>
              </a:ext>
            </a:extLst>
          </p:cNvPr>
          <p:cNvSpPr/>
          <p:nvPr/>
        </p:nvSpPr>
        <p:spPr>
          <a:xfrm>
            <a:off x="7169276" y="2018612"/>
            <a:ext cx="3043530" cy="494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Data </a:t>
            </a:r>
          </a:p>
          <a:p>
            <a:pPr algn="ctr"/>
            <a:r>
              <a:rPr lang="en-US" dirty="0"/>
              <a:t>(What Consumers Buy)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CEEE5CC-ECE6-4071-B0C8-F09AEE6BD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69" y="3012308"/>
            <a:ext cx="1329315" cy="13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A74A77-5598-4D52-B433-9897B7925AE3}"/>
              </a:ext>
            </a:extLst>
          </p:cNvPr>
          <p:cNvGrpSpPr/>
          <p:nvPr/>
        </p:nvGrpSpPr>
        <p:grpSpPr bwMode="gray">
          <a:xfrm>
            <a:off x="1133904" y="1246391"/>
            <a:ext cx="2430742" cy="2459776"/>
            <a:chOff x="930826" y="1698941"/>
            <a:chExt cx="3240989" cy="54179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26F0AD-DEB5-4A0D-8691-0FE38138D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22"/>
            <a:stretch/>
          </p:blipFill>
          <p:spPr bwMode="gray">
            <a:xfrm>
              <a:off x="1078523" y="1698941"/>
              <a:ext cx="3093292" cy="3870433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C9C0D7-748D-4882-9E9D-D79BAEE24F7B}"/>
                </a:ext>
              </a:extLst>
            </p:cNvPr>
            <p:cNvSpPr/>
            <p:nvPr/>
          </p:nvSpPr>
          <p:spPr bwMode="gray">
            <a:xfrm>
              <a:off x="930826" y="5895891"/>
              <a:ext cx="3028195" cy="122098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On-Premise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E0FA37-9035-43BC-9813-CF3CA8E80DAC}"/>
              </a:ext>
            </a:extLst>
          </p:cNvPr>
          <p:cNvGrpSpPr/>
          <p:nvPr/>
        </p:nvGrpSpPr>
        <p:grpSpPr bwMode="gray">
          <a:xfrm>
            <a:off x="4678034" y="1271047"/>
            <a:ext cx="2324876" cy="1732545"/>
            <a:chOff x="4578781" y="1711569"/>
            <a:chExt cx="3099834" cy="385780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DD42C-9190-4E33-B111-5A0A1B693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1" r="14352"/>
            <a:stretch/>
          </p:blipFill>
          <p:spPr bwMode="gray">
            <a:xfrm>
              <a:off x="4595444" y="1711569"/>
              <a:ext cx="3083171" cy="3857806"/>
            </a:xfrm>
            <a:prstGeom prst="rect">
              <a:avLst/>
            </a:prstGeom>
            <a:gradFill>
              <a:gsLst>
                <a:gs pos="38000">
                  <a:schemeClr val="bg1"/>
                </a:gs>
                <a:gs pos="37000">
                  <a:schemeClr val="bg1"/>
                </a:gs>
              </a:gsLst>
              <a:lin ang="0" scaled="0"/>
            </a:gradFill>
            <a:ln w="19050">
              <a:solidFill>
                <a:schemeClr val="bg1"/>
              </a:solidFill>
              <a:miter lim="800000"/>
            </a:ln>
            <a:effectLst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C71865-E533-4676-935E-553DF44FB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09" t="9737" r="26227" b="21572"/>
            <a:stretch/>
          </p:blipFill>
          <p:spPr bwMode="gray">
            <a:xfrm>
              <a:off x="4578781" y="3026592"/>
              <a:ext cx="3029728" cy="1644000"/>
            </a:xfrm>
            <a:prstGeom prst="rect">
              <a:avLst/>
            </a:prstGeom>
            <a:effectLst/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E3950D-9CAC-4FB7-B26A-6D9FAF47CA20}"/>
                </a:ext>
              </a:extLst>
            </p:cNvPr>
            <p:cNvSpPr/>
            <p:nvPr/>
          </p:nvSpPr>
          <p:spPr bwMode="gray">
            <a:xfrm>
              <a:off x="4595446" y="1711569"/>
              <a:ext cx="3083169" cy="1488831"/>
            </a:xfrm>
            <a:prstGeom prst="rect">
              <a:avLst/>
            </a:prstGeom>
            <a:gradFill flip="none" rotWithShape="1">
              <a:gsLst>
                <a:gs pos="21000">
                  <a:schemeClr val="bg1">
                    <a:alpha val="8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5400000" scaled="1"/>
              <a:tileRect/>
            </a:gra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350" dirty="0"/>
            </a:p>
          </p:txBody>
        </p:sp>
      </p:grpSp>
      <p:pic>
        <p:nvPicPr>
          <p:cNvPr id="19" name="Picture 18" descr="Clouds in a blue sky&#10;&#10;Description generated with very high confidence">
            <a:extLst>
              <a:ext uri="{FF2B5EF4-FFF2-40B4-BE49-F238E27FC236}">
                <a16:creationId xmlns:a16="http://schemas.microsoft.com/office/drawing/2014/main" id="{58CD0D01-5164-4581-BBEF-57FFD3519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95" y="1265781"/>
            <a:ext cx="2619375" cy="17430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1D708E4-5A05-4AE2-AE49-A092B2BFA1CA}"/>
              </a:ext>
            </a:extLst>
          </p:cNvPr>
          <p:cNvSpPr/>
          <p:nvPr/>
        </p:nvSpPr>
        <p:spPr bwMode="gray">
          <a:xfrm>
            <a:off x="4332459" y="3151833"/>
            <a:ext cx="3028521" cy="554334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Cloud At Customer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7B3B0-EBB0-4B88-9A5B-5325504F6CE7}"/>
              </a:ext>
            </a:extLst>
          </p:cNvPr>
          <p:cNvSpPr/>
          <p:nvPr/>
        </p:nvSpPr>
        <p:spPr bwMode="gray">
          <a:xfrm>
            <a:off x="7924221" y="3151833"/>
            <a:ext cx="3028521" cy="554334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val="101415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34F32-92B1-4DC0-8EB4-5385949E6163}"/>
              </a:ext>
            </a:extLst>
          </p:cNvPr>
          <p:cNvSpPr txBox="1"/>
          <p:nvPr/>
        </p:nvSpPr>
        <p:spPr>
          <a:xfrm>
            <a:off x="3873534" y="322898"/>
            <a:ext cx="712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Technical Demo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18451-65EE-4A86-B7DA-FE04344DD079}"/>
              </a:ext>
            </a:extLst>
          </p:cNvPr>
          <p:cNvSpPr txBox="1"/>
          <p:nvPr/>
        </p:nvSpPr>
        <p:spPr>
          <a:xfrm>
            <a:off x="465103" y="1620758"/>
            <a:ext cx="1146932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Infrastructure as Code </a:t>
            </a:r>
            <a:r>
              <a:rPr lang="en-US" sz="2400" b="1" dirty="0">
                <a:sym typeface="Wingdings" panose="05000000000000000000" pitchFamily="2" charset="2"/>
              </a:rPr>
              <a:t>(IaC)</a:t>
            </a:r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/>
              <a:t>DevOps approach to deploy and</a:t>
            </a:r>
            <a:r>
              <a:rPr lang="en-US" sz="2400" dirty="0"/>
              <a:t> </a:t>
            </a:r>
            <a:r>
              <a:rPr lang="en-US" sz="2400" b="1" dirty="0"/>
              <a:t>Configure resources on Amazon Web Services</a:t>
            </a:r>
            <a:endParaRPr lang="en-US" sz="2400" dirty="0"/>
          </a:p>
          <a:p>
            <a:endParaRPr 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E7B5C-A331-4344-9CDC-31405900FB34}"/>
              </a:ext>
            </a:extLst>
          </p:cNvPr>
          <p:cNvSpPr txBox="1"/>
          <p:nvPr/>
        </p:nvSpPr>
        <p:spPr>
          <a:xfrm>
            <a:off x="7170703" y="4780775"/>
            <a:ext cx="486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YouTube Link </a:t>
            </a:r>
            <a:r>
              <a:rPr lang="en-US" dirty="0"/>
              <a:t>: https://youtu.be/bVPlFHH7exM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pic>
        <p:nvPicPr>
          <p:cNvPr id="14" name="Picture 13" descr="A close up of a map&#10;&#10;Description generated with high confidence">
            <a:extLst>
              <a:ext uri="{FF2B5EF4-FFF2-40B4-BE49-F238E27FC236}">
                <a16:creationId xmlns:a16="http://schemas.microsoft.com/office/drawing/2014/main" id="{AC32FDA0-B278-4155-832D-833D6132C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7" y="916338"/>
            <a:ext cx="8383792" cy="5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B8A3301-1303-43C1-A319-5C7263EA4CD2}"/>
              </a:ext>
            </a:extLst>
          </p:cNvPr>
          <p:cNvSpPr txBox="1"/>
          <p:nvPr/>
        </p:nvSpPr>
        <p:spPr>
          <a:xfrm>
            <a:off x="349065" y="2164149"/>
            <a:ext cx="102849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an AWS Provider for interacting with AWS resources.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 Virtual Private Cloud.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an Internet Gateway to give the subnet access to the open internet gateway.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Give the VPC internet access on its main route table and open it to the internet.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 Public Subnet to put isolated AWS launch instances into it and it has to be in the range of VPC using its CIDR block.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 Security Group with Ingress and Egress Rules and attach it to the VPC.</a:t>
            </a:r>
          </a:p>
          <a:p>
            <a:pPr marL="228600" indent="-228600">
              <a:buFont typeface="+mj-lt"/>
              <a:buAutoNum type="arabicPeriod"/>
            </a:pPr>
            <a:endParaRPr lang="en-US" sz="1400" dirty="0"/>
          </a:p>
          <a:p>
            <a:pPr marL="228600" indent="-228600">
              <a:buFont typeface="+mj-lt"/>
              <a:buAutoNum type="arabicPeriod"/>
            </a:pPr>
            <a:r>
              <a:rPr lang="en-US" sz="1400" dirty="0"/>
              <a:t>Create a EC2 instance of type Linux and install Nginx Server on it using Remote Provisioner</a:t>
            </a:r>
          </a:p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D136D0-6F3F-46C6-A493-4E5D8CC19286}"/>
              </a:ext>
            </a:extLst>
          </p:cNvPr>
          <p:cNvSpPr txBox="1">
            <a:spLocks/>
          </p:cNvSpPr>
          <p:nvPr/>
        </p:nvSpPr>
        <p:spPr>
          <a:xfrm>
            <a:off x="427123" y="1349811"/>
            <a:ext cx="4323297" cy="513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7030A0"/>
                </a:solidFill>
              </a:rPr>
              <a:t>Project Requirements Part 1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2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0D136D0-6F3F-46C6-A493-4E5D8CC19286}"/>
              </a:ext>
            </a:extLst>
          </p:cNvPr>
          <p:cNvSpPr txBox="1">
            <a:spLocks/>
          </p:cNvSpPr>
          <p:nvPr/>
        </p:nvSpPr>
        <p:spPr>
          <a:xfrm>
            <a:off x="340242" y="167712"/>
            <a:ext cx="4323297" cy="513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7030A0"/>
                </a:solidFill>
              </a:rPr>
              <a:t>Project Requirements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62E82-B859-4804-A413-027D4B119CE3}"/>
              </a:ext>
            </a:extLst>
          </p:cNvPr>
          <p:cNvSpPr txBox="1"/>
          <p:nvPr/>
        </p:nvSpPr>
        <p:spPr>
          <a:xfrm>
            <a:off x="340242" y="680968"/>
            <a:ext cx="937247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Create a AWS Provider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a Virtual Private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an Internet Gateway to give the subnet access to the open internet gateway.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Creating 2 Route Tables. One public and One Private. Give the VPC internet access on its public route table and open it to the internet.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3 Subnets. One public and 2 private Subnets.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3 additional Private Subnets for Relational Database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Subnet Association Rules for RDS subnets and Non RDS Subnets.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a Security Group with Ingress and Egress Rules and attach it to the VPC.</a:t>
            </a:r>
          </a:p>
          <a:p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a Security group for RDS instance.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a RDS Instance of engine type MySQL and predefined Database Credentials.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 Create a EC2 instance of type Linux and run the Ansible script called </a:t>
            </a:r>
            <a:r>
              <a:rPr lang="en-US" sz="1400" dirty="0" err="1"/>
              <a:t>Wordpress.yml</a:t>
            </a:r>
            <a:r>
              <a:rPr lang="en-US" sz="1400" dirty="0"/>
              <a:t> to download and install WordPress on it using Remote </a:t>
            </a:r>
            <a:r>
              <a:rPr lang="en-US" sz="1400" dirty="0" err="1"/>
              <a:t>Provisioner</a:t>
            </a:r>
            <a:r>
              <a:rPr lang="en-US" sz="1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6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66438-F483-4771-AEDA-E702C4F22FCD}"/>
              </a:ext>
            </a:extLst>
          </p:cNvPr>
          <p:cNvSpPr txBox="1"/>
          <p:nvPr/>
        </p:nvSpPr>
        <p:spPr>
          <a:xfrm>
            <a:off x="170121" y="159488"/>
            <a:ext cx="4944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102BA-F365-432B-B507-4FCB5BBB0697}"/>
              </a:ext>
            </a:extLst>
          </p:cNvPr>
          <p:cNvSpPr txBox="1"/>
          <p:nvPr/>
        </p:nvSpPr>
        <p:spPr>
          <a:xfrm>
            <a:off x="85060" y="1238187"/>
            <a:ext cx="4082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Journey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Q </a:t>
            </a:r>
            <a:r>
              <a:rPr lang="en-US" sz="1600" dirty="0"/>
              <a:t>&amp;</a:t>
            </a:r>
            <a:r>
              <a:rPr lang="en-US" dirty="0"/>
              <a:t>  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64C7A-7916-4B1A-B0BB-0FF4D2C8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9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25F1A-43F3-44C3-97B5-811ADC9A7604}"/>
              </a:ext>
            </a:extLst>
          </p:cNvPr>
          <p:cNvSpPr txBox="1"/>
          <p:nvPr/>
        </p:nvSpPr>
        <p:spPr>
          <a:xfrm>
            <a:off x="212650" y="157121"/>
            <a:ext cx="486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Aditya Bisht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04E23-6E12-472F-A56D-6499761472FF}"/>
              </a:ext>
            </a:extLst>
          </p:cNvPr>
          <p:cNvSpPr txBox="1"/>
          <p:nvPr/>
        </p:nvSpPr>
        <p:spPr>
          <a:xfrm>
            <a:off x="212650" y="1194277"/>
            <a:ext cx="413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Technical Work Experience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31F79-BCC5-4E52-9E35-388AF4D23AAB}"/>
              </a:ext>
            </a:extLst>
          </p:cNvPr>
          <p:cNvSpPr txBox="1"/>
          <p:nvPr/>
        </p:nvSpPr>
        <p:spPr>
          <a:xfrm>
            <a:off x="212650" y="2275652"/>
            <a:ext cx="8176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City of Rochester (Information Service Developer)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City of Rochester (IT Intern – Business Analytics)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Ellucian (R &amp; D Software Engineer – Data Engineering Team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Rochester Institute of Technology (Teaching Assistant)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5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25F1A-43F3-44C3-97B5-811ADC9A7604}"/>
              </a:ext>
            </a:extLst>
          </p:cNvPr>
          <p:cNvSpPr txBox="1"/>
          <p:nvPr/>
        </p:nvSpPr>
        <p:spPr>
          <a:xfrm>
            <a:off x="212650" y="157121"/>
            <a:ext cx="687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TIME TO MOVE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C308F303-6CDC-4CD2-BD61-343711D845D9}"/>
              </a:ext>
            </a:extLst>
          </p:cNvPr>
          <p:cNvSpPr/>
          <p:nvPr/>
        </p:nvSpPr>
        <p:spPr>
          <a:xfrm>
            <a:off x="678426" y="2251589"/>
            <a:ext cx="3392129" cy="2158180"/>
          </a:xfrm>
          <a:prstGeom prst="notchedRightArrow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Assessment, Strategy and Roadmap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64A53BE6-25EA-4222-A6F2-44587A5FB9EF}"/>
              </a:ext>
            </a:extLst>
          </p:cNvPr>
          <p:cNvSpPr/>
          <p:nvPr/>
        </p:nvSpPr>
        <p:spPr>
          <a:xfrm>
            <a:off x="4574209" y="2251588"/>
            <a:ext cx="3392129" cy="2150805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Transformation and Migration</a:t>
            </a:r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8AA2FCC4-9944-40E3-86A4-D4BDE63870B1}"/>
              </a:ext>
            </a:extLst>
          </p:cNvPr>
          <p:cNvSpPr/>
          <p:nvPr/>
        </p:nvSpPr>
        <p:spPr>
          <a:xfrm>
            <a:off x="8469992" y="2251588"/>
            <a:ext cx="3392129" cy="2048795"/>
          </a:xfrm>
          <a:prstGeom prst="notch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Management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951468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25F1A-43F3-44C3-97B5-811ADC9A7604}"/>
              </a:ext>
            </a:extLst>
          </p:cNvPr>
          <p:cNvSpPr txBox="1"/>
          <p:nvPr/>
        </p:nvSpPr>
        <p:spPr>
          <a:xfrm>
            <a:off x="223283" y="159488"/>
            <a:ext cx="7836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ORACLE CLOUD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0BF26-FA8D-45D1-8DB9-286756B80D22}"/>
              </a:ext>
            </a:extLst>
          </p:cNvPr>
          <p:cNvSpPr/>
          <p:nvPr/>
        </p:nvSpPr>
        <p:spPr>
          <a:xfrm>
            <a:off x="3039035" y="4436948"/>
            <a:ext cx="6120731" cy="707887"/>
          </a:xfrm>
          <a:prstGeom prst="rect">
            <a:avLst/>
          </a:prstGeom>
          <a:solidFill>
            <a:schemeClr val="accent1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 IaaS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2327FB-F31F-4BE6-B030-1F84ECB9AC81}"/>
              </a:ext>
            </a:extLst>
          </p:cNvPr>
          <p:cNvSpPr/>
          <p:nvPr/>
        </p:nvSpPr>
        <p:spPr>
          <a:xfrm>
            <a:off x="3386418" y="3667502"/>
            <a:ext cx="5419164" cy="707887"/>
          </a:xfrm>
          <a:prstGeom prst="rect">
            <a:avLst/>
          </a:prstGeom>
          <a:solidFill>
            <a:schemeClr val="accent1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PaaS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3B239-AE9F-4513-B34A-21693F4A623D}"/>
              </a:ext>
            </a:extLst>
          </p:cNvPr>
          <p:cNvSpPr/>
          <p:nvPr/>
        </p:nvSpPr>
        <p:spPr>
          <a:xfrm>
            <a:off x="3704664" y="2824888"/>
            <a:ext cx="4545106" cy="707887"/>
          </a:xfrm>
          <a:prstGeom prst="rect">
            <a:avLst/>
          </a:prstGeom>
          <a:solidFill>
            <a:schemeClr val="accent1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CC933-6E76-455D-865A-D53F85A70AB6}"/>
              </a:ext>
            </a:extLst>
          </p:cNvPr>
          <p:cNvSpPr/>
          <p:nvPr/>
        </p:nvSpPr>
        <p:spPr>
          <a:xfrm>
            <a:off x="3980330" y="1978617"/>
            <a:ext cx="3939988" cy="707887"/>
          </a:xfrm>
          <a:prstGeom prst="rect">
            <a:avLst/>
          </a:prstGeom>
          <a:solidFill>
            <a:schemeClr val="accent1"/>
          </a:solidFill>
          <a:effectLst>
            <a:glow rad="101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DaaS</a:t>
            </a:r>
          </a:p>
        </p:txBody>
      </p:sp>
    </p:spTree>
    <p:extLst>
      <p:ext uri="{BB962C8B-B14F-4D97-AF65-F5344CB8AC3E}">
        <p14:creationId xmlns:p14="http://schemas.microsoft.com/office/powerpoint/2010/main" val="7065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2DC1-150E-4368-B46C-BCD1A9910E7C}"/>
              </a:ext>
            </a:extLst>
          </p:cNvPr>
          <p:cNvSpPr txBox="1"/>
          <p:nvPr/>
        </p:nvSpPr>
        <p:spPr>
          <a:xfrm>
            <a:off x="2933319" y="574986"/>
            <a:ext cx="568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Infrastructure as a Service</a:t>
            </a:r>
          </a:p>
        </p:txBody>
      </p:sp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BF41FAEA-740C-43C3-9385-F3832CE0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42" y="2039816"/>
            <a:ext cx="1873282" cy="866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F057E-0D60-4D92-8ECB-46CA5209E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88" y="2039816"/>
            <a:ext cx="1620624" cy="866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A2898A-1880-46D5-8D65-9BB86A1B0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2039816"/>
            <a:ext cx="1724944" cy="866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E6A82E-17B3-43FE-B398-C109BC481E8D}"/>
              </a:ext>
            </a:extLst>
          </p:cNvPr>
          <p:cNvSpPr txBox="1"/>
          <p:nvPr/>
        </p:nvSpPr>
        <p:spPr>
          <a:xfrm>
            <a:off x="835578" y="3032056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 and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7CF2C-AD60-401A-A776-854B84D77334}"/>
              </a:ext>
            </a:extLst>
          </p:cNvPr>
          <p:cNvSpPr txBox="1"/>
          <p:nvPr/>
        </p:nvSpPr>
        <p:spPr>
          <a:xfrm>
            <a:off x="4624883" y="2941202"/>
            <a:ext cx="3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Networking Firewalls / Security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40A7F-7D04-4073-94B8-86E48CF7F302}"/>
              </a:ext>
            </a:extLst>
          </p:cNvPr>
          <p:cNvSpPr txBox="1"/>
          <p:nvPr/>
        </p:nvSpPr>
        <p:spPr>
          <a:xfrm>
            <a:off x="9490857" y="2941202"/>
            <a:ext cx="3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Center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19091F-7C13-4312-8FE3-D3186CD7B829}"/>
              </a:ext>
            </a:extLst>
          </p:cNvPr>
          <p:cNvSpPr/>
          <p:nvPr/>
        </p:nvSpPr>
        <p:spPr>
          <a:xfrm>
            <a:off x="1344706" y="3809342"/>
            <a:ext cx="9144000" cy="755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SECURITY     PERFORMANCE      FLEXIBILITY</a:t>
            </a:r>
          </a:p>
        </p:txBody>
      </p:sp>
    </p:spTree>
    <p:extLst>
      <p:ext uri="{BB962C8B-B14F-4D97-AF65-F5344CB8AC3E}">
        <p14:creationId xmlns:p14="http://schemas.microsoft.com/office/powerpoint/2010/main" val="36985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2DC1-150E-4368-B46C-BCD1A9910E7C}"/>
              </a:ext>
            </a:extLst>
          </p:cNvPr>
          <p:cNvSpPr txBox="1"/>
          <p:nvPr/>
        </p:nvSpPr>
        <p:spPr>
          <a:xfrm>
            <a:off x="2933319" y="119080"/>
            <a:ext cx="568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Platform as a Service</a:t>
            </a:r>
          </a:p>
        </p:txBody>
      </p:sp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BF41FAEA-740C-43C3-9385-F3832CE0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05" y="4290551"/>
            <a:ext cx="1873282" cy="866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F057E-0D60-4D92-8ECB-46CA5209E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834" y="4303859"/>
            <a:ext cx="1620624" cy="866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A2898A-1880-46D5-8D65-9BB86A1B0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61" y="4303859"/>
            <a:ext cx="1724944" cy="866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E6A82E-17B3-43FE-B398-C109BC481E8D}"/>
              </a:ext>
            </a:extLst>
          </p:cNvPr>
          <p:cNvSpPr txBox="1"/>
          <p:nvPr/>
        </p:nvSpPr>
        <p:spPr>
          <a:xfrm>
            <a:off x="1313952" y="5195425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 and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7CF2C-AD60-401A-A776-854B84D77334}"/>
              </a:ext>
            </a:extLst>
          </p:cNvPr>
          <p:cNvSpPr txBox="1"/>
          <p:nvPr/>
        </p:nvSpPr>
        <p:spPr>
          <a:xfrm>
            <a:off x="4508795" y="5170755"/>
            <a:ext cx="3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Networking Firewalls / Security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40A7F-7D04-4073-94B8-86E48CF7F302}"/>
              </a:ext>
            </a:extLst>
          </p:cNvPr>
          <p:cNvSpPr txBox="1"/>
          <p:nvPr/>
        </p:nvSpPr>
        <p:spPr>
          <a:xfrm>
            <a:off x="9148103" y="5157447"/>
            <a:ext cx="3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Center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6F904B-7688-454C-8A93-CEE8D6E8A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53" y="2541979"/>
            <a:ext cx="1585766" cy="1048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ADF7B-577A-48E2-8409-990D19A8BD91}"/>
              </a:ext>
            </a:extLst>
          </p:cNvPr>
          <p:cNvSpPr txBox="1"/>
          <p:nvPr/>
        </p:nvSpPr>
        <p:spPr>
          <a:xfrm>
            <a:off x="991039" y="3730875"/>
            <a:ext cx="274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Development</a:t>
            </a:r>
          </a:p>
        </p:txBody>
      </p:sp>
      <p:pic>
        <p:nvPicPr>
          <p:cNvPr id="6" name="Picture 5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0066781-5D43-43A0-A6FE-F4C97201C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406811"/>
            <a:ext cx="1724944" cy="1022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6FF17E-1A5A-4018-AE1F-65F610635338}"/>
              </a:ext>
            </a:extLst>
          </p:cNvPr>
          <p:cNvSpPr txBox="1"/>
          <p:nvPr/>
        </p:nvSpPr>
        <p:spPr>
          <a:xfrm>
            <a:off x="4785276" y="3729899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Analytics</a:t>
            </a:r>
          </a:p>
        </p:txBody>
      </p:sp>
      <p:pic>
        <p:nvPicPr>
          <p:cNvPr id="8" name="Picture 7" descr="A picture containing cup&#10;&#10;Description generated with high confidence">
            <a:extLst>
              <a:ext uri="{FF2B5EF4-FFF2-40B4-BE49-F238E27FC236}">
                <a16:creationId xmlns:a16="http://schemas.microsoft.com/office/drawing/2014/main" id="{54437808-F62F-4D54-ACD3-65E65E645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25" y="2541979"/>
            <a:ext cx="2251683" cy="10221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28B5A0-C16F-4BC2-9CB9-3B385689AA06}"/>
              </a:ext>
            </a:extLst>
          </p:cNvPr>
          <p:cNvSpPr txBox="1"/>
          <p:nvPr/>
        </p:nvSpPr>
        <p:spPr>
          <a:xfrm>
            <a:off x="8966705" y="3672437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Migration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06B5D-C936-4C25-8518-AF99643B638D}"/>
              </a:ext>
            </a:extLst>
          </p:cNvPr>
          <p:cNvSpPr/>
          <p:nvPr/>
        </p:nvSpPr>
        <p:spPr>
          <a:xfrm>
            <a:off x="689548" y="4246397"/>
            <a:ext cx="10957809" cy="1260898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54168-329C-4E91-BBB4-B0F74AFD83C6}"/>
              </a:ext>
            </a:extLst>
          </p:cNvPr>
          <p:cNvSpPr/>
          <p:nvPr/>
        </p:nvSpPr>
        <p:spPr>
          <a:xfrm>
            <a:off x="689548" y="2325974"/>
            <a:ext cx="10957809" cy="17609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8000">
              <a:schemeClr val="bg2">
                <a:tint val="94000"/>
                <a:satMod val="80000"/>
                <a:lumMod val="106000"/>
                <a:alpha val="1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2DC1-150E-4368-B46C-BCD1A9910E7C}"/>
              </a:ext>
            </a:extLst>
          </p:cNvPr>
          <p:cNvSpPr txBox="1"/>
          <p:nvPr/>
        </p:nvSpPr>
        <p:spPr>
          <a:xfrm>
            <a:off x="2933319" y="119080"/>
            <a:ext cx="568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Platform as a Service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74CF3-A218-4FAC-A6AB-830A9A1BE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559" y="1198750"/>
            <a:ext cx="4009625" cy="3253740"/>
          </a:xfrm>
          <a:prstGeom prst="rect">
            <a:avLst/>
          </a:prstGeom>
          <a:effectLst>
            <a:outerShdw blurRad="990600" dist="50800" dir="588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198D7-8116-47B6-B843-3D041C7DFEB5}"/>
              </a:ext>
            </a:extLst>
          </p:cNvPr>
          <p:cNvSpPr txBox="1"/>
          <p:nvPr/>
        </p:nvSpPr>
        <p:spPr>
          <a:xfrm>
            <a:off x="2263515" y="5051685"/>
            <a:ext cx="8829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             Your Data Your </a:t>
            </a:r>
            <a:r>
              <a:rPr lang="en-US" sz="3000" b="1" dirty="0">
                <a:solidFill>
                  <a:srgbClr val="FF0000"/>
                </a:solidFill>
              </a:rPr>
              <a:t>Cloud</a:t>
            </a:r>
            <a:r>
              <a:rPr lang="en-US" sz="3000" b="1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1829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0033B4-6B3C-4AAA-AF24-030B4D338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25" y="159488"/>
            <a:ext cx="2122596" cy="769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032DC1-150E-4368-B46C-BCD1A9910E7C}"/>
              </a:ext>
            </a:extLst>
          </p:cNvPr>
          <p:cNvSpPr txBox="1"/>
          <p:nvPr/>
        </p:nvSpPr>
        <p:spPr>
          <a:xfrm>
            <a:off x="2933319" y="119080"/>
            <a:ext cx="568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Software as a Service</a:t>
            </a:r>
          </a:p>
        </p:txBody>
      </p:sp>
      <p:pic>
        <p:nvPicPr>
          <p:cNvPr id="16" name="Picture 15" descr="A close up of a logo&#10;&#10;Description generated with high confidence">
            <a:extLst>
              <a:ext uri="{FF2B5EF4-FFF2-40B4-BE49-F238E27FC236}">
                <a16:creationId xmlns:a16="http://schemas.microsoft.com/office/drawing/2014/main" id="{BF41FAEA-740C-43C3-9385-F3832CE09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705" y="4626994"/>
            <a:ext cx="1873282" cy="866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F057E-0D60-4D92-8ECB-46CA5209E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20" y="4731177"/>
            <a:ext cx="1620624" cy="866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A2898A-1880-46D5-8D65-9BB86A1B0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61" y="4743436"/>
            <a:ext cx="1724944" cy="866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E6A82E-17B3-43FE-B398-C109BC481E8D}"/>
              </a:ext>
            </a:extLst>
          </p:cNvPr>
          <p:cNvSpPr txBox="1"/>
          <p:nvPr/>
        </p:nvSpPr>
        <p:spPr>
          <a:xfrm>
            <a:off x="1303590" y="5610332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 and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7CF2C-AD60-401A-A776-854B84D77334}"/>
              </a:ext>
            </a:extLst>
          </p:cNvPr>
          <p:cNvSpPr txBox="1"/>
          <p:nvPr/>
        </p:nvSpPr>
        <p:spPr>
          <a:xfrm>
            <a:off x="4508795" y="5610332"/>
            <a:ext cx="3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Networking Firewalls / Security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40A7F-7D04-4073-94B8-86E48CF7F302}"/>
              </a:ext>
            </a:extLst>
          </p:cNvPr>
          <p:cNvSpPr txBox="1"/>
          <p:nvPr/>
        </p:nvSpPr>
        <p:spPr>
          <a:xfrm>
            <a:off x="9151034" y="5598073"/>
            <a:ext cx="3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Center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6F904B-7688-454C-8A93-CEE8D6E8A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53" y="3076700"/>
            <a:ext cx="1585766" cy="1048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ADF7B-577A-48E2-8409-990D19A8BD91}"/>
              </a:ext>
            </a:extLst>
          </p:cNvPr>
          <p:cNvSpPr txBox="1"/>
          <p:nvPr/>
        </p:nvSpPr>
        <p:spPr>
          <a:xfrm>
            <a:off x="980677" y="4125322"/>
            <a:ext cx="274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Development</a:t>
            </a:r>
          </a:p>
        </p:txBody>
      </p:sp>
      <p:pic>
        <p:nvPicPr>
          <p:cNvPr id="6" name="Picture 5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20066781-5D43-43A0-A6FE-F4C97201C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76" y="3103133"/>
            <a:ext cx="1724944" cy="10221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6FF17E-1A5A-4018-AE1F-65F610635338}"/>
              </a:ext>
            </a:extLst>
          </p:cNvPr>
          <p:cNvSpPr txBox="1"/>
          <p:nvPr/>
        </p:nvSpPr>
        <p:spPr>
          <a:xfrm>
            <a:off x="4780661" y="4125322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Analytics</a:t>
            </a:r>
          </a:p>
        </p:txBody>
      </p:sp>
      <p:pic>
        <p:nvPicPr>
          <p:cNvPr id="8" name="Picture 7" descr="A picture containing cup&#10;&#10;Description generated with high confidence">
            <a:extLst>
              <a:ext uri="{FF2B5EF4-FFF2-40B4-BE49-F238E27FC236}">
                <a16:creationId xmlns:a16="http://schemas.microsoft.com/office/drawing/2014/main" id="{54437808-F62F-4D54-ACD3-65E65E645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59" y="3214291"/>
            <a:ext cx="2251683" cy="10221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28B5A0-C16F-4BC2-9CB9-3B385689AA06}"/>
              </a:ext>
            </a:extLst>
          </p:cNvPr>
          <p:cNvSpPr txBox="1"/>
          <p:nvPr/>
        </p:nvSpPr>
        <p:spPr>
          <a:xfrm>
            <a:off x="9036801" y="4048326"/>
            <a:ext cx="20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Migration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06B5D-C936-4C25-8518-AF99643B638D}"/>
              </a:ext>
            </a:extLst>
          </p:cNvPr>
          <p:cNvSpPr/>
          <p:nvPr/>
        </p:nvSpPr>
        <p:spPr>
          <a:xfrm>
            <a:off x="749982" y="4609928"/>
            <a:ext cx="10957809" cy="1369736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54168-329C-4E91-BBB4-B0F74AFD83C6}"/>
              </a:ext>
            </a:extLst>
          </p:cNvPr>
          <p:cNvSpPr/>
          <p:nvPr/>
        </p:nvSpPr>
        <p:spPr>
          <a:xfrm>
            <a:off x="749981" y="3046427"/>
            <a:ext cx="10957809" cy="140391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BB74A68-4909-44C8-BCE8-B168C43FDD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9" y="1265574"/>
            <a:ext cx="1403917" cy="1403917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38D55303-8376-465F-A6D3-2E04D209A7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20" y="1376206"/>
            <a:ext cx="1660344" cy="1222945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BEAE1AD-17D0-4F05-B1F1-FE3E5823BF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93" y="1442548"/>
            <a:ext cx="1968654" cy="12269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5C1475-4677-4252-85DA-42F61529E2B6}"/>
              </a:ext>
            </a:extLst>
          </p:cNvPr>
          <p:cNvSpPr txBox="1"/>
          <p:nvPr/>
        </p:nvSpPr>
        <p:spPr>
          <a:xfrm>
            <a:off x="1440391" y="2657029"/>
            <a:ext cx="8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37A8F6-FEEF-48D3-8372-DBFCE4FC7220}"/>
              </a:ext>
            </a:extLst>
          </p:cNvPr>
          <p:cNvSpPr txBox="1"/>
          <p:nvPr/>
        </p:nvSpPr>
        <p:spPr>
          <a:xfrm>
            <a:off x="5577766" y="2624732"/>
            <a:ext cx="8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85352-7AF8-46E0-96DE-2ED526983327}"/>
              </a:ext>
            </a:extLst>
          </p:cNvPr>
          <p:cNvSpPr txBox="1"/>
          <p:nvPr/>
        </p:nvSpPr>
        <p:spPr>
          <a:xfrm>
            <a:off x="9834929" y="2651760"/>
            <a:ext cx="80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A3062C-C8BF-4954-8665-90786623D8FF}"/>
              </a:ext>
            </a:extLst>
          </p:cNvPr>
          <p:cNvSpPr/>
          <p:nvPr/>
        </p:nvSpPr>
        <p:spPr>
          <a:xfrm>
            <a:off x="749980" y="1213211"/>
            <a:ext cx="10957809" cy="174821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601</TotalTime>
  <Words>537</Words>
  <Application>Microsoft Office PowerPoint</Application>
  <PresentationFormat>Widescreen</PresentationFormat>
  <Paragraphs>137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Copperplate Gothic Light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Aditya</cp:lastModifiedBy>
  <cp:revision>53</cp:revision>
  <dcterms:created xsi:type="dcterms:W3CDTF">2018-04-23T02:47:23Z</dcterms:created>
  <dcterms:modified xsi:type="dcterms:W3CDTF">2018-04-24T13:37:07Z</dcterms:modified>
</cp:coreProperties>
</file>