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356C8-7011-D023-ACB0-A47A756AB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689A8-50E7-422F-1C9D-4B430B64F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C66D1-27BB-DC00-4076-851EEBC7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2DEAC-77F2-B184-3B71-C3FBBDFEF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8F189-1E1A-005C-4E84-CA97A71F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62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4143-2632-21AC-DCCE-AD7D5A010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87507E-B726-2CCB-5CF5-3F1C4282F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6A3E-0B9A-516E-05DE-C0A5C2DE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C0C1-6A40-5039-2436-1F068575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D228A-374F-FCEB-2CDE-788A4CCA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65630-4A8C-7013-647A-00D15E8C1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B9E42-D54F-ECB5-012A-06001E6A6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E7768-A62A-86D7-8611-0341E372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6C6A-4025-2548-5B77-6198C8BC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8F3FC-DEC8-6F50-3660-B81D29A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9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49F49-31A9-7A85-1AE8-AA0F9E84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7F292-3F0C-98AA-194F-C8774106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34330-C8D9-DE71-1CAD-8C942CE9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266E5-3D01-327D-90FD-979E5B33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97BE6-8A9F-B475-1C27-16866723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6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75C-19C7-3432-730B-4506ECDF7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9EF55-C7E1-7D7C-0D1A-82F862E4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63459-30E1-9CD1-464F-1635C0BCF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F8B3-2FFD-18ED-236D-C6CD8D22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74D8-F3DB-4854-684F-0E6F9766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64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4BC0-A487-0BEA-9BD8-C061AE49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512E5-4F08-7F30-2E68-19AFAA7D3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AD6AD-62C9-51B3-5FF8-DB742393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BC615-106F-1A52-2BCA-F7A02C06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787D5-A658-EF6D-3E16-51C8A68BA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D6A3D-A095-9CED-1619-1D1EC3D0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0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ADD5-0807-D827-AED6-7C1C47B6A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57F2-7451-2272-4F18-689E7CEA9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39FD2-B622-D233-D941-97B14B194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C2129-A10D-6A00-C2AD-C3E7C5BE0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F966B-0B9F-6B43-E8E3-5A00AC2D3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87C7-532D-9345-431D-9B49CADBA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7E0E4-7374-1B57-E986-D8D6CD758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ABD19-0D9D-B89B-4D10-051DA66FF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822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F433-5DAA-A5A6-04A6-D64D4D8A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E1C7DC-3828-A093-59BE-78614334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C0D70-A71F-5443-137C-D2245048D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19558-80BD-3362-7B9E-0213330A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9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CDCF1A-59E3-C326-B261-1A0B31A5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80BB98-D332-B2E3-7F54-E14AF06C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6ED4F-9DAC-46C9-F166-27AD2C34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01739-6C4E-1891-827C-7CA12145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301F-B562-3EBD-E421-0F33C898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78C6B-EBAD-0B30-39D1-13A9619E7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2DA18-8CCC-0C87-29C5-9918F550A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426C9-8A56-FE25-141F-9410AFD8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D603A-E2C0-2C4F-78F7-6EED302E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63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CEBDC-D40D-FF21-40BE-2BB4B6F46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D6DD3-F14D-C39D-C4AB-62A3619EF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CC17-6E3C-6CDE-D9FE-D209713A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F0D8A-AEBC-0422-D06B-9899C890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E1A8F-F340-1558-9B93-27959E96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5E16C-9315-4490-1327-D5148EF2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4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AE28E-209B-B2D6-15B6-C29FEDBB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1DE9-97ED-A5EA-EEC7-9A65620AA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09F1-A37F-482B-3EC0-396B60C63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83E0F-980A-C942-B70A-C93938B1F7D5}" type="datetimeFigureOut">
              <a:rPr lang="en-US" smtClean="0"/>
              <a:t>8/25/25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1C56-3407-13A6-72C1-8CAD37FCA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AFFE-8A2C-0249-CD32-F64AABED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A5E461-B158-5646-B2B5-51AE61A9D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61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pubs.siam.org/doi/book/10.1137/1.978161197426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9CE9-2471-3817-E94F-D127ADAE1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558</a:t>
            </a:r>
            <a:br>
              <a:rPr lang="en-US" dirty="0"/>
            </a:br>
            <a:r>
              <a:rPr lang="en-US" dirty="0"/>
              <a:t>Stochastic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C4C3A-2D61-DFEE-73FE-F4F9AFBFA6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Vijay G Subramanian</a:t>
            </a:r>
          </a:p>
          <a:p>
            <a:r>
              <a:rPr lang="en-US" dirty="0"/>
              <a:t>Office: 4112 EECS</a:t>
            </a:r>
          </a:p>
          <a:p>
            <a:r>
              <a:rPr lang="en-US" dirty="0"/>
              <a:t>Email: </a:t>
            </a:r>
            <a:r>
              <a:rPr lang="en-US" dirty="0" err="1"/>
              <a:t>vgsubram@umich.edu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60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5987-0D04-84BC-3C62-E3CD3622A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Course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E4DED-0E02-CE4D-17BD-68EA96FA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and optimization of controlled stochastic systems. </a:t>
            </a:r>
          </a:p>
          <a:p>
            <a:r>
              <a:rPr lang="en-US" dirty="0"/>
              <a:t>Models: linear and nonlinear stochastic controlled systems, controlled Markov chains. </a:t>
            </a:r>
          </a:p>
          <a:p>
            <a:r>
              <a:rPr lang="en-US" dirty="0"/>
              <a:t>Optimization of systems described by Markov processes; dynamic programming under perfect and imperfect information, finite and infinite horizons. </a:t>
            </a:r>
          </a:p>
          <a:p>
            <a:r>
              <a:rPr lang="en-US" dirty="0"/>
              <a:t>System identification: off-line, recursive. </a:t>
            </a:r>
          </a:p>
          <a:p>
            <a:r>
              <a:rPr lang="en-US" dirty="0"/>
              <a:t>Stochastic adaptive control: Markov chains, self-tuning regulators, bandit problems.</a:t>
            </a:r>
          </a:p>
        </p:txBody>
      </p:sp>
    </p:spTree>
    <p:extLst>
      <p:ext uri="{BB962C8B-B14F-4D97-AF65-F5344CB8AC3E}">
        <p14:creationId xmlns:p14="http://schemas.microsoft.com/office/powerpoint/2010/main" val="250798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9CE5-A737-9543-E777-5CC977DCD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BE1CF-BA48-3E73-566B-34120B482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P. R. Kumar &amp; P. Varaiya, (2015). Stochastic systems: Estimation, identification, and adaptive control. Society for industrial and applied mathematics (SIAM)</a:t>
            </a:r>
          </a:p>
          <a:p>
            <a:pPr lvl="1"/>
            <a:r>
              <a:rPr lang="en-US" dirty="0"/>
              <a:t>There’s a 1986 version that will also work.</a:t>
            </a:r>
          </a:p>
          <a:p>
            <a:r>
              <a:rPr lang="en-US" dirty="0"/>
              <a:t>Library link: </a:t>
            </a:r>
          </a:p>
          <a:p>
            <a:pPr lvl="1"/>
            <a:r>
              <a:rPr lang="en-US" u="sng" dirty="0">
                <a:hlinkClick r:id="rId2"/>
              </a:rPr>
              <a:t>https://epubs.siam.org/doi/book/10.1137/1.9781611974263</a:t>
            </a:r>
            <a:endParaRPr lang="en-US" dirty="0"/>
          </a:p>
          <a:p>
            <a:pPr lvl="1"/>
            <a:r>
              <a:rPr lang="en-US" dirty="0"/>
              <a:t>Access available to UM personnel</a:t>
            </a:r>
          </a:p>
        </p:txBody>
      </p:sp>
    </p:spTree>
    <p:extLst>
      <p:ext uri="{BB962C8B-B14F-4D97-AF65-F5344CB8AC3E}">
        <p14:creationId xmlns:p14="http://schemas.microsoft.com/office/powerpoint/2010/main" val="189653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5CE83-F608-7372-2A45-0CE0300B0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ADDB1-5C20-12AA-3214-F3CC97B5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2233"/>
            <a:ext cx="10515600" cy="527374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--- Roughly 8 --- 20 points</a:t>
            </a:r>
          </a:p>
          <a:p>
            <a:pPr lvl="1"/>
            <a:r>
              <a:rPr lang="en-US" dirty="0"/>
              <a:t>We will use </a:t>
            </a:r>
            <a:r>
              <a:rPr lang="en-US" dirty="0" err="1"/>
              <a:t>Gradescope</a:t>
            </a:r>
            <a:r>
              <a:rPr lang="en-US" dirty="0"/>
              <a:t> for submission</a:t>
            </a:r>
          </a:p>
          <a:p>
            <a:r>
              <a:rPr lang="en-US" dirty="0"/>
              <a:t>Midterms --- two in number with each for 22 points</a:t>
            </a:r>
          </a:p>
          <a:p>
            <a:pPr lvl="1"/>
            <a:r>
              <a:rPr lang="en-US" dirty="0"/>
              <a:t>Midterm 1 ~Week 5/6</a:t>
            </a:r>
          </a:p>
          <a:p>
            <a:pPr lvl="1"/>
            <a:r>
              <a:rPr lang="en-US" dirty="0"/>
              <a:t>Midterm 2 ~Week 11/12</a:t>
            </a:r>
          </a:p>
          <a:p>
            <a:pPr lvl="1"/>
            <a:r>
              <a:rPr lang="en-US" dirty="0"/>
              <a:t>Depends a bit on content covered</a:t>
            </a:r>
          </a:p>
          <a:p>
            <a:r>
              <a:rPr lang="en-US" dirty="0"/>
              <a:t>Lecture Transcribing --- 6 points</a:t>
            </a:r>
          </a:p>
          <a:p>
            <a:pPr lvl="1"/>
            <a:r>
              <a:rPr lang="en-US" dirty="0"/>
              <a:t>Latex lecture notes</a:t>
            </a:r>
          </a:p>
          <a:p>
            <a:pPr lvl="1"/>
            <a:r>
              <a:rPr lang="en-US" dirty="0"/>
              <a:t>Done in groups with a rotation</a:t>
            </a:r>
          </a:p>
          <a:p>
            <a:pPr lvl="1"/>
            <a:r>
              <a:rPr lang="en-US" dirty="0"/>
              <a:t>Groups formed after drop deadline </a:t>
            </a:r>
          </a:p>
          <a:p>
            <a:r>
              <a:rPr lang="en-US" dirty="0"/>
              <a:t>In-class participation --- 5 points</a:t>
            </a:r>
          </a:p>
          <a:p>
            <a:pPr lvl="1"/>
            <a:r>
              <a:rPr lang="en-US" dirty="0" err="1"/>
              <a:t>iClickr</a:t>
            </a:r>
            <a:r>
              <a:rPr lang="en-US" dirty="0"/>
              <a:t> Cloud quizzes (More details forthcoming soon)</a:t>
            </a:r>
          </a:p>
          <a:p>
            <a:r>
              <a:rPr lang="en-US" dirty="0"/>
              <a:t>Final Project --- 25 points</a:t>
            </a:r>
          </a:p>
          <a:p>
            <a:pPr lvl="1"/>
            <a:r>
              <a:rPr lang="en-US" dirty="0"/>
              <a:t>Presentation in groups --- Week of Dec 1</a:t>
            </a:r>
            <a:r>
              <a:rPr lang="en-US" baseline="30000" dirty="0"/>
              <a:t>st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6003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8C0E3-E9F7-6AE6-ED36-BA030B0D2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651D1-5EF4-C765-40B6-98F5F848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130"/>
            <a:ext cx="10515600" cy="507874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Engineering Honor Code always applies</a:t>
            </a:r>
          </a:p>
          <a:p>
            <a:r>
              <a:rPr lang="en-US" dirty="0"/>
              <a:t>Course time and location</a:t>
            </a:r>
          </a:p>
          <a:p>
            <a:pPr lvl="1"/>
            <a:r>
              <a:rPr lang="en-US" dirty="0"/>
              <a:t>Time: 12pm-1:30pm MW</a:t>
            </a:r>
          </a:p>
          <a:p>
            <a:pPr lvl="1"/>
            <a:r>
              <a:rPr lang="en-US" dirty="0"/>
              <a:t>Location: 2150 DOW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Times: M 2pm-3pm, Th 11am-12noon, Additional upon request</a:t>
            </a:r>
          </a:p>
          <a:p>
            <a:pPr lvl="1"/>
            <a:r>
              <a:rPr lang="en-US" dirty="0"/>
              <a:t>Location: 4112 EECS (We may use alternate location based on demand)</a:t>
            </a:r>
          </a:p>
          <a:p>
            <a:r>
              <a:rPr lang="en-US" dirty="0"/>
              <a:t>Prerequisites </a:t>
            </a:r>
          </a:p>
          <a:p>
            <a:pPr lvl="1"/>
            <a:r>
              <a:rPr lang="en-US" dirty="0"/>
              <a:t>ECE 501 (Probability and Random Processes)</a:t>
            </a:r>
          </a:p>
          <a:p>
            <a:pPr lvl="1"/>
            <a:r>
              <a:rPr lang="en-US" dirty="0"/>
              <a:t>ECE 560 (Linear Systems Theory)</a:t>
            </a:r>
          </a:p>
          <a:p>
            <a:pPr lvl="1"/>
            <a:r>
              <a:rPr lang="en-US" dirty="0"/>
              <a:t>Equivalents are fine</a:t>
            </a:r>
          </a:p>
          <a:p>
            <a:pPr lvl="1"/>
            <a:r>
              <a:rPr lang="en-US" dirty="0"/>
              <a:t>Need working knowledge of probability and linear algebra, but foundations will revised as and when needed</a:t>
            </a:r>
          </a:p>
          <a:p>
            <a:r>
              <a:rPr lang="en-US" dirty="0"/>
              <a:t>Instructor Outages</a:t>
            </a:r>
          </a:p>
          <a:p>
            <a:pPr lvl="1"/>
            <a:r>
              <a:rPr lang="en-US" dirty="0"/>
              <a:t>Wed Sept 17</a:t>
            </a:r>
            <a:r>
              <a:rPr lang="en-US" baseline="30000" dirty="0"/>
              <a:t>th</a:t>
            </a:r>
            <a:r>
              <a:rPr lang="en-US" dirty="0"/>
              <a:t> and Wed Oct 15</a:t>
            </a:r>
            <a:r>
              <a:rPr lang="en-US" baseline="30000" dirty="0"/>
              <a:t>th</a:t>
            </a:r>
            <a:r>
              <a:rPr lang="en-US" dirty="0"/>
              <a:t> at present</a:t>
            </a:r>
          </a:p>
          <a:p>
            <a:pPr lvl="1"/>
            <a:r>
              <a:rPr lang="en-US" dirty="0"/>
              <a:t>Either alternate instructor (postdoc) or make-up lecture will organized</a:t>
            </a:r>
          </a:p>
          <a:p>
            <a:r>
              <a:rPr lang="en-US" dirty="0"/>
              <a:t>Course Communications via Piazza</a:t>
            </a:r>
          </a:p>
          <a:p>
            <a:r>
              <a:rPr lang="en-US" dirty="0"/>
              <a:t>More information on Syllabus on Canvas</a:t>
            </a:r>
          </a:p>
        </p:txBody>
      </p:sp>
    </p:spTree>
    <p:extLst>
      <p:ext uri="{BB962C8B-B14F-4D97-AF65-F5344CB8AC3E}">
        <p14:creationId xmlns:p14="http://schemas.microsoft.com/office/powerpoint/2010/main" val="396401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352</Words>
  <Application>Microsoft Macintosh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ECE 558 Stochastic Control</vt:lpstr>
      <vt:lpstr>Summary of Course Material</vt:lpstr>
      <vt:lpstr>Textbook</vt:lpstr>
      <vt:lpstr>Grading</vt:lpstr>
      <vt:lpstr>Other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Subramanian, Vijay</dc:creator>
  <cp:lastModifiedBy>Subramanian, Vijay</cp:lastModifiedBy>
  <cp:revision>1</cp:revision>
  <dcterms:created xsi:type="dcterms:W3CDTF">2025-08-25T15:27:33Z</dcterms:created>
  <dcterms:modified xsi:type="dcterms:W3CDTF">2025-08-25T15:44:42Z</dcterms:modified>
</cp:coreProperties>
</file>