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4"/>
  </p:sldMasterIdLst>
  <p:notesMasterIdLst>
    <p:notesMasterId r:id="rId12"/>
  </p:notesMasterIdLst>
  <p:sldIdLst>
    <p:sldId id="1300" r:id="rId5"/>
    <p:sldId id="1291" r:id="rId6"/>
    <p:sldId id="1301" r:id="rId7"/>
    <p:sldId id="1302" r:id="rId8"/>
    <p:sldId id="1295" r:id="rId9"/>
    <p:sldId id="1296" r:id="rId10"/>
    <p:sldId id="1250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92" userDrawn="1">
          <p15:clr>
            <a:srgbClr val="A4A3A4"/>
          </p15:clr>
        </p15:guide>
        <p15:guide id="2" pos="192" userDrawn="1">
          <p15:clr>
            <a:srgbClr val="A4A3A4"/>
          </p15:clr>
        </p15:guide>
        <p15:guide id="3" orient="horz" pos="1080" userDrawn="1">
          <p15:clr>
            <a:srgbClr val="A4A3A4"/>
          </p15:clr>
        </p15:guide>
      </p15:sld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xmlns="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EEFF"/>
    <a:srgbClr val="F9FFEB"/>
    <a:srgbClr val="EDFFC5"/>
    <a:srgbClr val="7FBA00"/>
    <a:srgbClr val="EBEEF9"/>
    <a:srgbClr val="213164"/>
    <a:srgbClr val="FED500"/>
    <a:srgbClr val="484F9E"/>
    <a:srgbClr val="F6AB1B"/>
    <a:srgbClr val="F7BA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882" autoAdjust="0"/>
  </p:normalViewPr>
  <p:slideViewPr>
    <p:cSldViewPr snapToGrid="0">
      <p:cViewPr varScale="1">
        <p:scale>
          <a:sx n="71" d="100"/>
          <a:sy n="71" d="100"/>
        </p:scale>
        <p:origin x="1109" y="48"/>
      </p:cViewPr>
      <p:guideLst>
        <p:guide orient="horz" pos="792"/>
        <p:guide pos="192"/>
        <p:guide orient="horz" pos="10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222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22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20" Type="http://customschemas.google.com/relationships/presentationmetadata" Target="metadata"/><Relationship Id="rId225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22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223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udhari Roshan 226" userId="fb7c9b059506ce64" providerId="LiveId" clId="{92804862-4695-4A92-83C5-67B8CEFD1376}"/>
    <pc:docChg chg="modSld">
      <pc:chgData name="Chaudhari Roshan 226" userId="fb7c9b059506ce64" providerId="LiveId" clId="{92804862-4695-4A92-83C5-67B8CEFD1376}" dt="2025-01-24T07:33:18.164" v="55"/>
      <pc:docMkLst>
        <pc:docMk/>
      </pc:docMkLst>
      <pc:sldChg chg="modSp mod">
        <pc:chgData name="Chaudhari Roshan 226" userId="fb7c9b059506ce64" providerId="LiveId" clId="{92804862-4695-4A92-83C5-67B8CEFD1376}" dt="2025-01-24T07:33:18.164" v="55"/>
        <pc:sldMkLst>
          <pc:docMk/>
          <pc:sldMk cId="2046321281" sldId="1295"/>
        </pc:sldMkLst>
        <pc:spChg chg="mod">
          <ac:chgData name="Chaudhari Roshan 226" userId="fb7c9b059506ce64" providerId="LiveId" clId="{92804862-4695-4A92-83C5-67B8CEFD1376}" dt="2025-01-24T07:33:18.164" v="55"/>
          <ac:spMkLst>
            <pc:docMk/>
            <pc:sldMk cId="2046321281" sldId="1295"/>
            <ac:spMk id="4" creationId="{EC8B546F-F91E-160B-DC7F-688AFB5A50EA}"/>
          </ac:spMkLst>
        </pc:spChg>
      </pc:sldChg>
      <pc:sldChg chg="modSp mod">
        <pc:chgData name="Chaudhari Roshan 226" userId="fb7c9b059506ce64" providerId="LiveId" clId="{92804862-4695-4A92-83C5-67B8CEFD1376}" dt="2025-01-24T07:33:01.127" v="53"/>
        <pc:sldMkLst>
          <pc:docMk/>
          <pc:sldMk cId="2000950779" sldId="1300"/>
        </pc:sldMkLst>
        <pc:spChg chg="mod">
          <ac:chgData name="Chaudhari Roshan 226" userId="fb7c9b059506ce64" providerId="LiveId" clId="{92804862-4695-4A92-83C5-67B8CEFD1376}" dt="2025-01-24T07:33:01.127" v="53"/>
          <ac:spMkLst>
            <pc:docMk/>
            <pc:sldMk cId="2000950779" sldId="1300"/>
            <ac:spMk id="2" creationId="{938525A2-49D0-AAD6-F4EE-F488AD21601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08025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23E65BA-FB28-47C4-A217-44F00343302E}" type="slidenum">
              <a:rPr lang="en-US" sz="1400" b="0" strike="noStrike" spc="-1">
                <a:latin typeface="Times New Roman"/>
              </a:rPr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19783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11089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016580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21134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48123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038455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spc="-5">
                <a:solidFill>
                  <a:srgbClr val="223366"/>
                </a:solidFill>
              </a:rPr>
              <a:t>Thank You !!</a:t>
            </a:r>
            <a:endParaRPr lang="en-US" sz="1100" b="1" spc="-5">
              <a:solidFill>
                <a:srgbClr val="22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420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26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 userDrawn="1"/>
        </p:nvPicPr>
        <p:blipFill rotWithShape="1">
          <a:blip r:embed="rId5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153E6A6-60E4-FE14-1CBC-8CC211274D1C}"/>
              </a:ext>
            </a:extLst>
          </p:cNvPr>
          <p:cNvSpPr/>
          <p:nvPr userDrawn="1"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7CE881-772B-9023-3054-4B219B75D755}"/>
              </a:ext>
            </a:extLst>
          </p:cNvPr>
          <p:cNvSpPr/>
          <p:nvPr userDrawn="1"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16A7B69A-9B14-87FE-841D-37F0A91D141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7B91A16-5D54-2FC0-B0FD-A78085FC1313}"/>
              </a:ext>
            </a:extLst>
          </p:cNvPr>
          <p:cNvSpPr/>
          <p:nvPr userDrawn="1"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01" r:id="rId1"/>
    <p:sldLayoutId id="2147483714" r:id="rId2"/>
    <p:sldLayoutId id="2147483727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com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universe.roboflow.com/abdelaadimkhriss/ocean-plastics-waste-detection-float-plastics/dataset/13/download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02540B31-8123-24C6-B0F3-4444B51E94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020"/>
            <a:ext cx="12192000" cy="6858000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B9AA95F-56F4-3F03-5804-8F7C6AFCE0BB}"/>
              </a:ext>
            </a:extLst>
          </p:cNvPr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95316D-1E70-9E4D-C82D-DC6493EC4CED}"/>
              </a:ext>
            </a:extLst>
          </p:cNvPr>
          <p:cNvSpPr txBox="1"/>
          <p:nvPr/>
        </p:nvSpPr>
        <p:spPr>
          <a:xfrm>
            <a:off x="4456387" y="2640724"/>
            <a:ext cx="69578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Ocean Plastic Waste Detection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8D97332-B949-6172-80A0-C0B4B4FB67E8}"/>
              </a:ext>
            </a:extLst>
          </p:cNvPr>
          <p:cNvGrpSpPr/>
          <p:nvPr/>
        </p:nvGrpSpPr>
        <p:grpSpPr>
          <a:xfrm>
            <a:off x="6096000" y="707886"/>
            <a:ext cx="4218482" cy="664378"/>
            <a:chOff x="2375536" y="1112060"/>
            <a:chExt cx="5261230" cy="828603"/>
          </a:xfrm>
        </p:grpSpPr>
        <p:pic>
          <p:nvPicPr>
            <p:cNvPr id="19" name="Picture 18" descr="A close up of a logo&#10;&#10;Description automatically generated">
              <a:extLst>
                <a:ext uri="{FF2B5EF4-FFF2-40B4-BE49-F238E27FC236}">
                  <a16:creationId xmlns:a16="http://schemas.microsoft.com/office/drawing/2014/main" id="{2A27540A-9E08-71C9-C49B-6AA04DE6EB1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61375" y="1270168"/>
              <a:ext cx="1575391" cy="512386"/>
            </a:xfrm>
            <a:prstGeom prst="rect">
              <a:avLst/>
            </a:prstGeom>
          </p:spPr>
        </p:pic>
        <p:pic>
          <p:nvPicPr>
            <p:cNvPr id="21" name="Picture 20" descr="A yellow and red shell logo&#10;&#10;Description automatically generated">
              <a:extLst>
                <a:ext uri="{FF2B5EF4-FFF2-40B4-BE49-F238E27FC236}">
                  <a16:creationId xmlns:a16="http://schemas.microsoft.com/office/drawing/2014/main" id="{EEE6DDB2-51A4-6779-CC14-E1171B3CDF6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375536" y="1112060"/>
              <a:ext cx="985475" cy="828603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38525A2-49D0-AAD6-F4EE-F488AD21601D}"/>
              </a:ext>
            </a:extLst>
          </p:cNvPr>
          <p:cNvSpPr txBox="1"/>
          <p:nvPr/>
        </p:nvSpPr>
        <p:spPr>
          <a:xfrm>
            <a:off x="4792717" y="3865196"/>
            <a:ext cx="7304690" cy="913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College Name: Amrutvahini College of Engineering Sangamner</a:t>
            </a:r>
          </a:p>
          <a:p>
            <a:r>
              <a:rPr lang="en-US" dirty="0">
                <a:solidFill>
                  <a:schemeClr val="bg1"/>
                </a:solidFill>
              </a:rPr>
              <a:t>Student </a:t>
            </a:r>
            <a:r>
              <a:rPr lang="en-US" dirty="0" err="1">
                <a:solidFill>
                  <a:schemeClr val="bg1"/>
                </a:solidFill>
              </a:rPr>
              <a:t>Name:Aditya</a:t>
            </a:r>
            <a:r>
              <a:rPr lang="en-US" dirty="0">
                <a:solidFill>
                  <a:schemeClr val="bg1"/>
                </a:solidFill>
              </a:rPr>
              <a:t> Sunil </a:t>
            </a:r>
            <a:r>
              <a:rPr lang="en-US" dirty="0" err="1">
                <a:solidFill>
                  <a:schemeClr val="bg1"/>
                </a:solidFill>
              </a:rPr>
              <a:t>Borade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IN" sz="1600" dirty="0">
                <a:solidFill>
                  <a:schemeClr val="bg1"/>
                </a:solidFill>
              </a:rPr>
              <a:t>Github Link https://github.com/adityaborade007/plastic-waste-detection-tool</a:t>
            </a:r>
            <a:endParaRPr lang="en-IN" sz="1500" dirty="0">
              <a:solidFill>
                <a:srgbClr val="EDEE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0950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91B843F-6928-3290-2287-5FA1F531B685}"/>
              </a:ext>
            </a:extLst>
          </p:cNvPr>
          <p:cNvSpPr txBox="1"/>
          <p:nvPr/>
        </p:nvSpPr>
        <p:spPr>
          <a:xfrm>
            <a:off x="199809" y="1372647"/>
            <a:ext cx="10435915" cy="4452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1642" indent="-231642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Brief Overview:</a:t>
            </a:r>
          </a:p>
          <a:p>
            <a:pPr marL="231642" indent="-231642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800" dirty="0">
              <a:latin typeface="+mn-lt"/>
            </a:endParaRPr>
          </a:p>
          <a:p>
            <a:pPr marL="231642" indent="-231642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800" dirty="0">
              <a:latin typeface="+mn-lt"/>
            </a:endParaRPr>
          </a:p>
          <a:p>
            <a:pPr marL="231642" indent="-231642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800" dirty="0">
              <a:latin typeface="+mn-lt"/>
            </a:endParaRPr>
          </a:p>
          <a:p>
            <a:pPr marL="231642" indent="-231642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800" dirty="0">
              <a:latin typeface="+mn-lt"/>
            </a:endParaRPr>
          </a:p>
          <a:p>
            <a:pPr marL="231642" indent="-231642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800" dirty="0">
              <a:latin typeface="+mn-lt"/>
            </a:endParaRPr>
          </a:p>
          <a:p>
            <a:pPr>
              <a:spcAft>
                <a:spcPts val="800"/>
              </a:spcAft>
            </a:pPr>
            <a:endParaRPr lang="en-US" sz="1800" dirty="0">
              <a:latin typeface="+mn-lt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b="1" dirty="0">
                <a:latin typeface="+mn-lt"/>
              </a:rPr>
              <a:t>Key Objectives</a:t>
            </a:r>
            <a:r>
              <a:rPr lang="en-US" sz="1800" dirty="0">
                <a:latin typeface="+mn-lt"/>
              </a:rPr>
              <a:t>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Automate the detection and classification of ocean waste in real-time.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Provide a user-friendly interface for visualizing predictions using </a:t>
            </a:r>
            <a:r>
              <a:rPr lang="en-US" b="1" dirty="0"/>
              <a:t>Streamlit</a:t>
            </a:r>
            <a:r>
              <a:rPr lang="en-US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Facilitate data-driven decisions for waste cleanup operations.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Develop a scalable solution that can be extended to other waste types or environments.</a:t>
            </a:r>
          </a:p>
          <a:p>
            <a:pPr>
              <a:spcAft>
                <a:spcPts val="800"/>
              </a:spcAft>
            </a:pPr>
            <a:endParaRPr lang="en-US" sz="1800" dirty="0">
              <a:latin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7AFAD5-578C-DC2D-F127-90FF4287354D}"/>
              </a:ext>
            </a:extLst>
          </p:cNvPr>
          <p:cNvSpPr txBox="1"/>
          <p:nvPr/>
        </p:nvSpPr>
        <p:spPr>
          <a:xfrm>
            <a:off x="191909" y="802639"/>
            <a:ext cx="59040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Problem Statement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41DB6F-3EF1-B8E1-0B0C-6BB8EF6A90DC}"/>
              </a:ext>
            </a:extLst>
          </p:cNvPr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A2C555-3BC3-F99C-66A0-2DF7D76A6867}"/>
              </a:ext>
            </a:extLst>
          </p:cNvPr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www.freepik.com/</a:t>
            </a:r>
            <a:endParaRPr lang="en-IN" sz="1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365C893-2FDF-21FF-3B51-777D91501B7C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2">
            <a:extLst>
              <a:ext uri="{FF2B5EF4-FFF2-40B4-BE49-F238E27FC236}">
                <a16:creationId xmlns:a16="http://schemas.microsoft.com/office/drawing/2014/main" id="{F6956CA9-93F3-F9B8-0C6C-A9D125CC0E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821" y="1196425"/>
            <a:ext cx="11582401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project uses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YOLOv8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 state-of-the-art object detection algorithm, to detect and classify floating plastic   waste in ocean images.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system can identify four categories of waste: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Glass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Metal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Plastic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Trash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Built using a custom dataset sourced from Roboflow. </a:t>
            </a:r>
          </a:p>
        </p:txBody>
      </p:sp>
    </p:spTree>
    <p:extLst>
      <p:ext uri="{BB962C8B-B14F-4D97-AF65-F5344CB8AC3E}">
        <p14:creationId xmlns:p14="http://schemas.microsoft.com/office/powerpoint/2010/main" val="2746043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91B843F-6928-3290-2287-5FA1F531B685}"/>
              </a:ext>
            </a:extLst>
          </p:cNvPr>
          <p:cNvSpPr txBox="1"/>
          <p:nvPr/>
        </p:nvSpPr>
        <p:spPr>
          <a:xfrm>
            <a:off x="210314" y="1451569"/>
            <a:ext cx="10435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1642" indent="-231642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b="1" dirty="0">
                <a:latin typeface="+mn-lt"/>
              </a:rPr>
              <a:t>Dataset Description</a:t>
            </a:r>
            <a:r>
              <a:rPr lang="en-US" sz="1800" dirty="0">
                <a:latin typeface="+mn-lt"/>
              </a:rPr>
              <a:t>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7AFAD5-578C-DC2D-F127-90FF4287354D}"/>
              </a:ext>
            </a:extLst>
          </p:cNvPr>
          <p:cNvSpPr txBox="1"/>
          <p:nvPr/>
        </p:nvSpPr>
        <p:spPr>
          <a:xfrm>
            <a:off x="202071" y="972537"/>
            <a:ext cx="59040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Dataset Overview(Optional)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41DB6F-3EF1-B8E1-0B0C-6BB8EF6A90DC}"/>
              </a:ext>
            </a:extLst>
          </p:cNvPr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A2C555-3BC3-F99C-66A0-2DF7D76A6867}"/>
              </a:ext>
            </a:extLst>
          </p:cNvPr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www.freepik.com/</a:t>
            </a:r>
            <a:endParaRPr lang="en-IN" sz="1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365C893-2FDF-21FF-3B51-777D91501B7C}"/>
              </a:ext>
            </a:extLst>
          </p:cNvPr>
          <p:cNvCxnSpPr/>
          <p:nvPr/>
        </p:nvCxnSpPr>
        <p:spPr>
          <a:xfrm>
            <a:off x="-666974" y="6135329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1">
            <a:extLst>
              <a:ext uri="{FF2B5EF4-FFF2-40B4-BE49-F238E27FC236}">
                <a16:creationId xmlns:a16="http://schemas.microsoft.com/office/drawing/2014/main" id="{1DD4AEA1-1353-C9D5-3617-2357BA5DC9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744" y="1934178"/>
            <a:ext cx="5971507" cy="4062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Source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Roboflow Dataset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Details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Training Images: Located in </a:t>
            </a:r>
            <a:r>
              <a:rPr kumimoji="0" lang="en-US" altLang="en-US" sz="1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../train/images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Validation Images: Located in </a:t>
            </a:r>
            <a:r>
              <a:rPr kumimoji="0" lang="en-US" altLang="en-US" sz="1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../valid/images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Test Images: Located in </a:t>
            </a:r>
            <a:r>
              <a:rPr kumimoji="0" lang="en-US" altLang="en-US" sz="1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../test/images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Classes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4 categories (Glass, Metal, Plastic, Trash)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License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CC BY 4.0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Version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13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Preprocessed and annotated for object detection tasks. </a:t>
            </a:r>
          </a:p>
        </p:txBody>
      </p:sp>
    </p:spTree>
    <p:extLst>
      <p:ext uri="{BB962C8B-B14F-4D97-AF65-F5344CB8AC3E}">
        <p14:creationId xmlns:p14="http://schemas.microsoft.com/office/powerpoint/2010/main" val="1066288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91B843F-6928-3290-2287-5FA1F531B685}"/>
              </a:ext>
            </a:extLst>
          </p:cNvPr>
          <p:cNvSpPr txBox="1"/>
          <p:nvPr/>
        </p:nvSpPr>
        <p:spPr>
          <a:xfrm>
            <a:off x="199809" y="1062686"/>
            <a:ext cx="10435915" cy="1302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endParaRPr lang="en-US" sz="1800" dirty="0">
              <a:latin typeface="+mn-lt"/>
            </a:endParaRPr>
          </a:p>
          <a:p>
            <a:pPr marL="285750" indent="-285750"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1800" b="1" dirty="0">
                <a:latin typeface="+mn-lt"/>
              </a:rPr>
              <a:t>Algorithms Used</a:t>
            </a:r>
            <a:r>
              <a:rPr lang="en-US" sz="1800" dirty="0">
                <a:latin typeface="+mn-lt"/>
              </a:rPr>
              <a:t>:</a:t>
            </a:r>
            <a:br>
              <a:rPr lang="en-US" sz="1800" dirty="0">
                <a:latin typeface="+mn-lt"/>
              </a:rPr>
            </a:br>
            <a:br>
              <a:rPr lang="en-US" sz="1800" dirty="0">
                <a:latin typeface="+mn-lt"/>
              </a:rPr>
            </a:br>
            <a:endParaRPr lang="en-US" sz="1800" dirty="0">
              <a:latin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7AFAD5-578C-DC2D-F127-90FF4287354D}"/>
              </a:ext>
            </a:extLst>
          </p:cNvPr>
          <p:cNvSpPr txBox="1"/>
          <p:nvPr/>
        </p:nvSpPr>
        <p:spPr>
          <a:xfrm>
            <a:off x="202071" y="972537"/>
            <a:ext cx="59040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Methodology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41DB6F-3EF1-B8E1-0B0C-6BB8EF6A90DC}"/>
              </a:ext>
            </a:extLst>
          </p:cNvPr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A2C555-3BC3-F99C-66A0-2DF7D76A6867}"/>
              </a:ext>
            </a:extLst>
          </p:cNvPr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www.freepik.com/</a:t>
            </a:r>
            <a:endParaRPr lang="en-IN" sz="1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365C893-2FDF-21FF-3B51-777D91501B7C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1">
            <a:extLst>
              <a:ext uri="{FF2B5EF4-FFF2-40B4-BE49-F238E27FC236}">
                <a16:creationId xmlns:a16="http://schemas.microsoft.com/office/drawing/2014/main" id="{D8696254-32D4-9012-E4F3-751F3160AD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476" y="1866033"/>
            <a:ext cx="7090403" cy="449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YOLOv8 (You Only Look Once Version 8)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object detection algorithm.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Known for its speed and accuracy.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Performs detection and classification in a single pass.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Framework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Integrated with Streamlit for deployment.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Optimization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Confidence threshold dynamically adjustable in the Streamlit app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5430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2C0F50E-3048-BEA6-6962-A48C023C0388}"/>
              </a:ext>
            </a:extLst>
          </p:cNvPr>
          <p:cNvSpPr txBox="1"/>
          <p:nvPr/>
        </p:nvSpPr>
        <p:spPr>
          <a:xfrm>
            <a:off x="212231" y="962377"/>
            <a:ext cx="59040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Conclusion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8B546F-F91E-160B-DC7F-688AFB5A50EA}"/>
              </a:ext>
            </a:extLst>
          </p:cNvPr>
          <p:cNvSpPr txBox="1"/>
          <p:nvPr/>
        </p:nvSpPr>
        <p:spPr>
          <a:xfrm>
            <a:off x="212231" y="1336119"/>
            <a:ext cx="9635962" cy="4442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1800" b="1" dirty="0">
                <a:latin typeface="+mn-lt"/>
              </a:rPr>
              <a:t>Summary:</a:t>
            </a:r>
          </a:p>
          <a:p>
            <a:pPr marL="228600" indent="-228600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800" dirty="0">
              <a:latin typeface="+mn-lt"/>
            </a:endParaRPr>
          </a:p>
          <a:p>
            <a:pPr marL="228600" indent="-228600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800" dirty="0">
              <a:latin typeface="+mn-lt"/>
            </a:endParaRPr>
          </a:p>
          <a:p>
            <a:pPr marL="228600" indent="-228600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800" dirty="0">
              <a:latin typeface="+mn-lt"/>
            </a:endParaRPr>
          </a:p>
          <a:p>
            <a:pPr marL="228600" indent="-228600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800" dirty="0">
              <a:latin typeface="+mn-lt"/>
            </a:endParaRPr>
          </a:p>
          <a:p>
            <a:pPr marL="285750" indent="-285750"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1800" b="1" dirty="0">
                <a:latin typeface="+mn-lt"/>
              </a:rPr>
              <a:t>Future Work: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800" dirty="0">
              <a:latin typeface="+mn-lt"/>
            </a:endParaRPr>
          </a:p>
          <a:p>
            <a:pPr>
              <a:spcAft>
                <a:spcPts val="800"/>
              </a:spcAft>
            </a:pPr>
            <a:br>
              <a:rPr lang="en-US" sz="1800" dirty="0">
                <a:latin typeface="+mn-lt"/>
              </a:rPr>
            </a:br>
            <a:endParaRPr lang="en-US" sz="1800" dirty="0">
              <a:latin typeface="+mn-lt"/>
            </a:endParaRPr>
          </a:p>
          <a:p>
            <a:pPr marL="228600" indent="-228600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800" dirty="0">
              <a:latin typeface="+mn-lt"/>
            </a:endParaRPr>
          </a:p>
          <a:p>
            <a:pPr marL="228600" indent="-228600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800" dirty="0">
              <a:latin typeface="+mn-lt"/>
            </a:endParaRPr>
          </a:p>
          <a:p>
            <a:pPr marL="285750" indent="-285750"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1800" b="1" dirty="0">
                <a:latin typeface="+mn-lt"/>
              </a:rPr>
              <a:t>Source Code </a:t>
            </a:r>
            <a:r>
              <a:rPr lang="en-US" sz="1800" b="1">
                <a:latin typeface="+mn-lt"/>
              </a:rPr>
              <a:t>Link </a:t>
            </a:r>
            <a:r>
              <a:rPr lang="en-US" sz="1800">
                <a:latin typeface="+mn-lt"/>
              </a:rPr>
              <a:t>https://github.com/adityaborade007/plastic-waste-detection-tool</a:t>
            </a:r>
            <a:endParaRPr lang="en-US" sz="1800" dirty="0">
              <a:latin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6EE1DD-6A31-2A28-F8BE-6E59037422CF}"/>
              </a:ext>
            </a:extLst>
          </p:cNvPr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F06934-F528-B704-BB31-70471CEEB0BF}"/>
              </a:ext>
            </a:extLst>
          </p:cNvPr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www.freepik.com/</a:t>
            </a:r>
            <a:endParaRPr lang="en-IN" sz="1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247989A-A2B1-6748-7E8A-F0362FB212B6}"/>
              </a:ext>
            </a:extLst>
          </p:cNvPr>
          <p:cNvCxnSpPr/>
          <p:nvPr/>
        </p:nvCxnSpPr>
        <p:spPr>
          <a:xfrm>
            <a:off x="0" y="599230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A light bulb with a black background&#10;&#10;Description automatically generated">
            <a:extLst>
              <a:ext uri="{FF2B5EF4-FFF2-40B4-BE49-F238E27FC236}">
                <a16:creationId xmlns:a16="http://schemas.microsoft.com/office/drawing/2014/main" id="{75F7452F-58BC-17CE-3016-C04F4A0BB58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117" t="5427" r="7295" b="7474"/>
          <a:stretch/>
        </p:blipFill>
        <p:spPr>
          <a:xfrm>
            <a:off x="7112000" y="1092200"/>
            <a:ext cx="4551680" cy="4632115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C00AEE55-B4ED-F56D-B475-0FCC1AB1B1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883" y="1869767"/>
            <a:ext cx="9180718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Problem Addressed: Efficient detection of floating ocean plastics using AI.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Solution: YOLOv8-based object detection model with a user-friendly Streamlit app.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Outcome: Accurate classification of waste types into Glass, Metal, Plastic, and Trash.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Impact: Aids in marine waste management and environmental cleanup efforts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E62276A4-1874-C57E-1F58-085B8067A2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883" y="3537182"/>
            <a:ext cx="7180171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Deployment: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Integrate with drones or underwater robots for real-time detection.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Deploy on edge devices for on-site waste management.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Collaboration: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Partner with environmental organizations to scale up the solution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6321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2C0F50E-3048-BEA6-6962-A48C023C0388}"/>
              </a:ext>
            </a:extLst>
          </p:cNvPr>
          <p:cNvSpPr txBox="1"/>
          <p:nvPr/>
        </p:nvSpPr>
        <p:spPr>
          <a:xfrm>
            <a:off x="212231" y="962377"/>
            <a:ext cx="59040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References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05045C-04F0-23AA-72D5-9A731E176A2E}"/>
              </a:ext>
            </a:extLst>
          </p:cNvPr>
          <p:cNvSpPr txBox="1"/>
          <p:nvPr/>
        </p:nvSpPr>
        <p:spPr>
          <a:xfrm>
            <a:off x="570187" y="1362487"/>
            <a:ext cx="10308020" cy="46894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b="1" dirty="0"/>
              <a:t>Roboflow Dataset</a:t>
            </a:r>
            <a:r>
              <a:rPr lang="en-US" dirty="0"/>
              <a:t>:</a:t>
            </a:r>
            <a:br>
              <a:rPr lang="en-US" dirty="0"/>
            </a:br>
            <a:r>
              <a:rPr lang="en-US" sz="1800" dirty="0"/>
              <a:t>Dataset for ocean plastics waste detection, including labeled images for Glass, Metal, Plastic, and Trash</a:t>
            </a:r>
            <a:r>
              <a:rPr lang="en-US" dirty="0"/>
              <a:t>. </a:t>
            </a:r>
            <a:r>
              <a:rPr lang="en-US" dirty="0">
                <a:hlinkClick r:id="rId3"/>
              </a:rPr>
              <a:t>Link</a:t>
            </a:r>
            <a:endParaRPr lang="en-IN" b="1" dirty="0"/>
          </a:p>
          <a:p>
            <a:pPr>
              <a:buFont typeface="Arial" panose="020B0604020202020204" pitchFamily="34" charset="0"/>
              <a:buChar char="•"/>
            </a:pPr>
            <a:endParaRPr lang="en-IN" b="1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b="1" dirty="0"/>
              <a:t>YOLOv8 Documentation</a:t>
            </a:r>
            <a:r>
              <a:rPr lang="en-IN" dirty="0"/>
              <a:t>:</a:t>
            </a:r>
            <a:br>
              <a:rPr lang="en-IN" dirty="0"/>
            </a:br>
            <a:r>
              <a:rPr lang="en-IN" sz="1800" dirty="0"/>
              <a:t>Official documentation for YOLOv8 by Ultralytics, including training, inference, and deployment guidelines.  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b="1" dirty="0"/>
              <a:t>Streamlit References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Streamlit Documentation:</a:t>
            </a:r>
            <a:br>
              <a:rPr lang="en-US" dirty="0"/>
            </a:br>
            <a:r>
              <a:rPr lang="en-US" dirty="0"/>
              <a:t>Guide to build and deploy web applications for your project.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Community Forum: Streamlit Community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7925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1;g5fab984687_2_0">
            <a:extLst>
              <a:ext uri="{FF2B5EF4-FFF2-40B4-BE49-F238E27FC236}">
                <a16:creationId xmlns:a16="http://schemas.microsoft.com/office/drawing/2014/main" id="{0C30A77F-BE9B-73CB-CC7F-A1F8B5B87AB9}"/>
              </a:ext>
            </a:extLst>
          </p:cNvPr>
          <p:cNvSpPr txBox="1">
            <a:spLocks/>
          </p:cNvSpPr>
          <p:nvPr/>
        </p:nvSpPr>
        <p:spPr>
          <a:xfrm>
            <a:off x="4315206" y="3214562"/>
            <a:ext cx="3561588" cy="987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US" sz="5000" b="1" dirty="0">
                <a:solidFill>
                  <a:srgbClr val="213163"/>
                </a:solidFill>
              </a:rPr>
              <a:t>Thank You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354436512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5" ma:contentTypeDescription="Create a new document." ma:contentTypeScope="" ma:versionID="7670618c03e54fbae4a17ecb2d0ed10f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3d63de1c5a217044e31e0c8b260d3d71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162bd5b-4ed9-4da3-b376-05204580ba3f" xsi:nil="true"/>
  </documentManagement>
</p:properties>
</file>

<file path=customXml/itemProps1.xml><?xml version="1.0" encoding="utf-8"?>
<ds:datastoreItem xmlns:ds="http://schemas.openxmlformats.org/officeDocument/2006/customXml" ds:itemID="{7D9E5D5E-A365-4A49-8140-C8CC82A61608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3706AB80-2608-47D7-8AC8-FA6BC8A9B27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6559A34-456E-49A1-8157-9E3D18BFAD36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3828</TotalTime>
  <Words>464</Words>
  <Application>Microsoft Office PowerPoint</Application>
  <PresentationFormat>Widescreen</PresentationFormat>
  <Paragraphs>104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Arial Unicode MS</vt:lpstr>
      <vt:lpstr>Times New Roman</vt:lpstr>
      <vt:lpstr>Wingdings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Moinudeen Syed</dc:creator>
  <cp:lastModifiedBy>Chaudhari Roshan 226</cp:lastModifiedBy>
  <cp:revision>84</cp:revision>
  <dcterms:modified xsi:type="dcterms:W3CDTF">2025-01-24T07:33:19Z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