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9/27/2020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9/27/2020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888/notebooks/Accident_Severity_Analysis.ipynb#2" TargetMode="External"/><Relationship Id="rId7" Type="http://schemas.openxmlformats.org/officeDocument/2006/relationships/hyperlink" Target="http://localhost:8888/notebooks/Accident_Severity_Analysis.ipynb#6" TargetMode="External"/><Relationship Id="rId2" Type="http://schemas.openxmlformats.org/officeDocument/2006/relationships/hyperlink" Target="http://localhost:8888/notebooks/Accident_Severity_Analysis.ipynb#1" TargetMode="External"/><Relationship Id="rId1" Type="http://schemas.openxmlformats.org/officeDocument/2006/relationships/slideLayout" Target="../slideLayouts/slideLayout2.xml"/><Relationship Id="rId6" Type="http://schemas.openxmlformats.org/officeDocument/2006/relationships/hyperlink" Target="http://localhost:8888/notebooks/Accident_Severity_Analysis.ipynb#5" TargetMode="External"/><Relationship Id="rId5" Type="http://schemas.openxmlformats.org/officeDocument/2006/relationships/hyperlink" Target="http://localhost:8888/notebooks/Accident_Severity_Analysis.ipynb#4" TargetMode="External"/><Relationship Id="rId4" Type="http://schemas.openxmlformats.org/officeDocument/2006/relationships/hyperlink" Target="http://localhost:8888/notebooks/Accident_Severity_Analysis.ipynb#3"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seattlecitygis.opendata.arcgis.com/datasets/5b5c745e0f1f48e7a53acec63a0022ab_0/data?geometry=-122.326%2C47.592%2C-122.318%2C47.594" TargetMode="External"/><Relationship Id="rId2" Type="http://schemas.openxmlformats.org/officeDocument/2006/relationships/hyperlink" Target="https://www.seattle.gov/Documents/Departments/SDOT/GIS/Collisions_OD.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Severity Prediction Model </a:t>
            </a:r>
            <a:r>
              <a:rPr lang="en-US" b="1" dirty="0" smtClean="0"/>
              <a:t> </a:t>
            </a:r>
            <a:br>
              <a:rPr lang="en-US" b="1" dirty="0" smtClean="0"/>
            </a:br>
            <a:r>
              <a:rPr lang="en-US" sz="4400" b="1" dirty="0" smtClean="0"/>
              <a:t>Data </a:t>
            </a:r>
            <a:r>
              <a:rPr lang="en-US" sz="4400" b="1" dirty="0"/>
              <a:t>Approach To Risk Control</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smtClean="0"/>
              <a:t>Aditya – September 2020</a:t>
            </a:r>
            <a:endParaRPr lang="en-US" dirty="0"/>
          </a:p>
        </p:txBody>
      </p:sp>
    </p:spTree>
    <p:extLst>
      <p:ext uri="{BB962C8B-B14F-4D97-AF65-F5344CB8AC3E}">
        <p14:creationId xmlns:p14="http://schemas.microsoft.com/office/powerpoint/2010/main" val="277345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Tree Model Conclusion</a:t>
            </a:r>
          </a:p>
        </p:txBody>
      </p:sp>
      <p:sp>
        <p:nvSpPr>
          <p:cNvPr id="3" name="Content Placeholder 2"/>
          <p:cNvSpPr>
            <a:spLocks noGrp="1"/>
          </p:cNvSpPr>
          <p:nvPr>
            <p:ph idx="1"/>
          </p:nvPr>
        </p:nvSpPr>
        <p:spPr>
          <a:xfrm>
            <a:off x="3869266" y="777848"/>
            <a:ext cx="7844937" cy="1182758"/>
          </a:xfrm>
        </p:spPr>
        <p:txBody>
          <a:bodyPr anchor="t">
            <a:noAutofit/>
          </a:bodyPr>
          <a:lstStyle/>
          <a:p>
            <a:pPr marL="0" indent="0">
              <a:spcBef>
                <a:spcPts val="0"/>
              </a:spcBef>
              <a:buNone/>
            </a:pPr>
            <a:r>
              <a:rPr lang="en-US" sz="800" b="1" dirty="0"/>
              <a:t>The Decision Tree Model that was built on Seattle GIS </a:t>
            </a:r>
            <a:r>
              <a:rPr lang="en-US" sz="800" b="1" dirty="0" smtClean="0"/>
              <a:t>Collision </a:t>
            </a:r>
            <a:r>
              <a:rPr lang="en-US" sz="800" b="1" dirty="0"/>
              <a:t>Data for all Collision since 2004 is optimal to predict bodily injury in future </a:t>
            </a:r>
            <a:r>
              <a:rPr lang="en-US" sz="800" b="1" dirty="0" smtClean="0"/>
              <a:t>collisions. With </a:t>
            </a:r>
            <a:r>
              <a:rPr lang="en-US" sz="800" b="1" dirty="0"/>
              <a:t>minimum Information on the more severe injury which involves not only serious Injury but also Fatality, the Model is only able to Predict Bodily injury in General. </a:t>
            </a:r>
            <a:r>
              <a:rPr lang="en-US" sz="800" b="1" dirty="0" smtClean="0"/>
              <a:t>However,</a:t>
            </a:r>
          </a:p>
          <a:p>
            <a:pPr marL="0" indent="0">
              <a:spcBef>
                <a:spcPts val="0"/>
              </a:spcBef>
              <a:buNone/>
            </a:pPr>
            <a:endParaRPr lang="en-US" sz="800" b="1" dirty="0" smtClean="0"/>
          </a:p>
          <a:p>
            <a:pPr marL="0" indent="0">
              <a:spcBef>
                <a:spcPts val="0"/>
              </a:spcBef>
              <a:buNone/>
            </a:pPr>
            <a:r>
              <a:rPr lang="en-US" sz="800" b="1" dirty="0" smtClean="0"/>
              <a:t>Having healthy Recall &amp; Precision score, It safe to assume that condition the model deem to be non bodily related is also accurate thus allow decision maker or stake holder to focus on conditions that lead to bodily injury without the need to invest too much effort in other conditions.</a:t>
            </a:r>
          </a:p>
          <a:p>
            <a:pPr marL="0" indent="0">
              <a:spcBef>
                <a:spcPts val="0"/>
              </a:spcBef>
              <a:buNone/>
            </a:pPr>
            <a:endParaRPr lang="en-US" sz="800" b="1" dirty="0"/>
          </a:p>
          <a:p>
            <a:pPr marL="0" indent="0">
              <a:spcBef>
                <a:spcPts val="0"/>
              </a:spcBef>
              <a:buNone/>
            </a:pPr>
            <a:r>
              <a:rPr lang="en-US" sz="800" b="1" dirty="0"/>
              <a:t>The </a:t>
            </a:r>
            <a:r>
              <a:rPr lang="en-US" sz="800" b="1" dirty="0" smtClean="0"/>
              <a:t>Decision </a:t>
            </a:r>
            <a:r>
              <a:rPr lang="en-US" sz="800" b="1" dirty="0"/>
              <a:t>Tree chart below is generated to better understand the condition that lead to bodily injury.</a:t>
            </a:r>
            <a:endParaRPr lang="en-US" sz="1000" b="1" dirty="0"/>
          </a:p>
          <a:p>
            <a:pPr marL="0" indent="0">
              <a:spcBef>
                <a:spcPts val="0"/>
              </a:spcBef>
              <a:buNone/>
            </a:pPr>
            <a:endParaRPr lang="en-US" sz="1000" b="1" dirty="0"/>
          </a:p>
          <a:p>
            <a:pPr marL="0" indent="0">
              <a:spcBef>
                <a:spcPts val="0"/>
              </a:spcBef>
              <a:buFont typeface="Wingdings 2" pitchFamily="18" charset="2"/>
              <a:buNone/>
            </a:pPr>
            <a:endParaRPr lang="en-US" sz="1000" b="1" dirty="0"/>
          </a:p>
          <a:p>
            <a:pPr marL="0" indent="0">
              <a:spcBef>
                <a:spcPts val="0"/>
              </a:spcBef>
              <a:buFont typeface="Wingdings 2" pitchFamily="18" charset="2"/>
              <a:buNone/>
            </a:pPr>
            <a:endParaRPr lang="en-US" sz="1000" b="1" dirty="0"/>
          </a:p>
          <a:p>
            <a:pPr marL="0" indent="0">
              <a:spcBef>
                <a:spcPts val="0"/>
              </a:spcBef>
              <a:buFont typeface="Wingdings 2" pitchFamily="18" charset="2"/>
              <a:buNone/>
            </a:pPr>
            <a:endParaRPr lang="en-US" sz="1000" b="1" dirty="0"/>
          </a:p>
          <a:p>
            <a:pPr marL="0" indent="0">
              <a:spcBef>
                <a:spcPts val="0"/>
              </a:spcBef>
              <a:buFont typeface="Wingdings 2" pitchFamily="18" charset="2"/>
              <a:buNone/>
            </a:pPr>
            <a:endParaRPr lang="en-US" sz="1000" b="1" dirty="0"/>
          </a:p>
        </p:txBody>
      </p:sp>
      <p:sp>
        <p:nvSpPr>
          <p:cNvPr id="9" name="Content Placeholder 2"/>
          <p:cNvSpPr txBox="1">
            <a:spLocks/>
          </p:cNvSpPr>
          <p:nvPr/>
        </p:nvSpPr>
        <p:spPr>
          <a:xfrm>
            <a:off x="3869263" y="3223225"/>
            <a:ext cx="7844937" cy="873211"/>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20000"/>
              </a:lnSpc>
              <a:spcBef>
                <a:spcPts val="0"/>
              </a:spcBef>
              <a:buNone/>
            </a:pPr>
            <a:r>
              <a:rPr lang="en-US" sz="800" b="1" dirty="0"/>
              <a:t>The Decision Tree split immediately between COLLISIONTYPE_X_5.0 (involves 'Parked Car'). Bodily Injuries only exist in roots where they don't involve hitting parked car. in general there 3 conditions that Bodily Injury will occur:</a:t>
            </a:r>
          </a:p>
          <a:p>
            <a:pPr>
              <a:lnSpc>
                <a:spcPct val="120000"/>
              </a:lnSpc>
              <a:spcBef>
                <a:spcPts val="0"/>
              </a:spcBef>
            </a:pPr>
            <a:r>
              <a:rPr lang="en-US" sz="800" dirty="0"/>
              <a:t>In any Known light condition (LIGHTCOND_X_7.0 &lt;= 0.5), does not involved parked Car (COLLISIONTYPE_X_6.0 &lt;= 0.5) and the vehicle hitting other vehicle or person from an angle (COLLISIONTYPE_X_1.0 &gt; 0.5).</a:t>
            </a:r>
          </a:p>
          <a:p>
            <a:pPr lvl="1">
              <a:lnSpc>
                <a:spcPct val="120000"/>
              </a:lnSpc>
            </a:pPr>
            <a:r>
              <a:rPr lang="en-US" sz="800" dirty="0"/>
              <a:t>This a sound finding since there are known hazards involving location where vehicle, pedestrian or cyclist can intersect at an angle.</a:t>
            </a:r>
          </a:p>
          <a:p>
            <a:pPr>
              <a:lnSpc>
                <a:spcPct val="120000"/>
              </a:lnSpc>
              <a:spcBef>
                <a:spcPts val="0"/>
              </a:spcBef>
            </a:pPr>
            <a:r>
              <a:rPr lang="en-US" sz="800" dirty="0"/>
              <a:t>In any Known light condition (LIGHTCOND_X_7.0 &lt;= 0.5), does not involved parked Car (COLLISIONTYPE_X_6.0 &lt;= 0.5) and the incident happened on 'Mid-Block (but intersection related)' (JUNCTIONTYPE_X_3.0 &gt; 0.5).</a:t>
            </a:r>
          </a:p>
          <a:p>
            <a:pPr lvl="1">
              <a:lnSpc>
                <a:spcPct val="120000"/>
              </a:lnSpc>
            </a:pPr>
            <a:r>
              <a:rPr lang="en-US" sz="800" dirty="0"/>
              <a:t>This finding is intuitively sound these locations are </a:t>
            </a:r>
            <a:r>
              <a:rPr lang="en-US" sz="800" dirty="0" smtClean="0"/>
              <a:t>most likely </a:t>
            </a:r>
            <a:r>
              <a:rPr lang="en-US" sz="800" dirty="0"/>
              <a:t>not </a:t>
            </a:r>
            <a:r>
              <a:rPr lang="en-US" sz="800" dirty="0" smtClean="0"/>
              <a:t>equipped </a:t>
            </a:r>
            <a:r>
              <a:rPr lang="en-US" sz="800" dirty="0"/>
              <a:t>with enough road safety infrastructure that can help prevent collisions.</a:t>
            </a:r>
          </a:p>
          <a:p>
            <a:pPr>
              <a:lnSpc>
                <a:spcPct val="120000"/>
              </a:lnSpc>
              <a:spcBef>
                <a:spcPts val="0"/>
              </a:spcBef>
            </a:pPr>
            <a:r>
              <a:rPr lang="en-US" sz="800" dirty="0"/>
              <a:t>The last condition is in and undefined light condition (LIGHTCOND_X_7.0 &gt; 0.5) and involved parked Car (COLLISIONTYPE_X_6.0 &gt; 0.5). this condition is quite small in term of number of incident (only 96 incidents since January 2020 to August 2020).</a:t>
            </a:r>
          </a:p>
          <a:p>
            <a:pPr lvl="1">
              <a:lnSpc>
                <a:spcPct val="120000"/>
              </a:lnSpc>
            </a:pPr>
            <a:r>
              <a:rPr lang="en-US" sz="800" dirty="0"/>
              <a:t>The last finding also intuitively sound since one can picture a </a:t>
            </a:r>
            <a:r>
              <a:rPr lang="en-US" sz="800" dirty="0" smtClean="0"/>
              <a:t>condition </a:t>
            </a:r>
            <a:r>
              <a:rPr lang="en-US" sz="800" dirty="0"/>
              <a:t>where the driver need to back his/hear car in a poor light condition and ended up hitting other vehicle or person.</a:t>
            </a:r>
          </a:p>
          <a:p>
            <a:pPr marL="0" indent="0">
              <a:lnSpc>
                <a:spcPct val="120000"/>
              </a:lnSpc>
              <a:spcBef>
                <a:spcPts val="0"/>
              </a:spcBef>
              <a:buNone/>
            </a:pPr>
            <a:r>
              <a:rPr lang="en-US" sz="800" b="1" dirty="0"/>
              <a:t>Based on the finding City of Seattle may consider the following actions to reduce collision involving bodily injury.</a:t>
            </a:r>
          </a:p>
          <a:p>
            <a:pPr>
              <a:lnSpc>
                <a:spcPct val="120000"/>
              </a:lnSpc>
              <a:spcBef>
                <a:spcPts val="0"/>
              </a:spcBef>
            </a:pPr>
            <a:r>
              <a:rPr lang="en-US" sz="800" dirty="0"/>
              <a:t>Place road signs or warning as well as speed bumps on locations that may have vehicles, cyclist or </a:t>
            </a:r>
            <a:r>
              <a:rPr lang="en-US" sz="800" dirty="0" smtClean="0"/>
              <a:t>pedestrian </a:t>
            </a:r>
            <a:r>
              <a:rPr lang="en-US" sz="800" dirty="0"/>
              <a:t>intersect with each other. such locations may include mid-blocks but the model does suggest only limited to mid-blocks.</a:t>
            </a:r>
          </a:p>
          <a:p>
            <a:pPr>
              <a:lnSpc>
                <a:spcPct val="120000"/>
              </a:lnSpc>
              <a:spcBef>
                <a:spcPts val="0"/>
              </a:spcBef>
            </a:pPr>
            <a:r>
              <a:rPr lang="en-US" sz="800" dirty="0"/>
              <a:t>Improve street lighting or put regulation for safer parking rule to minimize injury </a:t>
            </a:r>
            <a:r>
              <a:rPr lang="en-US" sz="800" dirty="0" smtClean="0"/>
              <a:t>involving </a:t>
            </a:r>
            <a:r>
              <a:rPr lang="en-US" sz="800" dirty="0"/>
              <a:t>parked car. However since the incident is not as often, this suggestion may takes later priority.</a:t>
            </a:r>
          </a:p>
          <a:p>
            <a:pPr marL="0" indent="0">
              <a:lnSpc>
                <a:spcPct val="120000"/>
              </a:lnSpc>
              <a:spcBef>
                <a:spcPts val="0"/>
              </a:spcBef>
              <a:buFont typeface="Wingdings 2" pitchFamily="18" charset="2"/>
              <a:buNone/>
            </a:pPr>
            <a:endParaRPr lang="en-US" sz="800" b="1" dirty="0" smtClean="0"/>
          </a:p>
          <a:p>
            <a:pPr marL="0" indent="0">
              <a:lnSpc>
                <a:spcPct val="120000"/>
              </a:lnSpc>
              <a:spcBef>
                <a:spcPts val="0"/>
              </a:spcBef>
              <a:buFont typeface="Wingdings 2" pitchFamily="18" charset="2"/>
              <a:buNone/>
            </a:pPr>
            <a:endParaRPr lang="en-US" sz="800" b="1" dirty="0" smtClean="0"/>
          </a:p>
          <a:p>
            <a:pPr marL="0" indent="0">
              <a:lnSpc>
                <a:spcPct val="120000"/>
              </a:lnSpc>
              <a:spcBef>
                <a:spcPts val="0"/>
              </a:spcBef>
              <a:buFont typeface="Wingdings 2" pitchFamily="18" charset="2"/>
              <a:buNone/>
            </a:pPr>
            <a:endParaRPr lang="en-US" sz="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265" y="1655806"/>
            <a:ext cx="7844936" cy="1562672"/>
          </a:xfrm>
          <a:prstGeom prst="rect">
            <a:avLst/>
          </a:prstGeom>
        </p:spPr>
      </p:pic>
    </p:spTree>
    <p:extLst>
      <p:ext uri="{BB962C8B-B14F-4D97-AF65-F5344CB8AC3E}">
        <p14:creationId xmlns:p14="http://schemas.microsoft.com/office/powerpoint/2010/main" val="3696606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a:t>
            </a:r>
          </a:p>
        </p:txBody>
      </p:sp>
      <p:sp>
        <p:nvSpPr>
          <p:cNvPr id="3" name="Content Placeholder 2"/>
          <p:cNvSpPr>
            <a:spLocks noGrp="1"/>
          </p:cNvSpPr>
          <p:nvPr>
            <p:ph idx="1"/>
          </p:nvPr>
        </p:nvSpPr>
        <p:spPr>
          <a:xfrm>
            <a:off x="3811601" y="1000269"/>
            <a:ext cx="7844937" cy="1611125"/>
          </a:xfrm>
        </p:spPr>
        <p:txBody>
          <a:bodyPr anchor="t">
            <a:noAutofit/>
          </a:bodyPr>
          <a:lstStyle/>
          <a:p>
            <a:pPr marL="0" indent="0">
              <a:buNone/>
            </a:pPr>
            <a:r>
              <a:rPr lang="en-US" sz="1050" b="1" dirty="0" smtClean="0"/>
              <a:t>Even though </a:t>
            </a:r>
            <a:r>
              <a:rPr lang="en-US" sz="1050" b="1" dirty="0"/>
              <a:t>the Decision Tree Model is sufficient to describe conditions of the more general bodily Injury with relatively accurate result, it still lacks the ability to describe </a:t>
            </a:r>
            <a:r>
              <a:rPr lang="en-US" sz="1050" b="1" dirty="0" smtClean="0"/>
              <a:t>conditions </a:t>
            </a:r>
            <a:r>
              <a:rPr lang="en-US" sz="1050" b="1" dirty="0"/>
              <a:t>that lead to Serious Injury and fatality which is the ultimate goal of this analysis. The lack of ability to describe the more detailed conditions is due to insufficient information specific to </a:t>
            </a:r>
            <a:r>
              <a:rPr lang="en-US" sz="1050" b="1" dirty="0" smtClean="0"/>
              <a:t>collision </a:t>
            </a:r>
            <a:r>
              <a:rPr lang="en-US" sz="1050" b="1" dirty="0"/>
              <a:t>that have serious Injury and Fatality.</a:t>
            </a:r>
          </a:p>
          <a:p>
            <a:pPr marL="0" indent="0">
              <a:buNone/>
            </a:pPr>
            <a:r>
              <a:rPr lang="en-US" sz="1050" b="1" dirty="0"/>
              <a:t>To Improve the Model ability to describe conditions that resulted in Serious Injury and Fatality, a more </a:t>
            </a:r>
            <a:r>
              <a:rPr lang="en-US" sz="1050" b="1" dirty="0" smtClean="0"/>
              <a:t>granular </a:t>
            </a:r>
            <a:r>
              <a:rPr lang="en-US" sz="1050" b="1" dirty="0"/>
              <a:t>information specific to the location or the </a:t>
            </a:r>
            <a:r>
              <a:rPr lang="en-US" sz="1050" b="1" dirty="0" smtClean="0"/>
              <a:t>chronology </a:t>
            </a:r>
            <a:r>
              <a:rPr lang="en-US" sz="1050" b="1" dirty="0"/>
              <a:t>of the incident have to be included into Data. such information may include, what was the speed of the driver when approaching the incident location? Were both the driver/cyclist or the pedestrian were distracted? was there any specific building nearby such as schools, churches, shopping centers or location that may have a lot of traffics, and any other information that could better </a:t>
            </a:r>
            <a:r>
              <a:rPr lang="en-US" sz="1050" b="1" dirty="0" smtClean="0"/>
              <a:t>describe </a:t>
            </a:r>
            <a:r>
              <a:rPr lang="en-US" sz="1050" b="1" dirty="0"/>
              <a:t>both how the accident happened and what the </a:t>
            </a:r>
            <a:r>
              <a:rPr lang="en-US" sz="1050" b="1" dirty="0" smtClean="0"/>
              <a:t>condition </a:t>
            </a:r>
            <a:r>
              <a:rPr lang="en-US" sz="1050" b="1" dirty="0"/>
              <a:t>like in the incident location</a:t>
            </a:r>
            <a:r>
              <a:rPr lang="en-US" sz="1050" b="1" dirty="0" smtClean="0"/>
              <a:t>.</a:t>
            </a:r>
            <a:endParaRPr lang="en-US" sz="1050" b="1" dirty="0"/>
          </a:p>
        </p:txBody>
      </p:sp>
    </p:spTree>
    <p:extLst>
      <p:ext uri="{BB962C8B-B14F-4D97-AF65-F5344CB8AC3E}">
        <p14:creationId xmlns:p14="http://schemas.microsoft.com/office/powerpoint/2010/main" val="3016204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b="1" u="sng" dirty="0" smtClean="0">
                <a:hlinkClick r:id="rId2"/>
              </a:rPr>
              <a:t>1.0 </a:t>
            </a:r>
            <a:r>
              <a:rPr lang="en-US" b="1" u="sng" dirty="0">
                <a:hlinkClick r:id="rId2"/>
              </a:rPr>
              <a:t>Introduction</a:t>
            </a:r>
            <a:endParaRPr lang="en-US" b="1" dirty="0"/>
          </a:p>
          <a:p>
            <a:r>
              <a:rPr lang="en-US" b="1" u="sng" dirty="0">
                <a:hlinkClick r:id="rId3"/>
              </a:rPr>
              <a:t>2.0 Data Acquisition &amp; Cleaning</a:t>
            </a:r>
            <a:endParaRPr lang="en-US" b="1" dirty="0"/>
          </a:p>
          <a:p>
            <a:r>
              <a:rPr lang="en-US" b="1" u="sng" dirty="0">
                <a:hlinkClick r:id="rId4"/>
              </a:rPr>
              <a:t>3.0 Exploratory Analysis</a:t>
            </a:r>
            <a:endParaRPr lang="en-US" b="1" dirty="0"/>
          </a:p>
          <a:p>
            <a:r>
              <a:rPr lang="en-US" b="1" u="sng" dirty="0">
                <a:hlinkClick r:id="rId5"/>
              </a:rPr>
              <a:t>4.0 Predictive Model</a:t>
            </a:r>
            <a:endParaRPr lang="en-US" b="1" dirty="0"/>
          </a:p>
          <a:p>
            <a:r>
              <a:rPr lang="en-US" b="1" u="sng" dirty="0">
                <a:hlinkClick r:id="rId6"/>
              </a:rPr>
              <a:t>5.0 Decision Tree Model Conclusion</a:t>
            </a:r>
            <a:endParaRPr lang="en-US" b="1" dirty="0"/>
          </a:p>
          <a:p>
            <a:r>
              <a:rPr lang="en-US" b="1" u="sng" dirty="0">
                <a:hlinkClick r:id="rId7"/>
              </a:rPr>
              <a:t>6.0 Future Development</a:t>
            </a:r>
            <a:endParaRPr lang="en-US" b="1" dirty="0"/>
          </a:p>
          <a:p>
            <a:endParaRPr lang="en-US" dirty="0"/>
          </a:p>
        </p:txBody>
      </p:sp>
    </p:spTree>
    <p:extLst>
      <p:ext uri="{BB962C8B-B14F-4D97-AF65-F5344CB8AC3E}">
        <p14:creationId xmlns:p14="http://schemas.microsoft.com/office/powerpoint/2010/main" val="307325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869267" y="864108"/>
            <a:ext cx="7844937" cy="5108324"/>
          </a:xfrm>
        </p:spPr>
        <p:txBody>
          <a:bodyPr anchor="t">
            <a:normAutofit/>
          </a:bodyPr>
          <a:lstStyle/>
          <a:p>
            <a:pPr marL="0" indent="0">
              <a:spcBef>
                <a:spcPts val="0"/>
              </a:spcBef>
              <a:buNone/>
            </a:pPr>
            <a:r>
              <a:rPr lang="en-US" sz="1050" b="1" dirty="0" smtClean="0"/>
              <a:t>Background</a:t>
            </a:r>
          </a:p>
          <a:p>
            <a:pPr>
              <a:spcBef>
                <a:spcPts val="0"/>
              </a:spcBef>
            </a:pPr>
            <a:r>
              <a:rPr lang="en-US" sz="1050" b="1" dirty="0" smtClean="0"/>
              <a:t>In </a:t>
            </a:r>
            <a:r>
              <a:rPr lang="en-US" sz="1050" b="1" dirty="0"/>
              <a:t>the last 5 years Seattle have seen increase in fatal accidents and accidents with </a:t>
            </a:r>
            <a:r>
              <a:rPr lang="en-US" sz="1050" b="1" dirty="0" smtClean="0"/>
              <a:t>Serious </a:t>
            </a:r>
            <a:r>
              <a:rPr lang="en-US" sz="1050" b="1" dirty="0"/>
              <a:t>Injury. The Charts below show traffic accidents since 2014 and 2015 have increased in the number of fatalities and </a:t>
            </a:r>
            <a:r>
              <a:rPr lang="en-US" sz="1050" b="1" dirty="0" smtClean="0"/>
              <a:t>serious </a:t>
            </a:r>
            <a:r>
              <a:rPr lang="en-US" sz="1050" b="1" dirty="0"/>
              <a:t>injury despite improvement that the city have from 2010. This means in the last 5 years the road is not as safe as before. If not </a:t>
            </a:r>
            <a:r>
              <a:rPr lang="en-US" sz="1050" b="1" dirty="0" smtClean="0"/>
              <a:t>intervened, </a:t>
            </a:r>
            <a:r>
              <a:rPr lang="en-US" sz="1050" b="1" dirty="0"/>
              <a:t>the community will carry more and more burden from the medical cost and from loss of income to families due to disabilities and death. Insurance company may also be forced to adjust the automobile liability premium up for customer living or commuting in Seattle in which it is a lose-lose situation for both Insurance Industry and community as a </a:t>
            </a:r>
            <a:r>
              <a:rPr lang="en-US" sz="1050" b="1" dirty="0" smtClean="0"/>
              <a:t>whole.</a:t>
            </a:r>
          </a:p>
          <a:p>
            <a:pPr marL="0" indent="0">
              <a:spcBef>
                <a:spcPts val="0"/>
              </a:spcBef>
              <a:buNone/>
            </a:pPr>
            <a:endParaRPr lang="en-US" sz="700" b="1" i="1" dirty="0" smtClean="0"/>
          </a:p>
          <a:p>
            <a:pPr marL="0" indent="0">
              <a:spcBef>
                <a:spcPts val="0"/>
              </a:spcBef>
              <a:buNone/>
            </a:pPr>
            <a:r>
              <a:rPr lang="en-US" sz="700" b="1" i="1" dirty="0" smtClean="0"/>
              <a:t>Chart </a:t>
            </a:r>
            <a:r>
              <a:rPr lang="en-US" sz="700" b="1" i="1" dirty="0"/>
              <a:t>Below taken from the Seattle city GIS Collision Data</a:t>
            </a:r>
          </a:p>
          <a:p>
            <a:pPr marL="0" indent="0">
              <a:buNone/>
            </a:pPr>
            <a:endParaRPr lang="en-US" sz="1050" dirty="0" smtClean="0"/>
          </a:p>
          <a:p>
            <a:pPr marL="0" indent="0">
              <a:buNone/>
            </a:pPr>
            <a:endParaRPr lang="en-US" sz="1050" dirty="0"/>
          </a:p>
          <a:p>
            <a:pPr marL="0" indent="0">
              <a:buNone/>
            </a:pPr>
            <a:endParaRPr lang="en-US" sz="1050" dirty="0" smtClean="0"/>
          </a:p>
          <a:p>
            <a:pPr marL="0" indent="0">
              <a:buNone/>
            </a:pPr>
            <a:endParaRPr lang="en-US" sz="1050" dirty="0"/>
          </a:p>
          <a:p>
            <a:pPr marL="0" indent="0">
              <a:buNone/>
            </a:pPr>
            <a:endParaRPr lang="en-US" sz="1050" dirty="0" smtClean="0"/>
          </a:p>
          <a:p>
            <a:pPr marL="0" indent="0">
              <a:buNone/>
            </a:pPr>
            <a:endParaRPr lang="en-US" sz="1050" b="1" dirty="0" smtClean="0"/>
          </a:p>
          <a:p>
            <a:pPr marL="0" indent="0">
              <a:spcBef>
                <a:spcPts val="0"/>
              </a:spcBef>
              <a:buNone/>
            </a:pPr>
            <a:r>
              <a:rPr lang="en-US" sz="1050" b="1" dirty="0" smtClean="0"/>
              <a:t>Problem</a:t>
            </a:r>
            <a:endParaRPr lang="en-US" sz="1050" b="1" dirty="0"/>
          </a:p>
          <a:p>
            <a:pPr>
              <a:spcBef>
                <a:spcPts val="0"/>
              </a:spcBef>
            </a:pPr>
            <a:r>
              <a:rPr lang="en-US" sz="1050" b="1" dirty="0"/>
              <a:t>To build a model that can provide indication whether a collision accident in certain road, weather, or driver condition will involve bodily injury or worse death. Data used to build the model should include i.e. the weather condition during the accident, light condition, how the collision happened and so on.</a:t>
            </a:r>
          </a:p>
          <a:p>
            <a:pPr>
              <a:spcBef>
                <a:spcPts val="0"/>
              </a:spcBef>
            </a:pPr>
            <a:r>
              <a:rPr lang="en-US" sz="1050" b="1" dirty="0"/>
              <a:t>The model can then be used by city </a:t>
            </a:r>
            <a:r>
              <a:rPr lang="en-US" sz="1050" b="1" dirty="0" smtClean="0"/>
              <a:t>government </a:t>
            </a:r>
            <a:r>
              <a:rPr lang="en-US" sz="1050" b="1" dirty="0"/>
              <a:t>to develop regulation or to build infrastructure to prevent serious injuries or </a:t>
            </a:r>
            <a:r>
              <a:rPr lang="en-US" sz="1050" b="1" dirty="0" smtClean="0"/>
              <a:t>fatalities</a:t>
            </a:r>
          </a:p>
          <a:p>
            <a:pPr marL="0" indent="0">
              <a:spcBef>
                <a:spcPts val="0"/>
              </a:spcBef>
              <a:buNone/>
            </a:pPr>
            <a:endParaRPr lang="en-US" sz="1050" b="1" dirty="0"/>
          </a:p>
          <a:p>
            <a:pPr marL="0" indent="0">
              <a:spcBef>
                <a:spcPts val="0"/>
              </a:spcBef>
              <a:buNone/>
            </a:pPr>
            <a:r>
              <a:rPr lang="en-US" sz="1050" b="1" dirty="0" smtClean="0"/>
              <a:t>Interest</a:t>
            </a:r>
            <a:endParaRPr lang="en-US" sz="1050" b="1" dirty="0"/>
          </a:p>
          <a:p>
            <a:pPr>
              <a:spcBef>
                <a:spcPts val="0"/>
              </a:spcBef>
            </a:pPr>
            <a:r>
              <a:rPr lang="en-US" sz="1050" b="1" dirty="0"/>
              <a:t>in General the community as a whole will benefit from the exercise however, City </a:t>
            </a:r>
            <a:r>
              <a:rPr lang="en-US" sz="1050" b="1" dirty="0" smtClean="0"/>
              <a:t>Government </a:t>
            </a:r>
            <a:r>
              <a:rPr lang="en-US" sz="1050" b="1" dirty="0"/>
              <a:t>can get more tangible benefit since the model could help to build better regulation, build more collision </a:t>
            </a:r>
            <a:r>
              <a:rPr lang="en-US" sz="1050" b="1" dirty="0" smtClean="0"/>
              <a:t>prevention </a:t>
            </a:r>
            <a:r>
              <a:rPr lang="en-US" sz="1050" b="1" dirty="0"/>
              <a:t>infrastructure in area where it needs the most, or to plan and manage better traffic management and emergency service.</a:t>
            </a:r>
          </a:p>
          <a:p>
            <a:pPr marL="0" indent="0">
              <a:buNone/>
            </a:pPr>
            <a:endParaRPr lang="en-US" sz="105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268" y="2113416"/>
            <a:ext cx="7844937" cy="1790692"/>
          </a:xfrm>
          <a:prstGeom prst="rect">
            <a:avLst/>
          </a:prstGeom>
        </p:spPr>
      </p:pic>
    </p:spTree>
    <p:extLst>
      <p:ext uri="{BB962C8B-B14F-4D97-AF65-F5344CB8AC3E}">
        <p14:creationId xmlns:p14="http://schemas.microsoft.com/office/powerpoint/2010/main" val="250189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&amp; Cleaning</a:t>
            </a:r>
            <a:endParaRPr lang="en-US" dirty="0"/>
          </a:p>
        </p:txBody>
      </p:sp>
      <p:sp>
        <p:nvSpPr>
          <p:cNvPr id="3" name="Content Placeholder 2"/>
          <p:cNvSpPr>
            <a:spLocks noGrp="1"/>
          </p:cNvSpPr>
          <p:nvPr>
            <p:ph idx="1"/>
          </p:nvPr>
        </p:nvSpPr>
        <p:spPr>
          <a:xfrm>
            <a:off x="3869267" y="864108"/>
            <a:ext cx="7844937" cy="5108324"/>
          </a:xfrm>
        </p:spPr>
        <p:txBody>
          <a:bodyPr anchor="t">
            <a:normAutofit lnSpcReduction="10000"/>
          </a:bodyPr>
          <a:lstStyle/>
          <a:p>
            <a:pPr marL="0" indent="0">
              <a:spcBef>
                <a:spcPts val="0"/>
              </a:spcBef>
              <a:buNone/>
            </a:pPr>
            <a:r>
              <a:rPr lang="en-US" sz="1050" b="1" dirty="0" smtClean="0"/>
              <a:t>Data </a:t>
            </a:r>
            <a:r>
              <a:rPr lang="en-US" sz="1050" b="1" dirty="0"/>
              <a:t>Source</a:t>
            </a:r>
          </a:p>
          <a:p>
            <a:pPr>
              <a:spcBef>
                <a:spcPts val="0"/>
              </a:spcBef>
            </a:pPr>
            <a:r>
              <a:rPr lang="en-US" sz="1050" b="1" dirty="0"/>
              <a:t>For this exercise, we will use Collision record from Seattle city GIS. The Documentation for the Data can be found </a:t>
            </a:r>
            <a:r>
              <a:rPr lang="en-US" sz="1050" b="1" u="sng" dirty="0">
                <a:hlinkClick r:id="rId2"/>
              </a:rPr>
              <a:t>here</a:t>
            </a:r>
            <a:r>
              <a:rPr lang="en-US" sz="1050" b="1" dirty="0"/>
              <a:t> and the link to the Data Source Is </a:t>
            </a:r>
            <a:r>
              <a:rPr lang="en-US" sz="1050" b="1" u="sng" dirty="0">
                <a:hlinkClick r:id="rId3"/>
              </a:rPr>
              <a:t>here</a:t>
            </a:r>
            <a:endParaRPr lang="en-US" sz="1050" b="1" dirty="0"/>
          </a:p>
          <a:p>
            <a:pPr>
              <a:spcBef>
                <a:spcPts val="0"/>
              </a:spcBef>
            </a:pPr>
            <a:r>
              <a:rPr lang="en-US" sz="1050" b="1" dirty="0"/>
              <a:t>The Data contains all collision accidents since 2003 and it clearly describe what kind of collision, severity of the collision, what was the weather, road condition during the accident, how many vehicles involves, how many person </a:t>
            </a:r>
            <a:r>
              <a:rPr lang="en-US" sz="1050" b="1" dirty="0" smtClean="0"/>
              <a:t>involves, </a:t>
            </a:r>
            <a:r>
              <a:rPr lang="en-US" sz="1050" b="1" dirty="0"/>
              <a:t>degree of injury, etc.. However not all feature of the data are </a:t>
            </a:r>
            <a:r>
              <a:rPr lang="en-US" sz="1050" b="1" dirty="0" smtClean="0"/>
              <a:t>useful </a:t>
            </a:r>
            <a:r>
              <a:rPr lang="en-US" sz="1050" b="1" dirty="0"/>
              <a:t>for to provide indication to an accident</a:t>
            </a:r>
          </a:p>
          <a:p>
            <a:pPr marL="0" indent="0">
              <a:spcBef>
                <a:spcPts val="0"/>
              </a:spcBef>
              <a:buNone/>
            </a:pPr>
            <a:endParaRPr lang="en-US" sz="1050" b="1" dirty="0" smtClean="0"/>
          </a:p>
          <a:p>
            <a:pPr marL="0" indent="0">
              <a:spcBef>
                <a:spcPts val="0"/>
              </a:spcBef>
              <a:buNone/>
            </a:pPr>
            <a:r>
              <a:rPr lang="en-US" sz="1050" b="1" dirty="0" smtClean="0"/>
              <a:t>Preliminary </a:t>
            </a:r>
            <a:r>
              <a:rPr lang="en-US" sz="1050" b="1" dirty="0"/>
              <a:t>Data Cleansing</a:t>
            </a:r>
          </a:p>
          <a:p>
            <a:pPr>
              <a:spcBef>
                <a:spcPts val="0"/>
              </a:spcBef>
            </a:pPr>
            <a:r>
              <a:rPr lang="en-US" sz="1050" b="1" dirty="0"/>
              <a:t>Upon Examination we have found out that the </a:t>
            </a:r>
            <a:r>
              <a:rPr lang="en-US" sz="1050" b="1" dirty="0" smtClean="0"/>
              <a:t>Seattle </a:t>
            </a:r>
            <a:r>
              <a:rPr lang="en-US" sz="1050" b="1" dirty="0"/>
              <a:t>GIS Data is unique that all rows indicate single collision accident without duplicates</a:t>
            </a:r>
            <a:r>
              <a:rPr lang="en-US" sz="1050" b="1" dirty="0" smtClean="0"/>
              <a:t>.</a:t>
            </a:r>
          </a:p>
          <a:p>
            <a:pPr>
              <a:spcBef>
                <a:spcPts val="0"/>
              </a:spcBef>
            </a:pPr>
            <a:r>
              <a:rPr lang="en-US" sz="1050" b="1" dirty="0"/>
              <a:t>one level </a:t>
            </a:r>
            <a:r>
              <a:rPr lang="en-US" sz="1050" b="1" dirty="0" smtClean="0"/>
              <a:t>Features will </a:t>
            </a:r>
            <a:r>
              <a:rPr lang="en-US" sz="1050" b="1" dirty="0"/>
              <a:t>be omitted since they won't contribute to the </a:t>
            </a:r>
            <a:r>
              <a:rPr lang="en-US" sz="1050" b="1" dirty="0" smtClean="0"/>
              <a:t>model</a:t>
            </a:r>
            <a:r>
              <a:rPr lang="en-US" sz="1050" b="1" dirty="0"/>
              <a:t>, </a:t>
            </a:r>
            <a:r>
              <a:rPr lang="en-US" sz="1050" b="1" dirty="0" smtClean="0"/>
              <a:t>EXCEPTRSNCODE is also omitted despite having 2 level due to missing information</a:t>
            </a:r>
          </a:p>
          <a:p>
            <a:pPr>
              <a:spcBef>
                <a:spcPts val="0"/>
              </a:spcBef>
            </a:pPr>
            <a:r>
              <a:rPr lang="en-US" sz="1050" b="1" dirty="0"/>
              <a:t>Other features below such as 'REPORTNO', 'INCKEY','OBJECTID', 'COLDETKEY','SDOTCOLNUM' are </a:t>
            </a:r>
            <a:r>
              <a:rPr lang="en-US" sz="1050" b="1" dirty="0" smtClean="0"/>
              <a:t>omitted </a:t>
            </a:r>
            <a:r>
              <a:rPr lang="en-US" sz="1050" b="1" dirty="0"/>
              <a:t>because they are the Unique record identifier which don't carry information on how/ when/ what collision.</a:t>
            </a:r>
          </a:p>
          <a:p>
            <a:pPr>
              <a:spcBef>
                <a:spcPts val="0"/>
              </a:spcBef>
            </a:pPr>
            <a:r>
              <a:rPr lang="en-US" sz="1050" b="1" dirty="0"/>
              <a:t>Features below are not included because they represent the magnitude of the incident and not the probability of the severe accident (accident where </a:t>
            </a:r>
            <a:r>
              <a:rPr lang="en-US" sz="1050" b="1" dirty="0" smtClean="0"/>
              <a:t>people </a:t>
            </a:r>
            <a:r>
              <a:rPr lang="en-US" sz="1050" b="1" dirty="0"/>
              <a:t>died).</a:t>
            </a:r>
          </a:p>
          <a:p>
            <a:pPr lvl="1">
              <a:spcBef>
                <a:spcPts val="0"/>
              </a:spcBef>
            </a:pPr>
            <a:r>
              <a:rPr lang="en-US" sz="850" b="1" dirty="0"/>
              <a:t>PERSONCOUNT (The total number of people involved in the collision).</a:t>
            </a:r>
          </a:p>
          <a:p>
            <a:pPr lvl="1">
              <a:spcBef>
                <a:spcPts val="0"/>
              </a:spcBef>
            </a:pPr>
            <a:r>
              <a:rPr lang="en-US" sz="850" b="1" dirty="0"/>
              <a:t>PEDCOUNT (The number of pedestrians involved in the collision).</a:t>
            </a:r>
          </a:p>
          <a:p>
            <a:pPr lvl="1">
              <a:spcBef>
                <a:spcPts val="0"/>
              </a:spcBef>
            </a:pPr>
            <a:r>
              <a:rPr lang="en-US" sz="850" b="1" dirty="0"/>
              <a:t>PEDCYLCOUNT (The number of bicycles involved in the collision).</a:t>
            </a:r>
          </a:p>
          <a:p>
            <a:pPr lvl="1">
              <a:spcBef>
                <a:spcPts val="0"/>
              </a:spcBef>
            </a:pPr>
            <a:r>
              <a:rPr lang="en-US" sz="850" b="1" dirty="0"/>
              <a:t>VEHCOUNT (The number of vehicles involved in the collision).</a:t>
            </a:r>
          </a:p>
          <a:p>
            <a:pPr lvl="1">
              <a:spcBef>
                <a:spcPts val="0"/>
              </a:spcBef>
            </a:pPr>
            <a:r>
              <a:rPr lang="en-US" sz="850" b="1" dirty="0"/>
              <a:t>INJURIES (The number of total injuries in the collision).</a:t>
            </a:r>
          </a:p>
          <a:p>
            <a:pPr lvl="1">
              <a:spcBef>
                <a:spcPts val="0"/>
              </a:spcBef>
            </a:pPr>
            <a:r>
              <a:rPr lang="en-US" sz="850" b="1" dirty="0"/>
              <a:t>SERIOUSINJURIES (The number of serious injuries in the collision).</a:t>
            </a:r>
          </a:p>
          <a:p>
            <a:pPr lvl="1">
              <a:spcBef>
                <a:spcPts val="0"/>
              </a:spcBef>
            </a:pPr>
            <a:r>
              <a:rPr lang="en-US" sz="850" b="1" dirty="0"/>
              <a:t>FATALITIES (The number of fatalities in the collision)</a:t>
            </a:r>
          </a:p>
          <a:p>
            <a:pPr>
              <a:spcBef>
                <a:spcPts val="0"/>
              </a:spcBef>
            </a:pPr>
            <a:r>
              <a:rPr lang="en-US" sz="1050" b="1" dirty="0"/>
              <a:t>Features below also not </a:t>
            </a:r>
            <a:r>
              <a:rPr lang="en-US" sz="1050" b="1" dirty="0" smtClean="0"/>
              <a:t>included </a:t>
            </a:r>
            <a:r>
              <a:rPr lang="en-US" sz="1050" b="1" dirty="0"/>
              <a:t>since they act as description to an existing codes:</a:t>
            </a:r>
          </a:p>
          <a:p>
            <a:pPr lvl="1">
              <a:spcBef>
                <a:spcPts val="0"/>
              </a:spcBef>
            </a:pPr>
            <a:r>
              <a:rPr lang="en-US" sz="850" b="1" dirty="0"/>
              <a:t>SEVERITYDESC description of SEVERITYCODE</a:t>
            </a:r>
          </a:p>
          <a:p>
            <a:pPr lvl="1">
              <a:spcBef>
                <a:spcPts val="0"/>
              </a:spcBef>
            </a:pPr>
            <a:r>
              <a:rPr lang="en-US" sz="850" b="1" dirty="0"/>
              <a:t>SDOT_COLDESC description of SDOT_COLCODE</a:t>
            </a:r>
          </a:p>
          <a:p>
            <a:pPr lvl="1">
              <a:spcBef>
                <a:spcPts val="0"/>
              </a:spcBef>
            </a:pPr>
            <a:r>
              <a:rPr lang="en-US" sz="850" b="1" dirty="0"/>
              <a:t>ST_COLDESC description of ST_COLCODE</a:t>
            </a:r>
          </a:p>
          <a:p>
            <a:pPr>
              <a:spcBef>
                <a:spcPts val="0"/>
              </a:spcBef>
            </a:pPr>
            <a:r>
              <a:rPr lang="en-US" sz="1050" b="1" dirty="0" smtClean="0"/>
              <a:t>Features </a:t>
            </a:r>
            <a:r>
              <a:rPr lang="en-US" sz="1050" b="1" dirty="0"/>
              <a:t>below are not </a:t>
            </a:r>
            <a:r>
              <a:rPr lang="en-US" sz="1050" b="1" dirty="0" smtClean="0"/>
              <a:t>included </a:t>
            </a:r>
            <a:r>
              <a:rPr lang="en-US" sz="1050" b="1" dirty="0"/>
              <a:t>since they act as pointer to the collision location but not the feature of the location:</a:t>
            </a:r>
          </a:p>
          <a:p>
            <a:pPr lvl="1">
              <a:spcBef>
                <a:spcPts val="0"/>
              </a:spcBef>
            </a:pPr>
            <a:r>
              <a:rPr lang="en-US" sz="850" b="1" dirty="0"/>
              <a:t>X</a:t>
            </a:r>
          </a:p>
          <a:p>
            <a:pPr lvl="1">
              <a:spcBef>
                <a:spcPts val="0"/>
              </a:spcBef>
            </a:pPr>
            <a:r>
              <a:rPr lang="en-US" sz="850" b="1" dirty="0"/>
              <a:t>Y</a:t>
            </a:r>
          </a:p>
          <a:p>
            <a:pPr lvl="1">
              <a:spcBef>
                <a:spcPts val="0"/>
              </a:spcBef>
            </a:pPr>
            <a:r>
              <a:rPr lang="en-US" sz="850" b="1" dirty="0"/>
              <a:t>INTKEY</a:t>
            </a:r>
          </a:p>
          <a:p>
            <a:pPr lvl="1">
              <a:spcBef>
                <a:spcPts val="0"/>
              </a:spcBef>
            </a:pPr>
            <a:r>
              <a:rPr lang="en-US" sz="850" b="1" dirty="0"/>
              <a:t>LOCATION</a:t>
            </a:r>
          </a:p>
          <a:p>
            <a:pPr lvl="1">
              <a:spcBef>
                <a:spcPts val="0"/>
              </a:spcBef>
            </a:pPr>
            <a:r>
              <a:rPr lang="en-US" sz="850" b="1" dirty="0"/>
              <a:t>SEGLANEKEY</a:t>
            </a:r>
          </a:p>
          <a:p>
            <a:pPr lvl="1">
              <a:spcBef>
                <a:spcPts val="0"/>
              </a:spcBef>
            </a:pPr>
            <a:r>
              <a:rPr lang="en-US" sz="850" b="1" dirty="0"/>
              <a:t>CROSSWALKKEY</a:t>
            </a:r>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p:txBody>
      </p:sp>
    </p:spTree>
    <p:extLst>
      <p:ext uri="{BB962C8B-B14F-4D97-AF65-F5344CB8AC3E}">
        <p14:creationId xmlns:p14="http://schemas.microsoft.com/office/powerpoint/2010/main" val="123640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&amp; Cleaning Cont.</a:t>
            </a:r>
            <a:endParaRPr lang="en-US" dirty="0"/>
          </a:p>
        </p:txBody>
      </p:sp>
      <p:sp>
        <p:nvSpPr>
          <p:cNvPr id="3" name="Content Placeholder 2"/>
          <p:cNvSpPr>
            <a:spLocks noGrp="1"/>
          </p:cNvSpPr>
          <p:nvPr>
            <p:ph idx="1"/>
          </p:nvPr>
        </p:nvSpPr>
        <p:spPr>
          <a:xfrm>
            <a:off x="3869267" y="864108"/>
            <a:ext cx="7844937" cy="5108324"/>
          </a:xfrm>
        </p:spPr>
        <p:txBody>
          <a:bodyPr anchor="t">
            <a:normAutofit/>
          </a:bodyPr>
          <a:lstStyle/>
          <a:p>
            <a:pPr marL="0" indent="0">
              <a:spcBef>
                <a:spcPts val="0"/>
              </a:spcBef>
              <a:buNone/>
            </a:pPr>
            <a:r>
              <a:rPr lang="en-US" sz="1050" b="1" dirty="0" smtClean="0"/>
              <a:t>Feature </a:t>
            </a:r>
            <a:r>
              <a:rPr lang="en-US" sz="1050" b="1" dirty="0"/>
              <a:t>Selection</a:t>
            </a:r>
          </a:p>
          <a:p>
            <a:pPr>
              <a:spcBef>
                <a:spcPts val="0"/>
              </a:spcBef>
            </a:pPr>
            <a:r>
              <a:rPr lang="en-US" sz="1050" b="1" dirty="0"/>
              <a:t>After understanding the meaning of each feature, 10 features will be used as independent variables to SEVERITYCODE. They Are:</a:t>
            </a:r>
          </a:p>
          <a:p>
            <a:pPr lvl="1">
              <a:spcBef>
                <a:spcPts val="0"/>
              </a:spcBef>
            </a:pPr>
            <a:r>
              <a:rPr lang="en-US" sz="850" b="1" dirty="0"/>
              <a:t>ADDRTYPE :</a:t>
            </a:r>
          </a:p>
          <a:p>
            <a:pPr lvl="2">
              <a:spcBef>
                <a:spcPts val="0"/>
              </a:spcBef>
            </a:pPr>
            <a:r>
              <a:rPr lang="en-US" sz="650" b="1" dirty="0"/>
              <a:t>simple classification of the accident location '</a:t>
            </a:r>
            <a:r>
              <a:rPr lang="en-US" sz="650" b="1" dirty="0" err="1"/>
              <a:t>Alley','Block','Intersection</a:t>
            </a:r>
            <a:r>
              <a:rPr lang="en-US" sz="650" b="1" dirty="0"/>
              <a:t>'.</a:t>
            </a:r>
          </a:p>
          <a:p>
            <a:pPr lvl="1">
              <a:spcBef>
                <a:spcPts val="0"/>
              </a:spcBef>
            </a:pPr>
            <a:r>
              <a:rPr lang="en-US" sz="850" b="1" dirty="0"/>
              <a:t>COLLISIONTYPE :</a:t>
            </a:r>
          </a:p>
          <a:p>
            <a:pPr lvl="2">
              <a:spcBef>
                <a:spcPts val="0"/>
              </a:spcBef>
            </a:pPr>
            <a:r>
              <a:rPr lang="en-US" sz="650" b="1" dirty="0"/>
              <a:t>Describe how the collision happen such as collision at an angle, involving, cyclist, head on collision, etc.</a:t>
            </a:r>
          </a:p>
          <a:p>
            <a:pPr lvl="1">
              <a:spcBef>
                <a:spcPts val="0"/>
              </a:spcBef>
            </a:pPr>
            <a:r>
              <a:rPr lang="en-US" sz="850" b="1" dirty="0"/>
              <a:t>JUNCTIONTYPE :</a:t>
            </a:r>
          </a:p>
          <a:p>
            <a:pPr lvl="2">
              <a:spcBef>
                <a:spcPts val="0"/>
              </a:spcBef>
            </a:pPr>
            <a:r>
              <a:rPr lang="en-US" sz="650" b="1" dirty="0"/>
              <a:t>Describe the nature of the junction such as at intersection but not related to intersection, at mid-block but intersection related, at ramp junction, etc.</a:t>
            </a:r>
          </a:p>
          <a:p>
            <a:pPr lvl="1">
              <a:spcBef>
                <a:spcPts val="0"/>
              </a:spcBef>
            </a:pPr>
            <a:r>
              <a:rPr lang="en-US" sz="850" b="1" dirty="0"/>
              <a:t>SDOT_COLCODE :</a:t>
            </a:r>
          </a:p>
          <a:p>
            <a:pPr lvl="2">
              <a:spcBef>
                <a:spcPts val="0"/>
              </a:spcBef>
            </a:pPr>
            <a:r>
              <a:rPr lang="en-US" sz="650" b="1" dirty="0"/>
              <a:t>This is set of code define by Seattle's Department of Transportation that clearly define the nature of the collision. for example, it has specific code for </a:t>
            </a:r>
            <a:r>
              <a:rPr lang="en-US" sz="650" b="1" dirty="0" smtClean="0"/>
              <a:t>collision </a:t>
            </a:r>
            <a:r>
              <a:rPr lang="en-US" sz="650" b="1" dirty="0"/>
              <a:t>where a motor vehicle hit a cyclist head on, or whether a motor vehicle rear-ended another vehicle. this feature will be </a:t>
            </a:r>
            <a:r>
              <a:rPr lang="en-US" sz="650" b="1" dirty="0" smtClean="0"/>
              <a:t>instrumental </a:t>
            </a:r>
            <a:r>
              <a:rPr lang="en-US" sz="650" b="1" dirty="0"/>
              <a:t>in </a:t>
            </a:r>
            <a:r>
              <a:rPr lang="en-US" sz="650" b="1" dirty="0" smtClean="0"/>
              <a:t>determining </a:t>
            </a:r>
            <a:r>
              <a:rPr lang="en-US" sz="650" b="1" dirty="0"/>
              <a:t>bodily injury in a collision.</a:t>
            </a:r>
          </a:p>
          <a:p>
            <a:pPr lvl="1">
              <a:spcBef>
                <a:spcPts val="0"/>
              </a:spcBef>
            </a:pPr>
            <a:r>
              <a:rPr lang="en-US" sz="850" b="1" dirty="0"/>
              <a:t>ST_COLCODE :</a:t>
            </a:r>
          </a:p>
          <a:p>
            <a:pPr lvl="2">
              <a:spcBef>
                <a:spcPts val="0"/>
              </a:spcBef>
            </a:pPr>
            <a:r>
              <a:rPr lang="en-US" sz="650" b="1" dirty="0"/>
              <a:t>Similar to SDOT_COLCODE</a:t>
            </a:r>
            <a:r>
              <a:rPr lang="en-US" sz="650" b="1" dirty="0" smtClean="0"/>
              <a:t>, this </a:t>
            </a:r>
            <a:r>
              <a:rPr lang="en-US" sz="650" b="1" dirty="0"/>
              <a:t>collision code prescribed by State </a:t>
            </a:r>
            <a:r>
              <a:rPr lang="en-US" sz="650" b="1" dirty="0" smtClean="0"/>
              <a:t>Government.</a:t>
            </a:r>
            <a:endParaRPr lang="en-US" sz="650" b="1" dirty="0"/>
          </a:p>
          <a:p>
            <a:pPr lvl="1">
              <a:spcBef>
                <a:spcPts val="0"/>
              </a:spcBef>
            </a:pPr>
            <a:r>
              <a:rPr lang="en-US" sz="850" b="1" dirty="0"/>
              <a:t>UNDERINFL :</a:t>
            </a:r>
          </a:p>
          <a:p>
            <a:pPr lvl="2">
              <a:spcBef>
                <a:spcPts val="0"/>
              </a:spcBef>
            </a:pPr>
            <a:r>
              <a:rPr lang="en-US" sz="650" b="1" dirty="0"/>
              <a:t>This is </a:t>
            </a:r>
            <a:r>
              <a:rPr lang="en-US" sz="650" b="1" dirty="0" smtClean="0"/>
              <a:t>Boolean </a:t>
            </a:r>
            <a:r>
              <a:rPr lang="en-US" sz="650" b="1" dirty="0"/>
              <a:t>feature that describe whether the driver is under influence (alcohol or any other </a:t>
            </a:r>
            <a:r>
              <a:rPr lang="en-US" sz="650" b="1" dirty="0" smtClean="0"/>
              <a:t>substance) </a:t>
            </a:r>
            <a:r>
              <a:rPr lang="en-US" sz="650" b="1" dirty="0"/>
              <a:t>while driving.</a:t>
            </a:r>
          </a:p>
          <a:p>
            <a:pPr lvl="1">
              <a:spcBef>
                <a:spcPts val="0"/>
              </a:spcBef>
            </a:pPr>
            <a:r>
              <a:rPr lang="en-US" sz="850" b="1" dirty="0"/>
              <a:t>ROADCOND :</a:t>
            </a:r>
          </a:p>
          <a:p>
            <a:pPr lvl="2">
              <a:spcBef>
                <a:spcPts val="0"/>
              </a:spcBef>
            </a:pPr>
            <a:r>
              <a:rPr lang="en-US" sz="650" b="1" dirty="0"/>
              <a:t>This feature describe the road condition during the accident whether it was wet, has show on it, dry, has sand or dirt etc.</a:t>
            </a:r>
          </a:p>
          <a:p>
            <a:pPr lvl="1">
              <a:spcBef>
                <a:spcPts val="0"/>
              </a:spcBef>
            </a:pPr>
            <a:r>
              <a:rPr lang="en-US" sz="850" b="1" dirty="0"/>
              <a:t>WEATHER :</a:t>
            </a:r>
          </a:p>
          <a:p>
            <a:pPr lvl="2">
              <a:spcBef>
                <a:spcPts val="0"/>
              </a:spcBef>
            </a:pPr>
            <a:r>
              <a:rPr lang="en-US" sz="650" b="1" dirty="0"/>
              <a:t>Describe the weather during the accident, whether it was raining, has smoke or smog, overcast, etc.</a:t>
            </a:r>
          </a:p>
          <a:p>
            <a:pPr lvl="1">
              <a:spcBef>
                <a:spcPts val="0"/>
              </a:spcBef>
            </a:pPr>
            <a:r>
              <a:rPr lang="en-US" sz="850" b="1" dirty="0"/>
              <a:t>LIGHTCOND :</a:t>
            </a:r>
          </a:p>
          <a:p>
            <a:pPr lvl="2">
              <a:spcBef>
                <a:spcPts val="0"/>
              </a:spcBef>
            </a:pPr>
            <a:r>
              <a:rPr lang="en-US" sz="650" b="1" dirty="0"/>
              <a:t>Describe the light condition during the accident, whether it was Dark with street light, completely dark, day light, etc.</a:t>
            </a:r>
          </a:p>
          <a:p>
            <a:pPr lvl="1">
              <a:spcBef>
                <a:spcPts val="0"/>
              </a:spcBef>
            </a:pPr>
            <a:r>
              <a:rPr lang="en-US" sz="850" b="1" dirty="0"/>
              <a:t>HITPARKEDCAR :</a:t>
            </a:r>
          </a:p>
          <a:p>
            <a:pPr lvl="2">
              <a:spcBef>
                <a:spcPts val="0"/>
              </a:spcBef>
            </a:pPr>
            <a:r>
              <a:rPr lang="en-US" sz="650" b="1" dirty="0"/>
              <a:t>This is </a:t>
            </a:r>
            <a:r>
              <a:rPr lang="en-US" sz="650" b="1" dirty="0" err="1"/>
              <a:t>boolean</a:t>
            </a:r>
            <a:r>
              <a:rPr lang="en-US" sz="650" b="1" dirty="0"/>
              <a:t> feature that describe whether the accident involves hitting a parked car.</a:t>
            </a:r>
          </a:p>
          <a:p>
            <a:pPr lvl="1">
              <a:spcBef>
                <a:spcPts val="0"/>
              </a:spcBef>
            </a:pPr>
            <a:r>
              <a:rPr lang="en-US" sz="850" b="1" dirty="0"/>
              <a:t>INCDTTM :</a:t>
            </a:r>
          </a:p>
          <a:p>
            <a:pPr lvl="2">
              <a:spcBef>
                <a:spcPts val="0"/>
              </a:spcBef>
            </a:pPr>
            <a:r>
              <a:rPr lang="en-US" sz="650" b="1" dirty="0"/>
              <a:t>this the incident date information, for the model we would like to see how weekdays or weekend affects the severity of the </a:t>
            </a:r>
            <a:r>
              <a:rPr lang="en-US" sz="650" b="1" dirty="0" smtClean="0"/>
              <a:t>collision.</a:t>
            </a:r>
          </a:p>
          <a:p>
            <a:pPr marL="0" indent="0">
              <a:spcBef>
                <a:spcPts val="0"/>
              </a:spcBef>
              <a:buNone/>
            </a:pPr>
            <a:endParaRPr lang="en-US" sz="1050" b="1" dirty="0" smtClean="0"/>
          </a:p>
          <a:p>
            <a:pPr>
              <a:spcBef>
                <a:spcPts val="0"/>
              </a:spcBef>
            </a:pPr>
            <a:r>
              <a:rPr lang="en-US" sz="1050" b="1" dirty="0" smtClean="0"/>
              <a:t>Target label</a:t>
            </a:r>
          </a:p>
          <a:p>
            <a:pPr lvl="1">
              <a:spcBef>
                <a:spcPts val="0"/>
              </a:spcBef>
            </a:pPr>
            <a:r>
              <a:rPr lang="en-US" sz="850" b="1" dirty="0" smtClean="0"/>
              <a:t>SEVERITYCODE but transformed to simplify the non Bodily injury code where all non bodily injury and death are mapped to ‘0'.</a:t>
            </a:r>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p:txBody>
      </p:sp>
    </p:spTree>
    <p:extLst>
      <p:ext uri="{BB962C8B-B14F-4D97-AF65-F5344CB8AC3E}">
        <p14:creationId xmlns:p14="http://schemas.microsoft.com/office/powerpoint/2010/main" val="40624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a:xfrm>
            <a:off x="3869267" y="864108"/>
            <a:ext cx="7844937" cy="953116"/>
          </a:xfrm>
        </p:spPr>
        <p:txBody>
          <a:bodyPr anchor="t">
            <a:normAutofit lnSpcReduction="10000"/>
          </a:bodyPr>
          <a:lstStyle/>
          <a:p>
            <a:pPr marL="0" indent="0">
              <a:spcBef>
                <a:spcPts val="0"/>
              </a:spcBef>
              <a:buNone/>
            </a:pPr>
            <a:r>
              <a:rPr lang="en-US" sz="1050" b="1" dirty="0"/>
              <a:t>The selected features will be reviewed to see whether there are feature that have very little correlation with difference in Severity or features that may be highly correlated with Each other that they may be </a:t>
            </a:r>
            <a:r>
              <a:rPr lang="en-US" sz="1050" b="1" dirty="0" smtClean="0"/>
              <a:t>redundant</a:t>
            </a:r>
            <a:endParaRPr lang="en-US" sz="1050" b="1" dirty="0"/>
          </a:p>
          <a:p>
            <a:pPr marL="0" indent="0">
              <a:spcBef>
                <a:spcPts val="0"/>
              </a:spcBef>
              <a:buNone/>
            </a:pPr>
            <a:r>
              <a:rPr lang="en-US" sz="1050" b="1" dirty="0" smtClean="0"/>
              <a:t>for </a:t>
            </a:r>
            <a:r>
              <a:rPr lang="en-US" sz="1050" b="1" dirty="0"/>
              <a:t>the correlation review, instead of the original feature, </a:t>
            </a:r>
            <a:r>
              <a:rPr lang="en-US" sz="1050" b="1" dirty="0" smtClean="0"/>
              <a:t>the features are numerical coded to allow correlation review.</a:t>
            </a:r>
          </a:p>
          <a:p>
            <a:pPr marL="0" indent="0">
              <a:spcBef>
                <a:spcPts val="0"/>
              </a:spcBef>
              <a:buNone/>
            </a:pPr>
            <a:endParaRPr lang="en-US" sz="1050" b="1" dirty="0" smtClean="0"/>
          </a:p>
          <a:p>
            <a:pPr marL="0" indent="0">
              <a:spcBef>
                <a:spcPts val="0"/>
              </a:spcBef>
              <a:buNone/>
            </a:pPr>
            <a:r>
              <a:rPr lang="en-US" sz="1050" b="1" dirty="0" smtClean="0"/>
              <a:t>To </a:t>
            </a:r>
            <a:r>
              <a:rPr lang="en-US" sz="1050" b="1" dirty="0"/>
              <a:t>evaluate the features correlation with the target label as well as </a:t>
            </a:r>
            <a:r>
              <a:rPr lang="en-US" sz="1050" b="1" dirty="0" smtClean="0"/>
              <a:t>inter-correlation </a:t>
            </a:r>
            <a:r>
              <a:rPr lang="en-US" sz="1050" b="1" dirty="0"/>
              <a:t>between features, Pearson Correlation exercise and heat map chart are used</a:t>
            </a:r>
            <a:r>
              <a:rPr lang="en-US" sz="1050" b="1" dirty="0" smtClean="0"/>
              <a:t>.</a:t>
            </a: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883" y="2078834"/>
            <a:ext cx="4508614" cy="3984216"/>
          </a:xfrm>
          <a:prstGeom prst="rect">
            <a:avLst/>
          </a:prstGeom>
        </p:spPr>
      </p:pic>
      <p:sp>
        <p:nvSpPr>
          <p:cNvPr id="5" name="TextBox 4"/>
          <p:cNvSpPr txBox="1"/>
          <p:nvPr/>
        </p:nvSpPr>
        <p:spPr>
          <a:xfrm>
            <a:off x="4709526" y="1817224"/>
            <a:ext cx="3281176" cy="261610"/>
          </a:xfrm>
          <a:prstGeom prst="rect">
            <a:avLst/>
          </a:prstGeom>
          <a:noFill/>
        </p:spPr>
        <p:txBody>
          <a:bodyPr wrap="square" rtlCol="0">
            <a:spAutoFit/>
          </a:bodyPr>
          <a:lstStyle/>
          <a:p>
            <a:r>
              <a:rPr lang="en-US" sz="1100" b="1" dirty="0" smtClean="0"/>
              <a:t>Pearson Correlation Heat Map on Initial selection</a:t>
            </a:r>
            <a:endParaRPr lang="en-US" sz="1100" b="1" dirty="0"/>
          </a:p>
        </p:txBody>
      </p:sp>
      <p:sp>
        <p:nvSpPr>
          <p:cNvPr id="6" name="Content Placeholder 2"/>
          <p:cNvSpPr txBox="1">
            <a:spLocks/>
          </p:cNvSpPr>
          <p:nvPr/>
        </p:nvSpPr>
        <p:spPr>
          <a:xfrm>
            <a:off x="8468497" y="2078834"/>
            <a:ext cx="3352800" cy="3984216"/>
          </a:xfrm>
          <a:prstGeom prst="rect">
            <a:avLst/>
          </a:prstGeom>
        </p:spPr>
        <p:txBody>
          <a:bodyPr vert="horz" lIns="91440" tIns="45720" rIns="91440" bIns="45720" rtlCol="0" anchor="t">
            <a:normAutofit fontScale="550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20000"/>
              </a:lnSpc>
              <a:buNone/>
            </a:pPr>
            <a:r>
              <a:rPr lang="en-US" sz="1900" b="1" dirty="0"/>
              <a:t>The analysis indicates:</a:t>
            </a:r>
          </a:p>
          <a:p>
            <a:pPr>
              <a:lnSpc>
                <a:spcPct val="120000"/>
              </a:lnSpc>
            </a:pPr>
            <a:r>
              <a:rPr lang="en-US" sz="1900" dirty="0"/>
              <a:t>Relatively Low correlation between 'SEVERITYCODE' and the features, the highest correlation score is 24% which is quite low. also,</a:t>
            </a:r>
          </a:p>
          <a:p>
            <a:pPr>
              <a:lnSpc>
                <a:spcPct val="120000"/>
              </a:lnSpc>
            </a:pPr>
            <a:r>
              <a:rPr lang="en-US" sz="1900" dirty="0"/>
              <a:t>Heat map examination that there are 2 groups of features that are more </a:t>
            </a:r>
            <a:r>
              <a:rPr lang="en-US" sz="1900" dirty="0" smtClean="0"/>
              <a:t>inter-correlated</a:t>
            </a:r>
            <a:endParaRPr lang="en-US" sz="1900" dirty="0"/>
          </a:p>
          <a:p>
            <a:pPr lvl="1">
              <a:lnSpc>
                <a:spcPct val="120000"/>
              </a:lnSpc>
            </a:pPr>
            <a:r>
              <a:rPr lang="en-US" sz="1900" dirty="0"/>
              <a:t>Address Type, Collision Type &amp; Junction Type</a:t>
            </a:r>
          </a:p>
          <a:p>
            <a:pPr lvl="1">
              <a:lnSpc>
                <a:spcPct val="120000"/>
              </a:lnSpc>
            </a:pPr>
            <a:r>
              <a:rPr lang="en-US" sz="1900" dirty="0"/>
              <a:t>Weather, Light </a:t>
            </a:r>
            <a:r>
              <a:rPr lang="en-US" sz="1900" dirty="0" smtClean="0"/>
              <a:t>Condition </a:t>
            </a:r>
            <a:r>
              <a:rPr lang="en-US" sz="1900" dirty="0"/>
              <a:t>&amp; Road Condition</a:t>
            </a:r>
          </a:p>
          <a:p>
            <a:pPr>
              <a:lnSpc>
                <a:spcPct val="120000"/>
              </a:lnSpc>
            </a:pPr>
            <a:r>
              <a:rPr lang="en-US" sz="1900" dirty="0"/>
              <a:t>Incident Date (day of the week) feature is proven to be very </a:t>
            </a:r>
            <a:r>
              <a:rPr lang="en-US" sz="1900" dirty="0" smtClean="0"/>
              <a:t>un-instrumental </a:t>
            </a:r>
            <a:r>
              <a:rPr lang="en-US" sz="1900" dirty="0"/>
              <a:t>with less then 1% correlation. thus Incident Date feature will be </a:t>
            </a:r>
            <a:r>
              <a:rPr lang="en-US" sz="1900" dirty="0" smtClean="0"/>
              <a:t>dropped </a:t>
            </a:r>
            <a:r>
              <a:rPr lang="en-US" sz="1900" dirty="0"/>
              <a:t>from the exercise</a:t>
            </a:r>
          </a:p>
          <a:p>
            <a:pPr>
              <a:lnSpc>
                <a:spcPct val="120000"/>
              </a:lnSpc>
            </a:pPr>
            <a:r>
              <a:rPr lang="en-US" sz="1900" dirty="0"/>
              <a:t>Further more, we found out that the label coding is not fully </a:t>
            </a:r>
            <a:r>
              <a:rPr lang="en-US" sz="1900" dirty="0" smtClean="0"/>
              <a:t>aligned </a:t>
            </a:r>
            <a:r>
              <a:rPr lang="en-US" sz="1900" dirty="0"/>
              <a:t>yet, for example, for Address type, the max value refer to Intersection but in Junction type, the max value does not refer to intersection type junction. the label will be </a:t>
            </a:r>
            <a:r>
              <a:rPr lang="en-US" sz="1900" dirty="0" smtClean="0"/>
              <a:t>remapped </a:t>
            </a:r>
            <a:r>
              <a:rPr lang="en-US" sz="1900" dirty="0"/>
              <a:t>to allow more consistent correlation</a:t>
            </a:r>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a:p>
        </p:txBody>
      </p:sp>
    </p:spTree>
    <p:extLst>
      <p:ext uri="{BB962C8B-B14F-4D97-AF65-F5344CB8AC3E}">
        <p14:creationId xmlns:p14="http://schemas.microsoft.com/office/powerpoint/2010/main" val="3538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 Cont.</a:t>
            </a:r>
            <a:endParaRPr lang="en-US" dirty="0"/>
          </a:p>
        </p:txBody>
      </p:sp>
      <p:sp>
        <p:nvSpPr>
          <p:cNvPr id="3" name="Content Placeholder 2"/>
          <p:cNvSpPr>
            <a:spLocks noGrp="1"/>
          </p:cNvSpPr>
          <p:nvPr>
            <p:ph idx="1"/>
          </p:nvPr>
        </p:nvSpPr>
        <p:spPr>
          <a:xfrm>
            <a:off x="3869267" y="864108"/>
            <a:ext cx="7844937" cy="953116"/>
          </a:xfrm>
        </p:spPr>
        <p:txBody>
          <a:bodyPr anchor="t">
            <a:normAutofit/>
          </a:bodyPr>
          <a:lstStyle/>
          <a:p>
            <a:pPr marL="0" indent="0">
              <a:spcBef>
                <a:spcPts val="0"/>
              </a:spcBef>
              <a:buNone/>
            </a:pPr>
            <a:r>
              <a:rPr lang="en-US" sz="1050" b="1" dirty="0"/>
              <a:t>The Correlation analysis to be re-run using the re-labeled JUNCTIONTYPE_1 and with these features removed:</a:t>
            </a:r>
          </a:p>
          <a:p>
            <a:pPr>
              <a:spcBef>
                <a:spcPts val="0"/>
              </a:spcBef>
            </a:pPr>
            <a:r>
              <a:rPr lang="en-US" sz="1050" dirty="0"/>
              <a:t>ADDRTYPE_1 due to high </a:t>
            </a:r>
            <a:r>
              <a:rPr lang="en-US" sz="1050" dirty="0" smtClean="0"/>
              <a:t>inter-correlation </a:t>
            </a:r>
            <a:r>
              <a:rPr lang="en-US" sz="1050" dirty="0"/>
              <a:t>with JUNCTIONTYPE_1</a:t>
            </a:r>
          </a:p>
          <a:p>
            <a:pPr>
              <a:spcBef>
                <a:spcPts val="0"/>
              </a:spcBef>
            </a:pPr>
            <a:r>
              <a:rPr lang="en-US" sz="1050" dirty="0"/>
              <a:t>ROADCOND_1 due to high </a:t>
            </a:r>
            <a:r>
              <a:rPr lang="en-US" sz="1050" dirty="0" smtClean="0"/>
              <a:t>inter-correlation </a:t>
            </a:r>
            <a:r>
              <a:rPr lang="en-US" sz="1050" dirty="0"/>
              <a:t>with WEATHER_1</a:t>
            </a:r>
          </a:p>
          <a:p>
            <a:pPr>
              <a:spcBef>
                <a:spcPts val="0"/>
              </a:spcBef>
            </a:pPr>
            <a:r>
              <a:rPr lang="en-US" sz="1050" dirty="0"/>
              <a:t>INCDTTM_1 (week days vs. week end) due to insignificant correlation with SEVERITYCODE_1</a:t>
            </a:r>
          </a:p>
          <a:p>
            <a:pPr>
              <a:spcBef>
                <a:spcPts val="0"/>
              </a:spcBef>
            </a:pPr>
            <a:r>
              <a:rPr lang="en-US" sz="1050" dirty="0"/>
              <a:t>ST_COLCODE_1_1 due to low correlation</a:t>
            </a:r>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p:txBody>
      </p:sp>
      <p:sp>
        <p:nvSpPr>
          <p:cNvPr id="5" name="TextBox 4"/>
          <p:cNvSpPr txBox="1"/>
          <p:nvPr/>
        </p:nvSpPr>
        <p:spPr>
          <a:xfrm>
            <a:off x="4709526" y="1817224"/>
            <a:ext cx="3281176" cy="261610"/>
          </a:xfrm>
          <a:prstGeom prst="rect">
            <a:avLst/>
          </a:prstGeom>
          <a:noFill/>
        </p:spPr>
        <p:txBody>
          <a:bodyPr wrap="square" rtlCol="0">
            <a:spAutoFit/>
          </a:bodyPr>
          <a:lstStyle/>
          <a:p>
            <a:r>
              <a:rPr lang="en-US" sz="1100" b="1" dirty="0" smtClean="0"/>
              <a:t>Pearson Correlation Heat Map on 2</a:t>
            </a:r>
            <a:r>
              <a:rPr lang="en-US" sz="1100" b="1" baseline="30000" dirty="0" smtClean="0"/>
              <a:t>nd</a:t>
            </a:r>
            <a:r>
              <a:rPr lang="en-US" sz="1100" b="1" dirty="0" smtClean="0"/>
              <a:t> selection</a:t>
            </a:r>
            <a:endParaRPr lang="en-US" sz="1100" b="1" dirty="0"/>
          </a:p>
        </p:txBody>
      </p:sp>
      <p:sp>
        <p:nvSpPr>
          <p:cNvPr id="6" name="Content Placeholder 2"/>
          <p:cNvSpPr txBox="1">
            <a:spLocks/>
          </p:cNvSpPr>
          <p:nvPr/>
        </p:nvSpPr>
        <p:spPr>
          <a:xfrm>
            <a:off x="8468497" y="2078833"/>
            <a:ext cx="3352800" cy="524323"/>
          </a:xfrm>
          <a:prstGeom prst="rect">
            <a:avLst/>
          </a:prstGeom>
        </p:spPr>
        <p:txBody>
          <a:bodyPr vert="horz" lIns="91440" tIns="45720" rIns="91440" bIns="45720" rtlCol="0" anchor="t">
            <a:normAutofit fontScale="700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20000"/>
              </a:lnSpc>
              <a:buNone/>
            </a:pPr>
            <a:r>
              <a:rPr lang="en-US" sz="1700" dirty="0" smtClean="0"/>
              <a:t>Thus in the features is leaner with only 7 features with to be used to build the Predictive Model.</a:t>
            </a:r>
            <a:endParaRPr lang="en-US" sz="170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224" y="2078834"/>
            <a:ext cx="4466420" cy="3984216"/>
          </a:xfrm>
          <a:prstGeom prst="rect">
            <a:avLst/>
          </a:prstGeom>
        </p:spPr>
      </p:pic>
      <p:pic>
        <p:nvPicPr>
          <p:cNvPr id="8" name="Picture 7"/>
          <p:cNvPicPr>
            <a:picLocks noChangeAspect="1"/>
          </p:cNvPicPr>
          <p:nvPr/>
        </p:nvPicPr>
        <p:blipFill rotWithShape="1">
          <a:blip r:embed="rId3"/>
          <a:srcRect l="26554" t="38198" r="60473" b="40660"/>
          <a:stretch/>
        </p:blipFill>
        <p:spPr>
          <a:xfrm>
            <a:off x="8563232" y="2603155"/>
            <a:ext cx="2992582" cy="2743201"/>
          </a:xfrm>
          <a:prstGeom prst="rect">
            <a:avLst/>
          </a:prstGeom>
        </p:spPr>
      </p:pic>
    </p:spTree>
    <p:extLst>
      <p:ext uri="{BB962C8B-B14F-4D97-AF65-F5344CB8AC3E}">
        <p14:creationId xmlns:p14="http://schemas.microsoft.com/office/powerpoint/2010/main" val="213402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Model</a:t>
            </a:r>
            <a:endParaRPr lang="en-US" dirty="0"/>
          </a:p>
        </p:txBody>
      </p:sp>
      <p:sp>
        <p:nvSpPr>
          <p:cNvPr id="3" name="Content Placeholder 2"/>
          <p:cNvSpPr>
            <a:spLocks noGrp="1"/>
          </p:cNvSpPr>
          <p:nvPr>
            <p:ph idx="1"/>
          </p:nvPr>
        </p:nvSpPr>
        <p:spPr>
          <a:xfrm>
            <a:off x="3869267" y="864107"/>
            <a:ext cx="7844937" cy="1228303"/>
          </a:xfrm>
        </p:spPr>
        <p:txBody>
          <a:bodyPr anchor="t">
            <a:normAutofit fontScale="85000" lnSpcReduction="10000"/>
          </a:bodyPr>
          <a:lstStyle/>
          <a:p>
            <a:pPr marL="0" indent="0">
              <a:spcBef>
                <a:spcPts val="0"/>
              </a:spcBef>
              <a:buNone/>
            </a:pPr>
            <a:r>
              <a:rPr lang="en-US" sz="1050" b="1" dirty="0"/>
              <a:t>The Model to predict factors that influence the increase in collision involving bodily injury must satisfy 3 requirements; measurability &amp; ease in understanding and </a:t>
            </a:r>
            <a:r>
              <a:rPr lang="en-US" sz="1050" b="1" dirty="0" smtClean="0"/>
              <a:t>ability </a:t>
            </a:r>
            <a:r>
              <a:rPr lang="en-US" sz="1050" b="1" dirty="0"/>
              <a:t>to produce actionable insight.</a:t>
            </a:r>
          </a:p>
          <a:p>
            <a:pPr marL="0" indent="0">
              <a:spcBef>
                <a:spcPts val="0"/>
              </a:spcBef>
              <a:buNone/>
            </a:pPr>
            <a:r>
              <a:rPr lang="en-US" sz="1050" b="1" dirty="0"/>
              <a:t>The outcome of the analysis is not only to produce a predictor of future </a:t>
            </a:r>
            <a:r>
              <a:rPr lang="en-US" sz="1050" b="1" dirty="0" smtClean="0"/>
              <a:t>collision </a:t>
            </a:r>
            <a:r>
              <a:rPr lang="en-US" sz="1050" b="1" dirty="0"/>
              <a:t>but also to provide insight for City </a:t>
            </a:r>
            <a:r>
              <a:rPr lang="en-US" sz="1050" b="1" dirty="0" smtClean="0"/>
              <a:t>Government </a:t>
            </a:r>
            <a:r>
              <a:rPr lang="en-US" sz="1050" b="1" dirty="0"/>
              <a:t>to do corrective action.</a:t>
            </a:r>
          </a:p>
          <a:p>
            <a:pPr marL="0" indent="0">
              <a:spcBef>
                <a:spcPts val="0"/>
              </a:spcBef>
              <a:buNone/>
            </a:pPr>
            <a:endParaRPr lang="en-US" sz="1050" b="1" dirty="0" smtClean="0"/>
          </a:p>
          <a:p>
            <a:pPr marL="0" indent="0">
              <a:spcBef>
                <a:spcPts val="0"/>
              </a:spcBef>
              <a:buNone/>
            </a:pPr>
            <a:r>
              <a:rPr lang="en-US" sz="1050" b="1" dirty="0" smtClean="0"/>
              <a:t>For </a:t>
            </a:r>
            <a:r>
              <a:rPr lang="en-US" sz="1050" b="1" dirty="0"/>
              <a:t>the reasons above, the model used will be </a:t>
            </a:r>
            <a:r>
              <a:rPr lang="en-US" sz="1050" b="1" dirty="0" smtClean="0"/>
              <a:t>Decision </a:t>
            </a:r>
            <a:r>
              <a:rPr lang="en-US" sz="1050" b="1" dirty="0"/>
              <a:t>Tree Model</a:t>
            </a:r>
            <a:r>
              <a:rPr lang="en-US" sz="1050" b="1" dirty="0" smtClean="0"/>
              <a:t>.</a:t>
            </a:r>
          </a:p>
          <a:p>
            <a:pPr marL="0" indent="0">
              <a:spcBef>
                <a:spcPts val="0"/>
              </a:spcBef>
              <a:buNone/>
            </a:pPr>
            <a:endParaRPr lang="en-US" sz="1050" b="1" dirty="0" smtClean="0"/>
          </a:p>
          <a:p>
            <a:pPr marL="0" indent="0">
              <a:spcBef>
                <a:spcPts val="0"/>
              </a:spcBef>
              <a:buNone/>
            </a:pPr>
            <a:r>
              <a:rPr lang="en-US" sz="1050" b="1" dirty="0" smtClean="0"/>
              <a:t>To Fit the Model the features are one-hot-encoded and split to “Train Data”, “Test Data”  to fit and tune the model and  “Out Sample Data” to validate the model performance.</a:t>
            </a:r>
          </a:p>
          <a:p>
            <a:pPr marL="0" indent="0">
              <a:spcBef>
                <a:spcPts val="0"/>
              </a:spcBef>
              <a:buNone/>
            </a:pPr>
            <a:endParaRPr lang="en-US" sz="1050" b="1" dirty="0"/>
          </a:p>
          <a:p>
            <a:pPr marL="0" indent="0">
              <a:spcBef>
                <a:spcPts val="0"/>
              </a:spcBef>
              <a:buNone/>
            </a:pPr>
            <a:r>
              <a:rPr lang="en-US" sz="1050" b="1" dirty="0" smtClean="0"/>
              <a:t>As this is a Decision Tree Model with Entropy method, the model will be tuned on 2 parameters, Model Max Depth &amp; Model Minimum Samples in leaf.</a:t>
            </a:r>
          </a:p>
          <a:p>
            <a:pPr marL="0" indent="0">
              <a:spcBef>
                <a:spcPts val="0"/>
              </a:spcBef>
              <a:buNone/>
            </a:pPr>
            <a:endParaRPr lang="en-US" sz="1050" b="1" dirty="0"/>
          </a:p>
          <a:p>
            <a:pPr marL="0" indent="0">
              <a:spcBef>
                <a:spcPts val="0"/>
              </a:spcBef>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p:txBody>
      </p:sp>
      <p:sp>
        <p:nvSpPr>
          <p:cNvPr id="9" name="Content Placeholder 2"/>
          <p:cNvSpPr txBox="1">
            <a:spLocks/>
          </p:cNvSpPr>
          <p:nvPr/>
        </p:nvSpPr>
        <p:spPr>
          <a:xfrm>
            <a:off x="3869266" y="4580238"/>
            <a:ext cx="4094065" cy="576649"/>
          </a:xfrm>
          <a:prstGeom prst="rect">
            <a:avLst/>
          </a:prstGeom>
        </p:spPr>
        <p:txBody>
          <a:bodyPr vert="horz" lIns="91440" tIns="45720" rIns="91440" bIns="45720" rtlCol="0" anchor="t">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Font typeface="Wingdings 2" pitchFamily="18" charset="2"/>
              <a:buNone/>
            </a:pPr>
            <a:r>
              <a:rPr lang="en-US" sz="1050" b="1" dirty="0" smtClean="0"/>
              <a:t>Max Depth Tuning using n Max Depth Iteration:</a:t>
            </a:r>
          </a:p>
          <a:p>
            <a:pPr>
              <a:spcBef>
                <a:spcPts val="0"/>
              </a:spcBef>
            </a:pPr>
            <a:r>
              <a:rPr lang="en-US" sz="1050" b="1" dirty="0" smtClean="0"/>
              <a:t>The Analysis indicates that after </a:t>
            </a:r>
            <a:r>
              <a:rPr lang="en-US" sz="1050" b="1" dirty="0"/>
              <a:t>Max Depth of 4 there are no significant gain in accuracy. thus Max Depth 4 is the most optimal Max Depth</a:t>
            </a: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267" y="2092410"/>
            <a:ext cx="3767282" cy="24878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987" y="2092410"/>
            <a:ext cx="3566779" cy="2487828"/>
          </a:xfrm>
          <a:prstGeom prst="rect">
            <a:avLst/>
          </a:prstGeom>
        </p:spPr>
      </p:pic>
      <p:sp>
        <p:nvSpPr>
          <p:cNvPr id="11" name="Content Placeholder 2"/>
          <p:cNvSpPr txBox="1">
            <a:spLocks/>
          </p:cNvSpPr>
          <p:nvPr/>
        </p:nvSpPr>
        <p:spPr>
          <a:xfrm>
            <a:off x="7963331" y="4580237"/>
            <a:ext cx="3750873" cy="576649"/>
          </a:xfrm>
          <a:prstGeom prst="rect">
            <a:avLst/>
          </a:prstGeom>
        </p:spPr>
        <p:txBody>
          <a:bodyPr vert="horz" lIns="91440" tIns="45720" rIns="91440" bIns="45720" rtlCol="0" anchor="t">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Font typeface="Wingdings 2" pitchFamily="18" charset="2"/>
              <a:buNone/>
            </a:pPr>
            <a:r>
              <a:rPr lang="en-US" sz="1050" b="1" dirty="0" err="1" smtClean="0"/>
              <a:t>Min_Sample</a:t>
            </a:r>
            <a:r>
              <a:rPr lang="en-US" sz="1050" b="1" dirty="0" smtClean="0"/>
              <a:t> Tuning using Maximum Iteration – n Iteration:</a:t>
            </a:r>
          </a:p>
          <a:p>
            <a:pPr>
              <a:spcBef>
                <a:spcPts val="0"/>
              </a:spcBef>
            </a:pPr>
            <a:r>
              <a:rPr lang="en-US" sz="1050" b="1" dirty="0" smtClean="0"/>
              <a:t>The Analysis indicates </a:t>
            </a:r>
            <a:r>
              <a:rPr lang="en-US" sz="1050" b="1" dirty="0"/>
              <a:t>that after the 20th iteration</a:t>
            </a:r>
            <a:r>
              <a:rPr lang="en-US" sz="1050" b="1" dirty="0" smtClean="0"/>
              <a:t>, the </a:t>
            </a:r>
            <a:r>
              <a:rPr lang="en-US" sz="1050" b="1" dirty="0"/>
              <a:t>Accuracy decrease significantly. therefore the most optimal Minimum sample in a leaf is (30-20) = 10.</a:t>
            </a: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a:p>
        </p:txBody>
      </p:sp>
    </p:spTree>
    <p:extLst>
      <p:ext uri="{BB962C8B-B14F-4D97-AF65-F5344CB8AC3E}">
        <p14:creationId xmlns:p14="http://schemas.microsoft.com/office/powerpoint/2010/main" val="23889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Model Cont.</a:t>
            </a:r>
            <a:endParaRPr lang="en-US" dirty="0"/>
          </a:p>
        </p:txBody>
      </p:sp>
      <p:sp>
        <p:nvSpPr>
          <p:cNvPr id="3" name="Content Placeholder 2"/>
          <p:cNvSpPr>
            <a:spLocks noGrp="1"/>
          </p:cNvSpPr>
          <p:nvPr>
            <p:ph idx="1"/>
          </p:nvPr>
        </p:nvSpPr>
        <p:spPr>
          <a:xfrm>
            <a:off x="3869266" y="1123837"/>
            <a:ext cx="7844937" cy="585752"/>
          </a:xfrm>
        </p:spPr>
        <p:txBody>
          <a:bodyPr anchor="t">
            <a:normAutofit/>
          </a:bodyPr>
          <a:lstStyle/>
          <a:p>
            <a:pPr marL="0" indent="0">
              <a:spcBef>
                <a:spcPts val="0"/>
              </a:spcBef>
              <a:buNone/>
            </a:pPr>
            <a:r>
              <a:rPr lang="en-US" sz="1000" b="1" dirty="0"/>
              <a:t>Based on the finding </a:t>
            </a:r>
            <a:r>
              <a:rPr lang="en-US" sz="1000" b="1" dirty="0" smtClean="0"/>
              <a:t>in the previous slide </a:t>
            </a:r>
            <a:r>
              <a:rPr lang="en-US" sz="1000" b="1" dirty="0"/>
              <a:t>the Decision Tree will be configured using Max Depth of 4 and minimum sample in leafs of 10.</a:t>
            </a:r>
          </a:p>
          <a:p>
            <a:pPr marL="0" indent="0">
              <a:spcBef>
                <a:spcPts val="0"/>
              </a:spcBef>
              <a:buNone/>
            </a:pPr>
            <a:r>
              <a:rPr lang="en-US" sz="1000" b="1" dirty="0"/>
              <a:t>In the same Process, the Model Performance is evaluated using Accuracy Score, Precision, Recall &amp; F1 Score. The True &amp; False prediction metrics also present to illustrate the Data Volume.</a:t>
            </a:r>
          </a:p>
          <a:p>
            <a:pPr marL="0" indent="0">
              <a:spcBef>
                <a:spcPts val="0"/>
              </a:spcBef>
              <a:buNone/>
            </a:pPr>
            <a:endParaRPr lang="en-US" sz="1050" b="1" dirty="0"/>
          </a:p>
          <a:p>
            <a:pPr marL="0" indent="0">
              <a:spcBef>
                <a:spcPts val="0"/>
              </a:spcBef>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a:p>
            <a:pPr marL="0" indent="0">
              <a:spcBef>
                <a:spcPts val="0"/>
              </a:spcBef>
              <a:buFont typeface="Wingdings 2" pitchFamily="18" charset="2"/>
              <a:buNone/>
            </a:pPr>
            <a:endParaRPr lang="en-US" sz="1050" b="1" dirty="0"/>
          </a:p>
        </p:txBody>
      </p:sp>
      <p:sp>
        <p:nvSpPr>
          <p:cNvPr id="9" name="Content Placeholder 2"/>
          <p:cNvSpPr txBox="1">
            <a:spLocks/>
          </p:cNvSpPr>
          <p:nvPr/>
        </p:nvSpPr>
        <p:spPr>
          <a:xfrm>
            <a:off x="3869266" y="4580238"/>
            <a:ext cx="7844937" cy="873211"/>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None/>
            </a:pPr>
            <a:r>
              <a:rPr lang="en-US" sz="1050" b="1" dirty="0"/>
              <a:t>The Tuned Decision Tree on Sample Data gives 0.76 accuracy which currently the most optimal fitting. With both </a:t>
            </a:r>
            <a:r>
              <a:rPr lang="en-US" sz="1050" b="1" dirty="0" smtClean="0"/>
              <a:t>Precision </a:t>
            </a:r>
            <a:r>
              <a:rPr lang="en-US" sz="1050" b="1" dirty="0"/>
              <a:t>and Recall as well as F1 Score hover around 70%, the model is optimal in term of having minimum false prediction</a:t>
            </a:r>
            <a:r>
              <a:rPr lang="en-US" sz="1050" b="1" dirty="0" smtClean="0"/>
              <a:t>.</a:t>
            </a:r>
          </a:p>
          <a:p>
            <a:pPr marL="0" indent="0">
              <a:spcBef>
                <a:spcPts val="0"/>
              </a:spcBef>
              <a:buNone/>
            </a:pPr>
            <a:endParaRPr lang="en-US" sz="1050" b="1" dirty="0"/>
          </a:p>
          <a:p>
            <a:pPr marL="0" indent="0">
              <a:spcBef>
                <a:spcPts val="0"/>
              </a:spcBef>
              <a:buNone/>
            </a:pPr>
            <a:r>
              <a:rPr lang="en-US" sz="1050" b="1" dirty="0" smtClean="0"/>
              <a:t>There </a:t>
            </a:r>
            <a:r>
              <a:rPr lang="en-US" sz="1050" b="1" dirty="0"/>
              <a:t>are observable loss in accuracy using the target out sample data of 2020 </a:t>
            </a:r>
            <a:r>
              <a:rPr lang="en-US" sz="1050" b="1" dirty="0" smtClean="0"/>
              <a:t>collision. </a:t>
            </a:r>
            <a:r>
              <a:rPr lang="en-US" sz="1050" b="1" dirty="0"/>
              <a:t>however in overall the model Accuracy, </a:t>
            </a:r>
            <a:r>
              <a:rPr lang="en-US" sz="1050" b="1" dirty="0" smtClean="0"/>
              <a:t>Precision, </a:t>
            </a:r>
            <a:r>
              <a:rPr lang="en-US" sz="1050" b="1" dirty="0"/>
              <a:t>Recall and F1 Score are only </a:t>
            </a:r>
            <a:r>
              <a:rPr lang="en-US" sz="1050" b="1" dirty="0" smtClean="0"/>
              <a:t>reduced </a:t>
            </a:r>
            <a:r>
              <a:rPr lang="en-US" sz="1050" b="1" dirty="0"/>
              <a:t>by roughly 2%, in overall the model can be generalized to new data set</a:t>
            </a:r>
            <a:r>
              <a:rPr lang="en-US" sz="1050" b="1" dirty="0" smtClean="0"/>
              <a:t>.</a:t>
            </a:r>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smtClean="0"/>
          </a:p>
          <a:p>
            <a:pPr marL="0" indent="0">
              <a:spcBef>
                <a:spcPts val="0"/>
              </a:spcBef>
              <a:buFont typeface="Wingdings 2" pitchFamily="18" charset="2"/>
              <a:buNone/>
            </a:pPr>
            <a:endParaRPr lang="en-US" sz="1050" b="1" dirty="0"/>
          </a:p>
        </p:txBody>
      </p:sp>
      <p:pic>
        <p:nvPicPr>
          <p:cNvPr id="5" name="Picture 4"/>
          <p:cNvPicPr>
            <a:picLocks noChangeAspect="1"/>
          </p:cNvPicPr>
          <p:nvPr/>
        </p:nvPicPr>
        <p:blipFill rotWithShape="1">
          <a:blip r:embed="rId2"/>
          <a:srcRect l="26554" t="34715" r="50879" b="44264"/>
          <a:stretch/>
        </p:blipFill>
        <p:spPr>
          <a:xfrm>
            <a:off x="3962399" y="1709589"/>
            <a:ext cx="5305887" cy="2780033"/>
          </a:xfrm>
          <a:prstGeom prst="rect">
            <a:avLst/>
          </a:prstGeom>
        </p:spPr>
      </p:pic>
    </p:spTree>
    <p:extLst>
      <p:ext uri="{BB962C8B-B14F-4D97-AF65-F5344CB8AC3E}">
        <p14:creationId xmlns:p14="http://schemas.microsoft.com/office/powerpoint/2010/main" val="4036251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84</TotalTime>
  <Words>2018</Words>
  <Application>Microsoft Office PowerPoint</Application>
  <PresentationFormat>Widescreen</PresentationFormat>
  <Paragraphs>175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Severity Prediction Model   Data Approach To Risk Control </vt:lpstr>
      <vt:lpstr>Table of Content</vt:lpstr>
      <vt:lpstr>Introduction</vt:lpstr>
      <vt:lpstr>Data Acquisition &amp; Cleaning</vt:lpstr>
      <vt:lpstr>Data Acquisition &amp; Cleaning Cont.</vt:lpstr>
      <vt:lpstr>Exploratory Analysis</vt:lpstr>
      <vt:lpstr>Exploratory Analysis Cont.</vt:lpstr>
      <vt:lpstr>Predictive Model</vt:lpstr>
      <vt:lpstr>Predictive Model Cont.</vt:lpstr>
      <vt:lpstr>Decision Tree Model Conclusion</vt:lpstr>
      <vt:lpstr>Future Development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Severity Prediction Model   Data Approach To Risk Control</dc:title>
  <dc:creator>Microsoft account</dc:creator>
  <cp:lastModifiedBy>Microsoft account</cp:lastModifiedBy>
  <cp:revision>12</cp:revision>
  <dcterms:created xsi:type="dcterms:W3CDTF">2020-09-27T16:39:35Z</dcterms:created>
  <dcterms:modified xsi:type="dcterms:W3CDTF">2020-09-27T18:03:56Z</dcterms:modified>
</cp:coreProperties>
</file>