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92" r:id="rId3"/>
    <p:sldId id="258" r:id="rId4"/>
    <p:sldId id="259" r:id="rId5"/>
    <p:sldId id="260" r:id="rId6"/>
    <p:sldId id="261" r:id="rId7"/>
    <p:sldId id="281" r:id="rId8"/>
    <p:sldId id="311" r:id="rId9"/>
    <p:sldId id="263" r:id="rId10"/>
    <p:sldId id="282" r:id="rId11"/>
    <p:sldId id="264" r:id="rId12"/>
    <p:sldId id="317" r:id="rId13"/>
    <p:sldId id="318" r:id="rId14"/>
    <p:sldId id="319" r:id="rId15"/>
    <p:sldId id="284" r:id="rId16"/>
    <p:sldId id="286" r:id="rId17"/>
    <p:sldId id="300" r:id="rId18"/>
    <p:sldId id="312" r:id="rId19"/>
    <p:sldId id="269" r:id="rId20"/>
    <p:sldId id="320" r:id="rId21"/>
    <p:sldId id="289" r:id="rId22"/>
    <p:sldId id="270" r:id="rId23"/>
    <p:sldId id="301" r:id="rId24"/>
    <p:sldId id="302" r:id="rId25"/>
    <p:sldId id="275" r:id="rId26"/>
    <p:sldId id="304" r:id="rId27"/>
    <p:sldId id="303" r:id="rId28"/>
    <p:sldId id="295" r:id="rId29"/>
    <p:sldId id="308" r:id="rId30"/>
    <p:sldId id="309" r:id="rId31"/>
    <p:sldId id="314" r:id="rId32"/>
    <p:sldId id="313" r:id="rId33"/>
    <p:sldId id="276" r:id="rId34"/>
    <p:sldId id="315" r:id="rId35"/>
    <p:sldId id="271" r:id="rId36"/>
    <p:sldId id="306" r:id="rId37"/>
    <p:sldId id="321" r:id="rId38"/>
    <p:sldId id="296" r:id="rId39"/>
    <p:sldId id="307" r:id="rId40"/>
    <p:sldId id="279" r:id="rId41"/>
    <p:sldId id="280" r:id="rId42"/>
    <p:sldId id="29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08" autoAdjust="0"/>
    <p:restoredTop sz="94672"/>
  </p:normalViewPr>
  <p:slideViewPr>
    <p:cSldViewPr snapToGrid="0" snapToObjects="1">
      <p:cViewPr varScale="1">
        <p:scale>
          <a:sx n="87" d="100"/>
          <a:sy n="87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96517-910C-A540-AEBE-931B921FCB41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F2633-83E1-8541-B066-51EC5B262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7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0845-46EA-E743-BFDA-74880DA9C80C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2FDF-CDEC-1049-9B80-4CB45C88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5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0845-46EA-E743-BFDA-74880DA9C80C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2FDF-CDEC-1049-9B80-4CB45C88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0845-46EA-E743-BFDA-74880DA9C80C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2FDF-CDEC-1049-9B80-4CB45C88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2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0845-46EA-E743-BFDA-74880DA9C80C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2FDF-CDEC-1049-9B80-4CB45C88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4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0845-46EA-E743-BFDA-74880DA9C80C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2FDF-CDEC-1049-9B80-4CB45C88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1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0845-46EA-E743-BFDA-74880DA9C80C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2FDF-CDEC-1049-9B80-4CB45C88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0845-46EA-E743-BFDA-74880DA9C80C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2FDF-CDEC-1049-9B80-4CB45C88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0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0845-46EA-E743-BFDA-74880DA9C80C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2FDF-CDEC-1049-9B80-4CB45C88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0845-46EA-E743-BFDA-74880DA9C80C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2FDF-CDEC-1049-9B80-4CB45C88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2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0845-46EA-E743-BFDA-74880DA9C80C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2FDF-CDEC-1049-9B80-4CB45C88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6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0845-46EA-E743-BFDA-74880DA9C80C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2FDF-CDEC-1049-9B80-4CB45C88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7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0845-46EA-E743-BFDA-74880DA9C80C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E2FDF-CDEC-1049-9B80-4CB45C88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5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Byzantine </a:t>
            </a:r>
            <a:r>
              <a:rPr lang="en-US" dirty="0" err="1"/>
              <a:t>Paxos</a:t>
            </a:r>
            <a:br>
              <a:rPr lang="en-US" dirty="0"/>
            </a:br>
            <a:r>
              <a:rPr lang="en-US" sz="4400" dirty="0"/>
              <a:t>(From </a:t>
            </a:r>
            <a:r>
              <a:rPr lang="en-US" sz="4400" dirty="0" err="1"/>
              <a:t>Paxos</a:t>
            </a:r>
            <a:r>
              <a:rPr lang="en-US" sz="4400" dirty="0"/>
              <a:t> to PBFT)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Presenter: Shuai Mu</a:t>
            </a:r>
          </a:p>
        </p:txBody>
      </p:sp>
    </p:spTree>
    <p:extLst>
      <p:ext uri="{BB962C8B-B14F-4D97-AF65-F5344CB8AC3E}">
        <p14:creationId xmlns:p14="http://schemas.microsoft.com/office/powerpoint/2010/main" val="66032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1865908" y="3008629"/>
            <a:ext cx="8836188" cy="1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870632" y="3773636"/>
            <a:ext cx="8836188" cy="1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865908" y="4570927"/>
            <a:ext cx="8836188" cy="1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Overview</a:t>
            </a:r>
          </a:p>
        </p:txBody>
      </p:sp>
      <p:sp>
        <p:nvSpPr>
          <p:cNvPr id="7" name="Can 6"/>
          <p:cNvSpPr/>
          <p:nvPr/>
        </p:nvSpPr>
        <p:spPr>
          <a:xfrm>
            <a:off x="1374418" y="2790467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1</a:t>
            </a:r>
          </a:p>
        </p:txBody>
      </p:sp>
      <p:sp>
        <p:nvSpPr>
          <p:cNvPr id="9" name="Can 8"/>
          <p:cNvSpPr/>
          <p:nvPr/>
        </p:nvSpPr>
        <p:spPr>
          <a:xfrm>
            <a:off x="1380046" y="3555474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2</a:t>
            </a:r>
          </a:p>
        </p:txBody>
      </p:sp>
      <p:sp>
        <p:nvSpPr>
          <p:cNvPr id="12" name="Can 6"/>
          <p:cNvSpPr/>
          <p:nvPr/>
        </p:nvSpPr>
        <p:spPr>
          <a:xfrm>
            <a:off x="1374418" y="4352765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3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4811417" y="3008628"/>
            <a:ext cx="809434" cy="781184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34620" y="2997666"/>
            <a:ext cx="903863" cy="758668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815962" y="2997666"/>
            <a:ext cx="948001" cy="158265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矩形 58"/>
          <p:cNvSpPr/>
          <p:nvPr/>
        </p:nvSpPr>
        <p:spPr>
          <a:xfrm>
            <a:off x="3288494" y="2599105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04" name="矩形 58"/>
          <p:cNvSpPr/>
          <p:nvPr/>
        </p:nvSpPr>
        <p:spPr>
          <a:xfrm>
            <a:off x="5375392" y="2620349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05" name="矩形 58"/>
          <p:cNvSpPr/>
          <p:nvPr/>
        </p:nvSpPr>
        <p:spPr>
          <a:xfrm>
            <a:off x="8489798" y="2560386"/>
            <a:ext cx="320040" cy="320040"/>
          </a:xfrm>
          <a:prstGeom prst="rect">
            <a:avLst/>
          </a:prstGeom>
          <a:solidFill>
            <a:srgbClr val="0070C0"/>
          </a:solidFill>
          <a:ln w="76200">
            <a:solidFill>
              <a:srgbClr val="FFC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5556339" y="3020148"/>
            <a:ext cx="1013773" cy="758668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535412" y="3020148"/>
            <a:ext cx="1063278" cy="158265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7334587" y="3008628"/>
            <a:ext cx="717820" cy="1541386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183026" y="3018545"/>
            <a:ext cx="925950" cy="766053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7198333" y="3012950"/>
            <a:ext cx="920645" cy="1568939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/>
          <p:cNvSpPr/>
          <p:nvPr/>
        </p:nvSpPr>
        <p:spPr>
          <a:xfrm>
            <a:off x="3100155" y="5264620"/>
            <a:ext cx="3422523" cy="470952"/>
          </a:xfrm>
          <a:prstGeom prst="roundRect">
            <a:avLst>
              <a:gd name="adj" fmla="val 29005"/>
            </a:avLst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phase1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5620851" y="5264620"/>
            <a:ext cx="2649749" cy="470952"/>
          </a:xfrm>
          <a:prstGeom prst="roundRect">
            <a:avLst>
              <a:gd name="adj" fmla="val 29005"/>
            </a:avLst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phase2</a:t>
            </a:r>
          </a:p>
        </p:txBody>
      </p:sp>
      <p:sp>
        <p:nvSpPr>
          <p:cNvPr id="132" name="矩形 58"/>
          <p:cNvSpPr/>
          <p:nvPr/>
        </p:nvSpPr>
        <p:spPr>
          <a:xfrm>
            <a:off x="8489798" y="3322892"/>
            <a:ext cx="320040" cy="320040"/>
          </a:xfrm>
          <a:prstGeom prst="rect">
            <a:avLst/>
          </a:prstGeom>
          <a:solidFill>
            <a:srgbClr val="0070C0"/>
          </a:solidFill>
          <a:ln w="76200">
            <a:solidFill>
              <a:srgbClr val="FFC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33" name="矩形 58"/>
          <p:cNvSpPr/>
          <p:nvPr/>
        </p:nvSpPr>
        <p:spPr>
          <a:xfrm>
            <a:off x="8505856" y="4141806"/>
            <a:ext cx="320040" cy="320040"/>
          </a:xfrm>
          <a:prstGeom prst="rect">
            <a:avLst/>
          </a:prstGeom>
          <a:solidFill>
            <a:srgbClr val="0070C0"/>
          </a:solidFill>
          <a:ln w="76200">
            <a:solidFill>
              <a:srgbClr val="FFC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989720" y="4808364"/>
            <a:ext cx="14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1a                1b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213609" y="4803717"/>
            <a:ext cx="14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2a                2b</a:t>
            </a:r>
          </a:p>
        </p:txBody>
      </p:sp>
      <p:sp>
        <p:nvSpPr>
          <p:cNvPr id="141" name="矩形 58"/>
          <p:cNvSpPr/>
          <p:nvPr/>
        </p:nvSpPr>
        <p:spPr>
          <a:xfrm>
            <a:off x="6714849" y="2816326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42" name="矩形 58"/>
          <p:cNvSpPr/>
          <p:nvPr/>
        </p:nvSpPr>
        <p:spPr>
          <a:xfrm>
            <a:off x="6714849" y="3597441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43" name="矩形 58"/>
          <p:cNvSpPr/>
          <p:nvPr/>
        </p:nvSpPr>
        <p:spPr>
          <a:xfrm>
            <a:off x="6714849" y="4410907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flipH="1">
            <a:off x="7334587" y="3784598"/>
            <a:ext cx="774390" cy="797290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21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>
                <a:solidFill>
                  <a:srgbClr val="FF0000"/>
                </a:solidFill>
              </a:rPr>
              <a:t>1a</a:t>
            </a:r>
            <a:r>
              <a:rPr lang="en-US" dirty="0"/>
              <a:t>-1b-2a-2b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472515" y="1759093"/>
            <a:ext cx="3045084" cy="14784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 “leader” chooses a unique ballot number </a:t>
            </a:r>
            <a:r>
              <a:rPr lang="en-US" altLang="zh-CN" i="1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, broadcast phase 1a message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32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1a-</a:t>
            </a:r>
            <a:r>
              <a:rPr lang="en-US" dirty="0">
                <a:solidFill>
                  <a:srgbClr val="FF0000"/>
                </a:solidFill>
              </a:rPr>
              <a:t>1b</a:t>
            </a:r>
            <a:r>
              <a:rPr lang="en-US" dirty="0"/>
              <a:t>-2a-2b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472515" y="1759093"/>
            <a:ext cx="3045084" cy="14784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 “leader” chooses a unique ballot number </a:t>
            </a:r>
            <a:r>
              <a:rPr lang="en-US" altLang="zh-CN" i="1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, broadcast phase 1a message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流程图: 决策 5"/>
          <p:cNvSpPr/>
          <p:nvPr/>
        </p:nvSpPr>
        <p:spPr>
          <a:xfrm>
            <a:off x="4398870" y="1925392"/>
            <a:ext cx="2951329" cy="1145899"/>
          </a:xfrm>
          <a:prstGeom prst="flowChartDecisi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Highest ballot?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: 圆角 53"/>
          <p:cNvSpPr/>
          <p:nvPr/>
        </p:nvSpPr>
        <p:spPr>
          <a:xfrm>
            <a:off x="8326477" y="1759093"/>
            <a:ext cx="2900081" cy="14784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Reply phase 1b message with the highest ballot value voted so far, or </a:t>
            </a:r>
            <a:r>
              <a:rPr lang="en-US" altLang="zh-CN" i="1" dirty="0">
                <a:solidFill>
                  <a:schemeClr val="tx1"/>
                </a:solidFill>
              </a:rPr>
              <a:t>none</a:t>
            </a:r>
            <a:endParaRPr lang="en-US" altLang="zh-CN" dirty="0"/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>
            <a:off x="3517599" y="2498342"/>
            <a:ext cx="88127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6" idx="3"/>
            <a:endCxn id="54" idx="1"/>
          </p:cNvCxnSpPr>
          <p:nvPr/>
        </p:nvCxnSpPr>
        <p:spPr>
          <a:xfrm>
            <a:off x="7350199" y="2498342"/>
            <a:ext cx="9762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718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1a-1b-</a:t>
            </a:r>
            <a:r>
              <a:rPr lang="en-US" dirty="0">
                <a:solidFill>
                  <a:srgbClr val="FF0000"/>
                </a:solidFill>
              </a:rPr>
              <a:t>2a</a:t>
            </a:r>
            <a:r>
              <a:rPr lang="en-US" dirty="0"/>
              <a:t>-2b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472515" y="1759093"/>
            <a:ext cx="3045084" cy="14784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 “leader” chooses a unique ballot number </a:t>
            </a:r>
            <a:r>
              <a:rPr lang="en-US" altLang="zh-CN" i="1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, broadcast phase 1a message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流程图: 决策 5"/>
          <p:cNvSpPr/>
          <p:nvPr/>
        </p:nvSpPr>
        <p:spPr>
          <a:xfrm>
            <a:off x="4398870" y="1925392"/>
            <a:ext cx="2951329" cy="1145899"/>
          </a:xfrm>
          <a:prstGeom prst="flowChartDecisi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Highest ballot?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: 圆角 53"/>
          <p:cNvSpPr/>
          <p:nvPr/>
        </p:nvSpPr>
        <p:spPr>
          <a:xfrm>
            <a:off x="8326477" y="1759093"/>
            <a:ext cx="2900081" cy="14784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Reply phase 1b message with the highest ballot value voted so far, or </a:t>
            </a:r>
            <a:r>
              <a:rPr lang="en-US" altLang="zh-CN" i="1" dirty="0">
                <a:solidFill>
                  <a:schemeClr val="tx1"/>
                </a:solidFill>
              </a:rPr>
              <a:t>none</a:t>
            </a:r>
            <a:endParaRPr lang="en-US" altLang="zh-CN" dirty="0"/>
          </a:p>
        </p:txBody>
      </p:sp>
      <p:sp>
        <p:nvSpPr>
          <p:cNvPr id="55" name="矩形: 圆角 54"/>
          <p:cNvSpPr/>
          <p:nvPr/>
        </p:nvSpPr>
        <p:spPr>
          <a:xfrm>
            <a:off x="507517" y="4099051"/>
            <a:ext cx="3045084" cy="147849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Upon a quorum replies, the leader chooses the value with highest ballot, or its own value if nothing voted. Send phase 2a message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>
            <a:off x="3517599" y="2498342"/>
            <a:ext cx="88127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6" idx="3"/>
            <a:endCxn id="54" idx="1"/>
          </p:cNvCxnSpPr>
          <p:nvPr/>
        </p:nvCxnSpPr>
        <p:spPr>
          <a:xfrm>
            <a:off x="7350199" y="2498342"/>
            <a:ext cx="9762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4" idx="2"/>
            <a:endCxn id="55" idx="0"/>
          </p:cNvCxnSpPr>
          <p:nvPr/>
        </p:nvCxnSpPr>
        <p:spPr>
          <a:xfrm flipH="1">
            <a:off x="2030059" y="3237591"/>
            <a:ext cx="7746459" cy="8614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005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1a-1b-2a-</a:t>
            </a:r>
            <a:r>
              <a:rPr lang="en-US" dirty="0">
                <a:solidFill>
                  <a:srgbClr val="FF0000"/>
                </a:solidFill>
              </a:rPr>
              <a:t>2b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472515" y="1759093"/>
            <a:ext cx="3045084" cy="14784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 “leader” chooses a unique ballot number </a:t>
            </a:r>
            <a:r>
              <a:rPr lang="en-US" altLang="zh-CN" i="1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, broadcast phase 1a message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流程图: 决策 5"/>
          <p:cNvSpPr/>
          <p:nvPr/>
        </p:nvSpPr>
        <p:spPr>
          <a:xfrm>
            <a:off x="4398870" y="1925392"/>
            <a:ext cx="2951329" cy="1145899"/>
          </a:xfrm>
          <a:prstGeom prst="flowChartDecisi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Highest ballot?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: 圆角 53"/>
          <p:cNvSpPr/>
          <p:nvPr/>
        </p:nvSpPr>
        <p:spPr>
          <a:xfrm>
            <a:off x="8326477" y="1759093"/>
            <a:ext cx="2900081" cy="14784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Reply phase 1b message with the highest ballot value voted so far, or </a:t>
            </a:r>
            <a:r>
              <a:rPr lang="en-US" altLang="zh-CN" i="1" dirty="0">
                <a:solidFill>
                  <a:schemeClr val="tx1"/>
                </a:solidFill>
              </a:rPr>
              <a:t>none</a:t>
            </a:r>
            <a:endParaRPr lang="en-US" altLang="zh-CN" dirty="0"/>
          </a:p>
        </p:txBody>
      </p:sp>
      <p:sp>
        <p:nvSpPr>
          <p:cNvPr id="55" name="矩形: 圆角 54"/>
          <p:cNvSpPr/>
          <p:nvPr/>
        </p:nvSpPr>
        <p:spPr>
          <a:xfrm>
            <a:off x="507517" y="4099051"/>
            <a:ext cx="3045084" cy="147849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Upon a quorum replies, the leader chooses the value with highest ballot, or its own value if nothing voted. Send phase 2a message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流程图: 决策 55"/>
          <p:cNvSpPr/>
          <p:nvPr/>
        </p:nvSpPr>
        <p:spPr>
          <a:xfrm>
            <a:off x="4398871" y="4265349"/>
            <a:ext cx="2951329" cy="1145899"/>
          </a:xfrm>
          <a:prstGeom prst="flowChartDecisi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Highest ballot?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: 圆角 56"/>
          <p:cNvSpPr/>
          <p:nvPr/>
        </p:nvSpPr>
        <p:spPr>
          <a:xfrm>
            <a:off x="8326477" y="4099052"/>
            <a:ext cx="2900081" cy="14784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Vote for that value in ballot </a:t>
            </a:r>
            <a:r>
              <a:rPr lang="en-US" altLang="zh-CN" i="1" dirty="0">
                <a:solidFill>
                  <a:schemeClr val="tx1"/>
                </a:solidFill>
              </a:rPr>
              <a:t>b, </a:t>
            </a:r>
            <a:r>
              <a:rPr lang="en-US" altLang="zh-CN" dirty="0">
                <a:solidFill>
                  <a:schemeClr val="tx1"/>
                </a:solidFill>
              </a:rPr>
              <a:t>broadcast phase 2b message as ack</a:t>
            </a:r>
            <a:endParaRPr lang="en-US" altLang="zh-CN" dirty="0"/>
          </a:p>
        </p:txBody>
      </p:sp>
      <p:sp>
        <p:nvSpPr>
          <p:cNvPr id="58" name="矩形: 圆角 57"/>
          <p:cNvSpPr/>
          <p:nvPr/>
        </p:nvSpPr>
        <p:spPr>
          <a:xfrm>
            <a:off x="507517" y="6059627"/>
            <a:ext cx="3045084" cy="71305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Chosen if upon a quorum of phase 2b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>
            <a:off x="3517599" y="2498342"/>
            <a:ext cx="88127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6" idx="3"/>
            <a:endCxn id="54" idx="1"/>
          </p:cNvCxnSpPr>
          <p:nvPr/>
        </p:nvCxnSpPr>
        <p:spPr>
          <a:xfrm>
            <a:off x="7350199" y="2498342"/>
            <a:ext cx="9762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4" idx="2"/>
            <a:endCxn id="55" idx="0"/>
          </p:cNvCxnSpPr>
          <p:nvPr/>
        </p:nvCxnSpPr>
        <p:spPr>
          <a:xfrm flipH="1">
            <a:off x="2030059" y="3237591"/>
            <a:ext cx="7746459" cy="8614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5" idx="3"/>
            <a:endCxn id="56" idx="1"/>
          </p:cNvCxnSpPr>
          <p:nvPr/>
        </p:nvCxnSpPr>
        <p:spPr>
          <a:xfrm flipV="1">
            <a:off x="3552601" y="4838299"/>
            <a:ext cx="846270" cy="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6" idx="3"/>
            <a:endCxn id="57" idx="1"/>
          </p:cNvCxnSpPr>
          <p:nvPr/>
        </p:nvCxnSpPr>
        <p:spPr>
          <a:xfrm>
            <a:off x="7350200" y="4838299"/>
            <a:ext cx="976277" cy="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7" idx="2"/>
            <a:endCxn id="58" idx="3"/>
          </p:cNvCxnSpPr>
          <p:nvPr/>
        </p:nvCxnSpPr>
        <p:spPr>
          <a:xfrm flipH="1">
            <a:off x="3552601" y="5577550"/>
            <a:ext cx="6223917" cy="8386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32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intuitively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49" y="1557609"/>
            <a:ext cx="10822790" cy="3392809"/>
          </a:xfrm>
        </p:spPr>
        <p:txBody>
          <a:bodyPr>
            <a:normAutofit/>
          </a:bodyPr>
          <a:lstStyle/>
          <a:p>
            <a:r>
              <a:rPr lang="en-US" dirty="0"/>
              <a:t>Different acceptors cannot vote for different values in the same ballot. </a:t>
            </a:r>
          </a:p>
          <a:p>
            <a:endParaRPr lang="en-US" dirty="0"/>
          </a:p>
          <a:p>
            <a:r>
              <a:rPr lang="en-US" dirty="0"/>
              <a:t>An acceptor can vote for different values in different ballots.</a:t>
            </a:r>
          </a:p>
          <a:p>
            <a:endParaRPr lang="en-US" dirty="0"/>
          </a:p>
          <a:p>
            <a:r>
              <a:rPr lang="en-US" dirty="0"/>
              <a:t>An acceptor can vote for a value </a:t>
            </a:r>
            <a:r>
              <a:rPr lang="en-US" dirty="0" err="1"/>
              <a:t>iff</a:t>
            </a:r>
            <a:r>
              <a:rPr lang="en-US" dirty="0"/>
              <a:t> no other value was(will be) chosen previously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272" y="4816838"/>
            <a:ext cx="1388962" cy="972274"/>
          </a:xfrm>
          <a:prstGeom prst="rect">
            <a:avLst/>
          </a:prstGeom>
          <a:pattFill prst="lgCheck">
            <a:fgClr>
              <a:srgbClr val="0070C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37413" y="4816838"/>
            <a:ext cx="1388962" cy="972274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9554" y="4816838"/>
            <a:ext cx="1388962" cy="972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01695" y="4824945"/>
            <a:ext cx="1388962" cy="972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144234" y="5302975"/>
            <a:ext cx="89317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426375" y="5302975"/>
            <a:ext cx="89317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708516" y="5311082"/>
            <a:ext cx="89317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990657" y="5327296"/>
            <a:ext cx="89317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83836" y="4824945"/>
            <a:ext cx="10406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......</a:t>
            </a:r>
          </a:p>
        </p:txBody>
      </p:sp>
      <p:sp>
        <p:nvSpPr>
          <p:cNvPr id="8" name="矩形 7"/>
          <p:cNvSpPr/>
          <p:nvPr/>
        </p:nvSpPr>
        <p:spPr>
          <a:xfrm>
            <a:off x="1086659" y="5835856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Ballot 1</a:t>
            </a:r>
          </a:p>
        </p:txBody>
      </p:sp>
      <p:sp>
        <p:nvSpPr>
          <p:cNvPr id="14" name="矩形 13"/>
          <p:cNvSpPr/>
          <p:nvPr/>
        </p:nvSpPr>
        <p:spPr>
          <a:xfrm>
            <a:off x="3284495" y="5845915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Ballot 3</a:t>
            </a:r>
          </a:p>
        </p:txBody>
      </p:sp>
      <p:sp>
        <p:nvSpPr>
          <p:cNvPr id="15" name="矩形 14"/>
          <p:cNvSpPr/>
          <p:nvPr/>
        </p:nvSpPr>
        <p:spPr>
          <a:xfrm>
            <a:off x="5566636" y="5851090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Ballot 4</a:t>
            </a:r>
          </a:p>
        </p:txBody>
      </p:sp>
      <p:sp>
        <p:nvSpPr>
          <p:cNvPr id="16" name="矩形 15"/>
          <p:cNvSpPr/>
          <p:nvPr/>
        </p:nvSpPr>
        <p:spPr>
          <a:xfrm>
            <a:off x="7953757" y="5851090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Ballot 7</a:t>
            </a:r>
          </a:p>
        </p:txBody>
      </p:sp>
    </p:spTree>
    <p:extLst>
      <p:ext uri="{BB962C8B-B14F-4D97-AF65-F5344CB8AC3E}">
        <p14:creationId xmlns:p14="http://schemas.microsoft.com/office/powerpoint/2010/main" val="56335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3" grpId="0"/>
      <p:bldP spid="8" grpId="0"/>
      <p:bldP spid="14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happens between phase 1b and 2a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no acceptor in the quorum has voted in a ballot numbered less than </a:t>
            </a:r>
            <a:r>
              <a:rPr lang="en-US" i="1" dirty="0"/>
              <a:t>b,</a:t>
            </a:r>
            <a:r>
              <a:rPr lang="en-US" dirty="0"/>
              <a:t> then all values are safe at </a:t>
            </a:r>
            <a:r>
              <a:rPr lang="en-US" i="1" dirty="0"/>
              <a:t>b</a:t>
            </a:r>
            <a:r>
              <a:rPr lang="en-US" dirty="0"/>
              <a:t>. </a:t>
            </a:r>
          </a:p>
          <a:p>
            <a:r>
              <a:rPr lang="en-US" dirty="0"/>
              <a:t>If some acceptor in the quorum has voted, let </a:t>
            </a:r>
            <a:r>
              <a:rPr lang="en-US" i="1" dirty="0"/>
              <a:t>c</a:t>
            </a:r>
            <a:r>
              <a:rPr lang="en-US" dirty="0"/>
              <a:t> be the highest-numbered ballot less than </a:t>
            </a:r>
            <a:r>
              <a:rPr lang="en-US" i="1" dirty="0"/>
              <a:t>b</a:t>
            </a:r>
            <a:r>
              <a:rPr lang="en-US" dirty="0"/>
              <a:t> in which such a vote was cast. The value voted for in ballot </a:t>
            </a:r>
            <a:r>
              <a:rPr lang="en-US" i="1" dirty="0"/>
              <a:t>c</a:t>
            </a:r>
            <a:r>
              <a:rPr lang="en-US" dirty="0"/>
              <a:t> is safe at </a:t>
            </a:r>
            <a:r>
              <a:rPr lang="en-US" i="1" dirty="0"/>
              <a:t>b</a:t>
            </a:r>
            <a:r>
              <a:rPr lang="en-US" dirty="0"/>
              <a:t>.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731736" y="4654912"/>
            <a:ext cx="8836188" cy="1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1736460" y="5419919"/>
            <a:ext cx="8836188" cy="1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731736" y="6217210"/>
            <a:ext cx="8836188" cy="1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n 6"/>
          <p:cNvSpPr/>
          <p:nvPr/>
        </p:nvSpPr>
        <p:spPr>
          <a:xfrm>
            <a:off x="1240246" y="4436750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1</a:t>
            </a:r>
          </a:p>
        </p:txBody>
      </p:sp>
      <p:sp>
        <p:nvSpPr>
          <p:cNvPr id="8" name="Can 7"/>
          <p:cNvSpPr/>
          <p:nvPr/>
        </p:nvSpPr>
        <p:spPr>
          <a:xfrm>
            <a:off x="1245874" y="5201757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2</a:t>
            </a:r>
          </a:p>
        </p:txBody>
      </p:sp>
      <p:sp>
        <p:nvSpPr>
          <p:cNvPr id="9" name="Can 8"/>
          <p:cNvSpPr/>
          <p:nvPr/>
        </p:nvSpPr>
        <p:spPr>
          <a:xfrm>
            <a:off x="1240246" y="5999048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3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677245" y="4654911"/>
            <a:ext cx="809434" cy="781184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00448" y="4643949"/>
            <a:ext cx="903863" cy="758668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81790" y="4643949"/>
            <a:ext cx="948001" cy="158265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58"/>
          <p:cNvSpPr/>
          <p:nvPr/>
        </p:nvSpPr>
        <p:spPr>
          <a:xfrm>
            <a:off x="5241220" y="4266632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4" name="矩形 58"/>
          <p:cNvSpPr/>
          <p:nvPr/>
        </p:nvSpPr>
        <p:spPr>
          <a:xfrm>
            <a:off x="8355626" y="4206669"/>
            <a:ext cx="320040" cy="320040"/>
          </a:xfrm>
          <a:prstGeom prst="rect">
            <a:avLst/>
          </a:prstGeom>
          <a:solidFill>
            <a:srgbClr val="0070C0"/>
          </a:solidFill>
          <a:ln w="76200">
            <a:solidFill>
              <a:srgbClr val="FFC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422167" y="4666431"/>
            <a:ext cx="1013773" cy="758668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01240" y="4666431"/>
            <a:ext cx="1063278" cy="158265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200415" y="4654911"/>
            <a:ext cx="717820" cy="1541386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48854" y="4664828"/>
            <a:ext cx="925950" cy="766053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64161" y="4659233"/>
            <a:ext cx="920645" cy="1568939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58"/>
          <p:cNvSpPr/>
          <p:nvPr/>
        </p:nvSpPr>
        <p:spPr>
          <a:xfrm>
            <a:off x="8355626" y="4969175"/>
            <a:ext cx="320040" cy="320040"/>
          </a:xfrm>
          <a:prstGeom prst="rect">
            <a:avLst/>
          </a:prstGeom>
          <a:solidFill>
            <a:srgbClr val="0070C0"/>
          </a:solidFill>
          <a:ln w="76200">
            <a:solidFill>
              <a:srgbClr val="FFC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23" name="矩形 58"/>
          <p:cNvSpPr/>
          <p:nvPr/>
        </p:nvSpPr>
        <p:spPr>
          <a:xfrm>
            <a:off x="8371684" y="5788089"/>
            <a:ext cx="320040" cy="320040"/>
          </a:xfrm>
          <a:prstGeom prst="rect">
            <a:avLst/>
          </a:prstGeom>
          <a:solidFill>
            <a:srgbClr val="0070C0"/>
          </a:solidFill>
          <a:ln w="76200">
            <a:solidFill>
              <a:srgbClr val="FFC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55548" y="6454647"/>
            <a:ext cx="14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1a                1b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79437" y="6450000"/>
            <a:ext cx="14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2a                2b</a:t>
            </a:r>
          </a:p>
        </p:txBody>
      </p:sp>
      <p:sp>
        <p:nvSpPr>
          <p:cNvPr id="26" name="矩形 58"/>
          <p:cNvSpPr/>
          <p:nvPr/>
        </p:nvSpPr>
        <p:spPr>
          <a:xfrm>
            <a:off x="6580677" y="4462609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27" name="矩形 58"/>
          <p:cNvSpPr/>
          <p:nvPr/>
        </p:nvSpPr>
        <p:spPr>
          <a:xfrm>
            <a:off x="6580677" y="5243724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28" name="矩形 58"/>
          <p:cNvSpPr/>
          <p:nvPr/>
        </p:nvSpPr>
        <p:spPr>
          <a:xfrm>
            <a:off x="6580677" y="6057190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7200415" y="5430881"/>
            <a:ext cx="774390" cy="797290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382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2431804" y="2645709"/>
            <a:ext cx="8295670" cy="2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0900" y="4002288"/>
            <a:ext cx="4179935" cy="24293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431804" y="5298151"/>
            <a:ext cx="8295670" cy="2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Can 6"/>
          <p:cNvSpPr/>
          <p:nvPr/>
        </p:nvSpPr>
        <p:spPr>
          <a:xfrm>
            <a:off x="1940314" y="2427547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1</a:t>
            </a:r>
          </a:p>
        </p:txBody>
      </p:sp>
      <p:sp>
        <p:nvSpPr>
          <p:cNvPr id="9" name="Can 8"/>
          <p:cNvSpPr/>
          <p:nvPr/>
        </p:nvSpPr>
        <p:spPr>
          <a:xfrm>
            <a:off x="1940314" y="3784123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2</a:t>
            </a:r>
          </a:p>
        </p:txBody>
      </p:sp>
      <p:sp>
        <p:nvSpPr>
          <p:cNvPr id="12" name="Can 6"/>
          <p:cNvSpPr/>
          <p:nvPr/>
        </p:nvSpPr>
        <p:spPr>
          <a:xfrm>
            <a:off x="1940314" y="5079989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3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4512822" y="2623543"/>
            <a:ext cx="402636" cy="1384346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72078" y="2623543"/>
            <a:ext cx="507244" cy="1386541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53420" y="2623543"/>
            <a:ext cx="232996" cy="2047992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矩形 58"/>
          <p:cNvSpPr/>
          <p:nvPr/>
        </p:nvSpPr>
        <p:spPr>
          <a:xfrm>
            <a:off x="3344748" y="2221103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04" name="矩形 58"/>
          <p:cNvSpPr/>
          <p:nvPr/>
        </p:nvSpPr>
        <p:spPr>
          <a:xfrm>
            <a:off x="3344748" y="4879562"/>
            <a:ext cx="320040" cy="32004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5015853" y="3272326"/>
            <a:ext cx="237114" cy="1995856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5035122" y="4015959"/>
            <a:ext cx="413094" cy="1252223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934361" y="2645709"/>
            <a:ext cx="594719" cy="1280261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8635616" y="2633384"/>
            <a:ext cx="767540" cy="2694737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7200187" y="4010084"/>
            <a:ext cx="862873" cy="1268109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912413" y="4070059"/>
            <a:ext cx="4972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✖</a:t>
            </a:r>
            <a:endParaRPr lang="en-US" sz="3200" dirty="0"/>
          </a:p>
        </p:txBody>
      </p:sp>
      <p:sp>
        <p:nvSpPr>
          <p:cNvPr id="54" name="Rectangle 53"/>
          <p:cNvSpPr/>
          <p:nvPr/>
        </p:nvSpPr>
        <p:spPr>
          <a:xfrm>
            <a:off x="4984579" y="3341195"/>
            <a:ext cx="4972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✖</a:t>
            </a:r>
            <a:endParaRPr lang="en-US" sz="32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5481832" y="4010085"/>
            <a:ext cx="452529" cy="1288066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矩形 58"/>
          <p:cNvSpPr/>
          <p:nvPr/>
        </p:nvSpPr>
        <p:spPr>
          <a:xfrm>
            <a:off x="6529080" y="2492202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281946" y="3748265"/>
            <a:ext cx="4972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✖</a:t>
            </a:r>
            <a:endParaRPr lang="en-US" sz="3200" dirty="0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7188087" y="2674804"/>
            <a:ext cx="874973" cy="2654964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649024" y="2182555"/>
            <a:ext cx="1687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Ballot-1 phase 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669666" y="5500466"/>
            <a:ext cx="1687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Ballot-3 phase 1</a:t>
            </a:r>
          </a:p>
        </p:txBody>
      </p:sp>
      <p:sp>
        <p:nvSpPr>
          <p:cNvPr id="75" name="矩形 58"/>
          <p:cNvSpPr/>
          <p:nvPr/>
        </p:nvSpPr>
        <p:spPr>
          <a:xfrm>
            <a:off x="8189216" y="5175304"/>
            <a:ext cx="320040" cy="32004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6610835" y="4026581"/>
            <a:ext cx="4116639" cy="0"/>
          </a:xfrm>
          <a:prstGeom prst="line">
            <a:avLst/>
          </a:prstGeom>
          <a:ln w="38100" cmpd="sng">
            <a:solidFill>
              <a:schemeClr val="tx1"/>
            </a:solidFill>
            <a:prstDash val="sysDot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矩形 58"/>
          <p:cNvSpPr/>
          <p:nvPr/>
        </p:nvSpPr>
        <p:spPr>
          <a:xfrm>
            <a:off x="8189216" y="2509227"/>
            <a:ext cx="320040" cy="32004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5940591" y="2653680"/>
            <a:ext cx="370677" cy="201785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6024702" y="4074827"/>
            <a:ext cx="4972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✖</a:t>
            </a:r>
            <a:endParaRPr lang="en-US" sz="3200" dirty="0"/>
          </a:p>
        </p:txBody>
      </p:sp>
      <p:sp>
        <p:nvSpPr>
          <p:cNvPr id="94" name="矩形 58"/>
          <p:cNvSpPr/>
          <p:nvPr/>
        </p:nvSpPr>
        <p:spPr>
          <a:xfrm>
            <a:off x="9701152" y="5161669"/>
            <a:ext cx="320040" cy="320040"/>
          </a:xfrm>
          <a:prstGeom prst="rect">
            <a:avLst/>
          </a:prstGeom>
          <a:solidFill>
            <a:srgbClr val="00B050"/>
          </a:solidFill>
          <a:ln w="76200">
            <a:solidFill>
              <a:srgbClr val="FFC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512417" y="2190205"/>
            <a:ext cx="1687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Ballot-1 phase 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7219175" y="5500466"/>
            <a:ext cx="1687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Ballot-3 phase 2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8727273" y="2633384"/>
            <a:ext cx="609980" cy="2634799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58"/>
          <p:cNvSpPr/>
          <p:nvPr/>
        </p:nvSpPr>
        <p:spPr>
          <a:xfrm>
            <a:off x="9643290" y="2463523"/>
            <a:ext cx="320040" cy="320040"/>
          </a:xfrm>
          <a:prstGeom prst="rect">
            <a:avLst/>
          </a:prstGeom>
          <a:solidFill>
            <a:srgbClr val="00B050"/>
          </a:solidFill>
          <a:ln w="76200">
            <a:solidFill>
              <a:srgbClr val="FFC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37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altLang="zh-CN" dirty="0"/>
              <a:t>Background</a:t>
            </a:r>
            <a:endParaRPr lang="en-US" altLang="zh-CN" b="1" dirty="0"/>
          </a:p>
          <a:p>
            <a:r>
              <a:rPr lang="en-US" altLang="zh-CN" dirty="0" err="1"/>
              <a:t>Paxos</a:t>
            </a:r>
            <a:r>
              <a:rPr lang="en-US" altLang="zh-CN" dirty="0"/>
              <a:t> Review</a:t>
            </a:r>
          </a:p>
          <a:p>
            <a:r>
              <a:rPr lang="en-US" altLang="zh-CN" b="1" dirty="0" err="1"/>
              <a:t>ByzPaxos</a:t>
            </a:r>
            <a:r>
              <a:rPr lang="en-US" altLang="zh-CN" b="1" dirty="0"/>
              <a:t> (Non-leader lies)</a:t>
            </a:r>
          </a:p>
          <a:p>
            <a:pPr lvl="1"/>
            <a:r>
              <a:rPr lang="en-US" altLang="zh-CN" dirty="0"/>
              <a:t>Goal</a:t>
            </a:r>
          </a:p>
          <a:p>
            <a:pPr lvl="1"/>
            <a:r>
              <a:rPr lang="en-US" altLang="zh-CN" dirty="0"/>
              <a:t>Solution w/ larger quorum</a:t>
            </a:r>
          </a:p>
          <a:p>
            <a:pPr lvl="1"/>
            <a:r>
              <a:rPr lang="en-US" altLang="zh-CN" dirty="0"/>
              <a:t>Reduce quorum size</a:t>
            </a:r>
          </a:p>
          <a:p>
            <a:r>
              <a:rPr lang="en-US" altLang="zh-CN" dirty="0" err="1"/>
              <a:t>ByzPaxos</a:t>
            </a:r>
            <a:r>
              <a:rPr lang="en-US" altLang="zh-CN" dirty="0"/>
              <a:t> (Leader lies)</a:t>
            </a:r>
          </a:p>
        </p:txBody>
      </p:sp>
    </p:spTree>
    <p:extLst>
      <p:ext uri="{BB962C8B-B14F-4D97-AF65-F5344CB8AC3E}">
        <p14:creationId xmlns:p14="http://schemas.microsoft.com/office/powerpoint/2010/main" val="910324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us bring in fake acceptors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93527" cy="4351338"/>
          </a:xfrm>
        </p:spPr>
        <p:txBody>
          <a:bodyPr>
            <a:normAutofit/>
          </a:bodyPr>
          <a:lstStyle/>
          <a:p>
            <a:r>
              <a:rPr lang="en-US" i="1" dirty="0" err="1"/>
              <a:t>N</a:t>
            </a:r>
            <a:r>
              <a:rPr lang="en-US" dirty="0" err="1"/>
              <a:t>+</a:t>
            </a:r>
            <a:r>
              <a:rPr lang="en-US" i="1" dirty="0" err="1"/>
              <a:t>f</a:t>
            </a:r>
            <a:r>
              <a:rPr lang="en-US" i="1" dirty="0"/>
              <a:t> </a:t>
            </a:r>
            <a:r>
              <a:rPr lang="en-US" dirty="0" err="1"/>
              <a:t>byz</a:t>
            </a:r>
            <a:r>
              <a:rPr lang="en-US" dirty="0"/>
              <a:t>-acceptors</a:t>
            </a:r>
            <a:endParaRPr lang="en-US" i="1" dirty="0"/>
          </a:p>
          <a:p>
            <a:pPr lvl="1"/>
            <a:r>
              <a:rPr lang="en-US" i="1" dirty="0"/>
              <a:t>N</a:t>
            </a:r>
            <a:r>
              <a:rPr lang="en-US" dirty="0"/>
              <a:t> real acceptors</a:t>
            </a:r>
          </a:p>
          <a:p>
            <a:pPr lvl="1"/>
            <a:r>
              <a:rPr lang="en-US" i="1" dirty="0"/>
              <a:t>f</a:t>
            </a:r>
            <a:r>
              <a:rPr lang="en-US" dirty="0"/>
              <a:t> fake acceptors, </a:t>
            </a:r>
          </a:p>
          <a:p>
            <a:pPr lvl="1"/>
            <a:r>
              <a:rPr lang="en-US" dirty="0"/>
              <a:t>Non-distinguishable </a:t>
            </a:r>
          </a:p>
          <a:p>
            <a:pPr lvl="1"/>
            <a:endParaRPr lang="en-US" dirty="0"/>
          </a:p>
          <a:p>
            <a:r>
              <a:rPr lang="en-US" dirty="0"/>
              <a:t>Consensus?</a:t>
            </a:r>
          </a:p>
          <a:p>
            <a:pPr lvl="1"/>
            <a:r>
              <a:rPr lang="en-US" dirty="0"/>
              <a:t>If so, what size is </a:t>
            </a:r>
            <a:r>
              <a:rPr lang="en-US" i="1" dirty="0"/>
              <a:t>N</a:t>
            </a:r>
            <a:r>
              <a:rPr lang="en-US" dirty="0"/>
              <a:t>?</a:t>
            </a:r>
          </a:p>
          <a:p>
            <a:pPr lvl="1"/>
            <a:r>
              <a:rPr lang="en-US" i="1" dirty="0"/>
              <a:t>N, </a:t>
            </a:r>
            <a:r>
              <a:rPr lang="en-US" dirty="0"/>
              <a:t>in the best case, is </a:t>
            </a:r>
            <a:r>
              <a:rPr lang="en-US" i="1" dirty="0"/>
              <a:t>2f+1, </a:t>
            </a:r>
            <a:r>
              <a:rPr lang="en-US" dirty="0"/>
              <a:t>which means </a:t>
            </a:r>
            <a:r>
              <a:rPr lang="en-US" i="1" dirty="0"/>
              <a:t>N’=</a:t>
            </a:r>
            <a:r>
              <a:rPr lang="en-US" i="1" dirty="0" err="1"/>
              <a:t>N+f</a:t>
            </a:r>
            <a:r>
              <a:rPr lang="en-US" i="1" dirty="0"/>
              <a:t>=3f+1</a:t>
            </a:r>
            <a:endParaRPr lang="en-US" b="1" i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6242931" y="1905564"/>
            <a:ext cx="4720576" cy="2644134"/>
            <a:chOff x="6943600" y="2563486"/>
            <a:chExt cx="3716329" cy="1964018"/>
          </a:xfrm>
        </p:grpSpPr>
        <p:sp>
          <p:nvSpPr>
            <p:cNvPr id="4" name="Can 3"/>
            <p:cNvSpPr/>
            <p:nvPr/>
          </p:nvSpPr>
          <p:spPr>
            <a:xfrm>
              <a:off x="6943600" y="2563486"/>
              <a:ext cx="1346642" cy="401720"/>
            </a:xfrm>
            <a:prstGeom prst="can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Acceptor 1</a:t>
              </a:r>
            </a:p>
          </p:txBody>
        </p:sp>
        <p:sp>
          <p:nvSpPr>
            <p:cNvPr id="5" name="Can 4"/>
            <p:cNvSpPr/>
            <p:nvPr/>
          </p:nvSpPr>
          <p:spPr>
            <a:xfrm>
              <a:off x="6949228" y="3328493"/>
              <a:ext cx="1346642" cy="401720"/>
            </a:xfrm>
            <a:prstGeom prst="can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Acceptor 2</a:t>
              </a:r>
            </a:p>
          </p:txBody>
        </p:sp>
        <p:sp>
          <p:nvSpPr>
            <p:cNvPr id="6" name="Can 6"/>
            <p:cNvSpPr/>
            <p:nvPr/>
          </p:nvSpPr>
          <p:spPr>
            <a:xfrm>
              <a:off x="6943600" y="4125784"/>
              <a:ext cx="1346642" cy="401720"/>
            </a:xfrm>
            <a:prstGeom prst="can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Acceptor 3</a:t>
              </a:r>
            </a:p>
          </p:txBody>
        </p:sp>
        <p:sp>
          <p:nvSpPr>
            <p:cNvPr id="7" name="Can 6"/>
            <p:cNvSpPr/>
            <p:nvPr/>
          </p:nvSpPr>
          <p:spPr>
            <a:xfrm>
              <a:off x="9313287" y="3306822"/>
              <a:ext cx="1346642" cy="401720"/>
            </a:xfrm>
            <a:prstGeom prst="can">
              <a:avLst/>
            </a:prstGeom>
            <a:solidFill>
              <a:srgbClr val="FF0000"/>
            </a:solidFill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Acceptor N+1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097124" y="5038787"/>
            <a:ext cx="1700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 </a:t>
            </a:r>
            <a:r>
              <a:rPr lang="en-US" dirty="0"/>
              <a:t>real acceptors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70251" y="3824201"/>
            <a:ext cx="236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 </a:t>
            </a:r>
            <a:r>
              <a:rPr lang="en-US" dirty="0"/>
              <a:t>fake acceptors</a:t>
            </a:r>
          </a:p>
        </p:txBody>
      </p:sp>
    </p:spTree>
    <p:extLst>
      <p:ext uri="{BB962C8B-B14F-4D97-AF65-F5344CB8AC3E}">
        <p14:creationId xmlns:p14="http://schemas.microsoft.com/office/powerpoint/2010/main" val="1416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b="1" dirty="0"/>
              <a:t>Background</a:t>
            </a:r>
          </a:p>
          <a:p>
            <a:pPr lvl="1"/>
            <a:r>
              <a:rPr lang="en-US" altLang="zh-CN" dirty="0"/>
              <a:t>Replication and consensus </a:t>
            </a:r>
          </a:p>
          <a:p>
            <a:pPr lvl="1"/>
            <a:r>
              <a:rPr lang="en-US" altLang="zh-CN" dirty="0"/>
              <a:t>Challenges</a:t>
            </a:r>
          </a:p>
          <a:p>
            <a:pPr lvl="1"/>
            <a:r>
              <a:rPr lang="en-US" altLang="zh-CN" dirty="0"/>
              <a:t>Byzantine failures</a:t>
            </a:r>
            <a:endParaRPr lang="en-US" dirty="0"/>
          </a:p>
          <a:p>
            <a:r>
              <a:rPr lang="en-US" dirty="0" err="1"/>
              <a:t>Paxos</a:t>
            </a:r>
            <a:r>
              <a:rPr lang="en-US" dirty="0"/>
              <a:t> Review</a:t>
            </a:r>
          </a:p>
          <a:p>
            <a:r>
              <a:rPr lang="en-US" dirty="0" err="1"/>
              <a:t>ByzPaxos</a:t>
            </a:r>
            <a:r>
              <a:rPr lang="en-US" dirty="0"/>
              <a:t> (Non-leader lies)</a:t>
            </a:r>
          </a:p>
          <a:p>
            <a:r>
              <a:rPr lang="en-US" dirty="0" err="1"/>
              <a:t>ByzPaxos</a:t>
            </a:r>
            <a:r>
              <a:rPr lang="en-US" dirty="0"/>
              <a:t> (Leader lies)</a:t>
            </a:r>
          </a:p>
        </p:txBody>
      </p:sp>
    </p:spTree>
    <p:extLst>
      <p:ext uri="{BB962C8B-B14F-4D97-AF65-F5344CB8AC3E}">
        <p14:creationId xmlns:p14="http://schemas.microsoft.com/office/powerpoint/2010/main" val="1327010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at least </a:t>
            </a:r>
            <a:r>
              <a:rPr lang="en-US" altLang="zh-CN" i="1" dirty="0"/>
              <a:t>3f+1 </a:t>
            </a:r>
            <a:r>
              <a:rPr lang="en-US" altLang="zh-CN" dirty="0"/>
              <a:t>acceptors?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760561" y="1992574"/>
            <a:ext cx="7815618" cy="373948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Can 6"/>
          <p:cNvSpPr/>
          <p:nvPr/>
        </p:nvSpPr>
        <p:spPr>
          <a:xfrm>
            <a:off x="6277755" y="3862317"/>
            <a:ext cx="2816202" cy="1551960"/>
          </a:xfrm>
          <a:prstGeom prst="ellipse">
            <a:avLst/>
          </a:prstGeom>
          <a:solidFill>
            <a:srgbClr val="FF0000"/>
          </a:solidFill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f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fake acceptors</a:t>
            </a:r>
          </a:p>
        </p:txBody>
      </p:sp>
      <p:sp>
        <p:nvSpPr>
          <p:cNvPr id="12" name="Can 6"/>
          <p:cNvSpPr/>
          <p:nvPr/>
        </p:nvSpPr>
        <p:spPr>
          <a:xfrm>
            <a:off x="2542603" y="3862317"/>
            <a:ext cx="2816202" cy="1551960"/>
          </a:xfrm>
          <a:prstGeom prst="ellipse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f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“</a:t>
            </a:r>
            <a:r>
              <a:rPr lang="en-US" altLang="zh-CN" sz="2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lost</a:t>
            </a:r>
            <a:r>
              <a:rPr lang="zh-CN" altLang="en-US" sz="2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”</a:t>
            </a:r>
            <a:r>
              <a:rPr lang="en-US" altLang="zh-CN" sz="2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real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acceptors</a:t>
            </a:r>
          </a:p>
        </p:txBody>
      </p:sp>
      <p:sp>
        <p:nvSpPr>
          <p:cNvPr id="13" name="Can 6"/>
          <p:cNvSpPr/>
          <p:nvPr/>
        </p:nvSpPr>
        <p:spPr>
          <a:xfrm>
            <a:off x="4159863" y="2213212"/>
            <a:ext cx="3341856" cy="1551960"/>
          </a:xfrm>
          <a:prstGeom prst="ellipse">
            <a:avLst/>
          </a:prstGeom>
          <a:solidFill>
            <a:srgbClr val="0070C0"/>
          </a:solidFill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f+1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real</a:t>
            </a:r>
            <a:r>
              <a:rPr lang="zh-CN" altLang="en-US" sz="2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acceptors</a:t>
            </a:r>
          </a:p>
        </p:txBody>
      </p:sp>
    </p:spTree>
    <p:extLst>
      <p:ext uri="{BB962C8B-B14F-4D97-AF65-F5344CB8AC3E}">
        <p14:creationId xmlns:p14="http://schemas.microsoft.com/office/powerpoint/2010/main" val="154848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solution: bring extra </a:t>
            </a:r>
            <a:r>
              <a:rPr lang="en-US" i="1" dirty="0"/>
              <a:t>f</a:t>
            </a:r>
            <a:r>
              <a:rPr lang="en-US" dirty="0"/>
              <a:t> into Paxos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18590" cy="4351338"/>
          </a:xfrm>
        </p:spPr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byz</a:t>
            </a:r>
            <a:r>
              <a:rPr lang="en-US" dirty="0"/>
              <a:t>-quorum </a:t>
            </a:r>
            <a:r>
              <a:rPr lang="en-US" i="1" dirty="0"/>
              <a:t>q’ = q + f</a:t>
            </a:r>
          </a:p>
          <a:p>
            <a:pPr lvl="1"/>
            <a:r>
              <a:rPr lang="en-US" dirty="0"/>
              <a:t>Every two </a:t>
            </a:r>
            <a:r>
              <a:rPr lang="en-US" dirty="0" err="1"/>
              <a:t>byz</a:t>
            </a:r>
            <a:r>
              <a:rPr lang="en-US" dirty="0"/>
              <a:t>-quorums intersect with </a:t>
            </a:r>
            <a:r>
              <a:rPr lang="en-US" i="1" dirty="0"/>
              <a:t>f+1 </a:t>
            </a:r>
            <a:r>
              <a:rPr lang="en-US" dirty="0"/>
              <a:t>acceptors</a:t>
            </a:r>
            <a:endParaRPr lang="en-US" i="1" dirty="0"/>
          </a:p>
          <a:p>
            <a:pPr lvl="1"/>
            <a:r>
              <a:rPr lang="en-US" i="1" dirty="0"/>
              <a:t>f+1</a:t>
            </a:r>
            <a:r>
              <a:rPr lang="zh-CN" altLang="en-US" i="1" dirty="0"/>
              <a:t> </a:t>
            </a:r>
            <a:r>
              <a:rPr lang="en-US" altLang="zh-CN" dirty="0"/>
              <a:t>acceptors must contain a real acceptor.</a:t>
            </a:r>
          </a:p>
          <a:p>
            <a:pPr lvl="1"/>
            <a:endParaRPr lang="en-US" i="1" dirty="0"/>
          </a:p>
          <a:p>
            <a:r>
              <a:rPr lang="en-US" dirty="0"/>
              <a:t>Simplify the problem: assume ballot-leaders cannot lie</a:t>
            </a:r>
          </a:p>
        </p:txBody>
      </p:sp>
      <p:sp>
        <p:nvSpPr>
          <p:cNvPr id="5" name="Can 4"/>
          <p:cNvSpPr/>
          <p:nvPr/>
        </p:nvSpPr>
        <p:spPr>
          <a:xfrm>
            <a:off x="7018435" y="1963437"/>
            <a:ext cx="1710539" cy="540831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1</a:t>
            </a:r>
          </a:p>
        </p:txBody>
      </p:sp>
      <p:sp>
        <p:nvSpPr>
          <p:cNvPr id="6" name="Can 5"/>
          <p:cNvSpPr/>
          <p:nvPr/>
        </p:nvSpPr>
        <p:spPr>
          <a:xfrm>
            <a:off x="7025584" y="2993357"/>
            <a:ext cx="1710539" cy="540831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2</a:t>
            </a:r>
          </a:p>
        </p:txBody>
      </p:sp>
      <p:sp>
        <p:nvSpPr>
          <p:cNvPr id="7" name="Can 6"/>
          <p:cNvSpPr/>
          <p:nvPr/>
        </p:nvSpPr>
        <p:spPr>
          <a:xfrm>
            <a:off x="7018435" y="4066740"/>
            <a:ext cx="1710539" cy="540831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3</a:t>
            </a:r>
          </a:p>
        </p:txBody>
      </p:sp>
      <p:sp>
        <p:nvSpPr>
          <p:cNvPr id="8" name="Can 7"/>
          <p:cNvSpPr/>
          <p:nvPr/>
        </p:nvSpPr>
        <p:spPr>
          <a:xfrm>
            <a:off x="9449738" y="2993356"/>
            <a:ext cx="1710539" cy="540831"/>
          </a:xfrm>
          <a:prstGeom prst="can">
            <a:avLst/>
          </a:prstGeom>
          <a:solidFill>
            <a:srgbClr val="FF0000"/>
          </a:solidFill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84648" y="4836855"/>
            <a:ext cx="4436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N=3</a:t>
            </a:r>
            <a:r>
              <a:rPr lang="en-US" sz="2400" dirty="0"/>
              <a:t>, </a:t>
            </a:r>
            <a:r>
              <a:rPr lang="en-US" sz="2400" i="1" dirty="0"/>
              <a:t>q=2, intersection=1</a:t>
            </a:r>
          </a:p>
          <a:p>
            <a:endParaRPr lang="en-US" sz="2400" i="1" dirty="0"/>
          </a:p>
          <a:p>
            <a:r>
              <a:rPr lang="en-US" sz="2400" i="1" dirty="0"/>
              <a:t>f=1, N’=4, q’=3, intersection=2</a:t>
            </a:r>
          </a:p>
        </p:txBody>
      </p:sp>
    </p:spTree>
    <p:extLst>
      <p:ext uri="{BB962C8B-B14F-4D97-AF65-F5344CB8AC3E}">
        <p14:creationId xmlns:p14="http://schemas.microsoft.com/office/powerpoint/2010/main" val="1006199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Liars in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Lies in Phase 1a, 2a</a:t>
            </a:r>
          </a:p>
          <a:p>
            <a:r>
              <a:rPr lang="en-US" dirty="0"/>
              <a:t>Lies in Phase 1b, 2b</a:t>
            </a:r>
          </a:p>
          <a:p>
            <a:pPr lvl="1"/>
            <a:endParaRPr lang="en-US" dirty="0"/>
          </a:p>
        </p:txBody>
      </p:sp>
      <p:cxnSp>
        <p:nvCxnSpPr>
          <p:cNvPr id="4" name="Straight Connector 5"/>
          <p:cNvCxnSpPr/>
          <p:nvPr/>
        </p:nvCxnSpPr>
        <p:spPr>
          <a:xfrm flipV="1">
            <a:off x="1871536" y="3660234"/>
            <a:ext cx="8836188" cy="1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7"/>
          <p:cNvCxnSpPr/>
          <p:nvPr/>
        </p:nvCxnSpPr>
        <p:spPr>
          <a:xfrm flipV="1">
            <a:off x="1876260" y="4425241"/>
            <a:ext cx="8836188" cy="1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0"/>
          <p:cNvCxnSpPr/>
          <p:nvPr/>
        </p:nvCxnSpPr>
        <p:spPr>
          <a:xfrm flipV="1">
            <a:off x="1871536" y="5222532"/>
            <a:ext cx="8836188" cy="1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n 6"/>
          <p:cNvSpPr/>
          <p:nvPr/>
        </p:nvSpPr>
        <p:spPr>
          <a:xfrm>
            <a:off x="1380046" y="3442072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1</a:t>
            </a:r>
          </a:p>
        </p:txBody>
      </p:sp>
      <p:sp>
        <p:nvSpPr>
          <p:cNvPr id="8" name="Can 8"/>
          <p:cNvSpPr/>
          <p:nvPr/>
        </p:nvSpPr>
        <p:spPr>
          <a:xfrm>
            <a:off x="1385674" y="4207079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2</a:t>
            </a:r>
          </a:p>
        </p:txBody>
      </p:sp>
      <p:sp>
        <p:nvSpPr>
          <p:cNvPr id="9" name="Can 6"/>
          <p:cNvSpPr/>
          <p:nvPr/>
        </p:nvSpPr>
        <p:spPr>
          <a:xfrm>
            <a:off x="1380046" y="5004370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3</a:t>
            </a:r>
          </a:p>
        </p:txBody>
      </p:sp>
      <p:cxnSp>
        <p:nvCxnSpPr>
          <p:cNvPr id="10" name="Straight Connector 16"/>
          <p:cNvCxnSpPr/>
          <p:nvPr/>
        </p:nvCxnSpPr>
        <p:spPr>
          <a:xfrm flipV="1">
            <a:off x="4817045" y="3660233"/>
            <a:ext cx="809434" cy="781184"/>
          </a:xfrm>
          <a:prstGeom prst="line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7"/>
          <p:cNvCxnSpPr/>
          <p:nvPr/>
        </p:nvCxnSpPr>
        <p:spPr>
          <a:xfrm>
            <a:off x="3840248" y="3649271"/>
            <a:ext cx="903863" cy="758668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9"/>
          <p:cNvCxnSpPr/>
          <p:nvPr/>
        </p:nvCxnSpPr>
        <p:spPr>
          <a:xfrm>
            <a:off x="3821590" y="3649271"/>
            <a:ext cx="948001" cy="158265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58"/>
          <p:cNvSpPr/>
          <p:nvPr/>
        </p:nvSpPr>
        <p:spPr>
          <a:xfrm>
            <a:off x="3294122" y="3250710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4" name="矩形 58"/>
          <p:cNvSpPr/>
          <p:nvPr/>
        </p:nvSpPr>
        <p:spPr>
          <a:xfrm>
            <a:off x="5381020" y="3271954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5" name="矩形 58"/>
          <p:cNvSpPr/>
          <p:nvPr/>
        </p:nvSpPr>
        <p:spPr>
          <a:xfrm>
            <a:off x="8495426" y="3211991"/>
            <a:ext cx="320040" cy="320040"/>
          </a:xfrm>
          <a:prstGeom prst="rect">
            <a:avLst/>
          </a:prstGeom>
          <a:solidFill>
            <a:srgbClr val="0070C0"/>
          </a:solidFill>
          <a:ln w="76200">
            <a:solidFill>
              <a:srgbClr val="FFC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99"/>
          <p:cNvCxnSpPr/>
          <p:nvPr/>
        </p:nvCxnSpPr>
        <p:spPr>
          <a:xfrm>
            <a:off x="5561967" y="3671753"/>
            <a:ext cx="1013773" cy="758668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00"/>
          <p:cNvCxnSpPr/>
          <p:nvPr/>
        </p:nvCxnSpPr>
        <p:spPr>
          <a:xfrm>
            <a:off x="5541040" y="3671753"/>
            <a:ext cx="1063278" cy="158265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02"/>
          <p:cNvCxnSpPr/>
          <p:nvPr/>
        </p:nvCxnSpPr>
        <p:spPr>
          <a:xfrm flipH="1">
            <a:off x="7340215" y="3660233"/>
            <a:ext cx="717820" cy="1541386"/>
          </a:xfrm>
          <a:prstGeom prst="line">
            <a:avLst/>
          </a:prstGeom>
          <a:ln w="28575" cmpd="sng">
            <a:solidFill>
              <a:srgbClr val="FF0000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08"/>
          <p:cNvCxnSpPr/>
          <p:nvPr/>
        </p:nvCxnSpPr>
        <p:spPr>
          <a:xfrm>
            <a:off x="7188654" y="3670150"/>
            <a:ext cx="925950" cy="766053"/>
          </a:xfrm>
          <a:prstGeom prst="line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11"/>
          <p:cNvCxnSpPr/>
          <p:nvPr/>
        </p:nvCxnSpPr>
        <p:spPr>
          <a:xfrm>
            <a:off x="7203961" y="3664555"/>
            <a:ext cx="920645" cy="1568939"/>
          </a:xfrm>
          <a:prstGeom prst="line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126"/>
          <p:cNvSpPr/>
          <p:nvPr/>
        </p:nvSpPr>
        <p:spPr>
          <a:xfrm>
            <a:off x="3105783" y="5916225"/>
            <a:ext cx="3422523" cy="470952"/>
          </a:xfrm>
          <a:prstGeom prst="roundRect">
            <a:avLst>
              <a:gd name="adj" fmla="val 29005"/>
            </a:avLst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phase1</a:t>
            </a:r>
          </a:p>
        </p:txBody>
      </p:sp>
      <p:sp>
        <p:nvSpPr>
          <p:cNvPr id="22" name="Rounded Rectangle 127"/>
          <p:cNvSpPr/>
          <p:nvPr/>
        </p:nvSpPr>
        <p:spPr>
          <a:xfrm>
            <a:off x="5626479" y="5916225"/>
            <a:ext cx="2649749" cy="470952"/>
          </a:xfrm>
          <a:prstGeom prst="roundRect">
            <a:avLst>
              <a:gd name="adj" fmla="val 29005"/>
            </a:avLst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phase2</a:t>
            </a:r>
          </a:p>
        </p:txBody>
      </p:sp>
      <p:sp>
        <p:nvSpPr>
          <p:cNvPr id="23" name="矩形 58"/>
          <p:cNvSpPr/>
          <p:nvPr/>
        </p:nvSpPr>
        <p:spPr>
          <a:xfrm>
            <a:off x="8495426" y="3974497"/>
            <a:ext cx="320040" cy="320040"/>
          </a:xfrm>
          <a:prstGeom prst="rect">
            <a:avLst/>
          </a:prstGeom>
          <a:solidFill>
            <a:srgbClr val="0070C0"/>
          </a:solidFill>
          <a:ln w="76200">
            <a:solidFill>
              <a:srgbClr val="FFC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24" name="矩形 58"/>
          <p:cNvSpPr/>
          <p:nvPr/>
        </p:nvSpPr>
        <p:spPr>
          <a:xfrm>
            <a:off x="8511484" y="4793411"/>
            <a:ext cx="320040" cy="320040"/>
          </a:xfrm>
          <a:prstGeom prst="rect">
            <a:avLst/>
          </a:prstGeom>
          <a:solidFill>
            <a:srgbClr val="0070C0"/>
          </a:solidFill>
          <a:ln w="76200">
            <a:solidFill>
              <a:srgbClr val="FFC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25" name="Rectangle 136"/>
          <p:cNvSpPr/>
          <p:nvPr/>
        </p:nvSpPr>
        <p:spPr>
          <a:xfrm>
            <a:off x="3995348" y="5459969"/>
            <a:ext cx="14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1a                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1b</a:t>
            </a:r>
          </a:p>
        </p:txBody>
      </p:sp>
      <p:sp>
        <p:nvSpPr>
          <p:cNvPr id="26" name="Rectangle 137"/>
          <p:cNvSpPr/>
          <p:nvPr/>
        </p:nvSpPr>
        <p:spPr>
          <a:xfrm>
            <a:off x="6219237" y="5455322"/>
            <a:ext cx="14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2a                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2b</a:t>
            </a:r>
          </a:p>
        </p:txBody>
      </p:sp>
      <p:sp>
        <p:nvSpPr>
          <p:cNvPr id="27" name="矩形 58"/>
          <p:cNvSpPr/>
          <p:nvPr/>
        </p:nvSpPr>
        <p:spPr>
          <a:xfrm>
            <a:off x="6720477" y="3467931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28" name="矩形 58"/>
          <p:cNvSpPr/>
          <p:nvPr/>
        </p:nvSpPr>
        <p:spPr>
          <a:xfrm>
            <a:off x="6720477" y="4249046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29" name="矩形 58"/>
          <p:cNvSpPr/>
          <p:nvPr/>
        </p:nvSpPr>
        <p:spPr>
          <a:xfrm>
            <a:off x="6720477" y="5062512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143"/>
          <p:cNvCxnSpPr/>
          <p:nvPr/>
        </p:nvCxnSpPr>
        <p:spPr>
          <a:xfrm flipH="1">
            <a:off x="7340215" y="4436203"/>
            <a:ext cx="774390" cy="797290"/>
          </a:xfrm>
          <a:prstGeom prst="line">
            <a:avLst/>
          </a:prstGeom>
          <a:ln w="28575" cmpd="sng">
            <a:solidFill>
              <a:srgbClr val="FF0000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828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439344" y="2903037"/>
            <a:ext cx="7674812" cy="2337224"/>
            <a:chOff x="1837178" y="2936490"/>
            <a:chExt cx="8840912" cy="2337224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1837178" y="2936490"/>
              <a:ext cx="8836188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1841902" y="3701497"/>
              <a:ext cx="8836188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837178" y="4498788"/>
              <a:ext cx="8836188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837178" y="5273713"/>
              <a:ext cx="8836188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Protocols with </a:t>
            </a:r>
            <a:r>
              <a:rPr lang="en-US" dirty="0" err="1"/>
              <a:t>byz</a:t>
            </a:r>
            <a:r>
              <a:rPr lang="en-US" dirty="0"/>
              <a:t>-quorum</a:t>
            </a:r>
          </a:p>
        </p:txBody>
      </p:sp>
      <p:sp>
        <p:nvSpPr>
          <p:cNvPr id="7" name="Can 6"/>
          <p:cNvSpPr/>
          <p:nvPr/>
        </p:nvSpPr>
        <p:spPr>
          <a:xfrm>
            <a:off x="1947854" y="2684875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1</a:t>
            </a:r>
          </a:p>
        </p:txBody>
      </p:sp>
      <p:sp>
        <p:nvSpPr>
          <p:cNvPr id="9" name="Can 8"/>
          <p:cNvSpPr/>
          <p:nvPr/>
        </p:nvSpPr>
        <p:spPr>
          <a:xfrm>
            <a:off x="1953482" y="3449882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2</a:t>
            </a:r>
          </a:p>
        </p:txBody>
      </p:sp>
      <p:sp>
        <p:nvSpPr>
          <p:cNvPr id="12" name="Can 6"/>
          <p:cNvSpPr/>
          <p:nvPr/>
        </p:nvSpPr>
        <p:spPr>
          <a:xfrm>
            <a:off x="1947854" y="4247173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3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384853" y="2903036"/>
            <a:ext cx="809434" cy="781184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408056" y="2892074"/>
            <a:ext cx="903863" cy="758668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89398" y="2892074"/>
            <a:ext cx="948001" cy="158265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矩形 58"/>
          <p:cNvSpPr/>
          <p:nvPr/>
        </p:nvSpPr>
        <p:spPr>
          <a:xfrm>
            <a:off x="6302488" y="2515529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05" name="矩形 58"/>
          <p:cNvSpPr/>
          <p:nvPr/>
        </p:nvSpPr>
        <p:spPr>
          <a:xfrm>
            <a:off x="8895248" y="2489156"/>
            <a:ext cx="320040" cy="320040"/>
          </a:xfrm>
          <a:prstGeom prst="rect">
            <a:avLst/>
          </a:prstGeom>
          <a:solidFill>
            <a:srgbClr val="0070C0"/>
          </a:solidFill>
          <a:ln w="76200">
            <a:solidFill>
              <a:srgbClr val="FFC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6439030" y="2903353"/>
            <a:ext cx="1063278" cy="158265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8106852" y="2903457"/>
            <a:ext cx="854075" cy="1562299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/>
          <p:cNvSpPr/>
          <p:nvPr/>
        </p:nvSpPr>
        <p:spPr>
          <a:xfrm>
            <a:off x="3798679" y="5800381"/>
            <a:ext cx="3422523" cy="470952"/>
          </a:xfrm>
          <a:prstGeom prst="roundRect">
            <a:avLst>
              <a:gd name="adj" fmla="val 29005"/>
            </a:avLst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phase1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6319375" y="5800381"/>
            <a:ext cx="2649749" cy="470952"/>
          </a:xfrm>
          <a:prstGeom prst="roundRect">
            <a:avLst>
              <a:gd name="adj" fmla="val 29005"/>
            </a:avLst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phase2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4649322" y="5423703"/>
            <a:ext cx="14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1a                1b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873211" y="5419056"/>
            <a:ext cx="14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2a                2b</a:t>
            </a:r>
          </a:p>
        </p:txBody>
      </p:sp>
      <p:sp>
        <p:nvSpPr>
          <p:cNvPr id="34" name="Can 6"/>
          <p:cNvSpPr/>
          <p:nvPr/>
        </p:nvSpPr>
        <p:spPr>
          <a:xfrm>
            <a:off x="1947854" y="5022098"/>
            <a:ext cx="1346642" cy="401720"/>
          </a:xfrm>
          <a:prstGeom prst="can">
            <a:avLst/>
          </a:prstGeom>
          <a:solidFill>
            <a:srgbClr val="FF0000"/>
          </a:solidFill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4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4408056" y="2910384"/>
            <a:ext cx="864622" cy="2318597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362655" y="2902721"/>
            <a:ext cx="831632" cy="2316867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439030" y="2932132"/>
            <a:ext cx="1034700" cy="2308128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8234611" y="2873943"/>
            <a:ext cx="726316" cy="2395499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矩形 58"/>
          <p:cNvSpPr/>
          <p:nvPr/>
        </p:nvSpPr>
        <p:spPr>
          <a:xfrm>
            <a:off x="7668825" y="4294132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64" name="矩形 58"/>
          <p:cNvSpPr/>
          <p:nvPr/>
        </p:nvSpPr>
        <p:spPr>
          <a:xfrm>
            <a:off x="7675022" y="5067885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052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Acceptor can lie in phase 1b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837178" y="2932779"/>
            <a:ext cx="3493105" cy="25336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1841902" y="3701497"/>
            <a:ext cx="8836188" cy="1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837178" y="4498788"/>
            <a:ext cx="8836188" cy="1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n 6"/>
          <p:cNvSpPr/>
          <p:nvPr/>
        </p:nvSpPr>
        <p:spPr>
          <a:xfrm>
            <a:off x="1345688" y="2718328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1</a:t>
            </a:r>
          </a:p>
        </p:txBody>
      </p:sp>
      <p:sp>
        <p:nvSpPr>
          <p:cNvPr id="8" name="Can 7"/>
          <p:cNvSpPr/>
          <p:nvPr/>
        </p:nvSpPr>
        <p:spPr>
          <a:xfrm>
            <a:off x="1351316" y="3483335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2</a:t>
            </a:r>
          </a:p>
        </p:txBody>
      </p:sp>
      <p:sp>
        <p:nvSpPr>
          <p:cNvPr id="9" name="Can 8"/>
          <p:cNvSpPr/>
          <p:nvPr/>
        </p:nvSpPr>
        <p:spPr>
          <a:xfrm>
            <a:off x="1345688" y="4280626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3</a:t>
            </a:r>
          </a:p>
        </p:txBody>
      </p:sp>
      <p:sp>
        <p:nvSpPr>
          <p:cNvPr id="14" name="矩形 58"/>
          <p:cNvSpPr/>
          <p:nvPr/>
        </p:nvSpPr>
        <p:spPr>
          <a:xfrm>
            <a:off x="4512913" y="2524209"/>
            <a:ext cx="320040" cy="320040"/>
          </a:xfrm>
          <a:prstGeom prst="rect">
            <a:avLst/>
          </a:prstGeom>
          <a:solidFill>
            <a:srgbClr val="0070C0"/>
          </a:solidFill>
          <a:ln w="76200">
            <a:solidFill>
              <a:srgbClr val="FFC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847615" y="2967187"/>
            <a:ext cx="824841" cy="2330064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837178" y="5273713"/>
            <a:ext cx="8836188" cy="1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n 6"/>
          <p:cNvSpPr/>
          <p:nvPr/>
        </p:nvSpPr>
        <p:spPr>
          <a:xfrm>
            <a:off x="1345688" y="5055551"/>
            <a:ext cx="1346642" cy="401720"/>
          </a:xfrm>
          <a:prstGeom prst="can">
            <a:avLst/>
          </a:prstGeom>
          <a:solidFill>
            <a:srgbClr val="FF0000"/>
          </a:solidFill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4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3635516" y="2967187"/>
            <a:ext cx="1036940" cy="1538539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636007" y="2925220"/>
            <a:ext cx="560393" cy="764687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636007" y="3689907"/>
            <a:ext cx="560393" cy="797290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636007" y="3700145"/>
            <a:ext cx="560393" cy="1561976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969932" y="2633452"/>
            <a:ext cx="4972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✖</a:t>
            </a:r>
            <a:endParaRPr lang="en-US" sz="3200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5218558" y="2915536"/>
            <a:ext cx="5469676" cy="17243"/>
          </a:xfrm>
          <a:prstGeom prst="line">
            <a:avLst/>
          </a:prstGeom>
          <a:ln w="38100" cmpd="sng">
            <a:solidFill>
              <a:schemeClr val="tx1"/>
            </a:solidFill>
            <a:prstDash val="sysDot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7352517" y="3680310"/>
            <a:ext cx="665356" cy="1594582"/>
          </a:xfrm>
          <a:prstGeom prst="line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7352517" y="3667862"/>
            <a:ext cx="332678" cy="802354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矩形 58"/>
          <p:cNvSpPr/>
          <p:nvPr/>
        </p:nvSpPr>
        <p:spPr>
          <a:xfrm>
            <a:off x="3183820" y="4327585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55" name="矩形 58"/>
          <p:cNvSpPr/>
          <p:nvPr/>
        </p:nvSpPr>
        <p:spPr>
          <a:xfrm>
            <a:off x="3194045" y="5137231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56" name="矩形 58"/>
          <p:cNvSpPr/>
          <p:nvPr/>
        </p:nvSpPr>
        <p:spPr>
          <a:xfrm>
            <a:off x="7518856" y="3312045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64" name="矩形 58"/>
          <p:cNvSpPr/>
          <p:nvPr/>
        </p:nvSpPr>
        <p:spPr>
          <a:xfrm>
            <a:off x="6756183" y="5110512"/>
            <a:ext cx="320040" cy="32004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65" name="矩形 58"/>
          <p:cNvSpPr/>
          <p:nvPr/>
        </p:nvSpPr>
        <p:spPr>
          <a:xfrm>
            <a:off x="7857853" y="3312045"/>
            <a:ext cx="320040" cy="32004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96850" y="3195771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???</a:t>
            </a:r>
            <a:endParaRPr lang="en-US" dirty="0"/>
          </a:p>
        </p:txBody>
      </p:sp>
      <p:sp>
        <p:nvSpPr>
          <p:cNvPr id="28" name="Rounded Rectangle 126"/>
          <p:cNvSpPr/>
          <p:nvPr/>
        </p:nvSpPr>
        <p:spPr>
          <a:xfrm>
            <a:off x="5723731" y="5542756"/>
            <a:ext cx="3717777" cy="470952"/>
          </a:xfrm>
          <a:prstGeom prst="roundRect">
            <a:avLst>
              <a:gd name="adj" fmla="val 29005"/>
            </a:avLst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phase1 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(for a higher ballot)</a:t>
            </a:r>
          </a:p>
        </p:txBody>
      </p:sp>
      <p:sp>
        <p:nvSpPr>
          <p:cNvPr id="29" name="Rounded Rectangle 127"/>
          <p:cNvSpPr/>
          <p:nvPr/>
        </p:nvSpPr>
        <p:spPr>
          <a:xfrm>
            <a:off x="2224263" y="5545045"/>
            <a:ext cx="2649749" cy="470952"/>
          </a:xfrm>
          <a:prstGeom prst="roundRect">
            <a:avLst>
              <a:gd name="adj" fmla="val 29005"/>
            </a:avLst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phase2</a:t>
            </a:r>
          </a:p>
        </p:txBody>
      </p:sp>
    </p:spTree>
    <p:extLst>
      <p:ext uri="{BB962C8B-B14F-4D97-AF65-F5344CB8AC3E}">
        <p14:creationId xmlns:p14="http://schemas.microsoft.com/office/powerpoint/2010/main" val="831991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outvote liar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12129" cy="4351338"/>
          </a:xfrm>
        </p:spPr>
        <p:txBody>
          <a:bodyPr/>
          <a:lstStyle/>
          <a:p>
            <a:r>
              <a:rPr lang="en-US" dirty="0"/>
              <a:t>A possible solution: increase the quorum size</a:t>
            </a:r>
          </a:p>
          <a:p>
            <a:pPr lvl="1"/>
            <a:r>
              <a:rPr lang="en-US" dirty="0"/>
              <a:t>Original quorum size </a:t>
            </a:r>
            <a:r>
              <a:rPr lang="en-US" i="1" dirty="0"/>
              <a:t>q = 2f+1, </a:t>
            </a:r>
          </a:p>
          <a:p>
            <a:pPr lvl="1"/>
            <a:r>
              <a:rPr lang="en-US" altLang="zh-CN" dirty="0"/>
              <a:t>Original quorum Intersection = </a:t>
            </a:r>
            <a:r>
              <a:rPr lang="en-US" altLang="zh-CN" i="1" dirty="0"/>
              <a:t>f+1</a:t>
            </a:r>
            <a:endParaRPr lang="en-US" i="1" dirty="0"/>
          </a:p>
          <a:p>
            <a:pPr lvl="1"/>
            <a:r>
              <a:rPr lang="en-US" dirty="0"/>
              <a:t>Original</a:t>
            </a:r>
            <a:r>
              <a:rPr lang="en-US" i="1" dirty="0"/>
              <a:t> N = 3f+1</a:t>
            </a:r>
          </a:p>
          <a:p>
            <a:pPr lvl="1"/>
            <a:r>
              <a:rPr lang="en-US" dirty="0" err="1"/>
              <a:t>Byz</a:t>
            </a:r>
            <a:r>
              <a:rPr lang="en-US" dirty="0"/>
              <a:t>-quorum </a:t>
            </a:r>
            <a:r>
              <a:rPr lang="en-US" i="1" dirty="0"/>
              <a:t>q’=3f+1</a:t>
            </a:r>
            <a:endParaRPr lang="en-US" dirty="0"/>
          </a:p>
          <a:p>
            <a:pPr lvl="1"/>
            <a:r>
              <a:rPr lang="en-US" dirty="0" err="1"/>
              <a:t>Byz</a:t>
            </a:r>
            <a:r>
              <a:rPr lang="en-US" dirty="0"/>
              <a:t>-quorum intersection = </a:t>
            </a:r>
            <a:r>
              <a:rPr lang="en-US" i="1" dirty="0"/>
              <a:t>2f+1</a:t>
            </a:r>
            <a:r>
              <a:rPr lang="en-US" dirty="0"/>
              <a:t>	</a:t>
            </a:r>
          </a:p>
          <a:p>
            <a:pPr lvl="1"/>
            <a:r>
              <a:rPr lang="en-US" dirty="0" err="1"/>
              <a:t>Byz</a:t>
            </a:r>
            <a:r>
              <a:rPr lang="en-US" dirty="0"/>
              <a:t> acceptors </a:t>
            </a:r>
            <a:r>
              <a:rPr lang="en-US" i="1" dirty="0"/>
              <a:t>N’ = 4f+1</a:t>
            </a:r>
          </a:p>
        </p:txBody>
      </p:sp>
      <p:sp>
        <p:nvSpPr>
          <p:cNvPr id="4" name="Can 3"/>
          <p:cNvSpPr/>
          <p:nvPr/>
        </p:nvSpPr>
        <p:spPr>
          <a:xfrm>
            <a:off x="7018435" y="1963437"/>
            <a:ext cx="1710539" cy="540831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1</a:t>
            </a:r>
          </a:p>
        </p:txBody>
      </p:sp>
      <p:sp>
        <p:nvSpPr>
          <p:cNvPr id="5" name="Can 4"/>
          <p:cNvSpPr/>
          <p:nvPr/>
        </p:nvSpPr>
        <p:spPr>
          <a:xfrm>
            <a:off x="7025584" y="2993357"/>
            <a:ext cx="1710539" cy="540831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2</a:t>
            </a:r>
          </a:p>
        </p:txBody>
      </p:sp>
      <p:sp>
        <p:nvSpPr>
          <p:cNvPr id="6" name="Can 5"/>
          <p:cNvSpPr/>
          <p:nvPr/>
        </p:nvSpPr>
        <p:spPr>
          <a:xfrm>
            <a:off x="7018435" y="4066740"/>
            <a:ext cx="1710539" cy="540831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3</a:t>
            </a:r>
          </a:p>
        </p:txBody>
      </p:sp>
      <p:sp>
        <p:nvSpPr>
          <p:cNvPr id="7" name="Can 6"/>
          <p:cNvSpPr/>
          <p:nvPr/>
        </p:nvSpPr>
        <p:spPr>
          <a:xfrm>
            <a:off x="9449737" y="2571306"/>
            <a:ext cx="1710539" cy="540831"/>
          </a:xfrm>
          <a:prstGeom prst="can">
            <a:avLst/>
          </a:prstGeom>
          <a:solidFill>
            <a:srgbClr val="FFC000"/>
          </a:solidFill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84648" y="4836855"/>
            <a:ext cx="44361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N=4</a:t>
            </a:r>
            <a:r>
              <a:rPr lang="en-US" sz="2400" dirty="0"/>
              <a:t>, </a:t>
            </a:r>
            <a:r>
              <a:rPr lang="en-US" sz="2400" i="1" dirty="0"/>
              <a:t>q=3, intersection=2</a:t>
            </a:r>
          </a:p>
          <a:p>
            <a:r>
              <a:rPr lang="en-US" sz="2400" i="1" dirty="0"/>
              <a:t>f=1, N’=5, q’=4, intersection=3</a:t>
            </a:r>
          </a:p>
        </p:txBody>
      </p:sp>
      <p:sp>
        <p:nvSpPr>
          <p:cNvPr id="9" name="Can 8"/>
          <p:cNvSpPr/>
          <p:nvPr/>
        </p:nvSpPr>
        <p:spPr>
          <a:xfrm>
            <a:off x="9449737" y="3763471"/>
            <a:ext cx="1710539" cy="540831"/>
          </a:xfrm>
          <a:prstGeom prst="can">
            <a:avLst/>
          </a:prstGeom>
          <a:solidFill>
            <a:srgbClr val="FF0000"/>
          </a:solidFill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5</a:t>
            </a:r>
          </a:p>
        </p:txBody>
      </p:sp>
    </p:spTree>
    <p:extLst>
      <p:ext uri="{BB962C8B-B14F-4D97-AF65-F5344CB8AC3E}">
        <p14:creationId xmlns:p14="http://schemas.microsoft.com/office/powerpoint/2010/main" val="483669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2138260" y="2272515"/>
            <a:ext cx="7670711" cy="1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142361" y="3037522"/>
            <a:ext cx="7670711" cy="1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138260" y="3834813"/>
            <a:ext cx="7670711" cy="1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138260" y="4609738"/>
            <a:ext cx="7670711" cy="1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Protocols with </a:t>
            </a:r>
            <a:r>
              <a:rPr lang="en-US" dirty="0" err="1"/>
              <a:t>byz</a:t>
            </a:r>
            <a:r>
              <a:rPr lang="en-US" dirty="0"/>
              <a:t>-quorum</a:t>
            </a:r>
          </a:p>
        </p:txBody>
      </p:sp>
      <p:sp>
        <p:nvSpPr>
          <p:cNvPr id="7" name="Can 6"/>
          <p:cNvSpPr/>
          <p:nvPr/>
        </p:nvSpPr>
        <p:spPr>
          <a:xfrm>
            <a:off x="1646770" y="2054353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1</a:t>
            </a:r>
          </a:p>
        </p:txBody>
      </p:sp>
      <p:sp>
        <p:nvSpPr>
          <p:cNvPr id="9" name="Can 8"/>
          <p:cNvSpPr/>
          <p:nvPr/>
        </p:nvSpPr>
        <p:spPr>
          <a:xfrm>
            <a:off x="1652398" y="2819360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2</a:t>
            </a:r>
          </a:p>
        </p:txBody>
      </p:sp>
      <p:sp>
        <p:nvSpPr>
          <p:cNvPr id="12" name="Can 6"/>
          <p:cNvSpPr/>
          <p:nvPr/>
        </p:nvSpPr>
        <p:spPr>
          <a:xfrm>
            <a:off x="1646770" y="3616651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3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083769" y="2250589"/>
            <a:ext cx="502265" cy="803109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50664" y="2267631"/>
            <a:ext cx="1360171" cy="752589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650663" y="2301610"/>
            <a:ext cx="1266589" cy="1509203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矩形 58"/>
          <p:cNvSpPr/>
          <p:nvPr/>
        </p:nvSpPr>
        <p:spPr>
          <a:xfrm>
            <a:off x="6001404" y="1885007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05" name="矩形 58"/>
          <p:cNvSpPr/>
          <p:nvPr/>
        </p:nvSpPr>
        <p:spPr>
          <a:xfrm>
            <a:off x="9009396" y="1835588"/>
            <a:ext cx="320040" cy="320040"/>
          </a:xfrm>
          <a:prstGeom prst="rect">
            <a:avLst/>
          </a:prstGeom>
          <a:solidFill>
            <a:srgbClr val="0070C0"/>
          </a:solidFill>
          <a:ln w="76200">
            <a:solidFill>
              <a:srgbClr val="FFC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6158873" y="2272831"/>
            <a:ext cx="1013773" cy="758668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137946" y="2272831"/>
            <a:ext cx="1063278" cy="158265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7805769" y="2289818"/>
            <a:ext cx="1221888" cy="1545416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/>
          <p:cNvSpPr/>
          <p:nvPr/>
        </p:nvSpPr>
        <p:spPr>
          <a:xfrm>
            <a:off x="3319176" y="6079162"/>
            <a:ext cx="3422523" cy="470952"/>
          </a:xfrm>
          <a:prstGeom prst="roundRect">
            <a:avLst>
              <a:gd name="adj" fmla="val 29005"/>
            </a:avLst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phase1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5839872" y="6079162"/>
            <a:ext cx="2649749" cy="470952"/>
          </a:xfrm>
          <a:prstGeom prst="roundRect">
            <a:avLst>
              <a:gd name="adj" fmla="val 29005"/>
            </a:avLst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phase2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4168489" y="5733068"/>
            <a:ext cx="14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1a                1b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393708" y="5697837"/>
            <a:ext cx="14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2a                2b</a:t>
            </a:r>
          </a:p>
        </p:txBody>
      </p:sp>
      <p:sp>
        <p:nvSpPr>
          <p:cNvPr id="34" name="Can 6"/>
          <p:cNvSpPr/>
          <p:nvPr/>
        </p:nvSpPr>
        <p:spPr>
          <a:xfrm>
            <a:off x="1646770" y="4391576"/>
            <a:ext cx="1346642" cy="401720"/>
          </a:xfrm>
          <a:prstGeom prst="can">
            <a:avLst/>
          </a:prstGeom>
          <a:solidFill>
            <a:schemeClr val="accent4"/>
          </a:solidFill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4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3650665" y="2261237"/>
            <a:ext cx="1137201" cy="2366523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054973" y="2277298"/>
            <a:ext cx="688165" cy="1565724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137946" y="2301610"/>
            <a:ext cx="1034700" cy="2308128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933527" y="2272200"/>
            <a:ext cx="1094130" cy="2366720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矩形 58"/>
          <p:cNvSpPr/>
          <p:nvPr/>
        </p:nvSpPr>
        <p:spPr>
          <a:xfrm>
            <a:off x="7367741" y="3663610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64" name="矩形 58"/>
          <p:cNvSpPr/>
          <p:nvPr/>
        </p:nvSpPr>
        <p:spPr>
          <a:xfrm>
            <a:off x="7373938" y="4437363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143146" y="5363990"/>
            <a:ext cx="7670711" cy="1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an 6"/>
          <p:cNvSpPr/>
          <p:nvPr/>
        </p:nvSpPr>
        <p:spPr>
          <a:xfrm>
            <a:off x="1651656" y="5145828"/>
            <a:ext cx="1346642" cy="401720"/>
          </a:xfrm>
          <a:prstGeom prst="can">
            <a:avLst/>
          </a:prstGeom>
          <a:solidFill>
            <a:srgbClr val="FF0000"/>
          </a:solidFill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5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649923" y="2250589"/>
            <a:ext cx="971426" cy="3168656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279356" y="2301610"/>
            <a:ext cx="699145" cy="3145901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132752" y="2283479"/>
            <a:ext cx="953996" cy="3135766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矩形 58"/>
          <p:cNvSpPr/>
          <p:nvPr/>
        </p:nvSpPr>
        <p:spPr>
          <a:xfrm>
            <a:off x="7370989" y="5180232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8089412" y="2319578"/>
            <a:ext cx="938246" cy="3073593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256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759119" y="2386369"/>
            <a:ext cx="3493105" cy="25336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1763843" y="3155087"/>
            <a:ext cx="8836188" cy="1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759119" y="3952378"/>
            <a:ext cx="8836188" cy="1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n 6"/>
          <p:cNvSpPr/>
          <p:nvPr/>
        </p:nvSpPr>
        <p:spPr>
          <a:xfrm>
            <a:off x="1267629" y="2171918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1</a:t>
            </a:r>
          </a:p>
        </p:txBody>
      </p:sp>
      <p:sp>
        <p:nvSpPr>
          <p:cNvPr id="8" name="Can 7"/>
          <p:cNvSpPr/>
          <p:nvPr/>
        </p:nvSpPr>
        <p:spPr>
          <a:xfrm>
            <a:off x="1273257" y="2936925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2</a:t>
            </a:r>
          </a:p>
        </p:txBody>
      </p:sp>
      <p:sp>
        <p:nvSpPr>
          <p:cNvPr id="9" name="Can 8"/>
          <p:cNvSpPr/>
          <p:nvPr/>
        </p:nvSpPr>
        <p:spPr>
          <a:xfrm>
            <a:off x="1267629" y="3734216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3</a:t>
            </a:r>
          </a:p>
        </p:txBody>
      </p:sp>
      <p:sp>
        <p:nvSpPr>
          <p:cNvPr id="14" name="矩形 58"/>
          <p:cNvSpPr/>
          <p:nvPr/>
        </p:nvSpPr>
        <p:spPr>
          <a:xfrm>
            <a:off x="4434854" y="1977799"/>
            <a:ext cx="320040" cy="320040"/>
          </a:xfrm>
          <a:prstGeom prst="rect">
            <a:avLst/>
          </a:prstGeom>
          <a:solidFill>
            <a:srgbClr val="0070C0"/>
          </a:solidFill>
          <a:ln w="76200">
            <a:solidFill>
              <a:srgbClr val="FFC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endCxn id="14" idx="2"/>
          </p:cNvCxnSpPr>
          <p:nvPr/>
        </p:nvCxnSpPr>
        <p:spPr>
          <a:xfrm flipV="1">
            <a:off x="3667291" y="2297839"/>
            <a:ext cx="927583" cy="2450766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759119" y="4727303"/>
            <a:ext cx="8836188" cy="1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n 6"/>
          <p:cNvSpPr/>
          <p:nvPr/>
        </p:nvSpPr>
        <p:spPr>
          <a:xfrm>
            <a:off x="1267629" y="4509141"/>
            <a:ext cx="1346642" cy="401720"/>
          </a:xfrm>
          <a:prstGeom prst="can">
            <a:avLst/>
          </a:prstGeom>
          <a:solidFill>
            <a:schemeClr val="accent4"/>
          </a:solidFill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4</a:t>
            </a:r>
          </a:p>
        </p:txBody>
      </p:sp>
      <p:cxnSp>
        <p:nvCxnSpPr>
          <p:cNvPr id="32" name="Straight Connector 31"/>
          <p:cNvCxnSpPr>
            <a:endCxn id="14" idx="2"/>
          </p:cNvCxnSpPr>
          <p:nvPr/>
        </p:nvCxnSpPr>
        <p:spPr>
          <a:xfrm flipV="1">
            <a:off x="3557457" y="2297839"/>
            <a:ext cx="1037417" cy="1661478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557948" y="2378810"/>
            <a:ext cx="560393" cy="764687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557948" y="3143497"/>
            <a:ext cx="560393" cy="797290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557948" y="3153735"/>
            <a:ext cx="560393" cy="1561976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891873" y="2087042"/>
            <a:ext cx="4972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✖</a:t>
            </a:r>
            <a:endParaRPr lang="en-US" sz="3200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5140499" y="2369126"/>
            <a:ext cx="5469676" cy="17243"/>
          </a:xfrm>
          <a:prstGeom prst="line">
            <a:avLst/>
          </a:prstGeom>
          <a:ln w="38100" cmpd="sng">
            <a:solidFill>
              <a:schemeClr val="tx1"/>
            </a:solidFill>
            <a:prstDash val="sysDot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7274458" y="3133900"/>
            <a:ext cx="665356" cy="1594582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7274458" y="3121452"/>
            <a:ext cx="332678" cy="802354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矩形 58"/>
          <p:cNvSpPr/>
          <p:nvPr/>
        </p:nvSpPr>
        <p:spPr>
          <a:xfrm>
            <a:off x="3105761" y="3781175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55" name="矩形 58"/>
          <p:cNvSpPr/>
          <p:nvPr/>
        </p:nvSpPr>
        <p:spPr>
          <a:xfrm>
            <a:off x="3115986" y="4590821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56" name="矩形 58"/>
          <p:cNvSpPr/>
          <p:nvPr/>
        </p:nvSpPr>
        <p:spPr>
          <a:xfrm>
            <a:off x="7440797" y="2765635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65" name="矩形 58"/>
          <p:cNvSpPr/>
          <p:nvPr/>
        </p:nvSpPr>
        <p:spPr>
          <a:xfrm>
            <a:off x="8189190" y="2754484"/>
            <a:ext cx="320040" cy="32004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632361" y="2650000"/>
            <a:ext cx="2879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Blue outvotes red!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759119" y="5515333"/>
            <a:ext cx="8836188" cy="1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n 6"/>
          <p:cNvSpPr/>
          <p:nvPr/>
        </p:nvSpPr>
        <p:spPr>
          <a:xfrm>
            <a:off x="1267629" y="5297171"/>
            <a:ext cx="1346642" cy="401720"/>
          </a:xfrm>
          <a:prstGeom prst="can">
            <a:avLst/>
          </a:prstGeom>
          <a:solidFill>
            <a:srgbClr val="FF0000"/>
          </a:solidFill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5</a:t>
            </a:r>
          </a:p>
        </p:txBody>
      </p:sp>
      <p:sp>
        <p:nvSpPr>
          <p:cNvPr id="30" name="矩形 58"/>
          <p:cNvSpPr/>
          <p:nvPr/>
        </p:nvSpPr>
        <p:spPr>
          <a:xfrm>
            <a:off x="3115986" y="5378851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31" name="矩形 58"/>
          <p:cNvSpPr/>
          <p:nvPr/>
        </p:nvSpPr>
        <p:spPr>
          <a:xfrm>
            <a:off x="6678124" y="5352132"/>
            <a:ext cx="320040" cy="32004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endCxn id="14" idx="2"/>
          </p:cNvCxnSpPr>
          <p:nvPr/>
        </p:nvCxnSpPr>
        <p:spPr>
          <a:xfrm flipV="1">
            <a:off x="4011891" y="2297839"/>
            <a:ext cx="582983" cy="3241032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矩形 58"/>
          <p:cNvSpPr/>
          <p:nvPr/>
        </p:nvSpPr>
        <p:spPr>
          <a:xfrm>
            <a:off x="7803634" y="2766197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7440797" y="3153735"/>
            <a:ext cx="878013" cy="2358418"/>
          </a:xfrm>
          <a:prstGeom prst="line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126"/>
          <p:cNvSpPr/>
          <p:nvPr/>
        </p:nvSpPr>
        <p:spPr>
          <a:xfrm>
            <a:off x="5708635" y="6113743"/>
            <a:ext cx="3718586" cy="470952"/>
          </a:xfrm>
          <a:prstGeom prst="roundRect">
            <a:avLst>
              <a:gd name="adj" fmla="val 29005"/>
            </a:avLst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phase1 (for a higher ballot)</a:t>
            </a:r>
          </a:p>
        </p:txBody>
      </p:sp>
      <p:sp>
        <p:nvSpPr>
          <p:cNvPr id="38" name="Rectangle 136"/>
          <p:cNvSpPr/>
          <p:nvPr/>
        </p:nvSpPr>
        <p:spPr>
          <a:xfrm>
            <a:off x="6557948" y="5767649"/>
            <a:ext cx="14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1a                1b</a:t>
            </a:r>
          </a:p>
        </p:txBody>
      </p:sp>
      <p:cxnSp>
        <p:nvCxnSpPr>
          <p:cNvPr id="42" name="Straight Connector 35"/>
          <p:cNvCxnSpPr/>
          <p:nvPr/>
        </p:nvCxnSpPr>
        <p:spPr>
          <a:xfrm>
            <a:off x="6538642" y="3128578"/>
            <a:ext cx="588604" cy="2410293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893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now: too many acceptors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N’ = N + f = 4f + 1</a:t>
            </a:r>
          </a:p>
          <a:p>
            <a:endParaRPr lang="en-US" dirty="0"/>
          </a:p>
          <a:p>
            <a:r>
              <a:rPr lang="en-US" dirty="0"/>
              <a:t>Can we shrink the size of acceptors?</a:t>
            </a:r>
          </a:p>
          <a:p>
            <a:pPr lvl="1"/>
            <a:r>
              <a:rPr lang="en-US" dirty="0"/>
              <a:t>From </a:t>
            </a:r>
            <a:r>
              <a:rPr lang="en-US" i="1" dirty="0"/>
              <a:t>4f+1</a:t>
            </a:r>
            <a:r>
              <a:rPr lang="en-US" dirty="0"/>
              <a:t> to </a:t>
            </a:r>
            <a:r>
              <a:rPr lang="en-US" i="1" dirty="0"/>
              <a:t>3f+1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r>
              <a:rPr lang="en-US" dirty="0"/>
              <a:t>Alternative solution: disable the lies in phase 1b </a:t>
            </a:r>
          </a:p>
          <a:p>
            <a:pPr lvl="1"/>
            <a:r>
              <a:rPr lang="en-US" dirty="0"/>
              <a:t>Require the value in 1b message be attached with a “proof”</a:t>
            </a:r>
          </a:p>
          <a:p>
            <a:pPr lvl="1"/>
            <a:r>
              <a:rPr lang="en-US" dirty="0"/>
              <a:t>Assert that this value was actually a safe value, not a fake value</a:t>
            </a:r>
          </a:p>
          <a:p>
            <a:pPr lvl="1"/>
            <a:r>
              <a:rPr lang="en-US" dirty="0"/>
              <a:t>The proof is implied by phase 2a message (assumes no lies of 2a )</a:t>
            </a:r>
          </a:p>
          <a:p>
            <a:pPr marL="457200" lvl="1" indent="0">
              <a:buNone/>
            </a:pPr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955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4"/>
    </mc:Choice>
    <mc:Fallback xmlns="">
      <p:transition spd="slow" advTm="9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139045" y="2796091"/>
            <a:ext cx="7670711" cy="1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143146" y="3561098"/>
            <a:ext cx="7670711" cy="1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139045" y="4358389"/>
            <a:ext cx="7670711" cy="1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n 8"/>
          <p:cNvSpPr/>
          <p:nvPr/>
        </p:nvSpPr>
        <p:spPr>
          <a:xfrm>
            <a:off x="1647555" y="2577929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1</a:t>
            </a:r>
          </a:p>
        </p:txBody>
      </p:sp>
      <p:sp>
        <p:nvSpPr>
          <p:cNvPr id="10" name="Can 9"/>
          <p:cNvSpPr/>
          <p:nvPr/>
        </p:nvSpPr>
        <p:spPr>
          <a:xfrm>
            <a:off x="1653183" y="3342936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2</a:t>
            </a:r>
          </a:p>
        </p:txBody>
      </p:sp>
      <p:sp>
        <p:nvSpPr>
          <p:cNvPr id="11" name="Can 6"/>
          <p:cNvSpPr/>
          <p:nvPr/>
        </p:nvSpPr>
        <p:spPr>
          <a:xfrm>
            <a:off x="1647555" y="4140227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3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856911" y="2769933"/>
            <a:ext cx="780308" cy="800448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51449" y="2791207"/>
            <a:ext cx="1041423" cy="763868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58"/>
          <p:cNvSpPr/>
          <p:nvPr/>
        </p:nvSpPr>
        <p:spPr>
          <a:xfrm>
            <a:off x="7356844" y="2623922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6" name="矩形 58"/>
          <p:cNvSpPr/>
          <p:nvPr/>
        </p:nvSpPr>
        <p:spPr>
          <a:xfrm>
            <a:off x="9010181" y="2359164"/>
            <a:ext cx="320040" cy="320040"/>
          </a:xfrm>
          <a:prstGeom prst="rect">
            <a:avLst/>
          </a:prstGeom>
          <a:solidFill>
            <a:srgbClr val="0070C0"/>
          </a:solidFill>
          <a:ln w="76200">
            <a:solidFill>
              <a:srgbClr val="FFC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159658" y="2796407"/>
            <a:ext cx="715704" cy="305608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38731" y="2796407"/>
            <a:ext cx="948017" cy="1570191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806554" y="2813394"/>
            <a:ext cx="1221888" cy="1545416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319176" y="5926762"/>
            <a:ext cx="3422523" cy="470952"/>
          </a:xfrm>
          <a:prstGeom prst="roundRect">
            <a:avLst>
              <a:gd name="adj" fmla="val 29005"/>
            </a:avLst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phase1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839872" y="5926762"/>
            <a:ext cx="2649749" cy="470952"/>
          </a:xfrm>
          <a:prstGeom prst="roundRect">
            <a:avLst>
              <a:gd name="adj" fmla="val 29005"/>
            </a:avLst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phase2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68489" y="5580668"/>
            <a:ext cx="14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1a                1b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93708" y="5545437"/>
            <a:ext cx="14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2a                2b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622085" y="2774165"/>
            <a:ext cx="1070787" cy="1592433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856911" y="2769933"/>
            <a:ext cx="780308" cy="1596666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矩形 58"/>
          <p:cNvSpPr/>
          <p:nvPr/>
        </p:nvSpPr>
        <p:spPr>
          <a:xfrm>
            <a:off x="7368526" y="4187186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143146" y="5211590"/>
            <a:ext cx="7670711" cy="1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an 6"/>
          <p:cNvSpPr/>
          <p:nvPr/>
        </p:nvSpPr>
        <p:spPr>
          <a:xfrm>
            <a:off x="1651656" y="4993428"/>
            <a:ext cx="1346642" cy="401720"/>
          </a:xfrm>
          <a:prstGeom prst="can">
            <a:avLst/>
          </a:prstGeom>
          <a:solidFill>
            <a:srgbClr val="FF0000"/>
          </a:solidFill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5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3627760" y="2825186"/>
            <a:ext cx="928221" cy="2362666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903127" y="2769933"/>
            <a:ext cx="762888" cy="2470838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108583" y="2813394"/>
            <a:ext cx="936163" cy="2380894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矩形 58"/>
          <p:cNvSpPr/>
          <p:nvPr/>
        </p:nvSpPr>
        <p:spPr>
          <a:xfrm>
            <a:off x="7370989" y="5027832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8089412" y="2825186"/>
            <a:ext cx="1057018" cy="2415585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矩形 58"/>
          <p:cNvSpPr/>
          <p:nvPr/>
        </p:nvSpPr>
        <p:spPr>
          <a:xfrm>
            <a:off x="5775960" y="2383276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559344" y="2791207"/>
            <a:ext cx="4972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✖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109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11"/>
    </mc:Choice>
    <mc:Fallback xmlns="">
      <p:transition spd="slow" advTm="2821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and consensus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32453" cy="4351338"/>
          </a:xfrm>
        </p:spPr>
        <p:txBody>
          <a:bodyPr/>
          <a:lstStyle/>
          <a:p>
            <a:r>
              <a:rPr lang="en-US" dirty="0"/>
              <a:t>Replication is usual way to achieve reliability</a:t>
            </a:r>
          </a:p>
          <a:p>
            <a:endParaRPr lang="en-US" dirty="0"/>
          </a:p>
          <a:p>
            <a:r>
              <a:rPr lang="en-US" dirty="0"/>
              <a:t>Each replica must be consistent</a:t>
            </a:r>
          </a:p>
          <a:p>
            <a:endParaRPr lang="en-US" dirty="0"/>
          </a:p>
          <a:p>
            <a:r>
              <a:rPr lang="en-US" dirty="0"/>
              <a:t>Safety and liveness with a number of failures</a:t>
            </a:r>
          </a:p>
        </p:txBody>
      </p:sp>
      <p:sp>
        <p:nvSpPr>
          <p:cNvPr id="4" name="Can 3"/>
          <p:cNvSpPr/>
          <p:nvPr/>
        </p:nvSpPr>
        <p:spPr>
          <a:xfrm>
            <a:off x="5870120" y="1979271"/>
            <a:ext cx="1294610" cy="879675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A=1</a:t>
            </a:r>
          </a:p>
        </p:txBody>
      </p:sp>
      <p:sp>
        <p:nvSpPr>
          <p:cNvPr id="5" name="Can 4"/>
          <p:cNvSpPr/>
          <p:nvPr/>
        </p:nvSpPr>
        <p:spPr>
          <a:xfrm>
            <a:off x="5870120" y="3174178"/>
            <a:ext cx="1294610" cy="879675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A=1</a:t>
            </a:r>
          </a:p>
        </p:txBody>
      </p:sp>
      <p:sp>
        <p:nvSpPr>
          <p:cNvPr id="6" name="Can 5"/>
          <p:cNvSpPr/>
          <p:nvPr/>
        </p:nvSpPr>
        <p:spPr>
          <a:xfrm>
            <a:off x="5870120" y="4369085"/>
            <a:ext cx="1294610" cy="879675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A=1</a:t>
            </a:r>
          </a:p>
        </p:txBody>
      </p:sp>
      <p:sp>
        <p:nvSpPr>
          <p:cNvPr id="8" name="Can 7"/>
          <p:cNvSpPr/>
          <p:nvPr/>
        </p:nvSpPr>
        <p:spPr>
          <a:xfrm>
            <a:off x="9624174" y="3174178"/>
            <a:ext cx="1294610" cy="879675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A=2</a:t>
            </a:r>
          </a:p>
        </p:txBody>
      </p:sp>
      <p:sp>
        <p:nvSpPr>
          <p:cNvPr id="9" name="Can 8"/>
          <p:cNvSpPr/>
          <p:nvPr/>
        </p:nvSpPr>
        <p:spPr>
          <a:xfrm>
            <a:off x="9624174" y="4342435"/>
            <a:ext cx="1294610" cy="879675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A=2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7662180" y="3017314"/>
            <a:ext cx="1464544" cy="1193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9624174" y="1979270"/>
            <a:ext cx="1294610" cy="879675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A=2</a:t>
            </a:r>
          </a:p>
        </p:txBody>
      </p:sp>
    </p:spTree>
    <p:extLst>
      <p:ext uri="{BB962C8B-B14F-4D97-AF65-F5344CB8AC3E}">
        <p14:creationId xmlns:p14="http://schemas.microsoft.com/office/powerpoint/2010/main" val="1443598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 flipV="1">
            <a:off x="5568287" y="2778705"/>
            <a:ext cx="4241469" cy="2347"/>
          </a:xfrm>
          <a:prstGeom prst="line">
            <a:avLst/>
          </a:prstGeom>
          <a:ln w="38100" cmpd="sng">
            <a:solidFill>
              <a:schemeClr val="tx1"/>
            </a:solidFill>
            <a:prstDash val="sysDot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(cont.)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139045" y="2796006"/>
            <a:ext cx="3526970" cy="87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143146" y="3561098"/>
            <a:ext cx="7670711" cy="1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139045" y="4358389"/>
            <a:ext cx="7670711" cy="1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n 8"/>
          <p:cNvSpPr/>
          <p:nvPr/>
        </p:nvSpPr>
        <p:spPr>
          <a:xfrm>
            <a:off x="1647555" y="2577929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1</a:t>
            </a:r>
          </a:p>
        </p:txBody>
      </p:sp>
      <p:sp>
        <p:nvSpPr>
          <p:cNvPr id="10" name="Can 9"/>
          <p:cNvSpPr/>
          <p:nvPr/>
        </p:nvSpPr>
        <p:spPr>
          <a:xfrm>
            <a:off x="1653183" y="3342936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2</a:t>
            </a:r>
          </a:p>
        </p:txBody>
      </p:sp>
      <p:sp>
        <p:nvSpPr>
          <p:cNvPr id="11" name="Can 6"/>
          <p:cNvSpPr/>
          <p:nvPr/>
        </p:nvSpPr>
        <p:spPr>
          <a:xfrm>
            <a:off x="1647555" y="4140227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3</a:t>
            </a:r>
          </a:p>
        </p:txBody>
      </p:sp>
      <p:sp>
        <p:nvSpPr>
          <p:cNvPr id="15" name="矩形 58"/>
          <p:cNvSpPr/>
          <p:nvPr/>
        </p:nvSpPr>
        <p:spPr>
          <a:xfrm>
            <a:off x="3666387" y="2611181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6" name="矩形 58"/>
          <p:cNvSpPr/>
          <p:nvPr/>
        </p:nvSpPr>
        <p:spPr>
          <a:xfrm>
            <a:off x="4905541" y="2359164"/>
            <a:ext cx="320040" cy="320040"/>
          </a:xfrm>
          <a:prstGeom prst="rect">
            <a:avLst/>
          </a:prstGeom>
          <a:solidFill>
            <a:srgbClr val="0070C0"/>
          </a:solidFill>
          <a:ln w="76200">
            <a:solidFill>
              <a:srgbClr val="FFC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4168489" y="2825186"/>
            <a:ext cx="369756" cy="1552460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033712" y="6052236"/>
            <a:ext cx="3422523" cy="470952"/>
          </a:xfrm>
          <a:prstGeom prst="roundRect">
            <a:avLst>
              <a:gd name="adj" fmla="val 29005"/>
            </a:avLst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phase2</a:t>
            </a:r>
          </a:p>
          <a:p>
            <a:pPr algn="ctr"/>
            <a:r>
              <a:rPr lang="en-US" sz="2400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older ballot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977923" y="6061464"/>
            <a:ext cx="2649749" cy="470952"/>
          </a:xfrm>
          <a:prstGeom prst="roundRect">
            <a:avLst>
              <a:gd name="adj" fmla="val 29005"/>
            </a:avLst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phase1 </a:t>
            </a:r>
          </a:p>
          <a:p>
            <a:pPr algn="ctr"/>
            <a:r>
              <a:rPr lang="en-US" sz="2400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newer ballot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44974" y="5467161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ln>
                  <a:solidFill>
                    <a:sysClr val="windowText" lastClr="000000"/>
                  </a:solidFill>
                </a:ln>
              </a:rPr>
              <a:t>2b</a:t>
            </a:r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95195" y="5466022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1a          </a:t>
            </a:r>
            <a:r>
              <a:rPr lang="en-US" b="1" i="1" u="sng" dirty="0">
                <a:ln>
                  <a:solidFill>
                    <a:sysClr val="windowText" lastClr="000000"/>
                  </a:solidFill>
                </a:ln>
              </a:rPr>
              <a:t>1b</a:t>
            </a:r>
          </a:p>
        </p:txBody>
      </p:sp>
      <p:sp>
        <p:nvSpPr>
          <p:cNvPr id="29" name="矩形 58"/>
          <p:cNvSpPr/>
          <p:nvPr/>
        </p:nvSpPr>
        <p:spPr>
          <a:xfrm>
            <a:off x="3600098" y="4210765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143146" y="5211590"/>
            <a:ext cx="7670711" cy="1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an 6"/>
          <p:cNvSpPr/>
          <p:nvPr/>
        </p:nvSpPr>
        <p:spPr>
          <a:xfrm>
            <a:off x="1651656" y="4993428"/>
            <a:ext cx="1346642" cy="401720"/>
          </a:xfrm>
          <a:prstGeom prst="can">
            <a:avLst/>
          </a:prstGeom>
          <a:solidFill>
            <a:srgbClr val="FF0000"/>
          </a:solidFill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4</a:t>
            </a:r>
          </a:p>
        </p:txBody>
      </p:sp>
      <p:sp>
        <p:nvSpPr>
          <p:cNvPr id="36" name="矩形 58"/>
          <p:cNvSpPr/>
          <p:nvPr/>
        </p:nvSpPr>
        <p:spPr>
          <a:xfrm>
            <a:off x="3611177" y="5007802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4168489" y="2825186"/>
            <a:ext cx="516561" cy="2369102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319661" y="2487978"/>
            <a:ext cx="4972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✖</a:t>
            </a:r>
            <a:endParaRPr lang="en-US" sz="3200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5807711" y="2786427"/>
            <a:ext cx="560393" cy="764688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07711" y="3551114"/>
            <a:ext cx="560393" cy="797290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807711" y="3561352"/>
            <a:ext cx="560393" cy="1621058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441189" y="3551181"/>
            <a:ext cx="665356" cy="1657081"/>
          </a:xfrm>
          <a:prstGeom prst="line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441189" y="3538733"/>
            <a:ext cx="332678" cy="802354"/>
          </a:xfrm>
          <a:prstGeom prst="line">
            <a:avLst/>
          </a:prstGeom>
          <a:ln w="66675" cmpd="dbl">
            <a:solidFill>
              <a:schemeClr val="tx1"/>
            </a:solidFill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矩形 58"/>
          <p:cNvSpPr/>
          <p:nvPr/>
        </p:nvSpPr>
        <p:spPr>
          <a:xfrm>
            <a:off x="6607528" y="3182916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6" name="矩形 58"/>
          <p:cNvSpPr/>
          <p:nvPr/>
        </p:nvSpPr>
        <p:spPr>
          <a:xfrm>
            <a:off x="7004485" y="3181159"/>
            <a:ext cx="320040" cy="320040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50" name="矩形 58"/>
          <p:cNvSpPr/>
          <p:nvPr/>
        </p:nvSpPr>
        <p:spPr>
          <a:xfrm>
            <a:off x="9252042" y="3421805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8054856" y="3566346"/>
            <a:ext cx="1013773" cy="786612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054856" y="3585891"/>
            <a:ext cx="1042351" cy="1591054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矩形 58"/>
          <p:cNvSpPr/>
          <p:nvPr/>
        </p:nvSpPr>
        <p:spPr>
          <a:xfrm>
            <a:off x="9273836" y="4181565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8054856" y="2733019"/>
            <a:ext cx="791423" cy="826626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矩形 58"/>
          <p:cNvSpPr/>
          <p:nvPr/>
        </p:nvSpPr>
        <p:spPr>
          <a:xfrm>
            <a:off x="9273836" y="5088697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57" name="矩形 58"/>
          <p:cNvSpPr/>
          <p:nvPr/>
        </p:nvSpPr>
        <p:spPr>
          <a:xfrm>
            <a:off x="7671158" y="3181159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324525" y="6061464"/>
            <a:ext cx="2649749" cy="470952"/>
          </a:xfrm>
          <a:prstGeom prst="roundRect">
            <a:avLst>
              <a:gd name="adj" fmla="val 29005"/>
            </a:avLst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phase2</a:t>
            </a:r>
          </a:p>
          <a:p>
            <a:pPr algn="ctr"/>
            <a:r>
              <a:rPr lang="en-US" sz="2400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newer ballot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555243" y="5466022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ln>
                  <a:solidFill>
                    <a:sysClr val="windowText" lastClr="000000"/>
                  </a:solidFill>
                </a:ln>
              </a:rPr>
              <a:t>2a</a:t>
            </a:r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3083363" y="2774361"/>
            <a:ext cx="261568" cy="1584028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053215" y="2791348"/>
            <a:ext cx="151796" cy="2460070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083363" y="2791348"/>
            <a:ext cx="261568" cy="389811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063483" y="2825186"/>
            <a:ext cx="4972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✖</a:t>
            </a:r>
            <a:endParaRPr lang="en-US" sz="3200" dirty="0"/>
          </a:p>
        </p:txBody>
      </p:sp>
      <p:sp>
        <p:nvSpPr>
          <p:cNvPr id="80" name="Rectangle 79"/>
          <p:cNvSpPr/>
          <p:nvPr/>
        </p:nvSpPr>
        <p:spPr>
          <a:xfrm>
            <a:off x="2940699" y="5470563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2a</a:t>
            </a:r>
          </a:p>
        </p:txBody>
      </p:sp>
    </p:spTree>
    <p:extLst>
      <p:ext uri="{BB962C8B-B14F-4D97-AF65-F5344CB8AC3E}">
        <p14:creationId xmlns:p14="http://schemas.microsoft.com/office/powerpoint/2010/main" val="47450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244"/>
    </mc:Choice>
    <mc:Fallback xmlns="">
      <p:transition spd="slow" advTm="142244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phase 1b, can acceptor still lie without being caught?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Yes, by pretending not voting for any value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If so, does it hurt?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No. why?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What about lies in phase 2b?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Skip</a:t>
            </a:r>
          </a:p>
        </p:txBody>
      </p:sp>
    </p:spTree>
    <p:extLst>
      <p:ext uri="{BB962C8B-B14F-4D97-AF65-F5344CB8AC3E}">
        <p14:creationId xmlns:p14="http://schemas.microsoft.com/office/powerpoint/2010/main" val="323335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189"/>
    </mc:Choice>
    <mc:Fallback xmlns="">
      <p:transition spd="slow" advTm="126189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altLang="zh-CN" dirty="0"/>
              <a:t>Background</a:t>
            </a:r>
            <a:endParaRPr lang="en-US" altLang="zh-CN" b="1" dirty="0"/>
          </a:p>
          <a:p>
            <a:r>
              <a:rPr lang="en-US" altLang="zh-CN" dirty="0" err="1"/>
              <a:t>Paxos</a:t>
            </a:r>
            <a:r>
              <a:rPr lang="en-US" altLang="zh-CN" dirty="0"/>
              <a:t> Review</a:t>
            </a:r>
          </a:p>
          <a:p>
            <a:r>
              <a:rPr lang="en-US" altLang="zh-CN" dirty="0" err="1"/>
              <a:t>ByzPaxos</a:t>
            </a:r>
            <a:r>
              <a:rPr lang="en-US" altLang="zh-CN" dirty="0"/>
              <a:t> (Non-leader lies)</a:t>
            </a:r>
          </a:p>
          <a:p>
            <a:r>
              <a:rPr lang="en-US" altLang="zh-CN" b="1" dirty="0" err="1"/>
              <a:t>ByzPaxos</a:t>
            </a:r>
            <a:r>
              <a:rPr lang="en-US" altLang="zh-CN" b="1" dirty="0"/>
              <a:t> (Leader lies)</a:t>
            </a:r>
          </a:p>
          <a:p>
            <a:pPr lvl="1"/>
            <a:r>
              <a:rPr lang="en-US" dirty="0"/>
              <a:t>Break down phase 2a</a:t>
            </a:r>
          </a:p>
          <a:p>
            <a:pPr lvl="1"/>
            <a:r>
              <a:rPr lang="en-US" dirty="0"/>
              <a:t>Cooperative phase 2a </a:t>
            </a:r>
          </a:p>
          <a:p>
            <a:pPr lvl="1"/>
            <a:r>
              <a:rPr lang="en-US" dirty="0"/>
              <a:t>Multi-instance</a:t>
            </a:r>
          </a:p>
        </p:txBody>
      </p:sp>
    </p:spTree>
    <p:extLst>
      <p:ext uri="{BB962C8B-B14F-4D97-AF65-F5344CB8AC3E}">
        <p14:creationId xmlns:p14="http://schemas.microsoft.com/office/powerpoint/2010/main" val="4982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62"/>
    </mc:Choice>
    <mc:Fallback xmlns="">
      <p:transition spd="slow" advTm="76262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fake acceptor can lie as leader for a ballot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3200"/>
          </a:xfrm>
        </p:spPr>
        <p:txBody>
          <a:bodyPr/>
          <a:lstStyle/>
          <a:p>
            <a:r>
              <a:rPr lang="en-US" dirty="0"/>
              <a:t>Cannot lie in phase 1a</a:t>
            </a:r>
          </a:p>
          <a:p>
            <a:r>
              <a:rPr lang="en-US" dirty="0"/>
              <a:t>Lie in phase 2a matters!</a:t>
            </a:r>
          </a:p>
          <a:p>
            <a:pPr lvl="1"/>
            <a:r>
              <a:rPr lang="en-US" dirty="0"/>
              <a:t>Lying leader can feed any value</a:t>
            </a:r>
          </a:p>
          <a:p>
            <a:pPr lvl="1"/>
            <a:r>
              <a:rPr lang="en-US" dirty="0"/>
              <a:t>Acceptor does not know how to validate if it is “legal” (safe)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126827" y="4025782"/>
            <a:ext cx="7674812" cy="2337224"/>
            <a:chOff x="1837178" y="2936490"/>
            <a:chExt cx="8840912" cy="2337224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1837178" y="2936490"/>
              <a:ext cx="8836188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841902" y="3701497"/>
              <a:ext cx="8836188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837178" y="4498788"/>
              <a:ext cx="8836188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1837178" y="5273713"/>
              <a:ext cx="8836188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an 8"/>
          <p:cNvSpPr/>
          <p:nvPr/>
        </p:nvSpPr>
        <p:spPr>
          <a:xfrm>
            <a:off x="1635337" y="3807620"/>
            <a:ext cx="1346642" cy="401720"/>
          </a:xfrm>
          <a:prstGeom prst="can">
            <a:avLst/>
          </a:prstGeom>
          <a:solidFill>
            <a:srgbClr val="FF0000"/>
          </a:solidFill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1</a:t>
            </a:r>
          </a:p>
        </p:txBody>
      </p:sp>
      <p:sp>
        <p:nvSpPr>
          <p:cNvPr id="10" name="Can 9"/>
          <p:cNvSpPr/>
          <p:nvPr/>
        </p:nvSpPr>
        <p:spPr>
          <a:xfrm>
            <a:off x="1640965" y="4572627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2</a:t>
            </a:r>
          </a:p>
        </p:txBody>
      </p:sp>
      <p:sp>
        <p:nvSpPr>
          <p:cNvPr id="11" name="Can 6"/>
          <p:cNvSpPr/>
          <p:nvPr/>
        </p:nvSpPr>
        <p:spPr>
          <a:xfrm>
            <a:off x="1635337" y="5369918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3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072336" y="4025781"/>
            <a:ext cx="809434" cy="781184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95539" y="4014819"/>
            <a:ext cx="903863" cy="758668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76881" y="4014819"/>
            <a:ext cx="948001" cy="158265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58"/>
          <p:cNvSpPr/>
          <p:nvPr/>
        </p:nvSpPr>
        <p:spPr>
          <a:xfrm>
            <a:off x="5989971" y="3638274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6" name="矩形 58"/>
          <p:cNvSpPr/>
          <p:nvPr/>
        </p:nvSpPr>
        <p:spPr>
          <a:xfrm>
            <a:off x="8582731" y="3611901"/>
            <a:ext cx="320040" cy="320040"/>
          </a:xfrm>
          <a:prstGeom prst="rect">
            <a:avLst/>
          </a:prstGeom>
          <a:solidFill>
            <a:srgbClr val="FF0000"/>
          </a:solidFill>
          <a:ln w="76200">
            <a:solidFill>
              <a:srgbClr val="FFC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147440" y="4026098"/>
            <a:ext cx="1013773" cy="758668"/>
          </a:xfrm>
          <a:prstGeom prst="line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26513" y="4026098"/>
            <a:ext cx="1063278" cy="1582655"/>
          </a:xfrm>
          <a:prstGeom prst="line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794335" y="4026202"/>
            <a:ext cx="854075" cy="1562299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36805" y="6546448"/>
            <a:ext cx="14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1a                1b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60694" y="6541801"/>
            <a:ext cx="14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2a                2b</a:t>
            </a:r>
          </a:p>
        </p:txBody>
      </p:sp>
      <p:sp>
        <p:nvSpPr>
          <p:cNvPr id="24" name="Can 6"/>
          <p:cNvSpPr/>
          <p:nvPr/>
        </p:nvSpPr>
        <p:spPr>
          <a:xfrm>
            <a:off x="1635337" y="6144843"/>
            <a:ext cx="1346642" cy="401720"/>
          </a:xfrm>
          <a:prstGeom prst="can">
            <a:avLst/>
          </a:prstGeom>
          <a:solidFill>
            <a:srgbClr val="FFC000"/>
          </a:solidFill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4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4095539" y="4033129"/>
            <a:ext cx="864622" cy="2318597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050138" y="4025466"/>
            <a:ext cx="831632" cy="2316867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126513" y="4054877"/>
            <a:ext cx="1034700" cy="2308128"/>
          </a:xfrm>
          <a:prstGeom prst="line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922094" y="3996688"/>
            <a:ext cx="726316" cy="2395499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矩形 58"/>
          <p:cNvSpPr/>
          <p:nvPr/>
        </p:nvSpPr>
        <p:spPr>
          <a:xfrm>
            <a:off x="7356308" y="5416877"/>
            <a:ext cx="320040" cy="32004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30" name="矩形 58"/>
          <p:cNvSpPr/>
          <p:nvPr/>
        </p:nvSpPr>
        <p:spPr>
          <a:xfrm>
            <a:off x="7362505" y="6190630"/>
            <a:ext cx="320040" cy="32004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07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124"/>
    </mc:Choice>
    <mc:Fallback xmlns="">
      <p:transition spd="slow" advTm="64124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phase 1c from phase 2a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2138"/>
          </a:xfrm>
        </p:spPr>
        <p:txBody>
          <a:bodyPr>
            <a:normAutofit/>
          </a:bodyPr>
          <a:lstStyle/>
          <a:p>
            <a:r>
              <a:rPr lang="en-US" dirty="0"/>
              <a:t>Give acceptors more information to know what is safe</a:t>
            </a:r>
          </a:p>
          <a:p>
            <a:r>
              <a:rPr lang="en-US" dirty="0"/>
              <a:t>Phase 1c message for ballot </a:t>
            </a:r>
            <a:r>
              <a:rPr lang="en-US" i="1" dirty="0"/>
              <a:t>b</a:t>
            </a:r>
            <a:r>
              <a:rPr lang="en-US" dirty="0"/>
              <a:t> asserts some (all) values are safe</a:t>
            </a:r>
            <a:endParaRPr lang="en-US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1329690" y="3524923"/>
            <a:ext cx="10217288" cy="2337224"/>
            <a:chOff x="1837178" y="2936490"/>
            <a:chExt cx="8840912" cy="2337224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1837178" y="2936490"/>
              <a:ext cx="8836188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841902" y="3701497"/>
              <a:ext cx="8836188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837178" y="4498788"/>
              <a:ext cx="8836188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1837178" y="5273713"/>
              <a:ext cx="8836188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an 8"/>
          <p:cNvSpPr/>
          <p:nvPr/>
        </p:nvSpPr>
        <p:spPr>
          <a:xfrm>
            <a:off x="838200" y="3306761"/>
            <a:ext cx="1346642" cy="401720"/>
          </a:xfrm>
          <a:prstGeom prst="can">
            <a:avLst/>
          </a:prstGeom>
          <a:solidFill>
            <a:srgbClr val="FF0000"/>
          </a:solidFill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1</a:t>
            </a:r>
          </a:p>
        </p:txBody>
      </p:sp>
      <p:sp>
        <p:nvSpPr>
          <p:cNvPr id="10" name="Can 9"/>
          <p:cNvSpPr/>
          <p:nvPr/>
        </p:nvSpPr>
        <p:spPr>
          <a:xfrm>
            <a:off x="843828" y="4071768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2</a:t>
            </a:r>
          </a:p>
        </p:txBody>
      </p:sp>
      <p:sp>
        <p:nvSpPr>
          <p:cNvPr id="11" name="Can 6"/>
          <p:cNvSpPr/>
          <p:nvPr/>
        </p:nvSpPr>
        <p:spPr>
          <a:xfrm>
            <a:off x="838200" y="4869059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3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827744" y="3519842"/>
            <a:ext cx="903863" cy="758668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09086" y="3519842"/>
            <a:ext cx="948001" cy="158265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58"/>
          <p:cNvSpPr/>
          <p:nvPr/>
        </p:nvSpPr>
        <p:spPr>
          <a:xfrm>
            <a:off x="4624380" y="3354660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5" name="矩形 58"/>
          <p:cNvSpPr/>
          <p:nvPr/>
        </p:nvSpPr>
        <p:spPr>
          <a:xfrm>
            <a:off x="9203274" y="3119223"/>
            <a:ext cx="320040" cy="320040"/>
          </a:xfrm>
          <a:prstGeom prst="rect">
            <a:avLst/>
          </a:prstGeom>
          <a:solidFill>
            <a:srgbClr val="0070C0"/>
          </a:solidFill>
          <a:ln w="76200">
            <a:solidFill>
              <a:srgbClr val="FFC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380976" y="3501624"/>
            <a:ext cx="1013773" cy="758668"/>
          </a:xfrm>
          <a:prstGeom prst="line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60049" y="3501624"/>
            <a:ext cx="1063278" cy="1582655"/>
          </a:xfrm>
          <a:prstGeom prst="line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8"/>
          <p:cNvSpPr/>
          <p:nvPr/>
        </p:nvSpPr>
        <p:spPr>
          <a:xfrm>
            <a:off x="3434922" y="6440045"/>
            <a:ext cx="2102793" cy="470952"/>
          </a:xfrm>
          <a:prstGeom prst="roundRect">
            <a:avLst>
              <a:gd name="adj" fmla="val 29005"/>
            </a:avLst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phase1</a:t>
            </a:r>
          </a:p>
        </p:txBody>
      </p:sp>
      <p:sp>
        <p:nvSpPr>
          <p:cNvPr id="19" name="Rounded Rectangle 19"/>
          <p:cNvSpPr/>
          <p:nvPr/>
        </p:nvSpPr>
        <p:spPr>
          <a:xfrm>
            <a:off x="7514145" y="6436868"/>
            <a:ext cx="2649749" cy="470952"/>
          </a:xfrm>
          <a:prstGeom prst="roundRect">
            <a:avLst>
              <a:gd name="adj" fmla="val 29005"/>
            </a:avLst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phase2</a:t>
            </a:r>
          </a:p>
        </p:txBody>
      </p:sp>
      <p:sp>
        <p:nvSpPr>
          <p:cNvPr id="20" name="Rectangle 20"/>
          <p:cNvSpPr/>
          <p:nvPr/>
        </p:nvSpPr>
        <p:spPr>
          <a:xfrm>
            <a:off x="2708235" y="6006324"/>
            <a:ext cx="3379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1a          1b               1c</a:t>
            </a:r>
          </a:p>
        </p:txBody>
      </p:sp>
      <p:sp>
        <p:nvSpPr>
          <p:cNvPr id="21" name="Rectangle 21"/>
          <p:cNvSpPr/>
          <p:nvPr/>
        </p:nvSpPr>
        <p:spPr>
          <a:xfrm>
            <a:off x="7032033" y="6015404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2a       </a:t>
            </a:r>
          </a:p>
        </p:txBody>
      </p:sp>
      <p:sp>
        <p:nvSpPr>
          <p:cNvPr id="22" name="Can 6"/>
          <p:cNvSpPr/>
          <p:nvPr/>
        </p:nvSpPr>
        <p:spPr>
          <a:xfrm>
            <a:off x="838200" y="5643984"/>
            <a:ext cx="1346642" cy="401720"/>
          </a:xfrm>
          <a:prstGeom prst="can">
            <a:avLst/>
          </a:prstGeom>
          <a:solidFill>
            <a:srgbClr val="FFC000"/>
          </a:solidFill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4</a:t>
            </a:r>
          </a:p>
        </p:txBody>
      </p:sp>
      <p:cxnSp>
        <p:nvCxnSpPr>
          <p:cNvPr id="23" name="Straight Connector 23"/>
          <p:cNvCxnSpPr/>
          <p:nvPr/>
        </p:nvCxnSpPr>
        <p:spPr>
          <a:xfrm>
            <a:off x="2827744" y="3538152"/>
            <a:ext cx="864622" cy="2318597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4"/>
          <p:cNvCxnSpPr/>
          <p:nvPr/>
        </p:nvCxnSpPr>
        <p:spPr>
          <a:xfrm>
            <a:off x="6360049" y="3530403"/>
            <a:ext cx="1034700" cy="2308128"/>
          </a:xfrm>
          <a:prstGeom prst="line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5"/>
          <p:cNvCxnSpPr/>
          <p:nvPr/>
        </p:nvCxnSpPr>
        <p:spPr>
          <a:xfrm flipH="1">
            <a:off x="8058247" y="3538152"/>
            <a:ext cx="1056166" cy="755608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6"/>
          <p:cNvCxnSpPr/>
          <p:nvPr/>
        </p:nvCxnSpPr>
        <p:spPr>
          <a:xfrm flipV="1">
            <a:off x="3760121" y="3538152"/>
            <a:ext cx="806415" cy="730808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7"/>
          <p:cNvCxnSpPr/>
          <p:nvPr/>
        </p:nvCxnSpPr>
        <p:spPr>
          <a:xfrm flipV="1">
            <a:off x="3810353" y="3501624"/>
            <a:ext cx="756183" cy="1570808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8"/>
          <p:cNvCxnSpPr/>
          <p:nvPr/>
        </p:nvCxnSpPr>
        <p:spPr>
          <a:xfrm flipV="1">
            <a:off x="3893658" y="3501624"/>
            <a:ext cx="672878" cy="2373753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9"/>
          <p:cNvCxnSpPr/>
          <p:nvPr/>
        </p:nvCxnSpPr>
        <p:spPr>
          <a:xfrm>
            <a:off x="5025430" y="3548921"/>
            <a:ext cx="903863" cy="758668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0"/>
          <p:cNvCxnSpPr/>
          <p:nvPr/>
        </p:nvCxnSpPr>
        <p:spPr>
          <a:xfrm>
            <a:off x="5025430" y="3501624"/>
            <a:ext cx="864622" cy="1566496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1"/>
          <p:cNvCxnSpPr/>
          <p:nvPr/>
        </p:nvCxnSpPr>
        <p:spPr>
          <a:xfrm>
            <a:off x="5025430" y="3567231"/>
            <a:ext cx="864622" cy="2318597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40"/>
          <p:cNvCxnSpPr/>
          <p:nvPr/>
        </p:nvCxnSpPr>
        <p:spPr>
          <a:xfrm flipH="1">
            <a:off x="8073771" y="3529644"/>
            <a:ext cx="1040642" cy="1555350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41"/>
          <p:cNvCxnSpPr/>
          <p:nvPr/>
        </p:nvCxnSpPr>
        <p:spPr>
          <a:xfrm flipH="1">
            <a:off x="8089293" y="3538152"/>
            <a:ext cx="1064671" cy="2309548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矩形 58"/>
          <p:cNvSpPr/>
          <p:nvPr/>
        </p:nvSpPr>
        <p:spPr>
          <a:xfrm>
            <a:off x="2367987" y="4101982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35" name="矩形 58"/>
          <p:cNvSpPr/>
          <p:nvPr/>
        </p:nvSpPr>
        <p:spPr>
          <a:xfrm>
            <a:off x="2367987" y="4904434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36" name="矩形 58"/>
          <p:cNvSpPr/>
          <p:nvPr/>
        </p:nvSpPr>
        <p:spPr>
          <a:xfrm>
            <a:off x="2367987" y="5686070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37" name="矩形 58"/>
          <p:cNvSpPr/>
          <p:nvPr/>
        </p:nvSpPr>
        <p:spPr>
          <a:xfrm>
            <a:off x="5926096" y="3888138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38" name="矩形 58"/>
          <p:cNvSpPr/>
          <p:nvPr/>
        </p:nvSpPr>
        <p:spPr>
          <a:xfrm>
            <a:off x="5934470" y="4709039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39" name="矩形 58"/>
          <p:cNvSpPr/>
          <p:nvPr/>
        </p:nvSpPr>
        <p:spPr>
          <a:xfrm>
            <a:off x="5934470" y="5482792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0" name="矩形 58"/>
          <p:cNvSpPr/>
          <p:nvPr/>
        </p:nvSpPr>
        <p:spPr>
          <a:xfrm>
            <a:off x="7563897" y="4100806"/>
            <a:ext cx="320040" cy="320040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accent1"/>
              </a:solidFill>
            </a:endParaRPr>
          </a:p>
        </p:txBody>
      </p:sp>
      <p:sp>
        <p:nvSpPr>
          <p:cNvPr id="41" name="矩形 58"/>
          <p:cNvSpPr/>
          <p:nvPr/>
        </p:nvSpPr>
        <p:spPr>
          <a:xfrm>
            <a:off x="5934470" y="3149664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2" name="矩形 58"/>
          <p:cNvSpPr/>
          <p:nvPr/>
        </p:nvSpPr>
        <p:spPr>
          <a:xfrm>
            <a:off x="7564471" y="3341604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3" name="矩形 58"/>
          <p:cNvSpPr/>
          <p:nvPr/>
        </p:nvSpPr>
        <p:spPr>
          <a:xfrm>
            <a:off x="7562924" y="4902993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4" name="矩形 58"/>
          <p:cNvSpPr/>
          <p:nvPr/>
        </p:nvSpPr>
        <p:spPr>
          <a:xfrm>
            <a:off x="7562924" y="5682625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5" name="Rectangle 53"/>
          <p:cNvSpPr/>
          <p:nvPr/>
        </p:nvSpPr>
        <p:spPr>
          <a:xfrm>
            <a:off x="8058247" y="6014132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2b</a:t>
            </a:r>
          </a:p>
        </p:txBody>
      </p:sp>
    </p:spTree>
    <p:extLst>
      <p:ext uri="{BB962C8B-B14F-4D97-AF65-F5344CB8AC3E}">
        <p14:creationId xmlns:p14="http://schemas.microsoft.com/office/powerpoint/2010/main" val="747170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Dealing with lies w/ c</a:t>
            </a:r>
            <a:r>
              <a:rPr lang="en-US" altLang="zh-CN" dirty="0"/>
              <a:t>ooperative phase 2a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4" name="矩形: 圆角 3"/>
          <p:cNvSpPr/>
          <p:nvPr/>
        </p:nvSpPr>
        <p:spPr>
          <a:xfrm>
            <a:off x="472515" y="1759093"/>
            <a:ext cx="3045084" cy="14784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Ballot-b leader sends a phase 2a’ request with a value </a:t>
            </a:r>
            <a:r>
              <a:rPr lang="en-US" altLang="zh-CN" i="1" dirty="0">
                <a:solidFill>
                  <a:schemeClr val="tx1"/>
                </a:solidFill>
              </a:rPr>
              <a:t>v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流程图: 决策 4"/>
          <p:cNvSpPr/>
          <p:nvPr/>
        </p:nvSpPr>
        <p:spPr>
          <a:xfrm>
            <a:off x="4398870" y="1925392"/>
            <a:ext cx="2951329" cy="1145899"/>
          </a:xfrm>
          <a:prstGeom prst="flowChartDecisi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Highest ballot?</a:t>
            </a:r>
          </a:p>
        </p:txBody>
      </p:sp>
      <p:sp>
        <p:nvSpPr>
          <p:cNvPr id="6" name="菱形 5"/>
          <p:cNvSpPr/>
          <p:nvPr/>
        </p:nvSpPr>
        <p:spPr>
          <a:xfrm>
            <a:off x="8326477" y="1759093"/>
            <a:ext cx="2900081" cy="1478498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tx1"/>
                </a:solidFill>
              </a:rPr>
              <a:t>v </a:t>
            </a:r>
            <a:r>
              <a:rPr lang="en-US" altLang="zh-CN" dirty="0">
                <a:solidFill>
                  <a:schemeClr val="tx1"/>
                </a:solidFill>
              </a:rPr>
              <a:t>is safe?</a:t>
            </a:r>
            <a:endParaRPr lang="en-US" altLang="zh-CN" dirty="0"/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Recv</a:t>
            </a:r>
            <a:r>
              <a:rPr lang="en-US" altLang="zh-CN" dirty="0">
                <a:solidFill>
                  <a:schemeClr val="tx1"/>
                </a:solidFill>
              </a:rPr>
              <a:t> its 1c?)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402892" y="4274992"/>
            <a:ext cx="3045084" cy="81555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Broadcast a phase </a:t>
            </a:r>
            <a:r>
              <a:rPr lang="en-US" altLang="zh-CN" b="1" dirty="0">
                <a:solidFill>
                  <a:schemeClr val="tx1"/>
                </a:solidFill>
              </a:rPr>
              <a:t>2av message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8626441" y="4108158"/>
            <a:ext cx="2951329" cy="1145899"/>
          </a:xfrm>
          <a:prstGeom prst="flowChartDecisi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</a:rPr>
              <a:t>Recv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i="1" dirty="0">
                <a:solidFill>
                  <a:schemeClr val="tx1"/>
                </a:solidFill>
              </a:rPr>
              <a:t>2f+1</a:t>
            </a:r>
            <a:r>
              <a:rPr lang="en-US" altLang="zh-CN" dirty="0">
                <a:solidFill>
                  <a:schemeClr val="tx1"/>
                </a:solidFill>
              </a:rPr>
              <a:t> 2av?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4490701" y="5722573"/>
            <a:ext cx="3093013" cy="73924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 normal phase 2b, as if received a phase 2a message</a:t>
            </a:r>
            <a:endParaRPr lang="en-US" altLang="zh-CN" dirty="0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3517599" y="2498342"/>
            <a:ext cx="88127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</p:cNvCxnSpPr>
          <p:nvPr/>
        </p:nvCxnSpPr>
        <p:spPr>
          <a:xfrm>
            <a:off x="7350199" y="2498342"/>
            <a:ext cx="9762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2"/>
            <a:endCxn id="7" idx="0"/>
          </p:cNvCxnSpPr>
          <p:nvPr/>
        </p:nvCxnSpPr>
        <p:spPr>
          <a:xfrm flipH="1">
            <a:off x="1925434" y="3237591"/>
            <a:ext cx="7851084" cy="10374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6" idx="3"/>
            <a:endCxn id="8" idx="1"/>
          </p:cNvCxnSpPr>
          <p:nvPr/>
        </p:nvCxnSpPr>
        <p:spPr>
          <a:xfrm flipV="1">
            <a:off x="7512873" y="4681108"/>
            <a:ext cx="1113568" cy="16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2"/>
            <a:endCxn id="9" idx="3"/>
          </p:cNvCxnSpPr>
          <p:nvPr/>
        </p:nvCxnSpPr>
        <p:spPr>
          <a:xfrm flipH="1">
            <a:off x="7583714" y="5254057"/>
            <a:ext cx="2518392" cy="8381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流程图: 决策 55"/>
          <p:cNvSpPr/>
          <p:nvPr/>
        </p:nvSpPr>
        <p:spPr>
          <a:xfrm>
            <a:off x="4561544" y="4109821"/>
            <a:ext cx="2951329" cy="1145899"/>
          </a:xfrm>
          <a:prstGeom prst="flowChartDecisi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Highest ballot?</a:t>
            </a:r>
          </a:p>
        </p:txBody>
      </p:sp>
      <p:cxnSp>
        <p:nvCxnSpPr>
          <p:cNvPr id="60" name="直接箭头连接符 59"/>
          <p:cNvCxnSpPr>
            <a:stCxn id="7" idx="3"/>
            <a:endCxn id="56" idx="1"/>
          </p:cNvCxnSpPr>
          <p:nvPr/>
        </p:nvCxnSpPr>
        <p:spPr>
          <a:xfrm>
            <a:off x="3447976" y="4682770"/>
            <a:ext cx="1113568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21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5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95" y="397861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68829" y="2624257"/>
            <a:ext cx="10217288" cy="2337224"/>
            <a:chOff x="1837178" y="2936490"/>
            <a:chExt cx="8840912" cy="2337224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1837178" y="2936490"/>
              <a:ext cx="8836188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841902" y="3701497"/>
              <a:ext cx="8836188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837178" y="4498788"/>
              <a:ext cx="8836188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1837178" y="5273713"/>
              <a:ext cx="8836188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an 8"/>
          <p:cNvSpPr/>
          <p:nvPr/>
        </p:nvSpPr>
        <p:spPr>
          <a:xfrm>
            <a:off x="877339" y="2406095"/>
            <a:ext cx="1346642" cy="401720"/>
          </a:xfrm>
          <a:prstGeom prst="can">
            <a:avLst/>
          </a:prstGeom>
          <a:solidFill>
            <a:srgbClr val="FF0000"/>
          </a:solidFill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1</a:t>
            </a:r>
          </a:p>
        </p:txBody>
      </p:sp>
      <p:sp>
        <p:nvSpPr>
          <p:cNvPr id="10" name="Can 9"/>
          <p:cNvSpPr/>
          <p:nvPr/>
        </p:nvSpPr>
        <p:spPr>
          <a:xfrm>
            <a:off x="882967" y="3171102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2</a:t>
            </a:r>
          </a:p>
        </p:txBody>
      </p:sp>
      <p:sp>
        <p:nvSpPr>
          <p:cNvPr id="11" name="Can 6"/>
          <p:cNvSpPr/>
          <p:nvPr/>
        </p:nvSpPr>
        <p:spPr>
          <a:xfrm>
            <a:off x="877339" y="3968393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3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866883" y="2619176"/>
            <a:ext cx="903863" cy="758668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48225" y="2619176"/>
            <a:ext cx="948001" cy="158265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58"/>
          <p:cNvSpPr/>
          <p:nvPr/>
        </p:nvSpPr>
        <p:spPr>
          <a:xfrm>
            <a:off x="4663519" y="2453994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6" name="矩形 58"/>
          <p:cNvSpPr/>
          <p:nvPr/>
        </p:nvSpPr>
        <p:spPr>
          <a:xfrm>
            <a:off x="11244999" y="2210506"/>
            <a:ext cx="320040" cy="320040"/>
          </a:xfrm>
          <a:prstGeom prst="rect">
            <a:avLst/>
          </a:prstGeom>
          <a:solidFill>
            <a:srgbClr val="0070C0"/>
          </a:solidFill>
          <a:ln w="76200">
            <a:solidFill>
              <a:srgbClr val="FFC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420115" y="2600958"/>
            <a:ext cx="1013773" cy="758668"/>
          </a:xfrm>
          <a:prstGeom prst="line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399188" y="2600958"/>
            <a:ext cx="1063278" cy="158265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096152" y="2581006"/>
            <a:ext cx="464469" cy="1609094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299194" y="5539279"/>
            <a:ext cx="2102793" cy="470952"/>
          </a:xfrm>
          <a:prstGeom prst="roundRect">
            <a:avLst>
              <a:gd name="adj" fmla="val 29005"/>
            </a:avLst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phase1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553284" y="5536202"/>
            <a:ext cx="2649749" cy="470952"/>
          </a:xfrm>
          <a:prstGeom prst="roundRect">
            <a:avLst>
              <a:gd name="adj" fmla="val 29005"/>
            </a:avLst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phase2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47374" y="5105658"/>
            <a:ext cx="3379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1a          1b (w/ 2av)                1c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75315" y="5140384"/>
            <a:ext cx="1637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2a’                2av</a:t>
            </a:r>
          </a:p>
        </p:txBody>
      </p:sp>
      <p:sp>
        <p:nvSpPr>
          <p:cNvPr id="24" name="Can 6"/>
          <p:cNvSpPr/>
          <p:nvPr/>
        </p:nvSpPr>
        <p:spPr>
          <a:xfrm>
            <a:off x="877339" y="4743318"/>
            <a:ext cx="1346642" cy="401720"/>
          </a:xfrm>
          <a:prstGeom prst="can">
            <a:avLst/>
          </a:prstGeom>
          <a:solidFill>
            <a:srgbClr val="FFC000"/>
          </a:solidFill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4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866883" y="2637486"/>
            <a:ext cx="864622" cy="2318597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399188" y="2629737"/>
            <a:ext cx="1034700" cy="2308128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0099972" y="2629435"/>
            <a:ext cx="1056166" cy="755608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799260" y="2637486"/>
            <a:ext cx="806415" cy="730808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849492" y="2600958"/>
            <a:ext cx="756183" cy="1570808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932797" y="2600958"/>
            <a:ext cx="672878" cy="2373753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064569" y="2648255"/>
            <a:ext cx="903863" cy="758668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045911" y="2648255"/>
            <a:ext cx="948001" cy="158265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064569" y="2666565"/>
            <a:ext cx="864622" cy="2318597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8096152" y="2655822"/>
            <a:ext cx="546312" cy="773016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8067575" y="3327279"/>
            <a:ext cx="573290" cy="892002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8096152" y="4193470"/>
            <a:ext cx="503244" cy="829996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8096152" y="2635150"/>
            <a:ext cx="503243" cy="2388315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8096152" y="2631172"/>
            <a:ext cx="529189" cy="1607304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8137622" y="2677569"/>
            <a:ext cx="487719" cy="2296819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8160873" y="3385553"/>
            <a:ext cx="479992" cy="1615629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8159274" y="4193367"/>
            <a:ext cx="463373" cy="761424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10115496" y="2620927"/>
            <a:ext cx="1040642" cy="1555350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0131018" y="2629435"/>
            <a:ext cx="1064671" cy="2309548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矩形 58"/>
          <p:cNvSpPr/>
          <p:nvPr/>
        </p:nvSpPr>
        <p:spPr>
          <a:xfrm>
            <a:off x="2407126" y="3201316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02" name="矩形 58"/>
          <p:cNvSpPr/>
          <p:nvPr/>
        </p:nvSpPr>
        <p:spPr>
          <a:xfrm>
            <a:off x="2407126" y="4003768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03" name="矩形 58"/>
          <p:cNvSpPr/>
          <p:nvPr/>
        </p:nvSpPr>
        <p:spPr>
          <a:xfrm>
            <a:off x="2407126" y="4785404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04" name="矩形 58"/>
          <p:cNvSpPr/>
          <p:nvPr/>
        </p:nvSpPr>
        <p:spPr>
          <a:xfrm>
            <a:off x="5965235" y="2987472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05" name="矩形 58"/>
          <p:cNvSpPr/>
          <p:nvPr/>
        </p:nvSpPr>
        <p:spPr>
          <a:xfrm>
            <a:off x="5973609" y="3808373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06" name="矩形 58"/>
          <p:cNvSpPr/>
          <p:nvPr/>
        </p:nvSpPr>
        <p:spPr>
          <a:xfrm>
            <a:off x="5973609" y="4582126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07" name="矩形 58"/>
          <p:cNvSpPr/>
          <p:nvPr/>
        </p:nvSpPr>
        <p:spPr>
          <a:xfrm>
            <a:off x="7475580" y="3007239"/>
            <a:ext cx="320040" cy="32004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08" name="矩形 58"/>
          <p:cNvSpPr/>
          <p:nvPr/>
        </p:nvSpPr>
        <p:spPr>
          <a:xfrm>
            <a:off x="5973609" y="2248998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09" name="矩形 58"/>
          <p:cNvSpPr/>
          <p:nvPr/>
        </p:nvSpPr>
        <p:spPr>
          <a:xfrm>
            <a:off x="7476154" y="2248037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10" name="矩形 58"/>
          <p:cNvSpPr/>
          <p:nvPr/>
        </p:nvSpPr>
        <p:spPr>
          <a:xfrm>
            <a:off x="7474607" y="3809426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11" name="矩形 58"/>
          <p:cNvSpPr/>
          <p:nvPr/>
        </p:nvSpPr>
        <p:spPr>
          <a:xfrm>
            <a:off x="7474607" y="4589058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0451596" y="5140384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2b</a:t>
            </a:r>
          </a:p>
        </p:txBody>
      </p:sp>
      <p:sp>
        <p:nvSpPr>
          <p:cNvPr id="113" name="矩形 58"/>
          <p:cNvSpPr/>
          <p:nvPr/>
        </p:nvSpPr>
        <p:spPr>
          <a:xfrm>
            <a:off x="8733187" y="2233650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14" name="矩形 58"/>
          <p:cNvSpPr/>
          <p:nvPr/>
        </p:nvSpPr>
        <p:spPr>
          <a:xfrm>
            <a:off x="9156271" y="2232906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15" name="矩形 58"/>
          <p:cNvSpPr/>
          <p:nvPr/>
        </p:nvSpPr>
        <p:spPr>
          <a:xfrm>
            <a:off x="9582587" y="2246075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16" name="矩形 58"/>
          <p:cNvSpPr/>
          <p:nvPr/>
        </p:nvSpPr>
        <p:spPr>
          <a:xfrm>
            <a:off x="8742128" y="2998657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17" name="矩形 58"/>
          <p:cNvSpPr/>
          <p:nvPr/>
        </p:nvSpPr>
        <p:spPr>
          <a:xfrm>
            <a:off x="9165212" y="2997913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18" name="矩形 58"/>
          <p:cNvSpPr/>
          <p:nvPr/>
        </p:nvSpPr>
        <p:spPr>
          <a:xfrm>
            <a:off x="9591528" y="3011082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19" name="矩形 58"/>
          <p:cNvSpPr/>
          <p:nvPr/>
        </p:nvSpPr>
        <p:spPr>
          <a:xfrm>
            <a:off x="8725663" y="3790591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20" name="矩形 58"/>
          <p:cNvSpPr/>
          <p:nvPr/>
        </p:nvSpPr>
        <p:spPr>
          <a:xfrm>
            <a:off x="9148747" y="3789847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21" name="矩形 58"/>
          <p:cNvSpPr/>
          <p:nvPr/>
        </p:nvSpPr>
        <p:spPr>
          <a:xfrm>
            <a:off x="9575063" y="3803016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22" name="矩形 58"/>
          <p:cNvSpPr/>
          <p:nvPr/>
        </p:nvSpPr>
        <p:spPr>
          <a:xfrm>
            <a:off x="8718139" y="4582731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23" name="矩形 58"/>
          <p:cNvSpPr/>
          <p:nvPr/>
        </p:nvSpPr>
        <p:spPr>
          <a:xfrm>
            <a:off x="9141223" y="4581987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24" name="矩形 58"/>
          <p:cNvSpPr/>
          <p:nvPr/>
        </p:nvSpPr>
        <p:spPr>
          <a:xfrm>
            <a:off x="9567539" y="4595156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438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about lies in phase 1c?</a:t>
            </a:r>
            <a:endParaRPr lang="zh-CN" altLang="en-US" dirty="0"/>
          </a:p>
        </p:txBody>
      </p:sp>
      <p:sp>
        <p:nvSpPr>
          <p:cNvPr id="46" name="内容占位符 45"/>
          <p:cNvSpPr>
            <a:spLocks noGrp="1"/>
          </p:cNvSpPr>
          <p:nvPr>
            <p:ph idx="1"/>
          </p:nvPr>
        </p:nvSpPr>
        <p:spPr>
          <a:xfrm>
            <a:off x="838200" y="1572790"/>
            <a:ext cx="10515600" cy="1170782"/>
          </a:xfrm>
        </p:spPr>
        <p:txBody>
          <a:bodyPr/>
          <a:lstStyle/>
          <a:p>
            <a:r>
              <a:rPr lang="en-US" altLang="zh-CN" dirty="0"/>
              <a:t>Can we validate phase 1c message?</a:t>
            </a:r>
            <a:endParaRPr lang="zh-CN" alt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1368829" y="2624257"/>
            <a:ext cx="10217288" cy="2337224"/>
            <a:chOff x="1837178" y="2936490"/>
            <a:chExt cx="8840912" cy="2337224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1837178" y="2936490"/>
              <a:ext cx="8836188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1841902" y="3701497"/>
              <a:ext cx="8836188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1837178" y="4498788"/>
              <a:ext cx="8836188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1837178" y="5273713"/>
              <a:ext cx="8836188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Can 51"/>
          <p:cNvSpPr/>
          <p:nvPr/>
        </p:nvSpPr>
        <p:spPr>
          <a:xfrm>
            <a:off x="877339" y="2406095"/>
            <a:ext cx="1346642" cy="401720"/>
          </a:xfrm>
          <a:prstGeom prst="can">
            <a:avLst/>
          </a:prstGeom>
          <a:solidFill>
            <a:srgbClr val="FF0000"/>
          </a:solidFill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1</a:t>
            </a:r>
          </a:p>
        </p:txBody>
      </p:sp>
      <p:sp>
        <p:nvSpPr>
          <p:cNvPr id="53" name="Can 52"/>
          <p:cNvSpPr/>
          <p:nvPr/>
        </p:nvSpPr>
        <p:spPr>
          <a:xfrm>
            <a:off x="882967" y="3171102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2</a:t>
            </a:r>
          </a:p>
        </p:txBody>
      </p:sp>
      <p:sp>
        <p:nvSpPr>
          <p:cNvPr id="54" name="Can 6"/>
          <p:cNvSpPr/>
          <p:nvPr/>
        </p:nvSpPr>
        <p:spPr>
          <a:xfrm>
            <a:off x="877339" y="3968393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3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2866883" y="2619176"/>
            <a:ext cx="903863" cy="758668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848225" y="2619176"/>
            <a:ext cx="948001" cy="158265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矩形 58"/>
          <p:cNvSpPr/>
          <p:nvPr/>
        </p:nvSpPr>
        <p:spPr>
          <a:xfrm>
            <a:off x="4663519" y="2453994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58" name="矩形 58"/>
          <p:cNvSpPr/>
          <p:nvPr/>
        </p:nvSpPr>
        <p:spPr>
          <a:xfrm>
            <a:off x="11244999" y="2210506"/>
            <a:ext cx="320040" cy="320040"/>
          </a:xfrm>
          <a:prstGeom prst="rect">
            <a:avLst/>
          </a:prstGeom>
          <a:solidFill>
            <a:srgbClr val="0070C0"/>
          </a:solidFill>
          <a:ln w="76200">
            <a:solidFill>
              <a:srgbClr val="FFC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6420115" y="2600958"/>
            <a:ext cx="1013773" cy="758668"/>
          </a:xfrm>
          <a:prstGeom prst="line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399188" y="2600958"/>
            <a:ext cx="1063278" cy="158265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096152" y="2581006"/>
            <a:ext cx="464469" cy="1609094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3299194" y="5539279"/>
            <a:ext cx="2102793" cy="470952"/>
          </a:xfrm>
          <a:prstGeom prst="roundRect">
            <a:avLst>
              <a:gd name="adj" fmla="val 29005"/>
            </a:avLst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phase1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7553284" y="5536202"/>
            <a:ext cx="2649749" cy="470952"/>
          </a:xfrm>
          <a:prstGeom prst="roundRect">
            <a:avLst>
              <a:gd name="adj" fmla="val 29005"/>
            </a:avLst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phase2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747374" y="5105658"/>
            <a:ext cx="3379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1a          1b (w/ 2av)                1c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975315" y="5140384"/>
            <a:ext cx="1637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2a’                2av</a:t>
            </a:r>
          </a:p>
        </p:txBody>
      </p:sp>
      <p:sp>
        <p:nvSpPr>
          <p:cNvPr id="66" name="Can 6"/>
          <p:cNvSpPr/>
          <p:nvPr/>
        </p:nvSpPr>
        <p:spPr>
          <a:xfrm>
            <a:off x="877339" y="4743318"/>
            <a:ext cx="1346642" cy="401720"/>
          </a:xfrm>
          <a:prstGeom prst="can">
            <a:avLst/>
          </a:prstGeom>
          <a:solidFill>
            <a:srgbClr val="FFC000"/>
          </a:solidFill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4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2866883" y="2637486"/>
            <a:ext cx="864622" cy="2318597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399188" y="2629737"/>
            <a:ext cx="1034700" cy="2308128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0099972" y="2629435"/>
            <a:ext cx="1056166" cy="755608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799260" y="2637486"/>
            <a:ext cx="806415" cy="730808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3849492" y="2600958"/>
            <a:ext cx="756183" cy="1570808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932797" y="2600958"/>
            <a:ext cx="672878" cy="2373753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064569" y="2648255"/>
            <a:ext cx="903863" cy="758668"/>
          </a:xfrm>
          <a:prstGeom prst="line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045911" y="2648255"/>
            <a:ext cx="948001" cy="1582655"/>
          </a:xfrm>
          <a:prstGeom prst="line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064569" y="2666565"/>
            <a:ext cx="864622" cy="2318597"/>
          </a:xfrm>
          <a:prstGeom prst="line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8096152" y="2655822"/>
            <a:ext cx="546312" cy="773016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8067575" y="3327279"/>
            <a:ext cx="573290" cy="892002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8096152" y="4193470"/>
            <a:ext cx="503244" cy="829996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8096152" y="2635150"/>
            <a:ext cx="503243" cy="2388315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 flipV="1">
            <a:off x="8096152" y="2631172"/>
            <a:ext cx="529189" cy="1607304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8137622" y="2677569"/>
            <a:ext cx="487719" cy="2296819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8160873" y="3385553"/>
            <a:ext cx="479992" cy="1615629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8159274" y="4193367"/>
            <a:ext cx="463373" cy="761424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10115496" y="2620927"/>
            <a:ext cx="1040642" cy="1555350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10131018" y="2629435"/>
            <a:ext cx="1064671" cy="2309548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矩形 58"/>
          <p:cNvSpPr/>
          <p:nvPr/>
        </p:nvSpPr>
        <p:spPr>
          <a:xfrm>
            <a:off x="2407126" y="3201316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87" name="矩形 58"/>
          <p:cNvSpPr/>
          <p:nvPr/>
        </p:nvSpPr>
        <p:spPr>
          <a:xfrm>
            <a:off x="2407126" y="4003768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88" name="矩形 58"/>
          <p:cNvSpPr/>
          <p:nvPr/>
        </p:nvSpPr>
        <p:spPr>
          <a:xfrm>
            <a:off x="2407126" y="4785404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89" name="矩形 58"/>
          <p:cNvSpPr/>
          <p:nvPr/>
        </p:nvSpPr>
        <p:spPr>
          <a:xfrm>
            <a:off x="5965235" y="2987472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90" name="矩形 58"/>
          <p:cNvSpPr/>
          <p:nvPr/>
        </p:nvSpPr>
        <p:spPr>
          <a:xfrm>
            <a:off x="5973609" y="3808373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91" name="矩形 58"/>
          <p:cNvSpPr/>
          <p:nvPr/>
        </p:nvSpPr>
        <p:spPr>
          <a:xfrm>
            <a:off x="5973609" y="4582126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92" name="矩形 58"/>
          <p:cNvSpPr/>
          <p:nvPr/>
        </p:nvSpPr>
        <p:spPr>
          <a:xfrm>
            <a:off x="7475580" y="3007239"/>
            <a:ext cx="320040" cy="32004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93" name="矩形 58"/>
          <p:cNvSpPr/>
          <p:nvPr/>
        </p:nvSpPr>
        <p:spPr>
          <a:xfrm>
            <a:off x="5973609" y="2248998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94" name="矩形 58"/>
          <p:cNvSpPr/>
          <p:nvPr/>
        </p:nvSpPr>
        <p:spPr>
          <a:xfrm>
            <a:off x="7476154" y="2248037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95" name="矩形 58"/>
          <p:cNvSpPr/>
          <p:nvPr/>
        </p:nvSpPr>
        <p:spPr>
          <a:xfrm>
            <a:off x="7474607" y="3809426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96" name="矩形 58"/>
          <p:cNvSpPr/>
          <p:nvPr/>
        </p:nvSpPr>
        <p:spPr>
          <a:xfrm>
            <a:off x="7474607" y="4589058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0451596" y="5140384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2b</a:t>
            </a:r>
          </a:p>
        </p:txBody>
      </p:sp>
      <p:sp>
        <p:nvSpPr>
          <p:cNvPr id="98" name="矩形 58"/>
          <p:cNvSpPr/>
          <p:nvPr/>
        </p:nvSpPr>
        <p:spPr>
          <a:xfrm>
            <a:off x="8733187" y="2233650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99" name="矩形 58"/>
          <p:cNvSpPr/>
          <p:nvPr/>
        </p:nvSpPr>
        <p:spPr>
          <a:xfrm>
            <a:off x="9156271" y="2232906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00" name="矩形 58"/>
          <p:cNvSpPr/>
          <p:nvPr/>
        </p:nvSpPr>
        <p:spPr>
          <a:xfrm>
            <a:off x="9582587" y="2246075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01" name="矩形 58"/>
          <p:cNvSpPr/>
          <p:nvPr/>
        </p:nvSpPr>
        <p:spPr>
          <a:xfrm>
            <a:off x="8742128" y="2998657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02" name="矩形 58"/>
          <p:cNvSpPr/>
          <p:nvPr/>
        </p:nvSpPr>
        <p:spPr>
          <a:xfrm>
            <a:off x="9165212" y="2997913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03" name="矩形 58"/>
          <p:cNvSpPr/>
          <p:nvPr/>
        </p:nvSpPr>
        <p:spPr>
          <a:xfrm>
            <a:off x="9591528" y="3011082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04" name="矩形 58"/>
          <p:cNvSpPr/>
          <p:nvPr/>
        </p:nvSpPr>
        <p:spPr>
          <a:xfrm>
            <a:off x="8725663" y="3790591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05" name="矩形 58"/>
          <p:cNvSpPr/>
          <p:nvPr/>
        </p:nvSpPr>
        <p:spPr>
          <a:xfrm>
            <a:off x="9148747" y="3789847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06" name="矩形 58"/>
          <p:cNvSpPr/>
          <p:nvPr/>
        </p:nvSpPr>
        <p:spPr>
          <a:xfrm>
            <a:off x="9575063" y="3803016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07" name="矩形 58"/>
          <p:cNvSpPr/>
          <p:nvPr/>
        </p:nvSpPr>
        <p:spPr>
          <a:xfrm>
            <a:off x="8718139" y="4582731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08" name="矩形 58"/>
          <p:cNvSpPr/>
          <p:nvPr/>
        </p:nvSpPr>
        <p:spPr>
          <a:xfrm>
            <a:off x="9141223" y="4581987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09" name="矩形 58"/>
          <p:cNvSpPr/>
          <p:nvPr/>
        </p:nvSpPr>
        <p:spPr>
          <a:xfrm>
            <a:off x="9567539" y="4595156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926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Deduct phase 1c from phase 1b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9465"/>
          </a:xfrm>
        </p:spPr>
        <p:txBody>
          <a:bodyPr/>
          <a:lstStyle/>
          <a:p>
            <a:r>
              <a:rPr lang="en-US" dirty="0"/>
              <a:t>The ballot-</a:t>
            </a:r>
            <a:r>
              <a:rPr lang="en-US" i="1" dirty="0"/>
              <a:t>b </a:t>
            </a:r>
            <a:r>
              <a:rPr lang="en-US" dirty="0"/>
              <a:t>leader sends 1c on receiving a </a:t>
            </a:r>
            <a:r>
              <a:rPr lang="en-US" dirty="0" err="1"/>
              <a:t>byz</a:t>
            </a:r>
            <a:r>
              <a:rPr lang="en-US" dirty="0"/>
              <a:t>-quorum of 1b</a:t>
            </a:r>
          </a:p>
          <a:p>
            <a:r>
              <a:rPr lang="en-US" dirty="0"/>
              <a:t>Prevent the leader lying by making every acceptor repeat the process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493535" y="3787590"/>
            <a:ext cx="3045084" cy="14784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Every acceptor broadcast all its 1b message. </a:t>
            </a:r>
          </a:p>
        </p:txBody>
      </p:sp>
      <p:sp>
        <p:nvSpPr>
          <p:cNvPr id="5" name="流程图: 决策 4"/>
          <p:cNvSpPr/>
          <p:nvPr/>
        </p:nvSpPr>
        <p:spPr>
          <a:xfrm>
            <a:off x="4419890" y="3953889"/>
            <a:ext cx="2951329" cy="1145899"/>
          </a:xfrm>
          <a:prstGeom prst="flowChartDecisi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</a:rPr>
              <a:t>Recv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i="1" dirty="0">
                <a:solidFill>
                  <a:schemeClr val="tx1"/>
                </a:solidFill>
              </a:rPr>
              <a:t>2f+1</a:t>
            </a:r>
            <a:r>
              <a:rPr lang="en-US" altLang="zh-CN" dirty="0">
                <a:solidFill>
                  <a:schemeClr val="tx1"/>
                </a:solidFill>
              </a:rPr>
              <a:t> 1b?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8410559" y="3787590"/>
            <a:ext cx="2943241" cy="14784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 normal phase 1c</a:t>
            </a:r>
            <a:endParaRPr lang="en-US" altLang="zh-CN" dirty="0"/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3538619" y="4526839"/>
            <a:ext cx="88127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9" idx="1"/>
          </p:cNvCxnSpPr>
          <p:nvPr/>
        </p:nvCxnSpPr>
        <p:spPr>
          <a:xfrm>
            <a:off x="7371219" y="4526839"/>
            <a:ext cx="10393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4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95" y="397861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68829" y="2624257"/>
            <a:ext cx="10217288" cy="2337224"/>
            <a:chOff x="1837178" y="2936490"/>
            <a:chExt cx="8840912" cy="2337224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1837178" y="2936490"/>
              <a:ext cx="8836188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841902" y="3701497"/>
              <a:ext cx="8836188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837178" y="4498788"/>
              <a:ext cx="8836188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1837178" y="5273713"/>
              <a:ext cx="8836188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an 8"/>
          <p:cNvSpPr/>
          <p:nvPr/>
        </p:nvSpPr>
        <p:spPr>
          <a:xfrm>
            <a:off x="877339" y="2406095"/>
            <a:ext cx="1346642" cy="401720"/>
          </a:xfrm>
          <a:prstGeom prst="can">
            <a:avLst/>
          </a:prstGeom>
          <a:solidFill>
            <a:srgbClr val="FF0000"/>
          </a:solidFill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1</a:t>
            </a:r>
          </a:p>
        </p:txBody>
      </p:sp>
      <p:sp>
        <p:nvSpPr>
          <p:cNvPr id="10" name="Can 9"/>
          <p:cNvSpPr/>
          <p:nvPr/>
        </p:nvSpPr>
        <p:spPr>
          <a:xfrm>
            <a:off x="882967" y="3171102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2</a:t>
            </a:r>
          </a:p>
        </p:txBody>
      </p:sp>
      <p:sp>
        <p:nvSpPr>
          <p:cNvPr id="11" name="Can 6"/>
          <p:cNvSpPr/>
          <p:nvPr/>
        </p:nvSpPr>
        <p:spPr>
          <a:xfrm>
            <a:off x="877339" y="3968393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3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866883" y="2619176"/>
            <a:ext cx="903863" cy="758668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48225" y="2619176"/>
            <a:ext cx="948001" cy="158265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58"/>
          <p:cNvSpPr/>
          <p:nvPr/>
        </p:nvSpPr>
        <p:spPr>
          <a:xfrm>
            <a:off x="11244999" y="2210506"/>
            <a:ext cx="320040" cy="320040"/>
          </a:xfrm>
          <a:prstGeom prst="rect">
            <a:avLst/>
          </a:prstGeom>
          <a:solidFill>
            <a:srgbClr val="0070C0"/>
          </a:solidFill>
          <a:ln w="76200">
            <a:solidFill>
              <a:srgbClr val="FFC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420115" y="2600958"/>
            <a:ext cx="1013773" cy="758668"/>
          </a:xfrm>
          <a:prstGeom prst="line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399188" y="2600958"/>
            <a:ext cx="1063278" cy="158265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096152" y="2581006"/>
            <a:ext cx="464469" cy="1609094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299194" y="5539279"/>
            <a:ext cx="2102793" cy="470952"/>
          </a:xfrm>
          <a:prstGeom prst="roundRect">
            <a:avLst>
              <a:gd name="adj" fmla="val 29005"/>
            </a:avLst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phase1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553284" y="5536202"/>
            <a:ext cx="2649749" cy="470952"/>
          </a:xfrm>
          <a:prstGeom prst="roundRect">
            <a:avLst>
              <a:gd name="adj" fmla="val 29005"/>
            </a:avLst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phase2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47375" y="5105658"/>
            <a:ext cx="3672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1a          1b (w/ 2av)          1c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75251" y="5140384"/>
            <a:ext cx="16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2a’                2av</a:t>
            </a:r>
          </a:p>
        </p:txBody>
      </p:sp>
      <p:sp>
        <p:nvSpPr>
          <p:cNvPr id="24" name="Can 6"/>
          <p:cNvSpPr/>
          <p:nvPr/>
        </p:nvSpPr>
        <p:spPr>
          <a:xfrm>
            <a:off x="877339" y="4743318"/>
            <a:ext cx="1346642" cy="401720"/>
          </a:xfrm>
          <a:prstGeom prst="can">
            <a:avLst/>
          </a:prstGeom>
          <a:solidFill>
            <a:srgbClr val="FFC000"/>
          </a:solidFill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4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866883" y="2637486"/>
            <a:ext cx="864622" cy="2318597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399188" y="2629737"/>
            <a:ext cx="1034700" cy="2308128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0099972" y="2629435"/>
            <a:ext cx="1056166" cy="755608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8096152" y="2655822"/>
            <a:ext cx="546312" cy="773016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8067574" y="3395696"/>
            <a:ext cx="493047" cy="823585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8096152" y="4193470"/>
            <a:ext cx="503244" cy="829996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8096152" y="2635150"/>
            <a:ext cx="503243" cy="2388315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8096152" y="2631172"/>
            <a:ext cx="529189" cy="1607304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8137622" y="2677569"/>
            <a:ext cx="487719" cy="2296819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8160873" y="3385553"/>
            <a:ext cx="479992" cy="1615629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8159274" y="4193367"/>
            <a:ext cx="463373" cy="761424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10115496" y="2620927"/>
            <a:ext cx="1040642" cy="1555350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0131018" y="2629435"/>
            <a:ext cx="1064671" cy="2309548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矩形 58"/>
          <p:cNvSpPr/>
          <p:nvPr/>
        </p:nvSpPr>
        <p:spPr>
          <a:xfrm>
            <a:off x="2407126" y="3201316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02" name="矩形 58"/>
          <p:cNvSpPr/>
          <p:nvPr/>
        </p:nvSpPr>
        <p:spPr>
          <a:xfrm>
            <a:off x="2407126" y="4003768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03" name="矩形 58"/>
          <p:cNvSpPr/>
          <p:nvPr/>
        </p:nvSpPr>
        <p:spPr>
          <a:xfrm>
            <a:off x="2407126" y="4785404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04" name="矩形 58"/>
          <p:cNvSpPr/>
          <p:nvPr/>
        </p:nvSpPr>
        <p:spPr>
          <a:xfrm>
            <a:off x="6016065" y="2984549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05" name="矩形 58"/>
          <p:cNvSpPr/>
          <p:nvPr/>
        </p:nvSpPr>
        <p:spPr>
          <a:xfrm>
            <a:off x="6024439" y="3805450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06" name="矩形 58"/>
          <p:cNvSpPr/>
          <p:nvPr/>
        </p:nvSpPr>
        <p:spPr>
          <a:xfrm>
            <a:off x="6024439" y="4579203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07" name="矩形 58"/>
          <p:cNvSpPr/>
          <p:nvPr/>
        </p:nvSpPr>
        <p:spPr>
          <a:xfrm>
            <a:off x="7475580" y="3007239"/>
            <a:ext cx="320040" cy="32004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08" name="矩形 58"/>
          <p:cNvSpPr/>
          <p:nvPr/>
        </p:nvSpPr>
        <p:spPr>
          <a:xfrm>
            <a:off x="6024439" y="2246075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09" name="矩形 58"/>
          <p:cNvSpPr/>
          <p:nvPr/>
        </p:nvSpPr>
        <p:spPr>
          <a:xfrm>
            <a:off x="7476154" y="2248037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10" name="矩形 58"/>
          <p:cNvSpPr/>
          <p:nvPr/>
        </p:nvSpPr>
        <p:spPr>
          <a:xfrm>
            <a:off x="7474607" y="3809426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11" name="矩形 58"/>
          <p:cNvSpPr/>
          <p:nvPr/>
        </p:nvSpPr>
        <p:spPr>
          <a:xfrm>
            <a:off x="7474607" y="4589058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0451596" y="5140384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2b</a:t>
            </a:r>
          </a:p>
        </p:txBody>
      </p:sp>
      <p:sp>
        <p:nvSpPr>
          <p:cNvPr id="113" name="矩形 58"/>
          <p:cNvSpPr/>
          <p:nvPr/>
        </p:nvSpPr>
        <p:spPr>
          <a:xfrm>
            <a:off x="8733187" y="2233650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14" name="矩形 58"/>
          <p:cNvSpPr/>
          <p:nvPr/>
        </p:nvSpPr>
        <p:spPr>
          <a:xfrm>
            <a:off x="9156271" y="2232906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15" name="矩形 58"/>
          <p:cNvSpPr/>
          <p:nvPr/>
        </p:nvSpPr>
        <p:spPr>
          <a:xfrm>
            <a:off x="9582587" y="2246075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16" name="矩形 58"/>
          <p:cNvSpPr/>
          <p:nvPr/>
        </p:nvSpPr>
        <p:spPr>
          <a:xfrm>
            <a:off x="8742128" y="2998657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17" name="矩形 58"/>
          <p:cNvSpPr/>
          <p:nvPr/>
        </p:nvSpPr>
        <p:spPr>
          <a:xfrm>
            <a:off x="9165212" y="2997913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18" name="矩形 58"/>
          <p:cNvSpPr/>
          <p:nvPr/>
        </p:nvSpPr>
        <p:spPr>
          <a:xfrm>
            <a:off x="9591528" y="3011082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19" name="矩形 58"/>
          <p:cNvSpPr/>
          <p:nvPr/>
        </p:nvSpPr>
        <p:spPr>
          <a:xfrm>
            <a:off x="8725663" y="3790591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20" name="矩形 58"/>
          <p:cNvSpPr/>
          <p:nvPr/>
        </p:nvSpPr>
        <p:spPr>
          <a:xfrm>
            <a:off x="9148747" y="3789847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21" name="矩形 58"/>
          <p:cNvSpPr/>
          <p:nvPr/>
        </p:nvSpPr>
        <p:spPr>
          <a:xfrm>
            <a:off x="9575063" y="3803016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22" name="矩形 58"/>
          <p:cNvSpPr/>
          <p:nvPr/>
        </p:nvSpPr>
        <p:spPr>
          <a:xfrm>
            <a:off x="8718139" y="4582731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23" name="矩形 58"/>
          <p:cNvSpPr/>
          <p:nvPr/>
        </p:nvSpPr>
        <p:spPr>
          <a:xfrm>
            <a:off x="9141223" y="4581987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24" name="矩形 58"/>
          <p:cNvSpPr/>
          <p:nvPr/>
        </p:nvSpPr>
        <p:spPr>
          <a:xfrm>
            <a:off x="9567539" y="4595156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4151845" y="2631172"/>
            <a:ext cx="977840" cy="1542375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4151844" y="2639269"/>
            <a:ext cx="980711" cy="773016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4100542" y="3379143"/>
            <a:ext cx="885093" cy="823585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4151844" y="4176917"/>
            <a:ext cx="903398" cy="829996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 flipV="1">
            <a:off x="4151844" y="2618597"/>
            <a:ext cx="903396" cy="2388315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4151844" y="2614619"/>
            <a:ext cx="949973" cy="1607304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4226289" y="2661016"/>
            <a:ext cx="875528" cy="2296819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4226289" y="3369000"/>
            <a:ext cx="903398" cy="1605388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4265157" y="4176814"/>
            <a:ext cx="831823" cy="761424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156622" y="3373694"/>
            <a:ext cx="903863" cy="758668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4208150" y="2691095"/>
            <a:ext cx="921535" cy="711178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202007" y="3381975"/>
            <a:ext cx="834303" cy="163326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394236" y="2603999"/>
            <a:ext cx="605740" cy="2336907"/>
            <a:chOff x="2328929" y="2590747"/>
            <a:chExt cx="948001" cy="2336907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347587" y="2590747"/>
              <a:ext cx="903863" cy="758668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328929" y="2590747"/>
              <a:ext cx="948001" cy="1582655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347587" y="2609057"/>
              <a:ext cx="864622" cy="2318597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39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Replicated state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0481"/>
          </a:xfrm>
        </p:spPr>
        <p:txBody>
          <a:bodyPr/>
          <a:lstStyle/>
          <a:p>
            <a:r>
              <a:rPr lang="en-US" dirty="0"/>
              <a:t>Each step must be identical across replicas</a:t>
            </a:r>
          </a:p>
          <a:p>
            <a:r>
              <a:rPr lang="en-US" dirty="0"/>
              <a:t>you can make one decision, </a:t>
            </a:r>
            <a:r>
              <a:rPr lang="en-US" dirty="0" err="1"/>
              <a:t>iff</a:t>
            </a:r>
            <a:r>
              <a:rPr lang="en-US" dirty="0"/>
              <a:t>. you can make a series of decisions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346838" y="3426106"/>
            <a:ext cx="7371319" cy="2423068"/>
            <a:chOff x="1494889" y="3121205"/>
            <a:chExt cx="8802718" cy="3269490"/>
          </a:xfrm>
        </p:grpSpPr>
        <p:sp>
          <p:nvSpPr>
            <p:cNvPr id="4" name="Can 3"/>
            <p:cNvSpPr/>
            <p:nvPr/>
          </p:nvSpPr>
          <p:spPr>
            <a:xfrm>
              <a:off x="1494889" y="3121206"/>
              <a:ext cx="1294610" cy="879675"/>
            </a:xfrm>
            <a:prstGeom prst="can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A=1</a:t>
              </a:r>
            </a:p>
          </p:txBody>
        </p:sp>
        <p:sp>
          <p:nvSpPr>
            <p:cNvPr id="5" name="Can 4"/>
            <p:cNvSpPr/>
            <p:nvPr/>
          </p:nvSpPr>
          <p:spPr>
            <a:xfrm>
              <a:off x="1494889" y="4316113"/>
              <a:ext cx="1294610" cy="879675"/>
            </a:xfrm>
            <a:prstGeom prst="can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A=1</a:t>
              </a:r>
            </a:p>
          </p:txBody>
        </p:sp>
        <p:sp>
          <p:nvSpPr>
            <p:cNvPr id="6" name="Can 5"/>
            <p:cNvSpPr/>
            <p:nvPr/>
          </p:nvSpPr>
          <p:spPr>
            <a:xfrm>
              <a:off x="1494889" y="5511020"/>
              <a:ext cx="1294610" cy="879675"/>
            </a:xfrm>
            <a:prstGeom prst="can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A=1</a:t>
              </a:r>
            </a:p>
          </p:txBody>
        </p:sp>
        <p:sp>
          <p:nvSpPr>
            <p:cNvPr id="7" name="Can 6"/>
            <p:cNvSpPr/>
            <p:nvPr/>
          </p:nvSpPr>
          <p:spPr>
            <a:xfrm>
              <a:off x="5248943" y="4316113"/>
              <a:ext cx="1294610" cy="879675"/>
            </a:xfrm>
            <a:prstGeom prst="can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A=2</a:t>
              </a:r>
            </a:p>
          </p:txBody>
        </p:sp>
        <p:sp>
          <p:nvSpPr>
            <p:cNvPr id="8" name="Can 7"/>
            <p:cNvSpPr/>
            <p:nvPr/>
          </p:nvSpPr>
          <p:spPr>
            <a:xfrm>
              <a:off x="5248943" y="5484370"/>
              <a:ext cx="1294610" cy="879675"/>
            </a:xfrm>
            <a:prstGeom prst="can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A=2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3286949" y="4159249"/>
              <a:ext cx="1464544" cy="11934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A++</a:t>
              </a:r>
            </a:p>
          </p:txBody>
        </p:sp>
        <p:sp>
          <p:nvSpPr>
            <p:cNvPr id="10" name="Can 9"/>
            <p:cNvSpPr/>
            <p:nvPr/>
          </p:nvSpPr>
          <p:spPr>
            <a:xfrm>
              <a:off x="5248943" y="3121205"/>
              <a:ext cx="1294610" cy="879675"/>
            </a:xfrm>
            <a:prstGeom prst="can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A=2</a:t>
              </a:r>
            </a:p>
          </p:txBody>
        </p:sp>
        <p:sp>
          <p:nvSpPr>
            <p:cNvPr id="11" name="Can 10"/>
            <p:cNvSpPr/>
            <p:nvPr/>
          </p:nvSpPr>
          <p:spPr>
            <a:xfrm>
              <a:off x="9002997" y="4338802"/>
              <a:ext cx="1294610" cy="879675"/>
            </a:xfrm>
            <a:prstGeom prst="can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A=6</a:t>
              </a:r>
            </a:p>
          </p:txBody>
        </p:sp>
        <p:sp>
          <p:nvSpPr>
            <p:cNvPr id="12" name="Can 11"/>
            <p:cNvSpPr/>
            <p:nvPr/>
          </p:nvSpPr>
          <p:spPr>
            <a:xfrm>
              <a:off x="9002997" y="5507059"/>
              <a:ext cx="1294610" cy="879675"/>
            </a:xfrm>
            <a:prstGeom prst="can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A=6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7041003" y="4159249"/>
              <a:ext cx="1464544" cy="11934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 *= 3</a:t>
              </a:r>
            </a:p>
          </p:txBody>
        </p:sp>
        <p:sp>
          <p:nvSpPr>
            <p:cNvPr id="14" name="Can 13"/>
            <p:cNvSpPr/>
            <p:nvPr/>
          </p:nvSpPr>
          <p:spPr>
            <a:xfrm>
              <a:off x="9002997" y="3143894"/>
              <a:ext cx="1294610" cy="879675"/>
            </a:xfrm>
            <a:prstGeom prst="can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A=6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72145" y="4202851"/>
            <a:ext cx="33147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Alice: A++</a:t>
            </a:r>
          </a:p>
          <a:p>
            <a:r>
              <a:rPr lang="en-US" sz="3200" dirty="0"/>
              <a:t>Bob:	 A*=3</a:t>
            </a:r>
          </a:p>
        </p:txBody>
      </p:sp>
    </p:spTree>
    <p:extLst>
      <p:ext uri="{BB962C8B-B14F-4D97-AF65-F5344CB8AC3E}">
        <p14:creationId xmlns:p14="http://schemas.microsoft.com/office/powerpoint/2010/main" val="2926028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Multi-instance Example, like Multi-</a:t>
            </a:r>
            <a:r>
              <a:rPr lang="en-US" dirty="0" err="1"/>
              <a:t>Paxos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68829" y="2624257"/>
            <a:ext cx="10217288" cy="2337224"/>
            <a:chOff x="1837178" y="2936490"/>
            <a:chExt cx="8840912" cy="2337224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1837178" y="2936490"/>
              <a:ext cx="8836188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841902" y="3701497"/>
              <a:ext cx="8836188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837178" y="4498788"/>
              <a:ext cx="8836188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1837178" y="5273713"/>
              <a:ext cx="8836188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an 8"/>
          <p:cNvSpPr/>
          <p:nvPr/>
        </p:nvSpPr>
        <p:spPr>
          <a:xfrm>
            <a:off x="877339" y="2406095"/>
            <a:ext cx="1346642" cy="401720"/>
          </a:xfrm>
          <a:prstGeom prst="can">
            <a:avLst/>
          </a:prstGeom>
          <a:solidFill>
            <a:srgbClr val="FFC000"/>
          </a:solidFill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1</a:t>
            </a:r>
          </a:p>
        </p:txBody>
      </p:sp>
      <p:sp>
        <p:nvSpPr>
          <p:cNvPr id="10" name="Can 9"/>
          <p:cNvSpPr/>
          <p:nvPr/>
        </p:nvSpPr>
        <p:spPr>
          <a:xfrm>
            <a:off x="882967" y="3171102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2</a:t>
            </a:r>
          </a:p>
        </p:txBody>
      </p:sp>
      <p:sp>
        <p:nvSpPr>
          <p:cNvPr id="11" name="Can 6"/>
          <p:cNvSpPr/>
          <p:nvPr/>
        </p:nvSpPr>
        <p:spPr>
          <a:xfrm>
            <a:off x="877339" y="3968393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3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398712" y="5526259"/>
            <a:ext cx="2194560" cy="470952"/>
          </a:xfrm>
          <a:prstGeom prst="roundRect">
            <a:avLst>
              <a:gd name="adj" fmla="val 29005"/>
            </a:avLst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phase1  for instance 1-100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280562" y="5579665"/>
            <a:ext cx="2649749" cy="470952"/>
          </a:xfrm>
          <a:prstGeom prst="roundRect">
            <a:avLst>
              <a:gd name="adj" fmla="val 29005"/>
            </a:avLst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phase2</a:t>
            </a:r>
          </a:p>
          <a:p>
            <a:pPr algn="ctr"/>
            <a:r>
              <a:rPr lang="en-US" sz="2400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Instance 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98712" y="5015022"/>
            <a:ext cx="2737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1a          1b                 1c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92709" y="5088774"/>
            <a:ext cx="1221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2a</a:t>
            </a:r>
            <a:r>
              <a:rPr lang="en-US">
                <a:ln>
                  <a:solidFill>
                    <a:sysClr val="windowText" lastClr="000000"/>
                  </a:solidFill>
                </a:ln>
              </a:rPr>
              <a:t>’        2av</a:t>
            </a:r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" name="Can 6"/>
          <p:cNvSpPr/>
          <p:nvPr/>
        </p:nvSpPr>
        <p:spPr>
          <a:xfrm>
            <a:off x="877339" y="4743318"/>
            <a:ext cx="1346642" cy="401720"/>
          </a:xfrm>
          <a:prstGeom prst="can">
            <a:avLst/>
          </a:prstGeom>
          <a:solidFill>
            <a:srgbClr val="FFC000"/>
          </a:solidFill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 4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2328930" y="2590747"/>
            <a:ext cx="605740" cy="2336907"/>
            <a:chOff x="2328929" y="2590747"/>
            <a:chExt cx="948001" cy="233690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347587" y="2590747"/>
              <a:ext cx="903863" cy="758668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28929" y="2590747"/>
              <a:ext cx="948001" cy="1582655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347587" y="2609057"/>
              <a:ext cx="864622" cy="2318597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163683" y="2547125"/>
            <a:ext cx="798108" cy="2442460"/>
            <a:chOff x="6702805" y="2595224"/>
            <a:chExt cx="574890" cy="2442460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731383" y="2595224"/>
              <a:ext cx="464469" cy="1609094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6731383" y="2670040"/>
              <a:ext cx="546312" cy="773016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6702805" y="3409914"/>
              <a:ext cx="493047" cy="823585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6731383" y="4207688"/>
              <a:ext cx="503244" cy="829996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6731383" y="2649368"/>
              <a:ext cx="503243" cy="2388315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6731383" y="2645390"/>
              <a:ext cx="529189" cy="1607304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6772853" y="2691787"/>
              <a:ext cx="487719" cy="2296819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6796104" y="3399771"/>
              <a:ext cx="479992" cy="1615629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6794505" y="4207585"/>
              <a:ext cx="463373" cy="761424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7125835" y="5088774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2b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5280562" y="2616215"/>
            <a:ext cx="605740" cy="2336907"/>
            <a:chOff x="2328929" y="2590747"/>
            <a:chExt cx="948001" cy="2336907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2347587" y="2590747"/>
              <a:ext cx="903863" cy="758668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2328929" y="2590747"/>
              <a:ext cx="948001" cy="1582655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2347587" y="2609057"/>
              <a:ext cx="864622" cy="2318597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7318384" y="2628735"/>
            <a:ext cx="677914" cy="2318056"/>
            <a:chOff x="3457206" y="2615749"/>
            <a:chExt cx="1095717" cy="2318056"/>
          </a:xfrm>
        </p:grpSpPr>
        <p:cxnSp>
          <p:nvCxnSpPr>
            <p:cNvPr id="92" name="Straight Connector 91"/>
            <p:cNvCxnSpPr/>
            <p:nvPr/>
          </p:nvCxnSpPr>
          <p:spPr>
            <a:xfrm flipH="1">
              <a:off x="3457206" y="2624257"/>
              <a:ext cx="1056166" cy="755608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3472730" y="2615749"/>
              <a:ext cx="1040642" cy="1555350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3488252" y="2624257"/>
              <a:ext cx="1064671" cy="2309548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ounded Rectangle 94"/>
          <p:cNvSpPr/>
          <p:nvPr/>
        </p:nvSpPr>
        <p:spPr>
          <a:xfrm>
            <a:off x="8304757" y="5578379"/>
            <a:ext cx="2649749" cy="470952"/>
          </a:xfrm>
          <a:prstGeom prst="roundRect">
            <a:avLst>
              <a:gd name="adj" fmla="val 29005"/>
            </a:avLst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phase2</a:t>
            </a:r>
          </a:p>
          <a:p>
            <a:pPr algn="ctr"/>
            <a:r>
              <a:rPr lang="en-US" sz="2400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Instance 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8616904" y="5087488"/>
            <a:ext cx="1221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2a</a:t>
            </a:r>
            <a:r>
              <a:rPr lang="en-US">
                <a:ln>
                  <a:solidFill>
                    <a:sysClr val="windowText" lastClr="000000"/>
                  </a:solidFill>
                </a:ln>
              </a:rPr>
              <a:t>’        2av</a:t>
            </a:r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9187878" y="2545839"/>
            <a:ext cx="798108" cy="2442460"/>
            <a:chOff x="6702805" y="2595224"/>
            <a:chExt cx="574890" cy="2442460"/>
          </a:xfrm>
        </p:grpSpPr>
        <p:cxnSp>
          <p:nvCxnSpPr>
            <p:cNvPr id="98" name="Straight Connector 97"/>
            <p:cNvCxnSpPr/>
            <p:nvPr/>
          </p:nvCxnSpPr>
          <p:spPr>
            <a:xfrm flipH="1">
              <a:off x="6731383" y="2595224"/>
              <a:ext cx="464469" cy="1609094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6731383" y="2670040"/>
              <a:ext cx="546312" cy="773016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6702805" y="3409914"/>
              <a:ext cx="493047" cy="823585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 flipV="1">
              <a:off x="6731383" y="4207688"/>
              <a:ext cx="503244" cy="829996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 flipV="1">
              <a:off x="6731383" y="2649368"/>
              <a:ext cx="503243" cy="2388315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 flipV="1">
              <a:off x="6731383" y="2645390"/>
              <a:ext cx="529189" cy="1607304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6772853" y="2691787"/>
              <a:ext cx="487719" cy="2296819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6796104" y="3399771"/>
              <a:ext cx="479992" cy="1615629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6794505" y="4207585"/>
              <a:ext cx="463373" cy="761424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/>
          <p:cNvSpPr/>
          <p:nvPr/>
        </p:nvSpPr>
        <p:spPr>
          <a:xfrm>
            <a:off x="10150030" y="5087488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2b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8304757" y="2614929"/>
            <a:ext cx="605740" cy="2336907"/>
            <a:chOff x="2328929" y="2590747"/>
            <a:chExt cx="948001" cy="2336907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347587" y="2590747"/>
              <a:ext cx="903863" cy="758668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2328929" y="2590747"/>
              <a:ext cx="948001" cy="1582655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347587" y="2609057"/>
              <a:ext cx="864622" cy="2318597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10342579" y="2627449"/>
            <a:ext cx="677914" cy="2318056"/>
            <a:chOff x="3457206" y="2615749"/>
            <a:chExt cx="1095717" cy="2318056"/>
          </a:xfrm>
        </p:grpSpPr>
        <p:cxnSp>
          <p:nvCxnSpPr>
            <p:cNvPr id="113" name="Straight Connector 112"/>
            <p:cNvCxnSpPr/>
            <p:nvPr/>
          </p:nvCxnSpPr>
          <p:spPr>
            <a:xfrm flipH="1">
              <a:off x="3457206" y="2624257"/>
              <a:ext cx="1056166" cy="755608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>
              <a:off x="3472730" y="2615749"/>
              <a:ext cx="1040642" cy="1555350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3488252" y="2624257"/>
              <a:ext cx="1064671" cy="2309548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Connector 80"/>
          <p:cNvCxnSpPr/>
          <p:nvPr/>
        </p:nvCxnSpPr>
        <p:spPr>
          <a:xfrm flipH="1">
            <a:off x="3124141" y="2631172"/>
            <a:ext cx="977840" cy="1542375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82"/>
          <p:cNvCxnSpPr/>
          <p:nvPr/>
        </p:nvCxnSpPr>
        <p:spPr>
          <a:xfrm flipH="1" flipV="1">
            <a:off x="3124140" y="2639269"/>
            <a:ext cx="980711" cy="773016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83"/>
          <p:cNvCxnSpPr/>
          <p:nvPr/>
        </p:nvCxnSpPr>
        <p:spPr>
          <a:xfrm flipH="1">
            <a:off x="3072838" y="3379143"/>
            <a:ext cx="885093" cy="823585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85"/>
          <p:cNvCxnSpPr/>
          <p:nvPr/>
        </p:nvCxnSpPr>
        <p:spPr>
          <a:xfrm flipH="1" flipV="1">
            <a:off x="3124140" y="4176917"/>
            <a:ext cx="903398" cy="829996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86"/>
          <p:cNvCxnSpPr/>
          <p:nvPr/>
        </p:nvCxnSpPr>
        <p:spPr>
          <a:xfrm flipH="1" flipV="1">
            <a:off x="3124140" y="2618597"/>
            <a:ext cx="903396" cy="2388315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87"/>
          <p:cNvCxnSpPr/>
          <p:nvPr/>
        </p:nvCxnSpPr>
        <p:spPr>
          <a:xfrm flipH="1" flipV="1">
            <a:off x="3124140" y="2614619"/>
            <a:ext cx="949973" cy="1607304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88"/>
          <p:cNvCxnSpPr/>
          <p:nvPr/>
        </p:nvCxnSpPr>
        <p:spPr>
          <a:xfrm flipH="1">
            <a:off x="3198585" y="2661016"/>
            <a:ext cx="875528" cy="2296819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90"/>
          <p:cNvCxnSpPr/>
          <p:nvPr/>
        </p:nvCxnSpPr>
        <p:spPr>
          <a:xfrm flipH="1">
            <a:off x="3198585" y="3369000"/>
            <a:ext cx="903398" cy="1605388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91"/>
          <p:cNvCxnSpPr/>
          <p:nvPr/>
        </p:nvCxnSpPr>
        <p:spPr>
          <a:xfrm flipH="1">
            <a:off x="3237453" y="4176814"/>
            <a:ext cx="831823" cy="761424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93"/>
          <p:cNvCxnSpPr/>
          <p:nvPr/>
        </p:nvCxnSpPr>
        <p:spPr>
          <a:xfrm>
            <a:off x="3128918" y="3373694"/>
            <a:ext cx="903863" cy="758668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94"/>
          <p:cNvCxnSpPr/>
          <p:nvPr/>
        </p:nvCxnSpPr>
        <p:spPr>
          <a:xfrm flipV="1">
            <a:off x="3180446" y="2691095"/>
            <a:ext cx="921535" cy="711178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95"/>
          <p:cNvCxnSpPr/>
          <p:nvPr/>
        </p:nvCxnSpPr>
        <p:spPr>
          <a:xfrm>
            <a:off x="3174303" y="3381975"/>
            <a:ext cx="834303" cy="163326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4288091" y="2646173"/>
            <a:ext cx="605740" cy="2336907"/>
            <a:chOff x="2328929" y="2590747"/>
            <a:chExt cx="948001" cy="2336907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2347587" y="2590747"/>
              <a:ext cx="903863" cy="758668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28929" y="2590747"/>
              <a:ext cx="948001" cy="1582655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347587" y="2609057"/>
              <a:ext cx="864622" cy="2318597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13445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A little bit renaming</a:t>
            </a:r>
            <a:r>
              <a:rPr lang="en-US"/>
              <a:t>, and look </a:t>
            </a:r>
            <a:r>
              <a:rPr lang="en-US" dirty="0"/>
              <a:t>what we get here!</a:t>
            </a:r>
          </a:p>
        </p:txBody>
      </p:sp>
      <p:sp>
        <p:nvSpPr>
          <p:cNvPr id="69" name="TextBox 68"/>
          <p:cNvSpPr txBox="1"/>
          <p:nvPr/>
        </p:nvSpPr>
        <p:spPr>
          <a:xfrm rot="18517786">
            <a:off x="2832961" y="5695703"/>
            <a:ext cx="136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view-change</a:t>
            </a:r>
          </a:p>
        </p:txBody>
      </p:sp>
      <p:sp>
        <p:nvSpPr>
          <p:cNvPr id="70" name="TextBox 69"/>
          <p:cNvSpPr txBox="1"/>
          <p:nvPr/>
        </p:nvSpPr>
        <p:spPr>
          <a:xfrm rot="18368407">
            <a:off x="3781159" y="5608353"/>
            <a:ext cx="108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new-view</a:t>
            </a:r>
          </a:p>
        </p:txBody>
      </p:sp>
      <p:sp>
        <p:nvSpPr>
          <p:cNvPr id="71" name="TextBox 70"/>
          <p:cNvSpPr txBox="1"/>
          <p:nvPr/>
        </p:nvSpPr>
        <p:spPr>
          <a:xfrm rot="18326086">
            <a:off x="4825600" y="5707777"/>
            <a:ext cx="130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pre-prepare</a:t>
            </a:r>
          </a:p>
        </p:txBody>
      </p:sp>
      <p:sp>
        <p:nvSpPr>
          <p:cNvPr id="72" name="TextBox 71"/>
          <p:cNvSpPr txBox="1"/>
          <p:nvPr/>
        </p:nvSpPr>
        <p:spPr>
          <a:xfrm rot="18386774">
            <a:off x="5922433" y="5543396"/>
            <a:ext cx="924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prepare</a:t>
            </a:r>
          </a:p>
        </p:txBody>
      </p:sp>
      <p:sp>
        <p:nvSpPr>
          <p:cNvPr id="73" name="TextBox 72"/>
          <p:cNvSpPr txBox="1"/>
          <p:nvPr/>
        </p:nvSpPr>
        <p:spPr>
          <a:xfrm rot="18380247">
            <a:off x="6668825" y="5551740"/>
            <a:ext cx="90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</a:t>
            </a:r>
          </a:p>
        </p:txBody>
      </p:sp>
      <p:sp>
        <p:nvSpPr>
          <p:cNvPr id="74" name="TextBox 73"/>
          <p:cNvSpPr txBox="1"/>
          <p:nvPr/>
        </p:nvSpPr>
        <p:spPr>
          <a:xfrm rot="18326086">
            <a:off x="7816645" y="5737200"/>
            <a:ext cx="130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pre-prepare</a:t>
            </a:r>
          </a:p>
        </p:txBody>
      </p:sp>
      <p:sp>
        <p:nvSpPr>
          <p:cNvPr id="75" name="TextBox 74"/>
          <p:cNvSpPr txBox="1"/>
          <p:nvPr/>
        </p:nvSpPr>
        <p:spPr>
          <a:xfrm rot="18386774">
            <a:off x="8913478" y="5572819"/>
            <a:ext cx="924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prepare</a:t>
            </a:r>
          </a:p>
        </p:txBody>
      </p:sp>
      <p:sp>
        <p:nvSpPr>
          <p:cNvPr id="76" name="TextBox 75"/>
          <p:cNvSpPr txBox="1"/>
          <p:nvPr/>
        </p:nvSpPr>
        <p:spPr>
          <a:xfrm rot="18380247">
            <a:off x="9659870" y="5581163"/>
            <a:ext cx="90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414506" y="1657765"/>
            <a:ext cx="10021282" cy="46166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Miguel Castro and Barbara </a:t>
            </a:r>
            <a:r>
              <a:rPr lang="en-US" sz="2400" dirty="0" err="1"/>
              <a:t>Liskov</a:t>
            </a:r>
            <a:r>
              <a:rPr lang="en-US" sz="2400" dirty="0"/>
              <a:t>, </a:t>
            </a:r>
            <a:r>
              <a:rPr lang="en-US" sz="2400" i="1" dirty="0"/>
              <a:t>Practical Byzantine Fault Tolerance</a:t>
            </a:r>
            <a:r>
              <a:rPr lang="en-US" sz="2400" dirty="0"/>
              <a:t>, OSDI’99</a:t>
            </a:r>
          </a:p>
        </p:txBody>
      </p:sp>
      <p:sp>
        <p:nvSpPr>
          <p:cNvPr id="79" name="TextBox 78"/>
          <p:cNvSpPr txBox="1"/>
          <p:nvPr/>
        </p:nvSpPr>
        <p:spPr>
          <a:xfrm rot="18517786">
            <a:off x="2339259" y="558471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timeout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1368829" y="2624257"/>
            <a:ext cx="10217288" cy="2337224"/>
            <a:chOff x="1837178" y="2936490"/>
            <a:chExt cx="8840912" cy="2337224"/>
          </a:xfrm>
        </p:grpSpPr>
        <p:cxnSp>
          <p:nvCxnSpPr>
            <p:cNvPr id="92" name="Straight Connector 91"/>
            <p:cNvCxnSpPr/>
            <p:nvPr/>
          </p:nvCxnSpPr>
          <p:spPr>
            <a:xfrm flipV="1">
              <a:off x="1837178" y="2936490"/>
              <a:ext cx="8836188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1841902" y="3701497"/>
              <a:ext cx="8836188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1837178" y="4498788"/>
              <a:ext cx="8836188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1837178" y="5273713"/>
              <a:ext cx="8836188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an 95"/>
          <p:cNvSpPr/>
          <p:nvPr/>
        </p:nvSpPr>
        <p:spPr>
          <a:xfrm>
            <a:off x="877339" y="2406095"/>
            <a:ext cx="1346642" cy="401720"/>
          </a:xfrm>
          <a:prstGeom prst="can">
            <a:avLst/>
          </a:prstGeom>
          <a:solidFill>
            <a:srgbClr val="FFC000"/>
          </a:solidFill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Replica 1</a:t>
            </a:r>
          </a:p>
        </p:txBody>
      </p:sp>
      <p:sp>
        <p:nvSpPr>
          <p:cNvPr id="97" name="Can 96"/>
          <p:cNvSpPr/>
          <p:nvPr/>
        </p:nvSpPr>
        <p:spPr>
          <a:xfrm>
            <a:off x="882967" y="3171102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Replica 2</a:t>
            </a:r>
          </a:p>
        </p:txBody>
      </p:sp>
      <p:sp>
        <p:nvSpPr>
          <p:cNvPr id="98" name="Can 6"/>
          <p:cNvSpPr/>
          <p:nvPr/>
        </p:nvSpPr>
        <p:spPr>
          <a:xfrm>
            <a:off x="877339" y="3968393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Replica 3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398712" y="5015022"/>
            <a:ext cx="2737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1a          1b                 1c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592709" y="5088774"/>
            <a:ext cx="1221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2a</a:t>
            </a:r>
            <a:r>
              <a:rPr lang="en-US">
                <a:ln>
                  <a:solidFill>
                    <a:sysClr val="windowText" lastClr="000000"/>
                  </a:solidFill>
                </a:ln>
              </a:rPr>
              <a:t>’        2av</a:t>
            </a:r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1" name="Can 6"/>
          <p:cNvSpPr/>
          <p:nvPr/>
        </p:nvSpPr>
        <p:spPr>
          <a:xfrm>
            <a:off x="877339" y="4743318"/>
            <a:ext cx="1346642" cy="401720"/>
          </a:xfrm>
          <a:prstGeom prst="can">
            <a:avLst/>
          </a:prstGeom>
          <a:solidFill>
            <a:srgbClr val="FFC000"/>
          </a:solidFill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Replica 4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2328930" y="2590747"/>
            <a:ext cx="605740" cy="2336907"/>
            <a:chOff x="2328929" y="2590747"/>
            <a:chExt cx="948001" cy="2336907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2347587" y="2590747"/>
              <a:ext cx="903863" cy="758668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2328929" y="2590747"/>
              <a:ext cx="948001" cy="1582655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2347587" y="2609057"/>
              <a:ext cx="864622" cy="2318597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6163683" y="2547125"/>
            <a:ext cx="798108" cy="2442460"/>
            <a:chOff x="6702805" y="2595224"/>
            <a:chExt cx="574890" cy="2442460"/>
          </a:xfrm>
        </p:grpSpPr>
        <p:cxnSp>
          <p:nvCxnSpPr>
            <p:cNvPr id="107" name="Straight Connector 106"/>
            <p:cNvCxnSpPr/>
            <p:nvPr/>
          </p:nvCxnSpPr>
          <p:spPr>
            <a:xfrm flipH="1">
              <a:off x="6731383" y="2595224"/>
              <a:ext cx="464469" cy="1609094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 flipV="1">
              <a:off x="6731383" y="2670040"/>
              <a:ext cx="546312" cy="773016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6702805" y="3409914"/>
              <a:ext cx="493047" cy="823585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 flipV="1">
              <a:off x="6731383" y="4207688"/>
              <a:ext cx="503244" cy="829996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6731383" y="2649368"/>
              <a:ext cx="503243" cy="2388315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6731383" y="2645390"/>
              <a:ext cx="529189" cy="1607304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6772853" y="2691787"/>
              <a:ext cx="487719" cy="2296819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>
              <a:off x="6796104" y="3399771"/>
              <a:ext cx="479992" cy="1615629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6794505" y="4207585"/>
              <a:ext cx="463373" cy="761424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ctangle 115"/>
          <p:cNvSpPr/>
          <p:nvPr/>
        </p:nvSpPr>
        <p:spPr>
          <a:xfrm>
            <a:off x="7125835" y="5088774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2b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5280562" y="2616215"/>
            <a:ext cx="605740" cy="2336907"/>
            <a:chOff x="2328929" y="2590747"/>
            <a:chExt cx="948001" cy="2336907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2347587" y="2590747"/>
              <a:ext cx="903863" cy="758668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2328929" y="2590747"/>
              <a:ext cx="948001" cy="1582655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2347587" y="2609057"/>
              <a:ext cx="864622" cy="2318597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7318384" y="2628735"/>
            <a:ext cx="677914" cy="2318056"/>
            <a:chOff x="3457206" y="2615749"/>
            <a:chExt cx="1095717" cy="2318056"/>
          </a:xfrm>
        </p:grpSpPr>
        <p:cxnSp>
          <p:nvCxnSpPr>
            <p:cNvPr id="122" name="Straight Connector 121"/>
            <p:cNvCxnSpPr/>
            <p:nvPr/>
          </p:nvCxnSpPr>
          <p:spPr>
            <a:xfrm flipH="1">
              <a:off x="3457206" y="2624257"/>
              <a:ext cx="1056166" cy="755608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3472730" y="2615749"/>
              <a:ext cx="1040642" cy="1555350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3488252" y="2624257"/>
              <a:ext cx="1064671" cy="2309548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124"/>
          <p:cNvSpPr/>
          <p:nvPr/>
        </p:nvSpPr>
        <p:spPr>
          <a:xfrm>
            <a:off x="8616904" y="5087488"/>
            <a:ext cx="1221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2a</a:t>
            </a:r>
            <a:r>
              <a:rPr lang="en-US">
                <a:ln>
                  <a:solidFill>
                    <a:sysClr val="windowText" lastClr="000000"/>
                  </a:solidFill>
                </a:ln>
              </a:rPr>
              <a:t>’        2av</a:t>
            </a:r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9187878" y="2545839"/>
            <a:ext cx="798108" cy="2442460"/>
            <a:chOff x="6702805" y="2595224"/>
            <a:chExt cx="574890" cy="2442460"/>
          </a:xfrm>
        </p:grpSpPr>
        <p:cxnSp>
          <p:nvCxnSpPr>
            <p:cNvPr id="127" name="Straight Connector 126"/>
            <p:cNvCxnSpPr/>
            <p:nvPr/>
          </p:nvCxnSpPr>
          <p:spPr>
            <a:xfrm flipH="1">
              <a:off x="6731383" y="2595224"/>
              <a:ext cx="464469" cy="1609094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6731383" y="2670040"/>
              <a:ext cx="546312" cy="773016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>
              <a:off x="6702805" y="3409914"/>
              <a:ext cx="493047" cy="823585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 flipV="1">
              <a:off x="6731383" y="4207688"/>
              <a:ext cx="503244" cy="829996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 flipV="1">
              <a:off x="6731383" y="2649368"/>
              <a:ext cx="503243" cy="2388315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 flipV="1">
              <a:off x="6731383" y="2645390"/>
              <a:ext cx="529189" cy="1607304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6772853" y="2691787"/>
              <a:ext cx="487719" cy="2296819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6796104" y="3399771"/>
              <a:ext cx="479992" cy="1615629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6794505" y="4207585"/>
              <a:ext cx="463373" cy="761424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Rectangle 135"/>
          <p:cNvSpPr/>
          <p:nvPr/>
        </p:nvSpPr>
        <p:spPr>
          <a:xfrm>
            <a:off x="10150030" y="5087488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2b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8304757" y="2614929"/>
            <a:ext cx="605740" cy="2336907"/>
            <a:chOff x="2328929" y="2590747"/>
            <a:chExt cx="948001" cy="2336907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2347587" y="2590747"/>
              <a:ext cx="903863" cy="758668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2328929" y="2590747"/>
              <a:ext cx="948001" cy="1582655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347587" y="2609057"/>
              <a:ext cx="864622" cy="2318597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10342579" y="2627449"/>
            <a:ext cx="677914" cy="2318056"/>
            <a:chOff x="3457206" y="2615749"/>
            <a:chExt cx="1095717" cy="2318056"/>
          </a:xfrm>
        </p:grpSpPr>
        <p:cxnSp>
          <p:nvCxnSpPr>
            <p:cNvPr id="142" name="Straight Connector 141"/>
            <p:cNvCxnSpPr/>
            <p:nvPr/>
          </p:nvCxnSpPr>
          <p:spPr>
            <a:xfrm flipH="1">
              <a:off x="3457206" y="2624257"/>
              <a:ext cx="1056166" cy="755608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>
              <a:off x="3472730" y="2615749"/>
              <a:ext cx="1040642" cy="1555350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3488252" y="2624257"/>
              <a:ext cx="1064671" cy="2309548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Straight Connector 80"/>
          <p:cNvCxnSpPr/>
          <p:nvPr/>
        </p:nvCxnSpPr>
        <p:spPr>
          <a:xfrm flipH="1">
            <a:off x="3124141" y="2631172"/>
            <a:ext cx="977840" cy="1542375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82"/>
          <p:cNvCxnSpPr/>
          <p:nvPr/>
        </p:nvCxnSpPr>
        <p:spPr>
          <a:xfrm flipH="1" flipV="1">
            <a:off x="3124140" y="2639269"/>
            <a:ext cx="980711" cy="773016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83"/>
          <p:cNvCxnSpPr/>
          <p:nvPr/>
        </p:nvCxnSpPr>
        <p:spPr>
          <a:xfrm flipH="1">
            <a:off x="3072838" y="3379143"/>
            <a:ext cx="885093" cy="823585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85"/>
          <p:cNvCxnSpPr/>
          <p:nvPr/>
        </p:nvCxnSpPr>
        <p:spPr>
          <a:xfrm flipH="1" flipV="1">
            <a:off x="3124140" y="4176917"/>
            <a:ext cx="903398" cy="829996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86"/>
          <p:cNvCxnSpPr/>
          <p:nvPr/>
        </p:nvCxnSpPr>
        <p:spPr>
          <a:xfrm flipH="1" flipV="1">
            <a:off x="3124140" y="2618597"/>
            <a:ext cx="903396" cy="2388315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87"/>
          <p:cNvCxnSpPr/>
          <p:nvPr/>
        </p:nvCxnSpPr>
        <p:spPr>
          <a:xfrm flipH="1" flipV="1">
            <a:off x="3124140" y="2614619"/>
            <a:ext cx="949973" cy="1607304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88"/>
          <p:cNvCxnSpPr/>
          <p:nvPr/>
        </p:nvCxnSpPr>
        <p:spPr>
          <a:xfrm flipH="1">
            <a:off x="3198585" y="2661016"/>
            <a:ext cx="875528" cy="2296819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90"/>
          <p:cNvCxnSpPr/>
          <p:nvPr/>
        </p:nvCxnSpPr>
        <p:spPr>
          <a:xfrm flipH="1">
            <a:off x="3198585" y="3369000"/>
            <a:ext cx="903398" cy="1605388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91"/>
          <p:cNvCxnSpPr/>
          <p:nvPr/>
        </p:nvCxnSpPr>
        <p:spPr>
          <a:xfrm flipH="1">
            <a:off x="3237453" y="4176814"/>
            <a:ext cx="831823" cy="761424"/>
          </a:xfrm>
          <a:prstGeom prst="line">
            <a:avLst/>
          </a:prstGeom>
          <a:ln w="28575" cmpd="sng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93"/>
          <p:cNvCxnSpPr/>
          <p:nvPr/>
        </p:nvCxnSpPr>
        <p:spPr>
          <a:xfrm>
            <a:off x="3128918" y="3373694"/>
            <a:ext cx="903863" cy="758668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94"/>
          <p:cNvCxnSpPr/>
          <p:nvPr/>
        </p:nvCxnSpPr>
        <p:spPr>
          <a:xfrm flipV="1">
            <a:off x="3180446" y="2691095"/>
            <a:ext cx="921535" cy="711178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95"/>
          <p:cNvCxnSpPr/>
          <p:nvPr/>
        </p:nvCxnSpPr>
        <p:spPr>
          <a:xfrm>
            <a:off x="3174303" y="3381975"/>
            <a:ext cx="834303" cy="1633265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288091" y="2646173"/>
            <a:ext cx="605740" cy="2336907"/>
            <a:chOff x="2328929" y="2590747"/>
            <a:chExt cx="948001" cy="2336907"/>
          </a:xfrm>
        </p:grpSpPr>
        <p:cxnSp>
          <p:nvCxnSpPr>
            <p:cNvPr id="158" name="Straight Connector 157"/>
            <p:cNvCxnSpPr/>
            <p:nvPr/>
          </p:nvCxnSpPr>
          <p:spPr>
            <a:xfrm>
              <a:off x="2347587" y="2590747"/>
              <a:ext cx="903863" cy="758668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2328929" y="2590747"/>
              <a:ext cx="948001" cy="1582655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347587" y="2609057"/>
              <a:ext cx="864622" cy="2318597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8026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the refinements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r>
              <a:rPr lang="en-US" dirty="0"/>
              <a:t> + fake acceptors</a:t>
            </a:r>
          </a:p>
          <a:p>
            <a:r>
              <a:rPr lang="en-US" dirty="0"/>
              <a:t>Enlarge quorum to tolerate fake non-leaders</a:t>
            </a:r>
          </a:p>
          <a:p>
            <a:r>
              <a:rPr lang="en-US" dirty="0"/>
              <a:t>Attach 1b message with previous 2a message to shrink quorum</a:t>
            </a:r>
          </a:p>
          <a:p>
            <a:r>
              <a:rPr lang="en-US" dirty="0"/>
              <a:t>Extract 1c from 2a </a:t>
            </a:r>
          </a:p>
          <a:p>
            <a:r>
              <a:rPr lang="en-US" dirty="0"/>
              <a:t>Cooperative 2a using 1c</a:t>
            </a:r>
          </a:p>
          <a:p>
            <a:r>
              <a:rPr lang="en-US" dirty="0"/>
              <a:t>Broadcast phase 1b to deduct 1c</a:t>
            </a:r>
          </a:p>
          <a:p>
            <a:r>
              <a:rPr lang="en-US" dirty="0"/>
              <a:t>Multiple instances with batched phase 1</a:t>
            </a:r>
          </a:p>
        </p:txBody>
      </p:sp>
    </p:spTree>
    <p:extLst>
      <p:ext uri="{BB962C8B-B14F-4D97-AF65-F5344CB8AC3E}">
        <p14:creationId xmlns:p14="http://schemas.microsoft.com/office/powerpoint/2010/main" val="153017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making a decision is difficult?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Asynchronous</a:t>
            </a:r>
          </a:p>
          <a:p>
            <a:pPr lvl="1"/>
            <a:r>
              <a:rPr lang="en-US" dirty="0"/>
              <a:t>Any network partitions</a:t>
            </a:r>
          </a:p>
          <a:p>
            <a:pPr lvl="1"/>
            <a:endParaRPr lang="en-US" dirty="0"/>
          </a:p>
          <a:p>
            <a:r>
              <a:rPr lang="en-US" dirty="0"/>
              <a:t>Fault tolerance (Crashes)</a:t>
            </a:r>
          </a:p>
          <a:p>
            <a:pPr lvl="1"/>
            <a:r>
              <a:rPr lang="en-US" dirty="0"/>
              <a:t>Hopefully tolerate </a:t>
            </a:r>
            <a:r>
              <a:rPr lang="en-US" i="1" dirty="0"/>
              <a:t>f</a:t>
            </a:r>
            <a:r>
              <a:rPr lang="en-US" dirty="0"/>
              <a:t> crashes with </a:t>
            </a:r>
            <a:r>
              <a:rPr lang="en-US" i="1" dirty="0"/>
              <a:t>N = 2f + 1 </a:t>
            </a:r>
            <a:r>
              <a:rPr lang="en-US" dirty="0"/>
              <a:t>replicas</a:t>
            </a:r>
          </a:p>
          <a:p>
            <a:pPr lvl="1"/>
            <a:endParaRPr lang="en-US" dirty="0"/>
          </a:p>
          <a:p>
            <a:r>
              <a:rPr lang="en-US" dirty="0"/>
              <a:t>Nobody has a God view (there is no almighty leader)</a:t>
            </a:r>
          </a:p>
          <a:p>
            <a:pPr lvl="1"/>
            <a:r>
              <a:rPr lang="en-US" dirty="0"/>
              <a:t>Cannot detect failures</a:t>
            </a:r>
          </a:p>
          <a:p>
            <a:pPr lvl="1"/>
            <a:endParaRPr lang="en-US" dirty="0"/>
          </a:p>
          <a:p>
            <a:r>
              <a:rPr lang="en-US" dirty="0"/>
              <a:t>A Classic Solution: </a:t>
            </a:r>
            <a:r>
              <a:rPr lang="en-US" dirty="0" err="1"/>
              <a:t>Paxos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1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6"/>
    </mc:Choice>
    <mc:Fallback xmlns="">
      <p:transition spd="slow" advTm="18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 us makes it even harder!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Byzantine Failures</a:t>
            </a:r>
          </a:p>
          <a:p>
            <a:pPr lvl="1"/>
            <a:r>
              <a:rPr lang="en-US" dirty="0"/>
              <a:t>Beyond crashes, any message is possible</a:t>
            </a:r>
          </a:p>
          <a:p>
            <a:r>
              <a:rPr lang="en-US" dirty="0"/>
              <a:t>They actually happen: </a:t>
            </a:r>
          </a:p>
          <a:p>
            <a:pPr lvl="1"/>
            <a:r>
              <a:rPr lang="en-US" dirty="0"/>
              <a:t>Malicious attackers</a:t>
            </a:r>
          </a:p>
          <a:p>
            <a:pPr lvl="1"/>
            <a:r>
              <a:rPr lang="en-US" dirty="0"/>
              <a:t>Unexpected failures in network, disks, etc.</a:t>
            </a:r>
          </a:p>
          <a:p>
            <a:r>
              <a:rPr lang="en-US" dirty="0"/>
              <a:t>What we cannot protect</a:t>
            </a:r>
          </a:p>
          <a:p>
            <a:pPr lvl="1"/>
            <a:r>
              <a:rPr lang="en-US" dirty="0"/>
              <a:t>A malicious leader following the protocol issuing a harmful command, e.g. delete a table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77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3"/>
    </mc:Choice>
    <mc:Fallback xmlns="">
      <p:transition spd="slow" advTm="166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 BFT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is too difficult with arbitrary forging.</a:t>
            </a:r>
          </a:p>
          <a:p>
            <a:pPr lvl="1"/>
            <a:r>
              <a:rPr lang="en-US" dirty="0"/>
              <a:t>If anyone can pretend to be anyone else, then it looks like anyone is faulty</a:t>
            </a:r>
          </a:p>
          <a:p>
            <a:pPr lvl="1"/>
            <a:endParaRPr lang="en-US" dirty="0"/>
          </a:p>
          <a:p>
            <a:r>
              <a:rPr lang="en-US" dirty="0"/>
              <a:t>Disable forging by signing.</a:t>
            </a:r>
          </a:p>
          <a:p>
            <a:pPr lvl="1"/>
            <a:r>
              <a:rPr lang="en-US" dirty="0"/>
              <a:t>Everyone knows public key of everyone else</a:t>
            </a:r>
          </a:p>
          <a:p>
            <a:pPr lvl="1"/>
            <a:r>
              <a:rPr lang="en-US" dirty="0"/>
              <a:t>Everyone signs its message with private key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3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"/>
    </mc:Choice>
    <mc:Fallback xmlns="">
      <p:transition spd="slow" advTm="5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altLang="zh-CN" dirty="0"/>
              <a:t>Background</a:t>
            </a:r>
            <a:endParaRPr lang="en-US" altLang="zh-CN" b="1" dirty="0"/>
          </a:p>
          <a:p>
            <a:r>
              <a:rPr lang="en-US" altLang="zh-CN" b="1" dirty="0" err="1"/>
              <a:t>Paxos</a:t>
            </a:r>
            <a:r>
              <a:rPr lang="en-US" altLang="zh-CN" b="1" dirty="0"/>
              <a:t> Review</a:t>
            </a:r>
          </a:p>
          <a:p>
            <a:pPr lvl="1"/>
            <a:r>
              <a:rPr lang="en-US" altLang="zh-CN" dirty="0"/>
              <a:t>Overview</a:t>
            </a:r>
          </a:p>
          <a:p>
            <a:pPr lvl="1"/>
            <a:r>
              <a:rPr lang="en-US" altLang="zh-CN" dirty="0"/>
              <a:t>Protocols</a:t>
            </a:r>
          </a:p>
          <a:p>
            <a:pPr lvl="1"/>
            <a:r>
              <a:rPr lang="en-US" altLang="zh-CN" dirty="0"/>
              <a:t>Example</a:t>
            </a:r>
          </a:p>
          <a:p>
            <a:r>
              <a:rPr lang="en-US" altLang="zh-CN" dirty="0" err="1"/>
              <a:t>ByzPaxos</a:t>
            </a:r>
            <a:r>
              <a:rPr lang="en-US" altLang="zh-CN" dirty="0"/>
              <a:t> (Non-leader lies)</a:t>
            </a:r>
          </a:p>
          <a:p>
            <a:r>
              <a:rPr lang="en-US" altLang="zh-CN" dirty="0" err="1"/>
              <a:t>ByzPaxos</a:t>
            </a:r>
            <a:r>
              <a:rPr lang="en-US" altLang="zh-CN" dirty="0"/>
              <a:t> (Leader lies)</a:t>
            </a:r>
          </a:p>
        </p:txBody>
      </p:sp>
    </p:spTree>
    <p:extLst>
      <p:ext uri="{BB962C8B-B14F-4D97-AF65-F5344CB8AC3E}">
        <p14:creationId xmlns:p14="http://schemas.microsoft.com/office/powerpoint/2010/main" val="699014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r>
              <a:rPr lang="en-US" dirty="0"/>
              <a:t>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453"/>
            <a:ext cx="4470175" cy="4351338"/>
          </a:xfrm>
        </p:spPr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Make a decision </a:t>
            </a:r>
          </a:p>
          <a:p>
            <a:pPr lvl="1"/>
            <a:endParaRPr lang="en-US" dirty="0"/>
          </a:p>
          <a:p>
            <a:r>
              <a:rPr lang="en-US" dirty="0"/>
              <a:t>Roles</a:t>
            </a:r>
          </a:p>
          <a:p>
            <a:pPr lvl="1"/>
            <a:r>
              <a:rPr lang="en-US" dirty="0"/>
              <a:t>Proposer</a:t>
            </a:r>
          </a:p>
          <a:p>
            <a:pPr lvl="1"/>
            <a:r>
              <a:rPr lang="en-US" dirty="0"/>
              <a:t>Acceptor</a:t>
            </a:r>
          </a:p>
          <a:p>
            <a:pPr lvl="1"/>
            <a:r>
              <a:rPr lang="en-US" dirty="0"/>
              <a:t>Learner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7029943" y="2781699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</a:t>
            </a:r>
          </a:p>
        </p:txBody>
      </p:sp>
      <p:sp>
        <p:nvSpPr>
          <p:cNvPr id="6" name="Can 5"/>
          <p:cNvSpPr/>
          <p:nvPr/>
        </p:nvSpPr>
        <p:spPr>
          <a:xfrm>
            <a:off x="7035571" y="3546706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</a:t>
            </a:r>
          </a:p>
        </p:txBody>
      </p:sp>
      <p:sp>
        <p:nvSpPr>
          <p:cNvPr id="7" name="Can 6"/>
          <p:cNvSpPr/>
          <p:nvPr/>
        </p:nvSpPr>
        <p:spPr>
          <a:xfrm>
            <a:off x="7029943" y="4343997"/>
            <a:ext cx="1346642" cy="401720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4774496" y="3955758"/>
            <a:ext cx="1346642" cy="401720"/>
          </a:xfrm>
          <a:prstGeom prst="rect">
            <a:avLst/>
          </a:prstGeom>
          <a:solidFill>
            <a:srgbClr val="92D050"/>
          </a:solidFill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Proposer</a:t>
            </a:r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43265" y="2563251"/>
            <a:ext cx="1346642" cy="401720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Learner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74496" y="3160521"/>
            <a:ext cx="1346642" cy="401720"/>
          </a:xfrm>
          <a:prstGeom prst="rect">
            <a:avLst/>
          </a:prstGeom>
          <a:solidFill>
            <a:srgbClr val="92D050"/>
          </a:solidFill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Proposer</a:t>
            </a:r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54521" y="3213989"/>
            <a:ext cx="1346642" cy="401720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Learner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343265" y="4544857"/>
            <a:ext cx="1346642" cy="401720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Learner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54521" y="3864727"/>
            <a:ext cx="1346642" cy="401720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Learner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218662" y="3505250"/>
            <a:ext cx="66151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8547518" y="3505250"/>
            <a:ext cx="66151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555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3|0.3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5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14057</TotalTime>
  <Words>1567</Words>
  <Application>Microsoft Office PowerPoint</Application>
  <PresentationFormat>宽屏</PresentationFormat>
  <Paragraphs>418</Paragraphs>
  <Slides>42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9" baseType="lpstr">
      <vt:lpstr>Zapf Dingbats</vt:lpstr>
      <vt:lpstr>DengXian</vt:lpstr>
      <vt:lpstr>DengXian Light</vt:lpstr>
      <vt:lpstr>Arial</vt:lpstr>
      <vt:lpstr>Calibri</vt:lpstr>
      <vt:lpstr>Calibri Light</vt:lpstr>
      <vt:lpstr>Office Theme</vt:lpstr>
      <vt:lpstr>Byzantine Paxos (From Paxos to PBFT)</vt:lpstr>
      <vt:lpstr>Structure</vt:lpstr>
      <vt:lpstr>Replication and consensus</vt:lpstr>
      <vt:lpstr>Replicated state machine</vt:lpstr>
      <vt:lpstr>Why making a decision is difficult?</vt:lpstr>
      <vt:lpstr>Let us makes it even harder!</vt:lpstr>
      <vt:lpstr>Restrict BFT failures</vt:lpstr>
      <vt:lpstr>Structure</vt:lpstr>
      <vt:lpstr>Paxos Review</vt:lpstr>
      <vt:lpstr>Protocol Overview</vt:lpstr>
      <vt:lpstr>Phase 1a-1b-2a-2b</vt:lpstr>
      <vt:lpstr>Phase 1a-1b-2a-2b</vt:lpstr>
      <vt:lpstr>Phase 1a-1b-2a-2b</vt:lpstr>
      <vt:lpstr>Phase 1a-1b-2a-2b</vt:lpstr>
      <vt:lpstr>How it works intuitively</vt:lpstr>
      <vt:lpstr>Magic happens between phase 1b and 2a</vt:lpstr>
      <vt:lpstr>Example</vt:lpstr>
      <vt:lpstr>Structure</vt:lpstr>
      <vt:lpstr>Let us bring in fake acceptors </vt:lpstr>
      <vt:lpstr>Why at least 3f+1 acceptors?</vt:lpstr>
      <vt:lpstr>Naïve solution: bring extra f into Paxos</vt:lpstr>
      <vt:lpstr>Liars in the system</vt:lpstr>
      <vt:lpstr>Modified Protocols with byz-quorum</vt:lpstr>
      <vt:lpstr>Acceptor can lie in phase 1b</vt:lpstr>
      <vt:lpstr>How to outvote liar</vt:lpstr>
      <vt:lpstr>Modified Protocols with byz-quorum</vt:lpstr>
      <vt:lpstr>Example</vt:lpstr>
      <vt:lpstr>Problem now: too many acceptors  </vt:lpstr>
      <vt:lpstr>Example</vt:lpstr>
      <vt:lpstr>Example (cont.)</vt:lpstr>
      <vt:lpstr>Question</vt:lpstr>
      <vt:lpstr>Structure</vt:lpstr>
      <vt:lpstr>A fake acceptor can lie as leader for a ballot</vt:lpstr>
      <vt:lpstr>Extract phase 1c from phase 2a</vt:lpstr>
      <vt:lpstr>Dealing with lies w/ cooperative phase 2a </vt:lpstr>
      <vt:lpstr>Example</vt:lpstr>
      <vt:lpstr>What about lies in phase 1c?</vt:lpstr>
      <vt:lpstr>Deduct phase 1c from phase 1b</vt:lpstr>
      <vt:lpstr>Example</vt:lpstr>
      <vt:lpstr>Multi-instance Example, like Multi-Paxos</vt:lpstr>
      <vt:lpstr>A little bit renaming, and look what we get here!</vt:lpstr>
      <vt:lpstr>Summary: the refinements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Byzantine Paxos</dc:title>
  <dc:creator>Shuai Mu</dc:creator>
  <cp:lastModifiedBy>Shuai Mu</cp:lastModifiedBy>
  <cp:revision>248</cp:revision>
  <dcterms:created xsi:type="dcterms:W3CDTF">2016-12-10T02:21:32Z</dcterms:created>
  <dcterms:modified xsi:type="dcterms:W3CDTF">2017-01-27T21:40:16Z</dcterms:modified>
</cp:coreProperties>
</file>