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6" r:id="rId5"/>
    <p:sldId id="267" r:id="rId6"/>
    <p:sldId id="258" r:id="rId7"/>
    <p:sldId id="257" r:id="rId8"/>
    <p:sldId id="268" r:id="rId9"/>
    <p:sldId id="260" r:id="rId10"/>
    <p:sldId id="263" r:id="rId11"/>
    <p:sldId id="273" r:id="rId12"/>
    <p:sldId id="272" r:id="rId13"/>
    <p:sldId id="271" r:id="rId14"/>
    <p:sldId id="274" r:id="rId15"/>
    <p:sldId id="275" r:id="rId16"/>
    <p:sldId id="276" r:id="rId17"/>
    <p:sldId id="277" r:id="rId18"/>
    <p:sldId id="270" r:id="rId19"/>
    <p:sldId id="269" r:id="rId20"/>
    <p:sldId id="264" r:id="rId21"/>
    <p:sldId id="261"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309594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6393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40591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50765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88CF0-1DC5-44AE-9CBD-65AF900CCF36}"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82953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79476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088CF0-1DC5-44AE-9CBD-65AF900CCF36}"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68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088CF0-1DC5-44AE-9CBD-65AF900CCF36}"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286403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88CF0-1DC5-44AE-9CBD-65AF900CCF36}"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75788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269004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88CF0-1DC5-44AE-9CBD-65AF900CCF36}"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700AC-F040-43D1-8CE8-546CFE3DA66C}" type="slidenum">
              <a:rPr lang="en-IN" smtClean="0"/>
              <a:t>‹#›</a:t>
            </a:fld>
            <a:endParaRPr lang="en-IN"/>
          </a:p>
        </p:txBody>
      </p:sp>
    </p:spTree>
    <p:extLst>
      <p:ext uri="{BB962C8B-B14F-4D97-AF65-F5344CB8AC3E}">
        <p14:creationId xmlns:p14="http://schemas.microsoft.com/office/powerpoint/2010/main" val="113563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88CF0-1DC5-44AE-9CBD-65AF900CCF36}" type="datetimeFigureOut">
              <a:rPr lang="en-IN" smtClean="0"/>
              <a:t>24-07-2021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700AC-F040-43D1-8CE8-546CFE3DA66C}" type="slidenum">
              <a:rPr lang="en-IN" smtClean="0"/>
              <a:t>‹#›</a:t>
            </a:fld>
            <a:endParaRPr lang="en-IN"/>
          </a:p>
        </p:txBody>
      </p:sp>
    </p:spTree>
    <p:extLst>
      <p:ext uri="{BB962C8B-B14F-4D97-AF65-F5344CB8AC3E}">
        <p14:creationId xmlns:p14="http://schemas.microsoft.com/office/powerpoint/2010/main" val="12081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6001643"/>
          </a:xfrm>
          <a:prstGeom prst="rect">
            <a:avLst/>
          </a:prstGeom>
        </p:spPr>
        <p:txBody>
          <a:bodyPr wrap="square">
            <a:spAutoFit/>
          </a:bodyPr>
          <a:lstStyle/>
          <a:p>
            <a:r>
              <a:rPr lang="en-US" sz="3200" b="1" dirty="0"/>
              <a:t>Safety kit detection(PPE Kit detection) Using </a:t>
            </a:r>
            <a:r>
              <a:rPr lang="en-US" sz="3200" b="1" dirty="0" smtClean="0"/>
              <a:t>Yolov5 </a:t>
            </a:r>
            <a:r>
              <a:rPr lang="en-US" sz="2400" dirty="0" smtClean="0"/>
              <a:t>(Client Project)</a:t>
            </a:r>
          </a:p>
          <a:p>
            <a:endParaRPr lang="en-US" sz="3200" b="1" dirty="0"/>
          </a:p>
          <a:p>
            <a:r>
              <a:rPr lang="en-US" sz="2400" dirty="0" smtClean="0"/>
              <a:t>Used clients live CCTV footage to capture images.</a:t>
            </a:r>
          </a:p>
          <a:p>
            <a:endParaRPr lang="en-US" sz="2400" dirty="0" smtClean="0"/>
          </a:p>
          <a:p>
            <a:r>
              <a:rPr lang="en-US" sz="2400" dirty="0" smtClean="0"/>
              <a:t>Annotated over 5000 images for the class: ‘Person’ ‘With Helmet’  ‘Without Helmet’ ‘With Safety-vest’ ‘Without Safety-vest’.</a:t>
            </a:r>
          </a:p>
          <a:p>
            <a:endParaRPr lang="en-US" sz="2400" dirty="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0.81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325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3293209"/>
          </a:xfrm>
          <a:prstGeom prst="rect">
            <a:avLst/>
          </a:prstGeom>
        </p:spPr>
        <p:txBody>
          <a:bodyPr wrap="square">
            <a:spAutoFit/>
          </a:bodyPr>
          <a:lstStyle/>
          <a:p>
            <a:r>
              <a:rPr lang="en-US" sz="3200" b="1" dirty="0" smtClean="0"/>
              <a:t>Attendance Registration Using Face recognition</a:t>
            </a:r>
            <a:endParaRPr lang="en-US" sz="3200" b="1" dirty="0"/>
          </a:p>
          <a:p>
            <a:endParaRPr lang="en-US" sz="2400" dirty="0"/>
          </a:p>
          <a:p>
            <a:r>
              <a:rPr lang="en-US" sz="2400" dirty="0" smtClean="0"/>
              <a:t>Used </a:t>
            </a:r>
            <a:r>
              <a:rPr lang="en-US" sz="2400" dirty="0" err="1" smtClean="0"/>
              <a:t>facerecognition</a:t>
            </a:r>
            <a:r>
              <a:rPr lang="en-US" sz="2400" dirty="0" smtClean="0"/>
              <a:t> module that uses 128-d landmarks to recognize face</a:t>
            </a:r>
          </a:p>
          <a:p>
            <a:endParaRPr lang="en-US" sz="2400" dirty="0"/>
          </a:p>
          <a:p>
            <a:r>
              <a:rPr lang="en-US" sz="2400" dirty="0" smtClean="0"/>
              <a:t>The time and recognized faces are recorded on an excel sheet.</a:t>
            </a:r>
            <a:endParaRPr lang="en-US" sz="2400" dirty="0"/>
          </a:p>
        </p:txBody>
      </p:sp>
    </p:spTree>
    <p:extLst>
      <p:ext uri="{BB962C8B-B14F-4D97-AF65-F5344CB8AC3E}">
        <p14:creationId xmlns:p14="http://schemas.microsoft.com/office/powerpoint/2010/main" val="321582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2800767"/>
          </a:xfrm>
          <a:prstGeom prst="rect">
            <a:avLst/>
          </a:prstGeom>
        </p:spPr>
        <p:txBody>
          <a:bodyPr wrap="square">
            <a:spAutoFit/>
          </a:bodyPr>
          <a:lstStyle/>
          <a:p>
            <a:r>
              <a:rPr lang="en-US" sz="3200" b="1" dirty="0" smtClean="0"/>
              <a:t>Women Safety system</a:t>
            </a:r>
            <a:endParaRPr lang="en-US" sz="3200" b="1" dirty="0"/>
          </a:p>
          <a:p>
            <a:endParaRPr lang="en-US" sz="2400" dirty="0"/>
          </a:p>
          <a:p>
            <a:r>
              <a:rPr lang="en-US" sz="2400" dirty="0" smtClean="0"/>
              <a:t>Dataset which consists of crime against women on different states is processed.</a:t>
            </a:r>
          </a:p>
          <a:p>
            <a:endParaRPr lang="en-US" sz="2400" dirty="0"/>
          </a:p>
          <a:p>
            <a:r>
              <a:rPr lang="en-US" sz="2400" dirty="0" smtClean="0"/>
              <a:t>Using Auto regression algorithm, and with almost 15 years of data, safest city for women is determined</a:t>
            </a:r>
            <a:endParaRPr lang="en-US" sz="2400" dirty="0"/>
          </a:p>
        </p:txBody>
      </p:sp>
    </p:spTree>
    <p:extLst>
      <p:ext uri="{BB962C8B-B14F-4D97-AF65-F5344CB8AC3E}">
        <p14:creationId xmlns:p14="http://schemas.microsoft.com/office/powerpoint/2010/main" val="313300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3908762"/>
          </a:xfrm>
          <a:prstGeom prst="rect">
            <a:avLst/>
          </a:prstGeom>
        </p:spPr>
        <p:txBody>
          <a:bodyPr wrap="square">
            <a:spAutoFit/>
          </a:bodyPr>
          <a:lstStyle/>
          <a:p>
            <a:r>
              <a:rPr lang="en-US" sz="3200" b="1" dirty="0" smtClean="0"/>
              <a:t>Hotel Recommendation System</a:t>
            </a:r>
            <a:endParaRPr lang="en-US" sz="3200" b="1" dirty="0"/>
          </a:p>
          <a:p>
            <a:endParaRPr lang="en-US" sz="2400" dirty="0"/>
          </a:p>
          <a:p>
            <a:r>
              <a:rPr lang="en-US" sz="2400" dirty="0" smtClean="0"/>
              <a:t>Downloaded the dataset from </a:t>
            </a:r>
            <a:r>
              <a:rPr lang="en-US" sz="2400" dirty="0" err="1" smtClean="0"/>
              <a:t>Kaggle</a:t>
            </a:r>
            <a:r>
              <a:rPr lang="en-US" sz="2400" dirty="0" smtClean="0"/>
              <a:t>, which consisted of 100s user and their respective ratings for different hotels.</a:t>
            </a:r>
          </a:p>
          <a:p>
            <a:endParaRPr lang="en-US" sz="2400" dirty="0"/>
          </a:p>
          <a:p>
            <a:r>
              <a:rPr lang="en-US" sz="2400" dirty="0" smtClean="0"/>
              <a:t>Used collaborative filtering model (</a:t>
            </a:r>
            <a:r>
              <a:rPr lang="en-IN" sz="2400" dirty="0"/>
              <a:t>Singular Value </a:t>
            </a:r>
            <a:r>
              <a:rPr lang="en-IN" sz="2400" dirty="0" smtClean="0"/>
              <a:t>Decomposition)  to determine which user can be recommended with which hotels based on his/her previous hotel rating</a:t>
            </a:r>
            <a:endParaRPr lang="en-US" sz="2400" dirty="0"/>
          </a:p>
        </p:txBody>
      </p:sp>
    </p:spTree>
    <p:extLst>
      <p:ext uri="{BB962C8B-B14F-4D97-AF65-F5344CB8AC3E}">
        <p14:creationId xmlns:p14="http://schemas.microsoft.com/office/powerpoint/2010/main" val="19939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878532"/>
          </a:xfrm>
          <a:prstGeom prst="rect">
            <a:avLst/>
          </a:prstGeom>
        </p:spPr>
        <p:txBody>
          <a:bodyPr wrap="square">
            <a:spAutoFit/>
          </a:bodyPr>
          <a:lstStyle/>
          <a:p>
            <a:r>
              <a:rPr lang="en-US" sz="3200" b="1" dirty="0" smtClean="0"/>
              <a:t>Diabetes detection using various ML algorithms</a:t>
            </a:r>
            <a:endParaRPr lang="en-US" sz="3200" b="1" dirty="0"/>
          </a:p>
          <a:p>
            <a:endParaRPr lang="en-US" sz="2400" dirty="0"/>
          </a:p>
          <a:p>
            <a:r>
              <a:rPr lang="en-US" sz="2400" dirty="0" smtClean="0"/>
              <a:t>Various parameters are used as an input for the model such as glucose level, Blood Pressure, Skin Thickness, Insulin, BMI, </a:t>
            </a:r>
            <a:r>
              <a:rPr lang="en-IN" sz="2400" dirty="0" err="1" smtClean="0"/>
              <a:t>DiabetesPedigreeFunction</a:t>
            </a:r>
            <a:r>
              <a:rPr lang="en-IN" sz="2400" dirty="0" smtClean="0"/>
              <a:t>, Age</a:t>
            </a:r>
          </a:p>
          <a:p>
            <a:endParaRPr lang="en-IN" sz="2400" dirty="0"/>
          </a:p>
          <a:p>
            <a:r>
              <a:rPr lang="en-IN" sz="2400" dirty="0" smtClean="0"/>
              <a:t>With few data pre-processing and  visualisation,</a:t>
            </a:r>
          </a:p>
          <a:p>
            <a:r>
              <a:rPr lang="en-IN" sz="2400" dirty="0" smtClean="0"/>
              <a:t>Logistic </a:t>
            </a:r>
            <a:r>
              <a:rPr lang="en-IN" sz="2400" dirty="0" err="1" smtClean="0"/>
              <a:t>Regresion</a:t>
            </a:r>
            <a:r>
              <a:rPr lang="en-IN" sz="2400" dirty="0" smtClean="0"/>
              <a:t>, Random Forest,  SVM algorithms are used to build 3 models.</a:t>
            </a:r>
          </a:p>
          <a:p>
            <a:endParaRPr lang="en-IN" sz="2400" dirty="0"/>
          </a:p>
          <a:p>
            <a:r>
              <a:rPr lang="en-IN" sz="2400" dirty="0" smtClean="0"/>
              <a:t>Their accuracies are plotted and to determine the best algorithm.</a:t>
            </a:r>
            <a:endParaRPr lang="en-US" sz="2400" dirty="0" smtClean="0"/>
          </a:p>
          <a:p>
            <a:endParaRPr lang="en-US" sz="2400" dirty="0"/>
          </a:p>
          <a:p>
            <a:endParaRPr lang="en-US" sz="2400" dirty="0"/>
          </a:p>
        </p:txBody>
      </p:sp>
    </p:spTree>
    <p:extLst>
      <p:ext uri="{BB962C8B-B14F-4D97-AF65-F5344CB8AC3E}">
        <p14:creationId xmlns:p14="http://schemas.microsoft.com/office/powerpoint/2010/main" val="38570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509200"/>
          </a:xfrm>
          <a:prstGeom prst="rect">
            <a:avLst/>
          </a:prstGeom>
        </p:spPr>
        <p:txBody>
          <a:bodyPr wrap="square">
            <a:spAutoFit/>
          </a:bodyPr>
          <a:lstStyle/>
          <a:p>
            <a:r>
              <a:rPr lang="en-US" sz="3200" b="1" dirty="0" smtClean="0"/>
              <a:t>Air Quality index detection using various ML algorithms</a:t>
            </a:r>
            <a:endParaRPr lang="en-US" sz="3200" b="1" dirty="0"/>
          </a:p>
          <a:p>
            <a:endParaRPr lang="en-US" sz="2400" dirty="0"/>
          </a:p>
          <a:p>
            <a:r>
              <a:rPr lang="en-US" sz="2400" dirty="0" smtClean="0"/>
              <a:t>Various parameters are used as an input for the model such as Co2, Ch4, No2, air temperature </a:t>
            </a:r>
            <a:r>
              <a:rPr lang="en-US" sz="2400" dirty="0" err="1" smtClean="0"/>
              <a:t>etc</a:t>
            </a:r>
            <a:endParaRPr lang="en-IN" sz="2400" dirty="0" smtClean="0"/>
          </a:p>
          <a:p>
            <a:endParaRPr lang="en-IN" sz="2400" dirty="0"/>
          </a:p>
          <a:p>
            <a:r>
              <a:rPr lang="en-IN" sz="2400" dirty="0" smtClean="0"/>
              <a:t>With few data pre-processing and  visualisation,</a:t>
            </a:r>
          </a:p>
          <a:p>
            <a:r>
              <a:rPr lang="en-IN" sz="2400" dirty="0" smtClean="0"/>
              <a:t>Random Forest and  SVM algorithms are used to build 2 models.</a:t>
            </a:r>
          </a:p>
          <a:p>
            <a:endParaRPr lang="en-IN" sz="2400" dirty="0"/>
          </a:p>
          <a:p>
            <a:r>
              <a:rPr lang="en-IN" sz="2400" dirty="0" smtClean="0"/>
              <a:t>Their accuracies are plotted and to determine the best algorithm.</a:t>
            </a:r>
            <a:endParaRPr lang="en-US" sz="2400" dirty="0" smtClean="0"/>
          </a:p>
          <a:p>
            <a:endParaRPr lang="en-US" sz="2400" dirty="0"/>
          </a:p>
          <a:p>
            <a:endParaRPr lang="en-US" sz="2400" dirty="0"/>
          </a:p>
        </p:txBody>
      </p:sp>
    </p:spTree>
    <p:extLst>
      <p:ext uri="{BB962C8B-B14F-4D97-AF65-F5344CB8AC3E}">
        <p14:creationId xmlns:p14="http://schemas.microsoft.com/office/powerpoint/2010/main" val="411063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401205"/>
          </a:xfrm>
          <a:prstGeom prst="rect">
            <a:avLst/>
          </a:prstGeom>
        </p:spPr>
        <p:txBody>
          <a:bodyPr wrap="square">
            <a:spAutoFit/>
          </a:bodyPr>
          <a:lstStyle/>
          <a:p>
            <a:r>
              <a:rPr lang="en-US" sz="3200" b="1" dirty="0" smtClean="0"/>
              <a:t>Infinite Run( Kind of subway surfer clone)</a:t>
            </a:r>
            <a:endParaRPr lang="en-US" sz="3200" b="1" dirty="0"/>
          </a:p>
          <a:p>
            <a:endParaRPr lang="en-US" sz="2400" dirty="0"/>
          </a:p>
          <a:p>
            <a:r>
              <a:rPr lang="en-US" sz="2400" dirty="0" smtClean="0"/>
              <a:t>Developed a game wherein the character runs continuously to avoid obstacles. </a:t>
            </a:r>
          </a:p>
          <a:p>
            <a:endParaRPr lang="en-US" sz="2400" dirty="0"/>
          </a:p>
          <a:p>
            <a:r>
              <a:rPr lang="en-US" sz="2400" dirty="0" smtClean="0"/>
              <a:t>Modeled in Unity3d and scripted in C#. </a:t>
            </a:r>
          </a:p>
          <a:p>
            <a:endParaRPr lang="en-US" sz="2400" dirty="0"/>
          </a:p>
          <a:p>
            <a:r>
              <a:rPr lang="en-US" sz="2400" dirty="0" smtClean="0"/>
              <a:t>Developed for both PC and Android</a:t>
            </a:r>
          </a:p>
          <a:p>
            <a:endParaRPr lang="en-US" sz="2400" dirty="0"/>
          </a:p>
          <a:p>
            <a:endParaRPr lang="en-US" sz="2400" dirty="0"/>
          </a:p>
        </p:txBody>
      </p:sp>
    </p:spTree>
    <p:extLst>
      <p:ext uri="{BB962C8B-B14F-4D97-AF65-F5344CB8AC3E}">
        <p14:creationId xmlns:p14="http://schemas.microsoft.com/office/powerpoint/2010/main" val="314419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278094"/>
          </a:xfrm>
          <a:prstGeom prst="rect">
            <a:avLst/>
          </a:prstGeom>
        </p:spPr>
        <p:txBody>
          <a:bodyPr wrap="square">
            <a:spAutoFit/>
          </a:bodyPr>
          <a:lstStyle/>
          <a:p>
            <a:r>
              <a:rPr lang="en-US" sz="3200" b="1" dirty="0" err="1" smtClean="0"/>
              <a:t>SuperHexagon</a:t>
            </a:r>
            <a:endParaRPr lang="en-US" sz="3200" b="1" dirty="0" smtClean="0"/>
          </a:p>
          <a:p>
            <a:endParaRPr lang="en-US" sz="2400" dirty="0"/>
          </a:p>
          <a:p>
            <a:r>
              <a:rPr lang="en-US" sz="2400" dirty="0" smtClean="0"/>
              <a:t>Game developed in unity3d and scripted in c#.</a:t>
            </a:r>
          </a:p>
          <a:p>
            <a:endParaRPr lang="en-US" sz="2400" dirty="0"/>
          </a:p>
          <a:p>
            <a:r>
              <a:rPr lang="en-US" sz="2400" dirty="0" smtClean="0"/>
              <a:t>A large hexagon constantly spawns and size reduces continuously.</a:t>
            </a:r>
          </a:p>
          <a:p>
            <a:endParaRPr lang="en-US" sz="2400" dirty="0"/>
          </a:p>
          <a:p>
            <a:r>
              <a:rPr lang="en-US" sz="2400" dirty="0" smtClean="0"/>
              <a:t>Player has rotational movement wherein the goal is avoid the edges of diminishing hexagon and escape from a only no edged part of the hexagon</a:t>
            </a:r>
            <a:endParaRPr lang="en-US" sz="2400" dirty="0"/>
          </a:p>
          <a:p>
            <a:endParaRPr lang="en-US" sz="2400" dirty="0"/>
          </a:p>
        </p:txBody>
      </p:sp>
    </p:spTree>
    <p:extLst>
      <p:ext uri="{BB962C8B-B14F-4D97-AF65-F5344CB8AC3E}">
        <p14:creationId xmlns:p14="http://schemas.microsoft.com/office/powerpoint/2010/main" val="331049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647426"/>
          </a:xfrm>
          <a:prstGeom prst="rect">
            <a:avLst/>
          </a:prstGeom>
        </p:spPr>
        <p:txBody>
          <a:bodyPr wrap="square">
            <a:spAutoFit/>
          </a:bodyPr>
          <a:lstStyle/>
          <a:p>
            <a:r>
              <a:rPr lang="en-US" sz="3200" b="1" smtClean="0"/>
              <a:t>Galaxy Shooter</a:t>
            </a:r>
            <a:endParaRPr lang="en-US" sz="3200" b="1" dirty="0" smtClean="0"/>
          </a:p>
          <a:p>
            <a:endParaRPr lang="en-US" sz="2400" dirty="0"/>
          </a:p>
          <a:p>
            <a:r>
              <a:rPr lang="en-US" sz="2400" dirty="0" smtClean="0"/>
              <a:t>Game developed in unity3d and scripted in c#.</a:t>
            </a:r>
          </a:p>
          <a:p>
            <a:endParaRPr lang="en-US" sz="2400" dirty="0"/>
          </a:p>
          <a:p>
            <a:r>
              <a:rPr lang="en-US" sz="2400" dirty="0" smtClean="0"/>
              <a:t>Good old galaxy shooter wherein player has to avoid and shoot incoming enemy warships.</a:t>
            </a:r>
          </a:p>
          <a:p>
            <a:endParaRPr lang="en-US" sz="2400" dirty="0"/>
          </a:p>
          <a:p>
            <a:r>
              <a:rPr lang="en-US" sz="2400" dirty="0" smtClean="0"/>
              <a:t>Basic arrow movement controls are given.</a:t>
            </a:r>
          </a:p>
          <a:p>
            <a:endParaRPr lang="en-US" sz="2400" dirty="0"/>
          </a:p>
          <a:p>
            <a:r>
              <a:rPr lang="en-US" sz="2400" dirty="0" err="1" smtClean="0"/>
              <a:t>Powerups</a:t>
            </a:r>
            <a:r>
              <a:rPr lang="en-US" sz="2400" dirty="0" smtClean="0"/>
              <a:t> like extra life, triple shots are also implemented.</a:t>
            </a:r>
            <a:endParaRPr lang="en-US" sz="2400" dirty="0"/>
          </a:p>
          <a:p>
            <a:endParaRPr lang="en-US" sz="2400" dirty="0"/>
          </a:p>
        </p:txBody>
      </p:sp>
    </p:spTree>
    <p:extLst>
      <p:ext uri="{BB962C8B-B14F-4D97-AF65-F5344CB8AC3E}">
        <p14:creationId xmlns:p14="http://schemas.microsoft.com/office/powerpoint/2010/main" val="202215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647426"/>
          </a:xfrm>
          <a:prstGeom prst="rect">
            <a:avLst/>
          </a:prstGeom>
        </p:spPr>
        <p:txBody>
          <a:bodyPr wrap="square">
            <a:spAutoFit/>
          </a:bodyPr>
          <a:lstStyle/>
          <a:p>
            <a:r>
              <a:rPr lang="en-US" sz="3200" b="1" dirty="0" smtClean="0"/>
              <a:t>Raw Data classifier. (Client Project)</a:t>
            </a:r>
            <a:endParaRPr lang="en-US" sz="3200" b="1" dirty="0"/>
          </a:p>
          <a:p>
            <a:endParaRPr lang="en-US" sz="2400" dirty="0"/>
          </a:p>
          <a:p>
            <a:r>
              <a:rPr lang="en-US" sz="2400" dirty="0" smtClean="0"/>
              <a:t>Around 25000 images from one of the client had come up and the solutions to be built were ‘Age group classification’ , ‘gender classification’  and ‘Employee or not Employee’ Classification.</a:t>
            </a:r>
          </a:p>
          <a:p>
            <a:endParaRPr lang="en-US" sz="2400" dirty="0"/>
          </a:p>
          <a:p>
            <a:r>
              <a:rPr lang="en-US" sz="2400" dirty="0" smtClean="0"/>
              <a:t>Since we had to classify these images for the model training, I had developed a GUI in </a:t>
            </a:r>
            <a:r>
              <a:rPr lang="en-US" sz="2400" dirty="0" err="1" smtClean="0"/>
              <a:t>Tkinter</a:t>
            </a:r>
            <a:r>
              <a:rPr lang="en-US" sz="2400" dirty="0" smtClean="0"/>
              <a:t> which allows me and my colleagues, to easily classify the data.</a:t>
            </a:r>
          </a:p>
          <a:p>
            <a:endParaRPr lang="en-US" sz="2400" dirty="0"/>
          </a:p>
          <a:p>
            <a:r>
              <a:rPr lang="en-US" sz="2400" dirty="0" smtClean="0"/>
              <a:t>The images directly moves to respective folders.</a:t>
            </a:r>
            <a:endParaRPr lang="en-US" sz="2400" dirty="0"/>
          </a:p>
        </p:txBody>
      </p:sp>
    </p:spTree>
    <p:extLst>
      <p:ext uri="{BB962C8B-B14F-4D97-AF65-F5344CB8AC3E}">
        <p14:creationId xmlns:p14="http://schemas.microsoft.com/office/powerpoint/2010/main" val="250243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840" y="188640"/>
            <a:ext cx="7542584" cy="6408712"/>
          </a:xfrm>
          <a:prstGeom prst="rect">
            <a:avLst/>
          </a:prstGeom>
        </p:spPr>
        <p:txBody>
          <a:bodyPr wrap="square">
            <a:spAutoFit/>
          </a:bodyPr>
          <a:lstStyle/>
          <a:p>
            <a:r>
              <a:rPr lang="en-US" sz="3200" b="1" dirty="0" smtClean="0"/>
              <a:t>Theft detection system.</a:t>
            </a:r>
            <a:endParaRPr lang="en-US" sz="3200" b="1" dirty="0"/>
          </a:p>
          <a:p>
            <a:endParaRPr lang="en-US" sz="2400" dirty="0"/>
          </a:p>
          <a:p>
            <a:r>
              <a:rPr lang="en-US" sz="2000" dirty="0" smtClean="0"/>
              <a:t>Open pose is used to extract body key points.</a:t>
            </a:r>
          </a:p>
          <a:p>
            <a:endParaRPr lang="en-US" sz="2000" dirty="0"/>
          </a:p>
          <a:p>
            <a:r>
              <a:rPr lang="en-US" sz="2000" dirty="0" smtClean="0"/>
              <a:t>A LSTM model is trained by giving these normalized body key points in batches of 32.</a:t>
            </a:r>
          </a:p>
          <a:p>
            <a:r>
              <a:rPr lang="en-US" sz="2000" dirty="0" smtClean="0"/>
              <a:t>Videos of picking actions are used , their body key points are extracted, and fed into the model. (normal action, picking action are 2 output class)</a:t>
            </a:r>
            <a:endParaRPr lang="en-US" sz="2000" dirty="0"/>
          </a:p>
          <a:p>
            <a:r>
              <a:rPr lang="en-US" sz="2000" dirty="0" smtClean="0"/>
              <a:t>So the model accepts key points of 32 frames and judges a person’s action. </a:t>
            </a:r>
          </a:p>
          <a:p>
            <a:endParaRPr lang="en-US" sz="2000" dirty="0"/>
          </a:p>
          <a:p>
            <a:r>
              <a:rPr lang="en-US" sz="2000" dirty="0" smtClean="0"/>
              <a:t>Another classification model is built which accepts images of hands.</a:t>
            </a:r>
            <a:endParaRPr lang="en-US" sz="2000" dirty="0"/>
          </a:p>
          <a:p>
            <a:r>
              <a:rPr lang="en-US" sz="2000" dirty="0" smtClean="0"/>
              <a:t>Once a picking action is  done, the second model decides if the person still has the item in his/her hand.</a:t>
            </a:r>
            <a:endParaRPr lang="en-US" sz="2000" dirty="0"/>
          </a:p>
          <a:p>
            <a:r>
              <a:rPr lang="en-US" sz="2000" dirty="0" smtClean="0"/>
              <a:t>This is helpful in stores, where  the model can monitor all its customers and make sure that any customer pays for the item before leaving the store.</a:t>
            </a:r>
          </a:p>
          <a:p>
            <a:endParaRPr lang="en-US" sz="2000" dirty="0"/>
          </a:p>
        </p:txBody>
      </p:sp>
    </p:spTree>
    <p:extLst>
      <p:ext uri="{BB962C8B-B14F-4D97-AF65-F5344CB8AC3E}">
        <p14:creationId xmlns:p14="http://schemas.microsoft.com/office/powerpoint/2010/main" val="169526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5632311"/>
          </a:xfrm>
          <a:prstGeom prst="rect">
            <a:avLst/>
          </a:prstGeom>
        </p:spPr>
        <p:txBody>
          <a:bodyPr wrap="square">
            <a:spAutoFit/>
          </a:bodyPr>
          <a:lstStyle/>
          <a:p>
            <a:r>
              <a:rPr lang="en-US" sz="3200" b="1" dirty="0"/>
              <a:t>Damaged Cardboard box detection using </a:t>
            </a:r>
            <a:r>
              <a:rPr lang="en-US" sz="3200" b="1" dirty="0" smtClean="0"/>
              <a:t>YOLOv5 </a:t>
            </a:r>
            <a:r>
              <a:rPr lang="en-US" sz="2400" dirty="0" smtClean="0"/>
              <a:t>(Client Project)</a:t>
            </a:r>
          </a:p>
          <a:p>
            <a:endParaRPr lang="en-US" sz="3200" b="1" dirty="0"/>
          </a:p>
          <a:p>
            <a:r>
              <a:rPr lang="en-US" sz="2400" dirty="0" smtClean="0"/>
              <a:t>Similar technique used as ‘Safety kit detection’</a:t>
            </a:r>
          </a:p>
          <a:p>
            <a:endParaRPr lang="en-US" sz="2400" dirty="0" smtClean="0"/>
          </a:p>
          <a:p>
            <a:r>
              <a:rPr lang="en-US" sz="2400" dirty="0" smtClean="0"/>
              <a:t>Downloaded around 300 images of damaged and normal cardboard box and annotated them respectively</a:t>
            </a:r>
            <a:endParaRPr lang="en-US" sz="2400" dirty="0"/>
          </a:p>
          <a:p>
            <a:endParaRPr lang="en-US" sz="2400" dirty="0" smtClean="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0.93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118482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893647"/>
          </a:xfrm>
          <a:prstGeom prst="rect">
            <a:avLst/>
          </a:prstGeom>
        </p:spPr>
        <p:txBody>
          <a:bodyPr wrap="square">
            <a:spAutoFit/>
          </a:bodyPr>
          <a:lstStyle/>
          <a:p>
            <a:r>
              <a:rPr lang="en-US" sz="3600" b="1" dirty="0" smtClean="0"/>
              <a:t>Counter strike clone</a:t>
            </a:r>
          </a:p>
          <a:p>
            <a:endParaRPr lang="en-US" sz="3600" b="1" dirty="0"/>
          </a:p>
          <a:p>
            <a:r>
              <a:rPr lang="en-US" sz="2400" dirty="0" smtClean="0"/>
              <a:t>With Unity 3d  and C# , I had developed a first person shooter game that has basic movement control and a gun to fire. </a:t>
            </a:r>
          </a:p>
          <a:p>
            <a:endParaRPr lang="en-US" sz="2400" dirty="0"/>
          </a:p>
          <a:p>
            <a:r>
              <a:rPr lang="en-US" sz="2400" dirty="0" smtClean="0"/>
              <a:t>Used Photon networking  and implemented multiplayer functionality which allowed </a:t>
            </a:r>
            <a:r>
              <a:rPr lang="en-US" sz="2400" dirty="0" err="1" smtClean="0"/>
              <a:t>upto</a:t>
            </a:r>
            <a:r>
              <a:rPr lang="en-US" sz="2400" dirty="0" smtClean="0"/>
              <a:t> 20 player to  connect in a single room.</a:t>
            </a:r>
          </a:p>
          <a:p>
            <a:endParaRPr lang="en-US" sz="2400" dirty="0"/>
          </a:p>
          <a:p>
            <a:r>
              <a:rPr lang="en-US" sz="2400" dirty="0" smtClean="0"/>
              <a:t>Shared with friends and could play in real time without any latency</a:t>
            </a:r>
            <a:endParaRPr lang="en-US" sz="2400" dirty="0"/>
          </a:p>
        </p:txBody>
      </p:sp>
    </p:spTree>
    <p:extLst>
      <p:ext uri="{BB962C8B-B14F-4D97-AF65-F5344CB8AC3E}">
        <p14:creationId xmlns:p14="http://schemas.microsoft.com/office/powerpoint/2010/main" val="3456361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386090"/>
          </a:xfrm>
          <a:prstGeom prst="rect">
            <a:avLst/>
          </a:prstGeom>
        </p:spPr>
        <p:txBody>
          <a:bodyPr wrap="square">
            <a:spAutoFit/>
          </a:bodyPr>
          <a:lstStyle/>
          <a:p>
            <a:r>
              <a:rPr lang="en-US" sz="3200" b="1" dirty="0"/>
              <a:t>Virtual Mouse Using Hand </a:t>
            </a:r>
            <a:r>
              <a:rPr lang="en-US" sz="3200" b="1" dirty="0" smtClean="0"/>
              <a:t>gestures</a:t>
            </a:r>
            <a:endParaRPr lang="en-US" sz="3200" b="1" dirty="0"/>
          </a:p>
          <a:p>
            <a:endParaRPr lang="en-US" sz="2400" dirty="0"/>
          </a:p>
          <a:p>
            <a:r>
              <a:rPr lang="en-US" sz="2400" dirty="0" smtClean="0"/>
              <a:t>Used Google’s </a:t>
            </a:r>
            <a:r>
              <a:rPr lang="en-US" sz="2400" dirty="0" err="1" smtClean="0"/>
              <a:t>mediapipe</a:t>
            </a:r>
            <a:r>
              <a:rPr lang="en-US" sz="2400" dirty="0" smtClean="0"/>
              <a:t> module to extract </a:t>
            </a:r>
            <a:r>
              <a:rPr lang="en-US" sz="2400" dirty="0" err="1" smtClean="0"/>
              <a:t>keypoints</a:t>
            </a:r>
            <a:r>
              <a:rPr lang="en-US" sz="2400" dirty="0" smtClean="0"/>
              <a:t> of the hand.</a:t>
            </a:r>
          </a:p>
          <a:p>
            <a:endParaRPr lang="en-US" sz="2400" dirty="0"/>
          </a:p>
          <a:p>
            <a:r>
              <a:rPr lang="en-US" sz="2400" dirty="0" smtClean="0"/>
              <a:t>With mouse module, keyboard module and the hand key points extracted, they are tracked and fore finger is assigned to pointer movement. </a:t>
            </a:r>
          </a:p>
          <a:p>
            <a:endParaRPr lang="en-US" sz="2400" dirty="0"/>
          </a:p>
          <a:p>
            <a:r>
              <a:rPr lang="en-US" sz="2400" dirty="0" smtClean="0"/>
              <a:t>Middle finger and Fore finger in up position is set to clicking mode</a:t>
            </a:r>
          </a:p>
          <a:p>
            <a:endParaRPr lang="en-US" sz="2400" dirty="0"/>
          </a:p>
          <a:p>
            <a:r>
              <a:rPr lang="en-US" sz="2400" dirty="0" smtClean="0"/>
              <a:t>With Ring finger, user enters scrolling mode and can control scrolling direction with thumb.</a:t>
            </a:r>
            <a:endParaRPr lang="en-US" sz="2400" dirty="0"/>
          </a:p>
        </p:txBody>
      </p:sp>
    </p:spTree>
    <p:extLst>
      <p:ext uri="{BB962C8B-B14F-4D97-AF65-F5344CB8AC3E}">
        <p14:creationId xmlns:p14="http://schemas.microsoft.com/office/powerpoint/2010/main" val="226283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940" y="476672"/>
            <a:ext cx="6840404" cy="5262979"/>
          </a:xfrm>
          <a:prstGeom prst="rect">
            <a:avLst/>
          </a:prstGeom>
        </p:spPr>
        <p:txBody>
          <a:bodyPr wrap="square">
            <a:spAutoFit/>
          </a:bodyPr>
          <a:lstStyle/>
          <a:p>
            <a:r>
              <a:rPr lang="en-US" sz="3600" b="1" dirty="0"/>
              <a:t>Tennis game Using </a:t>
            </a:r>
            <a:r>
              <a:rPr lang="en-US" sz="3600" b="1" dirty="0" err="1"/>
              <a:t>OpenCV</a:t>
            </a:r>
            <a:r>
              <a:rPr lang="en-US" sz="3600" b="1" dirty="0"/>
              <a:t> </a:t>
            </a:r>
            <a:endParaRPr lang="en-US" sz="3600" b="1" dirty="0" smtClean="0"/>
          </a:p>
          <a:p>
            <a:r>
              <a:rPr lang="en-US" sz="3600" b="1" dirty="0" smtClean="0"/>
              <a:t>and</a:t>
            </a:r>
            <a:r>
              <a:rPr lang="en-US" sz="3600" b="1" dirty="0"/>
              <a:t> </a:t>
            </a:r>
            <a:r>
              <a:rPr lang="en-US" sz="3600" b="1" dirty="0" smtClean="0"/>
              <a:t>Unity3d</a:t>
            </a:r>
            <a:endParaRPr lang="en-US" sz="3600" b="1" dirty="0"/>
          </a:p>
          <a:p>
            <a:endParaRPr lang="en-US" sz="2400" dirty="0" smtClean="0"/>
          </a:p>
          <a:p>
            <a:r>
              <a:rPr lang="en-US" sz="2000" dirty="0" smtClean="0"/>
              <a:t>Built a tennis game in unity3d with A,S,D,W for movement. This felt boring and i wanted to make it a little more interesting.</a:t>
            </a:r>
          </a:p>
          <a:p>
            <a:r>
              <a:rPr lang="en-US" sz="2000" dirty="0" smtClean="0"/>
              <a:t/>
            </a:r>
            <a:br>
              <a:rPr lang="en-US" sz="2000" dirty="0" smtClean="0"/>
            </a:br>
            <a:r>
              <a:rPr lang="en-US" sz="2000" dirty="0" smtClean="0"/>
              <a:t>With masking and </a:t>
            </a:r>
            <a:r>
              <a:rPr lang="en-US" sz="2000" dirty="0" err="1" smtClean="0"/>
              <a:t>inRange</a:t>
            </a:r>
            <a:r>
              <a:rPr lang="en-US" sz="2000" dirty="0" smtClean="0"/>
              <a:t> functionality in </a:t>
            </a:r>
            <a:r>
              <a:rPr lang="en-US" sz="2000" dirty="0" err="1" smtClean="0"/>
              <a:t>Opencv</a:t>
            </a:r>
            <a:r>
              <a:rPr lang="en-US" sz="2000" dirty="0" smtClean="0"/>
              <a:t>, I tracked brown colored object.</a:t>
            </a:r>
          </a:p>
          <a:p>
            <a:endParaRPr lang="en-US" sz="2000" dirty="0" smtClean="0"/>
          </a:p>
          <a:p>
            <a:r>
              <a:rPr lang="en-US" sz="2000" dirty="0" smtClean="0"/>
              <a:t>Its contours are detected and the centroid is calculated.</a:t>
            </a:r>
          </a:p>
          <a:p>
            <a:r>
              <a:rPr lang="en-US" sz="2000" dirty="0" smtClean="0"/>
              <a:t/>
            </a:r>
            <a:br>
              <a:rPr lang="en-US" sz="2000" dirty="0" smtClean="0"/>
            </a:br>
            <a:r>
              <a:rPr lang="en-US" sz="2000" dirty="0"/>
              <a:t>By establishing the UDP socket in python to send the data over to the Unity3D and receiving the same by a C# script which is attached to the player object helped in controlling the player movement directly from the camera.</a:t>
            </a:r>
          </a:p>
        </p:txBody>
      </p:sp>
    </p:spTree>
    <p:extLst>
      <p:ext uri="{BB962C8B-B14F-4D97-AF65-F5344CB8AC3E}">
        <p14:creationId xmlns:p14="http://schemas.microsoft.com/office/powerpoint/2010/main" val="52123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6370975"/>
          </a:xfrm>
          <a:prstGeom prst="rect">
            <a:avLst/>
          </a:prstGeom>
        </p:spPr>
        <p:txBody>
          <a:bodyPr wrap="square">
            <a:spAutoFit/>
          </a:bodyPr>
          <a:lstStyle/>
          <a:p>
            <a:r>
              <a:rPr lang="en-US" sz="3200" b="1" dirty="0" smtClean="0"/>
              <a:t>Fire and Smoke detection using YOLOv5</a:t>
            </a:r>
            <a:r>
              <a:rPr lang="en-US" sz="2400" dirty="0" smtClean="0"/>
              <a:t>(Client Project)</a:t>
            </a:r>
          </a:p>
          <a:p>
            <a:endParaRPr lang="en-US" sz="3200" b="1" dirty="0"/>
          </a:p>
          <a:p>
            <a:r>
              <a:rPr lang="en-US" sz="2400" dirty="0" smtClean="0"/>
              <a:t>Similar technique used as ‘Safety kit detection and Damaged cardboard box detection’</a:t>
            </a:r>
          </a:p>
          <a:p>
            <a:endParaRPr lang="en-US" sz="2400" dirty="0" smtClean="0"/>
          </a:p>
          <a:p>
            <a:r>
              <a:rPr lang="en-US" sz="2400" dirty="0" smtClean="0"/>
              <a:t>Downloaded around 300 images of buildings/properties on fire and had smoke emanating . And annotated them respectively</a:t>
            </a:r>
            <a:endParaRPr lang="en-US" sz="2400" dirty="0"/>
          </a:p>
          <a:p>
            <a:endParaRPr lang="en-US" sz="2400" dirty="0" smtClean="0"/>
          </a:p>
          <a:p>
            <a:r>
              <a:rPr lang="en-US" sz="2400" dirty="0" smtClean="0"/>
              <a:t>Created a </a:t>
            </a:r>
            <a:r>
              <a:rPr lang="en-US" sz="2400" dirty="0" err="1" smtClean="0"/>
              <a:t>yaml</a:t>
            </a:r>
            <a:r>
              <a:rPr lang="en-US" sz="2400" dirty="0" smtClean="0"/>
              <a:t> file and used YOLOv5s and trained the a model for 300 epochs achieving </a:t>
            </a:r>
            <a:r>
              <a:rPr lang="en-US" sz="2400" dirty="0" err="1" smtClean="0"/>
              <a:t>upto</a:t>
            </a:r>
            <a:r>
              <a:rPr lang="en-US" sz="2400" dirty="0" smtClean="0"/>
              <a:t> 0.88 </a:t>
            </a:r>
            <a:r>
              <a:rPr lang="en-US" sz="2400" dirty="0" err="1" smtClean="0"/>
              <a:t>mAP</a:t>
            </a:r>
            <a:r>
              <a:rPr lang="en-US" sz="2400" dirty="0" smtClean="0"/>
              <a:t>(0.5) value.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40147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5940088"/>
          </a:xfrm>
          <a:prstGeom prst="rect">
            <a:avLst/>
          </a:prstGeom>
        </p:spPr>
        <p:txBody>
          <a:bodyPr wrap="square">
            <a:spAutoFit/>
          </a:bodyPr>
          <a:lstStyle/>
          <a:p>
            <a:r>
              <a:rPr lang="en-US" sz="3600" b="1" dirty="0"/>
              <a:t>Bar code and QR code reader</a:t>
            </a:r>
          </a:p>
          <a:p>
            <a:r>
              <a:rPr lang="en-US" sz="2400" dirty="0" smtClean="0"/>
              <a:t>(Personal Project)</a:t>
            </a:r>
          </a:p>
          <a:p>
            <a:endParaRPr lang="en-US" sz="3200" b="1" dirty="0"/>
          </a:p>
          <a:p>
            <a:r>
              <a:rPr lang="en-US" sz="2400" dirty="0" smtClean="0"/>
              <a:t>Used </a:t>
            </a:r>
            <a:r>
              <a:rPr lang="en-IN" sz="2400" dirty="0" err="1" smtClean="0"/>
              <a:t>pyzbar</a:t>
            </a:r>
            <a:r>
              <a:rPr lang="en-IN" sz="2400" dirty="0" smtClean="0"/>
              <a:t> module to get barcode/QR code.</a:t>
            </a:r>
          </a:p>
          <a:p>
            <a:endParaRPr lang="en-IN" sz="2400" dirty="0"/>
          </a:p>
          <a:p>
            <a:r>
              <a:rPr lang="en-IN" sz="2400" dirty="0" smtClean="0"/>
              <a:t>With </a:t>
            </a:r>
            <a:r>
              <a:rPr lang="en-IN" sz="2400" dirty="0" err="1" smtClean="0"/>
              <a:t>OpenCV</a:t>
            </a:r>
            <a:r>
              <a:rPr lang="en-IN" sz="2400" dirty="0" smtClean="0"/>
              <a:t>, opened </a:t>
            </a:r>
            <a:r>
              <a:rPr lang="en-IN" sz="2400" dirty="0" err="1" smtClean="0"/>
              <a:t>Videostream</a:t>
            </a:r>
            <a:r>
              <a:rPr lang="en-IN" sz="2400" dirty="0" smtClean="0"/>
              <a:t>,  and passed </a:t>
            </a:r>
            <a:r>
              <a:rPr lang="en-IN" sz="2400" dirty="0" err="1" smtClean="0"/>
              <a:t>evry</a:t>
            </a:r>
            <a:r>
              <a:rPr lang="en-IN" sz="2400" dirty="0" smtClean="0"/>
              <a:t> frame to </a:t>
            </a:r>
            <a:r>
              <a:rPr lang="en-IN" sz="2400" dirty="0"/>
              <a:t> </a:t>
            </a:r>
            <a:r>
              <a:rPr lang="en-IN" sz="2400" dirty="0" err="1" smtClean="0"/>
              <a:t>pyzbar.decode</a:t>
            </a:r>
            <a:r>
              <a:rPr lang="en-IN" sz="2400" dirty="0" smtClean="0"/>
              <a:t>() method.</a:t>
            </a:r>
          </a:p>
          <a:p>
            <a:endParaRPr lang="en-IN" sz="2400" dirty="0"/>
          </a:p>
          <a:p>
            <a:r>
              <a:rPr lang="en-IN" sz="2400" dirty="0" smtClean="0"/>
              <a:t>Any </a:t>
            </a:r>
            <a:r>
              <a:rPr lang="en-IN" sz="2400" dirty="0" smtClean="0"/>
              <a:t>barcode/QR code  on the video would be detected and the information is displayed and same is shown on screen with cv2.putText() method.</a:t>
            </a:r>
            <a:endParaRPr lang="en-IN" sz="2400" dirty="0"/>
          </a:p>
          <a:p>
            <a:endParaRPr lang="en-IN"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21252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128792" cy="7663636"/>
          </a:xfrm>
          <a:prstGeom prst="rect">
            <a:avLst/>
          </a:prstGeom>
        </p:spPr>
        <p:txBody>
          <a:bodyPr wrap="square">
            <a:spAutoFit/>
          </a:bodyPr>
          <a:lstStyle/>
          <a:p>
            <a:r>
              <a:rPr lang="en-US" sz="3600" b="1" dirty="0" smtClean="0"/>
              <a:t>Box Dimension and measurement using camera</a:t>
            </a:r>
          </a:p>
          <a:p>
            <a:endParaRPr lang="en-US" sz="3600" b="1" dirty="0" smtClean="0"/>
          </a:p>
          <a:p>
            <a:r>
              <a:rPr lang="en-US" sz="2400" dirty="0" smtClean="0"/>
              <a:t>Pixel per metric is calculated with known object’s known width in pixels </a:t>
            </a:r>
            <a:r>
              <a:rPr lang="en-US" sz="2400" dirty="0"/>
              <a:t>(based on its associated bounding box</a:t>
            </a:r>
            <a:r>
              <a:rPr lang="en-US" sz="2400" dirty="0" smtClean="0"/>
              <a:t>) and </a:t>
            </a:r>
            <a:r>
              <a:rPr lang="en-US" sz="2400" dirty="0" err="1" smtClean="0"/>
              <a:t>obejects</a:t>
            </a:r>
            <a:r>
              <a:rPr lang="en-US" sz="2400" dirty="0" smtClean="0"/>
              <a:t> actual width.</a:t>
            </a:r>
          </a:p>
          <a:p>
            <a:endParaRPr lang="en-US" sz="2400" dirty="0"/>
          </a:p>
          <a:p>
            <a:r>
              <a:rPr lang="en-IN" sz="2400" i="1" u="sng" dirty="0" err="1" smtClean="0"/>
              <a:t>pixels_per_metric</a:t>
            </a:r>
            <a:r>
              <a:rPr lang="en-IN" sz="2400" i="1" u="sng" dirty="0" smtClean="0"/>
              <a:t> </a:t>
            </a:r>
            <a:r>
              <a:rPr lang="en-IN" sz="2400" i="1" u="sng" dirty="0"/>
              <a:t>= </a:t>
            </a:r>
            <a:r>
              <a:rPr lang="en-IN" sz="2400" i="1" u="sng" dirty="0" err="1" smtClean="0"/>
              <a:t>object_width</a:t>
            </a:r>
            <a:r>
              <a:rPr lang="en-IN" sz="2400" i="1" u="sng" dirty="0" smtClean="0"/>
              <a:t>(pixels) </a:t>
            </a:r>
            <a:r>
              <a:rPr lang="en-IN" sz="2400" i="1" u="sng" dirty="0"/>
              <a:t>/ </a:t>
            </a:r>
            <a:r>
              <a:rPr lang="en-IN" sz="2400" i="1" u="sng" dirty="0" err="1"/>
              <a:t>know_width</a:t>
            </a:r>
            <a:endParaRPr lang="en-US" sz="2400" b="1" i="1" u="sng" dirty="0"/>
          </a:p>
          <a:p>
            <a:endParaRPr lang="en-IN" sz="2400" dirty="0" smtClean="0"/>
          </a:p>
          <a:p>
            <a:r>
              <a:rPr lang="en-IN" sz="2400" dirty="0" smtClean="0"/>
              <a:t>With contours, the area is calculated and midpoints are calculated with </a:t>
            </a:r>
            <a:r>
              <a:rPr lang="en-IN" sz="2400" dirty="0" err="1" smtClean="0"/>
              <a:t>scipy.spatial</a:t>
            </a:r>
            <a:r>
              <a:rPr lang="en-IN" sz="2400" dirty="0" smtClean="0"/>
              <a:t>, </a:t>
            </a:r>
            <a:r>
              <a:rPr lang="en-IN" sz="2400" dirty="0" err="1" smtClean="0"/>
              <a:t>distace.euclidean</a:t>
            </a:r>
            <a:r>
              <a:rPr lang="en-IN" sz="2400" dirty="0" smtClean="0"/>
              <a:t> () method. </a:t>
            </a:r>
          </a:p>
          <a:p>
            <a:endParaRPr lang="en-IN" sz="2400" dirty="0"/>
          </a:p>
          <a:p>
            <a:r>
              <a:rPr lang="en-US" sz="2400" dirty="0" smtClean="0"/>
              <a:t>Computing </a:t>
            </a:r>
            <a:r>
              <a:rPr lang="en-US" sz="2400" dirty="0"/>
              <a:t>the size of the </a:t>
            </a:r>
            <a:r>
              <a:rPr lang="en-US" sz="2400" dirty="0" smtClean="0"/>
              <a:t>object is simply done by </a:t>
            </a:r>
            <a:r>
              <a:rPr lang="en-IN" sz="2400" dirty="0" err="1" smtClean="0"/>
              <a:t>euclidean</a:t>
            </a:r>
            <a:r>
              <a:rPr lang="en-IN" sz="2400" dirty="0" smtClean="0"/>
              <a:t> </a:t>
            </a:r>
            <a:r>
              <a:rPr lang="en-US" sz="2400" dirty="0" smtClean="0"/>
              <a:t>distance  divided by pixel per metric.</a:t>
            </a:r>
            <a:endParaRPr lang="en-IN" sz="2400" dirty="0"/>
          </a:p>
          <a:p>
            <a:endParaRPr lang="en-IN"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22747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484" y="188640"/>
            <a:ext cx="7128792" cy="7725192"/>
          </a:xfrm>
          <a:prstGeom prst="rect">
            <a:avLst/>
          </a:prstGeom>
        </p:spPr>
        <p:txBody>
          <a:bodyPr wrap="square">
            <a:spAutoFit/>
          </a:bodyPr>
          <a:lstStyle/>
          <a:p>
            <a:r>
              <a:rPr lang="en-IN" sz="3200" b="1" dirty="0"/>
              <a:t>Image Augmentation Pipeline</a:t>
            </a:r>
          </a:p>
          <a:p>
            <a:r>
              <a:rPr lang="en-US" sz="2400" dirty="0" smtClean="0"/>
              <a:t>(Client Project)</a:t>
            </a:r>
          </a:p>
          <a:p>
            <a:endParaRPr lang="en-US" sz="3200" b="1" dirty="0"/>
          </a:p>
          <a:p>
            <a:r>
              <a:rPr lang="en-US" sz="2400" dirty="0" smtClean="0"/>
              <a:t>Some of the class data for various custom built YOLO models where in short. </a:t>
            </a:r>
          </a:p>
          <a:p>
            <a:endParaRPr lang="en-US" sz="2400" dirty="0"/>
          </a:p>
          <a:p>
            <a:r>
              <a:rPr lang="en-US" sz="2400" dirty="0" smtClean="0"/>
              <a:t>Hence I built a custom augmentation module that lets user select particular class, and the function would go through all the images that has the particular class image and performs random augmentations  such as flipping, blurring, noise introduction, rotation etc., and paste the data in all images at random locations for specified number of times.</a:t>
            </a:r>
          </a:p>
          <a:p>
            <a:endParaRPr lang="en-US" sz="2400" dirty="0"/>
          </a:p>
          <a:p>
            <a:r>
              <a:rPr lang="en-US" sz="2400" dirty="0" smtClean="0"/>
              <a:t>Corresponding annotation file will also be written.</a:t>
            </a:r>
          </a:p>
          <a:p>
            <a:endParaRPr lang="en-US" sz="2400" dirty="0"/>
          </a:p>
          <a:p>
            <a:r>
              <a:rPr lang="en-US" sz="2400" dirty="0" smtClean="0"/>
              <a:t>This resulted from having  0.8 </a:t>
            </a:r>
            <a:r>
              <a:rPr lang="en-US" sz="2400" dirty="0" err="1" smtClean="0"/>
              <a:t>mAP</a:t>
            </a:r>
            <a:r>
              <a:rPr lang="en-US" sz="2400" dirty="0" smtClean="0"/>
              <a:t>(0.5) to 0.88mAP(0.5)</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198889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524315"/>
          </a:xfrm>
          <a:prstGeom prst="rect">
            <a:avLst/>
          </a:prstGeom>
        </p:spPr>
        <p:txBody>
          <a:bodyPr wrap="square">
            <a:spAutoFit/>
          </a:bodyPr>
          <a:lstStyle/>
          <a:p>
            <a:r>
              <a:rPr lang="en-US" sz="3200" b="1" dirty="0" err="1"/>
              <a:t>ARHome</a:t>
            </a:r>
            <a:r>
              <a:rPr lang="en-US" sz="3200" b="1" dirty="0"/>
              <a:t> using Unity3d and Google's </a:t>
            </a:r>
            <a:r>
              <a:rPr lang="en-US" sz="3200" b="1" dirty="0" err="1" smtClean="0"/>
              <a:t>ARCore</a:t>
            </a:r>
            <a:r>
              <a:rPr lang="en-US" sz="3200" b="1" dirty="0" smtClean="0"/>
              <a:t> </a:t>
            </a:r>
            <a:r>
              <a:rPr lang="en-US" sz="3200" dirty="0" smtClean="0"/>
              <a:t>(Personal Project)</a:t>
            </a:r>
          </a:p>
          <a:p>
            <a:endParaRPr lang="en-US" sz="3200" b="1" dirty="0"/>
          </a:p>
          <a:p>
            <a:r>
              <a:rPr lang="en-US" sz="2400" dirty="0" smtClean="0"/>
              <a:t>Used Unity3D to create a 3D model of a house and with </a:t>
            </a:r>
            <a:r>
              <a:rPr lang="en-US" sz="2400" dirty="0" err="1" smtClean="0"/>
              <a:t>google’s</a:t>
            </a:r>
            <a:r>
              <a:rPr lang="en-US" sz="2400" dirty="0" smtClean="0"/>
              <a:t> </a:t>
            </a:r>
            <a:r>
              <a:rPr lang="en-US" sz="2400" dirty="0" err="1" smtClean="0"/>
              <a:t>ARCore</a:t>
            </a:r>
            <a:r>
              <a:rPr lang="en-US" sz="2400" dirty="0" smtClean="0"/>
              <a:t>, developed an AR app. </a:t>
            </a:r>
          </a:p>
          <a:p>
            <a:endParaRPr lang="en-US" sz="2400" dirty="0" smtClean="0"/>
          </a:p>
          <a:p>
            <a:r>
              <a:rPr lang="en-US" sz="2400" dirty="0" smtClean="0"/>
              <a:t>User could spawn the object at actual site of construction and experience the house before its actually built</a:t>
            </a:r>
          </a:p>
          <a:p>
            <a:endParaRPr lang="en-US" sz="2400" dirty="0"/>
          </a:p>
          <a:p>
            <a:endParaRPr lang="en-US" sz="2400" dirty="0"/>
          </a:p>
        </p:txBody>
      </p:sp>
    </p:spTree>
    <p:extLst>
      <p:ext uri="{BB962C8B-B14F-4D97-AF65-F5344CB8AC3E}">
        <p14:creationId xmlns:p14="http://schemas.microsoft.com/office/powerpoint/2010/main" val="39779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5509200"/>
          </a:xfrm>
          <a:prstGeom prst="rect">
            <a:avLst/>
          </a:prstGeom>
        </p:spPr>
        <p:txBody>
          <a:bodyPr wrap="square">
            <a:spAutoFit/>
          </a:bodyPr>
          <a:lstStyle/>
          <a:p>
            <a:r>
              <a:rPr lang="en-US" sz="3200" b="1" dirty="0" smtClean="0"/>
              <a:t>Drowsy detection system</a:t>
            </a:r>
            <a:r>
              <a:rPr lang="en-US" sz="3200" dirty="0" smtClean="0"/>
              <a:t>(Client Project)</a:t>
            </a:r>
          </a:p>
          <a:p>
            <a:endParaRPr lang="en-US" sz="3200" b="1" dirty="0"/>
          </a:p>
          <a:p>
            <a:r>
              <a:rPr lang="en-US" sz="2400" dirty="0" err="1"/>
              <a:t>d</a:t>
            </a:r>
            <a:r>
              <a:rPr lang="en-US" sz="2400" dirty="0" err="1" smtClean="0"/>
              <a:t>lib</a:t>
            </a:r>
            <a:r>
              <a:rPr lang="en-US" sz="2400" dirty="0" smtClean="0"/>
              <a:t> library is used to obtain facial points including eyes.</a:t>
            </a:r>
          </a:p>
          <a:p>
            <a:endParaRPr lang="en-US" sz="2400" dirty="0"/>
          </a:p>
          <a:p>
            <a:r>
              <a:rPr lang="en-US" sz="2400" dirty="0" smtClean="0"/>
              <a:t>4 </a:t>
            </a:r>
            <a:r>
              <a:rPr lang="en-US" sz="2400" dirty="0" err="1" smtClean="0"/>
              <a:t>keypoints</a:t>
            </a:r>
            <a:r>
              <a:rPr lang="en-US" sz="2400" dirty="0" smtClean="0"/>
              <a:t> are extracted, with 2 on top of the eye and 2 on bottom of eye(for each eye)</a:t>
            </a:r>
          </a:p>
          <a:p>
            <a:endParaRPr lang="en-US" sz="2400" dirty="0"/>
          </a:p>
          <a:p>
            <a:r>
              <a:rPr lang="en-US" sz="2400" dirty="0" smtClean="0"/>
              <a:t>Euclidean distance is calculated between the top and bottom points.</a:t>
            </a:r>
          </a:p>
          <a:p>
            <a:endParaRPr lang="en-US" sz="2400" dirty="0"/>
          </a:p>
          <a:p>
            <a:r>
              <a:rPr lang="en-US" sz="2400" dirty="0" smtClean="0"/>
              <a:t>Is the distance reduces, it means the eyes are closed and a warning is issued, if distance remains same as it was during the calibration, it means the driver is awake.</a:t>
            </a:r>
            <a:endParaRPr lang="en-US" sz="2400" dirty="0"/>
          </a:p>
          <a:p>
            <a:endParaRPr lang="en-US" sz="2400" dirty="0"/>
          </a:p>
        </p:txBody>
      </p:sp>
    </p:spTree>
    <p:extLst>
      <p:ext uri="{BB962C8B-B14F-4D97-AF65-F5344CB8AC3E}">
        <p14:creationId xmlns:p14="http://schemas.microsoft.com/office/powerpoint/2010/main" val="295578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839614"/>
            <a:ext cx="7128792" cy="4647426"/>
          </a:xfrm>
          <a:prstGeom prst="rect">
            <a:avLst/>
          </a:prstGeom>
        </p:spPr>
        <p:txBody>
          <a:bodyPr wrap="square">
            <a:spAutoFit/>
          </a:bodyPr>
          <a:lstStyle/>
          <a:p>
            <a:r>
              <a:rPr lang="en-US" sz="3200" b="1" dirty="0" smtClean="0"/>
              <a:t>Content Based Image Retrieval</a:t>
            </a:r>
            <a:endParaRPr lang="en-US" sz="3200" b="1" dirty="0"/>
          </a:p>
          <a:p>
            <a:endParaRPr lang="en-US" sz="2400" dirty="0"/>
          </a:p>
          <a:p>
            <a:r>
              <a:rPr lang="en-US" sz="2400" dirty="0" smtClean="0"/>
              <a:t>Used Color histogram as Image descriptors.</a:t>
            </a:r>
          </a:p>
          <a:p>
            <a:endParaRPr lang="en-US" sz="2400" dirty="0"/>
          </a:p>
          <a:p>
            <a:r>
              <a:rPr lang="en-US" sz="2400" dirty="0" smtClean="0"/>
              <a:t>Divided the image in 5 parts to calculate the color histogram of individual image.</a:t>
            </a:r>
          </a:p>
          <a:p>
            <a:endParaRPr lang="en-US" sz="2400" dirty="0"/>
          </a:p>
          <a:p>
            <a:r>
              <a:rPr lang="en-US" sz="2400" dirty="0" smtClean="0"/>
              <a:t>Extracted features from the dataset.</a:t>
            </a:r>
          </a:p>
          <a:p>
            <a:endParaRPr lang="en-US" sz="2400" dirty="0"/>
          </a:p>
          <a:p>
            <a:r>
              <a:rPr lang="en-US" sz="2400" dirty="0" smtClean="0"/>
              <a:t>Corresponding region histogram of the query image is compared using chi square distance to determine the similarity.</a:t>
            </a:r>
            <a:endParaRPr lang="en-US" sz="2400" dirty="0"/>
          </a:p>
        </p:txBody>
      </p:sp>
    </p:spTree>
    <p:extLst>
      <p:ext uri="{BB962C8B-B14F-4D97-AF65-F5344CB8AC3E}">
        <p14:creationId xmlns:p14="http://schemas.microsoft.com/office/powerpoint/2010/main" val="370788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TotalTime>
  <Words>1256</Words>
  <Application>Microsoft Office PowerPoint</Application>
  <PresentationFormat>On-screen Show (4:3)</PresentationFormat>
  <Paragraphs>175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dc:creator>
  <cp:lastModifiedBy>Adi</cp:lastModifiedBy>
  <cp:revision>22</cp:revision>
  <dcterms:created xsi:type="dcterms:W3CDTF">2021-07-24T13:02:28Z</dcterms:created>
  <dcterms:modified xsi:type="dcterms:W3CDTF">2021-07-25T10:03:16Z</dcterms:modified>
</cp:coreProperties>
</file>