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48" r:id="rId1"/>
  </p:sldMasterIdLst>
  <p:sldIdLst>
    <p:sldId id="266" r:id="rId2"/>
    <p:sldId id="265" r:id="rId3"/>
    <p:sldId id="270" r:id="rId4"/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71" r:id="rId14"/>
    <p:sldId id="267" r:id="rId15"/>
    <p:sldId id="272" r:id="rId16"/>
    <p:sldId id="268" r:id="rId17"/>
    <p:sldId id="26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4074B-132C-4AC3-A9E9-C2ACF475FA5D}" type="datetimeFigureOut">
              <a:rPr lang="en-US" smtClean="0"/>
              <a:t>10/8/2015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BE55-C522-47F2-BCBE-EB1D203C5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838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4074B-132C-4AC3-A9E9-C2ACF475FA5D}" type="datetimeFigureOut">
              <a:rPr lang="en-US" smtClean="0"/>
              <a:t>10/8/2015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BE55-C522-47F2-BCBE-EB1D203C5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057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4074B-132C-4AC3-A9E9-C2ACF475FA5D}" type="datetimeFigureOut">
              <a:rPr lang="en-US" smtClean="0"/>
              <a:t>10/8/2015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BE55-C522-47F2-BCBE-EB1D203C5195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949669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4074B-132C-4AC3-A9E9-C2ACF475FA5D}" type="datetimeFigureOut">
              <a:rPr lang="en-US" smtClean="0"/>
              <a:t>10/8/2015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BE55-C522-47F2-BCBE-EB1D203C5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4728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4074B-132C-4AC3-A9E9-C2ACF475FA5D}" type="datetimeFigureOut">
              <a:rPr lang="en-US" smtClean="0"/>
              <a:t>10/8/2015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BE55-C522-47F2-BCBE-EB1D203C5195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011889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4074B-132C-4AC3-A9E9-C2ACF475FA5D}" type="datetimeFigureOut">
              <a:rPr lang="en-US" smtClean="0"/>
              <a:t>10/8/2015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BE55-C522-47F2-BCBE-EB1D203C5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9575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4074B-132C-4AC3-A9E9-C2ACF475FA5D}" type="datetimeFigureOut">
              <a:rPr lang="en-US" smtClean="0"/>
              <a:t>10/8/2015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BE55-C522-47F2-BCBE-EB1D203C5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8793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4074B-132C-4AC3-A9E9-C2ACF475FA5D}" type="datetimeFigureOut">
              <a:rPr lang="en-US" smtClean="0"/>
              <a:t>10/8/2015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BE55-C522-47F2-BCBE-EB1D203C5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533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4074B-132C-4AC3-A9E9-C2ACF475FA5D}" type="datetimeFigureOut">
              <a:rPr lang="en-US" smtClean="0"/>
              <a:t>10/8/2015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BE55-C522-47F2-BCBE-EB1D203C5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27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4074B-132C-4AC3-A9E9-C2ACF475FA5D}" type="datetimeFigureOut">
              <a:rPr lang="en-US" smtClean="0"/>
              <a:t>10/8/2015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BE55-C522-47F2-BCBE-EB1D203C5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693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4074B-132C-4AC3-A9E9-C2ACF475FA5D}" type="datetimeFigureOut">
              <a:rPr lang="en-US" smtClean="0"/>
              <a:t>10/8/2015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BE55-C522-47F2-BCBE-EB1D203C5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03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4074B-132C-4AC3-A9E9-C2ACF475FA5D}" type="datetimeFigureOut">
              <a:rPr lang="en-US" smtClean="0"/>
              <a:t>10/8/2015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BE55-C522-47F2-BCBE-EB1D203C5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987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4074B-132C-4AC3-A9E9-C2ACF475FA5D}" type="datetimeFigureOut">
              <a:rPr lang="en-US" smtClean="0"/>
              <a:t>10/8/2015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BE55-C522-47F2-BCBE-EB1D203C5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394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4074B-132C-4AC3-A9E9-C2ACF475FA5D}" type="datetimeFigureOut">
              <a:rPr lang="en-US" smtClean="0"/>
              <a:t>10/8/2015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BE55-C522-47F2-BCBE-EB1D203C5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75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4074B-132C-4AC3-A9E9-C2ACF475FA5D}" type="datetimeFigureOut">
              <a:rPr lang="en-US" smtClean="0"/>
              <a:t>10/8/2015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BE55-C522-47F2-BCBE-EB1D203C5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0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4074B-132C-4AC3-A9E9-C2ACF475FA5D}" type="datetimeFigureOut">
              <a:rPr lang="en-US" smtClean="0"/>
              <a:t>10/8/2015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BE55-C522-47F2-BCBE-EB1D203C5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509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B4074B-132C-4AC3-A9E9-C2ACF475FA5D}" type="datetimeFigureOut">
              <a:rPr lang="en-US" smtClean="0"/>
              <a:t>10/8/2015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3F1BE55-C522-47F2-BCBE-EB1D203C5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0811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49" r:id="rId1"/>
    <p:sldLayoutId id="2147484050" r:id="rId2"/>
    <p:sldLayoutId id="2147484051" r:id="rId3"/>
    <p:sldLayoutId id="2147484052" r:id="rId4"/>
    <p:sldLayoutId id="2147484053" r:id="rId5"/>
    <p:sldLayoutId id="2147484054" r:id="rId6"/>
    <p:sldLayoutId id="2147484055" r:id="rId7"/>
    <p:sldLayoutId id="2147484056" r:id="rId8"/>
    <p:sldLayoutId id="2147484057" r:id="rId9"/>
    <p:sldLayoutId id="2147484058" r:id="rId10"/>
    <p:sldLayoutId id="2147484059" r:id="rId11"/>
    <p:sldLayoutId id="2147484060" r:id="rId12"/>
    <p:sldLayoutId id="2147484061" r:id="rId13"/>
    <p:sldLayoutId id="2147484062" r:id="rId14"/>
    <p:sldLayoutId id="2147484063" r:id="rId15"/>
    <p:sldLayoutId id="21474840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goo.gl/EpWzLO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reference/" TargetMode="External"/><Relationship Id="rId7" Type="http://schemas.openxmlformats.org/officeDocument/2006/relationships/hyperlink" Target="http://stackoverflow.com/questions/tagged/python?sort=newest" TargetMode="External"/><Relationship Id="rId2" Type="http://schemas.openxmlformats.org/officeDocument/2006/relationships/hyperlink" Target="http://docs.python.org/tutorial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ython.org/community/irc/" TargetMode="External"/><Relationship Id="rId5" Type="http://schemas.openxmlformats.org/officeDocument/2006/relationships/hyperlink" Target="http://planet.python.org/" TargetMode="External"/><Relationship Id="rId4" Type="http://schemas.openxmlformats.org/officeDocument/2006/relationships/hyperlink" Target="http://www.pythonware.com/daily/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thon.org/downloads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983545" y="1948942"/>
            <a:ext cx="81815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Python for: Data Science</a:t>
            </a:r>
            <a:endParaRPr lang="en-US" sz="54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0571" y="99190"/>
            <a:ext cx="1435995" cy="143599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3870" y="3426706"/>
            <a:ext cx="1969396" cy="2954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013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417" y="332509"/>
            <a:ext cx="9996055" cy="6172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/>
              <a:t>More on Conciseness:</a:t>
            </a:r>
          </a:p>
          <a:p>
            <a:endParaRPr lang="en-US" dirty="0"/>
          </a:p>
          <a:p>
            <a:r>
              <a:rPr lang="en-US" sz="2000" dirty="0" smtClean="0"/>
              <a:t>Box Plot in Java using </a:t>
            </a:r>
            <a:r>
              <a:rPr lang="en-US" sz="2000" dirty="0" err="1" smtClean="0"/>
              <a:t>JFreeChart</a:t>
            </a:r>
            <a:r>
              <a:rPr lang="en-US" sz="2000" dirty="0" smtClean="0"/>
              <a:t> library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047" y="2551882"/>
            <a:ext cx="5418281" cy="372422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4911" y="2551882"/>
            <a:ext cx="5509780" cy="373468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4911" y="332509"/>
            <a:ext cx="4529931" cy="1787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014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799" y="477982"/>
            <a:ext cx="9954491" cy="592281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5400" dirty="0" smtClean="0"/>
              <a:t>Demo Box Plot in Python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4209629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7982" y="394855"/>
            <a:ext cx="9351818" cy="56465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/>
              <a:t>Python vs. Java (or C++ or C#)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982" y="1200150"/>
            <a:ext cx="8707583" cy="5392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068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155" y="347731"/>
            <a:ext cx="10200068" cy="62204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/>
              <a:t>R </a:t>
            </a:r>
            <a:r>
              <a:rPr lang="en-US" sz="3600" dirty="0" err="1"/>
              <a:t>vs</a:t>
            </a:r>
            <a:r>
              <a:rPr lang="en-US" sz="3600" dirty="0"/>
              <a:t> Python for Data </a:t>
            </a:r>
            <a:r>
              <a:rPr lang="en-US" sz="3600" dirty="0" smtClean="0"/>
              <a:t>Science</a:t>
            </a:r>
            <a:endParaRPr lang="en-US" sz="3600" dirty="0"/>
          </a:p>
          <a:p>
            <a:pPr marL="0" indent="0">
              <a:buNone/>
            </a:pPr>
            <a:endParaRPr lang="en-US" sz="3600" dirty="0" smtClean="0"/>
          </a:p>
          <a:p>
            <a:pPr marL="0" indent="0" algn="ctr">
              <a:buNone/>
            </a:pPr>
            <a:endParaRPr lang="en-US" sz="3600" dirty="0" smtClean="0">
              <a:solidFill>
                <a:schemeClr val="accent1"/>
              </a:solidFill>
            </a:endParaRPr>
          </a:p>
          <a:p>
            <a:pPr marL="0" indent="0" algn="ctr">
              <a:buNone/>
            </a:pPr>
            <a:endParaRPr lang="en-US" sz="3600" dirty="0">
              <a:solidFill>
                <a:schemeClr val="accent1"/>
              </a:solidFill>
            </a:endParaRPr>
          </a:p>
          <a:p>
            <a:pPr marL="0" indent="0" algn="ctr">
              <a:buNone/>
            </a:pPr>
            <a:r>
              <a:rPr lang="en-US" sz="3600" dirty="0" smtClean="0">
                <a:solidFill>
                  <a:schemeClr val="accent1"/>
                </a:solidFill>
                <a:hlinkClick r:id="rId2"/>
              </a:rPr>
              <a:t>http</a:t>
            </a:r>
            <a:r>
              <a:rPr lang="en-US" sz="3600" dirty="0">
                <a:solidFill>
                  <a:schemeClr val="accent1"/>
                </a:solidFill>
                <a:hlinkClick r:id="rId2"/>
              </a:rPr>
              <a:t>://goo.gl/EpWzLO</a:t>
            </a:r>
            <a:endParaRPr lang="en-US" sz="3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5416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577" y="334851"/>
            <a:ext cx="8208208" cy="6161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715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617" y="386366"/>
            <a:ext cx="6939671" cy="6095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379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0505" y="436099"/>
            <a:ext cx="9917723" cy="56052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/>
              <a:t>Zen of </a:t>
            </a:r>
            <a:r>
              <a:rPr lang="en-US" sz="3200" b="1" dirty="0" smtClean="0"/>
              <a:t>Python: </a:t>
            </a:r>
            <a:r>
              <a:rPr lang="en-US" sz="2400" dirty="0"/>
              <a:t>P</a:t>
            </a:r>
            <a:r>
              <a:rPr lang="en-US" sz="2400" dirty="0" smtClean="0"/>
              <a:t>oem </a:t>
            </a:r>
            <a:r>
              <a:rPr lang="en-US" sz="2400" dirty="0"/>
              <a:t>written by Tim Peters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724" y="1342178"/>
            <a:ext cx="8102990" cy="5175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100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392" y="5661950"/>
            <a:ext cx="10393940" cy="99106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dirty="0" smtClean="0"/>
              <a:t>Thank You!</a:t>
            </a:r>
            <a:endParaRPr lang="en-US" sz="4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0772" y="349933"/>
            <a:ext cx="6720471" cy="5040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840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49382"/>
            <a:ext cx="10492414" cy="57919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/>
              <a:t>Python</a:t>
            </a:r>
          </a:p>
          <a:p>
            <a:pPr marL="0" indent="0">
              <a:buNone/>
            </a:pPr>
            <a:endParaRPr lang="en-US" sz="1000" dirty="0" smtClean="0"/>
          </a:p>
          <a:p>
            <a:r>
              <a:rPr lang="en-US" sz="2000" dirty="0" smtClean="0"/>
              <a:t>Python is an open source scripting language.</a:t>
            </a:r>
          </a:p>
          <a:p>
            <a:r>
              <a:rPr lang="en-US" sz="2000" dirty="0" smtClean="0"/>
              <a:t>Developed by Guido Van </a:t>
            </a:r>
            <a:r>
              <a:rPr lang="en-US" sz="2000" dirty="0" err="1" smtClean="0"/>
              <a:t>Rossum</a:t>
            </a:r>
            <a:r>
              <a:rPr lang="en-US" sz="2000" dirty="0" smtClean="0"/>
              <a:t> in late 1980s</a:t>
            </a:r>
          </a:p>
          <a:p>
            <a:r>
              <a:rPr lang="en-US" sz="2000" dirty="0" smtClean="0"/>
              <a:t>Named after Monty Python comedy group. </a:t>
            </a:r>
          </a:p>
          <a:p>
            <a:r>
              <a:rPr lang="en-US" sz="2000" dirty="0" smtClean="0"/>
              <a:t>Python </a:t>
            </a:r>
            <a:r>
              <a:rPr lang="en-US" sz="2000" dirty="0"/>
              <a:t>supports multiple programming paradigms, including object-oriented, imperative and functional programming or procedural styles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4096" y="3545058"/>
            <a:ext cx="5358889" cy="3017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180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887" y="295620"/>
            <a:ext cx="9875520" cy="55911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/>
              <a:t>Who uses Python?</a:t>
            </a:r>
          </a:p>
          <a:p>
            <a:pPr marL="0" indent="0">
              <a:buNone/>
            </a:pPr>
            <a:endParaRPr lang="en-US" sz="1000" dirty="0" smtClean="0"/>
          </a:p>
          <a:p>
            <a:r>
              <a:rPr lang="en-US" sz="2000" dirty="0"/>
              <a:t>Google</a:t>
            </a:r>
            <a:r>
              <a:rPr lang="en-US" dirty="0"/>
              <a:t>: Many components of the Google spider and search engine are written in </a:t>
            </a:r>
            <a:r>
              <a:rPr lang="en-US" dirty="0" smtClean="0"/>
              <a:t>Python.</a:t>
            </a:r>
          </a:p>
          <a:p>
            <a:r>
              <a:rPr lang="en-US" dirty="0"/>
              <a:t>Yahoo </a:t>
            </a:r>
            <a:r>
              <a:rPr lang="en-US" dirty="0" smtClean="0"/>
              <a:t>Groups</a:t>
            </a:r>
          </a:p>
          <a:p>
            <a:r>
              <a:rPr lang="en-US" dirty="0"/>
              <a:t>Yahoo </a:t>
            </a:r>
            <a:r>
              <a:rPr lang="en-US" dirty="0" smtClean="0"/>
              <a:t>Maps</a:t>
            </a:r>
          </a:p>
          <a:p>
            <a:r>
              <a:rPr lang="en-US" dirty="0"/>
              <a:t>Battlefield </a:t>
            </a:r>
            <a:r>
              <a:rPr lang="en-US" dirty="0" smtClean="0"/>
              <a:t>2</a:t>
            </a:r>
          </a:p>
          <a:p>
            <a:r>
              <a:rPr lang="en-US" dirty="0"/>
              <a:t>Civilization </a:t>
            </a:r>
            <a:r>
              <a:rPr lang="en-US" dirty="0" smtClean="0"/>
              <a:t>4</a:t>
            </a:r>
          </a:p>
          <a:p>
            <a:r>
              <a:rPr lang="en-US" dirty="0"/>
              <a:t>Walt Disney Feature </a:t>
            </a:r>
            <a:r>
              <a:rPr lang="en-US" dirty="0" smtClean="0"/>
              <a:t>Animation</a:t>
            </a:r>
          </a:p>
          <a:p>
            <a:r>
              <a:rPr lang="en-US" dirty="0"/>
              <a:t>National Weather </a:t>
            </a:r>
            <a:r>
              <a:rPr lang="en-US" dirty="0" smtClean="0"/>
              <a:t>Service</a:t>
            </a:r>
          </a:p>
          <a:p>
            <a:r>
              <a:rPr lang="en-US" dirty="0"/>
              <a:t>Red </a:t>
            </a:r>
            <a:r>
              <a:rPr lang="en-US" dirty="0" smtClean="0"/>
              <a:t>Hat</a:t>
            </a:r>
          </a:p>
          <a:p>
            <a:r>
              <a:rPr lang="en-US" dirty="0" err="1" smtClean="0"/>
              <a:t>Pardus</a:t>
            </a:r>
            <a:endParaRPr lang="en-US" dirty="0" smtClean="0"/>
          </a:p>
          <a:p>
            <a:r>
              <a:rPr lang="en-US" dirty="0" smtClean="0"/>
              <a:t>And many more…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2631" y="4385068"/>
            <a:ext cx="3067966" cy="230097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9881" y="2174672"/>
            <a:ext cx="1833092" cy="183309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4549" y="1977972"/>
            <a:ext cx="1857634" cy="76210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9117" y="4546242"/>
            <a:ext cx="2853066" cy="2139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8352" y="2867543"/>
            <a:ext cx="2693831" cy="151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968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1437" y="2306781"/>
            <a:ext cx="9294588" cy="1995055"/>
          </a:xfrm>
        </p:spPr>
        <p:txBody>
          <a:bodyPr>
            <a:normAutofit/>
          </a:bodyPr>
          <a:lstStyle/>
          <a:p>
            <a:pPr algn="ctr"/>
            <a:r>
              <a:rPr lang="en-US" sz="5000" b="1" dirty="0"/>
              <a:t>Why Do Data Scientists Love Coding in Python? </a:t>
            </a:r>
            <a:endParaRPr lang="en-US" sz="5000" dirty="0"/>
          </a:p>
        </p:txBody>
      </p:sp>
    </p:spTree>
    <p:extLst>
      <p:ext uri="{BB962C8B-B14F-4D97-AF65-F5344CB8AC3E}">
        <p14:creationId xmlns:p14="http://schemas.microsoft.com/office/powerpoint/2010/main" val="2748697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383" y="309490"/>
            <a:ext cx="11263744" cy="57459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/>
              <a:t>1. Large </a:t>
            </a:r>
            <a:r>
              <a:rPr lang="en-US" sz="3600" dirty="0"/>
              <a:t>community = Documentation =  </a:t>
            </a:r>
            <a:r>
              <a:rPr lang="en-US" sz="3600" dirty="0" smtClean="0"/>
              <a:t>Brainpower</a:t>
            </a:r>
            <a:r>
              <a:rPr lang="en-US" sz="2400" dirty="0" smtClean="0"/>
              <a:t> </a:t>
            </a:r>
            <a:r>
              <a:rPr lang="en-US" sz="2000" dirty="0" smtClean="0"/>
              <a:t>-      W</a:t>
            </a:r>
            <a:r>
              <a:rPr lang="en-US" sz="1600" dirty="0" smtClean="0"/>
              <a:t>ith </a:t>
            </a:r>
            <a:r>
              <a:rPr lang="en-US" sz="1600" dirty="0"/>
              <a:t>Python, you can find a large (and still growing!) active community.  </a:t>
            </a:r>
            <a:r>
              <a:rPr lang="en-US" sz="1600" dirty="0" smtClean="0"/>
              <a:t>If you </a:t>
            </a:r>
            <a:r>
              <a:rPr lang="en-US" sz="1600" dirty="0"/>
              <a:t>get lost you can rely on a this large </a:t>
            </a:r>
            <a:r>
              <a:rPr lang="en-US" sz="1600" dirty="0" smtClean="0"/>
              <a:t>community </a:t>
            </a:r>
            <a:r>
              <a:rPr lang="en-US" sz="1600" dirty="0"/>
              <a:t>of experts to help you find a proper solution for </a:t>
            </a:r>
            <a:r>
              <a:rPr lang="en-US" sz="1600" dirty="0" smtClean="0"/>
              <a:t>questions </a:t>
            </a:r>
            <a:r>
              <a:rPr lang="en-US" sz="1600" dirty="0"/>
              <a:t>related to Data Science and Data Analysis</a:t>
            </a:r>
            <a:r>
              <a:rPr lang="en-US" sz="1600" dirty="0" smtClean="0"/>
              <a:t>.</a:t>
            </a:r>
          </a:p>
          <a:p>
            <a:endParaRPr lang="en-US" sz="1600" dirty="0"/>
          </a:p>
          <a:p>
            <a:r>
              <a:rPr lang="en-US" dirty="0" smtClean="0"/>
              <a:t>Thorough </a:t>
            </a:r>
            <a:r>
              <a:rPr lang="en-US" dirty="0"/>
              <a:t>and </a:t>
            </a:r>
            <a:r>
              <a:rPr lang="en-US" dirty="0" smtClean="0"/>
              <a:t>complete:</a:t>
            </a:r>
          </a:p>
          <a:p>
            <a:pPr lvl="1"/>
            <a:r>
              <a:rPr lang="en-US" sz="1800" dirty="0"/>
              <a:t>Official Tutorial: </a:t>
            </a:r>
            <a:r>
              <a:rPr lang="en-US" sz="1800" dirty="0">
                <a:hlinkClick r:id="rId2"/>
              </a:rPr>
              <a:t>http://docs.python.org/tutorial</a:t>
            </a:r>
            <a:r>
              <a:rPr lang="en-US" sz="1800" dirty="0" smtClean="0">
                <a:hlinkClick r:id="rId2"/>
              </a:rPr>
              <a:t>/</a:t>
            </a:r>
            <a:endParaRPr lang="en-US" sz="1800" dirty="0" smtClean="0"/>
          </a:p>
          <a:p>
            <a:pPr lvl="1"/>
            <a:r>
              <a:rPr lang="en-US" sz="1800" dirty="0"/>
              <a:t>Language Reference: </a:t>
            </a:r>
            <a:r>
              <a:rPr lang="en-US" sz="1800" dirty="0">
                <a:hlinkClick r:id="rId3"/>
              </a:rPr>
              <a:t>http://docs.python.org/reference</a:t>
            </a:r>
            <a:r>
              <a:rPr lang="en-US" sz="1800" dirty="0" smtClean="0">
                <a:hlinkClick r:id="rId3"/>
              </a:rPr>
              <a:t>/</a:t>
            </a:r>
            <a:endParaRPr lang="en-US" sz="1800" dirty="0" smtClean="0"/>
          </a:p>
          <a:p>
            <a:r>
              <a:rPr lang="en-US" dirty="0"/>
              <a:t>Daily round-up of </a:t>
            </a:r>
            <a:r>
              <a:rPr lang="en-US" dirty="0" err="1"/>
              <a:t>py</a:t>
            </a:r>
            <a:r>
              <a:rPr lang="en-US" dirty="0"/>
              <a:t> news. Active user engagement</a:t>
            </a:r>
            <a:r>
              <a:rPr lang="en-US" dirty="0" smtClean="0"/>
              <a:t>.</a:t>
            </a:r>
          </a:p>
          <a:p>
            <a:pPr lvl="1"/>
            <a:r>
              <a:rPr lang="en-US" sz="1800" dirty="0" err="1"/>
              <a:t>Pythonware</a:t>
            </a:r>
            <a:r>
              <a:rPr lang="en-US" sz="1800" dirty="0"/>
              <a:t> Daily: </a:t>
            </a:r>
            <a:r>
              <a:rPr lang="en-US" sz="1800" dirty="0">
                <a:hlinkClick r:id="rId4"/>
              </a:rPr>
              <a:t>http://www.pythonware.com/daily</a:t>
            </a:r>
            <a:r>
              <a:rPr lang="en-US" sz="1800" dirty="0" smtClean="0">
                <a:hlinkClick r:id="rId4"/>
              </a:rPr>
              <a:t>/</a:t>
            </a:r>
            <a:endParaRPr lang="en-US" sz="1800" dirty="0" smtClean="0"/>
          </a:p>
          <a:p>
            <a:pPr lvl="1"/>
            <a:r>
              <a:rPr lang="en-US" sz="1800" dirty="0"/>
              <a:t>Planet Python: </a:t>
            </a:r>
            <a:r>
              <a:rPr lang="en-US" sz="1800" dirty="0">
                <a:hlinkClick r:id="rId5"/>
              </a:rPr>
              <a:t>http://planet.python.org</a:t>
            </a:r>
            <a:r>
              <a:rPr lang="en-US" sz="1800" dirty="0" smtClean="0">
                <a:hlinkClick r:id="rId5"/>
              </a:rPr>
              <a:t>/</a:t>
            </a:r>
            <a:endParaRPr lang="en-US" sz="1800" dirty="0" smtClean="0"/>
          </a:p>
          <a:p>
            <a:r>
              <a:rPr lang="en-US" dirty="0"/>
              <a:t>A very high chance of python related query getting answered in seconds! As is </a:t>
            </a:r>
            <a:r>
              <a:rPr lang="en-US" dirty="0" err="1"/>
              <a:t>StackOverflow</a:t>
            </a:r>
            <a:r>
              <a:rPr lang="en-US" dirty="0" smtClean="0"/>
              <a:t>.</a:t>
            </a:r>
          </a:p>
          <a:p>
            <a:pPr lvl="1"/>
            <a:r>
              <a:rPr lang="en-US" sz="1800" dirty="0" err="1"/>
              <a:t>Irc</a:t>
            </a:r>
            <a:r>
              <a:rPr lang="en-US" sz="1800" dirty="0"/>
              <a:t> Node: </a:t>
            </a:r>
            <a:r>
              <a:rPr lang="en-US" sz="1800" dirty="0">
                <a:hlinkClick r:id="rId6"/>
              </a:rPr>
              <a:t>http://www.python.org/community/irc</a:t>
            </a:r>
            <a:r>
              <a:rPr lang="en-US" sz="1800" dirty="0" smtClean="0">
                <a:hlinkClick r:id="rId6"/>
              </a:rPr>
              <a:t>/</a:t>
            </a:r>
            <a:endParaRPr lang="en-US" sz="1800" dirty="0" smtClean="0"/>
          </a:p>
          <a:p>
            <a:pPr lvl="1"/>
            <a:r>
              <a:rPr lang="en-US" sz="1800" dirty="0" err="1"/>
              <a:t>StackOverflow</a:t>
            </a:r>
            <a:r>
              <a:rPr lang="en-US" sz="1800" dirty="0"/>
              <a:t>: </a:t>
            </a:r>
            <a:r>
              <a:rPr lang="en-US" sz="1800" dirty="0" smtClean="0">
                <a:hlinkClick r:id="rId7"/>
              </a:rPr>
              <a:t>stackoverflow.com/questions/tagged/</a:t>
            </a:r>
            <a:r>
              <a:rPr lang="en-US" sz="1800" dirty="0" err="1" smtClean="0">
                <a:hlinkClick r:id="rId7"/>
              </a:rPr>
              <a:t>python?sort</a:t>
            </a:r>
            <a:r>
              <a:rPr lang="en-US" sz="1800" dirty="0" smtClean="0">
                <a:hlinkClick r:id="rId7"/>
              </a:rPr>
              <a:t>=newest</a:t>
            </a:r>
            <a:endParaRPr lang="en-US" sz="1800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616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625" y="347729"/>
            <a:ext cx="10184413" cy="6091707"/>
          </a:xfrm>
        </p:spPr>
        <p:txBody>
          <a:bodyPr/>
          <a:lstStyle/>
          <a:p>
            <a:pPr marL="0" indent="0">
              <a:buNone/>
            </a:pPr>
            <a:r>
              <a:rPr lang="en-US" sz="3600" dirty="0" smtClean="0"/>
              <a:t>2. Growing </a:t>
            </a:r>
            <a:r>
              <a:rPr lang="en-US" sz="3600" dirty="0"/>
              <a:t>Data Analytics </a:t>
            </a:r>
            <a:r>
              <a:rPr lang="en-US" sz="3600" dirty="0" smtClean="0"/>
              <a:t>Libraries: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Scientific Computing: </a:t>
            </a:r>
            <a:r>
              <a:rPr lang="en-US" sz="2000" dirty="0" err="1" smtClean="0"/>
              <a:t>NumPy</a:t>
            </a:r>
            <a:r>
              <a:rPr lang="en-US" sz="2000" dirty="0" smtClean="0"/>
              <a:t>, </a:t>
            </a:r>
            <a:r>
              <a:rPr lang="en-US" sz="2000" dirty="0" err="1" smtClean="0"/>
              <a:t>SciPy</a:t>
            </a:r>
            <a:r>
              <a:rPr lang="en-US" sz="2000" dirty="0"/>
              <a:t>, Pandas, </a:t>
            </a:r>
            <a:r>
              <a:rPr lang="en-US" sz="2000" dirty="0" err="1" smtClean="0"/>
              <a:t>IPython</a:t>
            </a:r>
            <a:r>
              <a:rPr lang="en-US" sz="2000" dirty="0" smtClean="0"/>
              <a:t> </a:t>
            </a:r>
            <a:r>
              <a:rPr lang="en-US" sz="2000" dirty="0"/>
              <a:t>Notebook</a:t>
            </a:r>
            <a:endParaRPr lang="en-US" dirty="0" smtClean="0"/>
          </a:p>
          <a:p>
            <a:r>
              <a:rPr lang="en-US" dirty="0" smtClean="0"/>
              <a:t>Machine Learning</a:t>
            </a:r>
            <a:r>
              <a:rPr lang="en-US" dirty="0"/>
              <a:t>: </a:t>
            </a:r>
            <a:r>
              <a:rPr lang="en-US" sz="2000" dirty="0" err="1" smtClean="0"/>
              <a:t>Scikit</a:t>
            </a:r>
            <a:r>
              <a:rPr lang="en-US" sz="2000" dirty="0" smtClean="0"/>
              <a:t>-learn</a:t>
            </a:r>
            <a:r>
              <a:rPr lang="en-US" sz="2000" dirty="0"/>
              <a:t>, Shogun, </a:t>
            </a:r>
            <a:r>
              <a:rPr lang="en-US" sz="2000" dirty="0" smtClean="0"/>
              <a:t>PyLearn2</a:t>
            </a:r>
          </a:p>
          <a:p>
            <a:r>
              <a:rPr lang="en-US" dirty="0"/>
              <a:t>Plotting and </a:t>
            </a:r>
            <a:r>
              <a:rPr lang="en-US" dirty="0" smtClean="0"/>
              <a:t>Visualization: </a:t>
            </a:r>
            <a:r>
              <a:rPr lang="en-US" sz="2000" dirty="0" err="1" smtClean="0"/>
              <a:t>matplotlib</a:t>
            </a:r>
            <a:r>
              <a:rPr lang="en-US" sz="2000" dirty="0" smtClean="0"/>
              <a:t>, </a:t>
            </a:r>
            <a:r>
              <a:rPr lang="en-US" sz="2000" dirty="0" err="1" smtClean="0"/>
              <a:t>ggplot</a:t>
            </a:r>
            <a:r>
              <a:rPr lang="en-US" sz="2000" dirty="0" smtClean="0"/>
              <a:t>, </a:t>
            </a:r>
            <a:r>
              <a:rPr lang="en-US" sz="2000" dirty="0" err="1" smtClean="0"/>
              <a:t>plotly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6721" y="1627281"/>
            <a:ext cx="3804088" cy="69741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0501" y="2779585"/>
            <a:ext cx="4950308" cy="100616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366" y="4304093"/>
            <a:ext cx="2951018" cy="233375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2639" y="4357177"/>
            <a:ext cx="3111676" cy="233375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3695" y="4334931"/>
            <a:ext cx="2757723" cy="233375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5789" y="328775"/>
            <a:ext cx="875020" cy="86014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3695" y="287164"/>
            <a:ext cx="1674253" cy="901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693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9545" y="374073"/>
            <a:ext cx="10328564" cy="59643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/>
              <a:t>3. </a:t>
            </a:r>
            <a:r>
              <a:rPr lang="en-US" sz="3600" dirty="0" err="1" smtClean="0"/>
              <a:t>IPython</a:t>
            </a:r>
            <a:r>
              <a:rPr lang="en-US" sz="3600" dirty="0" smtClean="0"/>
              <a:t>-Notebook</a:t>
            </a:r>
          </a:p>
          <a:p>
            <a:r>
              <a:rPr lang="en-US" sz="2000" dirty="0"/>
              <a:t>The </a:t>
            </a:r>
            <a:r>
              <a:rPr lang="en-US" sz="2000" dirty="0" err="1"/>
              <a:t>IPython</a:t>
            </a:r>
            <a:r>
              <a:rPr lang="en-US" sz="2000" dirty="0"/>
              <a:t> Notebook is an interactive computational environment, in which you can combine code execution, rich text, mathematics, plots and rich media, as shown in this example session</a:t>
            </a:r>
            <a:r>
              <a:rPr lang="en-US" dirty="0"/>
              <a:t>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583" y="2319251"/>
            <a:ext cx="5269970" cy="4269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951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098" y="450166"/>
            <a:ext cx="11388757" cy="5591197"/>
          </a:xfrm>
        </p:spPr>
        <p:txBody>
          <a:bodyPr/>
          <a:lstStyle/>
          <a:p>
            <a:pPr marL="0" indent="0">
              <a:buNone/>
            </a:pPr>
            <a:r>
              <a:rPr lang="en-US" sz="3600" dirty="0" smtClean="0"/>
              <a:t>4. Easy </a:t>
            </a:r>
            <a:r>
              <a:rPr lang="en-US" sz="3600" dirty="0"/>
              <a:t>to </a:t>
            </a:r>
            <a:r>
              <a:rPr lang="en-US" sz="3600" dirty="0" smtClean="0"/>
              <a:t>learn &amp; Concise: </a:t>
            </a:r>
            <a:r>
              <a:rPr lang="en-US" sz="2000" dirty="0"/>
              <a:t>S</a:t>
            </a:r>
            <a:r>
              <a:rPr lang="en-US" sz="2000" dirty="0" smtClean="0"/>
              <a:t>yntax is user </a:t>
            </a:r>
            <a:r>
              <a:rPr lang="en-US" sz="2000" dirty="0"/>
              <a:t>friendly, consistent and elegant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Generally, Python code is 70% shorter than the same in Java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Python has a better and easier syntax than </a:t>
            </a:r>
            <a:r>
              <a:rPr lang="en-US" sz="2000" dirty="0" smtClean="0"/>
              <a:t>other OO languages.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6769" y="2295443"/>
            <a:ext cx="5850082" cy="4369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967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477983"/>
            <a:ext cx="10393940" cy="55633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/>
              <a:t>How to Install Python:</a:t>
            </a:r>
          </a:p>
          <a:p>
            <a:pPr marL="0" indent="0">
              <a:buNone/>
            </a:pPr>
            <a:endParaRPr lang="en-US" sz="1050" dirty="0" smtClean="0"/>
          </a:p>
          <a:p>
            <a:r>
              <a:rPr lang="en-US" sz="2000" dirty="0" smtClean="0"/>
              <a:t>How to Install Python?</a:t>
            </a:r>
          </a:p>
          <a:p>
            <a:pPr lvl="1"/>
            <a:r>
              <a:rPr lang="en-US" sz="1800" dirty="0"/>
              <a:t>Go to: </a:t>
            </a:r>
            <a:r>
              <a:rPr lang="en-US" sz="1800" dirty="0">
                <a:hlinkClick r:id="rId2"/>
              </a:rPr>
              <a:t>https://www.python.org/downloads</a:t>
            </a:r>
            <a:r>
              <a:rPr lang="en-US" sz="1800" dirty="0" smtClean="0">
                <a:hlinkClick r:id="rId2"/>
              </a:rPr>
              <a:t>/</a:t>
            </a:r>
            <a:endParaRPr lang="en-US" sz="1800" dirty="0" smtClean="0"/>
          </a:p>
          <a:p>
            <a:pPr lvl="1"/>
            <a:r>
              <a:rPr lang="en-US" sz="1800" dirty="0" smtClean="0"/>
              <a:t>Choose appropriate installer according to you OS, download and install it.</a:t>
            </a:r>
          </a:p>
          <a:p>
            <a:pPr lvl="1"/>
            <a:r>
              <a:rPr lang="en-US" sz="1800" dirty="0" smtClean="0"/>
              <a:t>Bam! You’re done.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sz="4000" dirty="0" smtClean="0"/>
          </a:p>
          <a:p>
            <a:pPr marL="0" indent="0" algn="ctr">
              <a:buNone/>
            </a:pPr>
            <a:r>
              <a:rPr lang="en-US" sz="3200" dirty="0" smtClean="0"/>
              <a:t>(Demo Some Code)</a:t>
            </a:r>
            <a:endParaRPr lang="en-US" sz="3200" dirty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17894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1573</TotalTime>
  <Words>308</Words>
  <Application>Microsoft Office PowerPoint</Application>
  <PresentationFormat>Widescreen</PresentationFormat>
  <Paragraphs>64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Why Do Data Scientists Love Coding in Python?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Do Data Scientists Love Coding in Python?</dc:title>
  <dc:creator>Aditya</dc:creator>
  <cp:lastModifiedBy>Aditya</cp:lastModifiedBy>
  <cp:revision>24</cp:revision>
  <dcterms:created xsi:type="dcterms:W3CDTF">2015-10-03T22:11:21Z</dcterms:created>
  <dcterms:modified xsi:type="dcterms:W3CDTF">2015-10-08T19:04:56Z</dcterms:modified>
</cp:coreProperties>
</file>