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35"/>
  </p:notesMasterIdLst>
  <p:sldIdLst>
    <p:sldId id="272" r:id="rId3"/>
    <p:sldId id="282" r:id="rId4"/>
    <p:sldId id="311" r:id="rId5"/>
    <p:sldId id="310" r:id="rId6"/>
    <p:sldId id="280" r:id="rId7"/>
    <p:sldId id="281" r:id="rId8"/>
    <p:sldId id="285" r:id="rId9"/>
    <p:sldId id="286" r:id="rId10"/>
    <p:sldId id="287" r:id="rId11"/>
    <p:sldId id="289" r:id="rId12"/>
    <p:sldId id="293" r:id="rId13"/>
    <p:sldId id="294" r:id="rId14"/>
    <p:sldId id="288" r:id="rId15"/>
    <p:sldId id="292" r:id="rId16"/>
    <p:sldId id="290" r:id="rId17"/>
    <p:sldId id="291" r:id="rId18"/>
    <p:sldId id="313" r:id="rId19"/>
    <p:sldId id="296" r:id="rId20"/>
    <p:sldId id="295" r:id="rId21"/>
    <p:sldId id="297" r:id="rId22"/>
    <p:sldId id="299" r:id="rId23"/>
    <p:sldId id="300" r:id="rId24"/>
    <p:sldId id="314" r:id="rId25"/>
    <p:sldId id="315" r:id="rId26"/>
    <p:sldId id="316" r:id="rId27"/>
    <p:sldId id="302" r:id="rId28"/>
    <p:sldId id="305" r:id="rId29"/>
    <p:sldId id="309" r:id="rId30"/>
    <p:sldId id="304" r:id="rId31"/>
    <p:sldId id="307" r:id="rId32"/>
    <p:sldId id="308" r:id="rId33"/>
    <p:sldId id="31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96"/>
    <a:srgbClr val="CC3300"/>
    <a:srgbClr val="2BA02B"/>
    <a:srgbClr val="FFBC78"/>
    <a:srgbClr val="8C564C"/>
    <a:srgbClr val="AFC7E9"/>
    <a:srgbClr val="946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9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4/19/2016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4/19/2016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4424947"/>
            <a:ext cx="10472928" cy="1752600"/>
          </a:xfrm>
        </p:spPr>
        <p:txBody>
          <a:bodyPr/>
          <a:lstStyle/>
          <a:p>
            <a:r>
              <a:rPr lang="sv-SE" dirty="0">
                <a:latin typeface="+mj-lt"/>
              </a:rPr>
              <a:t>Aditya Chandel</a:t>
            </a:r>
          </a:p>
          <a:p>
            <a:r>
              <a:rPr lang="sv-SE" dirty="0">
                <a:latin typeface="+mj-lt"/>
              </a:rPr>
              <a:t>Keval Shah</a:t>
            </a:r>
          </a:p>
          <a:p>
            <a:r>
              <a:rPr lang="sv-SE" dirty="0">
                <a:latin typeface="+mj-lt"/>
              </a:rPr>
              <a:t>Anand Bora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5729" y="1764707"/>
            <a:ext cx="10863870" cy="18288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Twitter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Airline Sentiment Analysis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Tweets Per Airlines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r="5241"/>
          <a:stretch/>
        </p:blipFill>
        <p:spPr>
          <a:xfrm>
            <a:off x="3033578" y="2221906"/>
            <a:ext cx="5871139" cy="424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Time at which tweets were created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33"/>
          <a:stretch/>
        </p:blipFill>
        <p:spPr>
          <a:xfrm>
            <a:off x="1708124" y="2102265"/>
            <a:ext cx="8755132" cy="436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3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Length of Tweets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22" t="11242"/>
          <a:stretch/>
        </p:blipFill>
        <p:spPr>
          <a:xfrm>
            <a:off x="1949088" y="2059536"/>
            <a:ext cx="8271682" cy="4552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6623" b="85270"/>
          <a:stretch/>
        </p:blipFill>
        <p:spPr>
          <a:xfrm>
            <a:off x="2695379" y="2456453"/>
            <a:ext cx="1252778" cy="73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8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Overall Sentiments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49" y="2419564"/>
            <a:ext cx="5044440" cy="3710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3"/>
          <a:stretch/>
        </p:blipFill>
        <p:spPr>
          <a:xfrm>
            <a:off x="6981913" y="2507194"/>
            <a:ext cx="3887397" cy="35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9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Sentiment for each Airline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90" y="2350877"/>
            <a:ext cx="5433060" cy="3916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2"/>
          <a:stretch/>
        </p:blipFill>
        <p:spPr>
          <a:xfrm>
            <a:off x="7135739" y="2350877"/>
            <a:ext cx="4263638" cy="39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Reason for Negative Sentiment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85" y="2096924"/>
            <a:ext cx="6349846" cy="44105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6" t="13044" r="18433" b="9572"/>
          <a:stretch/>
        </p:blipFill>
        <p:spPr>
          <a:xfrm>
            <a:off x="7716852" y="2401368"/>
            <a:ext cx="3597780" cy="359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Reason for Negative Sentiment by Airline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3" y="2016808"/>
            <a:ext cx="6699902" cy="4469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56133" y="2569170"/>
            <a:ext cx="3640508" cy="33547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Conclusions: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American Airline has worst </a:t>
            </a:r>
            <a:r>
              <a:rPr lang="en-US" dirty="0" smtClean="0">
                <a:solidFill>
                  <a:srgbClr val="2BA02B"/>
                </a:solidFill>
                <a:latin typeface="+mj-lt"/>
              </a:rPr>
              <a:t>customer service</a:t>
            </a:r>
            <a:r>
              <a:rPr lang="en-US" dirty="0" smtClean="0">
                <a:latin typeface="+mj-lt"/>
              </a:rPr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Delta has most </a:t>
            </a:r>
            <a:r>
              <a:rPr lang="en-US" dirty="0" smtClean="0">
                <a:solidFill>
                  <a:srgbClr val="9466BE"/>
                </a:solidFill>
                <a:latin typeface="+mj-lt"/>
              </a:rPr>
              <a:t>late flights</a:t>
            </a:r>
            <a:r>
              <a:rPr lang="en-US" dirty="0" smtClean="0">
                <a:latin typeface="+mj-lt"/>
              </a:rPr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Southwest and American has most </a:t>
            </a:r>
            <a:r>
              <a:rPr lang="en-US" dirty="0" smtClean="0">
                <a:solidFill>
                  <a:srgbClr val="FFBC78"/>
                </a:solidFill>
                <a:latin typeface="+mj-lt"/>
              </a:rPr>
              <a:t>cancelled flights</a:t>
            </a:r>
            <a:r>
              <a:rPr lang="en-US" dirty="0" smtClean="0">
                <a:latin typeface="+mj-lt"/>
              </a:rPr>
              <a:t>.</a:t>
            </a:r>
            <a:endParaRPr lang="en-US" dirty="0" smtClean="0">
              <a:solidFill>
                <a:srgbClr val="AFC7E9"/>
              </a:solidFill>
              <a:latin typeface="+mj-lt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United is top in </a:t>
            </a:r>
            <a:r>
              <a:rPr lang="en-US" dirty="0" smtClean="0">
                <a:solidFill>
                  <a:srgbClr val="8C564C"/>
                </a:solidFill>
                <a:latin typeface="+mj-lt"/>
              </a:rPr>
              <a:t>lost luggage</a:t>
            </a:r>
            <a:r>
              <a:rPr lang="en-US" dirty="0" smtClean="0">
                <a:latin typeface="+mj-lt"/>
              </a:rPr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Virgin has most </a:t>
            </a:r>
            <a:r>
              <a:rPr lang="en-US" dirty="0" smtClean="0">
                <a:solidFill>
                  <a:srgbClr val="FF9796"/>
                </a:solidFill>
                <a:latin typeface="+mj-lt"/>
              </a:rPr>
              <a:t>flight booking problem</a:t>
            </a:r>
            <a:r>
              <a:rPr lang="en-US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261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Negative Sentiment Reason </a:t>
            </a:r>
            <a:r>
              <a:rPr lang="en-US" sz="4000" dirty="0" smtClean="0"/>
              <a:t>by </a:t>
            </a:r>
            <a:r>
              <a:rPr lang="en-US" sz="4000" dirty="0" err="1" smtClean="0"/>
              <a:t>TimeZone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99" y="1901012"/>
            <a:ext cx="8046720" cy="47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40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Top words in Positive &amp; Negative Sentiment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149" y="2846095"/>
            <a:ext cx="4852506" cy="2540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24" y="2846096"/>
            <a:ext cx="4852506" cy="25405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4295" y="5453409"/>
            <a:ext cx="25908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Top</a:t>
            </a:r>
            <a:r>
              <a:rPr lang="en-US" sz="2000" b="1" dirty="0" smtClean="0">
                <a:solidFill>
                  <a:srgbClr val="2BA02B"/>
                </a:solidFill>
              </a:rPr>
              <a:t> </a:t>
            </a:r>
            <a:r>
              <a:rPr lang="en-US" sz="2000" b="1" dirty="0" smtClean="0"/>
              <a:t>10 words in</a:t>
            </a:r>
            <a:r>
              <a:rPr lang="en-US" sz="2000" b="1" dirty="0" smtClean="0">
                <a:solidFill>
                  <a:srgbClr val="2BA02B"/>
                </a:solidFill>
              </a:rPr>
              <a:t> +ve </a:t>
            </a:r>
            <a:r>
              <a:rPr lang="en-US" sz="2000" b="1" dirty="0" smtClean="0"/>
              <a:t>sentiment  </a:t>
            </a:r>
            <a:endParaRPr lang="en-US" sz="4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818345" y="5453409"/>
            <a:ext cx="25908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Top</a:t>
            </a:r>
            <a:r>
              <a:rPr lang="en-US" sz="2000" b="1" dirty="0">
                <a:solidFill>
                  <a:srgbClr val="2BA02B"/>
                </a:solidFill>
              </a:rPr>
              <a:t> </a:t>
            </a:r>
            <a:r>
              <a:rPr lang="en-US" sz="2000" b="1" dirty="0"/>
              <a:t>10 words in</a:t>
            </a:r>
            <a:r>
              <a:rPr lang="en-US" sz="2000" b="1" dirty="0">
                <a:solidFill>
                  <a:srgbClr val="2BA02B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-ve </a:t>
            </a:r>
            <a:r>
              <a:rPr lang="en-US" sz="2000" b="1" dirty="0"/>
              <a:t>sentiment  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67476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Tweet Location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8"/>
          <a:stretch/>
        </p:blipFill>
        <p:spPr>
          <a:xfrm>
            <a:off x="1666875" y="2038350"/>
            <a:ext cx="8391525" cy="438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2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1672" y="2093720"/>
            <a:ext cx="9981488" cy="4230880"/>
          </a:xfrm>
        </p:spPr>
        <p:txBody>
          <a:bodyPr/>
          <a:lstStyle/>
          <a:p>
            <a:pPr>
              <a:spcBef>
                <a:spcPts val="1400"/>
              </a:spcBef>
            </a:pPr>
            <a:r>
              <a:rPr lang="en-US" sz="2400" dirty="0">
                <a:latin typeface="+mj-lt"/>
              </a:rPr>
              <a:t>Problem</a:t>
            </a:r>
          </a:p>
          <a:p>
            <a:pPr>
              <a:spcBef>
                <a:spcPts val="1400"/>
              </a:spcBef>
            </a:pPr>
            <a:r>
              <a:rPr lang="en-US" sz="2400" dirty="0">
                <a:latin typeface="+mj-lt"/>
              </a:rPr>
              <a:t>Dataset</a:t>
            </a:r>
          </a:p>
          <a:p>
            <a:pPr>
              <a:spcBef>
                <a:spcPts val="1400"/>
              </a:spcBef>
            </a:pPr>
            <a:r>
              <a:rPr lang="en-US" sz="2400" dirty="0">
                <a:latin typeface="+mj-lt"/>
              </a:rPr>
              <a:t>Exploratory Analysis</a:t>
            </a:r>
          </a:p>
          <a:p>
            <a:pPr>
              <a:spcBef>
                <a:spcPts val="1400"/>
              </a:spcBef>
            </a:pPr>
            <a:r>
              <a:rPr lang="en-US" sz="2400" dirty="0">
                <a:latin typeface="+mj-lt"/>
              </a:rPr>
              <a:t>Machine Learning Models</a:t>
            </a:r>
          </a:p>
          <a:p>
            <a:pPr>
              <a:spcBef>
                <a:spcPts val="1400"/>
              </a:spcBef>
            </a:pPr>
            <a:r>
              <a:rPr lang="en-US" sz="2400" dirty="0">
                <a:latin typeface="+mj-lt"/>
              </a:rPr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1672" y="516080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47223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Word </a:t>
            </a:r>
            <a:r>
              <a:rPr lang="en-US" sz="4000" dirty="0"/>
              <a:t>Associations</a:t>
            </a:r>
            <a:r>
              <a:rPr lang="en-US" sz="4000" dirty="0" smtClean="0"/>
              <a:t> (Dendrogram)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946070"/>
            <a:ext cx="5543247" cy="46899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2"/>
          <a:stretch/>
        </p:blipFill>
        <p:spPr>
          <a:xfrm>
            <a:off x="6200775" y="2286000"/>
            <a:ext cx="5681662" cy="43602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05850" y="2147500"/>
            <a:ext cx="158115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Negative Sentiment</a:t>
            </a:r>
          </a:p>
        </p:txBody>
      </p:sp>
    </p:spTree>
    <p:extLst>
      <p:ext uri="{BB962C8B-B14F-4D97-AF65-F5344CB8AC3E}">
        <p14:creationId xmlns:p14="http://schemas.microsoft.com/office/powerpoint/2010/main" val="264871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45892" y="2742095"/>
            <a:ext cx="8639881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Machine Learning Models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0937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Build Machine Learning Classifiers</a:t>
            </a:r>
            <a:endParaRPr lang="en-US" sz="4000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948582" y="2068083"/>
            <a:ext cx="10203679" cy="4230880"/>
          </a:xfrm>
        </p:spPr>
        <p:txBody>
          <a:bodyPr/>
          <a:lstStyle/>
          <a:p>
            <a:pPr>
              <a:spcBef>
                <a:spcPts val="1400"/>
              </a:spcBef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Goal</a:t>
            </a:r>
            <a:r>
              <a:rPr lang="en-US" sz="2000" dirty="0" smtClean="0">
                <a:latin typeface="+mj-lt"/>
              </a:rPr>
              <a:t>: To build a model for classifying flight tweets into destination class (i.e. positive, negative and neutral) using the features extracted from tweet text</a:t>
            </a:r>
            <a:r>
              <a:rPr lang="en-US" sz="2000" dirty="0" smtClean="0">
                <a:latin typeface="+mj-lt"/>
              </a:rPr>
              <a:t>.</a:t>
            </a:r>
            <a:endParaRPr lang="en-US" sz="2000" dirty="0" smtClean="0"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en-US" sz="2000" dirty="0" smtClean="0">
                <a:latin typeface="+mj-lt"/>
              </a:rPr>
              <a:t>Approach:</a:t>
            </a:r>
          </a:p>
          <a:p>
            <a:pPr marL="736092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1800" dirty="0" smtClean="0">
                <a:latin typeface="+mj-lt"/>
              </a:rPr>
              <a:t>Load tweets into </a:t>
            </a:r>
            <a:r>
              <a:rPr lang="en-US" sz="1800" dirty="0" err="1" smtClean="0">
                <a:latin typeface="+mj-lt"/>
              </a:rPr>
              <a:t>Sframe</a:t>
            </a:r>
            <a:r>
              <a:rPr lang="en-US" sz="1800" dirty="0" smtClean="0">
                <a:latin typeface="+mj-lt"/>
              </a:rPr>
              <a:t>.</a:t>
            </a:r>
          </a:p>
          <a:p>
            <a:pPr marL="736092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1800" dirty="0">
                <a:latin typeface="+mj-lt"/>
              </a:rPr>
              <a:t>Tweets </a:t>
            </a:r>
            <a:r>
              <a:rPr lang="en-US" sz="1800" dirty="0" smtClean="0">
                <a:latin typeface="+mj-lt"/>
              </a:rPr>
              <a:t>Preprocessing.</a:t>
            </a:r>
            <a:endParaRPr lang="en-US" sz="1800" dirty="0">
              <a:latin typeface="+mj-lt"/>
            </a:endParaRPr>
          </a:p>
          <a:p>
            <a:pPr marL="736092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1800" dirty="0" smtClean="0">
                <a:latin typeface="+mj-lt"/>
              </a:rPr>
              <a:t>Feature Extraction.</a:t>
            </a:r>
          </a:p>
          <a:p>
            <a:pPr marL="736092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1800" dirty="0" smtClean="0">
                <a:latin typeface="+mj-lt"/>
              </a:rPr>
              <a:t>Machine Learning (Classification).</a:t>
            </a:r>
            <a:endParaRPr lang="en-US" sz="1300" dirty="0" smtClean="0">
              <a:latin typeface="+mj-lt"/>
            </a:endParaRPr>
          </a:p>
          <a:p>
            <a:pPr>
              <a:spcBef>
                <a:spcPts val="1400"/>
              </a:spcBef>
            </a:pPr>
            <a:endParaRPr lang="en-US" sz="2000" dirty="0">
              <a:solidFill>
                <a:srgbClr val="00B05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696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Build Machine Learning Classifiers</a:t>
            </a:r>
            <a:endParaRPr lang="en-US" sz="4000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948582" y="2068083"/>
            <a:ext cx="10203679" cy="4230880"/>
          </a:xfrm>
        </p:spPr>
        <p:txBody>
          <a:bodyPr>
            <a:normAutofit/>
          </a:bodyPr>
          <a:lstStyle/>
          <a:p>
            <a:pPr marL="736092" lvl="1" indent="-34290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Tweet Preprocessing: </a:t>
            </a:r>
            <a:endParaRPr lang="en-US" dirty="0" smtClean="0">
              <a:latin typeface="+mj-lt"/>
            </a:endParaRPr>
          </a:p>
          <a:p>
            <a:pPr lvl="2">
              <a:spcBef>
                <a:spcPts val="1800"/>
              </a:spcBef>
            </a:pPr>
            <a:r>
              <a:rPr lang="en-US" sz="1600" dirty="0" smtClean="0">
                <a:latin typeface="+mj-lt"/>
              </a:rPr>
              <a:t>Remove punctuations.</a:t>
            </a:r>
          </a:p>
          <a:p>
            <a:pPr lvl="2">
              <a:spcBef>
                <a:spcPts val="1200"/>
              </a:spcBef>
            </a:pPr>
            <a:r>
              <a:rPr lang="en-US" sz="1600" dirty="0" smtClean="0">
                <a:latin typeface="+mj-lt"/>
              </a:rPr>
              <a:t>Convert to lower case.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latin typeface="+mj-lt"/>
              </a:rPr>
              <a:t>Convert www.* or </a:t>
            </a:r>
            <a:r>
              <a:rPr lang="en-US" sz="1600" dirty="0" smtClean="0">
                <a:latin typeface="+mj-lt"/>
              </a:rPr>
              <a:t>https://* </a:t>
            </a:r>
            <a:r>
              <a:rPr lang="en-US" sz="1600" dirty="0">
                <a:latin typeface="+mj-lt"/>
              </a:rPr>
              <a:t>to </a:t>
            </a:r>
            <a:r>
              <a:rPr lang="en-US" sz="1600" dirty="0" smtClean="0">
                <a:latin typeface="+mj-lt"/>
              </a:rPr>
              <a:t>URL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latin typeface="+mj-lt"/>
              </a:rPr>
              <a:t>Convert @username to </a:t>
            </a:r>
            <a:r>
              <a:rPr lang="en-US" sz="1600" dirty="0" smtClean="0">
                <a:latin typeface="+mj-lt"/>
              </a:rPr>
              <a:t>AT_USER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latin typeface="+mj-lt"/>
              </a:rPr>
              <a:t>Remove additional white </a:t>
            </a:r>
            <a:r>
              <a:rPr lang="en-US" sz="1600" dirty="0" smtClean="0">
                <a:latin typeface="+mj-lt"/>
              </a:rPr>
              <a:t>spaces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latin typeface="+mj-lt"/>
              </a:rPr>
              <a:t>Replace #word with </a:t>
            </a:r>
            <a:r>
              <a:rPr lang="en-US" sz="1600" dirty="0" smtClean="0">
                <a:latin typeface="+mj-lt"/>
              </a:rPr>
              <a:t>word</a:t>
            </a:r>
          </a:p>
          <a:p>
            <a:pPr lvl="2">
              <a:spcBef>
                <a:spcPts val="600"/>
              </a:spcBef>
            </a:pPr>
            <a:endParaRPr lang="en-US" sz="1600" dirty="0" smtClean="0">
              <a:latin typeface="+mj-lt"/>
            </a:endParaRPr>
          </a:p>
          <a:p>
            <a:pPr>
              <a:spcBef>
                <a:spcPts val="1400"/>
              </a:spcBef>
            </a:pPr>
            <a:endParaRPr lang="en-US" sz="2800" dirty="0">
              <a:solidFill>
                <a:srgbClr val="00B050"/>
              </a:solidFill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9382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Build Machine Learning Classifiers</a:t>
            </a:r>
            <a:endParaRPr lang="en-US" sz="4000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948582" y="2068083"/>
            <a:ext cx="10203679" cy="4230880"/>
          </a:xfrm>
        </p:spPr>
        <p:txBody>
          <a:bodyPr>
            <a:normAutofit/>
          </a:bodyPr>
          <a:lstStyle/>
          <a:p>
            <a:pPr marL="850392" lvl="1" indent="-457200">
              <a:spcBef>
                <a:spcPts val="1800"/>
              </a:spcBef>
              <a:buClr>
                <a:srgbClr val="549E39"/>
              </a:buClr>
              <a:buFont typeface="+mj-lt"/>
              <a:buAutoNum type="arabicPeriod" startAt="2"/>
            </a:pPr>
            <a:r>
              <a:rPr lang="en-US" dirty="0">
                <a:solidFill>
                  <a:prstClr val="black"/>
                </a:solidFill>
                <a:latin typeface="Century Gothic" panose="020B0502020202020204"/>
              </a:rPr>
              <a:t>Building Feature Vector from Tweets (Feature Extraction):</a:t>
            </a:r>
          </a:p>
          <a:p>
            <a:pPr lvl="2">
              <a:spcBef>
                <a:spcPts val="1800"/>
              </a:spcBef>
              <a:buClr>
                <a:srgbClr val="8AB833"/>
              </a:buClr>
            </a:pPr>
            <a:r>
              <a:rPr lang="en-US" sz="1800" dirty="0">
                <a:solidFill>
                  <a:prstClr val="black"/>
                </a:solidFill>
                <a:latin typeface="Century Gothic" panose="020B0502020202020204"/>
              </a:rPr>
              <a:t>Replace words with two or more occurrences.</a:t>
            </a:r>
          </a:p>
          <a:p>
            <a:pPr lvl="2">
              <a:spcBef>
                <a:spcPts val="1200"/>
              </a:spcBef>
              <a:buClr>
                <a:srgbClr val="8AB833"/>
              </a:buClr>
            </a:pPr>
            <a:r>
              <a:rPr lang="en-US" sz="1800" dirty="0">
                <a:solidFill>
                  <a:prstClr val="black"/>
                </a:solidFill>
                <a:latin typeface="Century Gothic" panose="020B0502020202020204"/>
              </a:rPr>
              <a:t>Strip punctuations.</a:t>
            </a:r>
          </a:p>
          <a:p>
            <a:pPr lvl="2">
              <a:spcBef>
                <a:spcPts val="1200"/>
              </a:spcBef>
              <a:buClr>
                <a:srgbClr val="8AB833"/>
              </a:buClr>
            </a:pPr>
            <a:r>
              <a:rPr lang="en-US" sz="1800" dirty="0">
                <a:solidFill>
                  <a:prstClr val="black"/>
                </a:solidFill>
                <a:latin typeface="Century Gothic" panose="020B0502020202020204"/>
              </a:rPr>
              <a:t>Remove words not starting with alphabets.</a:t>
            </a:r>
          </a:p>
          <a:p>
            <a:pPr lvl="2">
              <a:spcBef>
                <a:spcPts val="1200"/>
              </a:spcBef>
              <a:buClr>
                <a:srgbClr val="8AB833"/>
              </a:buClr>
            </a:pPr>
            <a:r>
              <a:rPr lang="en-US" sz="1800" dirty="0">
                <a:solidFill>
                  <a:prstClr val="black"/>
                </a:solidFill>
                <a:latin typeface="Century Gothic" panose="020B0502020202020204"/>
              </a:rPr>
              <a:t>Remove Stop Words.</a:t>
            </a:r>
          </a:p>
          <a:p>
            <a:pPr lvl="2">
              <a:spcBef>
                <a:spcPts val="600"/>
              </a:spcBef>
            </a:pPr>
            <a:endParaRPr lang="en-US" sz="1600" dirty="0" smtClean="0">
              <a:latin typeface="+mj-lt"/>
            </a:endParaRPr>
          </a:p>
          <a:p>
            <a:pPr>
              <a:spcBef>
                <a:spcPts val="1400"/>
              </a:spcBef>
            </a:pPr>
            <a:endParaRPr lang="en-US" sz="2800" dirty="0">
              <a:solidFill>
                <a:srgbClr val="00B050"/>
              </a:solidFill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5266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Build Machine Learning Classifiers</a:t>
            </a:r>
            <a:endParaRPr lang="en-US" sz="4000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948582" y="2068083"/>
            <a:ext cx="10203679" cy="4230880"/>
          </a:xfrm>
        </p:spPr>
        <p:txBody>
          <a:bodyPr>
            <a:normAutofit/>
          </a:bodyPr>
          <a:lstStyle/>
          <a:p>
            <a:pPr marL="736092" lvl="1" indent="-342900">
              <a:spcBef>
                <a:spcPts val="1200"/>
              </a:spcBef>
              <a:buClr>
                <a:srgbClr val="549E39"/>
              </a:buClr>
              <a:buFont typeface="+mj-lt"/>
              <a:buAutoNum type="arabicPeriod" startAt="3"/>
            </a:pPr>
            <a:r>
              <a:rPr lang="en-US" dirty="0">
                <a:solidFill>
                  <a:prstClr val="black"/>
                </a:solidFill>
                <a:latin typeface="Century Gothic" panose="020B0502020202020204"/>
              </a:rPr>
              <a:t>Train classifiers using </a:t>
            </a:r>
            <a:r>
              <a:rPr lang="en-US" dirty="0" smtClean="0">
                <a:solidFill>
                  <a:prstClr val="black"/>
                </a:solidFill>
                <a:latin typeface="Century Gothic" panose="020B0502020202020204"/>
              </a:rPr>
              <a:t>processed </a:t>
            </a:r>
            <a:r>
              <a:rPr lang="en-US" dirty="0">
                <a:solidFill>
                  <a:prstClr val="black"/>
                </a:solidFill>
                <a:latin typeface="Century Gothic" panose="020B0502020202020204"/>
              </a:rPr>
              <a:t>tweets </a:t>
            </a:r>
            <a:r>
              <a:rPr lang="en-US" dirty="0" smtClean="0">
                <a:solidFill>
                  <a:prstClr val="black"/>
                </a:solidFill>
                <a:latin typeface="Century Gothic" panose="020B0502020202020204"/>
              </a:rPr>
              <a:t>&amp; extracted </a:t>
            </a:r>
            <a:r>
              <a:rPr lang="en-US" dirty="0">
                <a:solidFill>
                  <a:prstClr val="black"/>
                </a:solidFill>
                <a:latin typeface="Century Gothic" panose="020B0502020202020204"/>
              </a:rPr>
              <a:t>features.</a:t>
            </a:r>
          </a:p>
          <a:p>
            <a:pPr lvl="2">
              <a:spcBef>
                <a:spcPts val="1800"/>
              </a:spcBef>
              <a:buClr>
                <a:srgbClr val="8AB833"/>
              </a:buClr>
            </a:pP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Multi-class classification problem.</a:t>
            </a:r>
          </a:p>
          <a:p>
            <a:pPr lvl="2">
              <a:spcBef>
                <a:spcPts val="1200"/>
              </a:spcBef>
              <a:buClr>
                <a:srgbClr val="8AB833"/>
              </a:buClr>
            </a:pP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Classifiers used: </a:t>
            </a:r>
            <a:endParaRPr lang="en-US" sz="1600" dirty="0" smtClean="0">
              <a:solidFill>
                <a:prstClr val="black"/>
              </a:solidFill>
              <a:latin typeface="Century Gothic" panose="020B0502020202020204"/>
            </a:endParaRPr>
          </a:p>
          <a:p>
            <a:pPr lvl="3">
              <a:spcBef>
                <a:spcPts val="600"/>
              </a:spcBef>
              <a:buClr>
                <a:srgbClr val="8AB833"/>
              </a:buClr>
            </a:pPr>
            <a:r>
              <a:rPr lang="en-US" sz="1400" b="1" i="1" dirty="0" smtClean="0">
                <a:solidFill>
                  <a:prstClr val="black"/>
                </a:solidFill>
                <a:latin typeface="Century Gothic" panose="020B0502020202020204"/>
              </a:rPr>
              <a:t>Logistic Regression</a:t>
            </a:r>
          </a:p>
          <a:p>
            <a:pPr lvl="3">
              <a:spcBef>
                <a:spcPts val="600"/>
              </a:spcBef>
              <a:buClr>
                <a:srgbClr val="8AB833"/>
              </a:buClr>
            </a:pPr>
            <a:r>
              <a:rPr lang="en-US" sz="1400" b="1" i="1" dirty="0" smtClean="0">
                <a:solidFill>
                  <a:prstClr val="black"/>
                </a:solidFill>
                <a:latin typeface="Century Gothic" panose="020B0502020202020204"/>
              </a:rPr>
              <a:t>Random Forest</a:t>
            </a:r>
          </a:p>
          <a:p>
            <a:pPr lvl="3">
              <a:spcBef>
                <a:spcPts val="600"/>
              </a:spcBef>
              <a:buClr>
                <a:srgbClr val="8AB833"/>
              </a:buClr>
            </a:pPr>
            <a:r>
              <a:rPr lang="en-US" sz="1400" b="1" i="1" dirty="0" smtClean="0">
                <a:solidFill>
                  <a:prstClr val="black"/>
                </a:solidFill>
                <a:latin typeface="Century Gothic" panose="020B0502020202020204"/>
              </a:rPr>
              <a:t>Boosted Tree</a:t>
            </a:r>
          </a:p>
          <a:p>
            <a:pPr lvl="3">
              <a:spcBef>
                <a:spcPts val="600"/>
              </a:spcBef>
              <a:buClr>
                <a:srgbClr val="8AB833"/>
              </a:buClr>
            </a:pPr>
            <a:r>
              <a:rPr lang="en-US" sz="1400" b="1" i="1" dirty="0" smtClean="0">
                <a:solidFill>
                  <a:prstClr val="black"/>
                </a:solidFill>
                <a:latin typeface="Century Gothic" panose="020B0502020202020204"/>
              </a:rPr>
              <a:t>Decision Tree</a:t>
            </a:r>
            <a:endParaRPr lang="en-US" sz="1400" b="1" dirty="0">
              <a:solidFill>
                <a:prstClr val="black"/>
              </a:solidFill>
              <a:latin typeface="Century Gothic" panose="020B0502020202020204"/>
            </a:endParaRPr>
          </a:p>
          <a:p>
            <a:pPr lvl="2">
              <a:spcBef>
                <a:spcPts val="1200"/>
              </a:spcBef>
              <a:buClr>
                <a:srgbClr val="8AB833"/>
              </a:buClr>
            </a:pP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10 Iterations.</a:t>
            </a:r>
          </a:p>
          <a:p>
            <a:pPr lvl="2">
              <a:spcBef>
                <a:spcPts val="1200"/>
              </a:spcBef>
              <a:buClr>
                <a:srgbClr val="8AB833"/>
              </a:buClr>
            </a:pP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10-fold Cross Validation.</a:t>
            </a:r>
          </a:p>
          <a:p>
            <a:pPr lvl="2">
              <a:spcBef>
                <a:spcPts val="1200"/>
              </a:spcBef>
              <a:buClr>
                <a:srgbClr val="8AB833"/>
              </a:buClr>
            </a:pP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Calculate Accuracy, AUC, F1 Score, Precision, Recall.</a:t>
            </a:r>
          </a:p>
          <a:p>
            <a:pPr>
              <a:spcBef>
                <a:spcPts val="1400"/>
              </a:spcBef>
            </a:pPr>
            <a:endParaRPr lang="en-US" sz="2800" dirty="0">
              <a:solidFill>
                <a:srgbClr val="00B050"/>
              </a:solidFill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6108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11288" y="2819007"/>
            <a:ext cx="672080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Results / Evaluation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7658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Evaluation (</a:t>
            </a:r>
            <a:r>
              <a:rPr lang="en-US" sz="4000" dirty="0" smtClean="0">
                <a:solidFill>
                  <a:srgbClr val="FF0000"/>
                </a:solidFill>
              </a:rPr>
              <a:t>Uni-Gram</a:t>
            </a:r>
            <a:r>
              <a:rPr lang="en-US" sz="4000" dirty="0" smtClean="0"/>
              <a:t> Model)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678" y="2388165"/>
            <a:ext cx="5850220" cy="1872071"/>
          </a:xfrm>
          <a:prstGeom prst="rect">
            <a:avLst/>
          </a:prstGeom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029281" y="4289931"/>
            <a:ext cx="2179014" cy="444380"/>
          </a:xfrm>
        </p:spPr>
        <p:txBody>
          <a:bodyPr>
            <a:normAutofit/>
          </a:bodyPr>
          <a:lstStyle/>
          <a:p>
            <a:pPr lvl="2">
              <a:spcBef>
                <a:spcPts val="600"/>
              </a:spcBef>
            </a:pPr>
            <a:endParaRPr lang="en-US" sz="1400" dirty="0" smtClean="0"/>
          </a:p>
          <a:p>
            <a:pPr lvl="2">
              <a:spcBef>
                <a:spcPts val="600"/>
              </a:spcBef>
            </a:pPr>
            <a:endParaRPr lang="en-US" sz="1300" dirty="0" smtClean="0"/>
          </a:p>
          <a:p>
            <a:pPr>
              <a:spcBef>
                <a:spcPts val="1400"/>
              </a:spcBef>
            </a:pPr>
            <a:endParaRPr lang="en-US" sz="200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016949" y="5006411"/>
            <a:ext cx="10203679" cy="1334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1700" b="1" dirty="0" smtClean="0">
                <a:latin typeface="+mj-lt"/>
              </a:rPr>
              <a:t>Logistic Regression</a:t>
            </a:r>
            <a:r>
              <a:rPr lang="en-US" sz="1700" dirty="0" smtClean="0">
                <a:latin typeface="+mj-lt"/>
              </a:rPr>
              <a:t>: Best </a:t>
            </a:r>
            <a:r>
              <a:rPr lang="en-US" sz="1700" b="1" i="1" dirty="0" smtClean="0">
                <a:latin typeface="+mj-lt"/>
              </a:rPr>
              <a:t>Accuracy, AUC, Recall and F1 score</a:t>
            </a:r>
            <a:r>
              <a:rPr lang="en-US" sz="1700" dirty="0" smtClean="0">
                <a:latin typeface="+mj-lt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sz="1700" b="1" dirty="0" smtClean="0">
                <a:latin typeface="+mj-lt"/>
              </a:rPr>
              <a:t>Boosted Tree</a:t>
            </a:r>
            <a:r>
              <a:rPr lang="en-US" sz="1700" dirty="0" smtClean="0">
                <a:latin typeface="+mj-lt"/>
              </a:rPr>
              <a:t>: Best </a:t>
            </a:r>
            <a:r>
              <a:rPr lang="en-US" sz="1700" b="1" i="1" dirty="0" smtClean="0">
                <a:latin typeface="+mj-lt"/>
              </a:rPr>
              <a:t>Precision</a:t>
            </a:r>
            <a:r>
              <a:rPr lang="en-US" sz="1700" dirty="0" smtClean="0">
                <a:latin typeface="+mj-lt"/>
              </a:rPr>
              <a:t>.</a:t>
            </a:r>
            <a:endParaRPr lang="en-US" sz="1300" dirty="0" smtClean="0">
              <a:latin typeface="+mj-lt"/>
            </a:endParaRPr>
          </a:p>
          <a:p>
            <a:pPr>
              <a:spcBef>
                <a:spcPts val="1400"/>
              </a:spcBef>
            </a:pPr>
            <a:endParaRPr lang="en-US" sz="2000" dirty="0" smtClean="0">
              <a:solidFill>
                <a:srgbClr val="00B05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678" y="2388164"/>
            <a:ext cx="5850220" cy="1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1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Evaluation (</a:t>
            </a:r>
            <a:r>
              <a:rPr lang="en-US" sz="4000" dirty="0" smtClean="0">
                <a:solidFill>
                  <a:srgbClr val="FF0000"/>
                </a:solidFill>
              </a:rPr>
              <a:t>Bi-Gram</a:t>
            </a:r>
            <a:r>
              <a:rPr lang="en-US" sz="4000" dirty="0" smtClean="0"/>
              <a:t> Model)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678" y="2388165"/>
            <a:ext cx="5850220" cy="1872071"/>
          </a:xfrm>
          <a:prstGeom prst="rect">
            <a:avLst/>
          </a:prstGeom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029281" y="4289931"/>
            <a:ext cx="2179014" cy="444380"/>
          </a:xfrm>
        </p:spPr>
        <p:txBody>
          <a:bodyPr>
            <a:normAutofit/>
          </a:bodyPr>
          <a:lstStyle/>
          <a:p>
            <a:pPr lvl="2">
              <a:spcBef>
                <a:spcPts val="600"/>
              </a:spcBef>
            </a:pPr>
            <a:endParaRPr lang="en-US" sz="1400" dirty="0" smtClean="0"/>
          </a:p>
          <a:p>
            <a:pPr lvl="2">
              <a:spcBef>
                <a:spcPts val="600"/>
              </a:spcBef>
            </a:pPr>
            <a:endParaRPr lang="en-US" sz="1300" dirty="0" smtClean="0"/>
          </a:p>
          <a:p>
            <a:pPr>
              <a:spcBef>
                <a:spcPts val="1400"/>
              </a:spcBef>
            </a:pPr>
            <a:endParaRPr lang="en-US" sz="200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016949" y="5006411"/>
            <a:ext cx="10203679" cy="1334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1700" dirty="0" smtClean="0">
                <a:solidFill>
                  <a:srgbClr val="0070C0"/>
                </a:solidFill>
                <a:latin typeface="+mj-lt"/>
              </a:rPr>
              <a:t>10% increase </a:t>
            </a:r>
            <a:r>
              <a:rPr lang="en-US" sz="1700" dirty="0" smtClean="0">
                <a:latin typeface="+mj-lt"/>
              </a:rPr>
              <a:t>in performance over </a:t>
            </a:r>
            <a:r>
              <a:rPr lang="en-US" sz="1700" dirty="0" smtClean="0">
                <a:latin typeface="+mj-lt"/>
              </a:rPr>
              <a:t>Uni-Gram </a:t>
            </a:r>
            <a:r>
              <a:rPr lang="en-US" sz="1700" dirty="0" smtClean="0">
                <a:latin typeface="+mj-lt"/>
              </a:rPr>
              <a:t>Model.</a:t>
            </a:r>
          </a:p>
          <a:p>
            <a:pPr>
              <a:spcBef>
                <a:spcPts val="1200"/>
              </a:spcBef>
            </a:pPr>
            <a:r>
              <a:rPr lang="en-US" sz="1700" b="1" dirty="0" smtClean="0">
                <a:latin typeface="+mj-lt"/>
              </a:rPr>
              <a:t>Logistic Regression</a:t>
            </a:r>
            <a:r>
              <a:rPr lang="en-US" sz="1700" dirty="0" smtClean="0">
                <a:latin typeface="+mj-lt"/>
              </a:rPr>
              <a:t>: Best </a:t>
            </a:r>
            <a:r>
              <a:rPr lang="en-US" sz="1700" b="1" i="1" dirty="0" smtClean="0">
                <a:latin typeface="+mj-lt"/>
              </a:rPr>
              <a:t>Accuracy, AUC, Recall and F1 score</a:t>
            </a:r>
            <a:r>
              <a:rPr lang="en-US" sz="1700" dirty="0" smtClean="0">
                <a:latin typeface="+mj-lt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sz="1700" b="1" dirty="0" smtClean="0">
                <a:latin typeface="+mj-lt"/>
              </a:rPr>
              <a:t>Boosted Tree</a:t>
            </a:r>
            <a:r>
              <a:rPr lang="en-US" sz="1700" dirty="0" smtClean="0">
                <a:latin typeface="+mj-lt"/>
              </a:rPr>
              <a:t>: Best </a:t>
            </a:r>
            <a:r>
              <a:rPr lang="en-US" sz="1700" b="1" i="1" dirty="0" smtClean="0">
                <a:latin typeface="+mj-lt"/>
              </a:rPr>
              <a:t>Precision</a:t>
            </a:r>
            <a:r>
              <a:rPr lang="en-US" sz="1700" dirty="0" smtClean="0">
                <a:latin typeface="+mj-lt"/>
              </a:rPr>
              <a:t>.</a:t>
            </a:r>
            <a:endParaRPr lang="en-US" sz="1300" dirty="0" smtClean="0">
              <a:latin typeface="+mj-lt"/>
            </a:endParaRPr>
          </a:p>
          <a:p>
            <a:pPr>
              <a:spcBef>
                <a:spcPts val="1400"/>
              </a:spcBef>
            </a:pPr>
            <a:endParaRPr lang="en-US" sz="2000" dirty="0" smtClean="0">
              <a:solidFill>
                <a:srgbClr val="00B05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492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Evaluation (</a:t>
            </a:r>
            <a:r>
              <a:rPr lang="en-US" sz="4000" dirty="0" smtClean="0">
                <a:solidFill>
                  <a:srgbClr val="FF0000"/>
                </a:solidFill>
              </a:rPr>
              <a:t>TF-IDF</a:t>
            </a:r>
            <a:r>
              <a:rPr lang="en-US" sz="4000" dirty="0" smtClean="0"/>
              <a:t> Model)</a:t>
            </a:r>
            <a:endParaRPr lang="en-US" sz="40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016949" y="5006412"/>
            <a:ext cx="10203679" cy="147984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1700" dirty="0" smtClean="0">
                <a:latin typeface="+mj-lt"/>
              </a:rPr>
              <a:t>All TF-IDF classifiers performed worse than non TF-IDF models.</a:t>
            </a:r>
          </a:p>
          <a:p>
            <a:pPr>
              <a:spcBef>
                <a:spcPts val="1200"/>
              </a:spcBef>
            </a:pPr>
            <a:r>
              <a:rPr lang="en-US" sz="1700" dirty="0" smtClean="0">
                <a:solidFill>
                  <a:srgbClr val="0070C0"/>
                </a:solidFill>
                <a:latin typeface="+mj-lt"/>
              </a:rPr>
              <a:t>10-15% drop </a:t>
            </a:r>
            <a:r>
              <a:rPr lang="en-US" sz="1700" dirty="0" smtClean="0">
                <a:latin typeface="+mj-lt"/>
              </a:rPr>
              <a:t>in performance </a:t>
            </a:r>
            <a:r>
              <a:rPr lang="en-US" sz="1700" smtClean="0">
                <a:latin typeface="+mj-lt"/>
              </a:rPr>
              <a:t>over Bi-gram </a:t>
            </a:r>
            <a:r>
              <a:rPr lang="en-US" sz="1700" dirty="0" smtClean="0">
                <a:latin typeface="+mj-lt"/>
              </a:rPr>
              <a:t>model. </a:t>
            </a:r>
          </a:p>
          <a:p>
            <a:pPr>
              <a:spcBef>
                <a:spcPts val="1200"/>
              </a:spcBef>
            </a:pPr>
            <a:r>
              <a:rPr lang="en-US" sz="1700" dirty="0" smtClean="0">
                <a:latin typeface="+mj-lt"/>
              </a:rPr>
              <a:t>Reason: Limited characters in tweets (&lt;140 words). So all the words used have high significance and play role in classification.</a:t>
            </a:r>
            <a:endParaRPr lang="en-US" sz="17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678" y="2372241"/>
            <a:ext cx="5850220" cy="190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30929" y="2793370"/>
            <a:ext cx="6720802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Problem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3281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9178" y="2887374"/>
            <a:ext cx="8186953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Summary &amp; Conclusion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0545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016949" y="1897165"/>
            <a:ext cx="10203679" cy="47770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1800" dirty="0" smtClean="0">
                <a:latin typeface="+mj-lt"/>
              </a:rPr>
              <a:t>First we performed thorough exploratory analysis on the data to find interesting information about airlines, like:</a:t>
            </a:r>
          </a:p>
          <a:p>
            <a:pPr lvl="1">
              <a:spcBef>
                <a:spcPts val="600"/>
              </a:spcBef>
            </a:pPr>
            <a:r>
              <a:rPr lang="en-US" sz="1400" dirty="0" smtClean="0">
                <a:latin typeface="+mj-lt"/>
              </a:rPr>
              <a:t>Flights with best and worst customer satisfaction.</a:t>
            </a:r>
          </a:p>
          <a:p>
            <a:pPr lvl="1">
              <a:spcBef>
                <a:spcPts val="600"/>
              </a:spcBef>
            </a:pPr>
            <a:r>
              <a:rPr lang="en-US" sz="1400" dirty="0" smtClean="0">
                <a:latin typeface="+mj-lt"/>
              </a:rPr>
              <a:t>Reasons for negative sentiment. </a:t>
            </a:r>
          </a:p>
          <a:p>
            <a:pPr lvl="1">
              <a:spcBef>
                <a:spcPts val="600"/>
              </a:spcBef>
            </a:pPr>
            <a:r>
              <a:rPr lang="en-US" sz="1400" dirty="0">
                <a:latin typeface="+mj-lt"/>
              </a:rPr>
              <a:t>Reasons for negative </a:t>
            </a:r>
            <a:r>
              <a:rPr lang="en-US" sz="1400" dirty="0" smtClean="0">
                <a:latin typeface="+mj-lt"/>
              </a:rPr>
              <a:t>sentiment by airlines.</a:t>
            </a:r>
          </a:p>
          <a:p>
            <a:pPr lvl="1">
              <a:spcBef>
                <a:spcPts val="600"/>
              </a:spcBef>
            </a:pPr>
            <a:r>
              <a:rPr lang="en-US" sz="1400" dirty="0" smtClean="0">
                <a:latin typeface="+mj-lt"/>
              </a:rPr>
              <a:t>Top negative and positive words. </a:t>
            </a:r>
          </a:p>
          <a:p>
            <a:pPr lvl="1">
              <a:spcBef>
                <a:spcPts val="600"/>
              </a:spcBef>
            </a:pPr>
            <a:r>
              <a:rPr lang="en-US" sz="1400" dirty="0" smtClean="0">
                <a:latin typeface="+mj-lt"/>
              </a:rPr>
              <a:t>Word associations (Dendrogram)</a:t>
            </a:r>
          </a:p>
          <a:p>
            <a:pPr>
              <a:spcBef>
                <a:spcPts val="1800"/>
              </a:spcBef>
            </a:pPr>
            <a:r>
              <a:rPr lang="en-US" sz="1800" dirty="0" smtClean="0">
                <a:latin typeface="+mj-lt"/>
              </a:rPr>
              <a:t>Then we built various machine learning models to classify tweets to positive, neutral and negative categories, and to check if they confirm with human labeling.</a:t>
            </a:r>
          </a:p>
          <a:p>
            <a:pPr>
              <a:spcBef>
                <a:spcPts val="1800"/>
              </a:spcBef>
            </a:pPr>
            <a:r>
              <a:rPr lang="en-US" sz="1800" dirty="0" smtClean="0">
                <a:latin typeface="+mj-lt"/>
              </a:rPr>
              <a:t>Bi-Gram model performed best, with classification accuracy of 76% and AUC of 84%. </a:t>
            </a:r>
          </a:p>
          <a:p>
            <a:pPr>
              <a:spcBef>
                <a:spcPts val="1800"/>
              </a:spcBef>
            </a:pPr>
            <a:r>
              <a:rPr lang="en-US" sz="1800" dirty="0" smtClean="0">
                <a:latin typeface="+mj-lt"/>
              </a:rPr>
              <a:t>TF-IDF model performed worst.</a:t>
            </a:r>
          </a:p>
          <a:p>
            <a:pPr>
              <a:spcBef>
                <a:spcPts val="1800"/>
              </a:spcBef>
            </a:pPr>
            <a:r>
              <a:rPr lang="en-US" sz="1800" dirty="0" smtClean="0">
                <a:latin typeface="+mj-lt"/>
              </a:rPr>
              <a:t>We </a:t>
            </a:r>
            <a:r>
              <a:rPr lang="en-US" sz="1800" dirty="0">
                <a:latin typeface="+mj-lt"/>
              </a:rPr>
              <a:t>have carried out what we had proposed in our proposal.</a:t>
            </a:r>
          </a:p>
          <a:p>
            <a:pPr>
              <a:spcBef>
                <a:spcPts val="1200"/>
              </a:spcBef>
            </a:pPr>
            <a:endParaRPr lang="en-US" sz="1800" dirty="0" smtClean="0">
              <a:latin typeface="+mj-lt"/>
            </a:endParaRPr>
          </a:p>
          <a:p>
            <a:pPr lvl="2">
              <a:spcBef>
                <a:spcPts val="1200"/>
              </a:spcBef>
            </a:pPr>
            <a:endParaRPr lang="en-US" sz="1600" dirty="0" smtClean="0">
              <a:latin typeface="+mj-lt"/>
            </a:endParaRPr>
          </a:p>
          <a:p>
            <a:pPr>
              <a:spcBef>
                <a:spcPts val="1200"/>
              </a:spcBef>
            </a:pPr>
            <a:endParaRPr lang="en-US" sz="1600" dirty="0" smtClean="0">
              <a:solidFill>
                <a:srgbClr val="00B050"/>
              </a:solidFill>
              <a:latin typeface="+mj-lt"/>
            </a:endParaRPr>
          </a:p>
          <a:p>
            <a:pPr>
              <a:spcBef>
                <a:spcPts val="1200"/>
              </a:spcBef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44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9178" y="2887374"/>
            <a:ext cx="8186953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2894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1672" y="2093720"/>
            <a:ext cx="9981488" cy="4230880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en-US" sz="2000" dirty="0">
                <a:latin typeface="+mj-lt"/>
              </a:rPr>
              <a:t>Analyzing the tweet sentiments of travelers who flew on </a:t>
            </a:r>
            <a:r>
              <a:rPr lang="en-US" sz="2000" dirty="0" smtClean="0">
                <a:latin typeface="+mj-lt"/>
              </a:rPr>
              <a:t>U.S</a:t>
            </a:r>
            <a:r>
              <a:rPr lang="en-US" sz="2000" dirty="0">
                <a:latin typeface="+mj-lt"/>
              </a:rPr>
              <a:t>. airlines in the month of February 2015. </a:t>
            </a:r>
            <a:endParaRPr lang="en-US" sz="2000" dirty="0" smtClean="0">
              <a:latin typeface="+mj-lt"/>
            </a:endParaRPr>
          </a:p>
          <a:p>
            <a:pPr>
              <a:spcBef>
                <a:spcPts val="1400"/>
              </a:spcBef>
            </a:pPr>
            <a:r>
              <a:rPr lang="en-US" sz="2000" dirty="0" smtClean="0">
                <a:latin typeface="+mj-lt"/>
              </a:rPr>
              <a:t>We </a:t>
            </a:r>
            <a:r>
              <a:rPr lang="en-US" sz="2000" dirty="0">
                <a:latin typeface="+mj-lt"/>
              </a:rPr>
              <a:t>want to answers various questions, like</a:t>
            </a:r>
            <a:r>
              <a:rPr lang="en-US" sz="2000" dirty="0" smtClean="0">
                <a:latin typeface="+mj-lt"/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+mj-lt"/>
              </a:rPr>
              <a:t>Text analysis of the </a:t>
            </a:r>
            <a:r>
              <a:rPr lang="en-US" sz="1600" dirty="0" smtClean="0">
                <a:latin typeface="+mj-lt"/>
              </a:rPr>
              <a:t>user tweets </a:t>
            </a:r>
            <a:r>
              <a:rPr lang="en-US" sz="1600" dirty="0">
                <a:latin typeface="+mj-lt"/>
              </a:rPr>
              <a:t>to find out the </a:t>
            </a:r>
            <a:r>
              <a:rPr lang="en-US" sz="1600" dirty="0" smtClean="0">
                <a:latin typeface="+mj-lt"/>
              </a:rPr>
              <a:t>reasons </a:t>
            </a:r>
            <a:r>
              <a:rPr lang="en-US" sz="1600" dirty="0">
                <a:latin typeface="+mj-lt"/>
              </a:rPr>
              <a:t>behind the </a:t>
            </a:r>
            <a:r>
              <a:rPr lang="en-US" sz="1600" dirty="0" smtClean="0">
                <a:latin typeface="+mj-lt"/>
              </a:rPr>
              <a:t>user’s sentiments</a:t>
            </a:r>
            <a:r>
              <a:rPr lang="en-US" sz="1600" dirty="0">
                <a:latin typeface="+mj-lt"/>
              </a:rPr>
              <a:t>. </a:t>
            </a:r>
            <a:endParaRPr lang="en-US" sz="1600" dirty="0" smtClean="0">
              <a:latin typeface="+mj-lt"/>
            </a:endParaRPr>
          </a:p>
          <a:p>
            <a:pPr lvl="1">
              <a:spcBef>
                <a:spcPts val="1200"/>
              </a:spcBef>
            </a:pPr>
            <a:r>
              <a:rPr lang="en-US" sz="1600" dirty="0" smtClean="0">
                <a:latin typeface="+mj-lt"/>
              </a:rPr>
              <a:t>A </a:t>
            </a:r>
            <a:r>
              <a:rPr lang="en-US" sz="1600" dirty="0">
                <a:latin typeface="+mj-lt"/>
              </a:rPr>
              <a:t>language model for analyzing the </a:t>
            </a:r>
            <a:r>
              <a:rPr lang="en-US" sz="1600" dirty="0" smtClean="0">
                <a:latin typeface="+mj-lt"/>
              </a:rPr>
              <a:t>sentiments using machine learning techniques.</a:t>
            </a:r>
            <a:endParaRPr lang="en-US" sz="1600" dirty="0">
              <a:latin typeface="+mj-lt"/>
            </a:endParaRP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+mj-lt"/>
              </a:rPr>
              <a:t>Find out which airlines which provide best and worst customer satisfaction. </a:t>
            </a:r>
            <a:endParaRPr lang="en-US" sz="1600" dirty="0" smtClean="0">
              <a:latin typeface="+mj-lt"/>
            </a:endParaRPr>
          </a:p>
          <a:p>
            <a:pPr lvl="1">
              <a:spcBef>
                <a:spcPts val="1200"/>
              </a:spcBef>
            </a:pPr>
            <a:r>
              <a:rPr lang="en-US" sz="1600" dirty="0" smtClean="0">
                <a:latin typeface="+mj-lt"/>
              </a:rPr>
              <a:t>Get </a:t>
            </a:r>
            <a:r>
              <a:rPr lang="en-US" sz="1600" dirty="0">
                <a:latin typeface="+mj-lt"/>
              </a:rPr>
              <a:t>the most discussed topics among various </a:t>
            </a:r>
            <a:r>
              <a:rPr lang="en-US" sz="1600" dirty="0" smtClean="0">
                <a:latin typeface="+mj-lt"/>
              </a:rPr>
              <a:t>airlines.</a:t>
            </a:r>
          </a:p>
          <a:p>
            <a:pPr lvl="1">
              <a:spcBef>
                <a:spcPts val="1200"/>
              </a:spcBef>
            </a:pPr>
            <a:r>
              <a:rPr lang="en-US" sz="1600" dirty="0" smtClean="0">
                <a:latin typeface="+mj-lt"/>
              </a:rPr>
              <a:t>Other interesting stats and graphs.</a:t>
            </a:r>
            <a:endParaRPr lang="en-US" sz="1600" dirty="0">
              <a:latin typeface="+mj-lt"/>
            </a:endParaRPr>
          </a:p>
          <a:p>
            <a:pPr lvl="1">
              <a:spcBef>
                <a:spcPts val="1200"/>
              </a:spcBef>
            </a:pPr>
            <a:endParaRPr lang="en-US" sz="18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1672" y="516080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Problem?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1286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30929" y="2793370"/>
            <a:ext cx="6720802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Dataset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9685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8582" y="2068083"/>
            <a:ext cx="10203679" cy="4230880"/>
          </a:xfrm>
        </p:spPr>
        <p:txBody>
          <a:bodyPr/>
          <a:lstStyle/>
          <a:p>
            <a:pPr>
              <a:spcBef>
                <a:spcPts val="1400"/>
              </a:spcBef>
            </a:pPr>
            <a:r>
              <a:rPr lang="en-US" sz="2000" dirty="0" smtClean="0">
                <a:latin typeface="+mj-lt"/>
              </a:rPr>
              <a:t>15000 </a:t>
            </a:r>
            <a:r>
              <a:rPr lang="en-US" sz="2000" dirty="0">
                <a:latin typeface="+mj-lt"/>
              </a:rPr>
              <a:t>users’ tweets and metadata; about their reaction/opinion/review about a particular airline.</a:t>
            </a:r>
          </a:p>
          <a:p>
            <a:pPr>
              <a:spcBef>
                <a:spcPts val="1400"/>
              </a:spcBef>
            </a:pPr>
            <a:r>
              <a:rPr lang="en-US" sz="2000" dirty="0" smtClean="0">
                <a:latin typeface="+mj-lt"/>
              </a:rPr>
              <a:t>CSV </a:t>
            </a:r>
            <a:r>
              <a:rPr lang="en-US" sz="2000" dirty="0">
                <a:latin typeface="+mj-lt"/>
              </a:rPr>
              <a:t>format.</a:t>
            </a:r>
          </a:p>
          <a:p>
            <a:pPr>
              <a:spcBef>
                <a:spcPts val="1400"/>
              </a:spcBef>
            </a:pPr>
            <a:r>
              <a:rPr lang="en-US" sz="2000" dirty="0" smtClean="0">
                <a:latin typeface="+mj-lt"/>
              </a:rPr>
              <a:t>Tweets </a:t>
            </a:r>
            <a:r>
              <a:rPr lang="en-US" sz="2000" dirty="0">
                <a:latin typeface="+mj-lt"/>
              </a:rPr>
              <a:t>are labeled as 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Positive, </a:t>
            </a:r>
            <a:r>
              <a:rPr lang="en-US" sz="2000" dirty="0">
                <a:solidFill>
                  <a:srgbClr val="FFC000"/>
                </a:solidFill>
                <a:latin typeface="+mj-lt"/>
              </a:rPr>
              <a:t>Neutral,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Negative </a:t>
            </a:r>
            <a:r>
              <a:rPr lang="en-US" sz="2000" dirty="0">
                <a:latin typeface="+mj-lt"/>
              </a:rPr>
              <a:t>by human labelers.</a:t>
            </a:r>
          </a:p>
          <a:p>
            <a:pPr>
              <a:spcBef>
                <a:spcPts val="1400"/>
              </a:spcBef>
            </a:pPr>
            <a:r>
              <a:rPr lang="en-US" sz="2000" dirty="0">
                <a:latin typeface="+mj-lt"/>
              </a:rPr>
              <a:t>Reason for negative sentiment (“Late Flight”, “Rude Staff”, </a:t>
            </a:r>
            <a:r>
              <a:rPr lang="en-US" sz="2000" dirty="0" smtClean="0">
                <a:latin typeface="+mj-lt"/>
              </a:rPr>
              <a:t>etc.) </a:t>
            </a:r>
            <a:r>
              <a:rPr lang="en-US" sz="2000" dirty="0">
                <a:latin typeface="+mj-lt"/>
              </a:rPr>
              <a:t>is also </a:t>
            </a:r>
            <a:r>
              <a:rPr lang="en-US" sz="2000" dirty="0" smtClean="0">
                <a:latin typeface="+mj-lt"/>
              </a:rPr>
              <a:t>in </a:t>
            </a:r>
            <a:r>
              <a:rPr lang="en-US" sz="2000" dirty="0">
                <a:latin typeface="+mj-lt"/>
              </a:rPr>
              <a:t>the dataset</a:t>
            </a:r>
            <a:r>
              <a:rPr lang="en-US" sz="2000" dirty="0" smtClean="0">
                <a:latin typeface="+mj-lt"/>
              </a:rPr>
              <a:t>.</a:t>
            </a:r>
          </a:p>
          <a:p>
            <a:pPr>
              <a:spcBef>
                <a:spcPts val="1400"/>
              </a:spcBef>
            </a:pPr>
            <a:r>
              <a:rPr lang="en-US" sz="2000" dirty="0">
                <a:latin typeface="+mj-lt"/>
              </a:rPr>
              <a:t>Scraped in the month of February 2015.</a:t>
            </a:r>
          </a:p>
          <a:p>
            <a:pPr>
              <a:spcBef>
                <a:spcPts val="1400"/>
              </a:spcBef>
            </a:pPr>
            <a:endParaRPr lang="en-US" sz="2000" dirty="0" smtClean="0">
              <a:solidFill>
                <a:srgbClr val="00B05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Twitter Data (Airline)</a:t>
            </a:r>
          </a:p>
        </p:txBody>
      </p:sp>
    </p:spTree>
    <p:extLst>
      <p:ext uri="{BB962C8B-B14F-4D97-AF65-F5344CB8AC3E}">
        <p14:creationId xmlns:p14="http://schemas.microsoft.com/office/powerpoint/2010/main" val="309610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8582" y="2068083"/>
            <a:ext cx="10203679" cy="4230880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The fields in the Tweets.csv file </a:t>
            </a:r>
            <a:r>
              <a:rPr lang="en-US" dirty="0" smtClean="0">
                <a:latin typeface="+mj-lt"/>
              </a:rPr>
              <a:t>are</a:t>
            </a:r>
            <a:r>
              <a:rPr lang="en-US" dirty="0">
                <a:latin typeface="+mj-lt"/>
              </a:rPr>
              <a:t>:</a:t>
            </a:r>
          </a:p>
          <a:p>
            <a:pPr lvl="1"/>
            <a:r>
              <a:rPr lang="en-US" sz="1800" dirty="0" err="1">
                <a:latin typeface="+mj-lt"/>
              </a:rPr>
              <a:t>tweet_id</a:t>
            </a:r>
            <a:endParaRPr lang="en-US" sz="1800" dirty="0">
              <a:latin typeface="+mj-lt"/>
            </a:endParaRPr>
          </a:p>
          <a:p>
            <a:pPr lvl="1"/>
            <a:r>
              <a:rPr lang="en-US" sz="1800" dirty="0" err="1" smtClean="0">
                <a:latin typeface="+mj-lt"/>
              </a:rPr>
              <a:t>airline_sentiment</a:t>
            </a:r>
            <a:endParaRPr lang="en-US" sz="1800" dirty="0" smtClean="0">
              <a:latin typeface="+mj-lt"/>
            </a:endParaRPr>
          </a:p>
          <a:p>
            <a:pPr lvl="1"/>
            <a:r>
              <a:rPr lang="en-US" sz="1800" dirty="0" err="1" smtClean="0">
                <a:latin typeface="+mj-lt"/>
              </a:rPr>
              <a:t>negativereason</a:t>
            </a:r>
            <a:endParaRPr lang="en-US" sz="1800" dirty="0" smtClean="0">
              <a:latin typeface="+mj-lt"/>
            </a:endParaRPr>
          </a:p>
          <a:p>
            <a:pPr lvl="1"/>
            <a:r>
              <a:rPr lang="en-US" sz="1800" dirty="0" smtClean="0">
                <a:latin typeface="+mj-lt"/>
              </a:rPr>
              <a:t>airline</a:t>
            </a:r>
            <a:endParaRPr lang="en-US" sz="1800" dirty="0">
              <a:latin typeface="+mj-lt"/>
            </a:endParaRPr>
          </a:p>
          <a:p>
            <a:pPr lvl="1"/>
            <a:r>
              <a:rPr lang="en-US" sz="1800" dirty="0">
                <a:latin typeface="+mj-lt"/>
              </a:rPr>
              <a:t>name</a:t>
            </a:r>
          </a:p>
          <a:p>
            <a:pPr lvl="1"/>
            <a:r>
              <a:rPr lang="en-US" sz="1800" dirty="0">
                <a:latin typeface="+mj-lt"/>
              </a:rPr>
              <a:t>text</a:t>
            </a:r>
          </a:p>
          <a:p>
            <a:pPr lvl="1"/>
            <a:r>
              <a:rPr lang="en-US" sz="1800" dirty="0" err="1">
                <a:latin typeface="+mj-lt"/>
              </a:rPr>
              <a:t>tweet_coord</a:t>
            </a:r>
            <a:endParaRPr lang="en-US" sz="1800" dirty="0">
              <a:latin typeface="+mj-lt"/>
            </a:endParaRPr>
          </a:p>
          <a:p>
            <a:pPr lvl="1"/>
            <a:r>
              <a:rPr lang="en-US" sz="1800" dirty="0" err="1">
                <a:latin typeface="+mj-lt"/>
              </a:rPr>
              <a:t>tweet_created</a:t>
            </a:r>
            <a:endParaRPr lang="en-US" sz="1800" dirty="0">
              <a:latin typeface="+mj-lt"/>
            </a:endParaRPr>
          </a:p>
          <a:p>
            <a:pPr lvl="1"/>
            <a:r>
              <a:rPr lang="en-US" sz="1800" dirty="0" err="1">
                <a:latin typeface="+mj-lt"/>
              </a:rPr>
              <a:t>tweet_location</a:t>
            </a:r>
            <a:endParaRPr lang="en-US" sz="1800" dirty="0">
              <a:latin typeface="+mj-lt"/>
            </a:endParaRPr>
          </a:p>
          <a:p>
            <a:pPr lvl="1"/>
            <a:r>
              <a:rPr lang="en-US" sz="1800" dirty="0" err="1">
                <a:latin typeface="+mj-lt"/>
              </a:rPr>
              <a:t>user_timezone</a:t>
            </a:r>
            <a:endParaRPr lang="en-US" sz="18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Twitter Data (Airline)</a:t>
            </a:r>
          </a:p>
        </p:txBody>
      </p:sp>
    </p:spTree>
    <p:extLst>
      <p:ext uri="{BB962C8B-B14F-4D97-AF65-F5344CB8AC3E}">
        <p14:creationId xmlns:p14="http://schemas.microsoft.com/office/powerpoint/2010/main" val="314982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Twitter Data (Airline)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49" y="2212627"/>
            <a:ext cx="10182341" cy="342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8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30929" y="2793370"/>
            <a:ext cx="672080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Exploratory Analysis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4270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699</Words>
  <Application>Microsoft Office PowerPoint</Application>
  <PresentationFormat>Widescreen</PresentationFormat>
  <Paragraphs>127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Twitter Airline Sentiment Analysis</vt:lpstr>
      <vt:lpstr>Content</vt:lpstr>
      <vt:lpstr>Problem</vt:lpstr>
      <vt:lpstr>Problem?</vt:lpstr>
      <vt:lpstr>Dataset</vt:lpstr>
      <vt:lpstr>Twitter Data (Airline)</vt:lpstr>
      <vt:lpstr>Twitter Data (Airline)</vt:lpstr>
      <vt:lpstr>Twitter Data (Airline)</vt:lpstr>
      <vt:lpstr>Exploratory Analysis</vt:lpstr>
      <vt:lpstr>Tweets Per Airlines</vt:lpstr>
      <vt:lpstr>Time at which tweets were created</vt:lpstr>
      <vt:lpstr>Length of Tweets</vt:lpstr>
      <vt:lpstr>Overall Sentiments</vt:lpstr>
      <vt:lpstr>Sentiment for each Airline</vt:lpstr>
      <vt:lpstr>Reason for Negative Sentiment</vt:lpstr>
      <vt:lpstr>Reason for Negative Sentiment by Airline</vt:lpstr>
      <vt:lpstr>Negative Sentiment Reason by TimeZone</vt:lpstr>
      <vt:lpstr>Top words in Positive &amp; Negative Sentiment</vt:lpstr>
      <vt:lpstr>Tweet Location</vt:lpstr>
      <vt:lpstr>Word Associations (Dendrogram)</vt:lpstr>
      <vt:lpstr>Machine Learning Models</vt:lpstr>
      <vt:lpstr>Build Machine Learning Classifiers</vt:lpstr>
      <vt:lpstr>Build Machine Learning Classifiers</vt:lpstr>
      <vt:lpstr>Build Machine Learning Classifiers</vt:lpstr>
      <vt:lpstr>Build Machine Learning Classifiers</vt:lpstr>
      <vt:lpstr>Results / Evaluation</vt:lpstr>
      <vt:lpstr>Evaluation (Uni-Gram Model)</vt:lpstr>
      <vt:lpstr>Evaluation (Bi-Gram Model)</vt:lpstr>
      <vt:lpstr>Evaluation (TF-IDF Model)</vt:lpstr>
      <vt:lpstr>Summary &amp; Conclusion</vt:lpstr>
      <vt:lpstr>Summary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2016-04-15T06:42:28Z</dcterms:created>
  <dcterms:modified xsi:type="dcterms:W3CDTF">2016-04-19T22:24:07Z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