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2" r:id="rId12"/>
    <p:sldId id="266" r:id="rId13"/>
    <p:sldId id="265" r:id="rId14"/>
    <p:sldId id="267" r:id="rId15"/>
    <p:sldId id="292" r:id="rId16"/>
    <p:sldId id="271" r:id="rId17"/>
    <p:sldId id="272" r:id="rId18"/>
    <p:sldId id="268" r:id="rId19"/>
    <p:sldId id="269" r:id="rId20"/>
    <p:sldId id="274" r:id="rId21"/>
    <p:sldId id="270" r:id="rId22"/>
    <p:sldId id="275" r:id="rId23"/>
    <p:sldId id="276" r:id="rId24"/>
    <p:sldId id="277" r:id="rId25"/>
    <p:sldId id="278" r:id="rId26"/>
    <p:sldId id="280" r:id="rId27"/>
    <p:sldId id="282" r:id="rId28"/>
    <p:sldId id="285" r:id="rId29"/>
    <p:sldId id="284" r:id="rId30"/>
    <p:sldId id="286" r:id="rId31"/>
    <p:sldId id="288" r:id="rId32"/>
    <p:sldId id="283" r:id="rId33"/>
    <p:sldId id="287" r:id="rId34"/>
    <p:sldId id="290" r:id="rId35"/>
    <p:sldId id="291" r:id="rId36"/>
    <p:sldId id="293" r:id="rId37"/>
    <p:sldId id="294" r:id="rId38"/>
    <p:sldId id="29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09BE8D-540F-4EFD-B3F8-BDC53D322DEF}" v="1" dt="2021-05-07T22:05:46.328"/>
    <p1510:client id="{FC6CD36C-E751-4DA7-A854-36CD5406897F}" v="15" dt="2022-03-16T05:37:06.2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UTISH BANDYOPADHYAY - 190953060" userId="S::dyutish.bandyopadhyay@learner.manipal.edu::393605e7-c38c-472d-98b5-5f7082d34048" providerId="AD" clId="Web-{CC09BE8D-540F-4EFD-B3F8-BDC53D322DEF}"/>
    <pc:docChg chg="modSld">
      <pc:chgData name="DYUTISH BANDYOPADHYAY - 190953060" userId="S::dyutish.bandyopadhyay@learner.manipal.edu::393605e7-c38c-472d-98b5-5f7082d34048" providerId="AD" clId="Web-{CC09BE8D-540F-4EFD-B3F8-BDC53D322DEF}" dt="2021-05-07T22:05:46.328" v="0" actId="1076"/>
      <pc:docMkLst>
        <pc:docMk/>
      </pc:docMkLst>
      <pc:sldChg chg="modSp">
        <pc:chgData name="DYUTISH BANDYOPADHYAY - 190953060" userId="S::dyutish.bandyopadhyay@learner.manipal.edu::393605e7-c38c-472d-98b5-5f7082d34048" providerId="AD" clId="Web-{CC09BE8D-540F-4EFD-B3F8-BDC53D322DEF}" dt="2021-05-07T22:05:46.328" v="0" actId="1076"/>
        <pc:sldMkLst>
          <pc:docMk/>
          <pc:sldMk cId="2680892651" sldId="283"/>
        </pc:sldMkLst>
        <pc:picChg chg="mod">
          <ac:chgData name="DYUTISH BANDYOPADHYAY - 190953060" userId="S::dyutish.bandyopadhyay@learner.manipal.edu::393605e7-c38c-472d-98b5-5f7082d34048" providerId="AD" clId="Web-{CC09BE8D-540F-4EFD-B3F8-BDC53D322DEF}" dt="2021-05-07T22:05:46.328" v="0" actId="1076"/>
          <ac:picMkLst>
            <pc:docMk/>
            <pc:sldMk cId="2680892651" sldId="283"/>
            <ac:picMk id="7" creationId="{9F25C31F-2194-46C3-828B-0295294E1AB8}"/>
          </ac:picMkLst>
        </pc:picChg>
      </pc:sldChg>
    </pc:docChg>
  </pc:docChgLst>
  <pc:docChgLst>
    <pc:chgData name="SHASHANK H - 200953021" userId="S::shashank.h2@learner.manipal.edu::e57609a4-7199-4a90-aaae-f7516355cc07" providerId="AD" clId="Web-{FC6CD36C-E751-4DA7-A854-36CD5406897F}"/>
    <pc:docChg chg="modSld sldOrd">
      <pc:chgData name="SHASHANK H - 200953021" userId="S::shashank.h2@learner.manipal.edu::e57609a4-7199-4a90-aaae-f7516355cc07" providerId="AD" clId="Web-{FC6CD36C-E751-4DA7-A854-36CD5406897F}" dt="2022-03-16T05:37:05.794" v="8" actId="20577"/>
      <pc:docMkLst>
        <pc:docMk/>
      </pc:docMkLst>
      <pc:sldChg chg="modSp">
        <pc:chgData name="SHASHANK H - 200953021" userId="S::shashank.h2@learner.manipal.edu::e57609a4-7199-4a90-aaae-f7516355cc07" providerId="AD" clId="Web-{FC6CD36C-E751-4DA7-A854-36CD5406897F}" dt="2022-03-16T05:36:38.839" v="2" actId="1076"/>
        <pc:sldMkLst>
          <pc:docMk/>
          <pc:sldMk cId="112746880" sldId="261"/>
        </pc:sldMkLst>
        <pc:spChg chg="mod">
          <ac:chgData name="SHASHANK H - 200953021" userId="S::shashank.h2@learner.manipal.edu::e57609a4-7199-4a90-aaae-f7516355cc07" providerId="AD" clId="Web-{FC6CD36C-E751-4DA7-A854-36CD5406897F}" dt="2022-03-16T05:36:38.839" v="2" actId="1076"/>
          <ac:spMkLst>
            <pc:docMk/>
            <pc:sldMk cId="112746880" sldId="261"/>
            <ac:spMk id="7" creationId="{A16713C2-EAE4-4ADF-9143-25AED5E565B1}"/>
          </ac:spMkLst>
        </pc:spChg>
      </pc:sldChg>
      <pc:sldChg chg="ord">
        <pc:chgData name="SHASHANK H - 200953021" userId="S::shashank.h2@learner.manipal.edu::e57609a4-7199-4a90-aaae-f7516355cc07" providerId="AD" clId="Web-{FC6CD36C-E751-4DA7-A854-36CD5406897F}" dt="2022-03-16T05:36:39.605" v="3"/>
        <pc:sldMkLst>
          <pc:docMk/>
          <pc:sldMk cId="2057083858" sldId="266"/>
        </pc:sldMkLst>
      </pc:sldChg>
      <pc:sldChg chg="modSp">
        <pc:chgData name="SHASHANK H - 200953021" userId="S::shashank.h2@learner.manipal.edu::e57609a4-7199-4a90-aaae-f7516355cc07" providerId="AD" clId="Web-{FC6CD36C-E751-4DA7-A854-36CD5406897F}" dt="2022-03-16T05:37:05.794" v="8" actId="20577"/>
        <pc:sldMkLst>
          <pc:docMk/>
          <pc:sldMk cId="2102074781" sldId="291"/>
        </pc:sldMkLst>
        <pc:spChg chg="mod">
          <ac:chgData name="SHASHANK H - 200953021" userId="S::shashank.h2@learner.manipal.edu::e57609a4-7199-4a90-aaae-f7516355cc07" providerId="AD" clId="Web-{FC6CD36C-E751-4DA7-A854-36CD5406897F}" dt="2022-03-16T05:37:05.794" v="8" actId="20577"/>
          <ac:spMkLst>
            <pc:docMk/>
            <pc:sldMk cId="2102074781" sldId="291"/>
            <ac:spMk id="4" creationId="{B4703737-2ED1-4D13-99AA-9D3FCC5982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D2278-69E8-45B1-B351-D5DBDEB1F92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29644-7C9D-4E57-BDC0-51ABB0F20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13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29644-7C9D-4E57-BDC0-51ABB0F20E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0C34-AB24-4CBF-AD55-D776FF456CA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EDB0-02EB-435B-B79F-D0A94AC8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0C34-AB24-4CBF-AD55-D776FF456CA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EDB0-02EB-435B-B79F-D0A94AC8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0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0C34-AB24-4CBF-AD55-D776FF456CA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EDB0-02EB-435B-B79F-D0A94AC8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6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0C34-AB24-4CBF-AD55-D776FF456CA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EDB0-02EB-435B-B79F-D0A94AC8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5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0C34-AB24-4CBF-AD55-D776FF456CA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EDB0-02EB-435B-B79F-D0A94AC8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5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0C34-AB24-4CBF-AD55-D776FF456CA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EDB0-02EB-435B-B79F-D0A94AC8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0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0C34-AB24-4CBF-AD55-D776FF456CA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EDB0-02EB-435B-B79F-D0A94AC8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8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0C34-AB24-4CBF-AD55-D776FF456CA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EDB0-02EB-435B-B79F-D0A94AC8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6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0C34-AB24-4CBF-AD55-D776FF456CA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EDB0-02EB-435B-B79F-D0A94AC8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9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0C34-AB24-4CBF-AD55-D776FF456CA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EDB0-02EB-435B-B79F-D0A94AC8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3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0C34-AB24-4CBF-AD55-D776FF456CA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EDB0-02EB-435B-B79F-D0A94AC8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1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80C34-AB24-4CBF-AD55-D776FF456CA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BEDB0-02EB-435B-B79F-D0A94AC8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3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3494" y="1246235"/>
            <a:ext cx="9856763" cy="2387600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ADVANCED UNIX SHELL COMMANDS 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17965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OS LAB 2</a:t>
            </a:r>
          </a:p>
          <a:p>
            <a:r>
              <a:rPr lang="en-US" sz="4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 lab manual in which each command is explained in detail</a:t>
            </a:r>
          </a:p>
        </p:txBody>
      </p:sp>
    </p:spTree>
    <p:extLst>
      <p:ext uri="{BB962C8B-B14F-4D97-AF65-F5344CB8AC3E}">
        <p14:creationId xmlns:p14="http://schemas.microsoft.com/office/powerpoint/2010/main" val="1212493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4E4611-B8F6-4049-A22A-D41A7B95CB67}"/>
              </a:ext>
            </a:extLst>
          </p:cNvPr>
          <p:cNvSpPr txBox="1"/>
          <p:nvPr/>
        </p:nvSpPr>
        <p:spPr>
          <a:xfrm>
            <a:off x="633047" y="420919"/>
            <a:ext cx="10705514" cy="5565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'c…s' Matches lines containing an c, followed by three characters, followed by an 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‘ *class' Matches lines with zero or more spaces, of the preceding characters followed by the pattern class [here, preceding character is space]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'o\{5\}„ Matches if line has 5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o‟s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'o\{5,\}„ at least 5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o‟s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'o\{5,10\}„ between 5 and 10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o‟s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 grep ’5\..’ datafile</a:t>
            </a:r>
          </a:p>
          <a:p>
            <a:pPr lvl="1" algn="just">
              <a:lnSpc>
                <a:spcPct val="15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Prints a line containing the number 5, followed by a literal period and any single character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317BC-D128-4A90-A27A-A4B6DCF1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1a. grep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9DF1F9-D9A1-40AE-B620-EE1D5A4F2F9A}"/>
              </a:ext>
            </a:extLst>
          </p:cNvPr>
          <p:cNvSpPr txBox="1"/>
          <p:nvPr/>
        </p:nvSpPr>
        <p:spPr>
          <a:xfrm>
            <a:off x="105507" y="51435"/>
            <a:ext cx="18921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1a. grep </a:t>
            </a:r>
            <a:endParaRPr lang="en-US" sz="2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35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1473B1-88D1-42D3-8697-75367809A7F7}"/>
              </a:ext>
            </a:extLst>
          </p:cNvPr>
          <p:cNvSpPr txBox="1"/>
          <p:nvPr/>
        </p:nvSpPr>
        <p:spPr>
          <a:xfrm>
            <a:off x="404446" y="268350"/>
            <a:ext cx="24934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$cat fruitlist.txt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apples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pineapple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fruit-apple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banana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pear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peach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9AFCF-65A7-435D-A33E-DC6506C40146}"/>
              </a:ext>
            </a:extLst>
          </p:cNvPr>
          <p:cNvSpPr txBox="1"/>
          <p:nvPr/>
        </p:nvSpPr>
        <p:spPr>
          <a:xfrm>
            <a:off x="7073704" y="237188"/>
            <a:ext cx="3618914" cy="19389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$grep apple fruitlist.txt</a:t>
            </a:r>
          </a:p>
          <a:p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</a:p>
          <a:p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pine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fruit-apple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30C67F-C1A3-40FA-B876-D16C7927D354}"/>
              </a:ext>
            </a:extLst>
          </p:cNvPr>
          <p:cNvSpPr txBox="1"/>
          <p:nvPr/>
        </p:nvSpPr>
        <p:spPr>
          <a:xfrm>
            <a:off x="7073704" y="4592593"/>
            <a:ext cx="3488788" cy="15696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$grep ^p fruitlist.txt</a:t>
            </a:r>
          </a:p>
          <a:p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ineapple</a:t>
            </a:r>
          </a:p>
          <a:p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ear</a:t>
            </a:r>
          </a:p>
          <a:p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E9CFDF-3FA7-4B93-8C33-E1584D7D7445}"/>
              </a:ext>
            </a:extLst>
          </p:cNvPr>
          <p:cNvSpPr txBox="1"/>
          <p:nvPr/>
        </p:nvSpPr>
        <p:spPr>
          <a:xfrm>
            <a:off x="3414931" y="2459504"/>
            <a:ext cx="3488788" cy="19389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$grep e$ fruitlist.txt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appl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pineappl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fruit-appl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orang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518ED21-2ACC-48CD-8869-FC4C76CD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1a. grep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44746C-38BA-4994-A928-D1C8AB95A387}"/>
              </a:ext>
            </a:extLst>
          </p:cNvPr>
          <p:cNvSpPr txBox="1"/>
          <p:nvPr/>
        </p:nvSpPr>
        <p:spPr>
          <a:xfrm>
            <a:off x="10692618" y="-7455"/>
            <a:ext cx="18921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1a. grep </a:t>
            </a:r>
            <a:endParaRPr lang="en-US" sz="2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27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1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1473B1-88D1-42D3-8697-75367809A7F7}"/>
              </a:ext>
            </a:extLst>
          </p:cNvPr>
          <p:cNvSpPr txBox="1"/>
          <p:nvPr/>
        </p:nvSpPr>
        <p:spPr>
          <a:xfrm>
            <a:off x="404446" y="268350"/>
            <a:ext cx="2493499" cy="37856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$cat fruitlist.txt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apples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pineapple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fruit-apple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banana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pear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peach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orange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13CB0-20B7-40AC-AA01-A18D9B9AA730}"/>
              </a:ext>
            </a:extLst>
          </p:cNvPr>
          <p:cNvSpPr txBox="1"/>
          <p:nvPr/>
        </p:nvSpPr>
        <p:spPr>
          <a:xfrm>
            <a:off x="4969998" y="1604168"/>
            <a:ext cx="6112412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$grep -x apple fruitlist.txt # match whole line</a:t>
            </a:r>
          </a:p>
          <a:p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E95785-051A-4CEB-A278-1B8F7EC1A811}"/>
              </a:ext>
            </a:extLst>
          </p:cNvPr>
          <p:cNvSpPr txBox="1"/>
          <p:nvPr/>
        </p:nvSpPr>
        <p:spPr>
          <a:xfrm>
            <a:off x="4379157" y="3558348"/>
            <a:ext cx="7548486" cy="19389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$grep -v apple fruitlist.txt #print unmatched lines 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banana 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pear 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peach 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orange 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518ED21-2ACC-48CD-8869-FC4C76CD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1a. grep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44746C-38BA-4994-A928-D1C8AB95A387}"/>
              </a:ext>
            </a:extLst>
          </p:cNvPr>
          <p:cNvSpPr txBox="1"/>
          <p:nvPr/>
        </p:nvSpPr>
        <p:spPr>
          <a:xfrm>
            <a:off x="10692618" y="-7455"/>
            <a:ext cx="18921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1a. grep </a:t>
            </a:r>
            <a:endParaRPr lang="en-US" sz="2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60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CBB4AB-10B7-4A59-9B20-FA97669402CE}"/>
              </a:ext>
            </a:extLst>
          </p:cNvPr>
          <p:cNvSpPr txBox="1"/>
          <p:nvPr/>
        </p:nvSpPr>
        <p:spPr>
          <a:xfrm>
            <a:off x="225083" y="170624"/>
            <a:ext cx="1252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1b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6628F-5160-4BD9-8837-201DE3801D64}"/>
              </a:ext>
            </a:extLst>
          </p:cNvPr>
          <p:cNvSpPr txBox="1"/>
          <p:nvPr/>
        </p:nvSpPr>
        <p:spPr>
          <a:xfrm>
            <a:off x="225083" y="692174"/>
            <a:ext cx="108602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is a program that prints the lines of its input or </a:t>
            </a:r>
            <a:r>
              <a:rPr lang="en-US" sz="2400" b="1" i="0" u="none" strike="noStrike" baseline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 of all files listed in its argument</a:t>
            </a:r>
            <a:r>
              <a:rPr lang="en-US" sz="24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 in sorted order.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E4CDC-7DCB-42E6-A9C7-5E33A26E2681}"/>
              </a:ext>
            </a:extLst>
          </p:cNvPr>
          <p:cNvSpPr txBox="1"/>
          <p:nvPr/>
        </p:nvSpPr>
        <p:spPr>
          <a:xfrm>
            <a:off x="604911" y="2378504"/>
            <a:ext cx="2493499" cy="34163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$cat fruitlist1.txt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apples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pineapple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fruit-apple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banana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pear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peach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615D7-5EF8-410A-80FE-32D8F0E57E7A}"/>
              </a:ext>
            </a:extLst>
          </p:cNvPr>
          <p:cNvSpPr txBox="1"/>
          <p:nvPr/>
        </p:nvSpPr>
        <p:spPr>
          <a:xfrm>
            <a:off x="3907301" y="2750906"/>
            <a:ext cx="2380957" cy="26776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$cat fruitlist2.txt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figs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watermelon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dates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guava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breadfruit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apricots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F095AB-4030-4354-B5F7-A96999D50CF3}"/>
              </a:ext>
            </a:extLst>
          </p:cNvPr>
          <p:cNvSpPr txBox="1"/>
          <p:nvPr/>
        </p:nvSpPr>
        <p:spPr>
          <a:xfrm>
            <a:off x="7353886" y="1422529"/>
            <a:ext cx="4233203" cy="470898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$cat fruitlist1.txt fruitlist2.txt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apples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pineapple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fruit-apple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banana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pear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peach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orange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figs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watermelon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dates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guava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breadfruit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apricots</a:t>
            </a:r>
          </a:p>
        </p:txBody>
      </p:sp>
    </p:spTree>
    <p:extLst>
      <p:ext uri="{BB962C8B-B14F-4D97-AF65-F5344CB8AC3E}">
        <p14:creationId xmlns:p14="http://schemas.microsoft.com/office/powerpoint/2010/main" val="129180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F9B75F-D2B7-4634-9296-C9BD86580203}"/>
              </a:ext>
            </a:extLst>
          </p:cNvPr>
          <p:cNvSpPr txBox="1"/>
          <p:nvPr/>
        </p:nvSpPr>
        <p:spPr>
          <a:xfrm>
            <a:off x="151228" y="462461"/>
            <a:ext cx="257790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$sort fruitlist1.txt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apples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banana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fruit-apple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orange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peach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pear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pineapple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0289A-ADD8-4EEC-AAC7-2110373F099E}"/>
              </a:ext>
            </a:extLst>
          </p:cNvPr>
          <p:cNvSpPr txBox="1"/>
          <p:nvPr/>
        </p:nvSpPr>
        <p:spPr>
          <a:xfrm>
            <a:off x="2729133" y="488824"/>
            <a:ext cx="4479387" cy="600164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$sort fruitlist1.txt fruitlist2.txt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apples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apricots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banana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breadfruit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dates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figs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fruit-apple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guava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orange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peach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pear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pineapple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watermelon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C14C2-1070-42C7-BDA4-64E5BE523D06}"/>
              </a:ext>
            </a:extLst>
          </p:cNvPr>
          <p:cNvSpPr txBox="1"/>
          <p:nvPr/>
        </p:nvSpPr>
        <p:spPr>
          <a:xfrm>
            <a:off x="7391400" y="487025"/>
            <a:ext cx="4649372" cy="59400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$cat fruitlist1.txt fruitlist2.txt | sort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apples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apricots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banana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breadfruit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dates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figs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fruit-apple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guava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orange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peach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pear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pineapple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watermelon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BC11C-670F-4BF2-B416-CDCE4BDFAFBB}"/>
              </a:ext>
            </a:extLst>
          </p:cNvPr>
          <p:cNvSpPr txBox="1"/>
          <p:nvPr/>
        </p:nvSpPr>
        <p:spPr>
          <a:xfrm>
            <a:off x="151228" y="-60759"/>
            <a:ext cx="1252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1b sort</a:t>
            </a:r>
          </a:p>
        </p:txBody>
      </p:sp>
    </p:spTree>
    <p:extLst>
      <p:ext uri="{BB962C8B-B14F-4D97-AF65-F5344CB8AC3E}">
        <p14:creationId xmlns:p14="http://schemas.microsoft.com/office/powerpoint/2010/main" val="419851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CBB4AB-10B7-4A59-9B20-FA97669402CE}"/>
              </a:ext>
            </a:extLst>
          </p:cNvPr>
          <p:cNvSpPr txBox="1"/>
          <p:nvPr/>
        </p:nvSpPr>
        <p:spPr>
          <a:xfrm>
            <a:off x="604911" y="337625"/>
            <a:ext cx="1252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1b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6628F-5160-4BD9-8837-201DE3801D64}"/>
              </a:ext>
            </a:extLst>
          </p:cNvPr>
          <p:cNvSpPr txBox="1"/>
          <p:nvPr/>
        </p:nvSpPr>
        <p:spPr>
          <a:xfrm>
            <a:off x="604911" y="1190287"/>
            <a:ext cx="10860258" cy="2600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Sort doesn’t modify the input file content.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</a:t>
            </a:r>
            <a:r>
              <a:rPr lang="en-US" sz="2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&lt;any number of filenames&gt; #sort the content of file(s)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</a:t>
            </a:r>
            <a:r>
              <a:rPr lang="en-US" sz="2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b="0" i="0" u="none" strike="noStrike" baseline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sz="2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#sort alphabetically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</a:t>
            </a:r>
            <a:r>
              <a:rPr lang="en-US" sz="2800" b="1" i="1" u="none" strike="noStrike" baseline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lang="en-US" sz="2800" b="1" i="0" u="none" strike="noStrike" baseline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b="1" i="0" u="none" strike="noStrike" baseline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outputFile</a:t>
            </a:r>
            <a:r>
              <a:rPr lang="en-US" sz="2800" b="1" i="0" u="none" strike="noStrike" baseline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&lt;file&gt; #write result to a file 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469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CBB4AB-10B7-4A59-9B20-FA97669402CE}"/>
              </a:ext>
            </a:extLst>
          </p:cNvPr>
          <p:cNvSpPr txBox="1"/>
          <p:nvPr/>
        </p:nvSpPr>
        <p:spPr>
          <a:xfrm>
            <a:off x="604911" y="337625"/>
            <a:ext cx="1252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1b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56C0E-45D1-483F-804D-1143740CAAAF}"/>
              </a:ext>
            </a:extLst>
          </p:cNvPr>
          <p:cNvSpPr txBox="1"/>
          <p:nvPr/>
        </p:nvSpPr>
        <p:spPr>
          <a:xfrm>
            <a:off x="604911" y="978097"/>
            <a:ext cx="76809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-r &lt;</a:t>
            </a:r>
            <a:r>
              <a:rPr lang="en-US" sz="2800" b="1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#sort in reverse 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F86DE2-62B9-40F7-BCF8-B27979A810F6}"/>
              </a:ext>
            </a:extLst>
          </p:cNvPr>
          <p:cNvSpPr txBox="1"/>
          <p:nvPr/>
        </p:nvSpPr>
        <p:spPr>
          <a:xfrm>
            <a:off x="3046828" y="1752995"/>
            <a:ext cx="60983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$sort –r fruitlist1.txt</a:t>
            </a:r>
          </a:p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pineapple</a:t>
            </a:r>
          </a:p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pear</a:t>
            </a:r>
          </a:p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peach</a:t>
            </a:r>
          </a:p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orange</a:t>
            </a:r>
          </a:p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fruit-apple</a:t>
            </a:r>
          </a:p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banana</a:t>
            </a:r>
          </a:p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apples</a:t>
            </a:r>
          </a:p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1325533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F9B75F-D2B7-4634-9296-C9BD86580203}"/>
              </a:ext>
            </a:extLst>
          </p:cNvPr>
          <p:cNvSpPr txBox="1"/>
          <p:nvPr/>
        </p:nvSpPr>
        <p:spPr>
          <a:xfrm>
            <a:off x="151228" y="967125"/>
            <a:ext cx="257790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$cat numbers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352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3242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67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687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242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47656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857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367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245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235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0289A-ADD8-4EEC-AAC7-2110373F099E}"/>
              </a:ext>
            </a:extLst>
          </p:cNvPr>
          <p:cNvSpPr txBox="1"/>
          <p:nvPr/>
        </p:nvSpPr>
        <p:spPr>
          <a:xfrm>
            <a:off x="2729133" y="967125"/>
            <a:ext cx="3366867" cy="526297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$sort numbers 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#non-numeric sorting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235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242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245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3242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352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367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47656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67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687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857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C14C2-1070-42C7-BDA4-64E5BE523D06}"/>
              </a:ext>
            </a:extLst>
          </p:cNvPr>
          <p:cNvSpPr txBox="1"/>
          <p:nvPr/>
        </p:nvSpPr>
        <p:spPr>
          <a:xfrm>
            <a:off x="7956882" y="961770"/>
            <a:ext cx="3366867" cy="526297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$sort -n numbers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#numeric sorting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67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235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242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245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352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367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687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857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3242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47656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F1591-1A6C-4FD4-8FB8-C7F68232129B}"/>
              </a:ext>
            </a:extLst>
          </p:cNvPr>
          <p:cNvSpPr txBox="1"/>
          <p:nvPr/>
        </p:nvSpPr>
        <p:spPr>
          <a:xfrm>
            <a:off x="187915" y="0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1b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4689B2-5228-4F75-B04B-8F7970CEB35A}"/>
              </a:ext>
            </a:extLst>
          </p:cNvPr>
          <p:cNvSpPr txBox="1"/>
          <p:nvPr/>
        </p:nvSpPr>
        <p:spPr>
          <a:xfrm>
            <a:off x="2194560" y="116027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-n &lt;</a:t>
            </a:r>
            <a:r>
              <a:rPr lang="en-US" sz="2400" b="1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#sort numbers</a:t>
            </a:r>
          </a:p>
        </p:txBody>
      </p:sp>
    </p:spTree>
    <p:extLst>
      <p:ext uri="{BB962C8B-B14F-4D97-AF65-F5344CB8AC3E}">
        <p14:creationId xmlns:p14="http://schemas.microsoft.com/office/powerpoint/2010/main" val="324869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CBB4AB-10B7-4A59-9B20-FA97669402CE}"/>
              </a:ext>
            </a:extLst>
          </p:cNvPr>
          <p:cNvSpPr txBox="1"/>
          <p:nvPr/>
        </p:nvSpPr>
        <p:spPr>
          <a:xfrm>
            <a:off x="0" y="0"/>
            <a:ext cx="1031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1c </a:t>
            </a:r>
            <a:r>
              <a:rPr lang="en-US" sz="2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392D9A-E34A-4F89-AB6D-13EC2D982376}"/>
              </a:ext>
            </a:extLst>
          </p:cNvPr>
          <p:cNvSpPr txBox="1"/>
          <p:nvPr/>
        </p:nvSpPr>
        <p:spPr>
          <a:xfrm>
            <a:off x="211016" y="667604"/>
            <a:ext cx="1073364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(word count)</a:t>
            </a:r>
          </a:p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This shell command is used to print the number of lines words in the input file/s.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&gt; #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lines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words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 size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&lt;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CDDE51-EE69-41B7-82EC-1DAA93877C23}"/>
              </a:ext>
            </a:extLst>
          </p:cNvPr>
          <p:cNvSpPr txBox="1"/>
          <p:nvPr/>
        </p:nvSpPr>
        <p:spPr>
          <a:xfrm>
            <a:off x="393896" y="2908495"/>
            <a:ext cx="2504049" cy="34163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$cat fruitlist.txt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apples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pineapple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fruit-apple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banana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pear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peach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CDCD0E-B92A-4099-A68D-2AE4C1F0CADE}"/>
              </a:ext>
            </a:extLst>
          </p:cNvPr>
          <p:cNvSpPr txBox="1"/>
          <p:nvPr/>
        </p:nvSpPr>
        <p:spPr>
          <a:xfrm>
            <a:off x="3591951" y="2908495"/>
            <a:ext cx="2504049" cy="8309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fruitlist.txt</a:t>
            </a:r>
          </a:p>
          <a:p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f1</a:t>
            </a:r>
          </a:p>
        </p:txBody>
      </p:sp>
    </p:spTree>
    <p:extLst>
      <p:ext uri="{BB962C8B-B14F-4D97-AF65-F5344CB8AC3E}">
        <p14:creationId xmlns:p14="http://schemas.microsoft.com/office/powerpoint/2010/main" val="44121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CBB4AB-10B7-4A59-9B20-FA97669402CE}"/>
              </a:ext>
            </a:extLst>
          </p:cNvPr>
          <p:cNvSpPr txBox="1"/>
          <p:nvPr/>
        </p:nvSpPr>
        <p:spPr>
          <a:xfrm>
            <a:off x="604911" y="337625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1c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392D9A-E34A-4F89-AB6D-13EC2D982376}"/>
              </a:ext>
            </a:extLst>
          </p:cNvPr>
          <p:cNvSpPr txBox="1"/>
          <p:nvPr/>
        </p:nvSpPr>
        <p:spPr>
          <a:xfrm>
            <a:off x="604911" y="1230312"/>
            <a:ext cx="107336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Other arguments includes: -l (lines), -w (words), -c (byte size), -m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267BC6-E699-4541-879A-47CBBEF3E2A3}"/>
              </a:ext>
            </a:extLst>
          </p:cNvPr>
          <p:cNvSpPr txBox="1"/>
          <p:nvPr/>
        </p:nvSpPr>
        <p:spPr>
          <a:xfrm>
            <a:off x="604911" y="2201985"/>
            <a:ext cx="6098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–l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fruitlist.txt</a:t>
            </a:r>
          </a:p>
          <a:p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3E92CB-F7EF-42BD-B159-375329FAC940}"/>
              </a:ext>
            </a:extLst>
          </p:cNvPr>
          <p:cNvSpPr txBox="1"/>
          <p:nvPr/>
        </p:nvSpPr>
        <p:spPr>
          <a:xfrm>
            <a:off x="604911" y="3105834"/>
            <a:ext cx="6098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–w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fruitlist.txt</a:t>
            </a:r>
          </a:p>
          <a:p>
            <a:r>
              <a:rPr 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0BE17-327E-4648-8083-E7710F17F685}"/>
              </a:ext>
            </a:extLst>
          </p:cNvPr>
          <p:cNvSpPr txBox="1"/>
          <p:nvPr/>
        </p:nvSpPr>
        <p:spPr>
          <a:xfrm>
            <a:off x="604911" y="4169118"/>
            <a:ext cx="6098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–c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fruitlist.txt</a:t>
            </a:r>
          </a:p>
          <a:p>
            <a:r>
              <a:rPr 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f1</a:t>
            </a:r>
          </a:p>
        </p:txBody>
      </p:sp>
    </p:spTree>
    <p:extLst>
      <p:ext uri="{BB962C8B-B14F-4D97-AF65-F5344CB8AC3E}">
        <p14:creationId xmlns:p14="http://schemas.microsoft.com/office/powerpoint/2010/main" val="385724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Only few commands related to Lab 2 are discussed here</a:t>
            </a:r>
          </a:p>
          <a:p>
            <a:pPr algn="just"/>
            <a:endParaRPr lang="en-US"/>
          </a:p>
          <a:p>
            <a:pPr algn="just"/>
            <a:r>
              <a:rPr lang="en-US"/>
              <a:t>Students can learn these Advanced Unix Shell Commands and practice</a:t>
            </a:r>
          </a:p>
          <a:p>
            <a:pPr algn="just"/>
            <a:endParaRPr lang="en-US"/>
          </a:p>
          <a:p>
            <a:pPr algn="just"/>
            <a:r>
              <a:rPr lang="en-US"/>
              <a:t>This will help you in understanding few commands now, all Advanced Shell commands can be focused during regular labs.</a:t>
            </a:r>
          </a:p>
        </p:txBody>
      </p:sp>
    </p:spTree>
    <p:extLst>
      <p:ext uri="{BB962C8B-B14F-4D97-AF65-F5344CB8AC3E}">
        <p14:creationId xmlns:p14="http://schemas.microsoft.com/office/powerpoint/2010/main" val="2696307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CBB4AB-10B7-4A59-9B20-FA97669402CE}"/>
              </a:ext>
            </a:extLst>
          </p:cNvPr>
          <p:cNvSpPr txBox="1"/>
          <p:nvPr/>
        </p:nvSpPr>
        <p:spPr>
          <a:xfrm>
            <a:off x="604911" y="337625"/>
            <a:ext cx="1031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1c </a:t>
            </a:r>
            <a:r>
              <a:rPr lang="en-US" sz="2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392D9A-E34A-4F89-AB6D-13EC2D982376}"/>
              </a:ext>
            </a:extLst>
          </p:cNvPr>
          <p:cNvSpPr txBox="1"/>
          <p:nvPr/>
        </p:nvSpPr>
        <p:spPr>
          <a:xfrm>
            <a:off x="604911" y="1230312"/>
            <a:ext cx="107336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* : counts for all files in the current directory.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71CDA6-2697-463A-AD59-4AAF47428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534" y="2319010"/>
            <a:ext cx="5698578" cy="330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47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0A60BC-BFD0-4A52-AF95-D38D1BE15F1D}"/>
              </a:ext>
            </a:extLst>
          </p:cNvPr>
          <p:cNvSpPr txBox="1"/>
          <p:nvPr/>
        </p:nvSpPr>
        <p:spPr>
          <a:xfrm>
            <a:off x="235634" y="422031"/>
            <a:ext cx="109200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1d. cut</a:t>
            </a:r>
          </a:p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cut is a data filter: it extracts columns from tabular data.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Columns can be character positions or—relevant in this example—fields that are separated by TAB characters (default delimiter) or other delimiters.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433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36A2CA-AF78-462B-9015-105C21B84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625562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229">
                  <a:extLst>
                    <a:ext uri="{9D8B030D-6E8A-4147-A177-3AD203B41FA5}">
                      <a16:colId xmlns:a16="http://schemas.microsoft.com/office/drawing/2014/main" val="1151626277"/>
                    </a:ext>
                  </a:extLst>
                </a:gridCol>
                <a:gridCol w="2383971">
                  <a:extLst>
                    <a:ext uri="{9D8B030D-6E8A-4147-A177-3AD203B41FA5}">
                      <a16:colId xmlns:a16="http://schemas.microsoft.com/office/drawing/2014/main" val="143124362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9366123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341774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2476742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04633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Roll number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Semester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Section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Department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083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ABC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346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255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GHI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333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0431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JKL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351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555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4286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PQR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666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8735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STU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777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174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VWX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888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63376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8A66C46-94B8-44C9-AC2A-FEF1B1833C0B}"/>
              </a:ext>
            </a:extLst>
          </p:cNvPr>
          <p:cNvSpPr txBox="1"/>
          <p:nvPr/>
        </p:nvSpPr>
        <p:spPr>
          <a:xfrm>
            <a:off x="590843" y="844061"/>
            <a:ext cx="4923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$cat record.txt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#tab as field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delimeter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80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A391E1-A0BA-4200-9F76-86E46CA20BDE}"/>
              </a:ext>
            </a:extLst>
          </p:cNvPr>
          <p:cNvSpPr txBox="1"/>
          <p:nvPr/>
        </p:nvSpPr>
        <p:spPr>
          <a:xfrm>
            <a:off x="742069" y="371007"/>
            <a:ext cx="111090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$cut –c 1-3 record.txt # -c specifies characters to be extracted from each record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91114ED-3491-430A-916F-BA9AF05B50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175336"/>
              </p:ext>
            </p:extLst>
          </p:nvPr>
        </p:nvGraphicFramePr>
        <p:xfrm>
          <a:off x="4481732" y="1375459"/>
          <a:ext cx="114202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023">
                  <a:extLst>
                    <a:ext uri="{9D8B030D-6E8A-4147-A177-3AD203B41FA5}">
                      <a16:colId xmlns:a16="http://schemas.microsoft.com/office/drawing/2014/main" val="1151626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083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ABC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346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255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GHI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0431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JKL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351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4286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PQR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8735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STU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174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VWX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6337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13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948503-D6E4-4A0F-A2F5-B6F79DAD1814}"/>
              </a:ext>
            </a:extLst>
          </p:cNvPr>
          <p:cNvSpPr/>
          <p:nvPr/>
        </p:nvSpPr>
        <p:spPr>
          <a:xfrm>
            <a:off x="4459458" y="872197"/>
            <a:ext cx="4178105" cy="4332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36A2CA-AF78-462B-9015-105C21B84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892457"/>
              </p:ext>
            </p:extLst>
          </p:nvPr>
        </p:nvGraphicFramePr>
        <p:xfrm>
          <a:off x="5524988" y="1945640"/>
          <a:ext cx="1142023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2023">
                  <a:extLst>
                    <a:ext uri="{9D8B030D-6E8A-4147-A177-3AD203B41FA5}">
                      <a16:colId xmlns:a16="http://schemas.microsoft.com/office/drawing/2014/main" val="1151626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ABC4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46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DEF4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55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GHI4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431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JKL4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51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MNO4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286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PQR4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735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STU4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174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VWX4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3376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8A66C46-94B8-44C9-AC2A-FEF1B1833C0B}"/>
              </a:ext>
            </a:extLst>
          </p:cNvPr>
          <p:cNvSpPr txBox="1"/>
          <p:nvPr/>
        </p:nvSpPr>
        <p:spPr>
          <a:xfrm>
            <a:off x="4684541" y="872197"/>
            <a:ext cx="3724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cut -c1-3,8 record.txt 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#characters 1 thru 3, and 8</a:t>
            </a:r>
          </a:p>
        </p:txBody>
      </p:sp>
    </p:spTree>
    <p:extLst>
      <p:ext uri="{BB962C8B-B14F-4D97-AF65-F5344CB8AC3E}">
        <p14:creationId xmlns:p14="http://schemas.microsoft.com/office/powerpoint/2010/main" val="151111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74F6586-6EBC-4EF0-8BF0-F8CA3D3A7FE5}"/>
              </a:ext>
            </a:extLst>
          </p:cNvPr>
          <p:cNvGrpSpPr/>
          <p:nvPr/>
        </p:nvGrpSpPr>
        <p:grpSpPr>
          <a:xfrm>
            <a:off x="2897945" y="300599"/>
            <a:ext cx="7063155" cy="5875117"/>
            <a:chOff x="168812" y="370938"/>
            <a:chExt cx="7063155" cy="587511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956479-9B79-4539-B875-FFFB6BF2ECF1}"/>
                </a:ext>
              </a:extLst>
            </p:cNvPr>
            <p:cNvSpPr/>
            <p:nvPr/>
          </p:nvSpPr>
          <p:spPr>
            <a:xfrm>
              <a:off x="168812" y="370938"/>
              <a:ext cx="6555545" cy="58751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0CF843-54C2-4C5A-B883-F0597C9352FD}"/>
                </a:ext>
              </a:extLst>
            </p:cNvPr>
            <p:cNvSpPr txBox="1"/>
            <p:nvPr/>
          </p:nvSpPr>
          <p:spPr>
            <a:xfrm>
              <a:off x="295423" y="370938"/>
              <a:ext cx="693654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cut –f 1,4,7 record.txt </a:t>
              </a:r>
            </a:p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#tab-separated fields 1, 4, and 6 </a:t>
              </a:r>
            </a:p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#-f specifies fields to be extracted.</a:t>
              </a:r>
            </a:p>
          </p:txBody>
        </p:sp>
        <p:graphicFrame>
          <p:nvGraphicFramePr>
            <p:cNvPr id="10" name="Table 4">
              <a:extLst>
                <a:ext uri="{FF2B5EF4-FFF2-40B4-BE49-F238E27FC236}">
                  <a16:creationId xmlns:a16="http://schemas.microsoft.com/office/drawing/2014/main" id="{19A4097F-8A4A-4D71-8284-F0B813755F9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1474653"/>
                </p:ext>
              </p:extLst>
            </p:nvPr>
          </p:nvGraphicFramePr>
          <p:xfrm>
            <a:off x="295423" y="1760220"/>
            <a:ext cx="4647223" cy="333756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142023">
                    <a:extLst>
                      <a:ext uri="{9D8B030D-6E8A-4147-A177-3AD203B41FA5}">
                        <a16:colId xmlns:a16="http://schemas.microsoft.com/office/drawing/2014/main" val="1151626277"/>
                      </a:ext>
                    </a:extLst>
                  </a:gridCol>
                  <a:gridCol w="1752600">
                    <a:extLst>
                      <a:ext uri="{9D8B030D-6E8A-4147-A177-3AD203B41FA5}">
                        <a16:colId xmlns:a16="http://schemas.microsoft.com/office/drawing/2014/main" val="1834177499"/>
                      </a:ext>
                    </a:extLst>
                  </a:gridCol>
                  <a:gridCol w="1752600">
                    <a:extLst>
                      <a:ext uri="{9D8B030D-6E8A-4147-A177-3AD203B41FA5}">
                        <a16:colId xmlns:a16="http://schemas.microsoft.com/office/drawing/2014/main" val="804633518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Name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381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Semester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381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Department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381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3310830706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ABC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381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4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381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IT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381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4223461684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DEF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4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IT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239255504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GHI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4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CCE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600431498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JKL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4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CCE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3743517377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MNO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4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CCE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3154286393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PQR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4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CSE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293873567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STU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4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CSE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310317413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VWX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4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ECE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3036337649"/>
                    </a:ext>
                  </a:extLst>
                </a:tr>
              </a:tbl>
            </a:graphicData>
          </a:graphic>
        </p:graphicFrame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08F50F9-EBFE-48D8-A9D1-D4A0FAF1106D}"/>
              </a:ext>
            </a:extLst>
          </p:cNvPr>
          <p:cNvSpPr txBox="1"/>
          <p:nvPr/>
        </p:nvSpPr>
        <p:spPr>
          <a:xfrm>
            <a:off x="3620672" y="5300696"/>
            <a:ext cx="51100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f1:  Name, f2: Roll number,, </a:t>
            </a:r>
            <a:r>
              <a:rPr lang="en-US" sz="1800" i="0" u="none" strike="noStrike" kern="120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f3: Regno</a:t>
            </a:r>
            <a:r>
              <a:rPr lang="en-US" kern="1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i="0" u="none" strike="noStrike" kern="120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4: Semester</a:t>
            </a:r>
            <a:r>
              <a:rPr lang="en-US" sz="1800" i="0" u="none" strike="noStrike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i="0" u="none" strike="noStrike" kern="120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5: Section</a:t>
            </a:r>
            <a:r>
              <a:rPr lang="en-US" kern="1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i="0" u="none" strike="noStrike" kern="120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6: Department</a:t>
            </a:r>
            <a:endParaRPr lang="en-US" sz="1800" i="0" u="none" strike="noStrike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555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A66C46-94B8-44C9-AC2A-FEF1B1833C0B}"/>
              </a:ext>
            </a:extLst>
          </p:cNvPr>
          <p:cNvSpPr txBox="1"/>
          <p:nvPr/>
        </p:nvSpPr>
        <p:spPr>
          <a:xfrm>
            <a:off x="590843" y="844061"/>
            <a:ext cx="6922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$cat record_comma.txt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#comma (,) as field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delimeter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41592-3838-4F05-9BBF-831AB4396E4C}"/>
              </a:ext>
            </a:extLst>
          </p:cNvPr>
          <p:cNvSpPr txBox="1"/>
          <p:nvPr/>
        </p:nvSpPr>
        <p:spPr>
          <a:xfrm>
            <a:off x="3049172" y="2132822"/>
            <a:ext cx="60983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Name, Roll number, Regno, Semester, Section, Department</a:t>
            </a:r>
          </a:p>
          <a:p>
            <a:r>
              <a:rPr lang="en-US"/>
              <a:t>ABC, 1, 111, 4, A, IT</a:t>
            </a:r>
          </a:p>
          <a:p>
            <a:r>
              <a:rPr lang="en-US"/>
              <a:t>DEF, 2, 222, 4, A, IT</a:t>
            </a:r>
          </a:p>
          <a:p>
            <a:r>
              <a:rPr lang="en-US"/>
              <a:t>GHI, 3, 333, 4, A, CCE</a:t>
            </a:r>
          </a:p>
          <a:p>
            <a:r>
              <a:rPr lang="en-US"/>
              <a:t>JKL, 4, 444, 4, B, CCE</a:t>
            </a:r>
          </a:p>
          <a:p>
            <a:r>
              <a:rPr lang="en-US"/>
              <a:t>MNO, 5, 555, 4, B, CCE</a:t>
            </a:r>
          </a:p>
          <a:p>
            <a:r>
              <a:rPr lang="en-US"/>
              <a:t>PQR, 6, 666, 4, A, CSE</a:t>
            </a:r>
          </a:p>
          <a:p>
            <a:r>
              <a:rPr lang="en-US"/>
              <a:t>STU, 7, 777, 4, B, CSE</a:t>
            </a:r>
          </a:p>
          <a:p>
            <a:r>
              <a:rPr lang="en-US"/>
              <a:t>VWX, 8, 888, 4, A, ECE</a:t>
            </a:r>
          </a:p>
        </p:txBody>
      </p:sp>
    </p:spTree>
    <p:extLst>
      <p:ext uri="{BB962C8B-B14F-4D97-AF65-F5344CB8AC3E}">
        <p14:creationId xmlns:p14="http://schemas.microsoft.com/office/powerpoint/2010/main" val="3945985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C4A4377-7B66-4598-8FF4-07B2904158A9}"/>
              </a:ext>
            </a:extLst>
          </p:cNvPr>
          <p:cNvGrpSpPr/>
          <p:nvPr/>
        </p:nvGrpSpPr>
        <p:grpSpPr>
          <a:xfrm>
            <a:off x="815926" y="194700"/>
            <a:ext cx="10522634" cy="5875117"/>
            <a:chOff x="168812" y="370938"/>
            <a:chExt cx="7063155" cy="5875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9FDB2A-A998-4F62-94EF-093CBE8F8ED2}"/>
                </a:ext>
              </a:extLst>
            </p:cNvPr>
            <p:cNvSpPr/>
            <p:nvPr/>
          </p:nvSpPr>
          <p:spPr>
            <a:xfrm>
              <a:off x="168812" y="370938"/>
              <a:ext cx="6555545" cy="58751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656CA2-A38B-4C21-8C63-71313327FBDA}"/>
                </a:ext>
              </a:extLst>
            </p:cNvPr>
            <p:cNvSpPr txBox="1"/>
            <p:nvPr/>
          </p:nvSpPr>
          <p:spPr>
            <a:xfrm>
              <a:off x="295423" y="370938"/>
              <a:ext cx="693654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cut –d “,” –f 1,4,7 record_comma.txt </a:t>
              </a:r>
            </a:p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#comma separated fields 1, 4, and 6 #-f specifies fields  to be extracted.</a:t>
              </a:r>
            </a:p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#option –d specifies field delimiter (Note: Default delimiter is TAB)</a:t>
              </a:r>
            </a:p>
          </p:txBody>
        </p:sp>
        <p:graphicFrame>
          <p:nvGraphicFramePr>
            <p:cNvPr id="16" name="Table 4">
              <a:extLst>
                <a:ext uri="{FF2B5EF4-FFF2-40B4-BE49-F238E27FC236}">
                  <a16:creationId xmlns:a16="http://schemas.microsoft.com/office/drawing/2014/main" id="{76E74E95-C539-4A45-86A3-41B0ED7E2A8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02262564"/>
                </p:ext>
              </p:extLst>
            </p:nvPr>
          </p:nvGraphicFramePr>
          <p:xfrm>
            <a:off x="295423" y="1760220"/>
            <a:ext cx="3119376" cy="333756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142023">
                    <a:extLst>
                      <a:ext uri="{9D8B030D-6E8A-4147-A177-3AD203B41FA5}">
                        <a16:colId xmlns:a16="http://schemas.microsoft.com/office/drawing/2014/main" val="1151626277"/>
                      </a:ext>
                    </a:extLst>
                  </a:gridCol>
                  <a:gridCol w="1752600">
                    <a:extLst>
                      <a:ext uri="{9D8B030D-6E8A-4147-A177-3AD203B41FA5}">
                        <a16:colId xmlns:a16="http://schemas.microsoft.com/office/drawing/2014/main" val="1834177499"/>
                      </a:ext>
                    </a:extLst>
                  </a:gridCol>
                  <a:gridCol w="1752600">
                    <a:extLst>
                      <a:ext uri="{9D8B030D-6E8A-4147-A177-3AD203B41FA5}">
                        <a16:colId xmlns:a16="http://schemas.microsoft.com/office/drawing/2014/main" val="804633518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Name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381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Semester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381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Department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381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3310830706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ABC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381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4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381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IT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381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4223461684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DEF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4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IT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239255504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GHI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4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CCE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600431498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JKL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4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CCE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3743517377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MNO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4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CCE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3154286393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PQR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4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CSE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293873567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STU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4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CSE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310317413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VWX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4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/>
                          <a:t>ECE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3036337649"/>
                    </a:ext>
                  </a:extLst>
                </a:tr>
              </a:tbl>
            </a:graphicData>
          </a:graphic>
        </p:graphicFrame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08F50F9-EBFE-48D8-A9D1-D4A0FAF1106D}"/>
              </a:ext>
            </a:extLst>
          </p:cNvPr>
          <p:cNvSpPr txBox="1"/>
          <p:nvPr/>
        </p:nvSpPr>
        <p:spPr>
          <a:xfrm>
            <a:off x="3616510" y="5274018"/>
            <a:ext cx="51100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f1:  Name, f2: Roll number,, </a:t>
            </a:r>
            <a:r>
              <a:rPr lang="en-US" sz="1800" i="0" u="none" strike="noStrike" kern="120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f3: Regno</a:t>
            </a:r>
            <a:r>
              <a:rPr lang="en-US" kern="1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i="0" u="none" strike="noStrike" kern="120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4: Semester</a:t>
            </a:r>
            <a:r>
              <a:rPr lang="en-US" sz="1800" i="0" u="none" strike="noStrike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i="0" u="none" strike="noStrike" kern="120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5: Section</a:t>
            </a:r>
            <a:r>
              <a:rPr lang="en-US" kern="1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i="0" u="none" strike="noStrike" kern="120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6: Department</a:t>
            </a:r>
            <a:endParaRPr lang="en-US" sz="1800" i="0" u="none" strike="noStrike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16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0DC40D-29B1-4250-8216-13EA1A9F841B}"/>
              </a:ext>
            </a:extLst>
          </p:cNvPr>
          <p:cNvSpPr txBox="1"/>
          <p:nvPr/>
        </p:nvSpPr>
        <p:spPr>
          <a:xfrm>
            <a:off x="168812" y="135381"/>
            <a:ext cx="1136669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f. tr (translate)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tr filter is used to translate one set of characters from the standard inputs to an-other.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$tr “[a-z]” “[A-Z]” &lt; filename #maps all lowercase characters in filename to up-percase. Content of the file is not changed.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9FB26A-AF04-4114-8D5D-DE0F88A898FD}"/>
              </a:ext>
            </a:extLst>
          </p:cNvPr>
          <p:cNvSpPr txBox="1"/>
          <p:nvPr/>
        </p:nvSpPr>
        <p:spPr>
          <a:xfrm>
            <a:off x="5005990" y="2922877"/>
            <a:ext cx="3387338" cy="34163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$tr a-z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A-Z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fruitlist.txt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APPLES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PINEAPPLE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FRUIT-APPLE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BANANA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PEAR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PEACH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ORANGE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C111C4-7EC0-40EC-B944-F74CE00B0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62" y="2922877"/>
            <a:ext cx="2603218" cy="35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0DC40D-29B1-4250-8216-13EA1A9F841B}"/>
              </a:ext>
            </a:extLst>
          </p:cNvPr>
          <p:cNvSpPr txBox="1"/>
          <p:nvPr/>
        </p:nvSpPr>
        <p:spPr>
          <a:xfrm>
            <a:off x="239151" y="332329"/>
            <a:ext cx="117324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f. tr (translate)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 '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' '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jkmn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' #maps all characters a to j, b to k, c to m, and d to n.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character set may be abbreviated by using character ranges. 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previous example could be written: tr 'a-d' '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jkmn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25C31F-2194-46C3-828B-0295294E1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15" y="3055370"/>
            <a:ext cx="2603218" cy="35725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302F3E-455C-4AD3-8CEC-5C3C268E4862}"/>
              </a:ext>
            </a:extLst>
          </p:cNvPr>
          <p:cNvSpPr txBox="1"/>
          <p:nvPr/>
        </p:nvSpPr>
        <p:spPr>
          <a:xfrm>
            <a:off x="4863905" y="2782200"/>
            <a:ext cx="609834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$tr ‘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’ ‘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jkmn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fruitlist.txt</a:t>
            </a:r>
          </a:p>
          <a:p>
            <a:r>
              <a:rPr lang="en-US" sz="240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pple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pples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pine</a:t>
            </a:r>
            <a:r>
              <a:rPr lang="en-US" sz="240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pple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fruit-</a:t>
            </a:r>
            <a:r>
              <a:rPr lang="en-US" sz="240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pple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kj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sz="24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240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240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40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nge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8089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763" y="1518676"/>
            <a:ext cx="11597640" cy="816561"/>
          </a:xfrm>
        </p:spPr>
        <p:txBody>
          <a:bodyPr>
            <a:noAutofit/>
          </a:bodyPr>
          <a:lstStyle/>
          <a:p>
            <a:br>
              <a:rPr lang="en-US" sz="3600" b="1"/>
            </a:br>
            <a:r>
              <a:rPr lang="en-US" sz="3600" b="1"/>
              <a:t>1. Commands used to extract, sort, filter and process data </a:t>
            </a:r>
            <a:br>
              <a:rPr lang="en-US" sz="3600" b="1"/>
            </a:br>
            <a:endParaRPr 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8693" y="2683754"/>
            <a:ext cx="4620065" cy="3055864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LcPeriod"/>
            </a:pP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grep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(word count)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cut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(stream editor)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(translate)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22B6E-8D44-4449-9BE7-4F2169804E99}"/>
              </a:ext>
            </a:extLst>
          </p:cNvPr>
          <p:cNvSpPr txBox="1"/>
          <p:nvPr/>
        </p:nvSpPr>
        <p:spPr>
          <a:xfrm>
            <a:off x="647114" y="506437"/>
            <a:ext cx="32528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OS Lab 2 Commands</a:t>
            </a:r>
          </a:p>
        </p:txBody>
      </p:sp>
    </p:spTree>
    <p:extLst>
      <p:ext uri="{BB962C8B-B14F-4D97-AF65-F5344CB8AC3E}">
        <p14:creationId xmlns:p14="http://schemas.microsoft.com/office/powerpoint/2010/main" val="4271963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0DC40D-29B1-4250-8216-13EA1A9F841B}"/>
              </a:ext>
            </a:extLst>
          </p:cNvPr>
          <p:cNvSpPr txBox="1"/>
          <p:nvPr/>
        </p:nvSpPr>
        <p:spPr>
          <a:xfrm>
            <a:off x="604911" y="332329"/>
            <a:ext cx="1136669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f. tr (translate)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s flag (suppress) causes tr to compress sequences of identical adjacent characters in its output to a single token. 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 -s '\n' #replaces sequences of one or more newline characters with a single newline.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2F0C17-6BDF-4028-BE8C-1AF6139CB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51" y="2782200"/>
            <a:ext cx="2603218" cy="3572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58A465-EF6C-4DE4-8E08-DCE224EE523F}"/>
              </a:ext>
            </a:extLst>
          </p:cNvPr>
          <p:cNvSpPr txBox="1"/>
          <p:nvPr/>
        </p:nvSpPr>
        <p:spPr>
          <a:xfrm>
            <a:off x="4779498" y="2782200"/>
            <a:ext cx="609834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$tr –s ‘p’ &lt; fruitlist.txt</a:t>
            </a:r>
          </a:p>
          <a:p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aples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pineaple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fruit-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banana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pear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peach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orange</a:t>
            </a:r>
          </a:p>
        </p:txBody>
      </p:sp>
    </p:spTree>
    <p:extLst>
      <p:ext uri="{BB962C8B-B14F-4D97-AF65-F5344CB8AC3E}">
        <p14:creationId xmlns:p14="http://schemas.microsoft.com/office/powerpoint/2010/main" val="1857137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0DC40D-29B1-4250-8216-13EA1A9F841B}"/>
              </a:ext>
            </a:extLst>
          </p:cNvPr>
          <p:cNvSpPr txBox="1"/>
          <p:nvPr/>
        </p:nvSpPr>
        <p:spPr>
          <a:xfrm>
            <a:off x="604911" y="332329"/>
            <a:ext cx="1136669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f. tr (translate)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d flag causes tr to delete all tokens of the specified set of characters from its input. The tr -d '\r' statement removes carriage return characters.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205A3B-170C-4962-9ABF-CEBA7D62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51" y="2782200"/>
            <a:ext cx="2603218" cy="35725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19FF03-5F40-42B6-AEC6-7662D3B8F4AF}"/>
              </a:ext>
            </a:extLst>
          </p:cNvPr>
          <p:cNvSpPr txBox="1"/>
          <p:nvPr/>
        </p:nvSpPr>
        <p:spPr>
          <a:xfrm>
            <a:off x="4779498" y="2782200"/>
            <a:ext cx="609834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$tr –d ‘a’ &lt; fruitlist.txt</a:t>
            </a:r>
          </a:p>
          <a:p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pple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pples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pinepple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fruit-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pple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bnn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</a:p>
          <a:p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pech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ornge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739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0DC40D-29B1-4250-8216-13EA1A9F841B}"/>
              </a:ext>
            </a:extLst>
          </p:cNvPr>
          <p:cNvSpPr txBox="1"/>
          <p:nvPr/>
        </p:nvSpPr>
        <p:spPr>
          <a:xfrm>
            <a:off x="604911" y="332329"/>
            <a:ext cx="1136669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f. tr (translate)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c flag indicates the complement of the first set of characters. The invocation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 -cd '[: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alnum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:]' therefore removes all non-alphanumeric characters.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543EA3-CB07-4BB3-960A-EB30F402A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51" y="2782200"/>
            <a:ext cx="2603218" cy="35725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703737-2ED1-4D13-99AA-9D3FCC598208}"/>
              </a:ext>
            </a:extLst>
          </p:cNvPr>
          <p:cNvSpPr txBox="1"/>
          <p:nvPr/>
        </p:nvSpPr>
        <p:spPr>
          <a:xfrm>
            <a:off x="4712677" y="2370687"/>
            <a:ext cx="6963507" cy="15696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$tr –c a j &lt; fruitlist.txt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#except a everything else is replaced by letter j</a:t>
            </a:r>
          </a:p>
          <a:p>
            <a:r>
              <a:rPr lang="en-US" sz="2400" b="1">
                <a:latin typeface="Times New Roman"/>
                <a:cs typeface="Times New Roman"/>
              </a:rPr>
              <a:t>#even new line character is replaces by letter j</a:t>
            </a:r>
          </a:p>
          <a:p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ajjjjjajjjjjjjjjjajjjjjjjjjjajjjjjajajajjjjjajjjjjjjjjjjj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07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422E-97DA-4D5A-BC44-97777F6C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 Process management commands</a:t>
            </a:r>
            <a:br>
              <a:rPr lang="en-US" b="1"/>
            </a:br>
            <a:r>
              <a:rPr lang="en-US" b="1"/>
              <a:t>a. </a:t>
            </a:r>
            <a:r>
              <a:rPr lang="en-US" b="1" err="1"/>
              <a:t>ps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211B7-25CC-47B6-8C41-9ED33B635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The </a:t>
            </a:r>
            <a:r>
              <a:rPr lang="en-US" err="1"/>
              <a:t>ps</a:t>
            </a:r>
            <a:r>
              <a:rPr lang="en-US"/>
              <a:t> command (short for "process status") displays the currently-running processes. </a:t>
            </a:r>
          </a:p>
          <a:p>
            <a:pPr algn="just"/>
            <a:r>
              <a:rPr lang="en-US" err="1"/>
              <a:t>ps</a:t>
            </a:r>
            <a:r>
              <a:rPr lang="en-US"/>
              <a:t> command displays process id (PID), TTY (Terminal associated with the process), time The amount of CPU time used by the process and command name (CMD).</a:t>
            </a:r>
          </a:p>
          <a:p>
            <a:pPr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77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422E-97DA-4D5A-BC44-97777F6C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 Process management commands</a:t>
            </a:r>
            <a:br>
              <a:rPr lang="en-US" b="1"/>
            </a:br>
            <a:r>
              <a:rPr lang="en-US" b="1"/>
              <a:t>b. kill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211B7-25CC-47B6-8C41-9ED33B635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/>
              <a:t>kill is a command that is used in several popular operating systems to send signals to running processes in order to request the termination of the process. </a:t>
            </a:r>
          </a:p>
          <a:p>
            <a:pPr algn="just"/>
            <a:r>
              <a:rPr lang="en-US"/>
              <a:t>The signals in which users are generally most interested are </a:t>
            </a:r>
            <a:r>
              <a:rPr lang="en-US">
                <a:solidFill>
                  <a:srgbClr val="FF0000"/>
                </a:solidFill>
              </a:rPr>
              <a:t>SIGTERM</a:t>
            </a:r>
            <a:r>
              <a:rPr lang="en-US"/>
              <a:t> and </a:t>
            </a:r>
            <a:r>
              <a:rPr lang="en-US">
                <a:solidFill>
                  <a:srgbClr val="7030A0"/>
                </a:solidFill>
              </a:rPr>
              <a:t>SIGKILL</a:t>
            </a:r>
            <a:r>
              <a:rPr lang="en-US"/>
              <a:t>. </a:t>
            </a:r>
          </a:p>
          <a:p>
            <a:pPr algn="just"/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SIGTERM</a:t>
            </a:r>
            <a:r>
              <a:rPr lang="en-US"/>
              <a:t> signal is sent to a process to request its termination. </a:t>
            </a:r>
          </a:p>
          <a:p>
            <a:pPr algn="just"/>
            <a:r>
              <a:rPr lang="en-US"/>
              <a:t>Unlike the </a:t>
            </a:r>
            <a:r>
              <a:rPr lang="en-US">
                <a:solidFill>
                  <a:srgbClr val="7030A0"/>
                </a:solidFill>
              </a:rPr>
              <a:t>SIGKILL</a:t>
            </a:r>
            <a:r>
              <a:rPr lang="en-US"/>
              <a:t> signal, it can be caught and interpreted or ignored by the process. </a:t>
            </a:r>
          </a:p>
          <a:p>
            <a:pPr algn="just"/>
            <a:r>
              <a:rPr lang="en-US"/>
              <a:t>This allows the process to perform nice termination releasing resources and saving state if appropriate. </a:t>
            </a:r>
          </a:p>
          <a:p>
            <a:pPr algn="just"/>
            <a:r>
              <a:rPr lang="en-US"/>
              <a:t>The </a:t>
            </a:r>
            <a:r>
              <a:rPr lang="en-US">
                <a:solidFill>
                  <a:srgbClr val="7030A0"/>
                </a:solidFill>
              </a:rPr>
              <a:t>SIGKILL</a:t>
            </a:r>
            <a:r>
              <a:rPr lang="en-US"/>
              <a:t> signal is sent to a process to cause it to terminate immediately (kill). This signal cannot be caught or ignored, and the receiving process cannot perform any clean-up upon receiving this signal.</a:t>
            </a:r>
          </a:p>
        </p:txBody>
      </p:sp>
    </p:spTree>
    <p:extLst>
      <p:ext uri="{BB962C8B-B14F-4D97-AF65-F5344CB8AC3E}">
        <p14:creationId xmlns:p14="http://schemas.microsoft.com/office/powerpoint/2010/main" val="1005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422E-97DA-4D5A-BC44-97777F6C6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/>
              <a:t>3. File permission commands</a:t>
            </a:r>
            <a:br>
              <a:rPr lang="en-US" b="1"/>
            </a:br>
            <a:r>
              <a:rPr lang="en-US" b="1"/>
              <a:t>a. </a:t>
            </a:r>
            <a:r>
              <a:rPr lang="en-US" b="1" err="1"/>
              <a:t>chmod</a:t>
            </a:r>
            <a:r>
              <a:rPr lang="en-US" b="1"/>
              <a:t> (Change mode)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211B7-25CC-47B6-8C41-9ED33B635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/>
              <a:t>The </a:t>
            </a:r>
            <a:r>
              <a:rPr lang="en-US" err="1"/>
              <a:t>chmod</a:t>
            </a:r>
            <a:r>
              <a:rPr lang="en-US"/>
              <a:t> numerical format accepts up to four octal digits. The three rightmost digits refer to permissions for the file owner, the group, and other users.</a:t>
            </a:r>
          </a:p>
          <a:p>
            <a:pPr marL="457200" lvl="1" indent="0" algn="just">
              <a:buNone/>
            </a:pPr>
            <a:r>
              <a:rPr lang="en-US"/>
              <a:t>	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F140F-E8C8-49FB-BE48-9E04CCFF2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966375"/>
              </p:ext>
            </p:extLst>
          </p:nvPr>
        </p:nvGraphicFramePr>
        <p:xfrm>
          <a:off x="2912660" y="2423331"/>
          <a:ext cx="5820621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664">
                  <a:extLst>
                    <a:ext uri="{9D8B030D-6E8A-4147-A177-3AD203B41FA5}">
                      <a16:colId xmlns:a16="http://schemas.microsoft.com/office/drawing/2014/main" val="2632881279"/>
                    </a:ext>
                  </a:extLst>
                </a:gridCol>
                <a:gridCol w="3528508">
                  <a:extLst>
                    <a:ext uri="{9D8B030D-6E8A-4147-A177-3AD203B41FA5}">
                      <a16:colId xmlns:a16="http://schemas.microsoft.com/office/drawing/2014/main" val="3952661570"/>
                    </a:ext>
                  </a:extLst>
                </a:gridCol>
                <a:gridCol w="860449">
                  <a:extLst>
                    <a:ext uri="{9D8B030D-6E8A-4147-A177-3AD203B41FA5}">
                      <a16:colId xmlns:a16="http://schemas.microsoft.com/office/drawing/2014/main" val="2237838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Numerical permissions</a:t>
                      </a:r>
                    </a:p>
                    <a:p>
                      <a:pPr algn="ctr"/>
                      <a:r>
                        <a:rPr lang="en-US"/>
                        <a:t>#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Permission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rwx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15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read, write and execute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rwx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465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read and write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rw</a:t>
                      </a:r>
                      <a:r>
                        <a:rPr lang="en-US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111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read and execute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r-x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41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read only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r--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65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write and execute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</a:t>
                      </a:r>
                      <a:r>
                        <a:rPr lang="en-US" err="1"/>
                        <a:t>wx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3833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write only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-w-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57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execute only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--x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64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---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758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03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23599" y="1068174"/>
            <a:ext cx="1021080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2. Process management commands </a:t>
            </a:r>
          </a:p>
          <a:p>
            <a:pPr lvl="1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b. kill</a:t>
            </a:r>
          </a:p>
          <a:p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3. File permission commands: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(Change mode) </a:t>
            </a:r>
          </a:p>
          <a:p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4. Other useful commands :  </a:t>
            </a:r>
          </a:p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	a. echo      </a:t>
            </a:r>
          </a:p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	b.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(Basic Calculator)   </a:t>
            </a:r>
          </a:p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	c. The vi editor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00CFC-4245-461D-A8EB-137086FF1A4C}"/>
              </a:ext>
            </a:extLst>
          </p:cNvPr>
          <p:cNvSpPr txBox="1"/>
          <p:nvPr/>
        </p:nvSpPr>
        <p:spPr>
          <a:xfrm>
            <a:off x="432581" y="351037"/>
            <a:ext cx="609834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OS Lab 2 Commands (</a:t>
            </a:r>
            <a:r>
              <a:rPr lang="en-US" sz="2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66202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224" y="200741"/>
            <a:ext cx="11353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1a. </a:t>
            </a:r>
            <a:r>
              <a:rPr lang="en-US" sz="2400" b="1" i="0" u="none" strike="noStrike" baseline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grep</a:t>
            </a:r>
            <a:r>
              <a:rPr lang="en-US" sz="24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g/re/p </a:t>
            </a:r>
            <a:r>
              <a:rPr lang="en-US" sz="24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(globally search a regular expression and print)</a:t>
            </a:r>
            <a:r>
              <a:rPr lang="en-US" sz="240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has the same effect: doing a global search with the regular expression and printing all matching lines.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0" i="1" u="none" strike="noStrike" baseline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grep</a:t>
            </a:r>
            <a:r>
              <a:rPr lang="en-US" sz="2400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0" i="0" u="none" strike="noStrike" baseline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someText</a:t>
            </a:r>
            <a:r>
              <a:rPr lang="en-US" sz="24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sz="2400" b="0" i="0" u="none" strike="noStrike" baseline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sz="24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algn="just"/>
            <a:r>
              <a:rPr lang="en-US" sz="240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#search, case sensitive, for &lt;</a:t>
            </a:r>
            <a:r>
              <a:rPr lang="en-US" sz="2400" i="1" u="none" strike="noStrike" baseline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someText</a:t>
            </a:r>
            <a:r>
              <a:rPr lang="en-US" sz="240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in &lt;file-name&gt;, use -</a:t>
            </a:r>
            <a:r>
              <a:rPr lang="en-US" sz="2400" i="1" u="none" strike="noStrike" baseline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case insensitive search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96C560-FC7A-400D-BF1E-54C065A2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1a. grep </a:t>
            </a:r>
          </a:p>
        </p:txBody>
      </p:sp>
    </p:spTree>
    <p:extLst>
      <p:ext uri="{BB962C8B-B14F-4D97-AF65-F5344CB8AC3E}">
        <p14:creationId xmlns:p14="http://schemas.microsoft.com/office/powerpoint/2010/main" val="165483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6713C2-EAE4-4ADF-9143-25AED5E565B1}"/>
              </a:ext>
            </a:extLst>
          </p:cNvPr>
          <p:cNvSpPr txBox="1"/>
          <p:nvPr/>
        </p:nvSpPr>
        <p:spPr>
          <a:xfrm>
            <a:off x="105507" y="1396899"/>
            <a:ext cx="1198098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 cat sample.txt</a:t>
            </a:r>
          </a:p>
          <a:p>
            <a:pPr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1. A Unix shell is a command-line interpreter or shell that provides a command line user interface for Unix-like operating systems. </a:t>
            </a:r>
          </a:p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 The shell is both an interactive command language and a scripting language, and is used by the operating system to control the execution of the system using shell scripts.</a:t>
            </a:r>
          </a:p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3. Users typically interact with a Unix shell using a terminal emulator; however, direct operation via serial hardware connections or Secure Shell are common for server systems. </a:t>
            </a:r>
          </a:p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4. All Unix shells provide filename wildcarding, piping, here documents, command substitution, variables and control structures for condition-testing and iteration.~$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45676D-A800-4AC4-9F86-48A42DC5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1a. grep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A2625-7621-488F-B53A-966C5C01DA3A}"/>
              </a:ext>
            </a:extLst>
          </p:cNvPr>
          <p:cNvSpPr txBox="1"/>
          <p:nvPr/>
        </p:nvSpPr>
        <p:spPr>
          <a:xfrm>
            <a:off x="372793" y="223100"/>
            <a:ext cx="18921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1a. grep </a:t>
            </a:r>
            <a:endParaRPr lang="en-US" sz="2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4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6713C2-EAE4-4ADF-9143-25AED5E565B1}"/>
              </a:ext>
            </a:extLst>
          </p:cNvPr>
          <p:cNvSpPr txBox="1"/>
          <p:nvPr/>
        </p:nvSpPr>
        <p:spPr>
          <a:xfrm>
            <a:off x="105507" y="1453171"/>
            <a:ext cx="1198098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$ grep shell sample.txt     </a:t>
            </a: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#case insensitive search</a:t>
            </a:r>
          </a:p>
          <a:p>
            <a:pPr algn="just"/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1. A Unix </a:t>
            </a:r>
            <a:r>
              <a:rPr 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is a command-line interpreter or </a:t>
            </a:r>
            <a:r>
              <a:rPr 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that provides a command line user interface for Unix-like operating systems. </a:t>
            </a:r>
          </a:p>
          <a:p>
            <a:pPr algn="just"/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2. The </a:t>
            </a:r>
            <a:r>
              <a:rPr 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is both an interactive command language and a scripting language, and is used by the operating system to control the execution of the system using </a:t>
            </a:r>
            <a:r>
              <a:rPr 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scripts.</a:t>
            </a:r>
          </a:p>
          <a:p>
            <a:pPr algn="just"/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3. Users typically interact with a Unix </a:t>
            </a:r>
            <a:r>
              <a:rPr 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using a terminal emulator; however, direct operation via serial hardware connections or Secure </a:t>
            </a:r>
            <a:r>
              <a:rPr lang="en-US" sz="2200" u="sng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are common for server systems. </a:t>
            </a:r>
          </a:p>
          <a:p>
            <a:pPr algn="just"/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4. All Unix </a:t>
            </a:r>
            <a:r>
              <a:rPr 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 provide filename wildcarding, piping, here documents, command substitution, variables and control structures for condition-testing and iteration.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085529-D0D5-48E2-B1A0-38D61368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1a. grep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AB8009-F926-4AF6-8DBA-F906FBD42C28}"/>
              </a:ext>
            </a:extLst>
          </p:cNvPr>
          <p:cNvSpPr txBox="1"/>
          <p:nvPr/>
        </p:nvSpPr>
        <p:spPr>
          <a:xfrm>
            <a:off x="372793" y="223100"/>
            <a:ext cx="18921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1a. grep </a:t>
            </a:r>
            <a:endParaRPr lang="en-US" sz="2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10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6713C2-EAE4-4ADF-9143-25AED5E565B1}"/>
              </a:ext>
            </a:extLst>
          </p:cNvPr>
          <p:cNvSpPr txBox="1"/>
          <p:nvPr/>
        </p:nvSpPr>
        <p:spPr>
          <a:xfrm>
            <a:off x="105507" y="1678253"/>
            <a:ext cx="1198098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$ grep an sample.txt</a:t>
            </a:r>
          </a:p>
          <a:p>
            <a:pPr algn="just"/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1. A Unix shell is a comm</a:t>
            </a:r>
            <a:r>
              <a:rPr lang="en-US" sz="2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d-line interpreter or shell that provides a comm</a:t>
            </a:r>
            <a:r>
              <a:rPr lang="en-US" sz="2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 line user interface for Unix-like operating systems. </a:t>
            </a:r>
          </a:p>
          <a:p>
            <a:pPr algn="just"/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2. The shell is both </a:t>
            </a:r>
            <a:r>
              <a:rPr lang="en-US" sz="2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interactive comm</a:t>
            </a:r>
            <a:r>
              <a:rPr lang="en-US" sz="2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 l</a:t>
            </a:r>
            <a:r>
              <a:rPr lang="en-US" sz="2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guage </a:t>
            </a:r>
            <a:r>
              <a:rPr lang="en-US" sz="2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 a scripting l</a:t>
            </a:r>
            <a:r>
              <a:rPr lang="en-US" sz="2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guage, </a:t>
            </a:r>
            <a:r>
              <a:rPr lang="en-US" sz="2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 is used by the operating system to control the execution of the system using shell scripts.</a:t>
            </a:r>
          </a:p>
          <a:p>
            <a:pPr algn="just"/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4. All Unix shells provide filename wildcarding, piping, here documents, comm</a:t>
            </a:r>
            <a:r>
              <a:rPr lang="en-US" sz="2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 substitution, variables </a:t>
            </a:r>
            <a:r>
              <a:rPr lang="en-US" sz="2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 control structures for condition-testing </a:t>
            </a:r>
            <a:r>
              <a:rPr lang="en-US" sz="2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 iteration.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D7C5FD-1DF3-42FE-AA99-793E86DC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1a. grep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FF3DE-1403-4062-BBD3-A7C1978E43E6}"/>
              </a:ext>
            </a:extLst>
          </p:cNvPr>
          <p:cNvSpPr txBox="1"/>
          <p:nvPr/>
        </p:nvSpPr>
        <p:spPr>
          <a:xfrm>
            <a:off x="372793" y="223100"/>
            <a:ext cx="18921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1a. grep </a:t>
            </a:r>
            <a:endParaRPr lang="en-US" sz="2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78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04F874-FEC1-45CA-8E3F-7908305EF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118928"/>
              </p:ext>
            </p:extLst>
          </p:nvPr>
        </p:nvGraphicFramePr>
        <p:xfrm>
          <a:off x="372793" y="1442023"/>
          <a:ext cx="11036105" cy="4393820"/>
        </p:xfrm>
        <a:graphic>
          <a:graphicData uri="http://schemas.openxmlformats.org/drawingml/2006/table">
            <a:tbl>
              <a:tblPr firstRow="1" bandRow="1"/>
              <a:tblGrid>
                <a:gridCol w="3188309">
                  <a:extLst>
                    <a:ext uri="{9D8B030D-6E8A-4147-A177-3AD203B41FA5}">
                      <a16:colId xmlns:a16="http://schemas.microsoft.com/office/drawing/2014/main" val="1349437469"/>
                    </a:ext>
                  </a:extLst>
                </a:gridCol>
                <a:gridCol w="7847796">
                  <a:extLst>
                    <a:ext uri="{9D8B030D-6E8A-4147-A177-3AD203B41FA5}">
                      <a16:colId xmlns:a16="http://schemas.microsoft.com/office/drawing/2014/main" val="2322853888"/>
                    </a:ext>
                  </a:extLst>
                </a:gridCol>
              </a:tblGrid>
              <a:tr h="439382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Expression</a:t>
                      </a:r>
                    </a:p>
                  </a:txBody>
                  <a:tcPr marL="33704" marR="33704" marT="33704" marB="3370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Meaning</a:t>
                      </a:r>
                    </a:p>
                  </a:txBody>
                  <a:tcPr marL="33704" marR="33704" marT="33704" marB="3370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453651"/>
                  </a:ext>
                </a:extLst>
              </a:tr>
              <a:tr h="439382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33704" marR="33704" marT="33704" marB="3370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(Dot) match any single character</a:t>
                      </a:r>
                    </a:p>
                  </a:txBody>
                  <a:tcPr marL="33704" marR="33704" marT="33704" marB="3370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108277"/>
                  </a:ext>
                </a:extLst>
              </a:tr>
              <a:tr h="439382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i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charset</a:t>
                      </a: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33704" marR="33704" marT="33704" marB="3370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 any member of the set </a:t>
                      </a:r>
                      <a:r>
                        <a:rPr lang="en-US" sz="1800" i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charset</a:t>
                      </a: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704" marR="33704" marT="33704" marB="3370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587030"/>
                  </a:ext>
                </a:extLst>
              </a:tr>
              <a:tr h="439382">
                <a:tc>
                  <a:txBody>
                    <a:bodyPr/>
                    <a:lstStyle/>
                    <a:p>
                      <a:r>
                        <a:rPr lang="en-US" sz="1800" i="1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limited_expression</a:t>
                      </a: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33704" marR="33704" marT="33704" marB="3370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 any number of repetitions of </a:t>
                      </a:r>
                      <a:r>
                        <a:rPr lang="en-US" sz="1800" i="1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limited_expression</a:t>
                      </a: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including zero.</a:t>
                      </a:r>
                    </a:p>
                  </a:txBody>
                  <a:tcPr marL="33704" marR="33704" marT="33704" marB="3370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279791"/>
                  </a:ext>
                </a:extLst>
              </a:tr>
              <a:tr h="439382">
                <a:tc>
                  <a:txBody>
                    <a:bodyPr/>
                    <a:lstStyle/>
                    <a:p>
                      <a:r>
                        <a:rPr lang="en-US" sz="1800" i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limited_expression</a:t>
                      </a: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\{</a:t>
                      </a:r>
                      <a:r>
                        <a:rPr lang="en-US" sz="1800" i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\}</a:t>
                      </a:r>
                    </a:p>
                  </a:txBody>
                  <a:tcPr marL="33704" marR="33704" marT="33704" marB="3370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 exactly </a:t>
                      </a:r>
                      <a:r>
                        <a:rPr lang="en-US" sz="1800" i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repetitions of </a:t>
                      </a:r>
                      <a:r>
                        <a:rPr lang="en-US" sz="1800" i="1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limited_expression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04" marR="33704" marT="33704" marB="3370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46279"/>
                  </a:ext>
                </a:extLst>
              </a:tr>
              <a:tr h="439382">
                <a:tc>
                  <a:txBody>
                    <a:bodyPr/>
                    <a:lstStyle/>
                    <a:p>
                      <a:r>
                        <a:rPr lang="en-US" sz="1800" i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limited_expression</a:t>
                      </a: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\{,</a:t>
                      </a:r>
                      <a:r>
                        <a:rPr lang="en-US" sz="1800" i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\}</a:t>
                      </a:r>
                    </a:p>
                  </a:txBody>
                  <a:tcPr marL="33704" marR="33704" marT="33704" marB="3370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 zero to </a:t>
                      </a:r>
                      <a:r>
                        <a:rPr lang="en-US" sz="1800" i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repetitions of </a:t>
                      </a:r>
                      <a:r>
                        <a:rPr lang="en-US" sz="1800" i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limited_expression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04" marR="33704" marT="33704" marB="3370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518939"/>
                  </a:ext>
                </a:extLst>
              </a:tr>
              <a:tr h="439382">
                <a:tc>
                  <a:txBody>
                    <a:bodyPr/>
                    <a:lstStyle/>
                    <a:p>
                      <a:r>
                        <a:rPr lang="en-US" sz="1800" i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limited_expression</a:t>
                      </a: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\{</a:t>
                      </a:r>
                      <a:r>
                        <a:rPr lang="en-US" sz="1800" i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800" i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\}</a:t>
                      </a:r>
                    </a:p>
                  </a:txBody>
                  <a:tcPr marL="33704" marR="33704" marT="33704" marB="3370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 </a:t>
                      </a:r>
                      <a:r>
                        <a:rPr lang="en-US" sz="1800" i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to </a:t>
                      </a:r>
                      <a:r>
                        <a:rPr lang="en-US" sz="1800" i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repetitions of </a:t>
                      </a:r>
                      <a:r>
                        <a:rPr lang="en-US" sz="1800" i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limited_expression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04" marR="33704" marT="33704" marB="3370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102282"/>
                  </a:ext>
                </a:extLst>
              </a:tr>
              <a:tr h="439382">
                <a:tc>
                  <a:txBody>
                    <a:bodyPr/>
                    <a:lstStyle/>
                    <a:p>
                      <a:r>
                        <a:rPr lang="en-US" sz="1800" i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expr0expr1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04" marR="33704" marT="33704" marB="3370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(Concatenation) match </a:t>
                      </a:r>
                      <a:r>
                        <a:rPr lang="en-US" sz="1800" i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expr0</a:t>
                      </a: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then </a:t>
                      </a:r>
                      <a:r>
                        <a:rPr lang="en-US" sz="1800" i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expr1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04" marR="33704" marT="33704" marB="3370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889949"/>
                  </a:ext>
                </a:extLst>
              </a:tr>
              <a:tr h="439382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  <a:r>
                        <a:rPr lang="en-US" sz="1800" i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expression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04" marR="33704" marT="33704" marB="3370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 </a:t>
                      </a:r>
                      <a:r>
                        <a:rPr lang="en-US" sz="1800" i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expression</a:t>
                      </a: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only at beginning of line</a:t>
                      </a:r>
                    </a:p>
                  </a:txBody>
                  <a:tcPr marL="33704" marR="33704" marT="33704" marB="3370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176470"/>
                  </a:ext>
                </a:extLst>
              </a:tr>
              <a:tr h="439382">
                <a:tc>
                  <a:txBody>
                    <a:bodyPr/>
                    <a:lstStyle/>
                    <a:p>
                      <a:r>
                        <a:rPr lang="en-US" sz="1800" i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expression</a:t>
                      </a: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 marL="33704" marR="33704" marT="33704" marB="3370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 </a:t>
                      </a:r>
                      <a:r>
                        <a:rPr lang="en-US" sz="1800" i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expression</a:t>
                      </a: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only at end of line</a:t>
                      </a:r>
                    </a:p>
                  </a:txBody>
                  <a:tcPr marL="33704" marR="33704" marT="33704" marB="3370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399719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8747B-E925-4F54-84D4-93F0BCD2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1a. grep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FFD9F8-2CA1-421A-91FE-2EA50EC0D8C9}"/>
              </a:ext>
            </a:extLst>
          </p:cNvPr>
          <p:cNvSpPr txBox="1"/>
          <p:nvPr/>
        </p:nvSpPr>
        <p:spPr>
          <a:xfrm>
            <a:off x="372793" y="223100"/>
            <a:ext cx="18921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1a. grep </a:t>
            </a:r>
            <a:endParaRPr lang="en-US" sz="2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83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99B4F19C1E70419FEA0D0C2ED29A9E" ma:contentTypeVersion="7" ma:contentTypeDescription="Create a new document." ma:contentTypeScope="" ma:versionID="c5ef2aca10da03b3aa741676154c0e4b">
  <xsd:schema xmlns:xsd="http://www.w3.org/2001/XMLSchema" xmlns:xs="http://www.w3.org/2001/XMLSchema" xmlns:p="http://schemas.microsoft.com/office/2006/metadata/properties" xmlns:ns2="f46d27d1-b37f-4a62-b949-dd682c2a184b" xmlns:ns3="4c63fa1b-2165-4e13-9079-5eebca2fac01" targetNamespace="http://schemas.microsoft.com/office/2006/metadata/properties" ma:root="true" ma:fieldsID="7a9b1cad27fc6b207f8be63d48d32e96" ns2:_="" ns3:_="">
    <xsd:import namespace="f46d27d1-b37f-4a62-b949-dd682c2a184b"/>
    <xsd:import namespace="4c63fa1b-2165-4e13-9079-5eebca2fac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6d27d1-b37f-4a62-b949-dd682c2a18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63fa1b-2165-4e13-9079-5eebca2fac0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05813E-5EDC-4017-84FB-7818805E917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3FDCA65-AA62-4E72-9CA2-631D9BA5B6E2}">
  <ds:schemaRefs>
    <ds:schemaRef ds:uri="4c63fa1b-2165-4e13-9079-5eebca2fac01"/>
    <ds:schemaRef ds:uri="f46d27d1-b37f-4a62-b949-dd682c2a18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62B08B2-4DD2-4BA3-8B8C-0B08673D05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ADVANCED UNIX SHELL COMMANDS  </vt:lpstr>
      <vt:lpstr>Note</vt:lpstr>
      <vt:lpstr> 1. Commands used to extract, sort, filter and process data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Process management commands a. ps</vt:lpstr>
      <vt:lpstr>2. Process management commands b. kill</vt:lpstr>
      <vt:lpstr>3. File permission commands a. chmod (Change mode)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UNIX SHELL COMMANDS  </dc:title>
  <dc:creator>Veena  K. M. [MAHE-MIT]</dc:creator>
  <cp:revision>1</cp:revision>
  <dcterms:created xsi:type="dcterms:W3CDTF">2021-04-08T05:15:50Z</dcterms:created>
  <dcterms:modified xsi:type="dcterms:W3CDTF">2022-03-16T05:37:24Z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0x0101002499B4F19C1E70419FEA0D0C2ED29A9E</vt:lpwstr>
  </property>
</Properties>
</file>