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98" r:id="rId6"/>
    <p:sldMasterId id="2147483711" r:id="rId7"/>
    <p:sldMasterId id="2147483735" r:id="rId8"/>
    <p:sldMasterId id="2147483747" r:id="rId9"/>
  </p:sldMasterIdLst>
  <p:notesMasterIdLst>
    <p:notesMasterId r:id="rId21"/>
  </p:notesMasterIdLst>
  <p:sldIdLst>
    <p:sldId id="256" r:id="rId10"/>
    <p:sldId id="257" r:id="rId11"/>
    <p:sldId id="258" r:id="rId12"/>
    <p:sldId id="261" r:id="rId13"/>
    <p:sldId id="262" r:id="rId14"/>
    <p:sldId id="263" r:id="rId15"/>
    <p:sldId id="264" r:id="rId16"/>
    <p:sldId id="272" r:id="rId17"/>
    <p:sldId id="271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279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1398E-EECE-4DDF-BC80-F071CD8AC8D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51C03-516C-4C80-9889-F4855C65F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3" rIns="91428" bIns="45713" anchor="ctr"/>
          <a:lstStyle/>
          <a:p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692DB486-FEFA-4572-B65C-2E023F33260B}" type="slidenum">
              <a:rPr kumimoji="0" lang="en-US" b="0">
                <a:solidFill>
                  <a:prstClr val="black"/>
                </a:solidFill>
                <a:latin typeface="Times New Roman" pitchFamily="18" charset="0"/>
              </a:rPr>
              <a:pPr/>
              <a:t>8</a:t>
            </a:fld>
            <a:endParaRPr kumimoji="0" lang="en-US" b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1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Tahoma" pitchFamily="34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000 w 1000"/>
                <a:gd name="T1" fmla="*/ 1000 h 1000"/>
                <a:gd name="T2" fmla="*/ 0 w 1000"/>
                <a:gd name="T3" fmla="*/ 1000 h 1000"/>
                <a:gd name="T4" fmla="*/ 0 w 1000"/>
                <a:gd name="T5" fmla="*/ 0 h 1000"/>
                <a:gd name="T6" fmla="*/ 100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Tahoma" pitchFamily="34" charset="0"/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000 w 1000"/>
                <a:gd name="T3" fmla="*/ 0 h 1000"/>
                <a:gd name="T4" fmla="*/ 1000 w 1000"/>
                <a:gd name="T5" fmla="*/ 1000 h 1000"/>
                <a:gd name="T6" fmla="*/ 0 w 1000"/>
                <a:gd name="T7" fmla="*/ 100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Tahoma" pitchFamily="34" charset="0"/>
              </a:endParaRPr>
            </a:p>
          </p:txBody>
        </p:sp>
      </p:grpSp>
      <p:sp>
        <p:nvSpPr>
          <p:cNvPr id="1597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9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4770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32DF4-057A-4528-B4E6-01EB60A737F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5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4753B-E9A5-4FD2-92FC-1398089DDAC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A3254-58D9-4A4F-9E6F-580D599F430F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6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EC67E-1561-4BA2-A923-FFAF1AB3072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326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2C030-584E-41D8-A08B-325A912C0A7C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501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669C2-338E-4FEB-BFA0-8D4F4F9650C6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01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A89BA-5EC6-4F37-8040-68F9D6F764C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0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8FC1-61AA-46E4-8C74-92EEDEAEF0B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0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9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85053-9D1F-40D7-B3E0-39BF9E2E74C9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78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E3C74-C7ED-4CD7-B2AC-771DBA7DB84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8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B434-4633-4C8F-8EA2-3F66CA852234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40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2197C-BEB9-4410-AEDD-F39E2D9341E8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3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292929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21 w 1000"/>
                <a:gd name="T1" fmla="*/ 834 h 1000"/>
                <a:gd name="T2" fmla="*/ 0 w 1000"/>
                <a:gd name="T3" fmla="*/ 834 h 1000"/>
                <a:gd name="T4" fmla="*/ 0 w 1000"/>
                <a:gd name="T5" fmla="*/ 0 h 1000"/>
                <a:gd name="T6" fmla="*/ 21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27 w 1000"/>
                <a:gd name="T3" fmla="*/ 0 h 1000"/>
                <a:gd name="T4" fmla="*/ 27 w 1000"/>
                <a:gd name="T5" fmla="*/ 746 h 1000"/>
                <a:gd name="T6" fmla="*/ 0 w 1000"/>
                <a:gd name="T7" fmla="*/ 746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292929"/>
                </a:solidFill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F051E-8F55-4A5B-B266-8A0E8FB32F20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23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0F273-2602-4B92-81F1-CD86CEE5A9A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32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3C3-1BBA-4DD7-AE2F-F9E8FA3E3305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34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6E33B-82D3-40E1-926D-7CCB598FAA7A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870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543F5-647F-4699-8740-72C121728E92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46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05EBA-48E7-4958-BAC0-E6FC9B79FAC8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9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32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7E0E-404C-4B52-BBB4-4E1FFD3B00A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12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C361E-54CD-460B-B41D-9F800171BED7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089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F1762-62E2-44CF-BC13-7BFE65559031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505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9DA02-90A5-4CDD-9DB2-84C451AEB199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646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C405-AFC2-4652-8ED0-0EE1025BBE65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027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706B2-70A6-4BA9-BFE1-7A6371E6B2E7}" type="slidenum">
              <a:rPr lang="en-US">
                <a:solidFill>
                  <a:srgbClr val="29292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25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spcBef>
                <a:spcPct val="50000"/>
              </a:spcBef>
              <a:defRPr smtClean="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B267C152-F52F-4480-937B-139228C44D58}" type="slidenum">
              <a:rPr lang="en-US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344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27195256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1505756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938" y="1066800"/>
            <a:ext cx="3438525" cy="461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4863" y="1066800"/>
            <a:ext cx="3438525" cy="461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380235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976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7308125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6350234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22241073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8860669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38091405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41800143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1943100" cy="5526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2400"/>
            <a:ext cx="5676900" cy="5526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GMU – CS 571</a:t>
            </a:r>
          </a:p>
        </p:txBody>
      </p:sp>
    </p:spTree>
    <p:extLst>
      <p:ext uri="{BB962C8B-B14F-4D97-AF65-F5344CB8AC3E}">
        <p14:creationId xmlns:p14="http://schemas.microsoft.com/office/powerpoint/2010/main" val="17321092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5F4EA-1802-4757-97F2-70E2ACCC7E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712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F49D0-3455-4CE9-882C-8E056EE842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783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69E3C-541C-498D-B172-98B3B2DC0B3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7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75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1ECD7-CD87-4233-A986-78C9F23C9A8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544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280A-5678-4D53-85AA-F82F1B0C06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8D52F-1C2D-4627-8F8F-6CA0C72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865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85C16-064B-45F9-AA56-9822DD5B0B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718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C1882-058F-4566-AA61-6CCF5DED53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239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78E57-A688-405A-84F4-E289B9C9D06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225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CEF08-8527-4357-BEBB-EF20102B08F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71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32B8B-8435-409D-A49A-2D3F6251EC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94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5F4EA-1802-4757-97F2-70E2ACCC7E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30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F49D0-3455-4CE9-882C-8E056EE842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3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83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69E3C-541C-498D-B172-98B3B2DC0B3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435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1ECD7-CD87-4233-A986-78C9F23C9A8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318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280A-5678-4D53-85AA-F82F1B0C06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902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8D52F-1C2D-4627-8F8F-6CA0C72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9101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85C16-064B-45F9-AA56-9822DD5B0B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871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C1882-058F-4566-AA61-6CCF5DED53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610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78E57-A688-405A-84F4-E289B9C9D06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4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CEF08-8527-4357-BEBB-EF20102B08F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64733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32B8B-8435-409D-A49A-2D3F6251EC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6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0764-A52C-4DB5-AB48-8E13D1B3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0764-A52C-4DB5-AB48-8E13D1B31E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AE43-4FB1-4197-8EBA-3A9A6AD6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Tahoma" pitchFamily="-3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886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Tahoma" pitchFamily="-3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  <p:sp>
        <p:nvSpPr>
          <p:cNvPr id="1587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Tahoma" pitchFamily="-32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1F9019-8524-4C73-AC02-AB9F982218A3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1000 w 1000"/>
              <a:gd name="T1" fmla="*/ 1000 h 1000"/>
              <a:gd name="T2" fmla="*/ 0 w 1000"/>
              <a:gd name="T3" fmla="*/ 1000 h 1000"/>
              <a:gd name="T4" fmla="*/ 0 w 1000"/>
              <a:gd name="T5" fmla="*/ 0 h 1000"/>
              <a:gd name="T6" fmla="*/ 100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292929"/>
              </a:solidFill>
              <a:latin typeface="Tahoma" pitchFamily="34" charset="0"/>
            </a:endParaRPr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1000 w 1000"/>
              <a:gd name="T3" fmla="*/ 0 h 1000"/>
              <a:gd name="T4" fmla="*/ 1000 w 1000"/>
              <a:gd name="T5" fmla="*/ 1000 h 1000"/>
              <a:gd name="T6" fmla="*/ 0 w 1000"/>
              <a:gd name="T7" fmla="*/ 100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292929"/>
              </a:solidFill>
              <a:latin typeface="Tahoma" pitchFamily="34" charset="0"/>
            </a:endParaRPr>
          </a:p>
        </p:txBody>
      </p:sp>
      <p:pic>
        <p:nvPicPr>
          <p:cNvPr id="1035" name="Picture 11" descr="uiu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38" y="6327775"/>
            <a:ext cx="347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9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292929"/>
              </a:solidFill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C8196A-16FD-450B-A5F1-3902B2B70353}" type="slidenum">
              <a:rPr lang="en-US">
                <a:solidFill>
                  <a:srgbClr val="29292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3225760 w 1000"/>
              <a:gd name="T1" fmla="*/ 1138062240 h 1000"/>
              <a:gd name="T2" fmla="*/ 0 w 1000"/>
              <a:gd name="T3" fmla="*/ 1138062240 h 1000"/>
              <a:gd name="T4" fmla="*/ 0 w 1000"/>
              <a:gd name="T5" fmla="*/ 0 h 1000"/>
              <a:gd name="T6" fmla="*/ 2322576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3225760 w 1000"/>
              <a:gd name="T3" fmla="*/ 0 h 1000"/>
              <a:gd name="T4" fmla="*/ 23225760 w 1000"/>
              <a:gd name="T5" fmla="*/ 1151650923 h 1000"/>
              <a:gd name="T6" fmla="*/ 0 w 1000"/>
              <a:gd name="T7" fmla="*/ 1151650923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3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7724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91000" y="6324600"/>
            <a:ext cx="547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sz="1400" b="0"/>
              <a:t>4.</a:t>
            </a:r>
            <a:fld id="{5A487AAA-3D1B-4D05-9F03-AEBACE75395C}" type="slidenum">
              <a:rPr kumimoji="0" lang="en-US" sz="1400" b="0"/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kumimoji="0" lang="en-US" sz="1400" b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400" b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GMU – CS 571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938" y="1066800"/>
            <a:ext cx="7029450" cy="46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05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 u="sng">
          <a:solidFill>
            <a:srgbClr val="0000CC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40000"/>
        <a:buFont typeface="Wingdings" pitchFamily="2" charset="2"/>
        <a:buChar char="§"/>
        <a:defRPr kumimoji="1" sz="2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20000"/>
        <a:buChar char="•"/>
        <a:defRPr kumimoji="1" sz="20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§"/>
        <a:defRPr kumimoji="1" sz="24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kumimoji="1" sz="20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2065CF-F66E-4366-9DA9-5AAECEC0C1E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2065CF-F66E-4366-9DA9-5AAECEC0C1E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5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C4EB-6061-431E-ACBA-6AC26FA9EA88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6096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Basic Thread Functions </a:t>
            </a:r>
            <a:r>
              <a:rPr lang="en-US" sz="1400">
                <a:solidFill>
                  <a:schemeClr val="accent2"/>
                </a:solidFill>
              </a:rPr>
              <a:t>1/6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b="1">
                <a:solidFill>
                  <a:srgbClr val="FF3300"/>
                </a:solidFill>
                <a:latin typeface="Arial Narrow" pitchFamily="34" charset="0"/>
                <a:ea typeface="굴림" pitchFamily="50" charset="-127"/>
              </a:rPr>
              <a:t>pthread_create</a:t>
            </a:r>
            <a:r>
              <a:rPr lang="en-US" altLang="ko-KR">
                <a:solidFill>
                  <a:srgbClr val="FF3300"/>
                </a:solidFill>
                <a:ea typeface="굴림" pitchFamily="50" charset="-127"/>
              </a:rPr>
              <a:t> function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#include &lt;pthread.h&gt;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int pthread_create (pthread_t * tid, const pthread_attr_t *attr, void *(*func) (void*), void *arg);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b="1">
                <a:latin typeface="Arial Narrow" pitchFamily="34" charset="0"/>
                <a:ea typeface="굴림" pitchFamily="50" charset="-127"/>
              </a:rPr>
              <a:t>		//Returns 0 if OK, positive Exxx value on error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>
                <a:ea typeface="굴림" pitchFamily="50" charset="-127"/>
              </a:rPr>
              <a:t>When a program is started, single thread is created (main thread). Create more threads by calling </a:t>
            </a: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pthread_create()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pthread_t</a:t>
            </a:r>
            <a:r>
              <a:rPr lang="en-US" altLang="ko-KR" sz="2200">
                <a:ea typeface="굴림" pitchFamily="50" charset="-127"/>
              </a:rPr>
              <a:t> is often an unsigned int. returns the new thread ID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attr</a:t>
            </a:r>
            <a:r>
              <a:rPr lang="en-US" altLang="ko-KR" sz="2200">
                <a:ea typeface="굴림" pitchFamily="50" charset="-127"/>
              </a:rPr>
              <a:t>: is the new thread attributes: priority, initial stack size, daemon thread or not. To get default attributes, pass as NULL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func</a:t>
            </a:r>
            <a:r>
              <a:rPr lang="en-US" altLang="ko-KR" sz="2200">
                <a:ea typeface="굴림" pitchFamily="50" charset="-127"/>
              </a:rPr>
              <a:t>: address of a function to execute when the thread starts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200" b="1">
                <a:latin typeface="Arial Narrow" pitchFamily="34" charset="0"/>
                <a:ea typeface="굴림" pitchFamily="50" charset="-127"/>
              </a:rPr>
              <a:t>arg</a:t>
            </a:r>
            <a:r>
              <a:rPr lang="en-US" altLang="ko-KR" sz="2200">
                <a:ea typeface="굴림" pitchFamily="50" charset="-127"/>
              </a:rPr>
              <a:t>: pointer to argument to function (for multiple arguments, package into a structure and pass address of structure to function)</a:t>
            </a:r>
          </a:p>
        </p:txBody>
      </p:sp>
    </p:spTree>
    <p:extLst>
      <p:ext uri="{BB962C8B-B14F-4D97-AF65-F5344CB8AC3E}">
        <p14:creationId xmlns:p14="http://schemas.microsoft.com/office/powerpoint/2010/main" val="332835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 Dr. Ayman Abdel-Hamid, CS4254 Spring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00AA9-943F-4383-A8AB-9EAC6F9C48DF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6096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Basic Thread Functions </a:t>
            </a:r>
            <a:r>
              <a:rPr lang="en-US" sz="1400">
                <a:solidFill>
                  <a:schemeClr val="accent2"/>
                </a:solidFill>
              </a:rPr>
              <a:t>3/6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029200"/>
          </a:xfrm>
        </p:spPr>
        <p:txBody>
          <a:bodyPr/>
          <a:lstStyle/>
          <a:p>
            <a:r>
              <a:rPr lang="en-US" altLang="ko-KR" b="1" dirty="0" err="1">
                <a:solidFill>
                  <a:srgbClr val="FF3300"/>
                </a:solidFill>
                <a:latin typeface="Arial Narrow" pitchFamily="34" charset="0"/>
                <a:ea typeface="굴림" pitchFamily="50" charset="-127"/>
              </a:rPr>
              <a:t>pthread_join</a:t>
            </a:r>
            <a:r>
              <a:rPr lang="en-US" altLang="ko-KR" dirty="0">
                <a:solidFill>
                  <a:srgbClr val="FF3300"/>
                </a:solidFill>
                <a:ea typeface="굴림" pitchFamily="50" charset="-127"/>
              </a:rPr>
              <a:t> function</a:t>
            </a:r>
          </a:p>
          <a:p>
            <a:pPr lvl="1">
              <a:buFontTx/>
              <a:buNone/>
            </a:pP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#include &lt;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pthread.h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&gt;</a:t>
            </a:r>
          </a:p>
          <a:p>
            <a:pPr lvl="1">
              <a:buFontTx/>
              <a:buNone/>
            </a:pP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int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 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pthread_join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 (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pthread_t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  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tid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, void ** status);</a:t>
            </a:r>
          </a:p>
          <a:p>
            <a:pPr lvl="1">
              <a:buFontTx/>
              <a:buNone/>
            </a:pP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	//Returns 0 if OK, positive 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Exxx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 value on error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400" dirty="0">
                <a:ea typeface="굴림" pitchFamily="50" charset="-127"/>
              </a:rPr>
              <a:t>Wait for a given thread to terminate (similar to 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waitpid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()</a:t>
            </a:r>
            <a:r>
              <a:rPr lang="en-US" altLang="ko-KR" sz="2400" dirty="0">
                <a:ea typeface="굴림" pitchFamily="50" charset="-127"/>
              </a:rPr>
              <a:t> for Unix processes)</a:t>
            </a:r>
            <a:endParaRPr lang="en-US" altLang="ko-KR" sz="2400" b="1" dirty="0">
              <a:latin typeface="Arial Narrow" pitchFamily="34" charset="0"/>
              <a:ea typeface="굴림" pitchFamily="50" charset="-127"/>
            </a:endParaRPr>
          </a:p>
          <a:p>
            <a:pPr lvl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400" dirty="0">
                <a:ea typeface="굴림" pitchFamily="50" charset="-127"/>
              </a:rPr>
              <a:t>Must specify thread ID (</a:t>
            </a:r>
            <a:r>
              <a:rPr lang="en-US" altLang="ko-KR" sz="2400" b="1" dirty="0" err="1">
                <a:latin typeface="Arial Narrow" pitchFamily="34" charset="0"/>
                <a:ea typeface="굴림" pitchFamily="50" charset="-127"/>
              </a:rPr>
              <a:t>tid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)</a:t>
            </a:r>
            <a:r>
              <a:rPr lang="en-US" altLang="ko-KR" sz="2400" dirty="0">
                <a:ea typeface="굴림" pitchFamily="50" charset="-127"/>
              </a:rPr>
              <a:t> of thread to wait for</a:t>
            </a:r>
          </a:p>
          <a:p>
            <a:pPr lvl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400" dirty="0">
                <a:ea typeface="굴림" pitchFamily="50" charset="-127"/>
              </a:rPr>
              <a:t>If </a:t>
            </a:r>
            <a:r>
              <a:rPr lang="en-US" altLang="ko-KR" sz="2400" b="1" dirty="0">
                <a:latin typeface="Arial Narrow" pitchFamily="34" charset="0"/>
                <a:ea typeface="굴림" pitchFamily="50" charset="-127"/>
              </a:rPr>
              <a:t>status</a:t>
            </a:r>
            <a:r>
              <a:rPr lang="en-US" altLang="ko-KR" sz="2400" dirty="0">
                <a:ea typeface="굴림" pitchFamily="50" charset="-127"/>
              </a:rPr>
              <a:t> argument non-null</a:t>
            </a:r>
          </a:p>
          <a:p>
            <a:pPr lvl="2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dirty="0">
                <a:ea typeface="굴림" pitchFamily="50" charset="-127"/>
              </a:rPr>
              <a:t>Return value from thread (pointer to some object) is pointed to by </a:t>
            </a:r>
            <a:r>
              <a:rPr lang="en-US" altLang="ko-KR" b="1" dirty="0">
                <a:latin typeface="Arial Narrow" pitchFamily="34" charset="0"/>
                <a:ea typeface="굴림" pitchFamily="50" charset="-127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65995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POSIX Semaphores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Data type</a:t>
            </a:r>
          </a:p>
          <a:p>
            <a:pPr lvl="1"/>
            <a:r>
              <a:rPr lang="en-US" sz="2400"/>
              <a:t>Semaphore is a variable of type </a:t>
            </a:r>
            <a:r>
              <a:rPr lang="en-US" sz="24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sem_t</a:t>
            </a:r>
            <a:r>
              <a:rPr lang="en-US" sz="2400"/>
              <a:t> </a:t>
            </a:r>
          </a:p>
          <a:p>
            <a:r>
              <a:rPr lang="en-US" sz="2800"/>
              <a:t>Include </a:t>
            </a:r>
            <a:r>
              <a:rPr lang="en-US" sz="2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&lt;semaphore.h&gt;</a:t>
            </a:r>
          </a:p>
          <a:p>
            <a:r>
              <a:rPr lang="en-US" sz="2800"/>
              <a:t>Atomic Operations </a:t>
            </a:r>
          </a:p>
          <a:p>
            <a:pPr lvl="1">
              <a:buFont typeface="Wingdings" pitchFamily="2" charset="2"/>
              <a:buNone/>
            </a:pPr>
            <a:r>
              <a:rPr lang="en-GB" sz="24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sem_init(sem_t *sem, int pshared, unsigned value);</a:t>
            </a:r>
          </a:p>
          <a:p>
            <a:pPr lvl="1">
              <a:buFont typeface="Wingdings" pitchFamily="2" charset="2"/>
              <a:buNone/>
            </a:pPr>
            <a:r>
              <a:rPr lang="en-GB" sz="24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sem_destroy(sem_t *sem);</a:t>
            </a:r>
          </a:p>
          <a:p>
            <a:pPr lvl="1">
              <a:buFont typeface="Wingdings" pitchFamily="2" charset="2"/>
              <a:buNone/>
            </a:pPr>
            <a:r>
              <a:rPr lang="en-GB" sz="24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sem_post(sem_t *sem);</a:t>
            </a:r>
          </a:p>
          <a:p>
            <a:pPr lvl="1">
              <a:buFont typeface="Wingdings" pitchFamily="2" charset="2"/>
              <a:buNone/>
            </a:pPr>
            <a:r>
              <a:rPr lang="en-GB" sz="24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sem_trywait(sem_t *sem);</a:t>
            </a:r>
          </a:p>
          <a:p>
            <a:pPr lvl="1">
              <a:buFont typeface="Wingdings" pitchFamily="2" charset="2"/>
              <a:buNone/>
            </a:pPr>
            <a:r>
              <a:rPr lang="en-GB" sz="24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 sem_wait(sem_t *sem);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C5560EB-CA67-49B5-A578-03DE0CDFE3C5}" type="slidenum">
              <a:rPr lang="en-US" smtClean="0">
                <a:solidFill>
                  <a:srgbClr val="292929"/>
                </a:solidFill>
              </a:rPr>
              <a:pPr/>
              <a:t>2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8714609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Unnamed Semaphores</a:t>
            </a:r>
          </a:p>
        </p:txBody>
      </p:sp>
      <p:sp>
        <p:nvSpPr>
          <p:cNvPr id="3789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#include &lt;semaphore.h&gt;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int sem_init(sem_t *sem, int pshared, unsigned value);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Initialize an unnamed semaphore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Returns</a:t>
            </a:r>
          </a:p>
          <a:p>
            <a:pPr lvl="1" eaLnBrk="1" hangingPunct="1"/>
            <a:r>
              <a:rPr lang="en-US" sz="1800"/>
              <a:t>0 on success</a:t>
            </a:r>
          </a:p>
          <a:p>
            <a:pPr lvl="1" eaLnBrk="1" hangingPunct="1"/>
            <a:r>
              <a:rPr lang="en-US" sz="1800"/>
              <a:t>-1 on failure, sets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endParaRPr lang="en-US" sz="14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Target semaphore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pshared</a:t>
            </a:r>
            <a:r>
              <a:rPr lang="en-US" sz="18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0: only threads of the creating process can use the semaphore</a:t>
            </a:r>
            <a:endParaRPr lang="en-US" sz="1600" b="1">
              <a:solidFill>
                <a:srgbClr val="0000FF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Non-0: other processes can use the semaphore</a:t>
            </a:r>
            <a:endParaRPr lang="en-US" sz="1600" b="1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value</a:t>
            </a:r>
            <a:r>
              <a:rPr lang="en-US" sz="18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Initial value of the semaphore</a:t>
            </a:r>
            <a:endParaRPr lang="en-US" sz="16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953000" y="3352800"/>
            <a:ext cx="3978275" cy="7096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You cannot make a copy of a semaphore variable!!!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12E6AC5-1F01-4078-AF42-45C0EA7AA42D}" type="slidenum">
              <a:rPr lang="en-US" smtClean="0">
                <a:solidFill>
                  <a:srgbClr val="292929"/>
                </a:solidFill>
              </a:rPr>
              <a:pPr/>
              <a:t>3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34519838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 Operations</a:t>
            </a:r>
          </a:p>
        </p:txBody>
      </p:sp>
      <p:sp>
        <p:nvSpPr>
          <p:cNvPr id="4096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#include &lt;semaphore.h&gt;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int sem_destroy(sem_t *sem);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Destroy an semaphore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Returns</a:t>
            </a:r>
          </a:p>
          <a:p>
            <a:pPr lvl="1" eaLnBrk="1" hangingPunct="1"/>
            <a:r>
              <a:rPr lang="en-US" sz="1800"/>
              <a:t>0 on success</a:t>
            </a:r>
          </a:p>
          <a:p>
            <a:pPr lvl="1" eaLnBrk="1" hangingPunct="1"/>
            <a:r>
              <a:rPr lang="en-US" sz="1800"/>
              <a:t>-1 on failure, sets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endParaRPr lang="en-US" sz="1400" b="1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Target semaphore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Notes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Can destroy a </a:t>
            </a:r>
            <a:r>
              <a:rPr lang="en-US" sz="16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sem_t </a:t>
            </a:r>
            <a:r>
              <a:rPr lang="en-US" sz="1600"/>
              <a:t>only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Destroying a destroyed semaphore gives undefined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/>
              <a:t>Destroying a semaphore on which a thread is blocked gives undefined results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458C0E6-128B-44AB-862A-6ACCA99B2050}" type="slidenum">
              <a:rPr lang="en-US" smtClean="0">
                <a:solidFill>
                  <a:srgbClr val="292929"/>
                </a:solidFill>
              </a:rPr>
              <a:pPr/>
              <a:t>4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123085250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 Operations</a:t>
            </a:r>
          </a:p>
        </p:txBody>
      </p:sp>
      <p:sp>
        <p:nvSpPr>
          <p:cNvPr id="41987" name="Content Placeholder 6"/>
          <p:cNvSpPr>
            <a:spLocks noGrp="1"/>
          </p:cNvSpPr>
          <p:nvPr>
            <p:ph idx="1"/>
          </p:nvPr>
        </p:nvSpPr>
        <p:spPr>
          <a:xfrm>
            <a:off x="949325" y="1981200"/>
            <a:ext cx="78898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semaphore.h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sem_post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sem_t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*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sem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Unlock a semaphore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Returns</a:t>
            </a:r>
          </a:p>
          <a:p>
            <a:pPr lvl="1" eaLnBrk="1" hangingPunct="1"/>
            <a:r>
              <a:rPr lang="en-US" sz="1800" dirty="0"/>
              <a:t>0 on success</a:t>
            </a:r>
          </a:p>
          <a:p>
            <a:pPr lvl="1" eaLnBrk="1" hangingPunct="1"/>
            <a:r>
              <a:rPr lang="en-US" sz="1800" dirty="0"/>
              <a:t>-1 on failure, sets </a:t>
            </a: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GB" sz="1800" dirty="0"/>
              <a:t> (</a:t>
            </a:r>
            <a:r>
              <a:rPr lang="en-GB" sz="18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== EINVAL </a:t>
            </a:r>
            <a:r>
              <a:rPr lang="en-GB" sz="1800" dirty="0"/>
              <a:t>if semaphore doesn’t exist)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 dirty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Target semaphore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/>
              <a:t>sem</a:t>
            </a:r>
            <a:r>
              <a:rPr lang="en-US" sz="1600" dirty="0"/>
              <a:t> &gt; 0: no threads were blocked on this semaphore, the semaphore value is incremented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/>
              <a:t>sem</a:t>
            </a:r>
            <a:r>
              <a:rPr lang="en-US" sz="1600" dirty="0"/>
              <a:t> == 0: one blocked thread will be allowed to run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Notes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sem_post</a:t>
            </a:r>
            <a:r>
              <a:rPr lang="en-US" sz="16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/>
              <a:t> is reentrant with respect to signals and may be invoked from a signal-catching function</a:t>
            </a:r>
            <a:endParaRPr lang="en-US" sz="2000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310B5BA-EF9B-4980-8172-CCE92DC5E643}" type="slidenum">
              <a:rPr lang="en-US" smtClean="0">
                <a:solidFill>
                  <a:srgbClr val="292929"/>
                </a:solidFill>
              </a:rPr>
              <a:pPr/>
              <a:t>5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49141167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 Operations</a:t>
            </a:r>
          </a:p>
        </p:txBody>
      </p:sp>
      <p:sp>
        <p:nvSpPr>
          <p:cNvPr id="43011" name="Content Placeholder 6"/>
          <p:cNvSpPr>
            <a:spLocks noGrp="1"/>
          </p:cNvSpPr>
          <p:nvPr>
            <p:ph idx="1"/>
          </p:nvPr>
        </p:nvSpPr>
        <p:spPr>
          <a:xfrm>
            <a:off x="949325" y="1981200"/>
            <a:ext cx="78898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#include &lt;semaphore.h&gt;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int sem_wait(sem_t *sem);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Lock a semaphore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/>
              <a:t>Blocks if semaphore value is zero</a:t>
            </a: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Returns</a:t>
            </a:r>
          </a:p>
          <a:p>
            <a:pPr lvl="1" eaLnBrk="1" hangingPunct="1"/>
            <a:r>
              <a:rPr lang="en-US" sz="1800"/>
              <a:t>0 on success</a:t>
            </a:r>
          </a:p>
          <a:p>
            <a:pPr lvl="1" eaLnBrk="1" hangingPunct="1"/>
            <a:r>
              <a:rPr lang="en-US" sz="1800"/>
              <a:t>-1 on failure, sets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GB" sz="1800"/>
              <a:t> (</a:t>
            </a:r>
            <a:r>
              <a:rPr lang="en-GB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== EINTR </a:t>
            </a:r>
            <a:r>
              <a:rPr lang="en-GB" sz="1800"/>
              <a:t>if interrupted by a signal)</a:t>
            </a: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Target semaphore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sem &gt; 0: thread acquires lock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sem == 0: thread blocks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0D4A066-5653-4CC0-BF1B-CCBEA47B8A98}" type="slidenum">
              <a:rPr lang="en-US" smtClean="0">
                <a:solidFill>
                  <a:srgbClr val="292929"/>
                </a:solidFill>
              </a:rPr>
              <a:pPr/>
              <a:t>6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760477398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 Operations</a:t>
            </a:r>
          </a:p>
        </p:txBody>
      </p:sp>
      <p:sp>
        <p:nvSpPr>
          <p:cNvPr id="44035" name="Content Placeholder 6"/>
          <p:cNvSpPr>
            <a:spLocks noGrp="1"/>
          </p:cNvSpPr>
          <p:nvPr>
            <p:ph idx="1"/>
          </p:nvPr>
        </p:nvSpPr>
        <p:spPr>
          <a:xfrm>
            <a:off x="949325" y="1981200"/>
            <a:ext cx="78898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#include &lt;semaphore.h&gt;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int sem_trywait(sem_t *sem);</a:t>
            </a:r>
          </a:p>
          <a:p>
            <a:pPr eaLnBrk="1" hangingPunct="1">
              <a:lnSpc>
                <a:spcPct val="90000"/>
              </a:lnSpc>
            </a:pPr>
            <a:r>
              <a:rPr lang="en-GB" sz="2000"/>
              <a:t>Test a semaphore’s current condition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GB" sz="1800"/>
              <a:t>Does not block</a:t>
            </a: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Returns</a:t>
            </a:r>
          </a:p>
          <a:p>
            <a:pPr lvl="1" eaLnBrk="1" hangingPunct="1"/>
            <a:r>
              <a:rPr lang="en-US" sz="1800"/>
              <a:t>0 on success</a:t>
            </a:r>
          </a:p>
          <a:p>
            <a:pPr lvl="1" eaLnBrk="1" hangingPunct="1"/>
            <a:r>
              <a:rPr lang="en-US" sz="1800"/>
              <a:t>-1 on failure, sets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GB" sz="1800"/>
              <a:t> (</a:t>
            </a:r>
            <a:r>
              <a:rPr lang="en-GB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== AGAIN </a:t>
            </a:r>
            <a:r>
              <a:rPr lang="en-GB" sz="1800"/>
              <a:t>if semaphore already locked)</a:t>
            </a: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sem</a:t>
            </a:r>
            <a:r>
              <a:rPr lang="en-US" sz="18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Target semaphore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sem &gt; 0: thread acquires lock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sem == 0: thread returns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2939521-445F-40BD-81BA-52791F9639D4}" type="slidenum">
              <a:rPr lang="en-US" smtClean="0">
                <a:solidFill>
                  <a:srgbClr val="292929"/>
                </a:solidFill>
              </a:rPr>
              <a:pPr/>
              <a:t>7</a:t>
            </a:fld>
            <a:endParaRPr lang="en-US">
              <a:solidFill>
                <a:srgbClr val="292929"/>
              </a:solidFill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>
                <a:solidFill>
                  <a:srgbClr val="292929"/>
                </a:solidFill>
              </a:rPr>
              <a:t>Copyright ©: University of Illinois CS 241 Staff</a:t>
            </a:r>
          </a:p>
        </p:txBody>
      </p:sp>
    </p:spTree>
    <p:extLst>
      <p:ext uri="{BB962C8B-B14F-4D97-AF65-F5344CB8AC3E}">
        <p14:creationId xmlns:p14="http://schemas.microsoft.com/office/powerpoint/2010/main" val="362806262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b="0" dirty="0"/>
              <a:t>GMU – CS 571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Using Posix Thread Library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use this library, </a:t>
            </a:r>
            <a:r>
              <a:rPr lang="en-US">
                <a:latin typeface="Courier New" pitchFamily="49" charset="0"/>
              </a:rPr>
              <a:t>#include &lt;pthread.h&gt;</a:t>
            </a:r>
            <a:r>
              <a:rPr lang="en-US"/>
              <a:t> in your program.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>
                <a:solidFill>
                  <a:srgbClr val="3232CE"/>
                </a:solidFill>
              </a:rPr>
              <a:t> </a:t>
            </a:r>
            <a:r>
              <a:rPr lang="en-US"/>
              <a:t>To compile, link with the pthread library:</a:t>
            </a:r>
          </a:p>
          <a:p>
            <a:pPr>
              <a:buFont typeface="Wingdings" pitchFamily="2" charset="2"/>
              <a:buNone/>
            </a:pPr>
            <a:r>
              <a:rPr lang="en-US"/>
              <a:t>      </a:t>
            </a:r>
            <a:r>
              <a:rPr lang="en-US" i="1">
                <a:solidFill>
                  <a:srgbClr val="000099"/>
                </a:solidFill>
                <a:latin typeface="Courier New" pitchFamily="49" charset="0"/>
              </a:rPr>
              <a:t>gcc hello.c -o hello –lpthread</a:t>
            </a:r>
          </a:p>
          <a:p>
            <a:pPr>
              <a:buFont typeface="Wingdings" pitchFamily="2" charset="2"/>
              <a:buNone/>
            </a:pPr>
            <a:endParaRPr 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3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7772400" cy="1143000"/>
          </a:xfrm>
        </p:spPr>
        <p:txBody>
          <a:bodyPr/>
          <a:lstStyle/>
          <a:p>
            <a:r>
              <a:rPr lang="en-US"/>
              <a:t>Thread Lifecycle – </a:t>
            </a:r>
            <a:r>
              <a:rPr lang="en-US" sz="3600">
                <a:solidFill>
                  <a:srgbClr val="800080"/>
                </a:solidFill>
              </a:rPr>
              <a:t>joinable thread</a:t>
            </a:r>
          </a:p>
        </p:txBody>
      </p:sp>
      <p:pic>
        <p:nvPicPr>
          <p:cNvPr id="17411" name="Picture 3" descr="Joi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60588"/>
            <a:ext cx="8240713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589713" y="1597025"/>
            <a:ext cx="1828800" cy="508000"/>
          </a:xfrm>
          <a:prstGeom prst="wedgeRoundRectCallout">
            <a:avLst>
              <a:gd name="adj1" fmla="val -25694"/>
              <a:gd name="adj2" fmla="val 91875"/>
              <a:gd name="adj3" fmla="val 16667"/>
            </a:avLst>
          </a:prstGeom>
          <a:solidFill>
            <a:srgbClr val="CC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92929"/>
                </a:solidFill>
                <a:latin typeface="Tahoma" pitchFamily="34" charset="0"/>
              </a:rPr>
              <a:t>similar to waitpid(), calling thread blocks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5110163" y="4732338"/>
            <a:ext cx="3205162" cy="1771650"/>
          </a:xfrm>
          <a:prstGeom prst="wedgeRoundRectCallout">
            <a:avLst>
              <a:gd name="adj1" fmla="val 8644"/>
              <a:gd name="adj2" fmla="val -62454"/>
              <a:gd name="adj3" fmla="val 16667"/>
            </a:avLst>
          </a:prstGeom>
          <a:solidFill>
            <a:srgbClr val="CC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Thread Termination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returns from its starting routing (main program)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call pthread_exit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cancelled by another thread pthread_cancel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400">
                <a:solidFill>
                  <a:srgbClr val="292929"/>
                </a:solidFill>
                <a:latin typeface="Tahoma" pitchFamily="34" charset="0"/>
              </a:rPr>
              <a:t>process terminated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sz="1400">
              <a:solidFill>
                <a:srgbClr val="292929"/>
              </a:solidFill>
              <a:latin typeface="Tahoma" pitchFamily="34" charset="0"/>
            </a:endParaRP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7024688" y="3121025"/>
            <a:ext cx="957262" cy="508000"/>
          </a:xfrm>
          <a:prstGeom prst="wedgeRoundRectCallout">
            <a:avLst>
              <a:gd name="adj1" fmla="val -32588"/>
              <a:gd name="adj2" fmla="val 23440"/>
              <a:gd name="adj3" fmla="val 16667"/>
            </a:avLst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92929"/>
                </a:solidFill>
                <a:latin typeface="Tahoma" pitchFamily="34" charset="0"/>
              </a:rPr>
              <a:t>status returned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 flipH="1">
            <a:off x="3452813" y="3027363"/>
            <a:ext cx="931862" cy="692150"/>
          </a:xfrm>
          <a:prstGeom prst="wedgeRoundRectCallout">
            <a:avLst>
              <a:gd name="adj1" fmla="val 28532"/>
              <a:gd name="adj2" fmla="val -93352"/>
              <a:gd name="adj3" fmla="val 16667"/>
            </a:avLst>
          </a:prstGeom>
          <a:solidFill>
            <a:srgbClr val="FFFF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92929"/>
                </a:solidFill>
                <a:latin typeface="Tahoma" pitchFamily="34" charset="0"/>
              </a:rPr>
              <a:t>thread attributes specified</a:t>
            </a:r>
          </a:p>
        </p:txBody>
      </p:sp>
    </p:spTree>
    <p:extLst>
      <p:ext uri="{BB962C8B-B14F-4D97-AF65-F5344CB8AC3E}">
        <p14:creationId xmlns:p14="http://schemas.microsoft.com/office/powerpoint/2010/main" val="354762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s571-dt2">
  <a:themeElements>
    <a:clrScheme name="">
      <a:dk1>
        <a:srgbClr val="660066"/>
      </a:dk1>
      <a:lt1>
        <a:srgbClr val="FFFFFF"/>
      </a:lt1>
      <a:dk2>
        <a:srgbClr val="006600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s571-dt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s571-dt2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71-dt2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1-dt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71-dt2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BA3736EDD5B349BEA18FCD5ABE5DD7" ma:contentTypeVersion="0" ma:contentTypeDescription="Create a new document." ma:contentTypeScope="" ma:versionID="430be16e2530db0273be98effd6e7d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F77C4A-3D0E-4113-B5C8-1319976278C1}"/>
</file>

<file path=customXml/itemProps2.xml><?xml version="1.0" encoding="utf-8"?>
<ds:datastoreItem xmlns:ds="http://schemas.openxmlformats.org/officeDocument/2006/customXml" ds:itemID="{E26C559E-CDB6-438D-B848-70F7602FC74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999E07A-7001-4F2B-B647-F62BE04B05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868</Words>
  <Application>Microsoft Office PowerPoint</Application>
  <PresentationFormat>On-screen Show (4:3)</PresentationFormat>
  <Paragraphs>134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굴림</vt:lpstr>
      <vt:lpstr>宋体</vt:lpstr>
      <vt:lpstr>Arial</vt:lpstr>
      <vt:lpstr>Arial Narrow</vt:lpstr>
      <vt:lpstr>Calibri</vt:lpstr>
      <vt:lpstr>Courier New</vt:lpstr>
      <vt:lpstr>Helvetica</vt:lpstr>
      <vt:lpstr>Impact</vt:lpstr>
      <vt:lpstr>Tahoma</vt:lpstr>
      <vt:lpstr>Times New Roman</vt:lpstr>
      <vt:lpstr>Verdana</vt:lpstr>
      <vt:lpstr>Wingdings</vt:lpstr>
      <vt:lpstr>Office Theme</vt:lpstr>
      <vt:lpstr>Theme1</vt:lpstr>
      <vt:lpstr>1_Axis</vt:lpstr>
      <vt:lpstr>cs571-dt2</vt:lpstr>
      <vt:lpstr>Default Design</vt:lpstr>
      <vt:lpstr>1_Default Design</vt:lpstr>
      <vt:lpstr>Semaphore</vt:lpstr>
      <vt:lpstr>POSIX Semaphores</vt:lpstr>
      <vt:lpstr>Unnamed Semaphores</vt:lpstr>
      <vt:lpstr>Semaphore Operations</vt:lpstr>
      <vt:lpstr>Semaphore Operations</vt:lpstr>
      <vt:lpstr>Semaphore Operations</vt:lpstr>
      <vt:lpstr>Semaphore Operations</vt:lpstr>
      <vt:lpstr>Using Posix Thread Library</vt:lpstr>
      <vt:lpstr>Thread Lifecycle – joinable thread</vt:lpstr>
      <vt:lpstr>Basic Thread Functions 1/6</vt:lpstr>
      <vt:lpstr>Basic Thread Functions 3/6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</dc:title>
  <dc:creator>ACER</dc:creator>
  <cp:lastModifiedBy>MAHE</cp:lastModifiedBy>
  <cp:revision>6</cp:revision>
  <dcterms:created xsi:type="dcterms:W3CDTF">2015-02-18T04:51:50Z</dcterms:created>
  <dcterms:modified xsi:type="dcterms:W3CDTF">2022-04-11T00:42:19Z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0x0101003FBA3736EDD5B349BEA18FCD5ABE5DD7</vt:lpwstr>
  </property>
</Properties>
</file>