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95" r:id="rId5"/>
    <p:sldId id="257" r:id="rId6"/>
    <p:sldId id="258" r:id="rId7"/>
    <p:sldId id="260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1" r:id="rId35"/>
    <p:sldId id="292" r:id="rId36"/>
    <p:sldId id="293" r:id="rId37"/>
    <p:sldId id="277" r:id="rId38"/>
    <p:sldId id="290" r:id="rId39"/>
    <p:sldId id="278" r:id="rId40"/>
    <p:sldId id="27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E92F7-7C35-40D2-A259-329D7536D5D9}" v="2" dt="2021-10-17T18:36:03.471"/>
    <p1510:client id="{67651FC9-F4DF-4662-A835-3C6845ED19B4}" v="21" dt="2020-12-07T07:43:47.747"/>
    <p1510:client id="{6A72A0D9-FD7F-4479-977C-118263FFDF59}" v="1" dt="2021-10-18T06:02:19.722"/>
    <p1510:client id="{A66C3A0A-89F3-4AA9-BC76-2C4B76181142}" v="7" dt="2021-10-17T13:06:36.028"/>
    <p1510:client id="{EB029E5A-FF2E-40FB-B849-45841FC784A3}" v="5" dt="2021-10-21T09:19:1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SH PRABHU - 190953078" userId="S::samesh.prabhu@learner.manipal.edu::367a9267-9eea-4273-9118-3a82dec4e1cf" providerId="AD" clId="Web-{542E92F7-7C35-40D2-A259-329D7536D5D9}"/>
    <pc:docChg chg="modSld">
      <pc:chgData name="SAMESH PRABHU - 190953078" userId="S::samesh.prabhu@learner.manipal.edu::367a9267-9eea-4273-9118-3a82dec4e1cf" providerId="AD" clId="Web-{542E92F7-7C35-40D2-A259-329D7536D5D9}" dt="2021-10-17T18:36:03.471" v="1" actId="14100"/>
      <pc:docMkLst>
        <pc:docMk/>
      </pc:docMkLst>
      <pc:sldChg chg="modSp">
        <pc:chgData name="SAMESH PRABHU - 190953078" userId="S::samesh.prabhu@learner.manipal.edu::367a9267-9eea-4273-9118-3a82dec4e1cf" providerId="AD" clId="Web-{542E92F7-7C35-40D2-A259-329D7536D5D9}" dt="2021-10-17T18:36:03.471" v="1" actId="14100"/>
        <pc:sldMkLst>
          <pc:docMk/>
          <pc:sldMk cId="4220038265" sldId="274"/>
        </pc:sldMkLst>
        <pc:spChg chg="mod">
          <ac:chgData name="SAMESH PRABHU - 190953078" userId="S::samesh.prabhu@learner.manipal.edu::367a9267-9eea-4273-9118-3a82dec4e1cf" providerId="AD" clId="Web-{542E92F7-7C35-40D2-A259-329D7536D5D9}" dt="2021-10-17T18:36:03.471" v="1" actId="14100"/>
          <ac:spMkLst>
            <pc:docMk/>
            <pc:sldMk cId="4220038265" sldId="274"/>
            <ac:spMk id="3" creationId="{00000000-0000-0000-0000-000000000000}"/>
          </ac:spMkLst>
        </pc:spChg>
      </pc:sldChg>
    </pc:docChg>
  </pc:docChgLst>
  <pc:docChgLst>
    <pc:chgData name="ABHINAV SHARMA-180953322" userId="S::abhinav.sharma10@learner.manipal.edu::a6d06539-813a-4a18-ba81-41fdd4f3bfe9" providerId="AD" clId="Web-{67651FC9-F4DF-4662-A835-3C6845ED19B4}"/>
    <pc:docChg chg="modSld">
      <pc:chgData name="ABHINAV SHARMA-180953322" userId="S::abhinav.sharma10@learner.manipal.edu::a6d06539-813a-4a18-ba81-41fdd4f3bfe9" providerId="AD" clId="Web-{67651FC9-F4DF-4662-A835-3C6845ED19B4}" dt="2020-12-07T07:43:47.747" v="19" actId="20577"/>
      <pc:docMkLst>
        <pc:docMk/>
      </pc:docMkLst>
      <pc:sldChg chg="modSp">
        <pc:chgData name="ABHINAV SHARMA-180953322" userId="S::abhinav.sharma10@learner.manipal.edu::a6d06539-813a-4a18-ba81-41fdd4f3bfe9" providerId="AD" clId="Web-{67651FC9-F4DF-4662-A835-3C6845ED19B4}" dt="2020-12-07T07:43:47.747" v="18" actId="20577"/>
        <pc:sldMkLst>
          <pc:docMk/>
          <pc:sldMk cId="1588827784" sldId="276"/>
        </pc:sldMkLst>
        <pc:spChg chg="mod">
          <ac:chgData name="ABHINAV SHARMA-180953322" userId="S::abhinav.sharma10@learner.manipal.edu::a6d06539-813a-4a18-ba81-41fdd4f3bfe9" providerId="AD" clId="Web-{67651FC9-F4DF-4662-A835-3C6845ED19B4}" dt="2020-12-07T07:43:47.747" v="18" actId="20577"/>
          <ac:spMkLst>
            <pc:docMk/>
            <pc:sldMk cId="1588827784" sldId="276"/>
            <ac:spMk id="3" creationId="{00000000-0000-0000-0000-000000000000}"/>
          </ac:spMkLst>
        </pc:spChg>
      </pc:sldChg>
    </pc:docChg>
  </pc:docChgLst>
  <pc:docChgLst>
    <pc:chgData name="ADITYA VINOD - 190953049" userId="S::aditya.vinod@learner.manipal.edu::718b9309-3171-4ec6-8470-743dbacd5eb8" providerId="AD" clId="Web-{6A72A0D9-FD7F-4479-977C-118263FFDF59}"/>
    <pc:docChg chg="sldOrd">
      <pc:chgData name="ADITYA VINOD - 190953049" userId="S::aditya.vinod@learner.manipal.edu::718b9309-3171-4ec6-8470-743dbacd5eb8" providerId="AD" clId="Web-{6A72A0D9-FD7F-4479-977C-118263FFDF59}" dt="2021-10-18T06:02:19.722" v="0"/>
      <pc:docMkLst>
        <pc:docMk/>
      </pc:docMkLst>
      <pc:sldChg chg="ord">
        <pc:chgData name="ADITYA VINOD - 190953049" userId="S::aditya.vinod@learner.manipal.edu::718b9309-3171-4ec6-8470-743dbacd5eb8" providerId="AD" clId="Web-{6A72A0D9-FD7F-4479-977C-118263FFDF59}" dt="2021-10-18T06:02:19.722" v="0"/>
        <pc:sldMkLst>
          <pc:docMk/>
          <pc:sldMk cId="3461944915" sldId="290"/>
        </pc:sldMkLst>
      </pc:sldChg>
    </pc:docChg>
  </pc:docChgLst>
  <pc:docChgLst>
    <pc:chgData name="ADITYA VINOD - 190953049" userId="S::aditya.vinod@learner.manipal.edu::718b9309-3171-4ec6-8470-743dbacd5eb8" providerId="AD" clId="Web-{EB029E5A-FF2E-40FB-B849-45841FC784A3}"/>
    <pc:docChg chg="modSld">
      <pc:chgData name="ADITYA VINOD - 190953049" userId="S::aditya.vinod@learner.manipal.edu::718b9309-3171-4ec6-8470-743dbacd5eb8" providerId="AD" clId="Web-{EB029E5A-FF2E-40FB-B849-45841FC784A3}" dt="2021-10-21T09:19:09.005" v="1" actId="20577"/>
      <pc:docMkLst>
        <pc:docMk/>
      </pc:docMkLst>
      <pc:sldChg chg="modSp">
        <pc:chgData name="ADITYA VINOD - 190953049" userId="S::aditya.vinod@learner.manipal.edu::718b9309-3171-4ec6-8470-743dbacd5eb8" providerId="AD" clId="Web-{EB029E5A-FF2E-40FB-B849-45841FC784A3}" dt="2021-10-21T09:19:09.005" v="1" actId="20577"/>
        <pc:sldMkLst>
          <pc:docMk/>
          <pc:sldMk cId="1631434123" sldId="282"/>
        </pc:sldMkLst>
        <pc:spChg chg="mod">
          <ac:chgData name="ADITYA VINOD - 190953049" userId="S::aditya.vinod@learner.manipal.edu::718b9309-3171-4ec6-8470-743dbacd5eb8" providerId="AD" clId="Web-{EB029E5A-FF2E-40FB-B849-45841FC784A3}" dt="2021-10-21T09:19:09.005" v="1" actId="20577"/>
          <ac:spMkLst>
            <pc:docMk/>
            <pc:sldMk cId="1631434123" sldId="282"/>
            <ac:spMk id="3" creationId="{00000000-0000-0000-0000-000000000000}"/>
          </ac:spMkLst>
        </pc:spChg>
      </pc:sldChg>
    </pc:docChg>
  </pc:docChgLst>
  <pc:docChgLst>
    <pc:chgData name="KHUSHI SINHA - 190953005" userId="S::khushi.sinha11@learner.manipal.edu::a4577eee-bcf7-40e8-b817-5dc46c672a25" providerId="AD" clId="Web-{A66C3A0A-89F3-4AA9-BC76-2C4B76181142}"/>
    <pc:docChg chg="modSld">
      <pc:chgData name="KHUSHI SINHA - 190953005" userId="S::khushi.sinha11@learner.manipal.edu::a4577eee-bcf7-40e8-b817-5dc46c672a25" providerId="AD" clId="Web-{A66C3A0A-89F3-4AA9-BC76-2C4B76181142}" dt="2021-10-17T13:06:34.528" v="5" actId="20577"/>
      <pc:docMkLst>
        <pc:docMk/>
      </pc:docMkLst>
      <pc:sldChg chg="modSp">
        <pc:chgData name="KHUSHI SINHA - 190953005" userId="S::khushi.sinha11@learner.manipal.edu::a4577eee-bcf7-40e8-b817-5dc46c672a25" providerId="AD" clId="Web-{A66C3A0A-89F3-4AA9-BC76-2C4B76181142}" dt="2021-10-17T13:06:34.528" v="5" actId="20577"/>
        <pc:sldMkLst>
          <pc:docMk/>
          <pc:sldMk cId="3071054106" sldId="295"/>
        </pc:sldMkLst>
        <pc:spChg chg="mod">
          <ac:chgData name="KHUSHI SINHA - 190953005" userId="S::khushi.sinha11@learner.manipal.edu::a4577eee-bcf7-40e8-b817-5dc46c672a25" providerId="AD" clId="Web-{A66C3A0A-89F3-4AA9-BC76-2C4B76181142}" dt="2021-10-17T13:06:34.528" v="5" actId="20577"/>
          <ac:spMkLst>
            <pc:docMk/>
            <pc:sldMk cId="3071054106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CB06-81E7-4FE7-B286-A2912F730A9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A12B7-446A-49C0-8774-3B60A2BA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charset="0"/>
              </a:defRPr>
            </a:lvl9pPr>
          </a:lstStyle>
          <a:p>
            <a:fld id="{937CAD82-94EA-4B1C-A257-3B5BE747BB11}" type="slidenum">
              <a:rPr lang="en-US" sz="1200" smtClean="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536F-DB70-449E-8DD5-8066E2D2E35C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0A95-A5D3-41BA-AB9D-F482C9A8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interpreter.html" TargetMode="External"/><Relationship Id="rId2" Type="http://schemas.openxmlformats.org/officeDocument/2006/relationships/hyperlink" Target="http://www.webopedia.com/TERM/H/high_level_langu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H/HTML.html" TargetMode="External"/><Relationship Id="rId5" Type="http://schemas.openxmlformats.org/officeDocument/2006/relationships/hyperlink" Target="http://www.webopedia.com/TERM/C/compiler.html" TargetMode="External"/><Relationship Id="rId4" Type="http://schemas.openxmlformats.org/officeDocument/2006/relationships/hyperlink" Target="http://www.webopedia.com/TERM/R/runtim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Programming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    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7105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assign a value to a variable using the assignment statement (=) </a:t>
            </a:r>
          </a:p>
          <a:p>
            <a:r>
              <a:rPr lang="en-US"/>
              <a:t>An assignment statement consists of an expression on the right-hand side and a variable to store the result</a:t>
            </a:r>
          </a:p>
        </p:txBody>
      </p:sp>
    </p:spTree>
    <p:extLst>
      <p:ext uri="{BB962C8B-B14F-4D97-AF65-F5344CB8AC3E}">
        <p14:creationId xmlns:p14="http://schemas.microsoft.com/office/powerpoint/2010/main" val="29518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You can manipulate them using the arithmetic operators: </a:t>
            </a:r>
          </a:p>
          <a:p>
            <a:pPr marL="400050" lvl="1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+ (addition), – (subtraction), *(multiplication), / (division), ** (exponentiation)</a:t>
            </a:r>
          </a:p>
          <a:p>
            <a:pPr marL="400050" lvl="1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% (modulus).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Highest precedence rule to lowest precedence rule: </a:t>
            </a:r>
          </a:p>
          <a:p>
            <a:pPr lvl="1"/>
            <a:r>
              <a:rPr lang="en-US"/>
              <a:t>Parenthesis are always respected</a:t>
            </a:r>
          </a:p>
          <a:p>
            <a:pPr lvl="1"/>
            <a:r>
              <a:rPr lang="en-US"/>
              <a:t>Exponentiation (raise to a power)</a:t>
            </a:r>
          </a:p>
          <a:p>
            <a:pPr lvl="1"/>
            <a:r>
              <a:rPr lang="en-US"/>
              <a:t>Multiplication, Division, and Remainder </a:t>
            </a:r>
          </a:p>
          <a:p>
            <a:pPr lvl="1"/>
            <a:r>
              <a:rPr lang="en-US"/>
              <a:t>Addition and Subtraction </a:t>
            </a:r>
          </a:p>
          <a:p>
            <a:pPr lvl="1"/>
            <a:r>
              <a:rPr lang="en-US"/>
              <a:t>Left to right </a:t>
            </a:r>
          </a:p>
        </p:txBody>
      </p:sp>
    </p:spTree>
    <p:extLst>
      <p:ext uri="{BB962C8B-B14F-4D97-AF65-F5344CB8AC3E}">
        <p14:creationId xmlns:p14="http://schemas.microsoft.com/office/powerpoint/2010/main" val="108596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Math commands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Python has useful </a:t>
            </a:r>
            <a:r>
              <a:rPr lang="en-US">
                <a:hlinkClick r:id="rId3"/>
              </a:rPr>
              <a:t>commands</a:t>
            </a:r>
            <a:r>
              <a:rPr lang="en-US"/>
              <a:t> for performing calculations.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8072"/>
              </p:ext>
            </p:extLst>
          </p:nvPr>
        </p:nvGraphicFramePr>
        <p:xfrm>
          <a:off x="152400" y="1600200"/>
          <a:ext cx="5975350" cy="3657600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sqrt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8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Integer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Integer division can produce decimal numbers</a:t>
            </a:r>
          </a:p>
          <a:p>
            <a:r>
              <a:rPr lang="en-US"/>
              <a:t>Floating point division produces floating point numbers </a:t>
            </a:r>
            <a:r>
              <a:rPr lang="en-US" b="1"/>
              <a:t>(put brackets for parameters in print in python 3.x)</a:t>
            </a:r>
          </a:p>
          <a:p>
            <a:pPr marL="0" indent="0">
              <a:buNone/>
            </a:pPr>
            <a:r>
              <a:rPr lang="en-US" err="1"/>
              <a:t>Eg</a:t>
            </a:r>
            <a:r>
              <a:rPr lang="en-US"/>
              <a:t>. &gt;&gt;&gt; print (9/2)</a:t>
            </a:r>
          </a:p>
          <a:p>
            <a:pPr marL="0" indent="0">
              <a:buNone/>
            </a:pPr>
            <a:r>
              <a:rPr lang="en-US"/>
              <a:t>	4.5</a:t>
            </a:r>
          </a:p>
        </p:txBody>
      </p:sp>
    </p:spTree>
    <p:extLst>
      <p:ext uri="{BB962C8B-B14F-4D97-AF65-F5344CB8AC3E}">
        <p14:creationId xmlns:p14="http://schemas.microsoft.com/office/powerpoint/2010/main" val="140535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Integer and Floating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When you perform an operation where one operand is an integer and the other operand is a floating point, the result is a floating point 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The integer is converted to a floating point before the operation </a:t>
            </a:r>
            <a:r>
              <a:rPr lang="en-US" sz="2400" b="1"/>
              <a:t>(put brackets for parameters in print in python 3.x)</a:t>
            </a:r>
          </a:p>
          <a:p>
            <a:pPr algn="just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4102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8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“Type”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 Python variables, literals and constants have a “type”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Python knows the difference between an integer number and a string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For example “ + ” means “addition” if something is a number and “concatenate” if something is a string 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57600"/>
            <a:ext cx="426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7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Python knows what “type” everything is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Some operations are prohibited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You cannot “add 1” to a string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We can ask Python what type something is by using the type() 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6172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82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When you put an integer and floating point in an expression, the integer is implicitly converted to a float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You can control this with the built-in functions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() and float()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4572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73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You can also use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() and float() to convert between strings and integers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You will get an error if the string does not contain numeric characters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48" y="2895600"/>
            <a:ext cx="489385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64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79857"/>
            <a:ext cx="7200897" cy="795153"/>
          </a:xfrm>
        </p:spPr>
        <p:txBody>
          <a:bodyPr/>
          <a:lstStyle/>
          <a:p>
            <a:pPr algn="ctr"/>
            <a:endParaRPr lang="en-US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455314"/>
            <a:ext cx="7200897" cy="4098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What are Scripting Languages ??</a:t>
            </a:r>
          </a:p>
          <a:p>
            <a:pPr marL="0" indent="0">
              <a:buNone/>
            </a:pPr>
            <a:endParaRPr lang="en-US" sz="2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>
                <a:latin typeface="Times New Roman" pitchFamily="18" charset="0"/>
                <a:cs typeface="Times New Roman" pitchFamily="18" charset="0"/>
                <a:hlinkClick r:id="rId2"/>
              </a:rPr>
              <a:t>high-level programming language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that is </a:t>
            </a:r>
            <a:r>
              <a:rPr lang="en-US" sz="2400">
                <a:latin typeface="Times New Roman" pitchFamily="18" charset="0"/>
                <a:cs typeface="Times New Roman" pitchFamily="18" charset="0"/>
                <a:hlinkClick r:id="rId3"/>
              </a:rPr>
              <a:t>interpreted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by another program at </a:t>
            </a:r>
            <a:r>
              <a:rPr lang="en-US" sz="2400">
                <a:latin typeface="Times New Roman" pitchFamily="18" charset="0"/>
                <a:cs typeface="Times New Roman" pitchFamily="18" charset="0"/>
                <a:hlinkClick r:id="rId4"/>
              </a:rPr>
              <a:t>runtime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rather than </a:t>
            </a:r>
            <a:r>
              <a:rPr lang="en-US" sz="2400">
                <a:latin typeface="Times New Roman" pitchFamily="18" charset="0"/>
                <a:cs typeface="Times New Roman" pitchFamily="18" charset="0"/>
                <a:hlinkClick r:id="rId5"/>
              </a:rPr>
              <a:t>compiled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by the computer's processor as other programming languages.</a:t>
            </a:r>
          </a:p>
          <a:p>
            <a:pPr lvl="1"/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>
                <a:latin typeface="Times New Roman" pitchFamily="18" charset="0"/>
                <a:cs typeface="Times New Roman" pitchFamily="18" charset="0"/>
              </a:rPr>
              <a:t>Scripting languages, which can be embedded within </a:t>
            </a:r>
            <a:r>
              <a:rPr lang="en-US" sz="2400">
                <a:latin typeface="Times New Roman" pitchFamily="18" charset="0"/>
                <a:cs typeface="Times New Roman" pitchFamily="18" charset="0"/>
                <a:hlinkClick r:id="rId6"/>
              </a:rPr>
              <a:t>HTML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commonly are used to add functionality to a Web page, such as different menu styles or graphic displays.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" y="1558023"/>
            <a:ext cx="8685111" cy="4568140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We can instruct Python to pause and read data from the user using the input() function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input() function returns a string </a:t>
            </a:r>
          </a:p>
          <a:p>
            <a:r>
              <a:rPr lang="en-US" sz="240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= input(‘Enter name’)</a:t>
            </a: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print(‘Welcome ’,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3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If we want to read a number from the user, we must convert it from a string to a number using a type conversion function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Later we will deal with bad input data </a:t>
            </a: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= input(‘Europe floor?’) </a:t>
            </a: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usf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)+1</a:t>
            </a: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print (‘US floor’,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usf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157" y="6019800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Anything after a # is ignored by Python(comments) </a:t>
            </a:r>
          </a:p>
        </p:txBody>
      </p:sp>
    </p:spTree>
    <p:extLst>
      <p:ext uri="{BB962C8B-B14F-4D97-AF65-F5344CB8AC3E}">
        <p14:creationId xmlns:p14="http://schemas.microsoft.com/office/powerpoint/2010/main" val="241488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input</a:t>
            </a:r>
            <a:r>
              <a:rPr lang="en-US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You can assign (store) the result of </a:t>
            </a:r>
            <a:r>
              <a:rPr lang="en-US">
                <a:latin typeface="Courier New" pitchFamily="49" charset="0"/>
              </a:rPr>
              <a:t>input</a:t>
            </a:r>
            <a:r>
              <a:rPr lang="en-US"/>
              <a:t> into a variable.</a:t>
            </a:r>
            <a:endParaRPr lang="en-US" sz="70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Example: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	print ("Your age is", age)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GB">
                <a:latin typeface="Courier New" pitchFamily="49" charset="0"/>
              </a:rPr>
              <a:t>print ("You have", 65 – </a:t>
            </a:r>
            <a:r>
              <a:rPr lang="en-GB" err="1">
                <a:latin typeface="Courier New" pitchFamily="49" charset="0"/>
              </a:rPr>
              <a:t>int</a:t>
            </a:r>
            <a:r>
              <a:rPr lang="en-GB">
                <a:latin typeface="Courier New" pitchFamily="49" charset="0"/>
              </a:rPr>
              <a:t>(age), "years)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 until retirement"</a:t>
            </a:r>
          </a:p>
          <a:p>
            <a:pPr marL="739775" lvl="1" indent="-282575" defTabSz="449263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Output:</a:t>
            </a:r>
          </a:p>
          <a:p>
            <a:pPr marL="739775" lvl="1" indent="-282575" defTabSz="449263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>
                <a:latin typeface="Courier New" pitchFamily="49" charset="0"/>
              </a:rPr>
              <a:t>	</a:t>
            </a:r>
            <a:r>
              <a:rPr lang="en-GB">
                <a:latin typeface="Courier New" pitchFamily="49" charset="0"/>
              </a:rPr>
              <a:t>How old are you? </a:t>
            </a:r>
            <a:r>
              <a:rPr lang="en-GB" b="1" u="sng">
                <a:latin typeface="Courier New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You have 12 years until retirement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You can create a list as well as assign it.</a:t>
            </a:r>
          </a:p>
          <a:p>
            <a:pPr algn="just"/>
            <a:r>
              <a:rPr lang="en-US" dirty="0"/>
              <a:t>a list automatically grows or shrinks in size as needed.</a:t>
            </a:r>
          </a:p>
          <a:p>
            <a:r>
              <a:rPr lang="en-US" dirty="0"/>
              <a:t>It can have any number of items and they may be of different types (integer, float, string etc.).</a:t>
            </a:r>
          </a:p>
        </p:txBody>
      </p:sp>
    </p:spTree>
    <p:extLst>
      <p:ext uri="{BB962C8B-B14F-4D97-AF65-F5344CB8AC3E}">
        <p14:creationId xmlns:p14="http://schemas.microsoft.com/office/powerpoint/2010/main" val="163143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empty </a:t>
            </a:r>
          </a:p>
          <a:p>
            <a:pPr lvl="1"/>
            <a:r>
              <a:rPr lang="en-US" err="1"/>
              <a:t>my_list</a:t>
            </a:r>
            <a:r>
              <a:rPr lang="en-US"/>
              <a:t> = [] </a:t>
            </a:r>
          </a:p>
          <a:p>
            <a:r>
              <a:rPr lang="en-US"/>
              <a:t># list of integers </a:t>
            </a:r>
          </a:p>
          <a:p>
            <a:pPr lvl="1"/>
            <a:r>
              <a:rPr lang="en-US" err="1"/>
              <a:t>my_list</a:t>
            </a:r>
            <a:r>
              <a:rPr lang="en-US"/>
              <a:t> = [1, 2, 3] </a:t>
            </a:r>
          </a:p>
          <a:p>
            <a:r>
              <a:rPr lang="en-US"/>
              <a:t># list with mixed </a:t>
            </a:r>
            <a:r>
              <a:rPr lang="en-US" err="1"/>
              <a:t>datatypes</a:t>
            </a:r>
            <a:r>
              <a:rPr lang="en-US"/>
              <a:t> </a:t>
            </a:r>
          </a:p>
          <a:p>
            <a:pPr lvl="1"/>
            <a:r>
              <a:rPr lang="en-US" err="1"/>
              <a:t>my_list</a:t>
            </a:r>
            <a:r>
              <a:rPr lang="en-US"/>
              <a:t> = [1, "Hello", 3.4]</a:t>
            </a:r>
          </a:p>
        </p:txBody>
      </p:sp>
    </p:spTree>
    <p:extLst>
      <p:ext uri="{BB962C8B-B14F-4D97-AF65-F5344CB8AC3E}">
        <p14:creationId xmlns:p14="http://schemas.microsoft.com/office/powerpoint/2010/main" val="42080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nested list </a:t>
            </a:r>
          </a:p>
          <a:p>
            <a:pPr lvl="1"/>
            <a:r>
              <a:rPr lang="en-US" err="1"/>
              <a:t>my_list</a:t>
            </a:r>
            <a:r>
              <a:rPr lang="en-US"/>
              <a:t> = ["mouse", [8, 4, 6], ['a']]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2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>
            <a:no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['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p','r','o','b','e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Output: p</a:t>
            </a: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Output: o</a:t>
            </a: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[2])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Output: e</a:t>
            </a: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[4])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[4.0]</a:t>
            </a: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# Error! Only integer can be used for indexing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Nested List</a:t>
            </a:r>
          </a:p>
          <a:p>
            <a:pPr lvl="1"/>
            <a:r>
              <a:rPr lang="en-US" sz="2000" err="1">
                <a:latin typeface="Times New Roman" pitchFamily="18" charset="0"/>
                <a:cs typeface="Times New Roman" pitchFamily="18" charset="0"/>
              </a:rPr>
              <a:t>n_list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["Happy", [2,0,1,5]]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Nested indexing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Output: a</a:t>
            </a: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[0][1])  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# Output: 5</a:t>
            </a: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n_list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[1][3])   &lt;!--    --&gt;</a:t>
            </a:r>
          </a:p>
        </p:txBody>
      </p:sp>
    </p:spTree>
    <p:extLst>
      <p:ext uri="{BB962C8B-B14F-4D97-AF65-F5344CB8AC3E}">
        <p14:creationId xmlns:p14="http://schemas.microsoft.com/office/powerpoint/2010/main" val="1525663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my_list</a:t>
            </a:r>
            <a:r>
              <a:rPr lang="en-US"/>
              <a:t> = ['</a:t>
            </a:r>
            <a:r>
              <a:rPr lang="en-US" err="1"/>
              <a:t>p','r','o','b','e</a:t>
            </a:r>
            <a:r>
              <a:rPr lang="en-US"/>
              <a:t>']</a:t>
            </a:r>
          </a:p>
          <a:p>
            <a:r>
              <a:rPr lang="en-US"/>
              <a:t># Output: e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[-1])</a:t>
            </a:r>
          </a:p>
          <a:p>
            <a:r>
              <a:rPr lang="en-US"/>
              <a:t># Output: p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[-5])</a:t>
            </a:r>
          </a:p>
        </p:txBody>
      </p:sp>
    </p:spTree>
    <p:extLst>
      <p:ext uri="{BB962C8B-B14F-4D97-AF65-F5344CB8AC3E}">
        <p14:creationId xmlns:p14="http://schemas.microsoft.com/office/powerpoint/2010/main" val="151198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# mistake odd = [2, 4, 6, 8]</a:t>
            </a:r>
          </a:p>
          <a:p>
            <a:r>
              <a:rPr lang="en-US"/>
              <a:t># change the 1st item    </a:t>
            </a:r>
          </a:p>
          <a:p>
            <a:pPr lvl="1"/>
            <a:r>
              <a:rPr lang="en-US"/>
              <a:t>odd[0] = 1            </a:t>
            </a:r>
          </a:p>
          <a:p>
            <a:r>
              <a:rPr lang="en-US"/>
              <a:t># Output: [1, 4, 6, 8]</a:t>
            </a:r>
          </a:p>
          <a:p>
            <a:pPr lvl="1"/>
            <a:r>
              <a:rPr lang="en-US"/>
              <a:t>print(odd)</a:t>
            </a:r>
          </a:p>
          <a:p>
            <a:r>
              <a:rPr lang="en-US"/>
              <a:t># change 2nd to 4th items</a:t>
            </a:r>
          </a:p>
          <a:p>
            <a:pPr lvl="1"/>
            <a:r>
              <a:rPr lang="en-US"/>
              <a:t>odd[1:4] = [3, 5, 7]  </a:t>
            </a:r>
          </a:p>
          <a:p>
            <a:r>
              <a:rPr lang="en-US"/>
              <a:t># Output: [1, 3, 5, 7]</a:t>
            </a:r>
          </a:p>
          <a:p>
            <a:pPr lvl="1"/>
            <a:r>
              <a:rPr lang="en-US"/>
              <a:t>print(odd)</a:t>
            </a:r>
          </a:p>
        </p:txBody>
      </p:sp>
    </p:spTree>
    <p:extLst>
      <p:ext uri="{BB962C8B-B14F-4D97-AF65-F5344CB8AC3E}">
        <p14:creationId xmlns:p14="http://schemas.microsoft.com/office/powerpoint/2010/main" val="3760034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my_list</a:t>
            </a:r>
            <a:r>
              <a:rPr lang="en-US"/>
              <a:t> = ['</a:t>
            </a:r>
            <a:r>
              <a:rPr lang="en-US" err="1"/>
              <a:t>p','r','o','g','r','a','m','i','z</a:t>
            </a:r>
            <a:r>
              <a:rPr lang="en-US"/>
              <a:t>']</a:t>
            </a:r>
          </a:p>
          <a:p>
            <a:r>
              <a:rPr lang="en-US"/>
              <a:t># elements 3rd to 5</a:t>
            </a:r>
            <a:r>
              <a:rPr lang="en-US" baseline="30000"/>
              <a:t>th</a:t>
            </a:r>
            <a:endParaRPr lang="en-US"/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[2:5])</a:t>
            </a:r>
          </a:p>
          <a:p>
            <a:r>
              <a:rPr lang="en-US"/>
              <a:t># elements beginning to 4</a:t>
            </a:r>
            <a:r>
              <a:rPr lang="en-US" baseline="30000"/>
              <a:t>th</a:t>
            </a:r>
            <a:endParaRPr lang="en-US"/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[:-5])</a:t>
            </a:r>
          </a:p>
          <a:p>
            <a:r>
              <a:rPr lang="en-US"/>
              <a:t># elements 6th to end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[5:])</a:t>
            </a:r>
          </a:p>
          <a:p>
            <a:r>
              <a:rPr lang="en-US"/>
              <a:t># elements beginning to end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[:])</a:t>
            </a:r>
          </a:p>
        </p:txBody>
      </p:sp>
    </p:spTree>
    <p:extLst>
      <p:ext uri="{BB962C8B-B14F-4D97-AF65-F5344CB8AC3E}">
        <p14:creationId xmlns:p14="http://schemas.microsoft.com/office/powerpoint/2010/main" val="1380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683765" cy="990600"/>
          </a:xfrm>
        </p:spPr>
        <p:txBody>
          <a:bodyPr>
            <a:norm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55228" cy="5166575"/>
          </a:xfrm>
        </p:spPr>
        <p:txBody>
          <a:bodyPr>
            <a:normAutofit fontScale="32500" lnSpcReduction="20000"/>
          </a:bodyPr>
          <a:lstStyle/>
          <a:p>
            <a:pPr marL="342900" lvl="1" indent="-342900"/>
            <a:r>
              <a:rPr lang="en-US" sz="6200">
                <a:latin typeface="Times New Roman" pitchFamily="18" charset="0"/>
                <a:cs typeface="Times New Roman" pitchFamily="18" charset="0"/>
              </a:rPr>
              <a:t>Python is a general-purpose, interpreted, interactive, object-oriented and high-level programming language. </a:t>
            </a:r>
          </a:p>
          <a:p>
            <a:pPr marL="342900" lvl="1" indent="-342900"/>
            <a:endParaRPr lang="en-US" sz="620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6200">
                <a:latin typeface="Times New Roman" pitchFamily="18" charset="0"/>
                <a:cs typeface="Times New Roman" pitchFamily="18" charset="0"/>
              </a:rPr>
              <a:t>Python was created by Guido van </a:t>
            </a:r>
            <a:r>
              <a:rPr lang="en-US" sz="620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6200">
                <a:latin typeface="Times New Roman" pitchFamily="18" charset="0"/>
                <a:cs typeface="Times New Roman" pitchFamily="18" charset="0"/>
              </a:rPr>
              <a:t> in the late eighties and early nineties.</a:t>
            </a:r>
          </a:p>
          <a:p>
            <a:pPr marL="342900" lvl="1" indent="-342900"/>
            <a:endParaRPr lang="en-US" sz="6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>
                <a:latin typeface="Times New Roman" pitchFamily="18" charset="0"/>
                <a:cs typeface="Times New Roman" pitchFamily="18" charset="0"/>
              </a:rPr>
              <a:t>It’s a true cross-platform language, running equally well on Windows, Linux/UNIX, and Macintosh platforms, as well as others, ranging from supercomputers to cell phones. </a:t>
            </a:r>
          </a:p>
          <a:p>
            <a:endParaRPr lang="en-US" sz="6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>
                <a:latin typeface="Times New Roman" pitchFamily="18" charset="0"/>
                <a:cs typeface="Times New Roman" pitchFamily="18" charset="0"/>
              </a:rPr>
              <a:t>It can be used to develop small applications and rapid prototypes, but it scales well to permit development of large programs. </a:t>
            </a:r>
          </a:p>
          <a:p>
            <a:endParaRPr lang="en-US" sz="6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>
                <a:latin typeface="Times New Roman" pitchFamily="18" charset="0"/>
                <a:cs typeface="Times New Roman" pitchFamily="18" charset="0"/>
              </a:rPr>
              <a:t>It comes with a powerful and easy-to-use graphical user interface (GUI) toolkit, web programming libraries, and more. </a:t>
            </a:r>
            <a:r>
              <a:rPr lang="en-US" sz="6200" i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620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6200" b="1"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62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1" indent="-342900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0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odd = [1, 3, 5] </a:t>
            </a:r>
            <a:r>
              <a:rPr lang="en-US" err="1"/>
              <a:t>odd.append</a:t>
            </a:r>
            <a:r>
              <a:rPr lang="en-US"/>
              <a:t>(7) </a:t>
            </a:r>
          </a:p>
          <a:p>
            <a:r>
              <a:rPr lang="en-US"/>
              <a:t># Output: [1, 3, 5, 7] </a:t>
            </a:r>
          </a:p>
          <a:p>
            <a:pPr lvl="1"/>
            <a:r>
              <a:rPr lang="en-US"/>
              <a:t>print(odd) </a:t>
            </a:r>
          </a:p>
          <a:p>
            <a:r>
              <a:rPr lang="en-US" err="1"/>
              <a:t>odd.extend</a:t>
            </a:r>
            <a:r>
              <a:rPr lang="en-US"/>
              <a:t>([9, 11, 13]) </a:t>
            </a:r>
          </a:p>
          <a:p>
            <a:r>
              <a:rPr lang="en-US"/>
              <a:t># Output: [1, 3, 5, 7, 9, 11, 13] </a:t>
            </a:r>
          </a:p>
          <a:p>
            <a:pPr lvl="1"/>
            <a:r>
              <a:rPr lang="en-US"/>
              <a:t>print(odd)</a:t>
            </a:r>
          </a:p>
        </p:txBody>
      </p:sp>
    </p:spTree>
    <p:extLst>
      <p:ext uri="{BB962C8B-B14F-4D97-AF65-F5344CB8AC3E}">
        <p14:creationId xmlns:p14="http://schemas.microsoft.com/office/powerpoint/2010/main" val="304005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err="1"/>
              <a:t>my_list</a:t>
            </a:r>
            <a:r>
              <a:rPr lang="en-US"/>
              <a:t> = ['</a:t>
            </a:r>
            <a:r>
              <a:rPr lang="en-US" err="1"/>
              <a:t>p','r','o','b','l','e','m</a:t>
            </a:r>
            <a:r>
              <a:rPr lang="en-US"/>
              <a:t>']</a:t>
            </a:r>
          </a:p>
          <a:p>
            <a:r>
              <a:rPr lang="en-US"/>
              <a:t># delete one item</a:t>
            </a:r>
          </a:p>
          <a:p>
            <a:pPr lvl="1"/>
            <a:r>
              <a:rPr lang="en-US"/>
              <a:t>del </a:t>
            </a:r>
            <a:r>
              <a:rPr lang="en-US" err="1"/>
              <a:t>my_list</a:t>
            </a:r>
            <a:r>
              <a:rPr lang="en-US"/>
              <a:t>[2]</a:t>
            </a:r>
          </a:p>
          <a:p>
            <a:r>
              <a:rPr lang="en-US"/>
              <a:t># Output: ['p', 'r', 'b', 'l', 'e', 'm']     	print(</a:t>
            </a:r>
            <a:r>
              <a:rPr lang="en-US" err="1"/>
              <a:t>my_list</a:t>
            </a:r>
            <a:r>
              <a:rPr lang="en-US"/>
              <a:t>)</a:t>
            </a:r>
          </a:p>
          <a:p>
            <a:r>
              <a:rPr lang="en-US"/>
              <a:t># delete multiple items</a:t>
            </a:r>
          </a:p>
          <a:p>
            <a:pPr lvl="1"/>
            <a:r>
              <a:rPr lang="en-US"/>
              <a:t>del </a:t>
            </a:r>
            <a:r>
              <a:rPr lang="en-US" err="1"/>
              <a:t>my_list</a:t>
            </a:r>
            <a:r>
              <a:rPr lang="en-US"/>
              <a:t>[1:5]  </a:t>
            </a:r>
          </a:p>
          <a:p>
            <a:r>
              <a:rPr lang="en-US"/>
              <a:t># Output: ['p', 'm']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)</a:t>
            </a:r>
          </a:p>
          <a:p>
            <a:r>
              <a:rPr lang="en-US"/>
              <a:t># delete entire list</a:t>
            </a:r>
          </a:p>
          <a:p>
            <a:pPr lvl="1"/>
            <a:r>
              <a:rPr lang="en-US"/>
              <a:t>del </a:t>
            </a:r>
            <a:r>
              <a:rPr lang="en-US" err="1"/>
              <a:t>my_list</a:t>
            </a:r>
            <a:r>
              <a:rPr lang="en-US"/>
              <a:t>       </a:t>
            </a:r>
          </a:p>
          <a:p>
            <a:r>
              <a:rPr lang="en-US"/>
              <a:t># Error: List not defined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37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err="1"/>
              <a:t>my_list</a:t>
            </a:r>
            <a:r>
              <a:rPr lang="en-US"/>
              <a:t> = [3, 8, 1, 6, 0, 8, 4]</a:t>
            </a:r>
          </a:p>
          <a:p>
            <a:r>
              <a:rPr lang="en-US"/>
              <a:t># Output: 1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my_list.index</a:t>
            </a:r>
            <a:r>
              <a:rPr lang="en-US"/>
              <a:t>(8))</a:t>
            </a:r>
          </a:p>
          <a:p>
            <a:r>
              <a:rPr lang="en-US"/>
              <a:t># Output: 2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my_list.count</a:t>
            </a:r>
            <a:r>
              <a:rPr lang="en-US"/>
              <a:t>(8))</a:t>
            </a:r>
          </a:p>
          <a:p>
            <a:r>
              <a:rPr lang="en-US" err="1"/>
              <a:t>my_list.sort</a:t>
            </a:r>
            <a:r>
              <a:rPr lang="en-US"/>
              <a:t>()</a:t>
            </a:r>
          </a:p>
          <a:p>
            <a:r>
              <a:rPr lang="en-US"/>
              <a:t># Output: [0, 1, 3, 4, 6, 8, 8]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)</a:t>
            </a:r>
          </a:p>
          <a:p>
            <a:r>
              <a:rPr lang="en-US" err="1"/>
              <a:t>my_list.reverse</a:t>
            </a:r>
            <a:r>
              <a:rPr lang="en-US"/>
              <a:t>()</a:t>
            </a:r>
          </a:p>
          <a:p>
            <a:r>
              <a:rPr lang="en-US"/>
              <a:t># Output: [8, 8, 6, 4, 3, 1, 0]</a:t>
            </a:r>
          </a:p>
          <a:p>
            <a:pPr lvl="1"/>
            <a:r>
              <a:rPr lang="en-US"/>
              <a:t>print(</a:t>
            </a:r>
            <a:r>
              <a:rPr lang="en-US" err="1"/>
              <a:t>my_list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801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difference between the two is that we cannot change the elements of a tuple once it is assigned whereas in a list, elements can be changed.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tuple is created by placing all the items (elements) inside a parentheses (), separated by comma. The parentheses are optional but is a good practice to write it.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 tuple can have any number of items and they may be of different types (integer, float, list, </a:t>
            </a:r>
            <a:r>
              <a:rPr lang="en-US" sz="2400">
                <a:latin typeface="Times New Roman" pitchFamily="18" charset="0"/>
                <a:cs typeface="Times New Roman" pitchFamily="18" charset="0"/>
                <a:hlinkClick r:id="rId2" tooltip="Python string"/>
              </a:rPr>
              <a:t>string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 etc.).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0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Strings can be delimited by single (' '), double (" "), triple single (''' '''), or triple double (""" """) quotations and can contain tab (\t) and newline (\n) characters.</a:t>
            </a:r>
          </a:p>
          <a:p>
            <a:pPr algn="just"/>
            <a:r>
              <a:rPr lang="en-US" sz="2200">
                <a:latin typeface="Times New Roman" pitchFamily="18" charset="0"/>
                <a:cs typeface="Times New Roman" pitchFamily="18" charset="0"/>
              </a:rPr>
              <a:t>The operators (in, +, and *) and built-in functions (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, max, and min) operate on strings as they do on lists and tuples.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“hello” in “hello world” returns True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“Hello ” + “world” returns “Hello world”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“Hello”*3  returns “</a:t>
            </a:r>
            <a:r>
              <a:rPr lang="en-US" sz="20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HelloHelloHello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(“something”) returns 9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max(“Returns the character with greatest </a:t>
            </a:r>
            <a:r>
              <a:rPr lang="en-US" sz="20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value in this string”) which is ‘w’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min(“Returns the character with least </a:t>
            </a:r>
            <a:r>
              <a:rPr lang="en-US" sz="2000" b="1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value in this string”) which is space</a:t>
            </a: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3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odd = [1, 3, 5]</a:t>
            </a:r>
          </a:p>
          <a:p>
            <a:r>
              <a:rPr lang="en-US"/>
              <a:t> # Output: [1, 3, 5, 9, 7, 5] </a:t>
            </a:r>
          </a:p>
          <a:p>
            <a:pPr lvl="1"/>
            <a:r>
              <a:rPr lang="en-US"/>
              <a:t>print(odd + [9, 7, 5])</a:t>
            </a:r>
          </a:p>
        </p:txBody>
      </p:sp>
    </p:spTree>
    <p:extLst>
      <p:ext uri="{BB962C8B-B14F-4D97-AF65-F5344CB8AC3E}">
        <p14:creationId xmlns:p14="http://schemas.microsoft.com/office/powerpoint/2010/main" val="346194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>
                <a:latin typeface="Times New Roman" pitchFamily="18" charset="0"/>
                <a:cs typeface="Times New Roman" pitchFamily="18" charset="0"/>
              </a:rPr>
              <a:t>The print function outputs strings. Other Python data types can be easily converted to strings and formatted:</a:t>
            </a:r>
          </a:p>
          <a:p>
            <a:endParaRPr lang="en-US" sz="34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400">
                <a:latin typeface="Times New Roman" pitchFamily="18" charset="0"/>
                <a:cs typeface="Times New Roman" pitchFamily="18" charset="0"/>
              </a:rPr>
              <a:t>&gt;&gt;&gt; e = 2.718</a:t>
            </a:r>
          </a:p>
          <a:p>
            <a:pPr marL="0" indent="0">
              <a:buNone/>
            </a:pPr>
            <a:r>
              <a:rPr lang="en-US" sz="3400">
                <a:latin typeface="Times New Roman" pitchFamily="18" charset="0"/>
                <a:cs typeface="Times New Roman" pitchFamily="18" charset="0"/>
              </a:rPr>
              <a:t>&gt;&gt;&gt; x = [1, "two", 3, 4.0, ["a", "b"], (5, 6)]</a:t>
            </a:r>
          </a:p>
          <a:p>
            <a:pPr marL="0" indent="0">
              <a:buNone/>
            </a:pPr>
            <a:endParaRPr lang="en-US" sz="34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400">
                <a:latin typeface="Times New Roman" pitchFamily="18" charset="0"/>
                <a:cs typeface="Times New Roman" pitchFamily="18" charset="0"/>
              </a:rPr>
              <a:t>&gt;&gt;&gt; print("The constant e is:", e, "and the list x is:", x)</a:t>
            </a:r>
          </a:p>
          <a:p>
            <a:pPr marL="0" indent="0">
              <a:buNone/>
            </a:pPr>
            <a:r>
              <a:rPr lang="en-US" sz="3400">
                <a:latin typeface="Times New Roman" pitchFamily="18" charset="0"/>
                <a:cs typeface="Times New Roman" pitchFamily="18" charset="0"/>
              </a:rPr>
              <a:t>The constant e is: 2.718 and the list x is: [1, 'two', 3, 4.0, ['a', 'b'], (5, 6)]</a:t>
            </a:r>
          </a:p>
          <a:p>
            <a:pPr marL="0" indent="0">
              <a:buNone/>
            </a:pPr>
            <a:endParaRPr lang="en-US" sz="34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>
                <a:latin typeface="Times New Roman" pitchFamily="18" charset="0"/>
                <a:cs typeface="Times New Roman" pitchFamily="18" charset="0"/>
              </a:rPr>
              <a:t>Objects are automatically converted to string representations for printing.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7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Some operators apply to strings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+ implies “concatenation” </a:t>
            </a:r>
          </a:p>
          <a:p>
            <a:r>
              <a:rPr lang="en-US" sz="2400">
                <a:latin typeface="Times New Roman"/>
                <a:cs typeface="Times New Roman"/>
              </a:rPr>
              <a:t> * implies “multiple concatenation” 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Python knows when it is dealing with a string or a number and behaves appropriately. </a:t>
            </a:r>
            <a:r>
              <a:rPr lang="en-US" sz="2400" b="1">
                <a:latin typeface="Times New Roman"/>
                <a:cs typeface="Times New Roman"/>
              </a:rPr>
              <a:t>Put </a:t>
            </a:r>
            <a:r>
              <a:rPr lang="en-US" sz="2400" b="1" err="1">
                <a:latin typeface="Times New Roman"/>
                <a:cs typeface="Times New Roman"/>
              </a:rPr>
              <a:t>paranthesis</a:t>
            </a:r>
            <a:r>
              <a:rPr lang="en-US" sz="2400" b="1">
                <a:latin typeface="Times New Roman"/>
                <a:cs typeface="Times New Roman"/>
              </a:rPr>
              <a:t> for print in python 3.x. 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2438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2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683765" cy="728171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imes New Roman" pitchFamily="18" charset="0"/>
                <a:cs typeface="Times New Roman" pitchFamily="18" charset="0"/>
              </a:rPr>
              <a:t>Python is expressive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572778" cy="4855335"/>
          </a:xfrm>
        </p:spPr>
        <p:txBody>
          <a:bodyPr>
            <a:no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Python is a very expressive language. 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Expressive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in this context means that a single line of Python code can do more than a single line of code in most other languages.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The fewer lines of code you have to write, the faster you can complete the project.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For example, let’s consider swapping the values of two variables, var1 and var2. </a:t>
            </a:r>
          </a:p>
          <a:p>
            <a:pPr marL="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	In Java, this requires three lines of code and an extra variable:</a:t>
            </a:r>
          </a:p>
          <a:p>
            <a:pPr marL="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temp = var1;</a:t>
            </a:r>
          </a:p>
          <a:p>
            <a:pPr marL="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				var1 = var2;</a:t>
            </a:r>
          </a:p>
          <a:p>
            <a:pPr marL="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				var2 = temp;</a:t>
            </a:r>
          </a:p>
          <a:p>
            <a:pPr marL="0" indent="0">
              <a:buNone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	Using Python,    var2, var1 = var1, var2</a:t>
            </a:r>
          </a:p>
        </p:txBody>
      </p:sp>
    </p:spTree>
    <p:extLst>
      <p:ext uri="{BB962C8B-B14F-4D97-AF65-F5344CB8AC3E}">
        <p14:creationId xmlns:p14="http://schemas.microsoft.com/office/powerpoint/2010/main" val="32248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Compiling and interpreting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/>
              <a:t>Many languages require you to </a:t>
            </a:r>
            <a:r>
              <a:rPr lang="en-US" i="1"/>
              <a:t>compile </a:t>
            </a:r>
            <a:r>
              <a:rPr lang="en-US"/>
              <a:t>(translate) your program into a form that the machine understands.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Python is instead directly </a:t>
            </a:r>
            <a:r>
              <a:rPr lang="en-US" i="1"/>
              <a:t>interpreted </a:t>
            </a:r>
            <a:r>
              <a:rPr lang="en-US"/>
              <a:t>into machine instructions.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5134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i="1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5136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i="1">
                  <a:solidFill>
                    <a:srgbClr val="000000"/>
                  </a:solidFill>
                  <a:latin typeface="Tahoma" pitchFamily="34" charset="0"/>
                </a:rPr>
                <a:t>execute</a:t>
              </a:r>
            </a:p>
          </p:txBody>
        </p:sp>
        <p:sp>
          <p:nvSpPr>
            <p:cNvPr id="5137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513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5139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5145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>
                    <a:solidFill>
                      <a:srgbClr val="000000"/>
                    </a:solidFill>
                    <a:latin typeface="Tahoma" pitchFamily="34" charset="0"/>
                  </a:rPr>
                  <a:t>source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lang="en-GB" sz="1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pic>
            <p:nvPicPr>
              <p:cNvPr id="5147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140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5142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5143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4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800080"/>
                  </a:buClr>
                  <a:buSzPct val="55000"/>
                  <a:buFont typeface="Wingdings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itchFamily="34" charset="0"/>
                    <a:cs typeface="Times New Roman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>
                    <a:solidFill>
                      <a:srgbClr val="000000"/>
                    </a:solidFill>
                    <a:latin typeface="Tahoma" pitchFamily="34" charset="0"/>
                  </a:rPr>
                  <a:t>byte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lang="en-GB" sz="1800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lang="en-GB" sz="18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36"/>
          <p:cNvGrpSpPr>
            <a:grpSpLocks/>
          </p:cNvGrpSpPr>
          <p:nvPr/>
        </p:nvGrpSpPr>
        <p:grpSpPr bwMode="auto">
          <a:xfrm>
            <a:off x="1394022" y="3765550"/>
            <a:ext cx="3886200" cy="1765300"/>
            <a:chOff x="816" y="2928"/>
            <a:chExt cx="2448" cy="1112"/>
          </a:xfrm>
        </p:grpSpPr>
        <p:sp>
          <p:nvSpPr>
            <p:cNvPr id="5127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 i="1">
                  <a:solidFill>
                    <a:srgbClr val="000000"/>
                  </a:solidFill>
                  <a:latin typeface="Tahoma" pitchFamily="34" charset="0"/>
                </a:rPr>
                <a:t>interpret</a:t>
              </a:r>
            </a:p>
          </p:txBody>
        </p:sp>
        <p:sp>
          <p:nvSpPr>
            <p:cNvPr id="5129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5130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31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1pPr>
              <a:lvl2pPr marL="742950" indent="-28575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2pPr>
              <a:lvl3pPr marL="11430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3pPr>
              <a:lvl4pPr marL="16002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4pPr>
              <a:lvl5pPr marL="2057400" indent="-228600" defTabSz="449263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cs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Tahoma" pitchFamily="34" charset="0"/>
                </a:rPr>
                <a:t>source code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Courier New" pitchFamily="49" charset="0"/>
                </a:rPr>
                <a:t>Hello.py</a:t>
              </a:r>
              <a:endParaRPr lang="en-GB" sz="1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5133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59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Variables, Expressions, and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Fixed values such as numbers, letters, and strings are called “constants” because their value does not change.</a:t>
            </a:r>
          </a:p>
          <a:p>
            <a:r>
              <a:rPr lang="en-US"/>
              <a:t>Numeric constants are as you expect .</a:t>
            </a:r>
          </a:p>
          <a:p>
            <a:r>
              <a:rPr lang="en-US"/>
              <a:t>String constants use single quotes (') or double quotes (") </a:t>
            </a:r>
          </a:p>
          <a:p>
            <a:pPr marL="0" indent="0">
              <a:buNone/>
            </a:pPr>
            <a:r>
              <a:rPr lang="en-US"/>
              <a:t>	&gt;&gt;&gt; print (123) </a:t>
            </a:r>
          </a:p>
          <a:p>
            <a:pPr marL="0" indent="0">
              <a:buNone/>
            </a:pPr>
            <a:r>
              <a:rPr lang="en-US"/>
              <a:t>	123 </a:t>
            </a:r>
          </a:p>
          <a:p>
            <a:pPr marL="0" indent="0">
              <a:buNone/>
            </a:pPr>
            <a:r>
              <a:rPr lang="en-US"/>
              <a:t>	&gt;&gt;&gt; print (98.6) </a:t>
            </a:r>
          </a:p>
          <a:p>
            <a:pPr marL="0" indent="0">
              <a:buNone/>
            </a:pPr>
            <a:r>
              <a:rPr lang="en-US"/>
              <a:t>	98.6 </a:t>
            </a:r>
          </a:p>
          <a:p>
            <a:pPr marL="0" indent="0">
              <a:buNone/>
            </a:pPr>
            <a:r>
              <a:rPr lang="en-US"/>
              <a:t>	&gt;&gt;&gt; print ('Hello world‘) </a:t>
            </a:r>
          </a:p>
          <a:p>
            <a:pPr marL="0" indent="0">
              <a:buNone/>
            </a:pPr>
            <a:r>
              <a:rPr lang="en-US"/>
              <a:t>	Hello world</a:t>
            </a:r>
          </a:p>
        </p:txBody>
      </p:sp>
    </p:spTree>
    <p:extLst>
      <p:ext uri="{BB962C8B-B14F-4D97-AF65-F5344CB8AC3E}">
        <p14:creationId xmlns:p14="http://schemas.microsoft.com/office/powerpoint/2010/main" val="147792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variable is a named place in the memory where a programmer can store data and later retrieve the data using the variable “name”</a:t>
            </a:r>
          </a:p>
          <a:p>
            <a:r>
              <a:rPr lang="en-US"/>
              <a:t> Programmers get to choose the names of the variables .</a:t>
            </a:r>
          </a:p>
          <a:p>
            <a:r>
              <a:rPr lang="en-US"/>
              <a:t>You can change the contents of a variable in a later statement</a:t>
            </a:r>
          </a:p>
          <a:p>
            <a:pPr lvl="1"/>
            <a:r>
              <a:rPr lang="en-US"/>
              <a:t>X=11.2</a:t>
            </a:r>
          </a:p>
          <a:p>
            <a:pPr lvl="1"/>
            <a:r>
              <a:rPr lang="en-US"/>
              <a:t>Y=19</a:t>
            </a:r>
          </a:p>
        </p:txBody>
      </p:sp>
    </p:spTree>
    <p:extLst>
      <p:ext uri="{BB962C8B-B14F-4D97-AF65-F5344CB8AC3E}">
        <p14:creationId xmlns:p14="http://schemas.microsoft.com/office/powerpoint/2010/main" val="119038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Variable Name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Must start with a letter or underscore _ </a:t>
            </a:r>
          </a:p>
          <a:p>
            <a:pPr marL="514350" indent="-514350">
              <a:buAutoNum type="arabicPeriod"/>
            </a:pPr>
            <a:r>
              <a:rPr lang="en-US"/>
              <a:t>can consist of letters and numbers and underscores </a:t>
            </a:r>
          </a:p>
          <a:p>
            <a:pPr marL="514350" indent="-514350">
              <a:buAutoNum type="arabicPeriod"/>
            </a:pPr>
            <a:r>
              <a:rPr lang="en-US"/>
              <a:t>Case Sensitive </a:t>
            </a:r>
          </a:p>
          <a:p>
            <a:pPr lvl="1"/>
            <a:r>
              <a:rPr lang="en-US"/>
              <a:t>Good: spam eggs spam23 _speed </a:t>
            </a:r>
          </a:p>
          <a:p>
            <a:pPr lvl="1"/>
            <a:r>
              <a:rPr lang="en-US"/>
              <a:t>Bad: 23spam #sign var.12 </a:t>
            </a:r>
          </a:p>
          <a:p>
            <a:pPr lvl="1"/>
            <a:r>
              <a:rPr lang="en-US"/>
              <a:t>Different: spam </a:t>
            </a:r>
            <a:r>
              <a:rPr lang="en-US" err="1"/>
              <a:t>Spam</a:t>
            </a:r>
            <a:r>
              <a:rPr lang="en-US"/>
              <a:t> </a:t>
            </a:r>
            <a:r>
              <a:rPr lang="en-US" err="1"/>
              <a:t>SPAM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cannot use reserved words as variable names / identifiers.</a:t>
            </a:r>
          </a:p>
          <a:p>
            <a:pPr marL="0" indent="0">
              <a:buNone/>
            </a:pPr>
            <a:r>
              <a:rPr lang="en-US"/>
              <a:t>Ex:</a:t>
            </a:r>
          </a:p>
          <a:p>
            <a:pPr marL="0" indent="0">
              <a:buNone/>
            </a:pPr>
            <a:r>
              <a:rPr lang="en-US"/>
              <a:t>[and del for is raise assert </a:t>
            </a:r>
            <a:r>
              <a:rPr lang="en-US" err="1"/>
              <a:t>elif</a:t>
            </a:r>
            <a:r>
              <a:rPr lang="en-US"/>
              <a:t> from lambda return break else global not try class except if or while continue exec import pass yield </a:t>
            </a:r>
            <a:r>
              <a:rPr lang="en-US" err="1"/>
              <a:t>def</a:t>
            </a:r>
            <a:r>
              <a:rPr lang="en-US"/>
              <a:t> finally in print as with]</a:t>
            </a:r>
          </a:p>
        </p:txBody>
      </p:sp>
    </p:spTree>
    <p:extLst>
      <p:ext uri="{BB962C8B-B14F-4D97-AF65-F5344CB8AC3E}">
        <p14:creationId xmlns:p14="http://schemas.microsoft.com/office/powerpoint/2010/main" val="157501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88ED4A7B2CC42B9A8033A92FCAA80" ma:contentTypeVersion="0" ma:contentTypeDescription="Create a new document." ma:contentTypeScope="" ma:versionID="65395c4992bae9b39cf79beca69e55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6CBDBF-3009-4401-A3E6-BFED5BD4BD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5C4D56-FF90-47B8-AFE9-ECE078655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B4B99-8C9E-4D68-94F8-FC7C5327D54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1890</Words>
  <Application>Microsoft Office PowerPoint</Application>
  <PresentationFormat>On-screen Show (4:3)</PresentationFormat>
  <Paragraphs>302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Algerian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Advanced Programming Lab</vt:lpstr>
      <vt:lpstr>PowerPoint Presentation</vt:lpstr>
      <vt:lpstr>Python </vt:lpstr>
      <vt:lpstr>Python is expressive</vt:lpstr>
      <vt:lpstr>Compiling and interpreting</vt:lpstr>
      <vt:lpstr>Variables, Expressions, and Statements</vt:lpstr>
      <vt:lpstr>Variables</vt:lpstr>
      <vt:lpstr>Python Variable Name Rules</vt:lpstr>
      <vt:lpstr>Reserved Words</vt:lpstr>
      <vt:lpstr>Assignment Statements</vt:lpstr>
      <vt:lpstr>Numeric Expressions</vt:lpstr>
      <vt:lpstr>Operator Precedence Rules</vt:lpstr>
      <vt:lpstr>Math commands</vt:lpstr>
      <vt:lpstr>Python Integer Division</vt:lpstr>
      <vt:lpstr>Mixing Integer and Floating </vt:lpstr>
      <vt:lpstr>What does “Type” Mean?</vt:lpstr>
      <vt:lpstr>Type Matters</vt:lpstr>
      <vt:lpstr>Type Conversions</vt:lpstr>
      <vt:lpstr>String Conversions</vt:lpstr>
      <vt:lpstr>User Input</vt:lpstr>
      <vt:lpstr>Converting User Input</vt:lpstr>
      <vt:lpstr>input</vt:lpstr>
      <vt:lpstr>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</vt:lpstr>
      <vt:lpstr>String</vt:lpstr>
      <vt:lpstr>PowerPoint Presentation</vt:lpstr>
      <vt:lpstr>String</vt:lpstr>
      <vt:lpstr>String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L12</dc:title>
  <dc:creator>USER</dc:creator>
  <cp:lastModifiedBy>student</cp:lastModifiedBy>
  <cp:revision>5</cp:revision>
  <dcterms:created xsi:type="dcterms:W3CDTF">2017-08-21T15:28:38Z</dcterms:created>
  <dcterms:modified xsi:type="dcterms:W3CDTF">2022-07-28T04:48:22Z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0x01010050388ED4A7B2CC42B9A8033A92FCAA80</vt:lpwstr>
  </property>
</Properties>
</file>