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9"/>
  </p:notesMasterIdLst>
  <p:sldIdLst>
    <p:sldId id="300" r:id="rId5"/>
    <p:sldId id="301" r:id="rId6"/>
    <p:sldId id="302" r:id="rId7"/>
    <p:sldId id="303" r:id="rId8"/>
    <p:sldId id="304" r:id="rId9"/>
    <p:sldId id="305" r:id="rId10"/>
    <p:sldId id="306" r:id="rId11"/>
    <p:sldId id="307" r:id="rId12"/>
    <p:sldId id="308" r:id="rId13"/>
    <p:sldId id="309" r:id="rId14"/>
    <p:sldId id="311" r:id="rId15"/>
    <p:sldId id="275" r:id="rId16"/>
    <p:sldId id="274" r:id="rId17"/>
    <p:sldId id="267" r:id="rId18"/>
    <p:sldId id="312" r:id="rId19"/>
    <p:sldId id="268" r:id="rId20"/>
    <p:sldId id="269" r:id="rId21"/>
    <p:sldId id="270" r:id="rId22"/>
    <p:sldId id="277" r:id="rId23"/>
    <p:sldId id="310" r:id="rId24"/>
    <p:sldId id="278" r:id="rId25"/>
    <p:sldId id="271" r:id="rId26"/>
    <p:sldId id="272" r:id="rId27"/>
    <p:sldId id="273" r:id="rId28"/>
    <p:sldId id="283" r:id="rId29"/>
    <p:sldId id="282" r:id="rId30"/>
    <p:sldId id="313" r:id="rId31"/>
    <p:sldId id="297" r:id="rId32"/>
    <p:sldId id="288" r:id="rId33"/>
    <p:sldId id="289" r:id="rId34"/>
    <p:sldId id="292" r:id="rId35"/>
    <p:sldId id="315" r:id="rId36"/>
    <p:sldId id="296" r:id="rId37"/>
    <p:sldId id="316" r:id="rId38"/>
    <p:sldId id="293" r:id="rId39"/>
    <p:sldId id="294" r:id="rId40"/>
    <p:sldId id="257" r:id="rId41"/>
    <p:sldId id="258" r:id="rId42"/>
    <p:sldId id="262" r:id="rId43"/>
    <p:sldId id="263" r:id="rId44"/>
    <p:sldId id="264" r:id="rId45"/>
    <p:sldId id="266" r:id="rId46"/>
    <p:sldId id="265" r:id="rId47"/>
    <p:sldId id="31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9AE79-74DF-4074-A780-2C704A9990D7}" v="2" dt="2020-12-11T18:33:37.593"/>
    <p1510:client id="{DF1EFE82-D7AE-4041-A980-7134F2F8C2A4}" v="6" dt="2021-10-18T06:30:22.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I SUSIL JACOB-180953001" userId="S::richi.jacob@learner.manipal.edu::eb540a07-f55f-42f7-90af-eb4564aa21f8" providerId="AD" clId="Web-{2A09AE79-74DF-4074-A780-2C704A9990D7}"/>
    <pc:docChg chg="sldOrd">
      <pc:chgData name="RICHI SUSIL JACOB-180953001" userId="S::richi.jacob@learner.manipal.edu::eb540a07-f55f-42f7-90af-eb4564aa21f8" providerId="AD" clId="Web-{2A09AE79-74DF-4074-A780-2C704A9990D7}" dt="2020-12-11T18:33:37.593" v="1"/>
      <pc:docMkLst>
        <pc:docMk/>
      </pc:docMkLst>
      <pc:sldChg chg="ord">
        <pc:chgData name="RICHI SUSIL JACOB-180953001" userId="S::richi.jacob@learner.manipal.edu::eb540a07-f55f-42f7-90af-eb4564aa21f8" providerId="AD" clId="Web-{2A09AE79-74DF-4074-A780-2C704A9990D7}" dt="2020-12-11T18:33:37.593" v="1"/>
        <pc:sldMkLst>
          <pc:docMk/>
          <pc:sldMk cId="830218488" sldId="306"/>
        </pc:sldMkLst>
      </pc:sldChg>
    </pc:docChg>
  </pc:docChgLst>
  <pc:docChgLst>
    <pc:chgData name="TALIN RAGESH - 190953021" userId="S::talin.ragesh@learner.manipal.edu::1219bc14-ec87-4eaa-8a8f-1b5657c76d52" providerId="AD" clId="Web-{DF1EFE82-D7AE-4041-A980-7134F2F8C2A4}"/>
    <pc:docChg chg="addSld delSld sldOrd">
      <pc:chgData name="TALIN RAGESH - 190953021" userId="S::talin.ragesh@learner.manipal.edu::1219bc14-ec87-4eaa-8a8f-1b5657c76d52" providerId="AD" clId="Web-{DF1EFE82-D7AE-4041-A980-7134F2F8C2A4}" dt="2021-10-18T06:30:22.678" v="5"/>
      <pc:docMkLst>
        <pc:docMk/>
      </pc:docMkLst>
      <pc:sldChg chg="add del">
        <pc:chgData name="TALIN RAGESH - 190953021" userId="S::talin.ragesh@learner.manipal.edu::1219bc14-ec87-4eaa-8a8f-1b5657c76d52" providerId="AD" clId="Web-{DF1EFE82-D7AE-4041-A980-7134F2F8C2A4}" dt="2021-10-18T06:30:06.662" v="3"/>
        <pc:sldMkLst>
          <pc:docMk/>
          <pc:sldMk cId="3084322134" sldId="265"/>
        </pc:sldMkLst>
      </pc:sldChg>
      <pc:sldChg chg="add del ord">
        <pc:chgData name="TALIN RAGESH - 190953021" userId="S::talin.ragesh@learner.manipal.edu::1219bc14-ec87-4eaa-8a8f-1b5657c76d52" providerId="AD" clId="Web-{DF1EFE82-D7AE-4041-A980-7134F2F8C2A4}" dt="2021-10-18T06:30:22.678" v="5"/>
        <pc:sldMkLst>
          <pc:docMk/>
          <pc:sldMk cId="2544426511"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6D0C3-78EE-4515-929E-B6C0C7779944}"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25A57-267C-48F1-91BC-E8A31A633D28}" type="slidenum">
              <a:rPr lang="en-US" smtClean="0"/>
              <a:t>‹#›</a:t>
            </a:fld>
            <a:endParaRPr lang="en-US"/>
          </a:p>
        </p:txBody>
      </p:sp>
    </p:spTree>
    <p:extLst>
      <p:ext uri="{BB962C8B-B14F-4D97-AF65-F5344CB8AC3E}">
        <p14:creationId xmlns:p14="http://schemas.microsoft.com/office/powerpoint/2010/main" val="420796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125A57-267C-48F1-91BC-E8A31A633D28}" type="slidenum">
              <a:rPr lang="en-US" smtClean="0"/>
              <a:t>5</a:t>
            </a:fld>
            <a:endParaRPr lang="en-US"/>
          </a:p>
        </p:txBody>
      </p:sp>
    </p:spTree>
    <p:extLst>
      <p:ext uri="{BB962C8B-B14F-4D97-AF65-F5344CB8AC3E}">
        <p14:creationId xmlns:p14="http://schemas.microsoft.com/office/powerpoint/2010/main" val="202917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704233-2E22-4A22-A2FC-D25FDB7324CE}"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394385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0057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41815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9898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04233-2E22-4A22-A2FC-D25FDB7324CE}"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0490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704233-2E22-4A22-A2FC-D25FDB7324CE}"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17637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704233-2E22-4A22-A2FC-D25FDB7324CE}"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64215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704233-2E22-4A22-A2FC-D25FDB7324CE}"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316077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04233-2E22-4A22-A2FC-D25FDB7324CE}"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37960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04233-2E22-4A22-A2FC-D25FDB7324CE}"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95519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04233-2E22-4A22-A2FC-D25FDB7324CE}"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41450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04233-2E22-4A22-A2FC-D25FDB7324CE}" type="datetimeFigureOut">
              <a:rPr lang="en-US" smtClean="0"/>
              <a:t>10/17/2021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A80C4-069F-44F7-AA87-4900B81EC1C3}" type="slidenum">
              <a:rPr lang="en-US" smtClean="0"/>
              <a:t>‹#›</a:t>
            </a:fld>
            <a:endParaRPr lang="en-US"/>
          </a:p>
        </p:txBody>
      </p:sp>
    </p:spTree>
    <p:extLst>
      <p:ext uri="{BB962C8B-B14F-4D97-AF65-F5344CB8AC3E}">
        <p14:creationId xmlns:p14="http://schemas.microsoft.com/office/powerpoint/2010/main" val="1749635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rial" panose="020B0604020202020204" pitchFamily="34" charset="0"/>
                <a:cs typeface="Arial" panose="020B0604020202020204" pitchFamily="34" charset="0"/>
              </a:rPr>
              <a:t>Built-in data types:</a:t>
            </a:r>
            <a:endParaRPr lang="en-US"/>
          </a:p>
        </p:txBody>
      </p:sp>
      <p:sp>
        <p:nvSpPr>
          <p:cNvPr id="3" name="Content Placeholder 2"/>
          <p:cNvSpPr>
            <a:spLocks noGrp="1"/>
          </p:cNvSpPr>
          <p:nvPr>
            <p:ph idx="1"/>
          </p:nvPr>
        </p:nvSpPr>
        <p:spPr>
          <a:xfrm>
            <a:off x="2138362" y="1690688"/>
            <a:ext cx="8277225" cy="4351338"/>
          </a:xfrm>
        </p:spPr>
        <p:txBody>
          <a:bodyPr>
            <a:normAutofit/>
          </a:bodyPr>
          <a:lstStyle/>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Numbers</a:t>
            </a:r>
          </a:p>
          <a:p>
            <a:pPr marL="1314450" lvl="1" indent="-457200">
              <a:buFont typeface="Wingdings" panose="05000000000000000000" pitchFamily="2" charset="2"/>
              <a:buChar char="v"/>
            </a:pPr>
            <a:r>
              <a:rPr lang="en-US" sz="3000">
                <a:latin typeface="Times New Roman" panose="02020603050405020304" pitchFamily="18" charset="0"/>
                <a:cs typeface="Times New Roman" panose="02020603050405020304" pitchFamily="18" charset="0"/>
              </a:rPr>
              <a:t>integers, floats, complex numbers, Boolean</a:t>
            </a:r>
          </a:p>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String</a:t>
            </a:r>
          </a:p>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Lists</a:t>
            </a:r>
          </a:p>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Tuple</a:t>
            </a:r>
          </a:p>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Dictionary</a:t>
            </a:r>
          </a:p>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Set</a:t>
            </a:r>
          </a:p>
          <a:p>
            <a:pPr marL="457200" indent="-457200">
              <a:buFont typeface="Wingdings" panose="05000000000000000000" pitchFamily="2" charset="2"/>
              <a:buChar char="Ø"/>
            </a:pPr>
            <a:r>
              <a:rPr lang="en-US" sz="3000">
                <a:latin typeface="Times New Roman" panose="02020603050405020304" pitchFamily="18" charset="0"/>
                <a:cs typeface="Times New Roman" panose="02020603050405020304" pitchFamily="18" charset="0"/>
              </a:rPr>
              <a:t>File Objects</a:t>
            </a:r>
          </a:p>
        </p:txBody>
      </p:sp>
    </p:spTree>
    <p:extLst>
      <p:ext uri="{BB962C8B-B14F-4D97-AF65-F5344CB8AC3E}">
        <p14:creationId xmlns:p14="http://schemas.microsoft.com/office/powerpoint/2010/main" val="119379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2658490"/>
              </p:ext>
            </p:extLst>
          </p:nvPr>
        </p:nvGraphicFramePr>
        <p:xfrm>
          <a:off x="666750" y="85721"/>
          <a:ext cx="2103120" cy="40741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296228">
                <a:tc>
                  <a:txBody>
                    <a:bodyPr/>
                    <a:lstStyle/>
                    <a:p>
                      <a:pPr algn="ctr"/>
                      <a:r>
                        <a:rPr lang="en-US"/>
                        <a:t>L=[0,1,2,3,4]</a:t>
                      </a:r>
                    </a:p>
                  </a:txBody>
                  <a:tcPr/>
                </a:tc>
                <a:extLst>
                  <a:ext uri="{0D108BD9-81ED-4DB2-BD59-A6C34878D82A}">
                    <a16:rowId xmlns:a16="http://schemas.microsoft.com/office/drawing/2014/main" val="10000"/>
                  </a:ext>
                </a:extLst>
              </a:tr>
              <a:tr h="370840">
                <a:tc>
                  <a:txBody>
                    <a:bodyPr/>
                    <a:lstStyle/>
                    <a:p>
                      <a:r>
                        <a:rPr lang="en-US"/>
                        <a:t>L[-1:]</a:t>
                      </a:r>
                    </a:p>
                  </a:txBody>
                  <a:tcPr/>
                </a:tc>
                <a:extLst>
                  <a:ext uri="{0D108BD9-81ED-4DB2-BD59-A6C34878D82A}">
                    <a16:rowId xmlns:a16="http://schemas.microsoft.com/office/drawing/2014/main" val="10001"/>
                  </a:ext>
                </a:extLst>
              </a:tr>
              <a:tr h="370840">
                <a:tc>
                  <a:txBody>
                    <a:bodyPr/>
                    <a:lstStyle/>
                    <a:p>
                      <a:r>
                        <a:rPr lang="en-US"/>
                        <a:t>L[-2:4]</a:t>
                      </a:r>
                    </a:p>
                  </a:txBody>
                  <a:tcPr/>
                </a:tc>
                <a:extLst>
                  <a:ext uri="{0D108BD9-81ED-4DB2-BD59-A6C34878D82A}">
                    <a16:rowId xmlns:a16="http://schemas.microsoft.com/office/drawing/2014/main" val="10002"/>
                  </a:ext>
                </a:extLst>
              </a:tr>
              <a:tr h="370840">
                <a:tc>
                  <a:txBody>
                    <a:bodyPr/>
                    <a:lstStyle/>
                    <a:p>
                      <a:r>
                        <a:rPr lang="en-US">
                          <a:solidFill>
                            <a:srgbClr val="FF0000"/>
                          </a:solidFill>
                        </a:rPr>
                        <a:t> L[-2:-4]      m&gt;n </a:t>
                      </a:r>
                    </a:p>
                  </a:txBody>
                  <a:tcPr/>
                </a:tc>
                <a:extLst>
                  <a:ext uri="{0D108BD9-81ED-4DB2-BD59-A6C34878D82A}">
                    <a16:rowId xmlns:a16="http://schemas.microsoft.com/office/drawing/2014/main" val="10003"/>
                  </a:ext>
                </a:extLst>
              </a:tr>
              <a:tr h="370840">
                <a:tc>
                  <a:txBody>
                    <a:bodyPr/>
                    <a:lstStyle/>
                    <a:p>
                      <a:r>
                        <a:rPr lang="en-US">
                          <a:solidFill>
                            <a:srgbClr val="FF0000"/>
                          </a:solidFill>
                        </a:rPr>
                        <a:t> L[4:2]         m&gt;n</a:t>
                      </a:r>
                    </a:p>
                  </a:txBody>
                  <a:tcPr/>
                </a:tc>
                <a:extLst>
                  <a:ext uri="{0D108BD9-81ED-4DB2-BD59-A6C34878D82A}">
                    <a16:rowId xmlns:a16="http://schemas.microsoft.com/office/drawing/2014/main" val="10004"/>
                  </a:ext>
                </a:extLst>
              </a:tr>
              <a:tr h="370840">
                <a:tc>
                  <a:txBody>
                    <a:bodyPr/>
                    <a:lstStyle/>
                    <a:p>
                      <a:r>
                        <a:rPr lang="en-US"/>
                        <a:t>L[-4:2]</a:t>
                      </a:r>
                    </a:p>
                  </a:txBody>
                  <a:tcPr/>
                </a:tc>
                <a:extLst>
                  <a:ext uri="{0D108BD9-81ED-4DB2-BD59-A6C34878D82A}">
                    <a16:rowId xmlns:a16="http://schemas.microsoft.com/office/drawing/2014/main" val="10005"/>
                  </a:ext>
                </a:extLst>
              </a:tr>
              <a:tr h="370840">
                <a:tc>
                  <a:txBody>
                    <a:bodyPr/>
                    <a:lstStyle/>
                    <a:p>
                      <a:r>
                        <a:rPr lang="en-US"/>
                        <a:t>L[-5:]</a:t>
                      </a:r>
                    </a:p>
                  </a:txBody>
                  <a:tcPr/>
                </a:tc>
                <a:extLst>
                  <a:ext uri="{0D108BD9-81ED-4DB2-BD59-A6C34878D82A}">
                    <a16:rowId xmlns:a16="http://schemas.microsoft.com/office/drawing/2014/main" val="10006"/>
                  </a:ext>
                </a:extLst>
              </a:tr>
              <a:tr h="370840">
                <a:tc>
                  <a:txBody>
                    <a:bodyPr/>
                    <a:lstStyle/>
                    <a:p>
                      <a:r>
                        <a:rPr lang="en-US"/>
                        <a:t>L[:]</a:t>
                      </a:r>
                    </a:p>
                  </a:txBody>
                  <a:tcPr/>
                </a:tc>
                <a:extLst>
                  <a:ext uri="{0D108BD9-81ED-4DB2-BD59-A6C34878D82A}">
                    <a16:rowId xmlns:a16="http://schemas.microsoft.com/office/drawing/2014/main" val="10007"/>
                  </a:ext>
                </a:extLst>
              </a:tr>
              <a:tr h="370840">
                <a:tc>
                  <a:txBody>
                    <a:bodyPr/>
                    <a:lstStyle/>
                    <a:p>
                      <a:r>
                        <a:rPr lang="en-US"/>
                        <a:t>L[2:-2]</a:t>
                      </a:r>
                      <a:r>
                        <a:rPr lang="en-US" baseline="0"/>
                        <a:t>  </a:t>
                      </a:r>
                      <a:endParaRPr lang="en-US"/>
                    </a:p>
                  </a:txBody>
                  <a:tcPr/>
                </a:tc>
                <a:extLst>
                  <a:ext uri="{0D108BD9-81ED-4DB2-BD59-A6C34878D82A}">
                    <a16:rowId xmlns:a16="http://schemas.microsoft.com/office/drawing/2014/main" val="10008"/>
                  </a:ext>
                </a:extLst>
              </a:tr>
              <a:tr h="370840">
                <a:tc>
                  <a:txBody>
                    <a:bodyPr/>
                    <a:lstStyle/>
                    <a:p>
                      <a:r>
                        <a:rPr lang="en-US">
                          <a:solidFill>
                            <a:srgbClr val="FF0000"/>
                          </a:solidFill>
                        </a:rPr>
                        <a:t>L[-2:2]  m&gt;n</a:t>
                      </a:r>
                    </a:p>
                  </a:txBody>
                  <a:tcPr/>
                </a:tc>
                <a:extLst>
                  <a:ext uri="{0D108BD9-81ED-4DB2-BD59-A6C34878D82A}">
                    <a16:rowId xmlns:a16="http://schemas.microsoft.com/office/drawing/2014/main" val="10009"/>
                  </a:ext>
                </a:extLst>
              </a:tr>
              <a:tr h="370840">
                <a:tc>
                  <a:txBody>
                    <a:bodyPr/>
                    <a:lstStyle/>
                    <a:p>
                      <a:r>
                        <a:rPr lang="en-US">
                          <a:solidFill>
                            <a:srgbClr val="FF0000"/>
                          </a:solidFill>
                        </a:rPr>
                        <a:t>L[3:3]   m=n</a:t>
                      </a:r>
                    </a:p>
                  </a:txBody>
                  <a:tcPr/>
                </a:tc>
                <a:extLst>
                  <a:ext uri="{0D108BD9-81ED-4DB2-BD59-A6C34878D82A}">
                    <a16:rowId xmlns:a16="http://schemas.microsoft.com/office/drawing/2014/main" val="1001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0936737"/>
              </p:ext>
            </p:extLst>
          </p:nvPr>
        </p:nvGraphicFramePr>
        <p:xfrm>
          <a:off x="2946400" y="105299"/>
          <a:ext cx="1768475" cy="731520"/>
        </p:xfrm>
        <a:graphic>
          <a:graphicData uri="http://schemas.openxmlformats.org/drawingml/2006/table">
            <a:tbl>
              <a:tblPr firstRow="1" bandRow="1">
                <a:tableStyleId>{2D5ABB26-0587-4C30-8999-92F81FD0307C}</a:tableStyleId>
              </a:tblPr>
              <a:tblGrid>
                <a:gridCol w="1768475">
                  <a:extLst>
                    <a:ext uri="{9D8B030D-6E8A-4147-A177-3AD203B41FA5}">
                      <a16:colId xmlns:a16="http://schemas.microsoft.com/office/drawing/2014/main" val="20000"/>
                    </a:ext>
                  </a:extLst>
                </a:gridCol>
              </a:tblGrid>
              <a:tr h="340257">
                <a:tc>
                  <a:txBody>
                    <a:bodyPr/>
                    <a:lstStyle/>
                    <a:p>
                      <a:r>
                        <a:rPr lang="en-US" b="1"/>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0257">
                <a:tc>
                  <a:txBody>
                    <a:bodyPr/>
                    <a:lstStyle/>
                    <a:p>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3494539"/>
              </p:ext>
            </p:extLst>
          </p:nvPr>
        </p:nvGraphicFramePr>
        <p:xfrm>
          <a:off x="2941635" y="800626"/>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5484762"/>
              </p:ext>
            </p:extLst>
          </p:nvPr>
        </p:nvGraphicFramePr>
        <p:xfrm>
          <a:off x="2951160" y="1181626"/>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06379811"/>
              </p:ext>
            </p:extLst>
          </p:nvPr>
        </p:nvGraphicFramePr>
        <p:xfrm>
          <a:off x="2960685" y="1534050"/>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83206294"/>
              </p:ext>
            </p:extLst>
          </p:nvPr>
        </p:nvGraphicFramePr>
        <p:xfrm>
          <a:off x="2955923" y="1900763"/>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85487375"/>
              </p:ext>
            </p:extLst>
          </p:nvPr>
        </p:nvGraphicFramePr>
        <p:xfrm>
          <a:off x="2951160" y="2281763"/>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r>
                        <a:rPr lang="en-US"/>
                        <a:t>[0, 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30246159"/>
              </p:ext>
            </p:extLst>
          </p:nvPr>
        </p:nvGraphicFramePr>
        <p:xfrm>
          <a:off x="2960685" y="2648475"/>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[0, 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75063326"/>
              </p:ext>
            </p:extLst>
          </p:nvPr>
        </p:nvGraphicFramePr>
        <p:xfrm>
          <a:off x="2970210" y="3043762"/>
          <a:ext cx="1797050" cy="111252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tblGrid>
              <a:tr h="370840">
                <a:tc>
                  <a:txBody>
                    <a:bodyPr/>
                    <a:lstStyle/>
                    <a:p>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extBox 1"/>
          <p:cNvSpPr txBox="1"/>
          <p:nvPr/>
        </p:nvSpPr>
        <p:spPr>
          <a:xfrm>
            <a:off x="114299" y="4549676"/>
            <a:ext cx="116586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m&gt;n is with respect to index position in the array. m&gt;n mean index position of m is later than n</a:t>
            </a:r>
            <a:r>
              <a:rPr lang="en-US" sz="2400" baseline="30000">
                <a:latin typeface="Times New Roman" panose="02020603050405020304" pitchFamily="18" charset="0"/>
                <a:cs typeface="Times New Roman" panose="02020603050405020304" pitchFamily="18" charset="0"/>
              </a:rPr>
              <a:t>th</a:t>
            </a:r>
            <a:r>
              <a:rPr lang="en-US" sz="2400">
                <a:latin typeface="Times New Roman" panose="02020603050405020304" pitchFamily="18" charset="0"/>
                <a:cs typeface="Times New Roman" panose="02020603050405020304" pitchFamily="18" charset="0"/>
              </a:rPr>
              <a:t> position. The result of L[</a:t>
            </a:r>
            <a:r>
              <a:rPr lang="en-US" sz="2400" err="1">
                <a:latin typeface="Times New Roman" panose="02020603050405020304" pitchFamily="18" charset="0"/>
                <a:cs typeface="Times New Roman" panose="02020603050405020304" pitchFamily="18" charset="0"/>
              </a:rPr>
              <a:t>m:n</a:t>
            </a:r>
            <a:r>
              <a:rPr lang="en-US" sz="2400">
                <a:latin typeface="Times New Roman" panose="02020603050405020304" pitchFamily="18" charset="0"/>
                <a:cs typeface="Times New Roman" panose="02020603050405020304" pitchFamily="18" charset="0"/>
              </a:rPr>
              <a:t>] when position-wise m&gt;n is [] (empty list).</a:t>
            </a:r>
          </a:p>
          <a:p>
            <a:pPr marL="342900" indent="-342900">
              <a:buFont typeface="Wingdings" panose="05000000000000000000" pitchFamily="2" charset="2"/>
              <a:buChar char="Ø"/>
            </a:pP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Value-wise </a:t>
            </a:r>
            <a:r>
              <a:rPr lang="en-US" sz="2400" b="1">
                <a:latin typeface="Times New Roman" panose="02020603050405020304" pitchFamily="18" charset="0"/>
                <a:cs typeface="Times New Roman" panose="02020603050405020304" pitchFamily="18" charset="0"/>
              </a:rPr>
              <a:t>2&gt;-2, </a:t>
            </a:r>
            <a:r>
              <a:rPr lang="en-US" sz="2400">
                <a:latin typeface="Times New Roman" panose="02020603050405020304" pitchFamily="18" charset="0"/>
                <a:cs typeface="Times New Roman" panose="02020603050405020304" pitchFamily="18" charset="0"/>
              </a:rPr>
              <a:t>but position-wise 2th index appear before -2th index, therefore position-wise </a:t>
            </a:r>
            <a:r>
              <a:rPr lang="en-US" sz="2400" b="1" i="1" u="sng">
                <a:latin typeface="Times New Roman" panose="02020603050405020304" pitchFamily="18" charset="0"/>
                <a:cs typeface="Times New Roman" panose="02020603050405020304" pitchFamily="18" charset="0"/>
              </a:rPr>
              <a:t>2&lt;-2</a:t>
            </a:r>
            <a:r>
              <a:rPr lang="en-US" sz="2400">
                <a:latin typeface="Times New Roman" panose="02020603050405020304" pitchFamily="18" charset="0"/>
                <a:cs typeface="Times New Roman" panose="02020603050405020304" pitchFamily="18" charset="0"/>
              </a:rPr>
              <a:t>. L[2:-2] returns [2]</a:t>
            </a:r>
          </a:p>
          <a:p>
            <a:pPr marL="342900" indent="-342900">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19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i="1" u="sng">
                <a:solidFill>
                  <a:srgbClr val="FF0000"/>
                </a:solidFill>
              </a:rPr>
              <a:t>List </a:t>
            </a:r>
            <a:r>
              <a:rPr lang="en-US" b="1" i="1" u="sng" err="1">
                <a:solidFill>
                  <a:srgbClr val="FF0000"/>
                </a:solidFill>
              </a:rPr>
              <a:t>updation</a:t>
            </a:r>
            <a:endParaRPr lang="en-US" b="1" i="1" u="sng">
              <a:solidFill>
                <a:srgbClr val="FF0000"/>
              </a:solidFill>
            </a:endParaRPr>
          </a:p>
        </p:txBody>
      </p:sp>
      <p:sp>
        <p:nvSpPr>
          <p:cNvPr id="3" name="Content Placeholder 2"/>
          <p:cNvSpPr>
            <a:spLocks noGrp="1"/>
          </p:cNvSpPr>
          <p:nvPr>
            <p:ph idx="1"/>
          </p:nvPr>
        </p:nvSpPr>
        <p:spPr>
          <a:xfrm>
            <a:off x="423861" y="1068388"/>
            <a:ext cx="11610975" cy="4351338"/>
          </a:xfrm>
        </p:spPr>
        <p:txBody>
          <a:bodyPr>
            <a:noAutofit/>
          </a:bodyPr>
          <a:lstStyle/>
          <a:p>
            <a:r>
              <a:rPr lang="en-US"/>
              <a:t>&gt;&gt;&gt; x = [1, 2, 3, 4, 5, 6, 7, 8, 9]</a:t>
            </a:r>
          </a:p>
          <a:p>
            <a:r>
              <a:rPr lang="en-US"/>
              <a:t>&gt;&gt;&gt; x[1] = "two"</a:t>
            </a:r>
          </a:p>
          <a:p>
            <a:r>
              <a:rPr lang="en-US"/>
              <a:t>&gt;&gt;&gt; x[8:9] = []</a:t>
            </a:r>
          </a:p>
          <a:p>
            <a:r>
              <a:rPr lang="en-US"/>
              <a:t>&gt;&gt;&gt; x</a:t>
            </a:r>
          </a:p>
          <a:p>
            <a:r>
              <a:rPr lang="en-US"/>
              <a:t>[1, 'two', 3, 4, 5, 6, 7, 8]</a:t>
            </a:r>
          </a:p>
          <a:p>
            <a:r>
              <a:rPr lang="en-US"/>
              <a:t>&gt;&gt;&gt; x[5:7] = [6.0, 6.5, 7.0]</a:t>
            </a:r>
          </a:p>
          <a:p>
            <a:r>
              <a:rPr lang="en-US"/>
              <a:t>&gt;&gt;&gt; x</a:t>
            </a:r>
          </a:p>
          <a:p>
            <a:r>
              <a:rPr lang="en-US"/>
              <a:t>[1, 'two', 3, 4, 5, 6.0, 6.5, 7.0, 8]</a:t>
            </a:r>
          </a:p>
          <a:p>
            <a:r>
              <a:rPr lang="en-US"/>
              <a:t>&gt;&gt;&gt; x[5:]</a:t>
            </a:r>
          </a:p>
          <a:p>
            <a:r>
              <a:rPr lang="en-US"/>
              <a:t>[6.0, 6.5, 7.0, 8]</a:t>
            </a:r>
          </a:p>
        </p:txBody>
      </p:sp>
    </p:spTree>
    <p:extLst>
      <p:ext uri="{BB962C8B-B14F-4D97-AF65-F5344CB8AC3E}">
        <p14:creationId xmlns:p14="http://schemas.microsoft.com/office/powerpoint/2010/main" val="14874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9067020"/>
              </p:ext>
            </p:extLst>
          </p:nvPr>
        </p:nvGraphicFramePr>
        <p:xfrm>
          <a:off x="1729404" y="864358"/>
          <a:ext cx="8915400" cy="4754880"/>
        </p:xfrm>
        <a:graphic>
          <a:graphicData uri="http://schemas.openxmlformats.org/drawingml/2006/table">
            <a:tbl>
              <a:tblPr firstRow="1" bandRow="1">
                <a:tableStyleId>{5C22544A-7EE6-4342-B048-85BDC9FD1C3A}</a:tableStyleId>
              </a:tblPr>
              <a:tblGrid>
                <a:gridCol w="1314047">
                  <a:extLst>
                    <a:ext uri="{9D8B030D-6E8A-4147-A177-3AD203B41FA5}">
                      <a16:colId xmlns:a16="http://schemas.microsoft.com/office/drawing/2014/main" val="20000"/>
                    </a:ext>
                  </a:extLst>
                </a:gridCol>
                <a:gridCol w="1978925">
                  <a:extLst>
                    <a:ext uri="{9D8B030D-6E8A-4147-A177-3AD203B41FA5}">
                      <a16:colId xmlns:a16="http://schemas.microsoft.com/office/drawing/2014/main" val="20001"/>
                    </a:ext>
                  </a:extLst>
                </a:gridCol>
                <a:gridCol w="5622428">
                  <a:extLst>
                    <a:ext uri="{9D8B030D-6E8A-4147-A177-3AD203B41FA5}">
                      <a16:colId xmlns:a16="http://schemas.microsoft.com/office/drawing/2014/main" val="20002"/>
                    </a:ext>
                  </a:extLst>
                </a:gridCol>
              </a:tblGrid>
              <a:tr h="370840">
                <a:tc>
                  <a:txBody>
                    <a:bodyPr/>
                    <a:lstStyle/>
                    <a:p>
                      <a:r>
                        <a:rPr lang="en-US" sz="2200">
                          <a:latin typeface="Times New Roman" pitchFamily="18" charset="0"/>
                          <a:cs typeface="Times New Roman" pitchFamily="18" charset="0"/>
                        </a:rPr>
                        <a:t>Type</a:t>
                      </a:r>
                    </a:p>
                  </a:txBody>
                  <a:tcPr/>
                </a:tc>
                <a:tc>
                  <a:txBody>
                    <a:bodyPr/>
                    <a:lstStyle/>
                    <a:p>
                      <a:r>
                        <a:rPr lang="en-US" sz="2200">
                          <a:latin typeface="Times New Roman" pitchFamily="18" charset="0"/>
                          <a:cs typeface="Times New Roman" pitchFamily="18" charset="0"/>
                        </a:rPr>
                        <a:t>Example</a:t>
                      </a:r>
                    </a:p>
                  </a:txBody>
                  <a:tcPr/>
                </a:tc>
                <a:tc>
                  <a:txBody>
                    <a:bodyPr/>
                    <a:lstStyle/>
                    <a:p>
                      <a:r>
                        <a:rPr lang="en-US" sz="2200">
                          <a:latin typeface="Times New Roman" pitchFamily="18" charset="0"/>
                          <a:cs typeface="Times New Roman" pitchFamily="18" charset="0"/>
                        </a:rPr>
                        <a:t>Use</a:t>
                      </a:r>
                    </a:p>
                  </a:txBody>
                  <a:tcPr/>
                </a:tc>
                <a:extLst>
                  <a:ext uri="{0D108BD9-81ED-4DB2-BD59-A6C34878D82A}">
                    <a16:rowId xmlns:a16="http://schemas.microsoft.com/office/drawing/2014/main" val="10000"/>
                  </a:ext>
                </a:extLst>
              </a:tr>
              <a:tr h="370840">
                <a:tc rowSpan="3">
                  <a:txBody>
                    <a:bodyPr/>
                    <a:lstStyle/>
                    <a:p>
                      <a:pPr algn="ctr"/>
                      <a:r>
                        <a:rPr lang="en-US" sz="2200">
                          <a:latin typeface="Times New Roman" pitchFamily="18" charset="0"/>
                          <a:cs typeface="Times New Roman" pitchFamily="18" charset="0"/>
                        </a:rPr>
                        <a:t>Built-in functions</a:t>
                      </a:r>
                    </a:p>
                  </a:txBody>
                  <a:tcPr/>
                </a:tc>
                <a:tc>
                  <a:txBody>
                    <a:bodyPr/>
                    <a:lstStyle/>
                    <a:p>
                      <a:r>
                        <a:rPr lang="en-US" sz="2200" b="0" err="1">
                          <a:latin typeface="Times New Roman" pitchFamily="18" charset="0"/>
                          <a:cs typeface="Times New Roman" pitchFamily="18" charset="0"/>
                        </a:rPr>
                        <a:t>len</a:t>
                      </a:r>
                      <a:r>
                        <a:rPr lang="en-US" sz="2200" b="0">
                          <a:latin typeface="Times New Roman" pitchFamily="18" charset="0"/>
                          <a:cs typeface="Times New Roman" pitchFamily="18" charset="0"/>
                        </a:rPr>
                        <a:t>(x)</a:t>
                      </a:r>
                    </a:p>
                  </a:txBody>
                  <a:tcPr/>
                </a:tc>
                <a:tc>
                  <a:txBody>
                    <a:bodyPr/>
                    <a:lstStyle/>
                    <a:p>
                      <a:r>
                        <a:rPr lang="en-US" sz="2200">
                          <a:latin typeface="Times New Roman" pitchFamily="18" charset="0"/>
                          <a:cs typeface="Times New Roman" pitchFamily="18" charset="0"/>
                        </a:rPr>
                        <a:t>Returns</a:t>
                      </a:r>
                      <a:r>
                        <a:rPr lang="en-US" sz="2200" baseline="0">
                          <a:latin typeface="Times New Roman" pitchFamily="18" charset="0"/>
                          <a:cs typeface="Times New Roman" pitchFamily="18" charset="0"/>
                        </a:rPr>
                        <a:t> the number of elements in list x</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vMerge="1">
                  <a:txBody>
                    <a:bodyPr/>
                    <a:lstStyle/>
                    <a:p>
                      <a:endParaRPr lang="en-US" sz="2200">
                        <a:latin typeface="Times New Roman" pitchFamily="18" charset="0"/>
                        <a:cs typeface="Times New Roman" pitchFamily="18" charset="0"/>
                      </a:endParaRPr>
                    </a:p>
                  </a:txBody>
                  <a:tcPr/>
                </a:tc>
                <a:tc>
                  <a:txBody>
                    <a:bodyPr/>
                    <a:lstStyle/>
                    <a:p>
                      <a:pPr marL="0" indent="0">
                        <a:buNone/>
                      </a:pPr>
                      <a:r>
                        <a:rPr lang="en-US" sz="2200" b="0">
                          <a:latin typeface="Times New Roman" pitchFamily="18" charset="0"/>
                          <a:cs typeface="Times New Roman" pitchFamily="18" charset="0"/>
                        </a:rPr>
                        <a:t>max(x)</a:t>
                      </a:r>
                    </a:p>
                  </a:txBody>
                  <a:tcPr/>
                </a:tc>
                <a:tc>
                  <a:txBody>
                    <a:bodyPr/>
                    <a:lstStyle/>
                    <a:p>
                      <a:r>
                        <a:rPr lang="en-US" sz="2200">
                          <a:latin typeface="Times New Roman" pitchFamily="18" charset="0"/>
                          <a:cs typeface="Times New Roman" pitchFamily="18" charset="0"/>
                        </a:rPr>
                        <a:t>returns the maximum number in the list x</a:t>
                      </a:r>
                    </a:p>
                  </a:txBody>
                  <a:tcPr/>
                </a:tc>
                <a:extLst>
                  <a:ext uri="{0D108BD9-81ED-4DB2-BD59-A6C34878D82A}">
                    <a16:rowId xmlns:a16="http://schemas.microsoft.com/office/drawing/2014/main" val="10002"/>
                  </a:ext>
                </a:extLst>
              </a:tr>
              <a:tr h="370840">
                <a:tc vMerge="1">
                  <a:txBody>
                    <a:bodyPr/>
                    <a:lstStyle/>
                    <a:p>
                      <a:endParaRPr lang="en-US" sz="220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a:latin typeface="Times New Roman" pitchFamily="18" charset="0"/>
                          <a:cs typeface="Times New Roman" pitchFamily="18" charset="0"/>
                        </a:rPr>
                        <a:t>min(x)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returns the minimum number in the list x</a:t>
                      </a:r>
                    </a:p>
                  </a:txBody>
                  <a:tcPr/>
                </a:tc>
                <a:extLst>
                  <a:ext uri="{0D108BD9-81ED-4DB2-BD59-A6C34878D82A}">
                    <a16:rowId xmlns:a16="http://schemas.microsoft.com/office/drawing/2014/main" val="10003"/>
                  </a:ext>
                </a:extLst>
              </a:tr>
              <a:tr h="370840">
                <a:tc rowSpan="3">
                  <a:txBody>
                    <a:bodyPr/>
                    <a:lstStyle/>
                    <a:p>
                      <a:pPr algn="ctr"/>
                      <a:r>
                        <a:rPr lang="en-US" sz="2200">
                          <a:latin typeface="Times New Roman" pitchFamily="18" charset="0"/>
                          <a:cs typeface="Times New Roman" pitchFamily="18" charset="0"/>
                        </a:rPr>
                        <a:t>operators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err="1">
                          <a:latin typeface="Times New Roman" pitchFamily="18" charset="0"/>
                          <a:cs typeface="Times New Roman" pitchFamily="18" charset="0"/>
                        </a:rPr>
                        <a:t>obj</a:t>
                      </a:r>
                      <a:r>
                        <a:rPr lang="en-US" sz="2200" b="0">
                          <a:latin typeface="Times New Roman" pitchFamily="18" charset="0"/>
                          <a:cs typeface="Times New Roman" pitchFamily="18" charset="0"/>
                        </a:rPr>
                        <a:t> in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Returns</a:t>
                      </a:r>
                      <a:r>
                        <a:rPr lang="en-US" sz="2200" baseline="0">
                          <a:latin typeface="Times New Roman" pitchFamily="18" charset="0"/>
                          <a:cs typeface="Times New Roman" pitchFamily="18" charset="0"/>
                        </a:rPr>
                        <a:t> True if object </a:t>
                      </a:r>
                      <a:r>
                        <a:rPr lang="en-US" sz="2200" baseline="0" err="1">
                          <a:latin typeface="Times New Roman" pitchFamily="18" charset="0"/>
                          <a:cs typeface="Times New Roman" pitchFamily="18" charset="0"/>
                        </a:rPr>
                        <a:t>obj</a:t>
                      </a:r>
                      <a:r>
                        <a:rPr lang="en-US" sz="2200" baseline="0">
                          <a:latin typeface="Times New Roman" pitchFamily="18" charset="0"/>
                          <a:cs typeface="Times New Roman" pitchFamily="18" charset="0"/>
                        </a:rPr>
                        <a:t> is in list x. Otherwise, returns False</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vMerge="1">
                  <a:txBody>
                    <a:bodyPr/>
                    <a:lstStyle/>
                    <a:p>
                      <a:pPr algn="ctr"/>
                      <a:endParaRPr lang="en-US" sz="220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a:latin typeface="Times New Roman" pitchFamily="18" charset="0"/>
                          <a:cs typeface="Times New Roman" pitchFamily="18" charset="0"/>
                        </a:rPr>
                        <a:t>list1+list2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returns a new list and does not modify list1 or list2</a:t>
                      </a:r>
                    </a:p>
                  </a:txBody>
                  <a:tcPr/>
                </a:tc>
                <a:extLst>
                  <a:ext uri="{0D108BD9-81ED-4DB2-BD59-A6C34878D82A}">
                    <a16:rowId xmlns:a16="http://schemas.microsoft.com/office/drawing/2014/main" val="10005"/>
                  </a:ext>
                </a:extLst>
              </a:tr>
              <a:tr h="370840">
                <a:tc vMerge="1">
                  <a:txBody>
                    <a:bodyPr/>
                    <a:lstStyle/>
                    <a:p>
                      <a:pPr algn="ctr"/>
                      <a:endParaRPr lang="en-US" sz="220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list1*n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Returns list1 repeated by n times. Does not modify list1</a:t>
                      </a:r>
                    </a:p>
                  </a:txBody>
                  <a:tcPr/>
                </a:tc>
                <a:extLst>
                  <a:ext uri="{0D108BD9-81ED-4DB2-BD59-A6C34878D82A}">
                    <a16:rowId xmlns:a16="http://schemas.microsoft.com/office/drawing/2014/main" val="10006"/>
                  </a:ext>
                </a:extLst>
              </a:tr>
              <a:tr h="370840">
                <a:tc>
                  <a:txBody>
                    <a:bodyPr/>
                    <a:lstStyle/>
                    <a:p>
                      <a:pPr algn="ctr"/>
                      <a:r>
                        <a:rPr lang="en-US" sz="2200" b="0">
                          <a:latin typeface="Times New Roman" pitchFamily="18" charset="0"/>
                          <a:cs typeface="Times New Roman" pitchFamily="18" charset="0"/>
                        </a:rPr>
                        <a:t>Statement</a:t>
                      </a:r>
                      <a:r>
                        <a:rPr lang="en-US" sz="2200" b="0" baseline="0">
                          <a:latin typeface="Times New Roman" pitchFamily="18" charset="0"/>
                          <a:cs typeface="Times New Roman" pitchFamily="18" charset="0"/>
                        </a:rPr>
                        <a:t> </a:t>
                      </a:r>
                      <a:endParaRPr lang="en-US" sz="2200" b="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a:latin typeface="Times New Roman" pitchFamily="18" charset="0"/>
                          <a:cs typeface="Times New Roman" pitchFamily="18" charset="0"/>
                        </a:rPr>
                        <a:t>del</a:t>
                      </a:r>
                      <a:r>
                        <a:rPr lang="en-US" sz="2200" b="0" baseline="0">
                          <a:latin typeface="Times New Roman" pitchFamily="18" charset="0"/>
                          <a:cs typeface="Times New Roman" pitchFamily="18" charset="0"/>
                        </a:rPr>
                        <a:t> list1</a:t>
                      </a:r>
                      <a:r>
                        <a:rPr lang="en-US" sz="2200" b="0">
                          <a:latin typeface="Times New Roman" pitchFamily="18" charset="0"/>
                          <a:cs typeface="Times New Roman" pitchFamily="18" charset="0"/>
                        </a:rPr>
                        <a:t>[index]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removes(deletes) the element at the index position in the list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991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2106" y="4358187"/>
            <a:ext cx="9925785" cy="6109648"/>
          </a:xfrm>
        </p:spPr>
        <p:txBody>
          <a:bodyPr/>
          <a:lstStyle/>
          <a:p>
            <a:endParaRPr lang="en-US">
              <a:solidFill>
                <a:prstClr val="black">
                  <a:lumMod val="75000"/>
                  <a:lumOff val="25000"/>
                </a:prstClr>
              </a:solidFill>
              <a:latin typeface="Arial" panose="020B0604020202020204" pitchFamily="34" charset="0"/>
              <a:cs typeface="Arial" panose="020B0604020202020204" pitchFamily="34" charset="0"/>
            </a:endParaRPr>
          </a:p>
          <a:p>
            <a:endParaRPr lang="en-US" b="1">
              <a:solidFill>
                <a:prstClr val="black">
                  <a:lumMod val="75000"/>
                  <a:lumOff val="25000"/>
                </a:prstClr>
              </a:solidFill>
              <a:latin typeface="Arial" panose="020B0604020202020204" pitchFamily="34" charset="0"/>
              <a:cs typeface="Arial" panose="020B0604020202020204" pitchFamily="34" charset="0"/>
            </a:endParaRPr>
          </a:p>
          <a:p>
            <a:endParaRPr lang="en-US" b="1">
              <a:solidFill>
                <a:prstClr val="black">
                  <a:lumMod val="75000"/>
                  <a:lumOff val="25000"/>
                </a:prstClr>
              </a:solidFill>
              <a:latin typeface="Arial" panose="020B0604020202020204" pitchFamily="34" charset="0"/>
              <a:cs typeface="Arial" panose="020B0604020202020204" pitchFamily="34" charset="0"/>
            </a:endParaRPr>
          </a:p>
          <a:p>
            <a:endParaRPr lang="en-US" b="1">
              <a:solidFill>
                <a:prstClr val="black">
                  <a:lumMod val="75000"/>
                  <a:lumOff val="25000"/>
                </a:prstClr>
              </a:solidFill>
              <a:latin typeface="Arial" panose="020B0604020202020204" pitchFamily="34" charset="0"/>
              <a:cs typeface="Arial" panose="020B0604020202020204" pitchFamily="34" charset="0"/>
            </a:endParaRPr>
          </a:p>
          <a:p>
            <a:endParaRPr lang="en-US" b="1">
              <a:solidFill>
                <a:prstClr val="black">
                  <a:lumMod val="75000"/>
                  <a:lumOff val="25000"/>
                </a:prstClr>
              </a:solidFill>
              <a:latin typeface="Arial" panose="020B0604020202020204" pitchFamily="34" charset="0"/>
              <a:cs typeface="Arial" panose="020B0604020202020204" pitchFamily="34" charset="0"/>
            </a:endParaRPr>
          </a:p>
          <a:p>
            <a:endParaRPr lang="en-US">
              <a:solidFill>
                <a:prstClr val="black">
                  <a:lumMod val="75000"/>
                  <a:lumOff val="25000"/>
                </a:prst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54280779"/>
              </p:ext>
            </p:extLst>
          </p:nvPr>
        </p:nvGraphicFramePr>
        <p:xfrm>
          <a:off x="1663510" y="559559"/>
          <a:ext cx="9445767" cy="5273040"/>
        </p:xfrm>
        <a:graphic>
          <a:graphicData uri="http://schemas.openxmlformats.org/drawingml/2006/table">
            <a:tbl>
              <a:tblPr firstRow="1" bandRow="1">
                <a:tableStyleId>{5C22544A-7EE6-4342-B048-85BDC9FD1C3A}</a:tableStyleId>
              </a:tblPr>
              <a:tblGrid>
                <a:gridCol w="1066041">
                  <a:extLst>
                    <a:ext uri="{9D8B030D-6E8A-4147-A177-3AD203B41FA5}">
                      <a16:colId xmlns:a16="http://schemas.microsoft.com/office/drawing/2014/main" val="20000"/>
                    </a:ext>
                  </a:extLst>
                </a:gridCol>
                <a:gridCol w="2947917">
                  <a:extLst>
                    <a:ext uri="{9D8B030D-6E8A-4147-A177-3AD203B41FA5}">
                      <a16:colId xmlns:a16="http://schemas.microsoft.com/office/drawing/2014/main" val="20001"/>
                    </a:ext>
                  </a:extLst>
                </a:gridCol>
                <a:gridCol w="5431809">
                  <a:extLst>
                    <a:ext uri="{9D8B030D-6E8A-4147-A177-3AD203B41FA5}">
                      <a16:colId xmlns:a16="http://schemas.microsoft.com/office/drawing/2014/main" val="20002"/>
                    </a:ext>
                  </a:extLst>
                </a:gridCol>
              </a:tblGrid>
              <a:tr h="370840">
                <a:tc>
                  <a:txBody>
                    <a:bodyPr/>
                    <a:lstStyle/>
                    <a:p>
                      <a:r>
                        <a:rPr lang="en-US" sz="2200" b="1">
                          <a:latin typeface="Times New Roman" pitchFamily="18" charset="0"/>
                          <a:cs typeface="Times New Roman" pitchFamily="18" charset="0"/>
                        </a:rPr>
                        <a:t>Type </a:t>
                      </a:r>
                    </a:p>
                  </a:txBody>
                  <a:tcPr/>
                </a:tc>
                <a:tc>
                  <a:txBody>
                    <a:bodyPr/>
                    <a:lstStyle/>
                    <a:p>
                      <a:r>
                        <a:rPr lang="en-US" sz="2200">
                          <a:latin typeface="Times New Roman" pitchFamily="18" charset="0"/>
                          <a:cs typeface="Times New Roman" pitchFamily="18" charset="0"/>
                        </a:rPr>
                        <a:t>Example</a:t>
                      </a:r>
                    </a:p>
                  </a:txBody>
                  <a:tcPr/>
                </a:tc>
                <a:tc>
                  <a:txBody>
                    <a:bodyPr/>
                    <a:lstStyle/>
                    <a:p>
                      <a:r>
                        <a:rPr lang="en-US" sz="2200">
                          <a:latin typeface="Times New Roman" pitchFamily="18" charset="0"/>
                          <a:cs typeface="Times New Roman" pitchFamily="18" charset="0"/>
                        </a:rPr>
                        <a:t>Use</a:t>
                      </a:r>
                    </a:p>
                  </a:txBody>
                  <a:tcPr/>
                </a:tc>
                <a:extLst>
                  <a:ext uri="{0D108BD9-81ED-4DB2-BD59-A6C34878D82A}">
                    <a16:rowId xmlns:a16="http://schemas.microsoft.com/office/drawing/2014/main" val="10000"/>
                  </a:ext>
                </a:extLst>
              </a:tr>
              <a:tr h="370840">
                <a:tc rowSpan="9">
                  <a:txBody>
                    <a:bodyPr/>
                    <a:lstStyle/>
                    <a:p>
                      <a:r>
                        <a:rPr lang="en-US" sz="2200" b="0">
                          <a:solidFill>
                            <a:prstClr val="black">
                              <a:lumMod val="75000"/>
                              <a:lumOff val="25000"/>
                            </a:prstClr>
                          </a:solidFill>
                          <a:latin typeface="Times New Roman" pitchFamily="18" charset="0"/>
                          <a:cs typeface="Times New Roman" pitchFamily="18" charset="0"/>
                        </a:rPr>
                        <a:t>Method</a:t>
                      </a:r>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list1.append(object)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solidFill>
                            <a:prstClr val="black">
                              <a:lumMod val="75000"/>
                              <a:lumOff val="25000"/>
                            </a:prstClr>
                          </a:solidFill>
                          <a:latin typeface="Times New Roman" pitchFamily="18" charset="0"/>
                          <a:cs typeface="Times New Roman" pitchFamily="18" charset="0"/>
                        </a:rPr>
                        <a:t>appends a single object</a:t>
                      </a:r>
                    </a:p>
                    <a:p>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list1.count(value)</a:t>
                      </a:r>
                    </a:p>
                  </a:txBody>
                  <a:tcPr/>
                </a:tc>
                <a:tc>
                  <a:txBody>
                    <a:bodyPr/>
                    <a:lstStyle/>
                    <a:p>
                      <a:r>
                        <a:rPr lang="en-US" sz="2200">
                          <a:latin typeface="Times New Roman" pitchFamily="18" charset="0"/>
                          <a:cs typeface="Times New Roman" pitchFamily="18" charset="0"/>
                        </a:rPr>
                        <a:t>Counts the number of occurrences of value</a:t>
                      </a:r>
                      <a:r>
                        <a:rPr lang="en-US" sz="2200" baseline="0">
                          <a:latin typeface="Times New Roman" pitchFamily="18" charset="0"/>
                          <a:cs typeface="Times New Roman" pitchFamily="18" charset="0"/>
                        </a:rPr>
                        <a:t> in the list1</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list1.reverse()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solidFill>
                            <a:prstClr val="black">
                              <a:lumMod val="75000"/>
                              <a:lumOff val="25000"/>
                            </a:prstClr>
                          </a:solidFill>
                          <a:latin typeface="Times New Roman" pitchFamily="18" charset="0"/>
                          <a:cs typeface="Times New Roman" pitchFamily="18" charset="0"/>
                        </a:rPr>
                        <a:t>reverses the list</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err="1">
                          <a:latin typeface="Times New Roman" pitchFamily="18" charset="0"/>
                          <a:cs typeface="Times New Roman" pitchFamily="18" charset="0"/>
                        </a:rPr>
                        <a:t>list.insert</a:t>
                      </a:r>
                      <a:r>
                        <a:rPr lang="en-US" sz="2200">
                          <a:latin typeface="Times New Roman" pitchFamily="18" charset="0"/>
                          <a:cs typeface="Times New Roman" pitchFamily="18" charset="0"/>
                        </a:rPr>
                        <a:t>(</a:t>
                      </a:r>
                      <a:r>
                        <a:rPr lang="en-US" sz="2200" err="1">
                          <a:latin typeface="Times New Roman" pitchFamily="18" charset="0"/>
                          <a:cs typeface="Times New Roman" pitchFamily="18" charset="0"/>
                        </a:rPr>
                        <a:t>index,object</a:t>
                      </a:r>
                      <a:r>
                        <a:rPr lang="en-US" sz="2200">
                          <a:latin typeface="Times New Roman" pitchFamily="18" charset="0"/>
                          <a:cs typeface="Times New Roman" pitchFamily="18" charset="0"/>
                        </a:rPr>
                        <a:t>)</a:t>
                      </a:r>
                    </a:p>
                  </a:txBody>
                  <a:tcPr/>
                </a:tc>
                <a:tc>
                  <a:txBody>
                    <a:bodyPr/>
                    <a:lstStyle/>
                    <a:p>
                      <a:r>
                        <a:rPr lang="en-US" sz="2200">
                          <a:latin typeface="Times New Roman" pitchFamily="18" charset="0"/>
                          <a:cs typeface="Times New Roman" pitchFamily="18" charset="0"/>
                        </a:rPr>
                        <a:t>Inserts an object</a:t>
                      </a:r>
                      <a:r>
                        <a:rPr lang="en-US" sz="2200" baseline="0">
                          <a:latin typeface="Times New Roman" pitchFamily="18" charset="0"/>
                          <a:cs typeface="Times New Roman" pitchFamily="18" charset="0"/>
                        </a:rPr>
                        <a:t> at index position</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list1.index(object)</a:t>
                      </a:r>
                    </a:p>
                  </a:txBody>
                  <a:tcPr/>
                </a:tc>
                <a:tc>
                  <a:txBody>
                    <a:bodyPr/>
                    <a:lstStyle/>
                    <a:p>
                      <a:r>
                        <a:rPr lang="en-US" sz="2200">
                          <a:latin typeface="Times New Roman" pitchFamily="18" charset="0"/>
                          <a:cs typeface="Times New Roman" pitchFamily="18" charset="0"/>
                        </a:rPr>
                        <a:t>returns index of an object</a:t>
                      </a:r>
                    </a:p>
                  </a:txBody>
                  <a:tcPr/>
                </a:tc>
                <a:extLst>
                  <a:ext uri="{0D108BD9-81ED-4DB2-BD59-A6C34878D82A}">
                    <a16:rowId xmlns:a16="http://schemas.microsoft.com/office/drawing/2014/main" val="10005"/>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list1.remove(value)</a:t>
                      </a:r>
                    </a:p>
                  </a:txBody>
                  <a:tcPr/>
                </a:tc>
                <a:tc>
                  <a:txBody>
                    <a:bodyPr/>
                    <a:lstStyle/>
                    <a:p>
                      <a:r>
                        <a:rPr lang="en-US" sz="2200">
                          <a:latin typeface="Times New Roman" pitchFamily="18" charset="0"/>
                          <a:cs typeface="Times New Roman" pitchFamily="18" charset="0"/>
                        </a:rPr>
                        <a:t>Removes the first occurrence of the value from list</a:t>
                      </a:r>
                    </a:p>
                  </a:txBody>
                  <a:tcPr/>
                </a:tc>
                <a:extLst>
                  <a:ext uri="{0D108BD9-81ED-4DB2-BD59-A6C34878D82A}">
                    <a16:rowId xmlns:a16="http://schemas.microsoft.com/office/drawing/2014/main" val="10006"/>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list1.pop()</a:t>
                      </a:r>
                    </a:p>
                  </a:txBody>
                  <a:tcPr/>
                </a:tc>
                <a:tc>
                  <a:txBody>
                    <a:bodyPr/>
                    <a:lstStyle/>
                    <a:p>
                      <a:r>
                        <a:rPr lang="en-US" sz="2200">
                          <a:latin typeface="Times New Roman" pitchFamily="18" charset="0"/>
                          <a:cs typeface="Times New Roman" pitchFamily="18" charset="0"/>
                        </a:rPr>
                        <a:t>Removes the last item from the list</a:t>
                      </a:r>
                    </a:p>
                  </a:txBody>
                  <a:tcPr/>
                </a:tc>
                <a:extLst>
                  <a:ext uri="{0D108BD9-81ED-4DB2-BD59-A6C34878D82A}">
                    <a16:rowId xmlns:a16="http://schemas.microsoft.com/office/drawing/2014/main" val="10007"/>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list1.sort()</a:t>
                      </a:r>
                    </a:p>
                  </a:txBody>
                  <a:tcPr/>
                </a:tc>
                <a:tc>
                  <a:txBody>
                    <a:bodyPr/>
                    <a:lstStyle/>
                    <a:p>
                      <a:r>
                        <a:rPr lang="en-US" sz="2200">
                          <a:latin typeface="Times New Roman" pitchFamily="18" charset="0"/>
                          <a:cs typeface="Times New Roman" pitchFamily="18" charset="0"/>
                        </a:rPr>
                        <a:t>Sorts the list having similar kind of objects</a:t>
                      </a:r>
                    </a:p>
                  </a:txBody>
                  <a:tcPr/>
                </a:tc>
                <a:extLst>
                  <a:ext uri="{0D108BD9-81ED-4DB2-BD59-A6C34878D82A}">
                    <a16:rowId xmlns:a16="http://schemas.microsoft.com/office/drawing/2014/main" val="10008"/>
                  </a:ext>
                </a:extLst>
              </a:tr>
              <a:tr h="370840">
                <a:tc vMerge="1">
                  <a:txBody>
                    <a:bodyPr/>
                    <a:lstStyle/>
                    <a:p>
                      <a:endParaRPr lang="en-US" sz="2200" b="0">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list1.clear()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a:latin typeface="Times New Roman" pitchFamily="18" charset="0"/>
                          <a:cs typeface="Times New Roman" pitchFamily="18" charset="0"/>
                        </a:rPr>
                        <a:t>Makes the list empty</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2698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00" y="109760"/>
            <a:ext cx="8911687" cy="556990"/>
          </a:xfrm>
        </p:spPr>
        <p:txBody>
          <a:bodyPr>
            <a:normAutofit fontScale="90000"/>
          </a:bodyPr>
          <a:lstStyle/>
          <a:p>
            <a:pPr algn="ctr"/>
            <a:r>
              <a:rPr lang="en-US">
                <a:latin typeface="Algerian" panose="04020705040A02060702" pitchFamily="82" charset="0"/>
              </a:rPr>
              <a:t>Tuples</a:t>
            </a:r>
          </a:p>
        </p:txBody>
      </p:sp>
      <p:sp>
        <p:nvSpPr>
          <p:cNvPr id="3" name="Content Placeholder 2"/>
          <p:cNvSpPr>
            <a:spLocks noGrp="1"/>
          </p:cNvSpPr>
          <p:nvPr>
            <p:ph idx="1"/>
          </p:nvPr>
        </p:nvSpPr>
        <p:spPr>
          <a:xfrm>
            <a:off x="135475" y="933450"/>
            <a:ext cx="11951750" cy="5438775"/>
          </a:xfrm>
        </p:spPr>
        <p:txBody>
          <a:bodyPr>
            <a:normAutofit/>
          </a:bodyPr>
          <a:lstStyle/>
          <a:p>
            <a:pPr marL="914400" indent="-45720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Tuples are similar to lists but are </a:t>
            </a:r>
            <a:r>
              <a:rPr lang="en-US" i="1">
                <a:latin typeface="Times New Roman" panose="02020603050405020304" pitchFamily="18" charset="0"/>
                <a:cs typeface="Times New Roman" panose="02020603050405020304" pitchFamily="18" charset="0"/>
              </a:rPr>
              <a:t>immutable</a:t>
            </a:r>
            <a:r>
              <a:rPr lang="en-US">
                <a:latin typeface="Times New Roman" panose="02020603050405020304" pitchFamily="18" charset="0"/>
                <a:cs typeface="Times New Roman" panose="02020603050405020304" pitchFamily="18" charset="0"/>
              </a:rPr>
              <a:t>—that is, they can’t be modified after they have been created. </a:t>
            </a:r>
          </a:p>
          <a:p>
            <a:pPr marL="914400" indent="-45720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  empty tuple</a:t>
            </a:r>
          </a:p>
          <a:p>
            <a:pPr marL="914400" indent="-45720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(1,)   one element tuple needs a comma. Otherwise it will become simple object</a:t>
            </a:r>
          </a:p>
          <a:p>
            <a:pPr marL="914400" indent="-45720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(1, 2, 3, 4, 5, 6, 7, 8, 12)</a:t>
            </a:r>
          </a:p>
          <a:p>
            <a:pPr marL="914400" indent="-45720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(1, "two", 3, 4.0, ["a", "b"], (5, 6)) may contain elements of any </a:t>
            </a:r>
            <a:r>
              <a:rPr lang="en-US" err="1">
                <a:latin typeface="Times New Roman" panose="02020603050405020304" pitchFamily="18" charset="0"/>
                <a:cs typeface="Times New Roman" panose="02020603050405020304" pitchFamily="18" charset="0"/>
              </a:rPr>
              <a:t>datatype</a:t>
            </a:r>
            <a:endParaRPr lang="en-US">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x[index] – </a:t>
            </a:r>
            <a:r>
              <a:rPr lang="en-US" err="1">
                <a:latin typeface="Times New Roman" panose="02020603050405020304" pitchFamily="18" charset="0"/>
                <a:cs typeface="Times New Roman" panose="02020603050405020304" pitchFamily="18" charset="0"/>
              </a:rPr>
              <a:t>retrives</a:t>
            </a:r>
            <a:r>
              <a:rPr lang="en-US">
                <a:latin typeface="Times New Roman" panose="02020603050405020304" pitchFamily="18" charset="0"/>
                <a:cs typeface="Times New Roman" panose="02020603050405020304" pitchFamily="18" charset="0"/>
              </a:rPr>
              <a:t> the indexed element. Accessing element is same as list.</a:t>
            </a:r>
          </a:p>
          <a:p>
            <a:pPr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86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0"/>
            <a:ext cx="10515600" cy="1325563"/>
          </a:xfrm>
        </p:spPr>
        <p:txBody>
          <a:bodyPr/>
          <a:lstStyle/>
          <a:p>
            <a:r>
              <a:rPr lang="en-US" b="1" i="1" u="sng">
                <a:solidFill>
                  <a:srgbClr val="FF0000"/>
                </a:solidFill>
              </a:rPr>
              <a:t>Mutable tuple members are mutable</a:t>
            </a:r>
            <a:br>
              <a:rPr lang="en-US" b="1" i="1" u="sng">
                <a:solidFill>
                  <a:srgbClr val="FF0000"/>
                </a:solidFill>
              </a:rPr>
            </a:br>
            <a:r>
              <a:rPr lang="en-US" b="1" i="1" u="sng">
                <a:solidFill>
                  <a:srgbClr val="FF0000"/>
                </a:solidFill>
              </a:rPr>
              <a:t>Ex: a list in tuple is mutable</a:t>
            </a:r>
          </a:p>
        </p:txBody>
      </p:sp>
      <p:sp>
        <p:nvSpPr>
          <p:cNvPr id="3" name="Content Placeholder 2"/>
          <p:cNvSpPr>
            <a:spLocks noGrp="1"/>
          </p:cNvSpPr>
          <p:nvPr>
            <p:ph idx="1"/>
          </p:nvPr>
        </p:nvSpPr>
        <p:spPr>
          <a:xfrm>
            <a:off x="509586" y="1468436"/>
            <a:ext cx="11434763" cy="5218113"/>
          </a:xfrm>
        </p:spPr>
        <p:txBody>
          <a:bodyPr>
            <a:normAutofit/>
          </a:bodyPr>
          <a:lstStyle/>
          <a:p>
            <a:r>
              <a:rPr lang="en-US">
                <a:latin typeface="Times New Roman" panose="02020603050405020304" pitchFamily="18" charset="0"/>
                <a:cs typeface="Times New Roman" panose="02020603050405020304" pitchFamily="18" charset="0"/>
              </a:rPr>
              <a:t>&gt;&gt;&gt; t=(1, "two", 3, 4.0, ["a", "b"], (5, 6))</a:t>
            </a:r>
          </a:p>
          <a:p>
            <a:r>
              <a:rPr lang="en-US">
                <a:latin typeface="Times New Roman" panose="02020603050405020304" pitchFamily="18" charset="0"/>
                <a:cs typeface="Times New Roman" panose="02020603050405020304" pitchFamily="18" charset="0"/>
              </a:rPr>
              <a:t>t[4] which is [‘</a:t>
            </a:r>
            <a:r>
              <a:rPr lang="en-US" err="1">
                <a:latin typeface="Times New Roman" panose="02020603050405020304" pitchFamily="18" charset="0"/>
                <a:cs typeface="Times New Roman" panose="02020603050405020304" pitchFamily="18" charset="0"/>
              </a:rPr>
              <a:t>a’,’b</a:t>
            </a:r>
            <a:r>
              <a:rPr lang="en-US">
                <a:latin typeface="Times New Roman" panose="02020603050405020304" pitchFamily="18" charset="0"/>
                <a:cs typeface="Times New Roman" panose="02020603050405020304" pitchFamily="18" charset="0"/>
              </a:rPr>
              <a:t>’] is mutable as the list is mutable.</a:t>
            </a:r>
          </a:p>
          <a:p>
            <a:r>
              <a:rPr lang="fr-FR"/>
              <a:t>&gt;&gt;&gt; t[4]</a:t>
            </a:r>
          </a:p>
          <a:p>
            <a:r>
              <a:rPr lang="fr-FR"/>
              <a:t>['a', 'b']</a:t>
            </a:r>
          </a:p>
          <a:p>
            <a:r>
              <a:rPr lang="fr-FR"/>
              <a:t>&gt;&gt;&gt; t[4][0]='c'</a:t>
            </a:r>
          </a:p>
          <a:p>
            <a:r>
              <a:rPr lang="fr-FR"/>
              <a:t>&gt;&gt;&gt; t</a:t>
            </a:r>
          </a:p>
          <a:p>
            <a:r>
              <a:rPr lang="fr-FR"/>
              <a:t>(1, '</a:t>
            </a:r>
            <a:r>
              <a:rPr lang="fr-FR" err="1"/>
              <a:t>two</a:t>
            </a:r>
            <a:r>
              <a:rPr lang="fr-FR"/>
              <a:t>', 3, 4.0, ['c', 'b'], (5, 6))</a:t>
            </a:r>
          </a:p>
          <a:p>
            <a:r>
              <a:rPr lang="en-US"/>
              <a:t>&gt;&gt;&gt; t[4].append('z')</a:t>
            </a:r>
          </a:p>
          <a:p>
            <a:r>
              <a:rPr lang="en-US"/>
              <a:t>&gt;&gt;&gt; t</a:t>
            </a:r>
          </a:p>
          <a:p>
            <a:r>
              <a:rPr lang="en-US"/>
              <a:t>(1, 'two', 3, 4.0, ['c', 'b', 'z'], (5, 6))</a:t>
            </a:r>
          </a:p>
        </p:txBody>
      </p:sp>
    </p:spTree>
    <p:extLst>
      <p:ext uri="{BB962C8B-B14F-4D97-AF65-F5344CB8AC3E}">
        <p14:creationId xmlns:p14="http://schemas.microsoft.com/office/powerpoint/2010/main" val="195369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7710"/>
            <a:ext cx="8911687" cy="480790"/>
          </a:xfrm>
        </p:spPr>
        <p:txBody>
          <a:bodyPr>
            <a:normAutofit fontScale="90000"/>
          </a:bodyPr>
          <a:lstStyle/>
          <a:p>
            <a:pPr algn="ctr"/>
            <a:r>
              <a:rPr lang="en-US">
                <a:latin typeface="Algerian" panose="04020705040A02060702" pitchFamily="82" charset="0"/>
              </a:rPr>
              <a:t>Tuples</a:t>
            </a:r>
            <a:endParaRPr lang="en-US"/>
          </a:p>
        </p:txBody>
      </p:sp>
      <p:sp>
        <p:nvSpPr>
          <p:cNvPr id="3" name="Content Placeholder 2"/>
          <p:cNvSpPr>
            <a:spLocks noGrp="1"/>
          </p:cNvSpPr>
          <p:nvPr>
            <p:ph idx="1"/>
          </p:nvPr>
        </p:nvSpPr>
        <p:spPr>
          <a:xfrm>
            <a:off x="674686" y="876299"/>
            <a:ext cx="11226801" cy="5167313"/>
          </a:xfrm>
        </p:spPr>
        <p:txBody>
          <a:bodyPr>
            <a:normAutofit/>
          </a:bodyPr>
          <a:lstStyle/>
          <a:p>
            <a:r>
              <a:rPr lang="en-US">
                <a:latin typeface="Times New Roman" panose="02020603050405020304" pitchFamily="18" charset="0"/>
                <a:cs typeface="Times New Roman" panose="02020603050405020304" pitchFamily="18" charset="0"/>
              </a:rPr>
              <a:t>A list can be converted to a tuple using the built-in function tuple:</a:t>
            </a:r>
          </a:p>
          <a:p>
            <a:pPr marL="0" indent="0">
              <a:buNone/>
            </a:pPr>
            <a:r>
              <a:rPr lang="en-US">
                <a:latin typeface="Times New Roman" panose="02020603050405020304" pitchFamily="18" charset="0"/>
                <a:cs typeface="Times New Roman" panose="02020603050405020304" pitchFamily="18" charset="0"/>
              </a:rPr>
              <a:t>&gt;&gt;&gt; x = [1, 2, 3, 4]</a:t>
            </a:r>
          </a:p>
          <a:p>
            <a:pPr marL="0" indent="0">
              <a:buNone/>
            </a:pPr>
            <a:r>
              <a:rPr lang="en-US">
                <a:latin typeface="Times New Roman" panose="02020603050405020304" pitchFamily="18" charset="0"/>
                <a:cs typeface="Times New Roman" panose="02020603050405020304" pitchFamily="18" charset="0"/>
              </a:rPr>
              <a:t>&gt;&gt;&gt; tuple(x)</a:t>
            </a:r>
          </a:p>
          <a:p>
            <a:pPr marL="0" indent="0">
              <a:buNone/>
            </a:pPr>
            <a:r>
              <a:rPr lang="en-US">
                <a:latin typeface="Times New Roman" panose="02020603050405020304" pitchFamily="18" charset="0"/>
                <a:cs typeface="Times New Roman" panose="02020603050405020304" pitchFamily="18" charset="0"/>
              </a:rPr>
              <a:t>(1, 2, 3, 4)</a:t>
            </a: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Conversely, a tuple can be converted to a list using the built-in function list:</a:t>
            </a:r>
          </a:p>
          <a:p>
            <a:pPr marL="0" indent="0">
              <a:buNone/>
            </a:pPr>
            <a:r>
              <a:rPr lang="en-US">
                <a:latin typeface="Times New Roman" panose="02020603050405020304" pitchFamily="18" charset="0"/>
                <a:cs typeface="Times New Roman" panose="02020603050405020304" pitchFamily="18" charset="0"/>
              </a:rPr>
              <a:t>&gt;&gt;&gt; x = (1, 2, 3, 4)</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&gt;&gt;&gt; list(x)</a:t>
            </a:r>
          </a:p>
          <a:p>
            <a:pPr marL="0" indent="0">
              <a:buNone/>
            </a:pPr>
            <a:r>
              <a:rPr lang="en-US">
                <a:latin typeface="Times New Roman" panose="02020603050405020304" pitchFamily="18" charset="0"/>
                <a:cs typeface="Times New Roman" panose="02020603050405020304" pitchFamily="18" charset="0"/>
              </a:rPr>
              <a:t>[1, 2, 3, 4]</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1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2" y="155797"/>
            <a:ext cx="8911687" cy="582390"/>
          </a:xfrm>
        </p:spPr>
        <p:txBody>
          <a:bodyPr>
            <a:normAutofit fontScale="90000"/>
          </a:bodyPr>
          <a:lstStyle/>
          <a:p>
            <a:pPr algn="ctr"/>
            <a:r>
              <a:rPr lang="en-US">
                <a:latin typeface="Algerian" panose="04020705040A02060702" pitchFamily="82" charset="0"/>
              </a:rPr>
              <a:t>Strings</a:t>
            </a:r>
          </a:p>
        </p:txBody>
      </p:sp>
      <p:sp>
        <p:nvSpPr>
          <p:cNvPr id="3" name="Content Placeholder 2"/>
          <p:cNvSpPr>
            <a:spLocks noGrp="1"/>
          </p:cNvSpPr>
          <p:nvPr>
            <p:ph idx="1"/>
          </p:nvPr>
        </p:nvSpPr>
        <p:spPr>
          <a:xfrm>
            <a:off x="509374" y="1033463"/>
            <a:ext cx="11192089" cy="4424362"/>
          </a:xfrm>
        </p:spPr>
        <p:txBody>
          <a:bodyPr>
            <a:noAutofit/>
          </a:bodyPr>
          <a:lstStyle/>
          <a:p>
            <a:pPr marL="457200" indent="-457200" algn="just">
              <a:buFont typeface="Wingdings" panose="05000000000000000000" pitchFamily="2" charset="2"/>
              <a:buChar char="Ø"/>
            </a:pPr>
            <a:r>
              <a:rPr lang="en-US" sz="3000">
                <a:latin typeface="Times New Roman" pitchFamily="18" charset="0"/>
                <a:cs typeface="Times New Roman" pitchFamily="18" charset="0"/>
              </a:rPr>
              <a:t>Strings can be delimited by </a:t>
            </a:r>
          </a:p>
          <a:p>
            <a:pPr marL="914400" lvl="1" indent="-457200" algn="just">
              <a:buFont typeface="Wingdings" panose="05000000000000000000" pitchFamily="2" charset="2"/>
              <a:buChar char="v"/>
            </a:pPr>
            <a:r>
              <a:rPr lang="en-US" sz="3000">
                <a:latin typeface="Times New Roman" pitchFamily="18" charset="0"/>
                <a:cs typeface="Times New Roman" pitchFamily="18" charset="0"/>
              </a:rPr>
              <a:t>single (' '), </a:t>
            </a:r>
          </a:p>
          <a:p>
            <a:pPr marL="914400" lvl="1" indent="-457200" algn="just">
              <a:buFont typeface="Wingdings" panose="05000000000000000000" pitchFamily="2" charset="2"/>
              <a:buChar char="v"/>
            </a:pPr>
            <a:r>
              <a:rPr lang="en-US" sz="3000">
                <a:latin typeface="Times New Roman" pitchFamily="18" charset="0"/>
                <a:cs typeface="Times New Roman" pitchFamily="18" charset="0"/>
              </a:rPr>
              <a:t>double (" "), </a:t>
            </a:r>
          </a:p>
          <a:p>
            <a:pPr marL="914400" lvl="1" indent="-457200" algn="just">
              <a:buFont typeface="Wingdings" panose="05000000000000000000" pitchFamily="2" charset="2"/>
              <a:buChar char="v"/>
            </a:pPr>
            <a:r>
              <a:rPr lang="en-US" sz="3000">
                <a:latin typeface="Times New Roman" pitchFamily="18" charset="0"/>
                <a:cs typeface="Times New Roman" pitchFamily="18" charset="0"/>
              </a:rPr>
              <a:t>triple single (''' '''), or </a:t>
            </a:r>
          </a:p>
          <a:p>
            <a:pPr marL="914400" lvl="1" indent="-457200" algn="just">
              <a:buFont typeface="Wingdings" panose="05000000000000000000" pitchFamily="2" charset="2"/>
              <a:buChar char="v"/>
            </a:pPr>
            <a:r>
              <a:rPr lang="en-US" sz="3000">
                <a:latin typeface="Times New Roman" pitchFamily="18" charset="0"/>
                <a:cs typeface="Times New Roman" pitchFamily="18" charset="0"/>
              </a:rPr>
              <a:t>triple double (""" """) quotations </a:t>
            </a:r>
          </a:p>
          <a:p>
            <a:pPr marL="914400" lvl="1" indent="-457200" algn="just">
              <a:buFont typeface="Wingdings" panose="05000000000000000000" pitchFamily="2" charset="2"/>
              <a:buChar char="v"/>
            </a:pPr>
            <a:endParaRPr lang="en-US" sz="3000">
              <a:latin typeface="Times New Roman" pitchFamily="18" charset="0"/>
              <a:cs typeface="Times New Roman" pitchFamily="18" charset="0"/>
            </a:endParaRPr>
          </a:p>
          <a:p>
            <a:pPr marL="914400" lvl="1" indent="-457200" algn="just">
              <a:buFont typeface="Wingdings" panose="05000000000000000000" pitchFamily="2" charset="2"/>
              <a:buChar char="v"/>
            </a:pPr>
            <a:r>
              <a:rPr lang="en-US" sz="3000">
                <a:latin typeface="Times New Roman" pitchFamily="18" charset="0"/>
                <a:cs typeface="Times New Roman" pitchFamily="18" charset="0"/>
              </a:rPr>
              <a:t>and can contain tab (\t) and newline (\n) characters.</a:t>
            </a:r>
          </a:p>
          <a:p>
            <a:pPr algn="just">
              <a:buFont typeface="Wingdings" panose="05000000000000000000" pitchFamily="2" charset="2"/>
              <a:buChar char="Ø"/>
            </a:pPr>
            <a:endParaRPr lang="en-US" sz="3000">
              <a:latin typeface="Times New Roman" pitchFamily="18" charset="0"/>
              <a:cs typeface="Times New Roman" pitchFamily="18" charset="0"/>
            </a:endParaRPr>
          </a:p>
          <a:p>
            <a:pPr marL="457200" indent="-457200" algn="just">
              <a:buFont typeface="Wingdings" panose="05000000000000000000" pitchFamily="2" charset="2"/>
              <a:buChar char="Ø"/>
            </a:pPr>
            <a:r>
              <a:rPr lang="en-US" sz="3000">
                <a:latin typeface="Times New Roman" pitchFamily="18" charset="0"/>
                <a:cs typeface="Times New Roman" pitchFamily="18" charset="0"/>
              </a:rPr>
              <a:t>Strings are also immutable. The operators and functions that work with them return new strings derived from the original. </a:t>
            </a:r>
          </a:p>
        </p:txBody>
      </p:sp>
    </p:spTree>
    <p:extLst>
      <p:ext uri="{BB962C8B-B14F-4D97-AF65-F5344CB8AC3E}">
        <p14:creationId xmlns:p14="http://schemas.microsoft.com/office/powerpoint/2010/main" val="3261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81210"/>
            <a:ext cx="9595899" cy="506190"/>
          </a:xfrm>
        </p:spPr>
        <p:txBody>
          <a:bodyPr>
            <a:normAutofit fontScale="90000"/>
          </a:bodyPr>
          <a:lstStyle/>
          <a:p>
            <a:pPr algn="ctr"/>
            <a:r>
              <a:rPr lang="en-US">
                <a:latin typeface="Algerian" panose="04020705040A02060702" pitchFamily="82" charset="0"/>
              </a:rPr>
              <a:t>Strings</a:t>
            </a:r>
            <a:endParaRPr lang="en-US"/>
          </a:p>
        </p:txBody>
      </p:sp>
      <p:sp>
        <p:nvSpPr>
          <p:cNvPr id="3" name="Content Placeholder 2"/>
          <p:cNvSpPr>
            <a:spLocks noGrp="1"/>
          </p:cNvSpPr>
          <p:nvPr>
            <p:ph idx="1"/>
          </p:nvPr>
        </p:nvSpPr>
        <p:spPr>
          <a:xfrm>
            <a:off x="933449" y="919162"/>
            <a:ext cx="10810875" cy="5397500"/>
          </a:xfrm>
        </p:spPr>
        <p:txBody>
          <a:bodyPr>
            <a:normAutofit fontScale="92500" lnSpcReduction="10000"/>
          </a:bodyPr>
          <a:lstStyle/>
          <a:p>
            <a:r>
              <a:rPr lang="en-US">
                <a:latin typeface="Arial" panose="020B0604020202020204" pitchFamily="34" charset="0"/>
                <a:cs typeface="Arial" panose="020B0604020202020204" pitchFamily="34" charset="0"/>
              </a:rPr>
              <a:t>The print function outputs strings. Other Python data types can be easily converted to strings and formatted:</a:t>
            </a:r>
          </a:p>
          <a:p>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&gt;&gt;&gt; e = 2.718</a:t>
            </a:r>
          </a:p>
          <a:p>
            <a:pPr marL="0" indent="0">
              <a:buNone/>
            </a:pPr>
            <a:r>
              <a:rPr lang="en-US">
                <a:latin typeface="Arial" panose="020B0604020202020204" pitchFamily="34" charset="0"/>
                <a:cs typeface="Arial" panose="020B0604020202020204" pitchFamily="34" charset="0"/>
              </a:rPr>
              <a:t>&gt;&gt;&gt; x = [1, "two", 3, 4.0, ["a", "b"], (5, 6)]</a:t>
            </a:r>
          </a:p>
          <a:p>
            <a:pPr marL="0" indent="0">
              <a:buNone/>
            </a:pPr>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&gt;&gt;&gt; print("The constant e is:", e, "and the list x is:", x)</a:t>
            </a:r>
          </a:p>
          <a:p>
            <a:pPr marL="0" indent="0">
              <a:buNone/>
            </a:pPr>
            <a:r>
              <a:rPr lang="en-US">
                <a:latin typeface="Arial" panose="020B0604020202020204" pitchFamily="34" charset="0"/>
                <a:cs typeface="Arial" panose="020B0604020202020204" pitchFamily="34" charset="0"/>
              </a:rPr>
              <a:t>The constant e is: 2.718 and the list x is: [1, 'two', 3, 4.0, ['a', 'b'], (5, 6)]</a:t>
            </a:r>
          </a:p>
          <a:p>
            <a:pPr marL="0" indent="0">
              <a:buNone/>
            </a:pPr>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algn="just"/>
            <a:r>
              <a:rPr lang="en-US">
                <a:latin typeface="Arial" panose="020B0604020202020204" pitchFamily="34" charset="0"/>
                <a:cs typeface="Arial" panose="020B0604020202020204" pitchFamily="34" charset="0"/>
              </a:rPr>
              <a:t>Objects are automatically converted to string representations for printing.</a:t>
            </a:r>
          </a:p>
          <a:p>
            <a:pPr marL="0" indent="0">
              <a:buNone/>
            </a:pPr>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20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05010"/>
            <a:ext cx="8911687" cy="468090"/>
          </a:xfrm>
        </p:spPr>
        <p:txBody>
          <a:bodyPr>
            <a:normAutofit fontScale="90000"/>
          </a:bodyPr>
          <a:lstStyle/>
          <a:p>
            <a:pPr algn="ctr"/>
            <a:r>
              <a:rPr lang="en-US">
                <a:latin typeface="Algerian" panose="04020705040A02060702" pitchFamily="82" charset="0"/>
              </a:rPr>
              <a:t>Dictionaries</a:t>
            </a:r>
          </a:p>
        </p:txBody>
      </p:sp>
      <p:sp>
        <p:nvSpPr>
          <p:cNvPr id="5" name="Rectangle 4"/>
          <p:cNvSpPr/>
          <p:nvPr/>
        </p:nvSpPr>
        <p:spPr>
          <a:xfrm>
            <a:off x="556454" y="1303337"/>
            <a:ext cx="10944445" cy="4401205"/>
          </a:xfrm>
          <a:prstGeom prst="rect">
            <a:avLst/>
          </a:prstGeom>
        </p:spPr>
        <p:txBody>
          <a:bodyPr wrap="square">
            <a:spAutoFit/>
          </a:bodyPr>
          <a:lstStyle/>
          <a:p>
            <a:pPr marL="457200" indent="-457200" algn="just">
              <a:buFont typeface="Wingdings" pitchFamily="2" charset="2"/>
              <a:buChar char="Ø"/>
            </a:pPr>
            <a:r>
              <a:rPr lang="en-US" sz="2800">
                <a:latin typeface="Times New Roman" panose="02020603050405020304" pitchFamily="18" charset="0"/>
                <a:cs typeface="Times New Roman" panose="02020603050405020304" pitchFamily="18" charset="0"/>
              </a:rPr>
              <a:t>A dictionary is mutable </a:t>
            </a:r>
          </a:p>
          <a:p>
            <a:pPr marL="457200" indent="-457200" algn="just">
              <a:buFont typeface="Wingdings" pitchFamily="2" charset="2"/>
              <a:buChar char="Ø"/>
            </a:pPr>
            <a:endParaRPr lang="en-US" sz="280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a:latin typeface="Times New Roman" panose="02020603050405020304" pitchFamily="18" charset="0"/>
                <a:cs typeface="Times New Roman" panose="02020603050405020304" pitchFamily="18" charset="0"/>
              </a:rPr>
              <a:t>Dictionaries consist of pairs (called items) of keys and their corresponding values. </a:t>
            </a:r>
          </a:p>
          <a:p>
            <a:pPr marL="457200" indent="-457200" algn="just">
              <a:buFont typeface="Wingdings" pitchFamily="2" charset="2"/>
              <a:buChar char="Ø"/>
            </a:pPr>
            <a:endParaRPr lang="en-US" sz="280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a:latin typeface="Times New Roman" panose="02020603050405020304" pitchFamily="18" charset="0"/>
                <a:cs typeface="Times New Roman" panose="02020603050405020304" pitchFamily="18" charset="0"/>
              </a:rPr>
              <a:t>Keys should be unique. Duplicate keys are not stored. Errors are not shown if you enter duplicate key but duplicate key wont get stored.</a:t>
            </a:r>
          </a:p>
          <a:p>
            <a:pPr marL="457200" indent="-457200" algn="just"/>
            <a:endParaRPr lang="en-US" sz="280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a:latin typeface="Times New Roman" panose="02020603050405020304" pitchFamily="18" charset="0"/>
                <a:cs typeface="Times New Roman" panose="02020603050405020304" pitchFamily="18" charset="0"/>
              </a:rPr>
              <a:t>Python dictionaries are also known as </a:t>
            </a:r>
            <a:r>
              <a:rPr lang="en-US" sz="2800" b="1">
                <a:solidFill>
                  <a:srgbClr val="C00000"/>
                </a:solidFill>
                <a:latin typeface="Times New Roman" panose="02020603050405020304" pitchFamily="18" charset="0"/>
                <a:cs typeface="Times New Roman" panose="02020603050405020304" pitchFamily="18" charset="0"/>
              </a:rPr>
              <a:t>associative arrays or hash tables.</a:t>
            </a:r>
          </a:p>
        </p:txBody>
      </p:sp>
    </p:spTree>
    <p:extLst>
      <p:ext uri="{BB962C8B-B14F-4D97-AF65-F5344CB8AC3E}">
        <p14:creationId xmlns:p14="http://schemas.microsoft.com/office/powerpoint/2010/main" val="397805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3" y="0"/>
            <a:ext cx="12292013" cy="1325563"/>
          </a:xfrm>
        </p:spPr>
        <p:txBody>
          <a:bodyPr>
            <a:normAutofit/>
          </a:bodyPr>
          <a:lstStyle/>
          <a:p>
            <a:pPr algn="ctr"/>
            <a:r>
              <a:rPr lang="en-US" sz="4000">
                <a:solidFill>
                  <a:srgbClr val="7030A0"/>
                </a:solidFill>
                <a:latin typeface="Times New Roman" panose="02020603050405020304" pitchFamily="18" charset="0"/>
                <a:cs typeface="Times New Roman" panose="02020603050405020304" pitchFamily="18" charset="0"/>
              </a:rPr>
              <a:t>Python provides conditional and iterative control flow</a:t>
            </a:r>
          </a:p>
        </p:txBody>
      </p:sp>
      <p:sp>
        <p:nvSpPr>
          <p:cNvPr id="3" name="Content Placeholder 2"/>
          <p:cNvSpPr>
            <a:spLocks noGrp="1"/>
          </p:cNvSpPr>
          <p:nvPr>
            <p:ph idx="1"/>
          </p:nvPr>
        </p:nvSpPr>
        <p:spPr>
          <a:xfrm>
            <a:off x="280988" y="1190624"/>
            <a:ext cx="11606213" cy="4652963"/>
          </a:xfrm>
        </p:spPr>
        <p:txBody>
          <a:bodyPr>
            <a:noAutofit/>
          </a:bodyPr>
          <a:lstStyle/>
          <a:p>
            <a:pPr marL="0" indent="0">
              <a:buNone/>
            </a:pPr>
            <a:r>
              <a:rPr lang="en-US" sz="3200" b="1" i="1" u="sng">
                <a:solidFill>
                  <a:srgbClr val="002060"/>
                </a:solidFill>
              </a:rPr>
              <a:t>Conditional Control flow:</a:t>
            </a:r>
          </a:p>
          <a:p>
            <a:r>
              <a:rPr lang="en-US" sz="3200">
                <a:solidFill>
                  <a:srgbClr val="002060"/>
                </a:solidFill>
              </a:rPr>
              <a:t>An if-</a:t>
            </a:r>
            <a:r>
              <a:rPr lang="en-US" sz="3200" err="1">
                <a:solidFill>
                  <a:srgbClr val="002060"/>
                </a:solidFill>
              </a:rPr>
              <a:t>elif</a:t>
            </a:r>
            <a:r>
              <a:rPr lang="en-US" sz="3200">
                <a:solidFill>
                  <a:srgbClr val="002060"/>
                </a:solidFill>
              </a:rPr>
              <a:t>-else construct </a:t>
            </a:r>
          </a:p>
          <a:p>
            <a:r>
              <a:rPr lang="en-US" sz="3200">
                <a:solidFill>
                  <a:srgbClr val="002060"/>
                </a:solidFill>
              </a:rPr>
              <a:t>Exceptions (errors) can be raised using the raise statement and caught and handled using the try-except-else construct.</a:t>
            </a:r>
          </a:p>
          <a:p>
            <a:pPr marL="0" indent="0">
              <a:buNone/>
            </a:pPr>
            <a:r>
              <a:rPr lang="en-US" sz="3200" b="1" i="1" u="sng">
                <a:solidFill>
                  <a:srgbClr val="FF0000"/>
                </a:solidFill>
              </a:rPr>
              <a:t>Iterative control flow:</a:t>
            </a:r>
          </a:p>
          <a:p>
            <a:r>
              <a:rPr lang="en-US" sz="3200">
                <a:solidFill>
                  <a:srgbClr val="FF0000"/>
                </a:solidFill>
              </a:rPr>
              <a:t>while loop</a:t>
            </a:r>
          </a:p>
          <a:p>
            <a:r>
              <a:rPr lang="en-US" sz="3200">
                <a:solidFill>
                  <a:srgbClr val="FF0000"/>
                </a:solidFill>
              </a:rPr>
              <a:t>for loop</a:t>
            </a:r>
          </a:p>
          <a:p>
            <a:pPr marL="0" indent="0">
              <a:buNone/>
            </a:pPr>
            <a:endParaRPr lang="en-US" sz="3200"/>
          </a:p>
          <a:p>
            <a:pPr marL="0" indent="0">
              <a:buNone/>
            </a:pPr>
            <a:r>
              <a:rPr lang="en-US" sz="3200" b="1" i="1" u="sng">
                <a:solidFill>
                  <a:srgbClr val="C00000"/>
                </a:solidFill>
              </a:rPr>
              <a:t>Variables don’t have to be declared and can have any built-in data type, user defined object, function, or module assigned to them.</a:t>
            </a:r>
          </a:p>
        </p:txBody>
      </p:sp>
    </p:spTree>
    <p:extLst>
      <p:ext uri="{BB962C8B-B14F-4D97-AF65-F5344CB8AC3E}">
        <p14:creationId xmlns:p14="http://schemas.microsoft.com/office/powerpoint/2010/main" val="387437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05010"/>
            <a:ext cx="8911687" cy="468090"/>
          </a:xfrm>
        </p:spPr>
        <p:txBody>
          <a:bodyPr>
            <a:normAutofit fontScale="90000"/>
          </a:bodyPr>
          <a:lstStyle/>
          <a:p>
            <a:pPr algn="ctr"/>
            <a:r>
              <a:rPr lang="en-US">
                <a:latin typeface="Algerian" panose="04020705040A02060702" pitchFamily="82" charset="0"/>
              </a:rPr>
              <a:t>Dictionaries</a:t>
            </a:r>
          </a:p>
        </p:txBody>
      </p:sp>
      <p:sp>
        <p:nvSpPr>
          <p:cNvPr id="5" name="Rectangle 4"/>
          <p:cNvSpPr/>
          <p:nvPr/>
        </p:nvSpPr>
        <p:spPr>
          <a:xfrm>
            <a:off x="399831" y="917575"/>
            <a:ext cx="11573094" cy="5693866"/>
          </a:xfrm>
          <a:prstGeom prst="rect">
            <a:avLst/>
          </a:prstGeom>
        </p:spPr>
        <p:txBody>
          <a:bodyPr wrap="square">
            <a:spAutoFit/>
          </a:bodyPr>
          <a:lstStyle/>
          <a:p>
            <a:pPr marL="457200" indent="-457200" algn="just">
              <a:buFont typeface="Wingdings" panose="05000000000000000000" pitchFamily="2" charset="2"/>
              <a:buChar char="Ø"/>
            </a:pPr>
            <a:r>
              <a:rPr lang="en-US" sz="2800">
                <a:latin typeface="Times New Roman" pitchFamily="18" charset="0"/>
                <a:cs typeface="Times New Roman" pitchFamily="18" charset="0"/>
              </a:rPr>
              <a:t>Keys must be of an immutable type. </a:t>
            </a:r>
            <a:r>
              <a:rPr lang="en-US" sz="2800">
                <a:solidFill>
                  <a:srgbClr val="C00000"/>
                </a:solidFill>
                <a:latin typeface="Times New Roman" pitchFamily="18" charset="0"/>
                <a:cs typeface="Times New Roman" pitchFamily="18" charset="0"/>
              </a:rPr>
              <a:t>This includes numbers, strings, and tuples. </a:t>
            </a:r>
          </a:p>
          <a:p>
            <a:pPr marL="457200" indent="-457200" algn="just">
              <a:buFont typeface="Wingdings" panose="05000000000000000000" pitchFamily="2" charset="2"/>
              <a:buChar char="Ø"/>
            </a:pPr>
            <a:endParaRPr lang="en-US" sz="280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a:latin typeface="Times New Roman" pitchFamily="18" charset="0"/>
                <a:cs typeface="Times New Roman" pitchFamily="18" charset="0"/>
              </a:rPr>
              <a:t>Values can be any kind of object, including mutable types such as lists and dictionaries.</a:t>
            </a:r>
          </a:p>
          <a:p>
            <a:pPr marL="285750" indent="-285750" algn="just">
              <a:buFont typeface="Wingdings" pitchFamily="2" charset="2"/>
              <a:buChar char="Ø"/>
            </a:pPr>
            <a:endParaRPr lang="en-US" sz="2800">
              <a:latin typeface="Times New Roman" pitchFamily="18" charset="0"/>
              <a:cs typeface="Times New Roman" pitchFamily="18" charset="0"/>
            </a:endParaRPr>
          </a:p>
          <a:p>
            <a:pPr marL="914400" indent="-457200" algn="just">
              <a:buFont typeface="Wingdings" pitchFamily="2" charset="2"/>
              <a:buChar char="Ø"/>
            </a:pPr>
            <a:r>
              <a:rPr lang="en-US" sz="2800" b="1">
                <a:solidFill>
                  <a:srgbClr val="C00000"/>
                </a:solidFill>
                <a:latin typeface="Times New Roman" panose="02020603050405020304" pitchFamily="18" charset="0"/>
                <a:cs typeface="Times New Roman" panose="02020603050405020304" pitchFamily="18" charset="0"/>
              </a:rPr>
              <a:t>Example:</a:t>
            </a:r>
          </a:p>
          <a:p>
            <a:pPr marL="914400" lvl="1" indent="-457200" algn="just">
              <a:buFont typeface="Wingdings" pitchFamily="2" charset="2"/>
              <a:buChar char="Ø"/>
            </a:pPr>
            <a:endParaRPr lang="en-US" sz="2800">
              <a:latin typeface="Times New Roman" panose="02020603050405020304" pitchFamily="18" charset="0"/>
              <a:cs typeface="Times New Roman" panose="02020603050405020304" pitchFamily="18" charset="0"/>
            </a:endParaRPr>
          </a:p>
          <a:p>
            <a:pPr marL="914400" lvl="1" indent="-457200" algn="just">
              <a:buFont typeface="Wingdings" pitchFamily="2" charset="2"/>
              <a:buChar char="Ø"/>
            </a:pPr>
            <a:r>
              <a:rPr lang="en-US" sz="2800" err="1">
                <a:latin typeface="Times New Roman" panose="02020603050405020304" pitchFamily="18" charset="0"/>
                <a:cs typeface="Times New Roman" panose="02020603050405020304" pitchFamily="18" charset="0"/>
              </a:rPr>
              <a:t>Var_name</a:t>
            </a:r>
            <a:r>
              <a:rPr lang="en-US" sz="2800">
                <a:latin typeface="Times New Roman" panose="02020603050405020304" pitchFamily="18" charset="0"/>
                <a:cs typeface="Times New Roman" panose="02020603050405020304" pitchFamily="18" charset="0"/>
              </a:rPr>
              <a:t>={key1:value1,key2:value2,…</a:t>
            </a:r>
            <a:r>
              <a:rPr lang="en-US" sz="2800" err="1">
                <a:latin typeface="Times New Roman" panose="02020603050405020304" pitchFamily="18" charset="0"/>
                <a:cs typeface="Times New Roman" panose="02020603050405020304" pitchFamily="18" charset="0"/>
              </a:rPr>
              <a:t>keyn:valuen</a:t>
            </a:r>
            <a:r>
              <a:rPr lang="en-US" sz="2800">
                <a:latin typeface="Times New Roman" panose="02020603050405020304" pitchFamily="18" charset="0"/>
                <a:cs typeface="Times New Roman" panose="02020603050405020304" pitchFamily="18" charset="0"/>
              </a:rPr>
              <a:t>}</a:t>
            </a:r>
          </a:p>
          <a:p>
            <a:pPr marL="914400" lvl="1" indent="-457200" algn="just">
              <a:buFont typeface="Wingdings" pitchFamily="2" charset="2"/>
              <a:buChar char="Ø"/>
            </a:pPr>
            <a:endParaRPr lang="en-US" sz="2800">
              <a:latin typeface="Times New Roman" panose="02020603050405020304" pitchFamily="18" charset="0"/>
              <a:cs typeface="Times New Roman" panose="02020603050405020304" pitchFamily="18" charset="0"/>
            </a:endParaRPr>
          </a:p>
          <a:p>
            <a:pPr marL="914400" lvl="1" indent="-457200" algn="just">
              <a:buFont typeface="Wingdings" pitchFamily="2" charset="2"/>
              <a:buChar char="Ø"/>
            </a:pPr>
            <a:r>
              <a:rPr lang="en-US" sz="2800" err="1">
                <a:latin typeface="Times New Roman" panose="02020603050405020304" pitchFamily="18" charset="0"/>
                <a:cs typeface="Times New Roman" panose="02020603050405020304" pitchFamily="18" charset="0"/>
              </a:rPr>
              <a:t>dict</a:t>
            </a:r>
            <a:r>
              <a:rPr lang="en-US" sz="2800">
                <a:latin typeface="Times New Roman" panose="02020603050405020304" pitchFamily="18" charset="0"/>
                <a:cs typeface="Times New Roman" panose="02020603050405020304" pitchFamily="18" charset="0"/>
              </a:rPr>
              <a:t>={1:”one”,2:”two”,3:”three”}</a:t>
            </a:r>
          </a:p>
          <a:p>
            <a:pPr marL="914400" lvl="1" indent="-457200" algn="just">
              <a:buFont typeface="Wingdings" pitchFamily="2" charset="2"/>
              <a:buChar char="Ø"/>
            </a:pPr>
            <a:endParaRPr lang="en-US" sz="280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1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3152095"/>
              </p:ext>
            </p:extLst>
          </p:nvPr>
        </p:nvGraphicFramePr>
        <p:xfrm>
          <a:off x="559558" y="1241946"/>
          <a:ext cx="11041039" cy="3934757"/>
        </p:xfrm>
        <a:graphic>
          <a:graphicData uri="http://schemas.openxmlformats.org/drawingml/2006/table">
            <a:tbl>
              <a:tblPr firstRow="1" bandRow="1">
                <a:tableStyleId>{5C22544A-7EE6-4342-B048-85BDC9FD1C3A}</a:tableStyleId>
              </a:tblPr>
              <a:tblGrid>
                <a:gridCol w="1801518">
                  <a:extLst>
                    <a:ext uri="{9D8B030D-6E8A-4147-A177-3AD203B41FA5}">
                      <a16:colId xmlns:a16="http://schemas.microsoft.com/office/drawing/2014/main" val="20000"/>
                    </a:ext>
                  </a:extLst>
                </a:gridCol>
                <a:gridCol w="2825073">
                  <a:extLst>
                    <a:ext uri="{9D8B030D-6E8A-4147-A177-3AD203B41FA5}">
                      <a16:colId xmlns:a16="http://schemas.microsoft.com/office/drawing/2014/main" val="20001"/>
                    </a:ext>
                  </a:extLst>
                </a:gridCol>
                <a:gridCol w="6414448">
                  <a:extLst>
                    <a:ext uri="{9D8B030D-6E8A-4147-A177-3AD203B41FA5}">
                      <a16:colId xmlns:a16="http://schemas.microsoft.com/office/drawing/2014/main" val="20002"/>
                    </a:ext>
                  </a:extLst>
                </a:gridCol>
              </a:tblGrid>
              <a:tr h="322838">
                <a:tc>
                  <a:txBody>
                    <a:bodyPr/>
                    <a:lstStyle/>
                    <a:p>
                      <a:r>
                        <a:rPr lang="en-US"/>
                        <a:t>Type</a:t>
                      </a:r>
                    </a:p>
                  </a:txBody>
                  <a:tcPr/>
                </a:tc>
                <a:tc>
                  <a:txBody>
                    <a:bodyPr/>
                    <a:lstStyle/>
                    <a:p>
                      <a:r>
                        <a:rPr lang="en-US"/>
                        <a:t>Example</a:t>
                      </a:r>
                    </a:p>
                  </a:txBody>
                  <a:tcPr/>
                </a:tc>
                <a:tc>
                  <a:txBody>
                    <a:bodyPr/>
                    <a:lstStyle/>
                    <a:p>
                      <a:r>
                        <a:rPr lang="en-US"/>
                        <a:t>Does</a:t>
                      </a:r>
                    </a:p>
                  </a:txBody>
                  <a:tcPr/>
                </a:tc>
                <a:extLst>
                  <a:ext uri="{0D108BD9-81ED-4DB2-BD59-A6C34878D82A}">
                    <a16:rowId xmlns:a16="http://schemas.microsoft.com/office/drawing/2014/main" val="10000"/>
                  </a:ext>
                </a:extLst>
              </a:tr>
              <a:tr h="638319">
                <a:tc>
                  <a:txBody>
                    <a:bodyPr/>
                    <a:lstStyle/>
                    <a:p>
                      <a:r>
                        <a:rPr lang="en-US"/>
                        <a:t>Built-in function</a:t>
                      </a:r>
                    </a:p>
                  </a:txBody>
                  <a:tcPr/>
                </a:tc>
                <a:tc>
                  <a:txBody>
                    <a:bodyPr/>
                    <a:lstStyle/>
                    <a:p>
                      <a:r>
                        <a:rPr lang="en-US" err="1"/>
                        <a:t>len</a:t>
                      </a:r>
                      <a:r>
                        <a:rPr lang="en-US"/>
                        <a:t>(</a:t>
                      </a:r>
                      <a:r>
                        <a:rPr lang="en-US" err="1"/>
                        <a:t>dict</a:t>
                      </a:r>
                      <a:r>
                        <a:rPr lang="en-US"/>
                        <a:t>)</a:t>
                      </a:r>
                    </a:p>
                  </a:txBody>
                  <a:tcPr/>
                </a:tc>
                <a:tc>
                  <a:txBody>
                    <a:bodyPr/>
                    <a:lstStyle/>
                    <a:p>
                      <a:r>
                        <a:rPr lang="en-US"/>
                        <a:t>Returns</a:t>
                      </a:r>
                      <a:r>
                        <a:rPr lang="en-US" baseline="0"/>
                        <a:t> the number of key-value pairs in dictionary </a:t>
                      </a:r>
                      <a:r>
                        <a:rPr lang="en-US" baseline="0" err="1"/>
                        <a:t>dict</a:t>
                      </a:r>
                      <a:endParaRPr lang="en-US"/>
                    </a:p>
                  </a:txBody>
                  <a:tcPr/>
                </a:tc>
                <a:extLst>
                  <a:ext uri="{0D108BD9-81ED-4DB2-BD59-A6C34878D82A}">
                    <a16:rowId xmlns:a16="http://schemas.microsoft.com/office/drawing/2014/main" val="10001"/>
                  </a:ext>
                </a:extLst>
              </a:tr>
              <a:tr h="638319">
                <a:tc>
                  <a:txBody>
                    <a:bodyPr/>
                    <a:lstStyle/>
                    <a:p>
                      <a:r>
                        <a:rPr lang="en-US"/>
                        <a:t>operators</a:t>
                      </a:r>
                    </a:p>
                  </a:txBody>
                  <a:tcPr/>
                </a:tc>
                <a:tc>
                  <a:txBody>
                    <a:bodyPr/>
                    <a:lstStyle/>
                    <a:p>
                      <a:r>
                        <a:rPr lang="en-US" err="1"/>
                        <a:t>obj</a:t>
                      </a:r>
                      <a:r>
                        <a:rPr lang="en-US"/>
                        <a:t> in </a:t>
                      </a:r>
                      <a:r>
                        <a:rPr lang="en-US" err="1"/>
                        <a:t>dict</a:t>
                      </a:r>
                      <a:endParaRPr lang="en-US"/>
                    </a:p>
                  </a:txBody>
                  <a:tcPr/>
                </a:tc>
                <a:tc>
                  <a:txBody>
                    <a:bodyPr/>
                    <a:lstStyle/>
                    <a:p>
                      <a:r>
                        <a:rPr lang="en-US"/>
                        <a:t>Returns True</a:t>
                      </a:r>
                      <a:r>
                        <a:rPr lang="en-US" baseline="0"/>
                        <a:t> if object </a:t>
                      </a:r>
                      <a:r>
                        <a:rPr lang="en-US" baseline="0" err="1"/>
                        <a:t>obj</a:t>
                      </a:r>
                      <a:r>
                        <a:rPr lang="en-US" baseline="0"/>
                        <a:t> is in dict. Otherwise returns False.</a:t>
                      </a:r>
                      <a:endParaRPr lang="en-US"/>
                    </a:p>
                  </a:txBody>
                  <a:tcPr/>
                </a:tc>
                <a:extLst>
                  <a:ext uri="{0D108BD9-81ED-4DB2-BD59-A6C34878D82A}">
                    <a16:rowId xmlns:a16="http://schemas.microsoft.com/office/drawing/2014/main" val="10002"/>
                  </a:ext>
                </a:extLst>
              </a:tr>
              <a:tr h="638319">
                <a:tc>
                  <a:txBody>
                    <a:bodyPr/>
                    <a:lstStyle/>
                    <a:p>
                      <a:r>
                        <a:rPr lang="en-US"/>
                        <a:t>statement</a:t>
                      </a:r>
                    </a:p>
                  </a:txBody>
                  <a:tcPr/>
                </a:tc>
                <a:tc>
                  <a:txBody>
                    <a:bodyPr/>
                    <a:lstStyle/>
                    <a:p>
                      <a:r>
                        <a:rPr lang="en-US"/>
                        <a:t>del </a:t>
                      </a:r>
                      <a:r>
                        <a:rPr lang="en-US" err="1"/>
                        <a:t>dict</a:t>
                      </a:r>
                      <a:r>
                        <a:rPr lang="en-US"/>
                        <a:t>[key]</a:t>
                      </a:r>
                    </a:p>
                  </a:txBody>
                  <a:tcPr/>
                </a:tc>
                <a:tc>
                  <a:txBody>
                    <a:bodyPr/>
                    <a:lstStyle/>
                    <a:p>
                      <a:r>
                        <a:rPr lang="en-US"/>
                        <a:t>Deletes a key-value</a:t>
                      </a:r>
                      <a:r>
                        <a:rPr lang="en-US" baseline="0"/>
                        <a:t> pair whose key is given from dictionary </a:t>
                      </a:r>
                      <a:r>
                        <a:rPr lang="en-US" baseline="0" err="1"/>
                        <a:t>dict</a:t>
                      </a:r>
                      <a:endParaRPr lang="en-US"/>
                    </a:p>
                  </a:txBody>
                  <a:tcPr/>
                </a:tc>
                <a:extLst>
                  <a:ext uri="{0D108BD9-81ED-4DB2-BD59-A6C34878D82A}">
                    <a16:rowId xmlns:a16="http://schemas.microsoft.com/office/drawing/2014/main" val="10003"/>
                  </a:ext>
                </a:extLst>
              </a:tr>
              <a:tr h="369820">
                <a:tc rowSpan="2">
                  <a:txBody>
                    <a:bodyPr/>
                    <a:lstStyle/>
                    <a:p>
                      <a:r>
                        <a:rPr lang="en-US"/>
                        <a:t>Access</a:t>
                      </a:r>
                      <a:r>
                        <a:rPr lang="en-US" baseline="0"/>
                        <a:t> </a:t>
                      </a:r>
                      <a:endParaRPr lang="en-US"/>
                    </a:p>
                  </a:txBody>
                  <a:tcPr/>
                </a:tc>
                <a:tc>
                  <a:txBody>
                    <a:bodyPr/>
                    <a:lstStyle/>
                    <a:p>
                      <a:r>
                        <a:rPr lang="en-US" err="1"/>
                        <a:t>dict</a:t>
                      </a:r>
                      <a:r>
                        <a:rPr lang="en-US"/>
                        <a:t>[key]</a:t>
                      </a:r>
                    </a:p>
                  </a:txBody>
                  <a:tcPr/>
                </a:tc>
                <a:tc>
                  <a:txBody>
                    <a:bodyPr/>
                    <a:lstStyle/>
                    <a:p>
                      <a:r>
                        <a:rPr lang="en-US"/>
                        <a:t>Extracts the value</a:t>
                      </a:r>
                      <a:r>
                        <a:rPr lang="en-US" baseline="0"/>
                        <a:t> of the key given</a:t>
                      </a:r>
                      <a:endParaRPr lang="en-US"/>
                    </a:p>
                  </a:txBody>
                  <a:tcPr/>
                </a:tc>
                <a:extLst>
                  <a:ext uri="{0D108BD9-81ED-4DB2-BD59-A6C34878D82A}">
                    <a16:rowId xmlns:a16="http://schemas.microsoft.com/office/drawing/2014/main" val="10004"/>
                  </a:ext>
                </a:extLst>
              </a:tr>
              <a:tr h="911884">
                <a:tc vMerge="1">
                  <a:txBody>
                    <a:bodyPr/>
                    <a:lstStyle/>
                    <a:p>
                      <a:endParaRPr lang="en-US"/>
                    </a:p>
                  </a:txBody>
                  <a:tcPr/>
                </a:tc>
                <a:tc>
                  <a:txBody>
                    <a:bodyPr/>
                    <a:lstStyle/>
                    <a:p>
                      <a:r>
                        <a:rPr lang="en-US"/>
                        <a:t>dict.get(</a:t>
                      </a:r>
                      <a:r>
                        <a:rPr lang="en-US" err="1"/>
                        <a:t>key,message</a:t>
                      </a:r>
                      <a:r>
                        <a:rPr lang="en-US"/>
                        <a:t>)</a:t>
                      </a:r>
                    </a:p>
                  </a:txBody>
                  <a:tcPr/>
                </a:tc>
                <a:tc>
                  <a:txBody>
                    <a:bodyPr/>
                    <a:lstStyle/>
                    <a:p>
                      <a:r>
                        <a:rPr lang="en-US"/>
                        <a:t>Extracts the value of the key given</a:t>
                      </a:r>
                    </a:p>
                    <a:p>
                      <a:r>
                        <a:rPr lang="en-US"/>
                        <a:t>If key does not exists then returns message(which is second parameter to get method)</a:t>
                      </a:r>
                    </a:p>
                  </a:txBody>
                  <a:tcPr/>
                </a:tc>
                <a:extLst>
                  <a:ext uri="{0D108BD9-81ED-4DB2-BD59-A6C34878D82A}">
                    <a16:rowId xmlns:a16="http://schemas.microsoft.com/office/drawing/2014/main" val="10005"/>
                  </a:ext>
                </a:extLst>
              </a:tr>
              <a:tr h="369820">
                <a:tc>
                  <a:txBody>
                    <a:bodyPr/>
                    <a:lstStyle/>
                    <a:p>
                      <a:r>
                        <a:rPr lang="en-US"/>
                        <a:t>modification</a:t>
                      </a:r>
                    </a:p>
                  </a:txBody>
                  <a:tcPr/>
                </a:tc>
                <a:tc>
                  <a:txBody>
                    <a:bodyPr/>
                    <a:lstStyle/>
                    <a:p>
                      <a:r>
                        <a:rPr lang="en-US" err="1"/>
                        <a:t>dict</a:t>
                      </a:r>
                      <a:r>
                        <a:rPr lang="en-US"/>
                        <a:t>[key]=value</a:t>
                      </a:r>
                    </a:p>
                  </a:txBody>
                  <a:tcPr/>
                </a:tc>
                <a:tc>
                  <a:txBody>
                    <a:bodyPr/>
                    <a:lstStyle/>
                    <a:p>
                      <a:r>
                        <a:rPr lang="en-US"/>
                        <a:t>Alters</a:t>
                      </a:r>
                      <a:r>
                        <a:rPr lang="en-US" baseline="0"/>
                        <a:t> the value part of the key given.</a:t>
                      </a:r>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2443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010"/>
            <a:ext cx="8911687" cy="468090"/>
          </a:xfrm>
        </p:spPr>
        <p:txBody>
          <a:bodyPr>
            <a:normAutofit fontScale="90000"/>
          </a:bodyPr>
          <a:lstStyle/>
          <a:p>
            <a:pPr algn="ctr"/>
            <a:r>
              <a:rPr lang="en-US">
                <a:latin typeface="Algerian" panose="04020705040A02060702" pitchFamily="82" charset="0"/>
              </a:rPr>
              <a:t>Dictionaries</a:t>
            </a:r>
          </a:p>
        </p:txBody>
      </p:sp>
      <p:sp>
        <p:nvSpPr>
          <p:cNvPr id="3" name="Content Placeholder 2"/>
          <p:cNvSpPr>
            <a:spLocks noGrp="1"/>
          </p:cNvSpPr>
          <p:nvPr>
            <p:ph idx="1"/>
          </p:nvPr>
        </p:nvSpPr>
        <p:spPr>
          <a:xfrm>
            <a:off x="1460500" y="901700"/>
            <a:ext cx="10044112" cy="5765800"/>
          </a:xfrm>
        </p:spPr>
        <p:txBody>
          <a:bodyPr>
            <a:normAutofit/>
          </a:bodyPr>
          <a:lstStyle/>
          <a:p>
            <a:r>
              <a:rPr lang="en-US">
                <a:latin typeface="Arial" panose="020B0604020202020204" pitchFamily="34" charset="0"/>
                <a:cs typeface="Arial" panose="020B0604020202020204" pitchFamily="34" charset="0"/>
              </a:rPr>
              <a:t>The del statement can be used to delete a key-value pair. </a:t>
            </a:r>
          </a:p>
          <a:p>
            <a:r>
              <a:rPr lang="en-US">
                <a:latin typeface="Arial" panose="020B0604020202020204" pitchFamily="34" charset="0"/>
                <a:cs typeface="Arial" panose="020B0604020202020204" pitchFamily="34" charset="0"/>
              </a:rPr>
              <a:t>As is the case for lists, a number of dictionary methods (clear, copy, get, has key, items, keys, update, and values) are available.</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76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1210"/>
            <a:ext cx="8911687" cy="569690"/>
          </a:xfrm>
        </p:spPr>
        <p:txBody>
          <a:bodyPr>
            <a:normAutofit fontScale="90000"/>
          </a:bodyPr>
          <a:lstStyle/>
          <a:p>
            <a:pPr algn="ctr"/>
            <a:r>
              <a:rPr lang="en-US">
                <a:latin typeface="Algerian" panose="04020705040A02060702" pitchFamily="82" charset="0"/>
              </a:rPr>
              <a:t>Dictionaries</a:t>
            </a:r>
            <a:endParaRPr lang="en-US"/>
          </a:p>
        </p:txBody>
      </p:sp>
      <p:sp>
        <p:nvSpPr>
          <p:cNvPr id="3" name="Content Placeholder 2"/>
          <p:cNvSpPr>
            <a:spLocks noGrp="1"/>
          </p:cNvSpPr>
          <p:nvPr>
            <p:ph idx="1"/>
          </p:nvPr>
        </p:nvSpPr>
        <p:spPr>
          <a:xfrm>
            <a:off x="2589212" y="965200"/>
            <a:ext cx="8915400" cy="5334000"/>
          </a:xfrm>
        </p:spPr>
        <p:txBody>
          <a:bodyPr/>
          <a:lstStyle/>
          <a:p>
            <a:r>
              <a:rPr lang="en-US">
                <a:latin typeface="Arial" panose="020B0604020202020204" pitchFamily="34" charset="0"/>
                <a:cs typeface="Arial" panose="020B0604020202020204" pitchFamily="34" charset="0"/>
              </a:rPr>
              <a:t>. This includes numbers, strings, and tuples. Values can be any kind of object, including mutable types such as lists and dictionaries.</a:t>
            </a:r>
          </a:p>
          <a:p>
            <a:r>
              <a:rPr lang="en-US">
                <a:latin typeface="Arial" panose="020B0604020202020204" pitchFamily="34" charset="0"/>
                <a:cs typeface="Arial" panose="020B0604020202020204" pitchFamily="34" charset="0"/>
              </a:rPr>
              <a:t>The dictionary method get optionally returns a user-definable value when a key isn’t in a dictionary.</a:t>
            </a:r>
          </a:p>
        </p:txBody>
      </p:sp>
    </p:spTree>
    <p:extLst>
      <p:ext uri="{BB962C8B-B14F-4D97-AF65-F5344CB8AC3E}">
        <p14:creationId xmlns:p14="http://schemas.microsoft.com/office/powerpoint/2010/main" val="205666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050" y="73264"/>
            <a:ext cx="8911687" cy="582390"/>
          </a:xfrm>
        </p:spPr>
        <p:txBody>
          <a:bodyPr>
            <a:normAutofit fontScale="90000"/>
          </a:bodyPr>
          <a:lstStyle/>
          <a:p>
            <a:pPr algn="ctr"/>
            <a:r>
              <a:rPr lang="en-US">
                <a:latin typeface="Algerian" panose="04020705040A02060702" pitchFamily="82" charset="0"/>
              </a:rPr>
              <a:t>Sets</a:t>
            </a:r>
          </a:p>
        </p:txBody>
      </p:sp>
      <p:sp>
        <p:nvSpPr>
          <p:cNvPr id="3" name="Content Placeholder 2"/>
          <p:cNvSpPr>
            <a:spLocks noGrp="1"/>
          </p:cNvSpPr>
          <p:nvPr>
            <p:ph idx="1"/>
          </p:nvPr>
        </p:nvSpPr>
        <p:spPr>
          <a:xfrm>
            <a:off x="396875" y="800100"/>
            <a:ext cx="11470514" cy="5727700"/>
          </a:xfrm>
        </p:spPr>
        <p:txBody>
          <a:bodyPr>
            <a:noAutofit/>
          </a:bodyPr>
          <a:lstStyle/>
          <a:p>
            <a:pPr marL="457200" indent="-457200" algn="just">
              <a:buFont typeface="Wingdings" pitchFamily="2" charset="2"/>
              <a:buChar char="Ø"/>
            </a:pPr>
            <a:r>
              <a:rPr lang="en-US" sz="3000">
                <a:latin typeface="Times New Roman" pitchFamily="18" charset="0"/>
                <a:cs typeface="Times New Roman" pitchFamily="18" charset="0"/>
              </a:rPr>
              <a:t>An </a:t>
            </a:r>
            <a:r>
              <a:rPr lang="en-US" sz="3000" b="1">
                <a:latin typeface="Times New Roman" pitchFamily="18" charset="0"/>
                <a:cs typeface="Times New Roman" pitchFamily="18" charset="0"/>
              </a:rPr>
              <a:t>unordered </a:t>
            </a:r>
            <a:r>
              <a:rPr lang="en-US" sz="3000">
                <a:latin typeface="Times New Roman" pitchFamily="18" charset="0"/>
                <a:cs typeface="Times New Roman" pitchFamily="18" charset="0"/>
              </a:rPr>
              <a:t>collection of objects</a:t>
            </a:r>
          </a:p>
          <a:p>
            <a:pPr marL="457200" indent="-457200" algn="just">
              <a:buFont typeface="Wingdings" pitchFamily="2" charset="2"/>
              <a:buChar char="Ø"/>
            </a:pPr>
            <a:r>
              <a:rPr lang="en-US" sz="3000" b="1">
                <a:latin typeface="Times New Roman" pitchFamily="18" charset="0"/>
                <a:cs typeface="Times New Roman" pitchFamily="18" charset="0"/>
              </a:rPr>
              <a:t>membership</a:t>
            </a:r>
            <a:r>
              <a:rPr lang="en-US" sz="3000">
                <a:latin typeface="Times New Roman" pitchFamily="18" charset="0"/>
                <a:cs typeface="Times New Roman" pitchFamily="18" charset="0"/>
              </a:rPr>
              <a:t> and </a:t>
            </a:r>
            <a:r>
              <a:rPr lang="en-US" sz="3000" b="1">
                <a:latin typeface="Times New Roman" pitchFamily="18" charset="0"/>
                <a:cs typeface="Times New Roman" pitchFamily="18" charset="0"/>
              </a:rPr>
              <a:t>uniqueness</a:t>
            </a:r>
            <a:r>
              <a:rPr lang="en-US" sz="3000">
                <a:latin typeface="Times New Roman" pitchFamily="18" charset="0"/>
                <a:cs typeface="Times New Roman" pitchFamily="18" charset="0"/>
              </a:rPr>
              <a:t> in the set are the main things you need to know about that object.</a:t>
            </a:r>
          </a:p>
          <a:p>
            <a:pPr marL="0" indent="0">
              <a:buNone/>
            </a:pPr>
            <a:endParaRPr lang="da-DK" sz="3000">
              <a:latin typeface="Times New Roman" pitchFamily="18" charset="0"/>
              <a:cs typeface="Times New Roman" pitchFamily="18" charset="0"/>
            </a:endParaRPr>
          </a:p>
          <a:p>
            <a:pPr marL="0" indent="0">
              <a:buNone/>
            </a:pPr>
            <a:r>
              <a:rPr lang="da-DK" sz="3000">
                <a:latin typeface="Times New Roman" pitchFamily="18" charset="0"/>
                <a:cs typeface="Times New Roman" pitchFamily="18" charset="0"/>
              </a:rPr>
              <a:t>&gt;&gt;&gt; x = set([1, 2, 3, 1, 3, 5])</a:t>
            </a:r>
          </a:p>
          <a:p>
            <a:pPr marL="0" indent="0">
              <a:buNone/>
            </a:pPr>
            <a:r>
              <a:rPr lang="en-US" sz="3000">
                <a:latin typeface="Times New Roman" pitchFamily="18" charset="0"/>
                <a:cs typeface="Times New Roman" pitchFamily="18" charset="0"/>
              </a:rPr>
              <a:t>&gt;&gt;&gt; x</a:t>
            </a:r>
          </a:p>
          <a:p>
            <a:pPr marL="0" indent="0">
              <a:buNone/>
            </a:pPr>
            <a:r>
              <a:rPr lang="en-US" sz="3000">
                <a:latin typeface="Times New Roman" pitchFamily="18" charset="0"/>
                <a:cs typeface="Times New Roman" pitchFamily="18" charset="0"/>
              </a:rPr>
              <a:t>{1, 2, 3, 5}</a:t>
            </a:r>
          </a:p>
          <a:p>
            <a:pPr marL="0" indent="0">
              <a:buNone/>
            </a:pPr>
            <a:r>
              <a:rPr lang="en-US" sz="3000">
                <a:latin typeface="Times New Roman" pitchFamily="18" charset="0"/>
                <a:cs typeface="Times New Roman" pitchFamily="18" charset="0"/>
              </a:rPr>
              <a:t>&gt;&gt;&gt; 1 in x</a:t>
            </a:r>
          </a:p>
          <a:p>
            <a:pPr marL="0" indent="0">
              <a:buNone/>
            </a:pPr>
            <a:r>
              <a:rPr lang="en-US" sz="3000">
                <a:latin typeface="Times New Roman" pitchFamily="18" charset="0"/>
                <a:cs typeface="Times New Roman" pitchFamily="18" charset="0"/>
              </a:rPr>
              <a:t>True</a:t>
            </a:r>
          </a:p>
          <a:p>
            <a:pPr marL="0" indent="0">
              <a:buNone/>
            </a:pPr>
            <a:r>
              <a:rPr lang="en-US" sz="3000">
                <a:latin typeface="Times New Roman" pitchFamily="18" charset="0"/>
                <a:cs typeface="Times New Roman" pitchFamily="18" charset="0"/>
              </a:rPr>
              <a:t>&gt;&gt;&gt; 4 in x</a:t>
            </a:r>
          </a:p>
          <a:p>
            <a:pPr marL="0" indent="0">
              <a:buNone/>
            </a:pPr>
            <a:r>
              <a:rPr lang="en-US" sz="3000">
                <a:latin typeface="Times New Roman" pitchFamily="18" charset="0"/>
                <a:cs typeface="Times New Roman" pitchFamily="18" charset="0"/>
              </a:rPr>
              <a:t>False</a:t>
            </a:r>
          </a:p>
        </p:txBody>
      </p:sp>
      <p:sp>
        <p:nvSpPr>
          <p:cNvPr id="4" name="TextBox 3"/>
          <p:cNvSpPr txBox="1"/>
          <p:nvPr/>
        </p:nvSpPr>
        <p:spPr>
          <a:xfrm>
            <a:off x="6741994" y="3378131"/>
            <a:ext cx="596638" cy="477054"/>
          </a:xfrm>
          <a:prstGeom prst="rect">
            <a:avLst/>
          </a:prstGeom>
          <a:noFill/>
        </p:spPr>
        <p:txBody>
          <a:bodyPr wrap="none" rtlCol="0">
            <a:spAutoFit/>
          </a:bodyPr>
          <a:lstStyle/>
          <a:p>
            <a:r>
              <a:rPr lang="en-US" sz="2500">
                <a:solidFill>
                  <a:srgbClr val="C00000"/>
                </a:solidFill>
                <a:latin typeface="Times New Roman" pitchFamily="18" charset="0"/>
                <a:cs typeface="Times New Roman" pitchFamily="18" charset="0"/>
              </a:rPr>
              <a:t>list</a:t>
            </a:r>
          </a:p>
        </p:txBody>
      </p:sp>
      <p:cxnSp>
        <p:nvCxnSpPr>
          <p:cNvPr id="6" name="Straight Arrow Connector 5"/>
          <p:cNvCxnSpPr/>
          <p:nvPr/>
        </p:nvCxnSpPr>
        <p:spPr>
          <a:xfrm flipH="1" flipV="1">
            <a:off x="5486400" y="2852382"/>
            <a:ext cx="1255594" cy="7642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4498" y="4890482"/>
            <a:ext cx="5642891" cy="477054"/>
          </a:xfrm>
          <a:prstGeom prst="rect">
            <a:avLst/>
          </a:prstGeom>
          <a:noFill/>
        </p:spPr>
        <p:txBody>
          <a:bodyPr wrap="none" rtlCol="0">
            <a:spAutoFit/>
          </a:bodyPr>
          <a:lstStyle/>
          <a:p>
            <a:r>
              <a:rPr lang="en-US" sz="2500">
                <a:solidFill>
                  <a:srgbClr val="C00000"/>
                </a:solidFill>
                <a:latin typeface="Times New Roman" pitchFamily="18" charset="0"/>
                <a:cs typeface="Times New Roman" pitchFamily="18" charset="0"/>
              </a:rPr>
              <a:t>Looks like dictionary keys without values</a:t>
            </a:r>
          </a:p>
        </p:txBody>
      </p:sp>
      <p:cxnSp>
        <p:nvCxnSpPr>
          <p:cNvPr id="12" name="Straight Arrow Connector 11"/>
          <p:cNvCxnSpPr/>
          <p:nvPr/>
        </p:nvCxnSpPr>
        <p:spPr>
          <a:xfrm flipH="1" flipV="1">
            <a:off x="3509712" y="3905550"/>
            <a:ext cx="5429572" cy="9849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39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698570"/>
            <a:ext cx="8911687" cy="1280890"/>
          </a:xfrm>
        </p:spPr>
        <p:txBody>
          <a:bodyPr/>
          <a:lstStyle/>
          <a:p>
            <a:r>
              <a:rPr lang="en-US" b="1">
                <a:solidFill>
                  <a:srgbClr val="C00000"/>
                </a:solidFill>
              </a:rPr>
              <a:t>Control flow structures</a:t>
            </a:r>
          </a:p>
        </p:txBody>
      </p:sp>
    </p:spTree>
    <p:extLst>
      <p:ext uri="{BB962C8B-B14F-4D97-AF65-F5344CB8AC3E}">
        <p14:creationId xmlns:p14="http://schemas.microsoft.com/office/powerpoint/2010/main" val="3494197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0"/>
            <a:ext cx="8802743" cy="713371"/>
          </a:xfrm>
        </p:spPr>
        <p:txBody>
          <a:bodyPr/>
          <a:lstStyle/>
          <a:p>
            <a:r>
              <a:rPr lang="en-US" b="1"/>
              <a:t>Control flow structures</a:t>
            </a:r>
          </a:p>
        </p:txBody>
      </p:sp>
      <p:sp>
        <p:nvSpPr>
          <p:cNvPr id="3" name="Content Placeholder 2"/>
          <p:cNvSpPr>
            <a:spLocks noGrp="1"/>
          </p:cNvSpPr>
          <p:nvPr>
            <p:ph idx="1"/>
          </p:nvPr>
        </p:nvSpPr>
        <p:spPr>
          <a:xfrm>
            <a:off x="429052" y="713371"/>
            <a:ext cx="11655189" cy="6858000"/>
          </a:xfrm>
        </p:spPr>
        <p:txBody>
          <a:bodyPr>
            <a:normAutofit/>
          </a:bodyPr>
          <a:lstStyle/>
          <a:p>
            <a:r>
              <a:rPr lang="en-US" b="1">
                <a:solidFill>
                  <a:srgbClr val="C00000"/>
                </a:solidFill>
              </a:rPr>
              <a:t>Boolean values</a:t>
            </a:r>
          </a:p>
          <a:p>
            <a:endParaRPr lang="en-US" b="1">
              <a:solidFill>
                <a:srgbClr val="C00000"/>
              </a:solidFill>
            </a:endParaRPr>
          </a:p>
          <a:p>
            <a:endParaRPr lang="en-US" b="1">
              <a:solidFill>
                <a:srgbClr val="C00000"/>
              </a:solidFill>
            </a:endParaRPr>
          </a:p>
          <a:p>
            <a:endParaRPr lang="en-US" b="1">
              <a:solidFill>
                <a:srgbClr val="C00000"/>
              </a:solidFill>
            </a:endParaRPr>
          </a:p>
          <a:p>
            <a:endParaRPr lang="en-US" b="1">
              <a:solidFill>
                <a:srgbClr val="C00000"/>
              </a:solidFill>
            </a:endParaRPr>
          </a:p>
          <a:p>
            <a:endParaRPr lang="en-US" b="1">
              <a:solidFill>
                <a:srgbClr val="C00000"/>
              </a:solidFill>
            </a:endParaRPr>
          </a:p>
          <a:p>
            <a:pPr marL="0" indent="0">
              <a:buNone/>
            </a:pPr>
            <a:endParaRPr lang="en-US" b="1">
              <a:solidFill>
                <a:srgbClr val="C00000"/>
              </a:solidFill>
            </a:endParaRPr>
          </a:p>
          <a:p>
            <a:pPr marL="0" indent="0">
              <a:buNone/>
            </a:pPr>
            <a:r>
              <a:rPr lang="en-US" b="1">
                <a:solidFill>
                  <a:srgbClr val="C00000"/>
                </a:solidFill>
              </a:rPr>
              <a:t>Boolean Expressions</a:t>
            </a:r>
          </a:p>
          <a:p>
            <a:pPr marL="0" indent="0" algn="ctr">
              <a:buNone/>
            </a:pPr>
            <a:r>
              <a:rPr lang="en-US"/>
              <a:t>comparison operators (&lt;, &lt;=, ==,&gt;, &gt;=, !=, is, is not, in, not in) </a:t>
            </a:r>
          </a:p>
          <a:p>
            <a:pPr marL="0" indent="0" algn="ctr">
              <a:buNone/>
            </a:pPr>
            <a:r>
              <a:rPr lang="en-US"/>
              <a:t>and </a:t>
            </a:r>
          </a:p>
          <a:p>
            <a:pPr marL="0" indent="0" algn="ctr">
              <a:buNone/>
            </a:pPr>
            <a:r>
              <a:rPr lang="en-US"/>
              <a:t>the logical operators (and, not, or)</a:t>
            </a:r>
          </a:p>
          <a:p>
            <a:pPr marL="0" indent="0" algn="ctr">
              <a:buNone/>
            </a:pPr>
            <a:r>
              <a:rPr lang="en-US"/>
              <a:t>return True or False.</a:t>
            </a:r>
            <a:endParaRPr lang="en-US" b="1">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73625081"/>
              </p:ext>
            </p:extLst>
          </p:nvPr>
        </p:nvGraphicFramePr>
        <p:xfrm>
          <a:off x="1638104" y="1381629"/>
          <a:ext cx="9883335" cy="2468880"/>
        </p:xfrm>
        <a:graphic>
          <a:graphicData uri="http://schemas.openxmlformats.org/drawingml/2006/table">
            <a:tbl>
              <a:tblPr firstRow="1" bandRow="1">
                <a:tableStyleId>{5C22544A-7EE6-4342-B048-85BDC9FD1C3A}</a:tableStyleId>
              </a:tblPr>
              <a:tblGrid>
                <a:gridCol w="2154988">
                  <a:extLst>
                    <a:ext uri="{9D8B030D-6E8A-4147-A177-3AD203B41FA5}">
                      <a16:colId xmlns:a16="http://schemas.microsoft.com/office/drawing/2014/main" val="20000"/>
                    </a:ext>
                  </a:extLst>
                </a:gridCol>
                <a:gridCol w="7728347">
                  <a:extLst>
                    <a:ext uri="{9D8B030D-6E8A-4147-A177-3AD203B41FA5}">
                      <a16:colId xmlns:a16="http://schemas.microsoft.com/office/drawing/2014/main" val="20001"/>
                    </a:ext>
                  </a:extLst>
                </a:gridCol>
              </a:tblGrid>
              <a:tr h="0">
                <a:tc>
                  <a:txBody>
                    <a:bodyPr/>
                    <a:lstStyle/>
                    <a:p>
                      <a:r>
                        <a:rPr lang="en-US"/>
                        <a:t>Boolean</a:t>
                      </a:r>
                      <a:r>
                        <a:rPr lang="en-US" baseline="0"/>
                        <a:t> Values</a:t>
                      </a:r>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a:t>False Values</a:t>
                      </a:r>
                    </a:p>
                  </a:txBody>
                  <a:tcPr/>
                </a:tc>
                <a:tc>
                  <a:txBody>
                    <a:bodyPr/>
                    <a:lstStyle/>
                    <a:p>
                      <a:pPr marL="342900" indent="-342900">
                        <a:buFont typeface="+mj-lt"/>
                        <a:buAutoNum type="arabicPeriod"/>
                      </a:pPr>
                      <a:r>
                        <a:rPr lang="en-US" b="0">
                          <a:solidFill>
                            <a:schemeClr val="tx1"/>
                          </a:solidFill>
                        </a:rPr>
                        <a:t>False </a:t>
                      </a:r>
                    </a:p>
                    <a:p>
                      <a:pPr marL="342900" indent="-342900">
                        <a:buFont typeface="+mj-lt"/>
                        <a:buAutoNum type="arabicPeriod"/>
                      </a:pPr>
                      <a:r>
                        <a:rPr lang="en-US" b="0">
                          <a:solidFill>
                            <a:schemeClr val="tx1"/>
                          </a:solidFill>
                        </a:rPr>
                        <a:t>0</a:t>
                      </a:r>
                    </a:p>
                    <a:p>
                      <a:pPr marL="342900" indent="-342900">
                        <a:buFont typeface="+mj-lt"/>
                        <a:buAutoNum type="arabicPeriod"/>
                      </a:pPr>
                      <a:r>
                        <a:rPr lang="en-US" b="0">
                          <a:solidFill>
                            <a:schemeClr val="tx1"/>
                          </a:solidFill>
                        </a:rPr>
                        <a:t>the Python nil value </a:t>
                      </a:r>
                      <a:r>
                        <a:rPr lang="en-US" b="1">
                          <a:solidFill>
                            <a:schemeClr val="tx1"/>
                          </a:solidFill>
                        </a:rPr>
                        <a:t>None</a:t>
                      </a:r>
                      <a:r>
                        <a:rPr lang="en-US" b="0">
                          <a:solidFill>
                            <a:schemeClr val="tx1"/>
                          </a:solidFill>
                        </a:rPr>
                        <a:t>, </a:t>
                      </a:r>
                    </a:p>
                    <a:p>
                      <a:pPr marL="342900" indent="-342900">
                        <a:buFont typeface="+mj-lt"/>
                        <a:buAutoNum type="arabicPeriod"/>
                      </a:pPr>
                      <a:r>
                        <a:rPr lang="en-US" b="0">
                          <a:solidFill>
                            <a:schemeClr val="tx1"/>
                          </a:solidFill>
                          <a:hlinkClick r:id="rId2" action="ppaction://hlinksldjump"/>
                        </a:rPr>
                        <a:t>empty values </a:t>
                      </a:r>
                      <a:r>
                        <a:rPr lang="en-US" b="0">
                          <a:solidFill>
                            <a:schemeClr val="tx1"/>
                          </a:solidFill>
                        </a:rPr>
                        <a:t>(for example, the empty list [ ] or empty string "")</a:t>
                      </a:r>
                    </a:p>
                  </a:txBody>
                  <a:tcPr/>
                </a:tc>
                <a:extLst>
                  <a:ext uri="{0D108BD9-81ED-4DB2-BD59-A6C34878D82A}">
                    <a16:rowId xmlns:a16="http://schemas.microsoft.com/office/drawing/2014/main" val="10001"/>
                  </a:ext>
                </a:extLst>
              </a:tr>
              <a:tr h="370840">
                <a:tc>
                  <a:txBody>
                    <a:bodyPr/>
                    <a:lstStyle/>
                    <a:p>
                      <a:r>
                        <a:rPr lang="en-US"/>
                        <a:t>True Values</a:t>
                      </a:r>
                    </a:p>
                  </a:txBody>
                  <a:tcPr/>
                </a:tc>
                <a:tc>
                  <a:txBody>
                    <a:bodyPr/>
                    <a:lstStyle/>
                    <a:p>
                      <a:pPr marL="342900" indent="-342900">
                        <a:buAutoNum type="arabicPeriod"/>
                      </a:pPr>
                      <a:r>
                        <a:rPr lang="en-US"/>
                        <a:t>True</a:t>
                      </a:r>
                    </a:p>
                    <a:p>
                      <a:pPr marL="342900" indent="-342900">
                        <a:buAutoNum type="arabicPeriod"/>
                      </a:pPr>
                      <a:r>
                        <a:rPr lang="en-US"/>
                        <a:t>1</a:t>
                      </a:r>
                    </a:p>
                    <a:p>
                      <a:pPr marL="342900" indent="-342900">
                        <a:buAutoNum type="arabicPeriod"/>
                      </a:pPr>
                      <a:r>
                        <a:rPr lang="en-US"/>
                        <a:t>Other than</a:t>
                      </a:r>
                      <a:r>
                        <a:rPr lang="en-US" baseline="0"/>
                        <a:t> empty values</a:t>
                      </a:r>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216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737" y="649510"/>
            <a:ext cx="8911687" cy="1280890"/>
          </a:xfrm>
        </p:spPr>
        <p:txBody>
          <a:bodyPr/>
          <a:lstStyle/>
          <a:p>
            <a:r>
              <a:rPr lang="en-US"/>
              <a:t>Empty Values are False</a:t>
            </a:r>
          </a:p>
        </p:txBody>
      </p:sp>
      <p:sp>
        <p:nvSpPr>
          <p:cNvPr id="3" name="Content Placeholder 2"/>
          <p:cNvSpPr>
            <a:spLocks noGrp="1"/>
          </p:cNvSpPr>
          <p:nvPr>
            <p:ph idx="1"/>
          </p:nvPr>
        </p:nvSpPr>
        <p:spPr>
          <a:xfrm>
            <a:off x="909637" y="1930400"/>
            <a:ext cx="10515600" cy="4351338"/>
          </a:xfrm>
        </p:spPr>
        <p:txBody>
          <a:bodyPr/>
          <a:lstStyle/>
          <a:p>
            <a:r>
              <a:rPr lang="en-US" b="1"/>
              <a:t>Empty String </a:t>
            </a:r>
            <a:r>
              <a:rPr lang="en-US"/>
              <a:t>s=‘’ </a:t>
            </a:r>
            <a:r>
              <a:rPr lang="en-US" err="1"/>
              <a:t>os</a:t>
            </a:r>
            <a:r>
              <a:rPr lang="en-US"/>
              <a:t> s=“” or s=‘’’’’’ or s=“”””””</a:t>
            </a:r>
          </a:p>
          <a:p>
            <a:r>
              <a:rPr lang="en-US" b="1"/>
              <a:t>Empty List </a:t>
            </a:r>
            <a:r>
              <a:rPr lang="en-US"/>
              <a:t>l=[]</a:t>
            </a:r>
          </a:p>
          <a:p>
            <a:r>
              <a:rPr lang="en-US" b="1"/>
              <a:t>Empty tuple </a:t>
            </a:r>
            <a:r>
              <a:rPr lang="en-US"/>
              <a:t>t=()</a:t>
            </a:r>
          </a:p>
          <a:p>
            <a:r>
              <a:rPr lang="en-US" b="1"/>
              <a:t>Empty dictionary </a:t>
            </a:r>
            <a:r>
              <a:rPr lang="en-US"/>
              <a:t>d={}</a:t>
            </a:r>
          </a:p>
          <a:p>
            <a:r>
              <a:rPr lang="en-US" b="1"/>
              <a:t>Empty set </a:t>
            </a:r>
            <a:r>
              <a:rPr lang="en-US"/>
              <a:t>s=set()</a:t>
            </a:r>
          </a:p>
          <a:p>
            <a:r>
              <a:rPr lang="en-US" b="1"/>
              <a:t>Number</a:t>
            </a:r>
          </a:p>
          <a:p>
            <a:endParaRPr lang="en-US"/>
          </a:p>
        </p:txBody>
      </p:sp>
    </p:spTree>
    <p:extLst>
      <p:ext uri="{BB962C8B-B14F-4D97-AF65-F5344CB8AC3E}">
        <p14:creationId xmlns:p14="http://schemas.microsoft.com/office/powerpoint/2010/main" val="2459784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i="1"/>
              <a:t>The if-</a:t>
            </a:r>
            <a:r>
              <a:rPr lang="en-US" b="1" i="1" err="1"/>
              <a:t>elif</a:t>
            </a:r>
            <a:r>
              <a:rPr lang="en-US" b="1" i="1"/>
              <a:t>-else statement</a:t>
            </a:r>
            <a:r>
              <a:rPr lang="en-US"/>
              <a:t> (Contd..)</a:t>
            </a:r>
          </a:p>
        </p:txBody>
      </p:sp>
      <p:sp>
        <p:nvSpPr>
          <p:cNvPr id="5" name="Rectangle 4"/>
          <p:cNvSpPr/>
          <p:nvPr/>
        </p:nvSpPr>
        <p:spPr>
          <a:xfrm>
            <a:off x="571768" y="1220044"/>
            <a:ext cx="4457432" cy="5016758"/>
          </a:xfrm>
          <a:prstGeom prst="rect">
            <a:avLst/>
          </a:prstGeom>
        </p:spPr>
        <p:txBody>
          <a:bodyPr wrap="square">
            <a:spAutoFit/>
          </a:bodyPr>
          <a:lstStyle/>
          <a:p>
            <a:r>
              <a:rPr lang="en-US" sz="2000"/>
              <a:t>score=</a:t>
            </a:r>
            <a:r>
              <a:rPr lang="en-US" sz="2000" err="1"/>
              <a:t>int</a:t>
            </a:r>
            <a:r>
              <a:rPr lang="en-US" sz="2000"/>
              <a:t>(input("Enter the score: "))</a:t>
            </a:r>
          </a:p>
          <a:p>
            <a:r>
              <a:rPr lang="en-US" sz="2000"/>
              <a:t>if score&gt;=90:</a:t>
            </a:r>
          </a:p>
          <a:p>
            <a:r>
              <a:rPr lang="en-US" sz="2000"/>
              <a:t>    letter='A'</a:t>
            </a:r>
          </a:p>
          <a:p>
            <a:r>
              <a:rPr lang="en-US" sz="2000"/>
              <a:t>else:   </a:t>
            </a:r>
            <a:r>
              <a:rPr lang="en-US" sz="2000">
                <a:solidFill>
                  <a:srgbClr val="FF0000"/>
                </a:solidFill>
              </a:rPr>
              <a:t># grade must be B, C, D or F</a:t>
            </a:r>
          </a:p>
          <a:p>
            <a:r>
              <a:rPr lang="en-US" sz="2000"/>
              <a:t>    if score&gt;=80:</a:t>
            </a:r>
          </a:p>
          <a:p>
            <a:r>
              <a:rPr lang="en-US" sz="2000"/>
              <a:t>        letter = 'B'</a:t>
            </a:r>
          </a:p>
          <a:p>
            <a:r>
              <a:rPr lang="en-US" sz="2000"/>
              <a:t>    else:  </a:t>
            </a:r>
            <a:r>
              <a:rPr lang="en-US" sz="2000">
                <a:solidFill>
                  <a:srgbClr val="FF0000"/>
                </a:solidFill>
              </a:rPr>
              <a:t># grade must be C, D or F</a:t>
            </a:r>
          </a:p>
          <a:p>
            <a:r>
              <a:rPr lang="en-US" sz="2000"/>
              <a:t>        if score &gt;= 70:</a:t>
            </a:r>
          </a:p>
          <a:p>
            <a:r>
              <a:rPr lang="en-US" sz="2000"/>
              <a:t>            letter = 'C'</a:t>
            </a:r>
          </a:p>
          <a:p>
            <a:r>
              <a:rPr lang="en-US" sz="2000"/>
              <a:t>        else:    </a:t>
            </a:r>
            <a:r>
              <a:rPr lang="en-US" sz="2000">
                <a:solidFill>
                  <a:srgbClr val="FF0000"/>
                </a:solidFill>
              </a:rPr>
              <a:t># grade must D or F</a:t>
            </a:r>
          </a:p>
          <a:p>
            <a:r>
              <a:rPr lang="en-US" sz="2000"/>
              <a:t>            if score &gt;= 60:</a:t>
            </a:r>
          </a:p>
          <a:p>
            <a:r>
              <a:rPr lang="en-US" sz="2000"/>
              <a:t>                letter = 'D'</a:t>
            </a:r>
          </a:p>
          <a:p>
            <a:r>
              <a:rPr lang="en-US" sz="2000"/>
              <a:t>            else:</a:t>
            </a:r>
          </a:p>
          <a:p>
            <a:r>
              <a:rPr lang="en-US" sz="2000"/>
              <a:t>                letter = 'F'</a:t>
            </a:r>
          </a:p>
          <a:p>
            <a:endParaRPr lang="en-US" sz="2000"/>
          </a:p>
          <a:p>
            <a:r>
              <a:rPr lang="en-US" sz="2000"/>
              <a:t>print("Grade is "+letter)</a:t>
            </a:r>
          </a:p>
        </p:txBody>
      </p:sp>
      <p:sp>
        <p:nvSpPr>
          <p:cNvPr id="6" name="Right Arrow 5"/>
          <p:cNvSpPr/>
          <p:nvPr/>
        </p:nvSpPr>
        <p:spPr>
          <a:xfrm>
            <a:off x="4584700" y="2979123"/>
            <a:ext cx="1346200" cy="74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07112" y="973823"/>
            <a:ext cx="4697412" cy="5262979"/>
          </a:xfrm>
          <a:prstGeom prst="rect">
            <a:avLst/>
          </a:prstGeom>
        </p:spPr>
        <p:txBody>
          <a:bodyPr wrap="square">
            <a:spAutoFit/>
          </a:bodyPr>
          <a:lstStyle/>
          <a:p>
            <a:r>
              <a:rPr lang="en-US" sz="2400"/>
              <a:t>score=</a:t>
            </a:r>
            <a:r>
              <a:rPr lang="en-US" sz="2400" err="1"/>
              <a:t>int</a:t>
            </a:r>
            <a:r>
              <a:rPr lang="en-US" sz="2400"/>
              <a:t>(input("Enter the score: "))</a:t>
            </a:r>
          </a:p>
          <a:p>
            <a:endParaRPr lang="en-US" sz="2400"/>
          </a:p>
          <a:p>
            <a:r>
              <a:rPr lang="en-US" sz="2400"/>
              <a:t>if score&gt;=90:</a:t>
            </a:r>
          </a:p>
          <a:p>
            <a:r>
              <a:rPr lang="en-US" sz="2400"/>
              <a:t>    letter='A'</a:t>
            </a:r>
          </a:p>
          <a:p>
            <a:r>
              <a:rPr lang="en-US" sz="2400" err="1"/>
              <a:t>elif</a:t>
            </a:r>
            <a:r>
              <a:rPr lang="en-US" sz="2400"/>
              <a:t> score&gt;=80:</a:t>
            </a:r>
          </a:p>
          <a:p>
            <a:r>
              <a:rPr lang="en-US" sz="2400"/>
              <a:t>    letter = 'B'</a:t>
            </a:r>
          </a:p>
          <a:p>
            <a:r>
              <a:rPr lang="en-US" sz="2400" err="1"/>
              <a:t>elif</a:t>
            </a:r>
            <a:r>
              <a:rPr lang="en-US" sz="2400"/>
              <a:t> score &gt;= 70:</a:t>
            </a:r>
          </a:p>
          <a:p>
            <a:r>
              <a:rPr lang="en-US" sz="2400"/>
              <a:t>    letter = 'C'</a:t>
            </a:r>
          </a:p>
          <a:p>
            <a:r>
              <a:rPr lang="en-US" sz="2400" err="1"/>
              <a:t>elif</a:t>
            </a:r>
            <a:r>
              <a:rPr lang="en-US" sz="2400"/>
              <a:t> score &gt;= 60:</a:t>
            </a:r>
          </a:p>
          <a:p>
            <a:r>
              <a:rPr lang="en-US" sz="2400"/>
              <a:t>    letter = 'D'</a:t>
            </a:r>
          </a:p>
          <a:p>
            <a:r>
              <a:rPr lang="en-US" sz="2400"/>
              <a:t>else:</a:t>
            </a:r>
          </a:p>
          <a:p>
            <a:r>
              <a:rPr lang="en-US" sz="2400"/>
              <a:t>    letter = 'F'</a:t>
            </a:r>
          </a:p>
          <a:p>
            <a:endParaRPr lang="en-US" sz="2400"/>
          </a:p>
          <a:p>
            <a:r>
              <a:rPr lang="en-US" sz="2400"/>
              <a:t>print("Grade is "+letter)</a:t>
            </a:r>
          </a:p>
        </p:txBody>
      </p:sp>
    </p:spTree>
    <p:extLst>
      <p:ext uri="{BB962C8B-B14F-4D97-AF65-F5344CB8AC3E}">
        <p14:creationId xmlns:p14="http://schemas.microsoft.com/office/powerpoint/2010/main" val="9273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While loop</a:t>
            </a:r>
          </a:p>
        </p:txBody>
      </p:sp>
      <p:sp>
        <p:nvSpPr>
          <p:cNvPr id="4" name="Rectangle 3"/>
          <p:cNvSpPr/>
          <p:nvPr/>
        </p:nvSpPr>
        <p:spPr>
          <a:xfrm>
            <a:off x="1095729" y="2048891"/>
            <a:ext cx="6832979" cy="2308324"/>
          </a:xfrm>
          <a:prstGeom prst="rect">
            <a:avLst/>
          </a:prstGeom>
        </p:spPr>
        <p:txBody>
          <a:bodyPr wrap="square">
            <a:spAutoFit/>
          </a:bodyPr>
          <a:lstStyle/>
          <a:p>
            <a:r>
              <a:rPr lang="en-US" sz="2400"/>
              <a:t>count = 0</a:t>
            </a:r>
          </a:p>
          <a:p>
            <a:r>
              <a:rPr lang="en-US" sz="2400"/>
              <a:t>while count &lt; 9:</a:t>
            </a:r>
          </a:p>
          <a:p>
            <a:r>
              <a:rPr lang="en-US" sz="2400"/>
              <a:t>      print('The count is:', count)</a:t>
            </a:r>
          </a:p>
          <a:p>
            <a:r>
              <a:rPr lang="en-US" sz="2400"/>
              <a:t>      count = count + 1</a:t>
            </a:r>
          </a:p>
          <a:p>
            <a:endParaRPr lang="en-US" sz="2400"/>
          </a:p>
          <a:p>
            <a:r>
              <a:rPr lang="en-US" sz="2400"/>
              <a:t>print ("Good bye!”)</a:t>
            </a:r>
          </a:p>
        </p:txBody>
      </p:sp>
      <p:sp>
        <p:nvSpPr>
          <p:cNvPr id="5" name="Rectangle 4"/>
          <p:cNvSpPr/>
          <p:nvPr/>
        </p:nvSpPr>
        <p:spPr>
          <a:xfrm>
            <a:off x="8893789" y="2787555"/>
            <a:ext cx="2119954" cy="3139321"/>
          </a:xfrm>
          <a:prstGeom prst="rect">
            <a:avLst/>
          </a:prstGeom>
          <a:ln w="19050">
            <a:solidFill>
              <a:srgbClr val="0070C0"/>
            </a:solidFill>
          </a:ln>
        </p:spPr>
        <p:txBody>
          <a:bodyPr wrap="square">
            <a:spAutoFit/>
          </a:bodyPr>
          <a:lstStyle/>
          <a:p>
            <a:r>
              <a:rPr lang="en-US" b="1">
                <a:solidFill>
                  <a:srgbClr val="7030A0"/>
                </a:solidFill>
              </a:rPr>
              <a:t>Output:</a:t>
            </a:r>
            <a:endParaRPr lang="en-US"/>
          </a:p>
          <a:p>
            <a:r>
              <a:rPr lang="en-US"/>
              <a:t>The count is: 0</a:t>
            </a:r>
          </a:p>
          <a:p>
            <a:r>
              <a:rPr lang="en-US"/>
              <a:t>The count is: 1</a:t>
            </a:r>
          </a:p>
          <a:p>
            <a:r>
              <a:rPr lang="en-US"/>
              <a:t>The count is: 2</a:t>
            </a:r>
          </a:p>
          <a:p>
            <a:r>
              <a:rPr lang="en-US"/>
              <a:t>The count is: 3</a:t>
            </a:r>
          </a:p>
          <a:p>
            <a:r>
              <a:rPr lang="en-US"/>
              <a:t>The count is: 4</a:t>
            </a:r>
          </a:p>
          <a:p>
            <a:r>
              <a:rPr lang="en-US"/>
              <a:t>The count is: 5</a:t>
            </a:r>
          </a:p>
          <a:p>
            <a:r>
              <a:rPr lang="en-US"/>
              <a:t>The count is: 6</a:t>
            </a:r>
          </a:p>
          <a:p>
            <a:r>
              <a:rPr lang="en-US"/>
              <a:t>The count is: 7</a:t>
            </a:r>
          </a:p>
          <a:p>
            <a:r>
              <a:rPr lang="en-US"/>
              <a:t>The count is: 8</a:t>
            </a:r>
          </a:p>
          <a:p>
            <a:r>
              <a:rPr lang="en-US"/>
              <a:t>Good bye!</a:t>
            </a:r>
          </a:p>
        </p:txBody>
      </p:sp>
    </p:spTree>
    <p:extLst>
      <p:ext uri="{BB962C8B-B14F-4D97-AF65-F5344CB8AC3E}">
        <p14:creationId xmlns:p14="http://schemas.microsoft.com/office/powerpoint/2010/main" val="29989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4419600" cy="377825"/>
          </a:xfrm>
        </p:spPr>
        <p:txBody>
          <a:bodyPr>
            <a:noAutofit/>
          </a:bodyPr>
          <a:lstStyle/>
          <a:p>
            <a:r>
              <a:rPr lang="en-US" sz="3600">
                <a:solidFill>
                  <a:srgbClr val="C00000"/>
                </a:solidFill>
                <a:latin typeface="Times New Roman" panose="02020603050405020304" pitchFamily="18" charset="0"/>
                <a:cs typeface="Times New Roman" panose="02020603050405020304" pitchFamily="18" charset="0"/>
              </a:rPr>
              <a:t>Numbers</a:t>
            </a:r>
            <a:r>
              <a:rPr lang="en-US" sz="3600">
                <a:latin typeface="Times New Roman" panose="02020603050405020304" pitchFamily="18" charset="0"/>
                <a:cs typeface="Times New Roman" panose="02020603050405020304" pitchFamily="18" charset="0"/>
              </a:rPr>
              <a:t>: </a:t>
            </a:r>
            <a:r>
              <a:rPr lang="en-US" sz="3600">
                <a:solidFill>
                  <a:srgbClr val="7030A0"/>
                </a:solidFill>
                <a:latin typeface="Times New Roman" panose="02020603050405020304" pitchFamily="18" charset="0"/>
                <a:cs typeface="Times New Roman" panose="02020603050405020304" pitchFamily="18" charset="0"/>
              </a:rPr>
              <a:t>Integers</a:t>
            </a:r>
            <a:endParaRPr lang="en-US" sz="360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1017391"/>
              </p:ext>
            </p:extLst>
          </p:nvPr>
        </p:nvGraphicFramePr>
        <p:xfrm>
          <a:off x="738187" y="868362"/>
          <a:ext cx="4505326" cy="275844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701166">
                  <a:extLst>
                    <a:ext uri="{9D8B030D-6E8A-4147-A177-3AD203B41FA5}">
                      <a16:colId xmlns:a16="http://schemas.microsoft.com/office/drawing/2014/main" val="20002"/>
                    </a:ext>
                  </a:extLst>
                </a:gridCol>
              </a:tblGrid>
              <a:tr h="370840">
                <a:tc>
                  <a:txBody>
                    <a:bodyPr/>
                    <a:lstStyle/>
                    <a:p>
                      <a:r>
                        <a:rPr lang="en-US"/>
                        <a:t>Input Statement</a:t>
                      </a:r>
                    </a:p>
                  </a:txBody>
                  <a:tcPr/>
                </a:tc>
                <a:tc>
                  <a:txBody>
                    <a:bodyPr/>
                    <a:lstStyle/>
                    <a:p>
                      <a:r>
                        <a:rPr lang="en-US"/>
                        <a:t>Value of</a:t>
                      </a:r>
                      <a:r>
                        <a:rPr lang="en-US" baseline="0"/>
                        <a:t> </a:t>
                      </a:r>
                      <a:r>
                        <a:rPr lang="en-US" baseline="0" err="1"/>
                        <a:t>i</a:t>
                      </a:r>
                      <a:endParaRPr lang="en-US"/>
                    </a:p>
                  </a:txBody>
                  <a:tcPr/>
                </a:tc>
                <a:tc>
                  <a:txBody>
                    <a:bodyPr/>
                    <a:lstStyle/>
                    <a:p>
                      <a:pPr algn="ctr"/>
                      <a:r>
                        <a:rPr lang="en-US"/>
                        <a:t>Data type of </a:t>
                      </a:r>
                      <a:r>
                        <a:rPr lang="en-US" err="1"/>
                        <a:t>i</a:t>
                      </a:r>
                      <a:endParaRPr lang="en-US"/>
                    </a:p>
                  </a:txBody>
                  <a:tcPr/>
                </a:tc>
                <a:extLst>
                  <a:ext uri="{0D108BD9-81ED-4DB2-BD59-A6C34878D82A}">
                    <a16:rowId xmlns:a16="http://schemas.microsoft.com/office/drawing/2014/main" val="10000"/>
                  </a:ext>
                </a:extLst>
              </a:tr>
              <a:tr h="277496">
                <a:tc>
                  <a:txBody>
                    <a:bodyPr/>
                    <a:lstStyle/>
                    <a:p>
                      <a:r>
                        <a:rPr lang="en-US" err="1"/>
                        <a:t>i</a:t>
                      </a:r>
                      <a:r>
                        <a:rPr lang="en-US"/>
                        <a:t>=42</a:t>
                      </a:r>
                    </a:p>
                  </a:txBody>
                  <a:tcPr/>
                </a:tc>
                <a:tc>
                  <a:txBody>
                    <a:bodyPr/>
                    <a:lstStyle/>
                    <a:p>
                      <a:r>
                        <a:rPr lang="en-US"/>
                        <a:t>42</a:t>
                      </a:r>
                    </a:p>
                  </a:txBody>
                  <a:tcPr/>
                </a:tc>
                <a:tc>
                  <a:txBody>
                    <a:bodyPr/>
                    <a:lstStyle/>
                    <a:p>
                      <a:r>
                        <a:rPr lang="en-US" err="1"/>
                        <a:t>int</a:t>
                      </a:r>
                      <a:endParaRPr lang="en-US"/>
                    </a:p>
                  </a:txBody>
                  <a:tcPr/>
                </a:tc>
                <a:extLst>
                  <a:ext uri="{0D108BD9-81ED-4DB2-BD59-A6C34878D82A}">
                    <a16:rowId xmlns:a16="http://schemas.microsoft.com/office/drawing/2014/main" val="10001"/>
                  </a:ext>
                </a:extLst>
              </a:tr>
              <a:tr h="370840">
                <a:tc>
                  <a:txBody>
                    <a:bodyPr/>
                    <a:lstStyle/>
                    <a:p>
                      <a:r>
                        <a:rPr lang="en-US" err="1"/>
                        <a:t>i</a:t>
                      </a:r>
                      <a:r>
                        <a:rPr lang="en-US"/>
                        <a:t>=-7777777</a:t>
                      </a:r>
                    </a:p>
                  </a:txBody>
                  <a:tcPr/>
                </a:tc>
                <a:tc>
                  <a:txBody>
                    <a:bodyPr/>
                    <a:lstStyle/>
                    <a:p>
                      <a:r>
                        <a:rPr lang="en-US"/>
                        <a:t>-77777777</a:t>
                      </a:r>
                    </a:p>
                  </a:txBody>
                  <a:tcPr/>
                </a:tc>
                <a:tc>
                  <a:txBody>
                    <a:bodyPr/>
                    <a:lstStyle/>
                    <a:p>
                      <a:r>
                        <a:rPr lang="en-US" err="1"/>
                        <a:t>int</a:t>
                      </a:r>
                      <a:endParaRPr lang="en-US"/>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i</a:t>
                      </a:r>
                      <a:r>
                        <a:rPr lang="en-US"/>
                        <a:t>=7e6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7000000.0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float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i</a:t>
                      </a:r>
                      <a:r>
                        <a:rPr lang="en-US"/>
                        <a:t>=7e60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7e+60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float</a:t>
                      </a:r>
                    </a:p>
                  </a:txBody>
                  <a:tcPr/>
                </a:tc>
                <a:extLst>
                  <a:ext uri="{0D108BD9-81ED-4DB2-BD59-A6C34878D82A}">
                    <a16:rowId xmlns:a16="http://schemas.microsoft.com/office/drawing/2014/main" val="10004"/>
                  </a:ext>
                </a:extLst>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Inorder</a:t>
                      </a:r>
                      <a:r>
                        <a:rPr lang="en-US"/>
                        <a:t> to check the </a:t>
                      </a:r>
                      <a:r>
                        <a:rPr lang="en-US" err="1"/>
                        <a:t>datatype</a:t>
                      </a:r>
                      <a:r>
                        <a:rPr lang="en-US" baseline="0"/>
                        <a:t> of a variable use type function </a:t>
                      </a:r>
                      <a:r>
                        <a:rPr lang="en-US" b="1" baseline="0">
                          <a:solidFill>
                            <a:srgbClr val="C00000"/>
                          </a:solidFill>
                        </a:rPr>
                        <a:t>type(</a:t>
                      </a:r>
                      <a:r>
                        <a:rPr lang="en-US" b="1" baseline="0" err="1">
                          <a:solidFill>
                            <a:srgbClr val="C00000"/>
                          </a:solidFill>
                        </a:rPr>
                        <a:t>i</a:t>
                      </a:r>
                      <a:r>
                        <a:rPr lang="en-US" b="1" baseline="0">
                          <a:solidFill>
                            <a:srgbClr val="C00000"/>
                          </a:solidFill>
                        </a:rPr>
                        <a:t>)</a:t>
                      </a:r>
                      <a:endParaRPr lang="en-US" b="1">
                        <a:solidFill>
                          <a:srgbClr val="C00000"/>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10005"/>
                  </a:ext>
                </a:extLst>
              </a:tr>
            </a:tbl>
          </a:graphicData>
        </a:graphic>
      </p:graphicFrame>
      <p:sp>
        <p:nvSpPr>
          <p:cNvPr id="6" name="Title 1"/>
          <p:cNvSpPr txBox="1">
            <a:spLocks/>
          </p:cNvSpPr>
          <p:nvPr/>
        </p:nvSpPr>
        <p:spPr>
          <a:xfrm>
            <a:off x="5919795" y="287337"/>
            <a:ext cx="3252780" cy="525466"/>
          </a:xfrm>
          <a:prstGeom prst="rect">
            <a:avLst/>
          </a:prstGeom>
        </p:spPr>
        <p:txBody>
          <a:bodyPr vert="horz" lIns="91440" tIns="45720" rIns="91440" bIns="45720" rtlCol="0" anchor="ctr">
            <a:noAutofit/>
          </a:bodyPr>
          <a:lstStyle>
            <a:lvl1pPr>
              <a:lnSpc>
                <a:spcPct val="90000"/>
              </a:lnSpc>
              <a:spcBef>
                <a:spcPct val="0"/>
              </a:spcBef>
              <a:buNone/>
              <a:defRPr sz="3600">
                <a:solidFill>
                  <a:srgbClr val="C00000"/>
                </a:solidFill>
                <a:latin typeface="Times New Roman" panose="02020603050405020304" pitchFamily="18" charset="0"/>
                <a:ea typeface="+mj-ea"/>
                <a:cs typeface="Times New Roman" panose="02020603050405020304" pitchFamily="18" charset="0"/>
              </a:defRPr>
            </a:lvl1pPr>
          </a:lstStyle>
          <a:p>
            <a:r>
              <a:rPr lang="en-US"/>
              <a:t>Numbers: </a:t>
            </a:r>
            <a:r>
              <a:rPr lang="en-US">
                <a:solidFill>
                  <a:srgbClr val="7030A0"/>
                </a:solidFill>
              </a:rPr>
              <a:t>Float</a:t>
            </a:r>
          </a:p>
        </p:txBody>
      </p:sp>
      <p:graphicFrame>
        <p:nvGraphicFramePr>
          <p:cNvPr id="7" name="Content Placeholder 3"/>
          <p:cNvGraphicFramePr>
            <a:graphicFrameLocks/>
          </p:cNvGraphicFramePr>
          <p:nvPr>
            <p:extLst>
              <p:ext uri="{D42A27DB-BD31-4B8C-83A1-F6EECF244321}">
                <p14:modId xmlns:p14="http://schemas.microsoft.com/office/powerpoint/2010/main" val="204040308"/>
              </p:ext>
            </p:extLst>
          </p:nvPr>
        </p:nvGraphicFramePr>
        <p:xfrm>
          <a:off x="6105532" y="812803"/>
          <a:ext cx="4595806" cy="1752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0000"/>
                    </a:ext>
                  </a:extLst>
                </a:gridCol>
                <a:gridCol w="2079300">
                  <a:extLst>
                    <a:ext uri="{9D8B030D-6E8A-4147-A177-3AD203B41FA5}">
                      <a16:colId xmlns:a16="http://schemas.microsoft.com/office/drawing/2014/main" val="20001"/>
                    </a:ext>
                  </a:extLst>
                </a:gridCol>
                <a:gridCol w="1114426">
                  <a:extLst>
                    <a:ext uri="{9D8B030D-6E8A-4147-A177-3AD203B41FA5}">
                      <a16:colId xmlns:a16="http://schemas.microsoft.com/office/drawing/2014/main" val="20002"/>
                    </a:ext>
                  </a:extLst>
                </a:gridCol>
              </a:tblGrid>
              <a:tr h="370840">
                <a:tc>
                  <a:txBody>
                    <a:bodyPr/>
                    <a:lstStyle/>
                    <a:p>
                      <a:r>
                        <a:rPr lang="en-US"/>
                        <a:t>Input Statement</a:t>
                      </a:r>
                    </a:p>
                  </a:txBody>
                  <a:tcPr/>
                </a:tc>
                <a:tc>
                  <a:txBody>
                    <a:bodyPr/>
                    <a:lstStyle/>
                    <a:p>
                      <a:r>
                        <a:rPr lang="en-US"/>
                        <a:t>Value of</a:t>
                      </a:r>
                      <a:r>
                        <a:rPr lang="en-US" baseline="0"/>
                        <a:t> f</a:t>
                      </a:r>
                      <a:endParaRPr lang="en-US"/>
                    </a:p>
                  </a:txBody>
                  <a:tcPr/>
                </a:tc>
                <a:tc>
                  <a:txBody>
                    <a:bodyPr/>
                    <a:lstStyle/>
                    <a:p>
                      <a:pPr algn="ctr"/>
                      <a:r>
                        <a:rPr lang="en-US"/>
                        <a:t>Data type of f</a:t>
                      </a:r>
                    </a:p>
                  </a:txBody>
                  <a:tcPr/>
                </a:tc>
                <a:extLst>
                  <a:ext uri="{0D108BD9-81ED-4DB2-BD59-A6C34878D82A}">
                    <a16:rowId xmlns:a16="http://schemas.microsoft.com/office/drawing/2014/main" val="10000"/>
                  </a:ext>
                </a:extLst>
              </a:tr>
              <a:tr h="370840">
                <a:tc>
                  <a:txBody>
                    <a:bodyPr/>
                    <a:lstStyle/>
                    <a:p>
                      <a:r>
                        <a:rPr lang="en-US"/>
                        <a:t>f=3.0</a:t>
                      </a:r>
                    </a:p>
                  </a:txBody>
                  <a:tcPr/>
                </a:tc>
                <a:tc>
                  <a:txBody>
                    <a:bodyPr/>
                    <a:lstStyle/>
                    <a:p>
                      <a:r>
                        <a:rPr lang="en-US"/>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float</a:t>
                      </a:r>
                    </a:p>
                  </a:txBody>
                  <a:tcPr/>
                </a:tc>
                <a:extLst>
                  <a:ext uri="{0D108BD9-81ED-4DB2-BD59-A6C34878D82A}">
                    <a16:rowId xmlns:a16="http://schemas.microsoft.com/office/drawing/2014/main" val="10001"/>
                  </a:ext>
                </a:extLst>
              </a:tr>
              <a:tr h="370840">
                <a:tc>
                  <a:txBody>
                    <a:bodyPr/>
                    <a:lstStyle/>
                    <a:p>
                      <a:r>
                        <a:rPr lang="en-US"/>
                        <a:t>f=31e12</a:t>
                      </a:r>
                    </a:p>
                  </a:txBody>
                  <a:tcPr/>
                </a:tc>
                <a:tc>
                  <a:txBody>
                    <a:bodyPr/>
                    <a:lstStyle/>
                    <a:p>
                      <a:r>
                        <a:rPr lang="en-US"/>
                        <a:t>31000000000000.0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float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a:t>
                      </a:r>
                      <a:r>
                        <a:rPr lang="en-US" b="1"/>
                        <a:t>-6e-4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-0.0006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float</a:t>
                      </a:r>
                    </a:p>
                  </a:txBody>
                  <a:tcPr/>
                </a:tc>
                <a:extLst>
                  <a:ext uri="{0D108BD9-81ED-4DB2-BD59-A6C34878D82A}">
                    <a16:rowId xmlns:a16="http://schemas.microsoft.com/office/drawing/2014/main" val="10003"/>
                  </a:ext>
                </a:extLst>
              </a:tr>
            </a:tbl>
          </a:graphicData>
        </a:graphic>
      </p:graphicFrame>
      <p:sp>
        <p:nvSpPr>
          <p:cNvPr id="8" name="Title 1"/>
          <p:cNvSpPr txBox="1">
            <a:spLocks/>
          </p:cNvSpPr>
          <p:nvPr/>
        </p:nvSpPr>
        <p:spPr>
          <a:xfrm>
            <a:off x="276229" y="4003680"/>
            <a:ext cx="4419600" cy="377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C00000"/>
                </a:solidFill>
                <a:latin typeface="Times New Roman" panose="02020603050405020304" pitchFamily="18" charset="0"/>
                <a:cs typeface="Times New Roman" panose="02020603050405020304" pitchFamily="18" charset="0"/>
              </a:rPr>
              <a:t>Numbers</a:t>
            </a:r>
            <a:r>
              <a:rPr lang="en-US" sz="3600">
                <a:latin typeface="Times New Roman" panose="02020603050405020304" pitchFamily="18" charset="0"/>
                <a:cs typeface="Times New Roman" panose="02020603050405020304" pitchFamily="18" charset="0"/>
              </a:rPr>
              <a:t>: </a:t>
            </a:r>
            <a:r>
              <a:rPr lang="en-US" sz="3600">
                <a:solidFill>
                  <a:srgbClr val="7030A0"/>
                </a:solidFill>
                <a:latin typeface="Times New Roman" panose="02020603050405020304" pitchFamily="18" charset="0"/>
                <a:cs typeface="Times New Roman" panose="02020603050405020304" pitchFamily="18" charset="0"/>
              </a:rPr>
              <a:t>Complex</a:t>
            </a:r>
            <a:endParaRPr lang="en-US" sz="3600">
              <a:solidFill>
                <a:srgbClr val="7030A0"/>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108281400"/>
              </p:ext>
            </p:extLst>
          </p:nvPr>
        </p:nvGraphicFramePr>
        <p:xfrm>
          <a:off x="385767" y="4551379"/>
          <a:ext cx="5324468" cy="1752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0000"/>
                    </a:ext>
                  </a:extLst>
                </a:gridCol>
                <a:gridCol w="2079300">
                  <a:extLst>
                    <a:ext uri="{9D8B030D-6E8A-4147-A177-3AD203B41FA5}">
                      <a16:colId xmlns:a16="http://schemas.microsoft.com/office/drawing/2014/main" val="20001"/>
                    </a:ext>
                  </a:extLst>
                </a:gridCol>
                <a:gridCol w="1843088">
                  <a:extLst>
                    <a:ext uri="{9D8B030D-6E8A-4147-A177-3AD203B41FA5}">
                      <a16:colId xmlns:a16="http://schemas.microsoft.com/office/drawing/2014/main" val="20002"/>
                    </a:ext>
                  </a:extLst>
                </a:gridCol>
              </a:tblGrid>
              <a:tr h="370840">
                <a:tc>
                  <a:txBody>
                    <a:bodyPr/>
                    <a:lstStyle/>
                    <a:p>
                      <a:r>
                        <a:rPr lang="en-US"/>
                        <a:t>Input Statement</a:t>
                      </a:r>
                    </a:p>
                  </a:txBody>
                  <a:tcPr/>
                </a:tc>
                <a:tc>
                  <a:txBody>
                    <a:bodyPr/>
                    <a:lstStyle/>
                    <a:p>
                      <a:r>
                        <a:rPr lang="en-US"/>
                        <a:t>Value of</a:t>
                      </a:r>
                      <a:r>
                        <a:rPr lang="en-US" baseline="0"/>
                        <a:t> C</a:t>
                      </a:r>
                      <a:endParaRPr lang="en-US"/>
                    </a:p>
                  </a:txBody>
                  <a:tcPr/>
                </a:tc>
                <a:tc>
                  <a:txBody>
                    <a:bodyPr/>
                    <a:lstStyle/>
                    <a:p>
                      <a:pPr algn="ctr"/>
                      <a:r>
                        <a:rPr lang="en-US"/>
                        <a:t>Data type of </a:t>
                      </a:r>
                    </a:p>
                    <a:p>
                      <a:pPr algn="ctr"/>
                      <a:r>
                        <a:rPr lang="en-US"/>
                        <a:t>C</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C=3 + 2j</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(3+2j)</a:t>
                      </a:r>
                    </a:p>
                  </a:txBody>
                  <a:tcPr/>
                </a:tc>
                <a:tc>
                  <a:txBody>
                    <a:bodyPr/>
                    <a:lstStyle/>
                    <a:p>
                      <a:r>
                        <a:rPr lang="en-US"/>
                        <a:t>complex</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C=-4-2j</a:t>
                      </a:r>
                    </a:p>
                  </a:txBody>
                  <a:tcPr/>
                </a:tc>
                <a:tc>
                  <a:txBody>
                    <a:bodyPr/>
                    <a:lstStyle/>
                    <a:p>
                      <a:r>
                        <a:rPr lang="en-US"/>
                        <a:t>(-4-2j)</a:t>
                      </a:r>
                    </a:p>
                  </a:txBody>
                  <a:tcPr/>
                </a:tc>
                <a:tc>
                  <a:txBody>
                    <a:bodyPr/>
                    <a:lstStyle/>
                    <a:p>
                      <a:r>
                        <a:rPr lang="en-US"/>
                        <a:t>complex</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C=4.2 + 6.3j</a:t>
                      </a:r>
                    </a:p>
                  </a:txBody>
                  <a:tcPr/>
                </a:tc>
                <a:tc>
                  <a:txBody>
                    <a:bodyPr/>
                    <a:lstStyle/>
                    <a:p>
                      <a:r>
                        <a:rPr lang="en-US"/>
                        <a:t>(4.2+6.3j)</a:t>
                      </a:r>
                    </a:p>
                  </a:txBody>
                  <a:tcPr/>
                </a:tc>
                <a:tc>
                  <a:txBody>
                    <a:bodyPr/>
                    <a:lstStyle/>
                    <a:p>
                      <a:r>
                        <a:rPr lang="en-US"/>
                        <a:t>complex</a:t>
                      </a:r>
                    </a:p>
                  </a:txBody>
                  <a:tcPr/>
                </a:tc>
                <a:extLst>
                  <a:ext uri="{0D108BD9-81ED-4DB2-BD59-A6C34878D82A}">
                    <a16:rowId xmlns:a16="http://schemas.microsoft.com/office/drawing/2014/main" val="10003"/>
                  </a:ext>
                </a:extLst>
              </a:tr>
            </a:tbl>
          </a:graphicData>
        </a:graphic>
      </p:graphicFrame>
      <p:sp>
        <p:nvSpPr>
          <p:cNvPr id="11" name="Title 1"/>
          <p:cNvSpPr txBox="1">
            <a:spLocks/>
          </p:cNvSpPr>
          <p:nvPr/>
        </p:nvSpPr>
        <p:spPr>
          <a:xfrm>
            <a:off x="6686554" y="3675072"/>
            <a:ext cx="4419600" cy="377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C00000"/>
                </a:solidFill>
                <a:latin typeface="Times New Roman" panose="02020603050405020304" pitchFamily="18" charset="0"/>
                <a:cs typeface="Times New Roman" panose="02020603050405020304" pitchFamily="18" charset="0"/>
              </a:rPr>
              <a:t>Numbers</a:t>
            </a:r>
            <a:r>
              <a:rPr lang="en-US" sz="3600">
                <a:latin typeface="Times New Roman" panose="02020603050405020304" pitchFamily="18" charset="0"/>
                <a:cs typeface="Times New Roman" panose="02020603050405020304" pitchFamily="18" charset="0"/>
              </a:rPr>
              <a:t>: </a:t>
            </a:r>
            <a:r>
              <a:rPr lang="en-US" sz="3600">
                <a:solidFill>
                  <a:srgbClr val="7030A0"/>
                </a:solidFill>
                <a:latin typeface="Times New Roman" panose="02020603050405020304" pitchFamily="18" charset="0"/>
                <a:cs typeface="Times New Roman" panose="02020603050405020304" pitchFamily="18" charset="0"/>
              </a:rPr>
              <a:t>Boolean</a:t>
            </a:r>
          </a:p>
        </p:txBody>
      </p:sp>
      <p:graphicFrame>
        <p:nvGraphicFramePr>
          <p:cNvPr id="12" name="Content Placeholder 3"/>
          <p:cNvGraphicFramePr>
            <a:graphicFrameLocks/>
          </p:cNvGraphicFramePr>
          <p:nvPr>
            <p:extLst>
              <p:ext uri="{D42A27DB-BD31-4B8C-83A1-F6EECF244321}">
                <p14:modId xmlns:p14="http://schemas.microsoft.com/office/powerpoint/2010/main" val="1496395822"/>
              </p:ext>
            </p:extLst>
          </p:nvPr>
        </p:nvGraphicFramePr>
        <p:xfrm>
          <a:off x="6510341" y="4381505"/>
          <a:ext cx="5324468" cy="212344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20000"/>
                    </a:ext>
                  </a:extLst>
                </a:gridCol>
                <a:gridCol w="2079300">
                  <a:extLst>
                    <a:ext uri="{9D8B030D-6E8A-4147-A177-3AD203B41FA5}">
                      <a16:colId xmlns:a16="http://schemas.microsoft.com/office/drawing/2014/main" val="20001"/>
                    </a:ext>
                  </a:extLst>
                </a:gridCol>
                <a:gridCol w="1843088">
                  <a:extLst>
                    <a:ext uri="{9D8B030D-6E8A-4147-A177-3AD203B41FA5}">
                      <a16:colId xmlns:a16="http://schemas.microsoft.com/office/drawing/2014/main" val="20002"/>
                    </a:ext>
                  </a:extLst>
                </a:gridCol>
              </a:tblGrid>
              <a:tr h="370840">
                <a:tc>
                  <a:txBody>
                    <a:bodyPr/>
                    <a:lstStyle/>
                    <a:p>
                      <a:r>
                        <a:rPr lang="en-US"/>
                        <a:t>Input Statement</a:t>
                      </a:r>
                    </a:p>
                  </a:txBody>
                  <a:tcPr/>
                </a:tc>
                <a:tc>
                  <a:txBody>
                    <a:bodyPr/>
                    <a:lstStyle/>
                    <a:p>
                      <a:r>
                        <a:rPr lang="en-US"/>
                        <a:t>Value of</a:t>
                      </a:r>
                      <a:r>
                        <a:rPr lang="en-US" baseline="0"/>
                        <a:t> B</a:t>
                      </a:r>
                      <a:endParaRPr lang="en-US"/>
                    </a:p>
                  </a:txBody>
                  <a:tcPr/>
                </a:tc>
                <a:tc>
                  <a:txBody>
                    <a:bodyPr/>
                    <a:lstStyle/>
                    <a:p>
                      <a:pPr algn="ctr"/>
                      <a:r>
                        <a:rPr lang="en-US"/>
                        <a:t>Data type of </a:t>
                      </a:r>
                    </a:p>
                    <a:p>
                      <a:pPr algn="ctr"/>
                      <a:r>
                        <a:rPr lang="en-US"/>
                        <a:t>B</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True</a:t>
                      </a:r>
                    </a:p>
                  </a:txBody>
                  <a:tcPr/>
                </a:tc>
                <a:tc>
                  <a:txBody>
                    <a:bodyPr/>
                    <a:lstStyle/>
                    <a:p>
                      <a:r>
                        <a:rPr lang="en-US" err="1"/>
                        <a:t>bool</a:t>
                      </a:r>
                      <a:endParaRPr lang="en-US"/>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B=False</a:t>
                      </a:r>
                    </a:p>
                  </a:txBody>
                  <a:tcPr/>
                </a:tc>
                <a:tc>
                  <a:txBody>
                    <a:bodyPr/>
                    <a:lstStyle/>
                    <a:p>
                      <a:r>
                        <a:rPr lang="en-US"/>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bool</a:t>
                      </a:r>
                      <a:endParaRPr lang="en-US"/>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t>
                      </a:r>
                      <a:r>
                        <a:rPr lang="en-US" err="1"/>
                        <a:t>bool</a:t>
                      </a:r>
                      <a:r>
                        <a:rPr lang="en-US"/>
                        <a:t>(1)</a:t>
                      </a:r>
                    </a:p>
                  </a:txBody>
                  <a:tcPr/>
                </a:tc>
                <a:tc>
                  <a:txBody>
                    <a:bodyPr/>
                    <a:lstStyle/>
                    <a:p>
                      <a:r>
                        <a:rPr lang="en-US"/>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bool</a:t>
                      </a:r>
                      <a:endParaRPr lang="en-US"/>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t>
                      </a:r>
                      <a:r>
                        <a:rPr lang="en-US" err="1"/>
                        <a:t>bool</a:t>
                      </a:r>
                      <a:r>
                        <a:rPr lang="en-US"/>
                        <a:t>(0)</a:t>
                      </a:r>
                    </a:p>
                  </a:txBody>
                  <a:tcPr/>
                </a:tc>
                <a:tc>
                  <a:txBody>
                    <a:bodyPr/>
                    <a:lstStyle/>
                    <a:p>
                      <a:r>
                        <a:rPr lang="en-US"/>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bool</a:t>
                      </a:r>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9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7002"/>
            <a:ext cx="10515600" cy="1325563"/>
          </a:xfrm>
        </p:spPr>
        <p:txBody>
          <a:bodyPr>
            <a:normAutofit/>
          </a:bodyPr>
          <a:lstStyle/>
          <a:p>
            <a:r>
              <a:rPr lang="en-US">
                <a:solidFill>
                  <a:srgbClr val="FF0000"/>
                </a:solidFill>
              </a:rPr>
              <a:t>The for loop</a:t>
            </a:r>
          </a:p>
        </p:txBody>
      </p:sp>
      <p:sp>
        <p:nvSpPr>
          <p:cNvPr id="5" name="Rectangle 4"/>
          <p:cNvSpPr/>
          <p:nvPr/>
        </p:nvSpPr>
        <p:spPr>
          <a:xfrm>
            <a:off x="512928" y="1096762"/>
            <a:ext cx="6764740" cy="3416320"/>
          </a:xfrm>
          <a:prstGeom prst="rect">
            <a:avLst/>
          </a:prstGeom>
        </p:spPr>
        <p:txBody>
          <a:bodyPr wrap="square">
            <a:spAutoFit/>
          </a:bodyPr>
          <a:lstStyle/>
          <a:p>
            <a:r>
              <a:rPr lang="en-US" sz="2400"/>
              <a:t>x=[0,1,2,3,4,5] </a:t>
            </a:r>
            <a:r>
              <a:rPr lang="en-US" sz="2400" b="1">
                <a:solidFill>
                  <a:srgbClr val="C00000"/>
                </a:solidFill>
              </a:rPr>
              <a:t>#list</a:t>
            </a:r>
          </a:p>
          <a:p>
            <a:r>
              <a:rPr lang="en-US" sz="2400"/>
              <a:t>for i in x:</a:t>
            </a:r>
          </a:p>
          <a:p>
            <a:r>
              <a:rPr lang="en-US" sz="2400"/>
              <a:t>    print(</a:t>
            </a:r>
            <a:r>
              <a:rPr lang="en-US" sz="2400" err="1"/>
              <a:t>i</a:t>
            </a:r>
            <a:r>
              <a:rPr lang="en-US" sz="2400"/>
              <a:t>)</a:t>
            </a:r>
          </a:p>
          <a:p>
            <a:endParaRPr lang="en-US" sz="2400"/>
          </a:p>
          <a:p>
            <a:r>
              <a:rPr lang="en-US" sz="2400"/>
              <a:t>OR</a:t>
            </a:r>
          </a:p>
          <a:p>
            <a:endParaRPr lang="en-US" sz="2400"/>
          </a:p>
          <a:p>
            <a:endParaRPr lang="en-US" sz="2400"/>
          </a:p>
          <a:p>
            <a:endParaRPr lang="en-US" sz="2400"/>
          </a:p>
          <a:p>
            <a:endParaRPr lang="en-US" sz="2400"/>
          </a:p>
        </p:txBody>
      </p:sp>
      <p:sp>
        <p:nvSpPr>
          <p:cNvPr id="6" name="Rectangle 5"/>
          <p:cNvSpPr/>
          <p:nvPr/>
        </p:nvSpPr>
        <p:spPr>
          <a:xfrm>
            <a:off x="6548650" y="155600"/>
            <a:ext cx="1892490" cy="2677656"/>
          </a:xfrm>
          <a:prstGeom prst="rect">
            <a:avLst/>
          </a:prstGeom>
          <a:ln w="12700">
            <a:solidFill>
              <a:srgbClr val="002060"/>
            </a:solidFill>
          </a:ln>
        </p:spPr>
        <p:txBody>
          <a:bodyPr wrap="square">
            <a:spAutoFit/>
          </a:bodyPr>
          <a:lstStyle/>
          <a:p>
            <a:r>
              <a:rPr lang="en-US" sz="2400" b="1">
                <a:solidFill>
                  <a:srgbClr val="7030A0"/>
                </a:solidFill>
              </a:rPr>
              <a:t>Output:</a:t>
            </a:r>
          </a:p>
          <a:p>
            <a:r>
              <a:rPr lang="en-US" sz="2400"/>
              <a:t>0</a:t>
            </a:r>
          </a:p>
          <a:p>
            <a:r>
              <a:rPr lang="en-US" sz="2400"/>
              <a:t>1</a:t>
            </a:r>
          </a:p>
          <a:p>
            <a:r>
              <a:rPr lang="en-US" sz="2400"/>
              <a:t>2</a:t>
            </a:r>
          </a:p>
          <a:p>
            <a:r>
              <a:rPr lang="en-US" sz="2400"/>
              <a:t>3</a:t>
            </a:r>
          </a:p>
          <a:p>
            <a:r>
              <a:rPr lang="en-US" sz="2400"/>
              <a:t>4</a:t>
            </a:r>
          </a:p>
          <a:p>
            <a:r>
              <a:rPr lang="en-US" sz="2400"/>
              <a:t>5</a:t>
            </a:r>
          </a:p>
        </p:txBody>
      </p:sp>
      <p:sp>
        <p:nvSpPr>
          <p:cNvPr id="7" name="Rectangle 6"/>
          <p:cNvSpPr/>
          <p:nvPr/>
        </p:nvSpPr>
        <p:spPr>
          <a:xfrm>
            <a:off x="512928" y="2563357"/>
            <a:ext cx="6764740" cy="1938992"/>
          </a:xfrm>
          <a:prstGeom prst="rect">
            <a:avLst/>
          </a:prstGeom>
        </p:spPr>
        <p:txBody>
          <a:bodyPr wrap="square">
            <a:spAutoFit/>
          </a:bodyPr>
          <a:lstStyle/>
          <a:p>
            <a:endParaRPr lang="en-US" sz="2400"/>
          </a:p>
          <a:p>
            <a:endParaRPr lang="en-US" sz="2400"/>
          </a:p>
          <a:p>
            <a:r>
              <a:rPr lang="en-US" sz="2400"/>
              <a:t>for i in [0,1,2,3,4,5]:</a:t>
            </a:r>
          </a:p>
          <a:p>
            <a:r>
              <a:rPr lang="en-US" sz="2400"/>
              <a:t>    print(i)</a:t>
            </a:r>
          </a:p>
          <a:p>
            <a:endParaRPr lang="en-US" sz="2400"/>
          </a:p>
        </p:txBody>
      </p:sp>
      <p:sp>
        <p:nvSpPr>
          <p:cNvPr id="3" name="Rectangle 2"/>
          <p:cNvSpPr/>
          <p:nvPr/>
        </p:nvSpPr>
        <p:spPr>
          <a:xfrm>
            <a:off x="8207208" y="4263251"/>
            <a:ext cx="3863668" cy="830997"/>
          </a:xfrm>
          <a:prstGeom prst="rect">
            <a:avLst/>
          </a:prstGeom>
          <a:ln w="12700">
            <a:solidFill>
              <a:schemeClr val="tx1"/>
            </a:solidFill>
          </a:ln>
        </p:spPr>
        <p:txBody>
          <a:bodyPr wrap="square">
            <a:spAutoFit/>
          </a:bodyPr>
          <a:lstStyle/>
          <a:p>
            <a:r>
              <a:rPr lang="en-US" sz="2400"/>
              <a:t>for i in "</a:t>
            </a:r>
            <a:r>
              <a:rPr lang="en-US" sz="2400" err="1"/>
              <a:t>abc</a:t>
            </a:r>
            <a:r>
              <a:rPr lang="en-US" sz="2400"/>
              <a:t>","</a:t>
            </a:r>
            <a:r>
              <a:rPr lang="en-US" sz="2400" err="1"/>
              <a:t>def</a:t>
            </a:r>
            <a:r>
              <a:rPr lang="en-US" sz="2400"/>
              <a:t>","xyz":</a:t>
            </a:r>
          </a:p>
          <a:p>
            <a:r>
              <a:rPr lang="en-US" sz="2400"/>
              <a:t>    print(i)</a:t>
            </a:r>
          </a:p>
        </p:txBody>
      </p:sp>
      <p:sp>
        <p:nvSpPr>
          <p:cNvPr id="8" name="Rectangle 7"/>
          <p:cNvSpPr/>
          <p:nvPr/>
        </p:nvSpPr>
        <p:spPr>
          <a:xfrm>
            <a:off x="10178386" y="5094248"/>
            <a:ext cx="1892490" cy="1569660"/>
          </a:xfrm>
          <a:prstGeom prst="rect">
            <a:avLst/>
          </a:prstGeom>
          <a:ln w="12700">
            <a:solidFill>
              <a:srgbClr val="002060"/>
            </a:solidFill>
          </a:ln>
        </p:spPr>
        <p:txBody>
          <a:bodyPr wrap="square">
            <a:spAutoFit/>
          </a:bodyPr>
          <a:lstStyle/>
          <a:p>
            <a:r>
              <a:rPr lang="en-US" sz="2400" b="1">
                <a:solidFill>
                  <a:srgbClr val="7030A0"/>
                </a:solidFill>
              </a:rPr>
              <a:t>Output:</a:t>
            </a:r>
          </a:p>
          <a:p>
            <a:r>
              <a:rPr lang="en-US" sz="2400" err="1"/>
              <a:t>abc</a:t>
            </a:r>
            <a:endParaRPr lang="en-US" sz="2400"/>
          </a:p>
          <a:p>
            <a:r>
              <a:rPr lang="en-US" sz="2400" err="1"/>
              <a:t>def</a:t>
            </a:r>
            <a:endParaRPr lang="en-US" sz="2400"/>
          </a:p>
          <a:p>
            <a:r>
              <a:rPr lang="en-US" sz="2400"/>
              <a:t>xyz</a:t>
            </a:r>
          </a:p>
        </p:txBody>
      </p:sp>
      <p:sp>
        <p:nvSpPr>
          <p:cNvPr id="4" name="Rectangle 3"/>
          <p:cNvSpPr/>
          <p:nvPr/>
        </p:nvSpPr>
        <p:spPr>
          <a:xfrm>
            <a:off x="123825" y="4882413"/>
            <a:ext cx="6096000" cy="830997"/>
          </a:xfrm>
          <a:prstGeom prst="rect">
            <a:avLst/>
          </a:prstGeom>
        </p:spPr>
        <p:txBody>
          <a:bodyPr>
            <a:spAutoFit/>
          </a:bodyPr>
          <a:lstStyle/>
          <a:p>
            <a:r>
              <a:rPr lang="en-US" sz="2400"/>
              <a:t>for i in 1,5.5,5+8j,True,"str":</a:t>
            </a:r>
          </a:p>
          <a:p>
            <a:r>
              <a:rPr lang="en-US" sz="2400"/>
              <a:t>    print(i)</a:t>
            </a:r>
          </a:p>
        </p:txBody>
      </p:sp>
      <p:sp>
        <p:nvSpPr>
          <p:cNvPr id="9" name="Rectangle 8"/>
          <p:cNvSpPr/>
          <p:nvPr/>
        </p:nvSpPr>
        <p:spPr>
          <a:xfrm>
            <a:off x="5315235" y="4355584"/>
            <a:ext cx="1416382" cy="2308324"/>
          </a:xfrm>
          <a:prstGeom prst="rect">
            <a:avLst/>
          </a:prstGeom>
        </p:spPr>
        <p:txBody>
          <a:bodyPr wrap="square">
            <a:spAutoFit/>
          </a:bodyPr>
          <a:lstStyle/>
          <a:p>
            <a:r>
              <a:rPr lang="en-US" sz="2400" b="1">
                <a:solidFill>
                  <a:srgbClr val="7030A0"/>
                </a:solidFill>
              </a:rPr>
              <a:t>Output:</a:t>
            </a:r>
            <a:endParaRPr lang="en-US" sz="2400"/>
          </a:p>
          <a:p>
            <a:r>
              <a:rPr lang="en-US" sz="2400"/>
              <a:t>1</a:t>
            </a:r>
          </a:p>
          <a:p>
            <a:r>
              <a:rPr lang="en-US" sz="2400"/>
              <a:t>5.5</a:t>
            </a:r>
          </a:p>
          <a:p>
            <a:r>
              <a:rPr lang="en-US" sz="2400"/>
              <a:t>(5+8j)</a:t>
            </a:r>
          </a:p>
          <a:p>
            <a:r>
              <a:rPr lang="en-US" sz="2400"/>
              <a:t>True</a:t>
            </a:r>
          </a:p>
          <a:p>
            <a:r>
              <a:rPr lang="en-US" sz="2400" err="1"/>
              <a:t>str</a:t>
            </a:r>
            <a:endParaRPr lang="en-US" sz="2400"/>
          </a:p>
        </p:txBody>
      </p:sp>
      <p:cxnSp>
        <p:nvCxnSpPr>
          <p:cNvPr id="13" name="Straight Arrow Connector 12"/>
          <p:cNvCxnSpPr/>
          <p:nvPr/>
        </p:nvCxnSpPr>
        <p:spPr>
          <a:xfrm flipV="1">
            <a:off x="2843213" y="1611498"/>
            <a:ext cx="3705437" cy="1149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67208" y="5297911"/>
            <a:ext cx="1524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0" y="2761251"/>
            <a:ext cx="12192000" cy="1741098"/>
          </a:xfrm>
          <a:prstGeom prst="line">
            <a:avLst/>
          </a:prstGeom>
          <a:ln>
            <a:solidFill>
              <a:srgbClr val="00206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8288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311" y="1465114"/>
            <a:ext cx="6737445" cy="3108543"/>
          </a:xfrm>
          <a:prstGeom prst="rect">
            <a:avLst/>
          </a:prstGeom>
        </p:spPr>
        <p:txBody>
          <a:bodyPr wrap="square">
            <a:spAutoFit/>
          </a:bodyPr>
          <a:lstStyle/>
          <a:p>
            <a:r>
              <a:rPr lang="en-US" sz="2800"/>
              <a:t>#for each letter in string</a:t>
            </a:r>
          </a:p>
          <a:p>
            <a:r>
              <a:rPr lang="en-US" sz="2800"/>
              <a:t>for letter in 'Python':     # First Example </a:t>
            </a:r>
          </a:p>
          <a:p>
            <a:r>
              <a:rPr lang="en-US" sz="2800"/>
              <a:t>   print('Current Letter :', letter)</a:t>
            </a:r>
          </a:p>
          <a:p>
            <a:endParaRPr lang="en-US" sz="2800"/>
          </a:p>
          <a:p>
            <a:r>
              <a:rPr lang="en-US" sz="2800"/>
              <a:t>fruits = ['banana', 'apple',  'mango']</a:t>
            </a:r>
          </a:p>
          <a:p>
            <a:r>
              <a:rPr lang="en-US" sz="2800"/>
              <a:t>for fruit in fruits:        # Second Example</a:t>
            </a:r>
          </a:p>
          <a:p>
            <a:r>
              <a:rPr lang="en-US" sz="2800"/>
              <a:t>   print('Current fruit :', fruit)</a:t>
            </a:r>
          </a:p>
        </p:txBody>
      </p:sp>
      <p:sp>
        <p:nvSpPr>
          <p:cNvPr id="5" name="Rectangle 4"/>
          <p:cNvSpPr/>
          <p:nvPr/>
        </p:nvSpPr>
        <p:spPr>
          <a:xfrm>
            <a:off x="7920250" y="1465114"/>
            <a:ext cx="3048000" cy="3785652"/>
          </a:xfrm>
          <a:prstGeom prst="rect">
            <a:avLst/>
          </a:prstGeom>
        </p:spPr>
        <p:txBody>
          <a:bodyPr wrap="square">
            <a:spAutoFit/>
          </a:bodyPr>
          <a:lstStyle/>
          <a:p>
            <a:r>
              <a:rPr lang="fr-FR" sz="2400" b="1">
                <a:solidFill>
                  <a:srgbClr val="C00000"/>
                </a:solidFill>
              </a:rPr>
              <a:t>Output</a:t>
            </a:r>
          </a:p>
          <a:p>
            <a:r>
              <a:rPr lang="fr-FR" sz="2400" err="1"/>
              <a:t>Current</a:t>
            </a:r>
            <a:r>
              <a:rPr lang="fr-FR" sz="2400"/>
              <a:t> </a:t>
            </a:r>
            <a:r>
              <a:rPr lang="fr-FR" sz="2400" err="1"/>
              <a:t>Letter</a:t>
            </a:r>
            <a:r>
              <a:rPr lang="fr-FR" sz="2400"/>
              <a:t> : P</a:t>
            </a:r>
          </a:p>
          <a:p>
            <a:r>
              <a:rPr lang="fr-FR" sz="2400" err="1"/>
              <a:t>Current</a:t>
            </a:r>
            <a:r>
              <a:rPr lang="fr-FR" sz="2400"/>
              <a:t> </a:t>
            </a:r>
            <a:r>
              <a:rPr lang="fr-FR" sz="2400" err="1"/>
              <a:t>Letter</a:t>
            </a:r>
            <a:r>
              <a:rPr lang="fr-FR" sz="2400"/>
              <a:t> : y</a:t>
            </a:r>
          </a:p>
          <a:p>
            <a:r>
              <a:rPr lang="fr-FR" sz="2400" err="1"/>
              <a:t>Current</a:t>
            </a:r>
            <a:r>
              <a:rPr lang="fr-FR" sz="2400"/>
              <a:t> </a:t>
            </a:r>
            <a:r>
              <a:rPr lang="fr-FR" sz="2400" err="1"/>
              <a:t>Letter</a:t>
            </a:r>
            <a:r>
              <a:rPr lang="fr-FR" sz="2400"/>
              <a:t> : t</a:t>
            </a:r>
          </a:p>
          <a:p>
            <a:r>
              <a:rPr lang="fr-FR" sz="2400" err="1"/>
              <a:t>Current</a:t>
            </a:r>
            <a:r>
              <a:rPr lang="fr-FR" sz="2400"/>
              <a:t> </a:t>
            </a:r>
            <a:r>
              <a:rPr lang="fr-FR" sz="2400" err="1"/>
              <a:t>Letter</a:t>
            </a:r>
            <a:r>
              <a:rPr lang="fr-FR" sz="2400"/>
              <a:t> : h</a:t>
            </a:r>
          </a:p>
          <a:p>
            <a:r>
              <a:rPr lang="fr-FR" sz="2400" err="1"/>
              <a:t>Current</a:t>
            </a:r>
            <a:r>
              <a:rPr lang="fr-FR" sz="2400"/>
              <a:t> </a:t>
            </a:r>
            <a:r>
              <a:rPr lang="fr-FR" sz="2400" err="1"/>
              <a:t>Letter</a:t>
            </a:r>
            <a:r>
              <a:rPr lang="fr-FR" sz="2400"/>
              <a:t> : o</a:t>
            </a:r>
          </a:p>
          <a:p>
            <a:r>
              <a:rPr lang="fr-FR" sz="2400" err="1"/>
              <a:t>Current</a:t>
            </a:r>
            <a:r>
              <a:rPr lang="fr-FR" sz="2400"/>
              <a:t> </a:t>
            </a:r>
            <a:r>
              <a:rPr lang="fr-FR" sz="2400" err="1"/>
              <a:t>Letter</a:t>
            </a:r>
            <a:r>
              <a:rPr lang="fr-FR" sz="2400"/>
              <a:t> : n</a:t>
            </a:r>
          </a:p>
          <a:p>
            <a:r>
              <a:rPr lang="fr-FR" sz="2400" err="1"/>
              <a:t>Current</a:t>
            </a:r>
            <a:r>
              <a:rPr lang="fr-FR" sz="2400"/>
              <a:t> fruit : banana</a:t>
            </a:r>
          </a:p>
          <a:p>
            <a:r>
              <a:rPr lang="fr-FR" sz="2400" err="1"/>
              <a:t>Current</a:t>
            </a:r>
            <a:r>
              <a:rPr lang="fr-FR" sz="2400"/>
              <a:t> fruit : </a:t>
            </a:r>
            <a:r>
              <a:rPr lang="fr-FR" sz="2400" err="1"/>
              <a:t>apple</a:t>
            </a:r>
            <a:endParaRPr lang="fr-FR" sz="2400"/>
          </a:p>
          <a:p>
            <a:r>
              <a:rPr lang="fr-FR" sz="2400" err="1"/>
              <a:t>Current</a:t>
            </a:r>
            <a:r>
              <a:rPr lang="fr-FR" sz="2400"/>
              <a:t> fruit : </a:t>
            </a:r>
            <a:r>
              <a:rPr lang="fr-FR" sz="2400" err="1"/>
              <a:t>mango</a:t>
            </a:r>
            <a:endParaRPr lang="en-US" sz="2400"/>
          </a:p>
        </p:txBody>
      </p:sp>
    </p:spTree>
    <p:extLst>
      <p:ext uri="{BB962C8B-B14F-4D97-AF65-F5344CB8AC3E}">
        <p14:creationId xmlns:p14="http://schemas.microsoft.com/office/powerpoint/2010/main" val="399842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828800" y="88900"/>
          <a:ext cx="8229600" cy="101092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t>for loop</a:t>
                      </a:r>
                    </a:p>
                  </a:txBody>
                  <a:tcPr/>
                </a:tc>
                <a:tc>
                  <a:txBody>
                    <a:bodyPr/>
                    <a:lstStyle/>
                    <a:p>
                      <a:r>
                        <a:rPr lang="en-US"/>
                        <a:t>Output (Numbers are not </a:t>
                      </a:r>
                      <a:r>
                        <a:rPr lang="en-US" err="1"/>
                        <a:t>iterables</a:t>
                      </a:r>
                      <a:r>
                        <a:rPr lang="en-US"/>
                        <a:t>)</a:t>
                      </a:r>
                    </a:p>
                  </a:txBody>
                  <a:tcPr/>
                </a:tc>
                <a:extLst>
                  <a:ext uri="{0D108BD9-81ED-4DB2-BD59-A6C34878D82A}">
                    <a16:rowId xmlns:a16="http://schemas.microsoft.com/office/drawing/2014/main" val="10000"/>
                  </a:ext>
                </a:extLst>
              </a:tr>
              <a:tr h="370840">
                <a:tc>
                  <a:txBody>
                    <a:bodyPr/>
                    <a:lstStyle/>
                    <a:p>
                      <a:r>
                        <a:rPr lang="da-DK"/>
                        <a:t>for i in 10:</a:t>
                      </a:r>
                    </a:p>
                    <a:p>
                      <a:r>
                        <a:rPr lang="da-DK"/>
                        <a:t>    print(i,end=' ')</a:t>
                      </a:r>
                      <a:endParaRPr lang="en-US"/>
                    </a:p>
                  </a:txBody>
                  <a:tcPr/>
                </a:tc>
                <a:tc>
                  <a:txBody>
                    <a:bodyPr/>
                    <a:lstStyle/>
                    <a:p>
                      <a:r>
                        <a:rPr lang="en-US" err="1"/>
                        <a:t>TypeError</a:t>
                      </a:r>
                      <a:r>
                        <a:rPr lang="en-US"/>
                        <a:t>: '</a:t>
                      </a:r>
                      <a:r>
                        <a:rPr lang="en-US" err="1"/>
                        <a:t>int</a:t>
                      </a:r>
                      <a:r>
                        <a:rPr lang="en-US"/>
                        <a:t>' object is not </a:t>
                      </a:r>
                      <a:r>
                        <a:rPr lang="en-US" err="1"/>
                        <a:t>iterable</a:t>
                      </a:r>
                      <a:endParaRPr lang="en-US"/>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828800" y="11557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 10.75:</a:t>
                      </a:r>
                    </a:p>
                    <a:p>
                      <a:r>
                        <a:rPr lang="da-DK"/>
                        <a:t>    print(i,end=' ')</a:t>
                      </a:r>
                      <a:endParaRPr lang="en-US"/>
                    </a:p>
                  </a:txBody>
                  <a:tcPr/>
                </a:tc>
                <a:tc>
                  <a:txBody>
                    <a:bodyPr/>
                    <a:lstStyle/>
                    <a:p>
                      <a:r>
                        <a:rPr lang="en-US" err="1"/>
                        <a:t>TypeError</a:t>
                      </a:r>
                      <a:r>
                        <a:rPr lang="en-US"/>
                        <a:t>: 'float' object is not </a:t>
                      </a:r>
                      <a:r>
                        <a:rPr lang="en-US" err="1"/>
                        <a:t>iterable</a:t>
                      </a:r>
                      <a:endParaRPr lang="en-US"/>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841500" y="18415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 True:</a:t>
                      </a:r>
                    </a:p>
                    <a:p>
                      <a:r>
                        <a:rPr lang="da-DK"/>
                        <a:t>    print(i,end=' ')</a:t>
                      </a:r>
                      <a:endParaRPr lang="en-US"/>
                    </a:p>
                  </a:txBody>
                  <a:tcPr/>
                </a:tc>
                <a:tc>
                  <a:txBody>
                    <a:bodyPr/>
                    <a:lstStyle/>
                    <a:p>
                      <a:r>
                        <a:rPr lang="en-US" err="1"/>
                        <a:t>TypeError</a:t>
                      </a:r>
                      <a:r>
                        <a:rPr lang="en-US"/>
                        <a:t>: ‘</a:t>
                      </a:r>
                      <a:r>
                        <a:rPr lang="en-US" err="1"/>
                        <a:t>bool</a:t>
                      </a:r>
                      <a:r>
                        <a:rPr lang="en-US"/>
                        <a:t>' object is not </a:t>
                      </a:r>
                      <a:r>
                        <a:rPr lang="en-US" err="1"/>
                        <a:t>iterable</a:t>
                      </a:r>
                      <a:endParaRPr lang="en-US"/>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828800" y="25273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 5+9j:</a:t>
                      </a:r>
                    </a:p>
                    <a:p>
                      <a:r>
                        <a:rPr lang="da-DK"/>
                        <a:t>    print(i,end=' ')</a:t>
                      </a:r>
                      <a:endParaRPr lang="en-US"/>
                    </a:p>
                  </a:txBody>
                  <a:tcPr/>
                </a:tc>
                <a:tc>
                  <a:txBody>
                    <a:bodyPr/>
                    <a:lstStyle/>
                    <a:p>
                      <a:r>
                        <a:rPr lang="en-US" err="1"/>
                        <a:t>TypeError</a:t>
                      </a:r>
                      <a:r>
                        <a:rPr lang="en-US"/>
                        <a:t>: ‘complex' object is not </a:t>
                      </a:r>
                      <a:r>
                        <a:rPr lang="en-US" err="1"/>
                        <a:t>iterable</a:t>
                      </a:r>
                      <a:endParaRPr lang="en-US"/>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1828800" y="32131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 ‘testing’:</a:t>
                      </a:r>
                    </a:p>
                    <a:p>
                      <a:r>
                        <a:rPr lang="da-DK"/>
                        <a:t>    print(i,end=' ')</a:t>
                      </a:r>
                      <a:endParaRPr lang="en-US"/>
                    </a:p>
                  </a:txBody>
                  <a:tcPr/>
                </a:tc>
                <a:tc>
                  <a:txBody>
                    <a:bodyPr/>
                    <a:lstStyle/>
                    <a:p>
                      <a:r>
                        <a:rPr lang="pt-BR"/>
                        <a:t>t e s t i n g </a:t>
                      </a:r>
                      <a:endParaRPr lang="en-US"/>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1828800" y="38862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 [1,2,3,4,5]:</a:t>
                      </a:r>
                    </a:p>
                    <a:p>
                      <a:r>
                        <a:rPr lang="da-DK"/>
                        <a:t>    print(i,end=' ')</a:t>
                      </a:r>
                      <a:endParaRPr lang="en-US"/>
                    </a:p>
                  </a:txBody>
                  <a:tcPr/>
                </a:tc>
                <a:tc>
                  <a:txBody>
                    <a:bodyPr/>
                    <a:lstStyle/>
                    <a:p>
                      <a:r>
                        <a:rPr lang="en-US"/>
                        <a:t>1 2 3 4 5 </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1752600" y="4648200"/>
          <a:ext cx="8229600" cy="640080"/>
        </p:xfrm>
        <a:graphic>
          <a:graphicData uri="http://schemas.openxmlformats.org/drawingml/2006/table">
            <a:tbl>
              <a:tblPr firstRow="1" bandRow="1">
                <a:tableStyleId>{5940675A-B579-460E-94D1-54222C63F5DA}</a:tableStyleId>
              </a:tblPr>
              <a:tblGrid>
                <a:gridCol w="4191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0">
                <a:tc>
                  <a:txBody>
                    <a:bodyPr/>
                    <a:lstStyle/>
                    <a:p>
                      <a:r>
                        <a:rPr lang="da-DK"/>
                        <a:t>for i in (11,22,33,44):</a:t>
                      </a:r>
                    </a:p>
                    <a:p>
                      <a:r>
                        <a:rPr lang="da-DK"/>
                        <a:t>    print(i,end=' ')</a:t>
                      </a:r>
                      <a:endParaRPr lang="en-US"/>
                    </a:p>
                  </a:txBody>
                  <a:tcPr/>
                </a:tc>
                <a:tc>
                  <a:txBody>
                    <a:bodyPr/>
                    <a:lstStyle/>
                    <a:p>
                      <a:r>
                        <a:rPr lang="en-US"/>
                        <a:t>11</a:t>
                      </a:r>
                      <a:r>
                        <a:rPr lang="en-US" baseline="0"/>
                        <a:t> 22 33 44</a:t>
                      </a:r>
                      <a:endParaRPr lang="en-US"/>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752600" y="53340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 set([10,20,30]):</a:t>
                      </a:r>
                    </a:p>
                    <a:p>
                      <a:r>
                        <a:rPr lang="da-DK"/>
                        <a:t>    print(i,end=' ')</a:t>
                      </a:r>
                      <a:endParaRPr lang="en-US"/>
                    </a:p>
                  </a:txBody>
                  <a:tcPr/>
                </a:tc>
                <a:tc>
                  <a:txBody>
                    <a:bodyPr/>
                    <a:lstStyle/>
                    <a:p>
                      <a:r>
                        <a:rPr lang="en-US"/>
                        <a:t>10</a:t>
                      </a:r>
                      <a:r>
                        <a:rPr lang="en-US" baseline="0"/>
                        <a:t> 20 30</a:t>
                      </a:r>
                      <a:endParaRPr lang="en-US"/>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1752600" y="60198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da-DK"/>
                        <a:t>for i in</a:t>
                      </a:r>
                      <a:r>
                        <a:rPr lang="da-DK" baseline="0"/>
                        <a:t> </a:t>
                      </a:r>
                      <a:r>
                        <a:rPr lang="en-US" baseline="0"/>
                        <a:t>{1:'one',2:'two',3:'three'}:</a:t>
                      </a:r>
                      <a:endParaRPr lang="da-DK"/>
                    </a:p>
                    <a:p>
                      <a:r>
                        <a:rPr lang="da-DK"/>
                        <a:t>    print(i,end=' ')</a:t>
                      </a:r>
                      <a:endParaRPr lang="en-US"/>
                    </a:p>
                  </a:txBody>
                  <a:tcPr/>
                </a:tc>
                <a:tc>
                  <a:txBody>
                    <a:bodyPr/>
                    <a:lstStyle/>
                    <a:p>
                      <a:r>
                        <a:rPr lang="en-US"/>
                        <a:t>1 2 3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03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96" y="1984810"/>
            <a:ext cx="6096000" cy="954107"/>
          </a:xfrm>
          <a:prstGeom prst="rect">
            <a:avLst/>
          </a:prstGeom>
        </p:spPr>
        <p:txBody>
          <a:bodyPr>
            <a:spAutoFit/>
          </a:bodyPr>
          <a:lstStyle/>
          <a:p>
            <a:r>
              <a:rPr lang="en-US" sz="2800"/>
              <a:t>for x in range(0, 3):</a:t>
            </a:r>
          </a:p>
          <a:p>
            <a:r>
              <a:rPr lang="en-US" sz="2800"/>
              <a:t>    print("We're on </a:t>
            </a:r>
            <a:r>
              <a:rPr lang="en-US" sz="2800" err="1"/>
              <a:t>time",x</a:t>
            </a:r>
            <a:r>
              <a:rPr lang="en-US" sz="2800"/>
              <a:t>)</a:t>
            </a:r>
          </a:p>
        </p:txBody>
      </p:sp>
      <p:sp>
        <p:nvSpPr>
          <p:cNvPr id="5" name="Rectangle 4"/>
          <p:cNvSpPr/>
          <p:nvPr/>
        </p:nvSpPr>
        <p:spPr>
          <a:xfrm>
            <a:off x="8466162" y="1676149"/>
            <a:ext cx="3221012" cy="1815882"/>
          </a:xfrm>
          <a:prstGeom prst="rect">
            <a:avLst/>
          </a:prstGeom>
        </p:spPr>
        <p:txBody>
          <a:bodyPr wrap="square">
            <a:spAutoFit/>
          </a:bodyPr>
          <a:lstStyle/>
          <a:p>
            <a:r>
              <a:rPr lang="fr-FR" sz="2800" b="1">
                <a:solidFill>
                  <a:srgbClr val="C00000"/>
                </a:solidFill>
              </a:rPr>
              <a:t>Output</a:t>
            </a:r>
            <a:endParaRPr lang="en-US" sz="2800"/>
          </a:p>
          <a:p>
            <a:r>
              <a:rPr lang="en-US" sz="2800"/>
              <a:t>We're on time 0</a:t>
            </a:r>
          </a:p>
          <a:p>
            <a:r>
              <a:rPr lang="en-US" sz="2800"/>
              <a:t>We're on time 1</a:t>
            </a:r>
          </a:p>
          <a:p>
            <a:r>
              <a:rPr lang="en-US" sz="2800"/>
              <a:t>We're on time 2</a:t>
            </a:r>
          </a:p>
        </p:txBody>
      </p:sp>
      <p:sp>
        <p:nvSpPr>
          <p:cNvPr id="6" name="TextBox 5"/>
          <p:cNvSpPr txBox="1"/>
          <p:nvPr/>
        </p:nvSpPr>
        <p:spPr>
          <a:xfrm>
            <a:off x="1856096" y="452735"/>
            <a:ext cx="6830704" cy="830997"/>
          </a:xfrm>
          <a:prstGeom prst="rect">
            <a:avLst/>
          </a:prstGeom>
          <a:solidFill>
            <a:srgbClr val="FFFF00"/>
          </a:solidFill>
          <a:ln w="9525">
            <a:solidFill>
              <a:schemeClr val="tx1"/>
            </a:solidFill>
          </a:ln>
        </p:spPr>
        <p:txBody>
          <a:bodyPr wrap="square" rtlCol="0">
            <a:spAutoFit/>
          </a:bodyPr>
          <a:lstStyle/>
          <a:p>
            <a:r>
              <a:rPr lang="en-US" sz="2400" b="1">
                <a:solidFill>
                  <a:srgbClr val="C00000"/>
                </a:solidFill>
              </a:rPr>
              <a:t>range(stop) </a:t>
            </a:r>
            <a:r>
              <a:rPr lang="en-US" sz="2400"/>
              <a:t># returns range object</a:t>
            </a:r>
            <a:endParaRPr lang="en-US" sz="2400" b="1">
              <a:solidFill>
                <a:srgbClr val="C00000"/>
              </a:solidFill>
            </a:endParaRPr>
          </a:p>
          <a:p>
            <a:r>
              <a:rPr lang="en-US" sz="2400" b="1">
                <a:solidFill>
                  <a:srgbClr val="C00000"/>
                </a:solidFill>
              </a:rPr>
              <a:t>range(</a:t>
            </a:r>
            <a:r>
              <a:rPr lang="en-US" sz="2400" b="1" err="1">
                <a:solidFill>
                  <a:srgbClr val="C00000"/>
                </a:solidFill>
              </a:rPr>
              <a:t>start,stop</a:t>
            </a:r>
            <a:r>
              <a:rPr lang="en-US" sz="2400" b="1">
                <a:solidFill>
                  <a:srgbClr val="C00000"/>
                </a:solidFill>
              </a:rPr>
              <a:t>[,step])</a:t>
            </a:r>
            <a:r>
              <a:rPr lang="en-US" sz="2400"/>
              <a:t> # returns range object</a:t>
            </a:r>
            <a:endParaRPr lang="en-US" sz="2400" b="1">
              <a:solidFill>
                <a:srgbClr val="C00000"/>
              </a:solidFill>
            </a:endParaRPr>
          </a:p>
        </p:txBody>
      </p:sp>
      <p:sp>
        <p:nvSpPr>
          <p:cNvPr id="7" name="Rectangle 6"/>
          <p:cNvSpPr/>
          <p:nvPr/>
        </p:nvSpPr>
        <p:spPr>
          <a:xfrm>
            <a:off x="598796" y="5105566"/>
            <a:ext cx="4116079" cy="954107"/>
          </a:xfrm>
          <a:prstGeom prst="rect">
            <a:avLst/>
          </a:prstGeom>
        </p:spPr>
        <p:txBody>
          <a:bodyPr wrap="square">
            <a:spAutoFit/>
          </a:bodyPr>
          <a:lstStyle/>
          <a:p>
            <a:r>
              <a:rPr lang="en-US" sz="2800"/>
              <a:t>for x in range(1,10,2):</a:t>
            </a:r>
          </a:p>
          <a:p>
            <a:r>
              <a:rPr lang="en-US" sz="2800"/>
              <a:t>    print(x)</a:t>
            </a:r>
          </a:p>
        </p:txBody>
      </p:sp>
      <p:sp>
        <p:nvSpPr>
          <p:cNvPr id="8" name="Rectangle 7"/>
          <p:cNvSpPr/>
          <p:nvPr/>
        </p:nvSpPr>
        <p:spPr>
          <a:xfrm>
            <a:off x="7663220" y="4099846"/>
            <a:ext cx="1605885" cy="2308324"/>
          </a:xfrm>
          <a:prstGeom prst="rect">
            <a:avLst/>
          </a:prstGeom>
        </p:spPr>
        <p:txBody>
          <a:bodyPr wrap="square">
            <a:spAutoFit/>
          </a:bodyPr>
          <a:lstStyle/>
          <a:p>
            <a:r>
              <a:rPr lang="fr-FR" sz="2400" b="1">
                <a:solidFill>
                  <a:srgbClr val="C00000"/>
                </a:solidFill>
              </a:rPr>
              <a:t>Output</a:t>
            </a:r>
            <a:endParaRPr lang="en-US" sz="2400"/>
          </a:p>
          <a:p>
            <a:r>
              <a:rPr lang="en-US" sz="2400"/>
              <a:t>1</a:t>
            </a:r>
          </a:p>
          <a:p>
            <a:r>
              <a:rPr lang="en-US" sz="2400"/>
              <a:t>3</a:t>
            </a:r>
          </a:p>
          <a:p>
            <a:r>
              <a:rPr lang="en-US" sz="2400"/>
              <a:t>5</a:t>
            </a:r>
          </a:p>
          <a:p>
            <a:r>
              <a:rPr lang="en-US" sz="2400"/>
              <a:t>7</a:t>
            </a:r>
          </a:p>
          <a:p>
            <a:r>
              <a:rPr lang="en-US" sz="2400"/>
              <a:t>9</a:t>
            </a:r>
          </a:p>
        </p:txBody>
      </p:sp>
      <p:cxnSp>
        <p:nvCxnSpPr>
          <p:cNvPr id="3" name="Straight Arrow Connector 2"/>
          <p:cNvCxnSpPr/>
          <p:nvPr/>
        </p:nvCxnSpPr>
        <p:spPr>
          <a:xfrm>
            <a:off x="4886325" y="2461863"/>
            <a:ext cx="3579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83383" y="5428900"/>
            <a:ext cx="3579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5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077200" cy="487362"/>
          </a:xfrm>
        </p:spPr>
        <p:txBody>
          <a:bodyPr>
            <a:normAutofit fontScale="90000"/>
          </a:bodyPr>
          <a:lstStyle/>
          <a:p>
            <a:r>
              <a:rPr lang="en-US" b="1" i="1"/>
              <a:t>The range function</a:t>
            </a:r>
            <a:endParaRPr lang="en-US"/>
          </a:p>
        </p:txBody>
      </p:sp>
      <p:graphicFrame>
        <p:nvGraphicFramePr>
          <p:cNvPr id="4" name="Content Placeholder 3"/>
          <p:cNvGraphicFramePr>
            <a:graphicFrameLocks noGrp="1"/>
          </p:cNvGraphicFramePr>
          <p:nvPr>
            <p:ph idx="1"/>
          </p:nvPr>
        </p:nvGraphicFramePr>
        <p:xfrm>
          <a:off x="1752600" y="1219200"/>
          <a:ext cx="8458200" cy="37795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sz="2500">
                          <a:latin typeface="Times New Roman" panose="02020603050405020304" pitchFamily="18" charset="0"/>
                          <a:cs typeface="Times New Roman" panose="02020603050405020304" pitchFamily="18" charset="0"/>
                        </a:rPr>
                        <a:t>Input</a:t>
                      </a:r>
                    </a:p>
                  </a:txBody>
                  <a:tcPr/>
                </a:tc>
                <a:tc>
                  <a:txBody>
                    <a:bodyPr/>
                    <a:lstStyle/>
                    <a:p>
                      <a:r>
                        <a:rPr lang="en-US" sz="2500">
                          <a:latin typeface="Times New Roman" panose="02020603050405020304" pitchFamily="18" charset="0"/>
                          <a:cs typeface="Times New Roman" panose="02020603050405020304" pitchFamily="18" charset="0"/>
                        </a:rPr>
                        <a:t>Output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solidFill>
                            <a:srgbClr val="FF0000"/>
                          </a:solidFill>
                          <a:latin typeface="Times New Roman" panose="02020603050405020304" pitchFamily="18" charset="0"/>
                          <a:cs typeface="Times New Roman" panose="02020603050405020304" pitchFamily="18" charset="0"/>
                        </a:rPr>
                        <a:t>list(range(5,10))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solidFill>
                            <a:srgbClr val="FF0000"/>
                          </a:solidFill>
                          <a:latin typeface="Times New Roman" panose="02020603050405020304" pitchFamily="18" charset="0"/>
                          <a:cs typeface="Times New Roman" panose="02020603050405020304" pitchFamily="18" charset="0"/>
                        </a:rPr>
                        <a:t>[5, 6, 7, 8, 9]</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latin typeface="Times New Roman" panose="02020603050405020304" pitchFamily="18" charset="0"/>
                          <a:cs typeface="Times New Roman" panose="02020603050405020304" pitchFamily="18" charset="0"/>
                        </a:rPr>
                        <a:t>list(range(10))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latin typeface="Times New Roman" panose="02020603050405020304" pitchFamily="18" charset="0"/>
                          <a:cs typeface="Times New Roman" panose="02020603050405020304" pitchFamily="18" charset="0"/>
                        </a:rPr>
                        <a:t>[0, 1, 2, 3, 4, 5, 6, 7, 8, 9]</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a:solidFill>
                            <a:srgbClr val="FF0000"/>
                          </a:solidFill>
                          <a:latin typeface="Times New Roman" panose="02020603050405020304" pitchFamily="18" charset="0"/>
                          <a:ea typeface="+mn-ea"/>
                          <a:cs typeface="Times New Roman" panose="02020603050405020304" pitchFamily="18" charset="0"/>
                        </a:rPr>
                        <a:t>list(range(-10,-5))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a:solidFill>
                            <a:srgbClr val="FF0000"/>
                          </a:solidFill>
                          <a:latin typeface="Times New Roman" panose="02020603050405020304" pitchFamily="18" charset="0"/>
                          <a:ea typeface="+mn-ea"/>
                          <a:cs typeface="Times New Roman" panose="02020603050405020304" pitchFamily="18" charset="0"/>
                        </a:rPr>
                        <a:t>[-10, -9, -8, -7, -6]</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latin typeface="Times New Roman" panose="02020603050405020304" pitchFamily="18" charset="0"/>
                          <a:cs typeface="Times New Roman" panose="02020603050405020304" pitchFamily="18" charset="0"/>
                        </a:rPr>
                        <a:t>list(range(5,10,2))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latin typeface="Times New Roman" panose="02020603050405020304" pitchFamily="18" charset="0"/>
                          <a:cs typeface="Times New Roman" panose="02020603050405020304" pitchFamily="18" charset="0"/>
                        </a:rPr>
                        <a:t>[5, 7, 9]</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a:solidFill>
                            <a:srgbClr val="FF0000"/>
                          </a:solidFill>
                          <a:latin typeface="Times New Roman" panose="02020603050405020304" pitchFamily="18" charset="0"/>
                          <a:ea typeface="+mn-ea"/>
                          <a:cs typeface="Times New Roman" panose="02020603050405020304" pitchFamily="18" charset="0"/>
                        </a:rPr>
                        <a:t>list(range(5,10,-2))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a:solidFill>
                            <a:srgbClr val="FF0000"/>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latin typeface="Times New Roman" panose="02020603050405020304" pitchFamily="18" charset="0"/>
                          <a:cs typeface="Times New Roman" panose="02020603050405020304" pitchFamily="18" charset="0"/>
                        </a:rPr>
                        <a:t>list(range(5,-5,-1))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a:latin typeface="Times New Roman" panose="02020603050405020304" pitchFamily="18" charset="0"/>
                          <a:cs typeface="Times New Roman" panose="02020603050405020304" pitchFamily="18" charset="0"/>
                        </a:rPr>
                        <a:t>[5, 4, 3, 2, 1, 0, -1, -2, -3, -4]</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a:solidFill>
                            <a:srgbClr val="FF0000"/>
                          </a:solidFill>
                          <a:latin typeface="Times New Roman" panose="02020603050405020304" pitchFamily="18" charset="0"/>
                          <a:ea typeface="+mn-ea"/>
                          <a:cs typeface="Times New Roman" panose="02020603050405020304" pitchFamily="18" charset="0"/>
                        </a:rPr>
                        <a:t>list(range(-10))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a:solidFill>
                            <a:srgbClr val="FF0000"/>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9229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990974"/>
            <a:ext cx="6096000" cy="1569660"/>
          </a:xfrm>
          <a:prstGeom prst="rect">
            <a:avLst/>
          </a:prstGeom>
        </p:spPr>
        <p:txBody>
          <a:bodyPr>
            <a:spAutoFit/>
          </a:bodyPr>
          <a:lstStyle/>
          <a:p>
            <a:r>
              <a:rPr lang="en-US" sz="3200"/>
              <a:t>for x in range(1, 5):</a:t>
            </a:r>
          </a:p>
          <a:p>
            <a:r>
              <a:rPr lang="en-US" sz="3200"/>
              <a:t>    for y in range(1, 5):</a:t>
            </a:r>
          </a:p>
          <a:p>
            <a:r>
              <a:rPr lang="en-US" sz="3200"/>
              <a:t>        print("x=",x," y=",y," x*y=",x*y)</a:t>
            </a:r>
          </a:p>
        </p:txBody>
      </p:sp>
      <p:sp>
        <p:nvSpPr>
          <p:cNvPr id="5" name="Rectangle 4"/>
          <p:cNvSpPr/>
          <p:nvPr/>
        </p:nvSpPr>
        <p:spPr>
          <a:xfrm>
            <a:off x="8404960" y="217002"/>
            <a:ext cx="2520287" cy="6370975"/>
          </a:xfrm>
          <a:prstGeom prst="rect">
            <a:avLst/>
          </a:prstGeom>
          <a:ln w="6350">
            <a:solidFill>
              <a:schemeClr val="tx1"/>
            </a:solidFill>
          </a:ln>
        </p:spPr>
        <p:txBody>
          <a:bodyPr wrap="square">
            <a:spAutoFit/>
          </a:bodyPr>
          <a:lstStyle/>
          <a:p>
            <a:r>
              <a:rPr lang="es-ES" sz="2400" b="1">
                <a:solidFill>
                  <a:srgbClr val="C00000"/>
                </a:solidFill>
              </a:rPr>
              <a:t>Output</a:t>
            </a:r>
          </a:p>
          <a:p>
            <a:r>
              <a:rPr lang="es-ES" sz="2400"/>
              <a:t>x= 1  y= 1  x*y= 1</a:t>
            </a:r>
          </a:p>
          <a:p>
            <a:r>
              <a:rPr lang="es-ES" sz="2400"/>
              <a:t>x= 1  y= 2  x*y= 2</a:t>
            </a:r>
          </a:p>
          <a:p>
            <a:r>
              <a:rPr lang="es-ES" sz="2400"/>
              <a:t>x= 1  y= 3  x*y= 3</a:t>
            </a:r>
          </a:p>
          <a:p>
            <a:r>
              <a:rPr lang="es-ES" sz="2400"/>
              <a:t>x= 1  y= 4  x*y= 4</a:t>
            </a:r>
          </a:p>
          <a:p>
            <a:r>
              <a:rPr lang="es-ES" sz="2400"/>
              <a:t>x= 2  y= 1  x*y= 2</a:t>
            </a:r>
          </a:p>
          <a:p>
            <a:r>
              <a:rPr lang="es-ES" sz="2400"/>
              <a:t>x= 2  y= 2  x*y= 4</a:t>
            </a:r>
          </a:p>
          <a:p>
            <a:r>
              <a:rPr lang="es-ES" sz="2400"/>
              <a:t>x= 2  y= 3  x*y= 6</a:t>
            </a:r>
          </a:p>
          <a:p>
            <a:r>
              <a:rPr lang="es-ES" sz="2400"/>
              <a:t>x= 2  y= 4  x*y= 8</a:t>
            </a:r>
          </a:p>
          <a:p>
            <a:r>
              <a:rPr lang="es-ES" sz="2400"/>
              <a:t>x= 3  y= 1  x*y= 3</a:t>
            </a:r>
          </a:p>
          <a:p>
            <a:r>
              <a:rPr lang="es-ES" sz="2400"/>
              <a:t>x= 3  y= 2  x*y= 6</a:t>
            </a:r>
          </a:p>
          <a:p>
            <a:r>
              <a:rPr lang="es-ES" sz="2400"/>
              <a:t>x= 3  y= 3  x*y= 9</a:t>
            </a:r>
          </a:p>
          <a:p>
            <a:r>
              <a:rPr lang="es-ES" sz="2400"/>
              <a:t>x= 3  y= 4  x*y= 12</a:t>
            </a:r>
          </a:p>
          <a:p>
            <a:r>
              <a:rPr lang="es-ES" sz="2400"/>
              <a:t>x= 4  y= 1  x*y= 4</a:t>
            </a:r>
          </a:p>
          <a:p>
            <a:r>
              <a:rPr lang="es-ES" sz="2400"/>
              <a:t>x= 4  y= 2  x*y= 8</a:t>
            </a:r>
          </a:p>
          <a:p>
            <a:r>
              <a:rPr lang="es-ES" sz="2400"/>
              <a:t>x= 4  y= 3  x*y= 12</a:t>
            </a:r>
          </a:p>
          <a:p>
            <a:r>
              <a:rPr lang="es-ES" sz="2400"/>
              <a:t>x= 4  y= 4  x*y= 16</a:t>
            </a:r>
            <a:endParaRPr lang="en-US" sz="2400"/>
          </a:p>
        </p:txBody>
      </p:sp>
      <p:sp>
        <p:nvSpPr>
          <p:cNvPr id="6" name="Title 1"/>
          <p:cNvSpPr>
            <a:spLocks noGrp="1"/>
          </p:cNvSpPr>
          <p:nvPr>
            <p:ph type="title"/>
          </p:nvPr>
        </p:nvSpPr>
        <p:spPr/>
        <p:txBody>
          <a:bodyPr/>
          <a:lstStyle/>
          <a:p>
            <a:r>
              <a:rPr lang="en-US"/>
              <a:t>Nested for loop</a:t>
            </a:r>
          </a:p>
        </p:txBody>
      </p:sp>
    </p:spTree>
    <p:extLst>
      <p:ext uri="{BB962C8B-B14F-4D97-AF65-F5344CB8AC3E}">
        <p14:creationId xmlns:p14="http://schemas.microsoft.com/office/powerpoint/2010/main" val="1348128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52598" y="0"/>
            <a:ext cx="2520287" cy="3416320"/>
          </a:xfrm>
          <a:prstGeom prst="rect">
            <a:avLst/>
          </a:prstGeom>
          <a:ln w="6350">
            <a:solidFill>
              <a:schemeClr val="tx1"/>
            </a:solidFill>
          </a:ln>
        </p:spPr>
        <p:txBody>
          <a:bodyPr wrap="square">
            <a:spAutoFit/>
          </a:bodyPr>
          <a:lstStyle/>
          <a:p>
            <a:r>
              <a:rPr lang="es-ES" sz="2400" b="1">
                <a:solidFill>
                  <a:srgbClr val="C00000"/>
                </a:solidFill>
              </a:rPr>
              <a:t>Output</a:t>
            </a:r>
          </a:p>
          <a:p>
            <a:r>
              <a:rPr lang="es-ES" sz="2400"/>
              <a:t>x= 1  y= 1  x*y= 1</a:t>
            </a:r>
          </a:p>
          <a:p>
            <a:r>
              <a:rPr lang="es-ES" sz="2400"/>
              <a:t>x= 1  y= 2  x*y= 2</a:t>
            </a:r>
          </a:p>
          <a:p>
            <a:r>
              <a:rPr lang="es-ES" sz="2400"/>
              <a:t>x= 1  y= 3  x*y= 3</a:t>
            </a:r>
          </a:p>
          <a:p>
            <a:r>
              <a:rPr lang="es-ES" sz="2400"/>
              <a:t>x= 1  y= 4  x*y= 4</a:t>
            </a:r>
          </a:p>
          <a:p>
            <a:r>
              <a:rPr lang="es-ES" sz="2400"/>
              <a:t>x= 3  y= 1  x*y= 3</a:t>
            </a:r>
          </a:p>
          <a:p>
            <a:r>
              <a:rPr lang="es-ES" sz="2400"/>
              <a:t>x= 3  y= 2  x*y= 6</a:t>
            </a:r>
          </a:p>
          <a:p>
            <a:r>
              <a:rPr lang="es-ES" sz="2400"/>
              <a:t>x= 3  y= 3  x*y= 9</a:t>
            </a:r>
          </a:p>
          <a:p>
            <a:r>
              <a:rPr lang="es-ES" sz="2400"/>
              <a:t>x= 3  y= 4  x*y= 12</a:t>
            </a:r>
          </a:p>
        </p:txBody>
      </p:sp>
      <p:sp>
        <p:nvSpPr>
          <p:cNvPr id="6" name="Title 1"/>
          <p:cNvSpPr>
            <a:spLocks noGrp="1"/>
          </p:cNvSpPr>
          <p:nvPr>
            <p:ph type="title"/>
          </p:nvPr>
        </p:nvSpPr>
        <p:spPr>
          <a:xfrm>
            <a:off x="152400" y="84226"/>
            <a:ext cx="10515600" cy="1325563"/>
          </a:xfrm>
        </p:spPr>
        <p:txBody>
          <a:bodyPr/>
          <a:lstStyle/>
          <a:p>
            <a:r>
              <a:rPr lang="en-US">
                <a:solidFill>
                  <a:srgbClr val="FF0000"/>
                </a:solidFill>
              </a:rPr>
              <a:t>Break</a:t>
            </a:r>
          </a:p>
        </p:txBody>
      </p:sp>
      <p:sp>
        <p:nvSpPr>
          <p:cNvPr id="2" name="Rectangle 1"/>
          <p:cNvSpPr/>
          <p:nvPr/>
        </p:nvSpPr>
        <p:spPr>
          <a:xfrm>
            <a:off x="316742" y="1333678"/>
            <a:ext cx="6096000" cy="1938992"/>
          </a:xfrm>
          <a:prstGeom prst="rect">
            <a:avLst/>
          </a:prstGeom>
        </p:spPr>
        <p:txBody>
          <a:bodyPr>
            <a:spAutoFit/>
          </a:bodyPr>
          <a:lstStyle/>
          <a:p>
            <a:r>
              <a:rPr lang="en-US" sz="2400"/>
              <a:t>for x in range(1, 5):</a:t>
            </a:r>
          </a:p>
          <a:p>
            <a:r>
              <a:rPr lang="en-US" sz="2400"/>
              <a:t>    for y in range(1, 5):</a:t>
            </a:r>
          </a:p>
          <a:p>
            <a:r>
              <a:rPr lang="en-US" sz="2400"/>
              <a:t>        if x%2==0:</a:t>
            </a:r>
          </a:p>
          <a:p>
            <a:r>
              <a:rPr lang="en-US" sz="2400"/>
              <a:t>            break;</a:t>
            </a:r>
          </a:p>
          <a:p>
            <a:r>
              <a:rPr lang="en-US" sz="2400"/>
              <a:t>        print("x=",x," y=",y," x*y=",x*y)</a:t>
            </a:r>
          </a:p>
        </p:txBody>
      </p:sp>
      <p:sp>
        <p:nvSpPr>
          <p:cNvPr id="3" name="Rectangle 2"/>
          <p:cNvSpPr/>
          <p:nvPr/>
        </p:nvSpPr>
        <p:spPr>
          <a:xfrm>
            <a:off x="627495" y="4475350"/>
            <a:ext cx="6096000" cy="1815882"/>
          </a:xfrm>
          <a:prstGeom prst="rect">
            <a:avLst/>
          </a:prstGeom>
        </p:spPr>
        <p:txBody>
          <a:bodyPr>
            <a:spAutoFit/>
          </a:bodyPr>
          <a:lstStyle/>
          <a:p>
            <a:r>
              <a:rPr lang="en-US" sz="2800"/>
              <a:t>for </a:t>
            </a:r>
            <a:r>
              <a:rPr lang="en-US" sz="2800" err="1"/>
              <a:t>num</a:t>
            </a:r>
            <a:r>
              <a:rPr lang="en-US" sz="2800"/>
              <a:t> in range(2, 10):</a:t>
            </a:r>
          </a:p>
          <a:p>
            <a:r>
              <a:rPr lang="en-US" sz="2800"/>
              <a:t>    if </a:t>
            </a:r>
            <a:r>
              <a:rPr lang="en-US" sz="2800" err="1"/>
              <a:t>num</a:t>
            </a:r>
            <a:r>
              <a:rPr lang="en-US" sz="2800"/>
              <a:t> % 2 == 0:</a:t>
            </a:r>
          </a:p>
          <a:p>
            <a:r>
              <a:rPr lang="en-US" sz="2800"/>
              <a:t>	continue</a:t>
            </a:r>
          </a:p>
          <a:p>
            <a:r>
              <a:rPr lang="en-US" sz="2800"/>
              <a:t>    print("Found a number", </a:t>
            </a:r>
            <a:r>
              <a:rPr lang="en-US" sz="2800" err="1"/>
              <a:t>num</a:t>
            </a:r>
            <a:r>
              <a:rPr lang="en-US" sz="2800"/>
              <a:t>)</a:t>
            </a:r>
          </a:p>
        </p:txBody>
      </p:sp>
      <p:sp>
        <p:nvSpPr>
          <p:cNvPr id="7" name="Title 1"/>
          <p:cNvSpPr txBox="1">
            <a:spLocks/>
          </p:cNvSpPr>
          <p:nvPr/>
        </p:nvSpPr>
        <p:spPr>
          <a:xfrm>
            <a:off x="0" y="361087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FF0000"/>
                </a:solidFill>
              </a:rPr>
              <a:t>Continue</a:t>
            </a:r>
          </a:p>
        </p:txBody>
      </p:sp>
      <p:sp>
        <p:nvSpPr>
          <p:cNvPr id="8" name="Rectangle 7"/>
          <p:cNvSpPr/>
          <p:nvPr/>
        </p:nvSpPr>
        <p:spPr>
          <a:xfrm>
            <a:off x="6930764" y="4251317"/>
            <a:ext cx="4560343" cy="1938992"/>
          </a:xfrm>
          <a:prstGeom prst="rect">
            <a:avLst/>
          </a:prstGeom>
          <a:ln w="6350">
            <a:solidFill>
              <a:schemeClr val="tx1"/>
            </a:solidFill>
          </a:ln>
        </p:spPr>
        <p:txBody>
          <a:bodyPr wrap="square">
            <a:spAutoFit/>
          </a:bodyPr>
          <a:lstStyle/>
          <a:p>
            <a:r>
              <a:rPr lang="es-ES" sz="2400" b="1">
                <a:solidFill>
                  <a:srgbClr val="C00000"/>
                </a:solidFill>
              </a:rPr>
              <a:t>Output</a:t>
            </a:r>
            <a:endParaRPr lang="en-US" sz="2400"/>
          </a:p>
          <a:p>
            <a:r>
              <a:rPr lang="en-US" sz="2400"/>
              <a:t>Found a number 3</a:t>
            </a:r>
          </a:p>
          <a:p>
            <a:r>
              <a:rPr lang="en-US" sz="2400"/>
              <a:t>Found a number 5</a:t>
            </a:r>
          </a:p>
          <a:p>
            <a:r>
              <a:rPr lang="en-US" sz="2400"/>
              <a:t>Found a number 7</a:t>
            </a:r>
          </a:p>
          <a:p>
            <a:r>
              <a:rPr lang="en-US" sz="2400"/>
              <a:t>Found a number 9</a:t>
            </a:r>
          </a:p>
        </p:txBody>
      </p:sp>
    </p:spTree>
    <p:extLst>
      <p:ext uri="{BB962C8B-B14F-4D97-AF65-F5344CB8AC3E}">
        <p14:creationId xmlns:p14="http://schemas.microsoft.com/office/powerpoint/2010/main" val="15760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Generate first ‘n’ terms of Fibonacci series.</a:t>
            </a:r>
          </a:p>
        </p:txBody>
      </p:sp>
      <p:sp>
        <p:nvSpPr>
          <p:cNvPr id="3" name="Content Placeholder 2"/>
          <p:cNvSpPr>
            <a:spLocks noGrp="1"/>
          </p:cNvSpPr>
          <p:nvPr>
            <p:ph idx="1"/>
          </p:nvPr>
        </p:nvSpPr>
        <p:spPr/>
        <p:txBody>
          <a:bodyPr>
            <a:normAutofit/>
          </a:bodyPr>
          <a:lstStyle/>
          <a:p>
            <a:r>
              <a:rPr lang="en-US" b="1"/>
              <a:t>Solution:</a:t>
            </a:r>
          </a:p>
          <a:p>
            <a:pPr marL="0" indent="0">
              <a:buNone/>
            </a:pPr>
            <a:r>
              <a:rPr lang="en-US"/>
              <a:t>n=</a:t>
            </a:r>
            <a:r>
              <a:rPr lang="en-US" err="1"/>
              <a:t>int</a:t>
            </a:r>
            <a:r>
              <a:rPr lang="en-US"/>
              <a:t>(input("Enter value of n: "))</a:t>
            </a:r>
          </a:p>
          <a:p>
            <a:pPr marL="0" indent="0">
              <a:buNone/>
            </a:pPr>
            <a:r>
              <a:rPr lang="en-US"/>
              <a:t>x=0;y=1;i=1</a:t>
            </a:r>
          </a:p>
          <a:p>
            <a:pPr marL="0" indent="0">
              <a:buNone/>
            </a:pPr>
            <a:r>
              <a:rPr lang="en-US"/>
              <a:t>print(x)     # First Fibonacci Term</a:t>
            </a:r>
          </a:p>
          <a:p>
            <a:pPr marL="0" indent="0">
              <a:buNone/>
            </a:pPr>
            <a:r>
              <a:rPr lang="en-US"/>
              <a:t>while </a:t>
            </a:r>
            <a:r>
              <a:rPr lang="en-US" err="1"/>
              <a:t>i</a:t>
            </a:r>
            <a:r>
              <a:rPr lang="en-US"/>
              <a:t>&lt;n:</a:t>
            </a:r>
          </a:p>
          <a:p>
            <a:pPr marL="0" indent="0">
              <a:buNone/>
            </a:pPr>
            <a:r>
              <a:rPr lang="en-US"/>
              <a:t>      print(y)</a:t>
            </a:r>
          </a:p>
          <a:p>
            <a:pPr marL="0" indent="0">
              <a:buNone/>
            </a:pPr>
            <a:r>
              <a:rPr lang="en-US"/>
              <a:t>      </a:t>
            </a:r>
            <a:r>
              <a:rPr lang="en-US" err="1"/>
              <a:t>x,y</a:t>
            </a:r>
            <a:r>
              <a:rPr lang="en-US"/>
              <a:t>=</a:t>
            </a:r>
            <a:r>
              <a:rPr lang="en-US" err="1"/>
              <a:t>y,x+y</a:t>
            </a:r>
            <a:endParaRPr lang="en-US"/>
          </a:p>
          <a:p>
            <a:pPr marL="0" indent="0">
              <a:buNone/>
            </a:pPr>
            <a:r>
              <a:rPr lang="en-US"/>
              <a:t>      </a:t>
            </a:r>
            <a:r>
              <a:rPr lang="en-US" err="1"/>
              <a:t>i</a:t>
            </a:r>
            <a:r>
              <a:rPr lang="en-US"/>
              <a:t>=i+1</a:t>
            </a:r>
          </a:p>
          <a:p>
            <a:pPr marL="0" indent="0">
              <a:buNone/>
            </a:pPr>
            <a:endParaRPr lang="en-US"/>
          </a:p>
        </p:txBody>
      </p:sp>
    </p:spTree>
    <p:extLst>
      <p:ext uri="{BB962C8B-B14F-4D97-AF65-F5344CB8AC3E}">
        <p14:creationId xmlns:p14="http://schemas.microsoft.com/office/powerpoint/2010/main" val="168285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 the factorial of ‘n’</a:t>
            </a:r>
          </a:p>
        </p:txBody>
      </p:sp>
      <p:sp>
        <p:nvSpPr>
          <p:cNvPr id="3" name="Content Placeholder 2"/>
          <p:cNvSpPr>
            <a:spLocks noGrp="1"/>
          </p:cNvSpPr>
          <p:nvPr>
            <p:ph idx="1"/>
          </p:nvPr>
        </p:nvSpPr>
        <p:spPr/>
        <p:txBody>
          <a:bodyPr/>
          <a:lstStyle/>
          <a:p>
            <a:r>
              <a:rPr lang="en-US" b="1"/>
              <a:t>Solution:</a:t>
            </a:r>
          </a:p>
          <a:p>
            <a:pPr marL="457200" lvl="1" indent="0">
              <a:buNone/>
            </a:pPr>
            <a:r>
              <a:rPr lang="en-US" sz="2800"/>
              <a:t>n=</a:t>
            </a:r>
            <a:r>
              <a:rPr lang="en-US" sz="2800" err="1"/>
              <a:t>int</a:t>
            </a:r>
            <a:r>
              <a:rPr lang="en-US" sz="2800"/>
              <a:t>(input("Enter value of n: "))</a:t>
            </a:r>
          </a:p>
          <a:p>
            <a:pPr marL="457200" lvl="1" indent="0">
              <a:buNone/>
            </a:pPr>
            <a:r>
              <a:rPr lang="en-US" sz="2800"/>
              <a:t>fact=1</a:t>
            </a:r>
          </a:p>
          <a:p>
            <a:pPr marL="457200" lvl="1" indent="0">
              <a:buNone/>
            </a:pPr>
            <a:r>
              <a:rPr lang="en-US" sz="2800" err="1"/>
              <a:t>i</a:t>
            </a:r>
            <a:r>
              <a:rPr lang="en-US" sz="2800"/>
              <a:t>=1</a:t>
            </a:r>
          </a:p>
          <a:p>
            <a:pPr marL="457200" lvl="1" indent="0">
              <a:buNone/>
            </a:pPr>
            <a:r>
              <a:rPr lang="en-US" sz="2800"/>
              <a:t>while </a:t>
            </a:r>
            <a:r>
              <a:rPr lang="en-US" sz="2800" err="1"/>
              <a:t>i</a:t>
            </a:r>
            <a:r>
              <a:rPr lang="en-US" sz="2800"/>
              <a:t>&lt;=n:</a:t>
            </a:r>
          </a:p>
          <a:p>
            <a:pPr marL="457200" lvl="1" indent="0">
              <a:buNone/>
            </a:pPr>
            <a:r>
              <a:rPr lang="en-US" sz="2800"/>
              <a:t>      fact=fact*</a:t>
            </a:r>
            <a:r>
              <a:rPr lang="en-US" sz="2800" err="1"/>
              <a:t>i</a:t>
            </a:r>
            <a:endParaRPr lang="en-US" sz="2800"/>
          </a:p>
          <a:p>
            <a:pPr marL="457200" lvl="1" indent="0">
              <a:buNone/>
            </a:pPr>
            <a:r>
              <a:rPr lang="en-US" sz="2800"/>
              <a:t>      </a:t>
            </a:r>
            <a:r>
              <a:rPr lang="en-US" sz="2800" err="1"/>
              <a:t>i</a:t>
            </a:r>
            <a:r>
              <a:rPr lang="en-US" sz="2800"/>
              <a:t>=i+1</a:t>
            </a:r>
          </a:p>
          <a:p>
            <a:pPr marL="457200" lvl="1" indent="0">
              <a:buNone/>
            </a:pPr>
            <a:r>
              <a:rPr lang="en-US" sz="2800"/>
              <a:t>print("Factorial of ",</a:t>
            </a:r>
            <a:r>
              <a:rPr lang="en-US" sz="2800" err="1"/>
              <a:t>n,"is</a:t>
            </a:r>
            <a:r>
              <a:rPr lang="en-US" sz="2800"/>
              <a:t> ",fact)</a:t>
            </a:r>
          </a:p>
        </p:txBody>
      </p:sp>
    </p:spTree>
    <p:extLst>
      <p:ext uri="{BB962C8B-B14F-4D97-AF65-F5344CB8AC3E}">
        <p14:creationId xmlns:p14="http://schemas.microsoft.com/office/powerpoint/2010/main" val="15149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Armstrong number</a:t>
            </a:r>
          </a:p>
        </p:txBody>
      </p:sp>
      <p:sp>
        <p:nvSpPr>
          <p:cNvPr id="3" name="Content Placeholder 2"/>
          <p:cNvSpPr>
            <a:spLocks noGrp="1"/>
          </p:cNvSpPr>
          <p:nvPr>
            <p:ph idx="1"/>
          </p:nvPr>
        </p:nvSpPr>
        <p:spPr>
          <a:xfrm>
            <a:off x="581526" y="1584660"/>
            <a:ext cx="11353800" cy="4880308"/>
          </a:xfrm>
        </p:spPr>
        <p:txBody>
          <a:bodyPr>
            <a:normAutofit/>
          </a:bodyPr>
          <a:lstStyle/>
          <a:p>
            <a:pPr algn="just"/>
            <a:r>
              <a:rPr lang="en-US" sz="2400">
                <a:latin typeface="Times New Roman" panose="02020603050405020304" pitchFamily="18" charset="0"/>
                <a:cs typeface="Times New Roman" panose="02020603050405020304" pitchFamily="18" charset="0"/>
              </a:rPr>
              <a:t>The property of Armstrong number is, if the sum of the cubes of the digits of number is same as the given original number, then that number is treated as Armstrong Number. </a:t>
            </a:r>
          </a:p>
          <a:p>
            <a:pPr algn="just"/>
            <a:r>
              <a:rPr lang="en-US" sz="2400">
                <a:latin typeface="Times New Roman" panose="02020603050405020304" pitchFamily="18" charset="0"/>
                <a:cs typeface="Times New Roman" panose="02020603050405020304" pitchFamily="18" charset="0"/>
              </a:rPr>
              <a:t>The number 153 is regarded as Armstrong number because 1^3 + 5^3 + 3^3 = 153(1+125+27).</a:t>
            </a:r>
          </a:p>
          <a:p>
            <a:r>
              <a:rPr lang="en-US" sz="2400">
                <a:latin typeface="Times New Roman" panose="02020603050405020304" pitchFamily="18" charset="0"/>
                <a:cs typeface="Times New Roman" panose="02020603050405020304" pitchFamily="18" charset="0"/>
              </a:rPr>
              <a:t>There are six Armstrong numbers in the range of 0 and 999.</a:t>
            </a:r>
          </a:p>
          <a:p>
            <a:pPr lvl="1"/>
            <a:r>
              <a:rPr lang="en-US">
                <a:latin typeface="Times New Roman" panose="02020603050405020304" pitchFamily="18" charset="0"/>
                <a:cs typeface="Times New Roman" panose="02020603050405020304" pitchFamily="18" charset="0"/>
              </a:rPr>
              <a:t>Armstrong number 1: 0</a:t>
            </a:r>
          </a:p>
          <a:p>
            <a:pPr lvl="1"/>
            <a:r>
              <a:rPr lang="en-US">
                <a:latin typeface="Times New Roman" panose="02020603050405020304" pitchFamily="18" charset="0"/>
                <a:cs typeface="Times New Roman" panose="02020603050405020304" pitchFamily="18" charset="0"/>
              </a:rPr>
              <a:t>Armstrong number 2: 1</a:t>
            </a:r>
          </a:p>
          <a:p>
            <a:pPr lvl="1"/>
            <a:r>
              <a:rPr lang="en-US">
                <a:latin typeface="Times New Roman" panose="02020603050405020304" pitchFamily="18" charset="0"/>
                <a:cs typeface="Times New Roman" panose="02020603050405020304" pitchFamily="18" charset="0"/>
              </a:rPr>
              <a:t>Armstrong number 3: 153</a:t>
            </a:r>
          </a:p>
          <a:p>
            <a:pPr lvl="1"/>
            <a:r>
              <a:rPr lang="en-US">
                <a:latin typeface="Times New Roman" panose="02020603050405020304" pitchFamily="18" charset="0"/>
                <a:cs typeface="Times New Roman" panose="02020603050405020304" pitchFamily="18" charset="0"/>
              </a:rPr>
              <a:t>Armstrong number 4: 370</a:t>
            </a:r>
          </a:p>
          <a:p>
            <a:pPr lvl="1"/>
            <a:r>
              <a:rPr lang="en-US">
                <a:latin typeface="Times New Roman" panose="02020603050405020304" pitchFamily="18" charset="0"/>
                <a:cs typeface="Times New Roman" panose="02020603050405020304" pitchFamily="18" charset="0"/>
              </a:rPr>
              <a:t>Armstrong number 5: 371</a:t>
            </a:r>
          </a:p>
          <a:p>
            <a:pPr lvl="1"/>
            <a:r>
              <a:rPr lang="en-US">
                <a:latin typeface="Times New Roman" panose="02020603050405020304" pitchFamily="18" charset="0"/>
                <a:cs typeface="Times New Roman" panose="02020603050405020304" pitchFamily="18" charset="0"/>
              </a:rPr>
              <a:t>Armstrong number 6: 407</a:t>
            </a:r>
          </a:p>
        </p:txBody>
      </p:sp>
    </p:spTree>
    <p:extLst>
      <p:ext uri="{BB962C8B-B14F-4D97-AF65-F5344CB8AC3E}">
        <p14:creationId xmlns:p14="http://schemas.microsoft.com/office/powerpoint/2010/main" val="32340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179387"/>
            <a:ext cx="5519738" cy="506413"/>
          </a:xfrm>
        </p:spPr>
        <p:txBody>
          <a:bodyPr>
            <a:noAutofit/>
          </a:bodyPr>
          <a:lstStyle/>
          <a:p>
            <a:r>
              <a:rPr lang="en-US" sz="3600" b="1"/>
              <a:t>Operators on </a:t>
            </a:r>
            <a:r>
              <a:rPr lang="en-US" sz="3600" b="1" err="1"/>
              <a:t>int</a:t>
            </a:r>
            <a:r>
              <a:rPr lang="en-US" sz="3600" b="1"/>
              <a:t> and float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3100025"/>
              </p:ext>
            </p:extLst>
          </p:nvPr>
        </p:nvGraphicFramePr>
        <p:xfrm>
          <a:off x="1123949" y="996950"/>
          <a:ext cx="10434638" cy="5232400"/>
        </p:xfrm>
        <a:graphic>
          <a:graphicData uri="http://schemas.openxmlformats.org/drawingml/2006/table">
            <a:tbl>
              <a:tblPr firstRow="1" bandRow="1">
                <a:tableStyleId>{5C22544A-7EE6-4342-B048-85BDC9FD1C3A}</a:tableStyleId>
              </a:tblPr>
              <a:tblGrid>
                <a:gridCol w="1747694">
                  <a:extLst>
                    <a:ext uri="{9D8B030D-6E8A-4147-A177-3AD203B41FA5}">
                      <a16:colId xmlns:a16="http://schemas.microsoft.com/office/drawing/2014/main" val="20000"/>
                    </a:ext>
                  </a:extLst>
                </a:gridCol>
                <a:gridCol w="1592555">
                  <a:extLst>
                    <a:ext uri="{9D8B030D-6E8A-4147-A177-3AD203B41FA5}">
                      <a16:colId xmlns:a16="http://schemas.microsoft.com/office/drawing/2014/main" val="20001"/>
                    </a:ext>
                  </a:extLst>
                </a:gridCol>
                <a:gridCol w="1959031">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983853">
                  <a:extLst>
                    <a:ext uri="{9D8B030D-6E8A-4147-A177-3AD203B41FA5}">
                      <a16:colId xmlns:a16="http://schemas.microsoft.com/office/drawing/2014/main" val="20004"/>
                    </a:ext>
                  </a:extLst>
                </a:gridCol>
                <a:gridCol w="2943225">
                  <a:extLst>
                    <a:ext uri="{9D8B030D-6E8A-4147-A177-3AD203B41FA5}">
                      <a16:colId xmlns:a16="http://schemas.microsoft.com/office/drawing/2014/main" val="20005"/>
                    </a:ext>
                  </a:extLst>
                </a:gridCol>
              </a:tblGrid>
              <a:tr h="370840">
                <a:tc gridSpan="3">
                  <a:txBody>
                    <a:bodyPr/>
                    <a:lstStyle/>
                    <a:p>
                      <a:pPr algn="l"/>
                      <a:r>
                        <a:rPr lang="en-US" b="1" err="1"/>
                        <a:t>int</a:t>
                      </a:r>
                      <a:endParaRPr 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l" defTabSz="914400" rtl="0" eaLnBrk="1" latinLnBrk="0" hangingPunct="1"/>
                      <a:r>
                        <a:rPr lang="en-US" sz="1800" b="1" kern="1200">
                          <a:solidFill>
                            <a:schemeClr val="bg1"/>
                          </a:solidFill>
                          <a:latin typeface="+mn-lt"/>
                          <a:ea typeface="+mn-ea"/>
                          <a:cs typeface="+mn-cs"/>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a:r>
                        <a:rPr lang="en-US">
                          <a:solidFill>
                            <a:srgbClr val="FF000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solidFill>
                            <a:srgbClr val="FF0000"/>
                          </a:solidFill>
                        </a:rPr>
                        <a:t>Input</a:t>
                      </a:r>
                    </a:p>
                    <a:p>
                      <a:pPr marL="0" algn="l" defTabSz="914400" rtl="0" eaLnBrk="1" latinLnBrk="0" hangingPunct="1"/>
                      <a:r>
                        <a:rPr lang="en-US" sz="1800" b="1" kern="120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solidFill>
                            <a:srgbClr val="FF0000"/>
                          </a:solidFill>
                        </a:rPr>
                        <a:t>Output</a:t>
                      </a:r>
                    </a:p>
                    <a:p>
                      <a:pPr marL="0" algn="l" defTabSz="914400" rtl="0" eaLnBrk="1" latinLnBrk="0" hangingPunct="1"/>
                      <a:r>
                        <a:rPr lang="en-US" sz="1800" b="1" kern="120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rgbClr val="FF0000"/>
                          </a:solidFill>
                        </a:rPr>
                        <a:t>Input </a:t>
                      </a:r>
                      <a:r>
                        <a:rPr lang="en-US" sz="1800" b="1" kern="120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solidFill>
                            <a:srgbClr val="FF0000"/>
                          </a:solidFill>
                        </a:rPr>
                        <a:t>Output</a:t>
                      </a:r>
                    </a:p>
                    <a:p>
                      <a:pPr marL="0" algn="l" defTabSz="914400" rtl="0" eaLnBrk="1" latinLnBrk="0" hangingPunct="1"/>
                      <a:r>
                        <a:rPr lang="en-US" sz="1800" b="1" kern="120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a:r>
                        <a:rPr lang="en-US"/>
                        <a:t>+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5+2 </a:t>
                      </a:r>
                      <a:endParaRPr lang="en-US" sz="1800" b="1" kern="120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a:r>
                        <a:rPr lang="en-US"/>
                        <a:t>-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5-2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a:r>
                        <a:rPr lang="en-US"/>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a:solidFill>
                            <a:schemeClr val="dk1"/>
                          </a:solidFill>
                          <a:latin typeface="+mn-lt"/>
                          <a:ea typeface="+mn-ea"/>
                          <a:cs typeface="+mn-cs"/>
                        </a:rPr>
                        <a:t>3.5e30 * 2.77e45</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a:solidFill>
                            <a:schemeClr val="dk1"/>
                          </a:solidFill>
                          <a:latin typeface="+mn-lt"/>
                          <a:ea typeface="+mn-ea"/>
                          <a:cs typeface="+mn-cs"/>
                        </a:rPr>
                        <a:t>9.6950000000000002e+75</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l"/>
                      <a:r>
                        <a:rPr lang="en-US"/>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2.5 </a:t>
                      </a:r>
                      <a:r>
                        <a:rPr lang="en-US" b="1" i="1" u="sng"/>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i="1" u="sng"/>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4.3/3.4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1.2647058823529411</a:t>
                      </a:r>
                    </a:p>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a:r>
                        <a:rPr lang="en-US"/>
                        <a:t>// (Integer</a:t>
                      </a:r>
                      <a:r>
                        <a:rPr lang="en-US" baseline="0"/>
                        <a:t> Division)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4.3//3.4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1.0  (float)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l"/>
                      <a:r>
                        <a:rPr lang="en-US"/>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5**2</a:t>
                      </a:r>
                    </a:p>
                    <a:p>
                      <a:pPr algn="l"/>
                      <a:endParaRPr lang="en-US"/>
                    </a:p>
                    <a:p>
                      <a:pPr algn="l"/>
                      <a:r>
                        <a:rPr lang="en-US" sz="1800" b="0" i="0" u="none" strike="noStrike" kern="1200" baseline="0">
                          <a:solidFill>
                            <a:schemeClr val="dk1"/>
                          </a:solidFill>
                          <a:latin typeface="+mn-lt"/>
                          <a:ea typeface="+mn-ea"/>
                          <a:cs typeface="+mn-cs"/>
                        </a:rPr>
                        <a:t>1000000001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25</a:t>
                      </a:r>
                    </a:p>
                    <a:p>
                      <a:pPr algn="l"/>
                      <a:endParaRPr lang="en-US"/>
                    </a:p>
                    <a:p>
                      <a:pPr algn="l"/>
                      <a:r>
                        <a:rPr lang="en-US" sz="1800" b="0" i="0" u="none" strike="noStrike" kern="1200" baseline="0">
                          <a:solidFill>
                            <a:schemeClr val="dk1"/>
                          </a:solidFill>
                          <a:latin typeface="+mn-lt"/>
                          <a:ea typeface="+mn-ea"/>
                          <a:cs typeface="+mn-cs"/>
                        </a:rPr>
                        <a:t>1000000003000000003000000001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800" b="0" i="0" u="none" strike="noStrike" kern="1200" baseline="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kern="1200" baseline="0">
                          <a:solidFill>
                            <a:schemeClr val="dk1"/>
                          </a:solidFill>
                          <a:latin typeface="+mn-lt"/>
                          <a:ea typeface="+mn-ea"/>
                          <a:cs typeface="+mn-cs"/>
                        </a:rPr>
                        <a:t>4.3 ** 2.4</a:t>
                      </a:r>
                    </a:p>
                    <a:p>
                      <a:pPr algn="l"/>
                      <a:endParaRPr lang="en-US" sz="1800" b="0" i="0" u="none" strike="noStrike" kern="1200" baseline="0">
                        <a:solidFill>
                          <a:schemeClr val="dk1"/>
                        </a:solidFill>
                        <a:latin typeface="+mn-lt"/>
                        <a:ea typeface="+mn-ea"/>
                        <a:cs typeface="+mn-cs"/>
                      </a:endParaRPr>
                    </a:p>
                    <a:p>
                      <a:pPr algn="l"/>
                      <a:r>
                        <a:rPr lang="en-US" sz="1800" b="0" i="0" u="none" strike="noStrike" kern="1200" baseline="0">
                          <a:solidFill>
                            <a:schemeClr val="dk1"/>
                          </a:solidFill>
                          <a:latin typeface="+mn-lt"/>
                          <a:ea typeface="+mn-ea"/>
                          <a:cs typeface="+mn-cs"/>
                        </a:rPr>
                        <a:t>1000000001.0 ** 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a:solidFill>
                            <a:schemeClr val="dk1"/>
                          </a:solidFill>
                          <a:latin typeface="+mn-lt"/>
                          <a:ea typeface="+mn-ea"/>
                          <a:cs typeface="+mn-cs"/>
                        </a:rPr>
                        <a:t>33.137847377716483</a:t>
                      </a:r>
                    </a:p>
                    <a:p>
                      <a:pPr algn="l"/>
                      <a:endParaRPr lang="en-US" sz="1800" b="0" i="0" u="none" strike="noStrike" kern="1200" baseline="0">
                        <a:solidFill>
                          <a:schemeClr val="dk1"/>
                        </a:solidFill>
                        <a:latin typeface="+mn-lt"/>
                        <a:ea typeface="+mn-ea"/>
                        <a:cs typeface="+mn-cs"/>
                      </a:endParaRPr>
                    </a:p>
                    <a:p>
                      <a:pPr algn="l"/>
                      <a:r>
                        <a:rPr lang="en-US" sz="1800" b="0" i="0" u="none" strike="noStrike" kern="1200" baseline="0">
                          <a:solidFill>
                            <a:schemeClr val="dk1"/>
                          </a:solidFill>
                          <a:latin typeface="+mn-lt"/>
                          <a:ea typeface="+mn-ea"/>
                          <a:cs typeface="+mn-cs"/>
                        </a:rPr>
                        <a:t>1.000000003e+27</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l"/>
                      <a:r>
                        <a:rPr lang="en-US"/>
                        <a:t>% modulus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5.2%2.5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0.20000000000000018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627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45253" cy="1325563"/>
          </a:xfrm>
        </p:spPr>
        <p:txBody>
          <a:bodyPr/>
          <a:lstStyle/>
          <a:p>
            <a:r>
              <a:rPr lang="en-US"/>
              <a:t>Write a Python program to find if the user entered number is Armstrong or not</a:t>
            </a:r>
          </a:p>
        </p:txBody>
      </p:sp>
      <p:sp>
        <p:nvSpPr>
          <p:cNvPr id="3" name="Content Placeholder 2"/>
          <p:cNvSpPr>
            <a:spLocks noGrp="1"/>
          </p:cNvSpPr>
          <p:nvPr>
            <p:ph idx="1"/>
          </p:nvPr>
        </p:nvSpPr>
        <p:spPr>
          <a:xfrm>
            <a:off x="838199" y="1825624"/>
            <a:ext cx="11145254" cy="5032375"/>
          </a:xfrm>
        </p:spPr>
        <p:txBody>
          <a:bodyPr>
            <a:normAutofit fontScale="85000" lnSpcReduction="20000"/>
          </a:bodyPr>
          <a:lstStyle/>
          <a:p>
            <a:pPr marL="0" indent="0">
              <a:buNone/>
            </a:pPr>
            <a:r>
              <a:rPr lang="en-US" err="1"/>
              <a:t>num</a:t>
            </a:r>
            <a:r>
              <a:rPr lang="en-US"/>
              <a:t>=</a:t>
            </a:r>
            <a:r>
              <a:rPr lang="en-US" err="1"/>
              <a:t>int</a:t>
            </a:r>
            <a:r>
              <a:rPr lang="en-US"/>
              <a:t>(input("Enter a number: "))</a:t>
            </a:r>
          </a:p>
          <a:p>
            <a:pPr marL="0" indent="0">
              <a:buNone/>
            </a:pPr>
            <a:r>
              <a:rPr lang="en-US"/>
              <a:t>sum=0</a:t>
            </a:r>
          </a:p>
          <a:p>
            <a:pPr marL="0" indent="0">
              <a:buNone/>
            </a:pPr>
            <a:r>
              <a:rPr lang="en-US"/>
              <a:t>temp=</a:t>
            </a:r>
            <a:r>
              <a:rPr lang="en-US" err="1"/>
              <a:t>num</a:t>
            </a:r>
            <a:endParaRPr lang="en-US"/>
          </a:p>
          <a:p>
            <a:pPr marL="0" indent="0">
              <a:buNone/>
            </a:pPr>
            <a:r>
              <a:rPr lang="en-US"/>
              <a:t>while temp &gt; 0:</a:t>
            </a:r>
          </a:p>
          <a:p>
            <a:pPr marL="0" indent="0">
              <a:buNone/>
            </a:pPr>
            <a:r>
              <a:rPr lang="en-US"/>
              <a:t>       digit=temp%10</a:t>
            </a:r>
          </a:p>
          <a:p>
            <a:pPr marL="0" indent="0">
              <a:buNone/>
            </a:pPr>
            <a:r>
              <a:rPr lang="en-US"/>
              <a:t>       sum+=digit**3</a:t>
            </a:r>
          </a:p>
          <a:p>
            <a:pPr marL="0" indent="0">
              <a:buNone/>
            </a:pPr>
            <a:r>
              <a:rPr lang="en-US"/>
              <a:t>       temp//=10</a:t>
            </a:r>
          </a:p>
          <a:p>
            <a:pPr marL="0" indent="0">
              <a:buNone/>
            </a:pPr>
            <a:endParaRPr lang="en-US"/>
          </a:p>
          <a:p>
            <a:pPr marL="0" indent="0">
              <a:buNone/>
            </a:pPr>
            <a:r>
              <a:rPr lang="en-US"/>
              <a:t>if </a:t>
            </a:r>
            <a:r>
              <a:rPr lang="en-US" err="1"/>
              <a:t>num</a:t>
            </a:r>
            <a:r>
              <a:rPr lang="en-US"/>
              <a:t>==sum:</a:t>
            </a:r>
          </a:p>
          <a:p>
            <a:pPr marL="0" indent="0">
              <a:buNone/>
            </a:pPr>
            <a:r>
              <a:rPr lang="en-US"/>
              <a:t>        print(</a:t>
            </a:r>
            <a:r>
              <a:rPr lang="en-US" err="1"/>
              <a:t>num</a:t>
            </a:r>
            <a:r>
              <a:rPr lang="en-US"/>
              <a:t>,"is an Armstrong number")</a:t>
            </a:r>
          </a:p>
          <a:p>
            <a:pPr marL="0" indent="0">
              <a:buNone/>
            </a:pPr>
            <a:r>
              <a:rPr lang="en-US"/>
              <a:t>else:</a:t>
            </a:r>
          </a:p>
          <a:p>
            <a:pPr marL="0" indent="0">
              <a:buNone/>
            </a:pPr>
            <a:r>
              <a:rPr lang="en-US"/>
              <a:t>        print(</a:t>
            </a:r>
            <a:r>
              <a:rPr lang="en-US" err="1"/>
              <a:t>num</a:t>
            </a:r>
            <a:r>
              <a:rPr lang="en-US"/>
              <a:t>,"is not an Armstrong number")</a:t>
            </a:r>
          </a:p>
          <a:p>
            <a:pPr marL="0" indent="0">
              <a:buNone/>
            </a:pPr>
            <a:r>
              <a:rPr lang="en-US"/>
              <a:t> </a:t>
            </a:r>
          </a:p>
        </p:txBody>
      </p:sp>
    </p:spTree>
    <p:extLst>
      <p:ext uri="{BB962C8B-B14F-4D97-AF65-F5344CB8AC3E}">
        <p14:creationId xmlns:p14="http://schemas.microsoft.com/office/powerpoint/2010/main" val="40686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Generate the following pattern using nested for loops</a:t>
            </a:r>
          </a:p>
        </p:txBody>
      </p:sp>
      <p:sp>
        <p:nvSpPr>
          <p:cNvPr id="3" name="Content Placeholder 2"/>
          <p:cNvSpPr>
            <a:spLocks noGrp="1"/>
          </p:cNvSpPr>
          <p:nvPr>
            <p:ph idx="1"/>
          </p:nvPr>
        </p:nvSpPr>
        <p:spPr>
          <a:xfrm>
            <a:off x="838200" y="2226678"/>
            <a:ext cx="10515600" cy="4351338"/>
          </a:xfrm>
        </p:spPr>
        <p:txBody>
          <a:bodyPr/>
          <a:lstStyle/>
          <a:p>
            <a:pPr marL="0" indent="0">
              <a:buNone/>
            </a:pPr>
            <a:r>
              <a:rPr lang="en-US"/>
              <a:t>1</a:t>
            </a:r>
          </a:p>
          <a:p>
            <a:pPr marL="0" indent="0">
              <a:buNone/>
            </a:pPr>
            <a:r>
              <a:rPr lang="en-US"/>
              <a:t>12</a:t>
            </a:r>
          </a:p>
          <a:p>
            <a:pPr marL="0" indent="0">
              <a:buNone/>
            </a:pPr>
            <a:r>
              <a:rPr lang="en-US"/>
              <a:t>123</a:t>
            </a:r>
          </a:p>
          <a:p>
            <a:pPr marL="0" indent="0">
              <a:buNone/>
            </a:pPr>
            <a:r>
              <a:rPr lang="en-US"/>
              <a:t>1234</a:t>
            </a:r>
          </a:p>
          <a:p>
            <a:pPr marL="0" indent="0">
              <a:buNone/>
            </a:pPr>
            <a:r>
              <a:rPr lang="en-US"/>
              <a:t>12345</a:t>
            </a:r>
          </a:p>
          <a:p>
            <a:pPr marL="0" indent="0">
              <a:buNone/>
            </a:pPr>
            <a:r>
              <a:rPr lang="en-US"/>
              <a:t>123456</a:t>
            </a:r>
          </a:p>
          <a:p>
            <a:pPr marL="0" indent="0">
              <a:buNone/>
            </a:pPr>
            <a:r>
              <a:rPr lang="en-US"/>
              <a:t>1234567</a:t>
            </a:r>
          </a:p>
          <a:p>
            <a:pPr marL="0" indent="0">
              <a:buNone/>
            </a:pPr>
            <a:r>
              <a:rPr lang="en-US"/>
              <a:t>12345678</a:t>
            </a:r>
          </a:p>
        </p:txBody>
      </p:sp>
    </p:spTree>
    <p:extLst>
      <p:ext uri="{BB962C8B-B14F-4D97-AF65-F5344CB8AC3E}">
        <p14:creationId xmlns:p14="http://schemas.microsoft.com/office/powerpoint/2010/main" val="2394336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Generate pattern</a:t>
            </a:r>
          </a:p>
        </p:txBody>
      </p:sp>
      <p:sp>
        <p:nvSpPr>
          <p:cNvPr id="3" name="Content Placeholder 2"/>
          <p:cNvSpPr>
            <a:spLocks noGrp="1"/>
          </p:cNvSpPr>
          <p:nvPr>
            <p:ph idx="1"/>
          </p:nvPr>
        </p:nvSpPr>
        <p:spPr/>
        <p:txBody>
          <a:bodyPr>
            <a:normAutofit lnSpcReduction="10000"/>
          </a:bodyPr>
          <a:lstStyle/>
          <a:p>
            <a:pPr marL="0" indent="0">
              <a:buNone/>
            </a:pPr>
            <a:r>
              <a:rPr lang="en-US"/>
              <a:t>*********</a:t>
            </a:r>
          </a:p>
          <a:p>
            <a:pPr marL="0" indent="0">
              <a:buNone/>
            </a:pPr>
            <a:r>
              <a:rPr lang="en-US"/>
              <a:t>********</a:t>
            </a:r>
          </a:p>
          <a:p>
            <a:pPr marL="0" indent="0">
              <a:buNone/>
            </a:pPr>
            <a:r>
              <a:rPr lang="en-US"/>
              <a:t>*******</a:t>
            </a:r>
          </a:p>
          <a:p>
            <a:pPr marL="0" indent="0">
              <a:buNone/>
            </a:pPr>
            <a:r>
              <a:rPr lang="en-US"/>
              <a:t>******</a:t>
            </a:r>
          </a:p>
          <a:p>
            <a:pPr marL="0" indent="0">
              <a:buNone/>
            </a:pPr>
            <a:r>
              <a:rPr lang="en-US"/>
              <a:t>*****</a:t>
            </a:r>
          </a:p>
          <a:p>
            <a:pPr marL="0" indent="0">
              <a:buNone/>
            </a:pPr>
            <a:r>
              <a:rPr lang="en-US"/>
              <a:t>****</a:t>
            </a:r>
          </a:p>
          <a:p>
            <a:pPr marL="0" indent="0">
              <a:buNone/>
            </a:pPr>
            <a:r>
              <a:rPr lang="en-US"/>
              <a:t>***</a:t>
            </a:r>
          </a:p>
          <a:p>
            <a:pPr marL="0" indent="0">
              <a:buNone/>
            </a:pPr>
            <a:r>
              <a:rPr lang="en-US"/>
              <a:t>**</a:t>
            </a:r>
          </a:p>
          <a:p>
            <a:pPr marL="0" indent="0">
              <a:buNone/>
            </a:pPr>
            <a:r>
              <a:rPr lang="en-US"/>
              <a:t>*</a:t>
            </a:r>
          </a:p>
        </p:txBody>
      </p:sp>
    </p:spTree>
    <p:extLst>
      <p:ext uri="{BB962C8B-B14F-4D97-AF65-F5344CB8AC3E}">
        <p14:creationId xmlns:p14="http://schemas.microsoft.com/office/powerpoint/2010/main" val="3539622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Pattern generation</a:t>
            </a:r>
          </a:p>
        </p:txBody>
      </p:sp>
      <p:sp>
        <p:nvSpPr>
          <p:cNvPr id="3" name="Content Placeholder 2"/>
          <p:cNvSpPr>
            <a:spLocks noGrp="1"/>
          </p:cNvSpPr>
          <p:nvPr>
            <p:ph idx="1"/>
          </p:nvPr>
        </p:nvSpPr>
        <p:spPr/>
        <p:txBody>
          <a:bodyPr>
            <a:normAutofit/>
          </a:bodyPr>
          <a:lstStyle/>
          <a:p>
            <a:pPr marL="0" indent="0">
              <a:buNone/>
            </a:pPr>
            <a:r>
              <a:rPr lang="en-US" sz="3200"/>
              <a:t>for </a:t>
            </a:r>
            <a:r>
              <a:rPr lang="en-US" sz="3200" err="1"/>
              <a:t>i</a:t>
            </a:r>
            <a:r>
              <a:rPr lang="en-US" sz="3200"/>
              <a:t> in range(1,10):</a:t>
            </a:r>
          </a:p>
          <a:p>
            <a:pPr marL="0" indent="0">
              <a:buNone/>
            </a:pPr>
            <a:r>
              <a:rPr lang="en-US" sz="3200"/>
              <a:t>      for j in range(1,i):</a:t>
            </a:r>
          </a:p>
          <a:p>
            <a:pPr marL="0" indent="0">
              <a:buNone/>
            </a:pPr>
            <a:r>
              <a:rPr lang="en-US" sz="3200"/>
              <a:t>      		print(</a:t>
            </a:r>
            <a:r>
              <a:rPr lang="en-US" sz="3600" err="1"/>
              <a:t>j</a:t>
            </a:r>
            <a:r>
              <a:rPr lang="en-US" sz="3200" err="1"/>
              <a:t>,end</a:t>
            </a:r>
            <a:r>
              <a:rPr lang="en-US" sz="3200"/>
              <a:t>='')     </a:t>
            </a:r>
            <a:r>
              <a:rPr lang="en-US" sz="3200" i="1">
                <a:solidFill>
                  <a:srgbClr val="FF0000"/>
                </a:solidFill>
              </a:rPr>
              <a:t>#does not print newline at the end</a:t>
            </a:r>
          </a:p>
          <a:p>
            <a:pPr marL="0" indent="0">
              <a:buNone/>
            </a:pPr>
            <a:r>
              <a:rPr lang="en-US" sz="3200"/>
              <a:t>      print()    </a:t>
            </a:r>
            <a:r>
              <a:rPr lang="en-US" sz="3200" i="1">
                <a:solidFill>
                  <a:srgbClr val="FF0000"/>
                </a:solidFill>
              </a:rPr>
              <a:t># prints a newline</a:t>
            </a:r>
          </a:p>
        </p:txBody>
      </p:sp>
    </p:spTree>
    <p:extLst>
      <p:ext uri="{BB962C8B-B14F-4D97-AF65-F5344CB8AC3E}">
        <p14:creationId xmlns:p14="http://schemas.microsoft.com/office/powerpoint/2010/main" val="3084322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6904" y="1802141"/>
            <a:ext cx="9865895" cy="2062103"/>
          </a:xfrm>
          <a:prstGeom prst="rect">
            <a:avLst/>
          </a:prstGeom>
        </p:spPr>
        <p:txBody>
          <a:bodyPr wrap="square">
            <a:spAutoFit/>
          </a:bodyPr>
          <a:lstStyle/>
          <a:p>
            <a:r>
              <a:rPr lang="en-US" sz="3200"/>
              <a:t>for </a:t>
            </a:r>
            <a:r>
              <a:rPr lang="en-US" sz="3200" err="1"/>
              <a:t>i</a:t>
            </a:r>
            <a:r>
              <a:rPr lang="en-US" sz="3200"/>
              <a:t> in range(10,1,-1):</a:t>
            </a:r>
          </a:p>
          <a:p>
            <a:r>
              <a:rPr lang="en-US" sz="3200"/>
              <a:t>      for j in range(1,i):</a:t>
            </a:r>
          </a:p>
          <a:p>
            <a:r>
              <a:rPr lang="en-US" sz="3200"/>
              <a:t>            print('*',end='')</a:t>
            </a:r>
          </a:p>
          <a:p>
            <a:r>
              <a:rPr lang="en-US" sz="3200"/>
              <a:t>      print()</a:t>
            </a:r>
          </a:p>
        </p:txBody>
      </p:sp>
    </p:spTree>
    <p:extLst>
      <p:ext uri="{BB962C8B-B14F-4D97-AF65-F5344CB8AC3E}">
        <p14:creationId xmlns:p14="http://schemas.microsoft.com/office/powerpoint/2010/main" val="254442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77075" cy="506413"/>
          </a:xfrm>
        </p:spPr>
        <p:txBody>
          <a:bodyPr>
            <a:noAutofit/>
          </a:bodyPr>
          <a:lstStyle/>
          <a:p>
            <a:r>
              <a:rPr lang="en-US" sz="3600" b="1"/>
              <a:t>Operators on complex and </a:t>
            </a:r>
            <a:r>
              <a:rPr lang="en-US" sz="3600" b="1" err="1"/>
              <a:t>bool</a:t>
            </a:r>
            <a:endParaRPr lang="en-US" sz="3600" b="1"/>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661904"/>
              </p:ext>
            </p:extLst>
          </p:nvPr>
        </p:nvGraphicFramePr>
        <p:xfrm>
          <a:off x="228599" y="506413"/>
          <a:ext cx="11601451" cy="522224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358267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80975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370840">
                <a:tc>
                  <a:txBody>
                    <a:bodyPr/>
                    <a:lstStyle/>
                    <a:p>
                      <a:pPr algn="l"/>
                      <a:endParaRPr 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rtl="0" eaLnBrk="1" latinLnBrk="0" hangingPunct="1"/>
                      <a:r>
                        <a:rPr lang="en-US" sz="1800" b="1" kern="1200">
                          <a:solidFill>
                            <a:schemeClr val="bg1"/>
                          </a:solidFill>
                          <a:latin typeface="+mn-lt"/>
                          <a:ea typeface="+mn-ea"/>
                          <a:cs typeface="+mn-cs"/>
                        </a:rPr>
                        <a:t>complex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914400" rtl="0" eaLnBrk="1" latinLnBrk="0" hangingPunct="1"/>
                      <a:r>
                        <a:rPr lang="en-US" sz="1800" b="1" kern="1200" err="1">
                          <a:solidFill>
                            <a:schemeClr val="bg1"/>
                          </a:solidFill>
                          <a:latin typeface="+mn-lt"/>
                          <a:ea typeface="+mn-ea"/>
                          <a:cs typeface="+mn-cs"/>
                        </a:rPr>
                        <a:t>bool</a:t>
                      </a:r>
                      <a:endParaRPr lang="en-US" sz="1800" b="1" kern="120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a:r>
                        <a:rPr lang="en-US">
                          <a:solidFill>
                            <a:srgbClr val="00206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solidFill>
                            <a:srgbClr val="002060"/>
                          </a:solidFill>
                        </a:rPr>
                        <a:t>Input</a:t>
                      </a:r>
                    </a:p>
                    <a:p>
                      <a:pPr marL="0" algn="l" defTabSz="914400" rtl="0" eaLnBrk="1" latinLnBrk="0" hangingPunct="1"/>
                      <a:r>
                        <a:rPr lang="en-US" sz="1800" b="1" kern="120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solidFill>
                            <a:srgbClr val="002060"/>
                          </a:solidFill>
                        </a:rPr>
                        <a:t>Output</a:t>
                      </a:r>
                    </a:p>
                    <a:p>
                      <a:pPr marL="0" algn="l" defTabSz="914400" rtl="0" eaLnBrk="1" latinLnBrk="0" hangingPunct="1"/>
                      <a:r>
                        <a:rPr lang="en-US" sz="1800" b="1" kern="120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a:solidFill>
                          <a:srgbClr val="00206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rgbClr val="002060"/>
                          </a:solidFill>
                        </a:rPr>
                        <a:t>Input </a:t>
                      </a:r>
                      <a:r>
                        <a:rPr lang="en-US" sz="1800" b="1" kern="120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solidFill>
                            <a:srgbClr val="002060"/>
                          </a:solidFill>
                        </a:rPr>
                        <a:t>Output</a:t>
                      </a:r>
                    </a:p>
                    <a:p>
                      <a:pPr marL="0" algn="l" defTabSz="914400" rtl="0" eaLnBrk="1" latinLnBrk="0" hangingPunct="1"/>
                      <a:r>
                        <a:rPr lang="en-US" sz="1800" b="1" kern="120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a:r>
                        <a:rPr lang="en-US"/>
                        <a:t>+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(3+2j) +(4+9j)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(7+11j)</a:t>
                      </a:r>
                    </a:p>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 True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a:r>
                        <a:rPr lang="en-US"/>
                        <a:t>-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(3+2j)-(4+9j)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(-1-7j)</a:t>
                      </a:r>
                    </a:p>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True-False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a:r>
                        <a:rPr lang="en-US"/>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a:solidFill>
                            <a:schemeClr val="dk1"/>
                          </a:solidFill>
                          <a:latin typeface="+mn-lt"/>
                          <a:ea typeface="+mn-ea"/>
                          <a:cs typeface="+mn-cs"/>
                        </a:rPr>
                        <a:t>(3+2j) * (4+9j)</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a:solidFill>
                            <a:schemeClr val="dk1"/>
                          </a:solidFill>
                          <a:latin typeface="+mn-lt"/>
                          <a:ea typeface="+mn-ea"/>
                          <a:cs typeface="+mn-cs"/>
                        </a:rPr>
                        <a:t>(-6+35j)</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True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l"/>
                      <a:r>
                        <a:rPr lang="en-US"/>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(3+2j) / (4+9j)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0" i="1" u="none"/>
                        <a:t>(0.3092783505154639-0.1958762886597938j)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i="1" u="sng"/>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True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1" kern="1200" err="1">
                          <a:solidFill>
                            <a:srgbClr val="FF0000"/>
                          </a:solidFill>
                          <a:latin typeface="+mn-lt"/>
                          <a:ea typeface="+mn-ea"/>
                          <a:cs typeface="+mn-cs"/>
                        </a:rPr>
                        <a:t>ZeroDivisionError</a:t>
                      </a:r>
                      <a:endParaRPr lang="en-US" sz="1800" b="1" kern="120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a:r>
                        <a:rPr lang="en-US"/>
                        <a:t>// (Integer</a:t>
                      </a:r>
                      <a:r>
                        <a:rPr lang="en-US" baseline="0"/>
                        <a:t> Division)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err="1">
                          <a:solidFill>
                            <a:srgbClr val="FF0000"/>
                          </a:solidFill>
                        </a:rPr>
                        <a:t>TypeError</a:t>
                      </a:r>
                      <a:r>
                        <a:rPr lang="en-US" b="1">
                          <a:solidFill>
                            <a:srgbClr val="FF0000"/>
                          </a:solidFill>
                        </a:rPr>
                        <a:t>: can't take floor of complex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True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 (</a:t>
                      </a:r>
                      <a:r>
                        <a:rPr lang="en-US" err="1"/>
                        <a:t>int</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l"/>
                      <a:r>
                        <a:rPr lang="en-US"/>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a:solidFill>
                            <a:schemeClr val="dk1"/>
                          </a:solidFill>
                          <a:latin typeface="+mn-lt"/>
                          <a:ea typeface="+mn-ea"/>
                          <a:cs typeface="+mn-cs"/>
                        </a:rPr>
                        <a:t>(3+2j) ** (2+3j)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a:solidFill>
                            <a:schemeClr val="dk1"/>
                          </a:solidFill>
                          <a:latin typeface="+mn-lt"/>
                          <a:ea typeface="+mn-ea"/>
                          <a:cs typeface="+mn-cs"/>
                        </a:rPr>
                        <a:t>(0.68176651908903363-2.1207457766159625j)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800" b="0" i="0" u="none" strike="noStrike" kern="1200" baseline="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t>True ** True</a:t>
                      </a:r>
                    </a:p>
                    <a:p>
                      <a:pPr algn="l"/>
                      <a:r>
                        <a:rPr lang="en-US"/>
                        <a:t>False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t>1</a:t>
                      </a:r>
                    </a:p>
                    <a:p>
                      <a:pPr algn="l"/>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l"/>
                      <a:r>
                        <a:rPr lang="en-US"/>
                        <a:t>% modulus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err="1">
                          <a:solidFill>
                            <a:srgbClr val="FF0000"/>
                          </a:solidFill>
                        </a:rPr>
                        <a:t>TypeError</a:t>
                      </a:r>
                      <a:r>
                        <a:rPr lang="en-US" b="1">
                          <a:solidFill>
                            <a:srgbClr val="FF0000"/>
                          </a:solidFill>
                        </a:rPr>
                        <a:t>: can't mod complex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err="1"/>
                        <a:t>True%False</a:t>
                      </a:r>
                      <a:endParaRPr lang="en-US"/>
                    </a:p>
                    <a:p>
                      <a:pPr algn="l"/>
                      <a:r>
                        <a:rPr lang="en-US" err="1"/>
                        <a:t>False%True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err="1">
                          <a:solidFill>
                            <a:srgbClr val="FF0000"/>
                          </a:solidFill>
                          <a:latin typeface="+mn-lt"/>
                          <a:ea typeface="+mn-ea"/>
                          <a:cs typeface="+mn-cs"/>
                        </a:rPr>
                        <a:t>ZeroDivisionError</a:t>
                      </a:r>
                      <a:endParaRPr lang="en-US" sz="1800" b="1" kern="1200">
                        <a:solidFill>
                          <a:srgbClr val="FF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79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052" y="252028"/>
            <a:ext cx="6096000" cy="313932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b="1">
                <a:latin typeface="Courier"/>
              </a:rPr>
              <a:t>Complex methods real and </a:t>
            </a:r>
            <a:r>
              <a:rPr lang="en-US" b="1" err="1">
                <a:latin typeface="Courier"/>
              </a:rPr>
              <a:t>imag</a:t>
            </a:r>
            <a:r>
              <a:rPr lang="en-US" b="1">
                <a:latin typeface="Courier"/>
              </a:rPr>
              <a:t>:</a:t>
            </a:r>
          </a:p>
          <a:p>
            <a:endParaRPr lang="en-US">
              <a:latin typeface="Courier"/>
            </a:endParaRPr>
          </a:p>
          <a:p>
            <a:r>
              <a:rPr lang="en-US">
                <a:latin typeface="Courier"/>
              </a:rPr>
              <a:t>	&gt;&gt;&gt; x = (3+2j) * (4+9j)</a:t>
            </a:r>
          </a:p>
          <a:p>
            <a:r>
              <a:rPr lang="en-US">
                <a:latin typeface="Courier"/>
              </a:rPr>
              <a:t>	&gt;&gt;&gt; x			</a:t>
            </a:r>
            <a:r>
              <a:rPr lang="en-US" b="1">
                <a:latin typeface="Courier"/>
              </a:rPr>
              <a:t>(complex)</a:t>
            </a:r>
          </a:p>
          <a:p>
            <a:r>
              <a:rPr lang="en-US">
                <a:latin typeface="Courier"/>
              </a:rPr>
              <a:t>	(-6+35j)</a:t>
            </a:r>
          </a:p>
          <a:p>
            <a:endParaRPr lang="en-US">
              <a:latin typeface="Courier"/>
            </a:endParaRPr>
          </a:p>
          <a:p>
            <a:r>
              <a:rPr lang="en-US">
                <a:latin typeface="Courier"/>
              </a:rPr>
              <a:t>	&gt;&gt;&gt; </a:t>
            </a:r>
            <a:r>
              <a:rPr lang="en-US" err="1">
                <a:latin typeface="Courier"/>
              </a:rPr>
              <a:t>x.real</a:t>
            </a:r>
            <a:r>
              <a:rPr lang="en-US">
                <a:latin typeface="Courier"/>
              </a:rPr>
              <a:t>		</a:t>
            </a:r>
            <a:r>
              <a:rPr lang="en-US" b="1">
                <a:latin typeface="Courier"/>
              </a:rPr>
              <a:t>(float)</a:t>
            </a:r>
          </a:p>
          <a:p>
            <a:r>
              <a:rPr lang="en-US">
                <a:latin typeface="Courier"/>
              </a:rPr>
              <a:t>	-6.0	</a:t>
            </a:r>
          </a:p>
          <a:p>
            <a:endParaRPr lang="en-US">
              <a:latin typeface="Courier"/>
            </a:endParaRPr>
          </a:p>
          <a:p>
            <a:r>
              <a:rPr lang="en-US">
                <a:latin typeface="Courier"/>
              </a:rPr>
              <a:t>	&gt;&gt;&gt; </a:t>
            </a:r>
            <a:r>
              <a:rPr lang="en-US" err="1">
                <a:latin typeface="Courier"/>
              </a:rPr>
              <a:t>x.imag</a:t>
            </a:r>
            <a:r>
              <a:rPr lang="en-US">
                <a:latin typeface="Courier"/>
              </a:rPr>
              <a:t>		</a:t>
            </a:r>
            <a:r>
              <a:rPr lang="en-US" b="1">
                <a:latin typeface="Courier"/>
              </a:rPr>
              <a:t>(float)</a:t>
            </a:r>
          </a:p>
          <a:p>
            <a:r>
              <a:rPr lang="en-US">
                <a:latin typeface="Courier"/>
              </a:rPr>
              <a:t>	35.0</a:t>
            </a:r>
            <a:endParaRPr lang="en-US"/>
          </a:p>
        </p:txBody>
      </p:sp>
      <p:sp>
        <p:nvSpPr>
          <p:cNvPr id="5" name="Rectangle 4"/>
          <p:cNvSpPr/>
          <p:nvPr/>
        </p:nvSpPr>
        <p:spPr>
          <a:xfrm>
            <a:off x="1589313" y="3711615"/>
            <a:ext cx="9765477" cy="1754326"/>
          </a:xfrm>
          <a:prstGeom prst="rect">
            <a:avLst/>
          </a:prstGeom>
        </p:spPr>
        <p:txBody>
          <a:bodyPr wrap="square">
            <a:spAutoFit/>
          </a:bodyPr>
          <a:lstStyle/>
          <a:p>
            <a:r>
              <a:rPr lang="en-US">
                <a:latin typeface="Courier"/>
              </a:rPr>
              <a:t>&gt;&gt;&gt; round(3.49)    </a:t>
            </a:r>
            <a:r>
              <a:rPr lang="en-US" b="1">
                <a:latin typeface="Courier"/>
              </a:rPr>
              <a:t>    #built-in function, directly used – no import</a:t>
            </a:r>
          </a:p>
          <a:p>
            <a:r>
              <a:rPr lang="en-US">
                <a:latin typeface="Courier"/>
              </a:rPr>
              <a:t>3</a:t>
            </a:r>
          </a:p>
          <a:p>
            <a:endParaRPr lang="en-US">
              <a:latin typeface="Courier"/>
            </a:endParaRPr>
          </a:p>
          <a:p>
            <a:r>
              <a:rPr lang="en-US">
                <a:latin typeface="Courier"/>
              </a:rPr>
              <a:t>&gt;&gt;&gt; import math		</a:t>
            </a:r>
          </a:p>
          <a:p>
            <a:r>
              <a:rPr lang="en-US">
                <a:latin typeface="Courier"/>
              </a:rPr>
              <a:t>&gt;&gt;&gt; </a:t>
            </a:r>
            <a:r>
              <a:rPr lang="en-US" err="1">
                <a:latin typeface="Courier"/>
              </a:rPr>
              <a:t>math.ceil</a:t>
            </a:r>
            <a:r>
              <a:rPr lang="en-US">
                <a:latin typeface="Courier"/>
              </a:rPr>
              <a:t>(3.49)	   </a:t>
            </a:r>
            <a:r>
              <a:rPr lang="en-US" b="1">
                <a:latin typeface="Courier"/>
              </a:rPr>
              <a:t>#library module function</a:t>
            </a:r>
          </a:p>
          <a:p>
            <a:r>
              <a:rPr lang="en-US">
                <a:latin typeface="Courier"/>
              </a:rPr>
              <a:t>4</a:t>
            </a:r>
            <a:endParaRPr lang="en-US"/>
          </a:p>
        </p:txBody>
      </p:sp>
    </p:spTree>
    <p:extLst>
      <p:ext uri="{BB962C8B-B14F-4D97-AF65-F5344CB8AC3E}">
        <p14:creationId xmlns:p14="http://schemas.microsoft.com/office/powerpoint/2010/main" val="122410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746504"/>
              </p:ext>
            </p:extLst>
          </p:nvPr>
        </p:nvGraphicFramePr>
        <p:xfrm>
          <a:off x="2168236" y="1065605"/>
          <a:ext cx="8495806" cy="3134360"/>
        </p:xfrm>
        <a:graphic>
          <a:graphicData uri="http://schemas.openxmlformats.org/drawingml/2006/table">
            <a:tbl>
              <a:tblPr firstRow="1" bandRow="1">
                <a:tableStyleId>{5C22544A-7EE6-4342-B048-85BDC9FD1C3A}</a:tableStyleId>
              </a:tblPr>
              <a:tblGrid>
                <a:gridCol w="3555671">
                  <a:extLst>
                    <a:ext uri="{9D8B030D-6E8A-4147-A177-3AD203B41FA5}">
                      <a16:colId xmlns:a16="http://schemas.microsoft.com/office/drawing/2014/main" val="20000"/>
                    </a:ext>
                  </a:extLst>
                </a:gridCol>
                <a:gridCol w="4940135">
                  <a:extLst>
                    <a:ext uri="{9D8B030D-6E8A-4147-A177-3AD203B41FA5}">
                      <a16:colId xmlns:a16="http://schemas.microsoft.com/office/drawing/2014/main" val="20001"/>
                    </a:ext>
                  </a:extLst>
                </a:gridCol>
              </a:tblGrid>
              <a:tr h="370840">
                <a:tc gridSpan="2">
                  <a:txBody>
                    <a:bodyPr/>
                    <a:lstStyle/>
                    <a:p>
                      <a:pPr algn="ctr"/>
                      <a:r>
                        <a:rPr lang="en-US"/>
                        <a:t>cmath library module functions (</a:t>
                      </a:r>
                      <a:r>
                        <a:rPr lang="en-US" err="1"/>
                        <a:t>opeates</a:t>
                      </a:r>
                      <a:r>
                        <a:rPr lang="en-US"/>
                        <a:t> on complex numbers)</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ctr"/>
                      <a:r>
                        <a:rPr lang="en-US" b="1"/>
                        <a:t>Input statements</a:t>
                      </a:r>
                    </a:p>
                  </a:txBody>
                  <a:tcPr/>
                </a:tc>
                <a:tc>
                  <a:txBody>
                    <a:bodyPr/>
                    <a:lstStyle/>
                    <a:p>
                      <a:pPr algn="ctr"/>
                      <a:r>
                        <a:rPr lang="en-US" b="1"/>
                        <a:t>output</a:t>
                      </a:r>
                    </a:p>
                  </a:txBody>
                  <a:tcPr/>
                </a:tc>
                <a:extLst>
                  <a:ext uri="{0D108BD9-81ED-4DB2-BD59-A6C34878D82A}">
                    <a16:rowId xmlns:a16="http://schemas.microsoft.com/office/drawing/2014/main" val="10001"/>
                  </a:ext>
                </a:extLst>
              </a:tr>
              <a:tr h="370840">
                <a:tc>
                  <a:txBody>
                    <a:bodyPr/>
                    <a:lstStyle/>
                    <a:p>
                      <a:r>
                        <a:rPr lang="en-US"/>
                        <a:t>import cmath </a:t>
                      </a:r>
                    </a:p>
                    <a:p>
                      <a:r>
                        <a:rPr lang="en-US" err="1"/>
                        <a:t>cmath.sqrt</a:t>
                      </a:r>
                      <a:r>
                        <a:rPr lang="en-US"/>
                        <a:t>(3+4j)</a:t>
                      </a:r>
                    </a:p>
                  </a:txBody>
                  <a:tcPr/>
                </a:tc>
                <a:tc>
                  <a:txBody>
                    <a:bodyPr/>
                    <a:lstStyle/>
                    <a:p>
                      <a:endParaRPr lang="en-US"/>
                    </a:p>
                    <a:p>
                      <a:r>
                        <a:rPr lang="en-US"/>
                        <a:t>(2+1j)</a:t>
                      </a:r>
                    </a:p>
                  </a:txBody>
                  <a:tcPr/>
                </a:tc>
                <a:extLst>
                  <a:ext uri="{0D108BD9-81ED-4DB2-BD59-A6C34878D82A}">
                    <a16:rowId xmlns:a16="http://schemas.microsoft.com/office/drawing/2014/main" val="10002"/>
                  </a:ext>
                </a:extLst>
              </a:tr>
              <a:tr h="370840">
                <a:tc>
                  <a:txBody>
                    <a:bodyPr/>
                    <a:lstStyle/>
                    <a:p>
                      <a:r>
                        <a:rPr lang="en-US" err="1"/>
                        <a:t>cmath.sin</a:t>
                      </a:r>
                      <a:r>
                        <a:rPr lang="en-US"/>
                        <a:t>(3+4j)</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(3.853738037919377-27.016813258003936j)</a:t>
                      </a:r>
                    </a:p>
                  </a:txBody>
                  <a:tcPr/>
                </a:tc>
                <a:extLst>
                  <a:ext uri="{0D108BD9-81ED-4DB2-BD59-A6C34878D82A}">
                    <a16:rowId xmlns:a16="http://schemas.microsoft.com/office/drawing/2014/main" val="10003"/>
                  </a:ext>
                </a:extLst>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solidFill>
                            <a:schemeClr val="bg1"/>
                          </a:solidFill>
                        </a:rPr>
                        <a:t>Some more math module library functions</a:t>
                      </a:r>
                      <a:r>
                        <a:rPr lang="en-US" b="1" baseline="0">
                          <a:solidFill>
                            <a:schemeClr val="bg1"/>
                          </a:solidFill>
                        </a:rPr>
                        <a:t> (operates on </a:t>
                      </a:r>
                      <a:r>
                        <a:rPr lang="en-US" b="1" baseline="0" err="1">
                          <a:solidFill>
                            <a:schemeClr val="bg1"/>
                          </a:solidFill>
                        </a:rPr>
                        <a:t>int</a:t>
                      </a:r>
                      <a:r>
                        <a:rPr lang="en-US" b="1" baseline="0">
                          <a:solidFill>
                            <a:schemeClr val="bg1"/>
                          </a:solidFill>
                        </a:rPr>
                        <a:t>, float and </a:t>
                      </a:r>
                      <a:r>
                        <a:rPr lang="en-US" b="1" baseline="0" err="1">
                          <a:solidFill>
                            <a:schemeClr val="bg1"/>
                          </a:solidFill>
                        </a:rPr>
                        <a:t>bool</a:t>
                      </a:r>
                      <a:r>
                        <a:rPr lang="en-US" b="1" baseline="0">
                          <a:solidFill>
                            <a:schemeClr val="bg1"/>
                          </a:solidFill>
                        </a:rPr>
                        <a:t> numbers)</a:t>
                      </a:r>
                      <a:endParaRPr lang="en-US" b="1">
                        <a:solidFill>
                          <a:schemeClr val="bg1"/>
                        </a:solidFill>
                      </a:endParaRPr>
                    </a:p>
                  </a:txBody>
                  <a:tcPr>
                    <a:solidFill>
                      <a:srgbClr val="0070C0"/>
                    </a:solidFill>
                  </a:tcPr>
                </a:tc>
                <a:tc hMerge="1">
                  <a:txBody>
                    <a:bodyPr/>
                    <a:lstStyle/>
                    <a:p>
                      <a:endParaRPr lang="en-US"/>
                    </a:p>
                  </a:txBody>
                  <a:tcPr/>
                </a:tc>
                <a:extLst>
                  <a:ext uri="{0D108BD9-81ED-4DB2-BD59-A6C34878D82A}">
                    <a16:rowId xmlns:a16="http://schemas.microsoft.com/office/drawing/2014/main" val="10004"/>
                  </a:ext>
                </a:extLst>
              </a:tr>
              <a:tr h="370840">
                <a:tc>
                  <a:txBody>
                    <a:bodyPr/>
                    <a:lstStyle/>
                    <a:p>
                      <a:r>
                        <a:rPr lang="en-US"/>
                        <a:t>import math</a:t>
                      </a:r>
                    </a:p>
                    <a:p>
                      <a:r>
                        <a:rPr lang="en-US" err="1"/>
                        <a:t>math.pow</a:t>
                      </a:r>
                      <a:r>
                        <a:rPr lang="en-US"/>
                        <a:t>(5.2,2.5)</a:t>
                      </a:r>
                    </a:p>
                  </a:txBody>
                  <a:tcPr/>
                </a:tc>
                <a:tc>
                  <a:txBody>
                    <a:bodyPr/>
                    <a:lstStyle/>
                    <a:p>
                      <a:endParaRPr lang="en-US"/>
                    </a:p>
                    <a:p>
                      <a:r>
                        <a:rPr lang="en-US"/>
                        <a:t>61.66068698936139</a:t>
                      </a:r>
                    </a:p>
                  </a:txBody>
                  <a:tcPr/>
                </a:tc>
                <a:extLst>
                  <a:ext uri="{0D108BD9-81ED-4DB2-BD59-A6C34878D82A}">
                    <a16:rowId xmlns:a16="http://schemas.microsoft.com/office/drawing/2014/main" val="10005"/>
                  </a:ext>
                </a:extLst>
              </a:tr>
              <a:tr h="370840">
                <a:tc>
                  <a:txBody>
                    <a:bodyPr/>
                    <a:lstStyle/>
                    <a:p>
                      <a:r>
                        <a:rPr lang="en-US" err="1"/>
                        <a:t>math.tan</a:t>
                      </a:r>
                      <a:r>
                        <a:rPr lang="en-US"/>
                        <a:t>(45)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1.6197751905438615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021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0515600" cy="1325563"/>
          </a:xfrm>
        </p:spPr>
        <p:txBody>
          <a:bodyPr/>
          <a:lstStyle/>
          <a:p>
            <a:r>
              <a:rPr lang="en-US"/>
              <a:t>List</a:t>
            </a:r>
          </a:p>
        </p:txBody>
      </p:sp>
      <p:sp>
        <p:nvSpPr>
          <p:cNvPr id="7" name="Rectangle 6"/>
          <p:cNvSpPr/>
          <p:nvPr/>
        </p:nvSpPr>
        <p:spPr>
          <a:xfrm>
            <a:off x="261937" y="1111250"/>
            <a:ext cx="11368089" cy="2800767"/>
          </a:xfrm>
          <a:prstGeom prst="rect">
            <a:avLst/>
          </a:prstGeom>
        </p:spPr>
        <p:txBody>
          <a:bodyPr wrap="square">
            <a:spAutoFit/>
          </a:bodyPr>
          <a:lstStyle/>
          <a:p>
            <a:r>
              <a:rPr lang="en-US" sz="2200">
                <a:latin typeface="Times New Roman" panose="02020603050405020304" pitchFamily="18" charset="0"/>
                <a:cs typeface="Times New Roman" panose="02020603050405020304" pitchFamily="18" charset="0"/>
              </a:rPr>
              <a:t>[]  				</a:t>
            </a:r>
            <a:r>
              <a:rPr lang="en-US" sz="2200" b="1">
                <a:latin typeface="Times New Roman" panose="02020603050405020304" pitchFamily="18" charset="0"/>
                <a:cs typeface="Times New Roman" panose="02020603050405020304" pitchFamily="18" charset="0"/>
              </a:rPr>
              <a:t>#empty list</a:t>
            </a:r>
          </a:p>
          <a:p>
            <a:r>
              <a:rPr lang="en-US" sz="2200">
                <a:latin typeface="Times New Roman" panose="02020603050405020304" pitchFamily="18" charset="0"/>
                <a:cs typeface="Times New Roman" panose="02020603050405020304" pitchFamily="18" charset="0"/>
              </a:rPr>
              <a:t>[1]</a:t>
            </a:r>
          </a:p>
          <a:p>
            <a:r>
              <a:rPr lang="en-US" sz="2200">
                <a:latin typeface="Times New Roman" panose="02020603050405020304" pitchFamily="18" charset="0"/>
                <a:cs typeface="Times New Roman" panose="02020603050405020304" pitchFamily="18" charset="0"/>
              </a:rPr>
              <a:t>[1, 2, 3, 4, 5, 6, 7, 8, 12]</a:t>
            </a:r>
          </a:p>
          <a:p>
            <a:r>
              <a:rPr lang="en-US" sz="2200">
                <a:latin typeface="Times New Roman" panose="02020603050405020304" pitchFamily="18" charset="0"/>
                <a:cs typeface="Times New Roman" panose="02020603050405020304" pitchFamily="18" charset="0"/>
              </a:rPr>
              <a:t>[1, "two", 3, 4.0, ["a", "b"], (5,6)]</a:t>
            </a:r>
          </a:p>
          <a:p>
            <a:endParaRPr 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A list can contain a mixture of other types as its elements, including strings, tuples, lists, dictionaries, functions, file objects, and any type of number.</a:t>
            </a:r>
          </a:p>
          <a:p>
            <a:pPr marL="285750" indent="-285750" algn="just">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 A list can be indexed from its front or back. </a:t>
            </a:r>
          </a:p>
        </p:txBody>
      </p:sp>
      <p:pic>
        <p:nvPicPr>
          <p:cNvPr id="9" name="Picture 8"/>
          <p:cNvPicPr>
            <a:picLocks noChangeAspect="1"/>
          </p:cNvPicPr>
          <p:nvPr/>
        </p:nvPicPr>
        <p:blipFill>
          <a:blip r:embed="rId2"/>
          <a:stretch>
            <a:fillRect/>
          </a:stretch>
        </p:blipFill>
        <p:spPr>
          <a:xfrm>
            <a:off x="1509712" y="4171949"/>
            <a:ext cx="9005888" cy="2091255"/>
          </a:xfrm>
          <a:prstGeom prst="rect">
            <a:avLst/>
          </a:prstGeom>
        </p:spPr>
      </p:pic>
    </p:spTree>
    <p:extLst>
      <p:ext uri="{BB962C8B-B14F-4D97-AF65-F5344CB8AC3E}">
        <p14:creationId xmlns:p14="http://schemas.microsoft.com/office/powerpoint/2010/main" val="236130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0"/>
            <a:ext cx="10515600" cy="1325563"/>
          </a:xfrm>
        </p:spPr>
        <p:txBody>
          <a:bodyPr/>
          <a:lstStyle/>
          <a:p>
            <a:pPr algn="ctr"/>
            <a:r>
              <a:rPr lang="en-US">
                <a:latin typeface="Times New Roman" panose="02020603050405020304" pitchFamily="18" charset="0"/>
                <a:cs typeface="Times New Roman" panose="02020603050405020304" pitchFamily="18" charset="0"/>
              </a:rPr>
              <a:t>List’s </a:t>
            </a:r>
            <a:r>
              <a:rPr lang="en-US" err="1">
                <a:latin typeface="Times New Roman" panose="02020603050405020304" pitchFamily="18" charset="0"/>
                <a:cs typeface="Times New Roman" panose="02020603050405020304" pitchFamily="18" charset="0"/>
              </a:rPr>
              <a:t>subsegment</a:t>
            </a:r>
            <a:r>
              <a:rPr lang="en-US">
                <a:latin typeface="Times New Roman" panose="02020603050405020304" pitchFamily="18" charset="0"/>
                <a:cs typeface="Times New Roman" panose="02020603050405020304" pitchFamily="18" charset="0"/>
              </a:rPr>
              <a:t> or slice </a:t>
            </a:r>
            <a:br>
              <a:rPr lang="en-US">
                <a:latin typeface="Times New Roman" panose="02020603050405020304" pitchFamily="18" charset="0"/>
                <a:cs typeface="Times New Roman" panose="02020603050405020304" pitchFamily="18" charset="0"/>
              </a:rPr>
            </a:br>
            <a:r>
              <a:rPr lang="en-US" b="1" i="1" u="sng" err="1">
                <a:solidFill>
                  <a:srgbClr val="FF0000"/>
                </a:solidFill>
                <a:latin typeface="Times New Roman" panose="02020603050405020304" pitchFamily="18" charset="0"/>
                <a:cs typeface="Times New Roman" panose="02020603050405020304" pitchFamily="18" charset="0"/>
              </a:rPr>
              <a:t>slice</a:t>
            </a:r>
            <a:r>
              <a:rPr lang="en-US" b="1" i="1" u="sng">
                <a:solidFill>
                  <a:srgbClr val="FF0000"/>
                </a:solidFill>
                <a:latin typeface="Times New Roman" panose="02020603050405020304" pitchFamily="18" charset="0"/>
                <a:cs typeface="Times New Roman" panose="02020603050405020304" pitchFamily="18" charset="0"/>
              </a:rPr>
              <a:t> notation</a:t>
            </a:r>
          </a:p>
        </p:txBody>
      </p:sp>
      <p:graphicFrame>
        <p:nvGraphicFramePr>
          <p:cNvPr id="4" name="Table 3"/>
          <p:cNvGraphicFramePr>
            <a:graphicFrameLocks noGrp="1"/>
          </p:cNvGraphicFramePr>
          <p:nvPr>
            <p:extLst>
              <p:ext uri="{D42A27DB-BD31-4B8C-83A1-F6EECF244321}">
                <p14:modId xmlns:p14="http://schemas.microsoft.com/office/powerpoint/2010/main" val="2161188927"/>
              </p:ext>
            </p:extLst>
          </p:nvPr>
        </p:nvGraphicFramePr>
        <p:xfrm>
          <a:off x="1470670" y="1325563"/>
          <a:ext cx="9854555" cy="4886724"/>
        </p:xfrm>
        <a:graphic>
          <a:graphicData uri="http://schemas.openxmlformats.org/drawingml/2006/table">
            <a:tbl>
              <a:tblPr firstRow="1" bandRow="1">
                <a:tableStyleId>{5C22544A-7EE6-4342-B048-85BDC9FD1C3A}</a:tableStyleId>
              </a:tblPr>
              <a:tblGrid>
                <a:gridCol w="2625080">
                  <a:extLst>
                    <a:ext uri="{9D8B030D-6E8A-4147-A177-3AD203B41FA5}">
                      <a16:colId xmlns:a16="http://schemas.microsoft.com/office/drawing/2014/main" val="20000"/>
                    </a:ext>
                  </a:extLst>
                </a:gridCol>
                <a:gridCol w="1514476">
                  <a:extLst>
                    <a:ext uri="{9D8B030D-6E8A-4147-A177-3AD203B41FA5}">
                      <a16:colId xmlns:a16="http://schemas.microsoft.com/office/drawing/2014/main" val="20001"/>
                    </a:ext>
                  </a:extLst>
                </a:gridCol>
                <a:gridCol w="5714999">
                  <a:extLst>
                    <a:ext uri="{9D8B030D-6E8A-4147-A177-3AD203B41FA5}">
                      <a16:colId xmlns:a16="http://schemas.microsoft.com/office/drawing/2014/main" val="20002"/>
                    </a:ext>
                  </a:extLst>
                </a:gridCol>
              </a:tblGrid>
              <a:tr h="376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x = ["first", "second", "third", "fourth"]</a:t>
                      </a:r>
                    </a:p>
                  </a:txBody>
                  <a:tcPr/>
                </a:tc>
                <a:tc hMerge="1">
                  <a:txBody>
                    <a:bodyPr/>
                    <a:lstStyle/>
                    <a:p>
                      <a:endParaRPr lang="en-US"/>
                    </a:p>
                  </a:txBody>
                  <a:tcPr/>
                </a:tc>
                <a:extLst>
                  <a:ext uri="{0D108BD9-81ED-4DB2-BD59-A6C34878D82A}">
                    <a16:rowId xmlns:a16="http://schemas.microsoft.com/office/drawing/2014/main" val="10000"/>
                  </a:ext>
                </a:extLst>
              </a:tr>
              <a:tr h="472412">
                <a:tc>
                  <a:txBody>
                    <a:bodyPr/>
                    <a:lstStyle/>
                    <a:p>
                      <a:pPr algn="ctr"/>
                      <a:endParaRPr lang="en-US"/>
                    </a:p>
                  </a:txBody>
                  <a:tcPr/>
                </a:tc>
                <a:tc>
                  <a:txBody>
                    <a:bodyPr/>
                    <a:lstStyle/>
                    <a:p>
                      <a:pPr algn="ctr"/>
                      <a:r>
                        <a:rPr lang="en-US"/>
                        <a:t>Input</a:t>
                      </a:r>
                    </a:p>
                  </a:txBody>
                  <a:tcPr/>
                </a:tc>
                <a:tc>
                  <a:txBody>
                    <a:bodyPr/>
                    <a:lstStyle/>
                    <a:p>
                      <a:pPr algn="ctr"/>
                      <a:r>
                        <a:rPr lang="en-US"/>
                        <a:t>Output</a:t>
                      </a:r>
                    </a:p>
                  </a:txBody>
                  <a:tcPr/>
                </a:tc>
                <a:extLst>
                  <a:ext uri="{0D108BD9-81ED-4DB2-BD59-A6C34878D82A}">
                    <a16:rowId xmlns:a16="http://schemas.microsoft.com/office/drawing/2014/main" val="10001"/>
                  </a:ext>
                </a:extLst>
              </a:tr>
              <a:tr h="376900">
                <a:tc>
                  <a:txBody>
                    <a:bodyPr/>
                    <a:lstStyle/>
                    <a:p>
                      <a:pPr algn="ctr"/>
                      <a:r>
                        <a:rPr lang="en-US" b="1"/>
                        <a:t>Indexing</a:t>
                      </a:r>
                    </a:p>
                  </a:txBody>
                  <a:tcPr/>
                </a:tc>
                <a:tc>
                  <a:txBody>
                    <a:bodyPr/>
                    <a:lstStyle/>
                    <a:p>
                      <a:r>
                        <a:rPr lang="en-US"/>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IndexError</a:t>
                      </a:r>
                      <a:r>
                        <a:rPr lang="en-US"/>
                        <a:t>: list index out of range</a:t>
                      </a:r>
                    </a:p>
                  </a:txBody>
                  <a:tcPr/>
                </a:tc>
                <a:extLst>
                  <a:ext uri="{0D108BD9-81ED-4DB2-BD59-A6C34878D82A}">
                    <a16:rowId xmlns:a16="http://schemas.microsoft.com/office/drawing/2014/main" val="10002"/>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a:t>IndexError</a:t>
                      </a:r>
                      <a:r>
                        <a:rPr lang="en-US"/>
                        <a:t>: list index out of range</a:t>
                      </a:r>
                    </a:p>
                  </a:txBody>
                  <a:tcPr/>
                </a:tc>
                <a:extLst>
                  <a:ext uri="{0D108BD9-81ED-4DB2-BD59-A6C34878D82A}">
                    <a16:rowId xmlns:a16="http://schemas.microsoft.com/office/drawing/2014/main" val="10003"/>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'fourth'</a:t>
                      </a:r>
                    </a:p>
                  </a:txBody>
                  <a:tcPr/>
                </a:tc>
                <a:extLst>
                  <a:ext uri="{0D108BD9-81ED-4DB2-BD59-A6C34878D82A}">
                    <a16:rowId xmlns:a16="http://schemas.microsoft.com/office/drawing/2014/main" val="10004"/>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'third'</a:t>
                      </a:r>
                    </a:p>
                  </a:txBody>
                  <a:tcPr/>
                </a:tc>
                <a:extLst>
                  <a:ext uri="{0D108BD9-81ED-4DB2-BD59-A6C34878D82A}">
                    <a16:rowId xmlns:a16="http://schemas.microsoft.com/office/drawing/2014/main" val="10005"/>
                  </a:ext>
                </a:extLst>
              </a:tr>
              <a:tr h="645312">
                <a:tc>
                  <a:txBody>
                    <a:bodyPr/>
                    <a:lstStyle/>
                    <a:p>
                      <a:pPr algn="ctr"/>
                      <a:r>
                        <a:rPr lang="en-US" b="1"/>
                        <a:t>Slicing</a:t>
                      </a:r>
                    </a:p>
                    <a:p>
                      <a:pPr algn="ctr"/>
                      <a:r>
                        <a:rPr lang="en-US" b="1"/>
                        <a:t>(Finding</a:t>
                      </a:r>
                      <a:r>
                        <a:rPr lang="en-US" b="1" baseline="0"/>
                        <a:t> </a:t>
                      </a:r>
                      <a:r>
                        <a:rPr lang="en-US" b="1" baseline="0" err="1"/>
                        <a:t>sublist</a:t>
                      </a:r>
                      <a:r>
                        <a:rPr lang="en-US" b="1" baseline="0"/>
                        <a:t>)</a:t>
                      </a:r>
                      <a:endParaRPr lang="en-US" b="1"/>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x[</a:t>
                      </a:r>
                      <a:r>
                        <a:rPr lang="en-US" b="1" err="1"/>
                        <a:t>m:n</a:t>
                      </a:r>
                      <a:r>
                        <a:rPr lang="en-US" b="1"/>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t>Extracts</a:t>
                      </a:r>
                      <a:r>
                        <a:rPr lang="en-US" b="1" baseline="0"/>
                        <a:t> the elements of </a:t>
                      </a:r>
                      <a:r>
                        <a:rPr lang="en-US" b="1" baseline="0" err="1"/>
                        <a:t>m</a:t>
                      </a:r>
                      <a:r>
                        <a:rPr lang="en-US" b="1" baseline="30000" err="1">
                          <a:solidFill>
                            <a:schemeClr val="tx1"/>
                          </a:solidFill>
                        </a:rPr>
                        <a:t>th</a:t>
                      </a:r>
                      <a:r>
                        <a:rPr lang="en-US" b="1" baseline="30000">
                          <a:solidFill>
                            <a:schemeClr val="tx1"/>
                          </a:solidFill>
                        </a:rPr>
                        <a:t> </a:t>
                      </a:r>
                      <a:r>
                        <a:rPr lang="en-US" b="1" baseline="0"/>
                        <a:t>index to (n-1)</a:t>
                      </a:r>
                      <a:r>
                        <a:rPr lang="en-US" sz="1800" b="1" kern="1200" baseline="30000" err="1">
                          <a:solidFill>
                            <a:schemeClr val="tx1"/>
                          </a:solidFill>
                          <a:latin typeface="+mn-lt"/>
                          <a:ea typeface="+mn-ea"/>
                          <a:cs typeface="+mn-cs"/>
                        </a:rPr>
                        <a:t>th</a:t>
                      </a:r>
                      <a:r>
                        <a:rPr lang="en-US" b="1" baseline="0"/>
                        <a:t> index.</a:t>
                      </a:r>
                      <a:endParaRPr lang="en-US" b="1"/>
                    </a:p>
                  </a:txBody>
                  <a:tcPr/>
                </a:tc>
                <a:extLst>
                  <a:ext uri="{0D108BD9-81ED-4DB2-BD59-A6C34878D82A}">
                    <a16:rowId xmlns:a16="http://schemas.microsoft.com/office/drawing/2014/main" val="10006"/>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['first', 'second', 'third']</a:t>
                      </a:r>
                    </a:p>
                  </a:txBody>
                  <a:tcPr/>
                </a:tc>
                <a:extLst>
                  <a:ext uri="{0D108BD9-81ED-4DB2-BD59-A6C34878D82A}">
                    <a16:rowId xmlns:a16="http://schemas.microsoft.com/office/drawing/2014/main" val="10007"/>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['second', 'third']</a:t>
                      </a:r>
                    </a:p>
                  </a:txBody>
                  <a:tcPr/>
                </a:tc>
                <a:extLst>
                  <a:ext uri="{0D108BD9-81ED-4DB2-BD59-A6C34878D82A}">
                    <a16:rowId xmlns:a16="http://schemas.microsoft.com/office/drawing/2014/main" val="10008"/>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['third']</a:t>
                      </a:r>
                    </a:p>
                  </a:txBody>
                  <a:tcPr/>
                </a:tc>
                <a:extLst>
                  <a:ext uri="{0D108BD9-81ED-4DB2-BD59-A6C34878D82A}">
                    <a16:rowId xmlns:a16="http://schemas.microsoft.com/office/drawing/2014/main" val="10009"/>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['first', 'second', 'third']</a:t>
                      </a:r>
                    </a:p>
                  </a:txBody>
                  <a:tcPr/>
                </a:tc>
                <a:extLst>
                  <a:ext uri="{0D108BD9-81ED-4DB2-BD59-A6C34878D82A}">
                    <a16:rowId xmlns:a16="http://schemas.microsoft.com/office/drawing/2014/main" val="10010"/>
                  </a:ext>
                </a:extLst>
              </a:tr>
              <a:tr h="3769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['third', 'fourth']</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3677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388ED4A7B2CC42B9A8033A92FCAA80" ma:contentTypeVersion="0" ma:contentTypeDescription="Create a new document." ma:contentTypeScope="" ma:versionID="65395c4992bae9b39cf79beca69e55c4">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821BFA-232C-4938-A183-5A72064FA936}"/>
</file>

<file path=customXml/itemProps2.xml><?xml version="1.0" encoding="utf-8"?>
<ds:datastoreItem xmlns:ds="http://schemas.openxmlformats.org/officeDocument/2006/customXml" ds:itemID="{BEA79D0F-9AEC-4198-BC5B-C6D281293B04}">
  <ds:schemaRefs>
    <ds:schemaRef ds:uri="http://schemas.microsoft.com/sharepoint/v3/contenttype/forms"/>
  </ds:schemaRefs>
</ds:datastoreItem>
</file>

<file path=customXml/itemProps3.xml><?xml version="1.0" encoding="utf-8"?>
<ds:datastoreItem xmlns:ds="http://schemas.openxmlformats.org/officeDocument/2006/customXml" ds:itemID="{1CEEC449-564F-47D0-BF38-5BF1138E2E8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44</Slides>
  <Notes>1</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Built-in data types:</vt:lpstr>
      <vt:lpstr>Python provides conditional and iterative control flow</vt:lpstr>
      <vt:lpstr>Numbers: Integers</vt:lpstr>
      <vt:lpstr>Operators on int and float</vt:lpstr>
      <vt:lpstr>Operators on complex and bool</vt:lpstr>
      <vt:lpstr>PowerPoint Presentation</vt:lpstr>
      <vt:lpstr>PowerPoint Presentation</vt:lpstr>
      <vt:lpstr>List</vt:lpstr>
      <vt:lpstr>List’s subsegment or slice  slice notation</vt:lpstr>
      <vt:lpstr>PowerPoint Presentation</vt:lpstr>
      <vt:lpstr>List updation</vt:lpstr>
      <vt:lpstr>PowerPoint Presentation</vt:lpstr>
      <vt:lpstr>PowerPoint Presentation</vt:lpstr>
      <vt:lpstr>Tuples</vt:lpstr>
      <vt:lpstr>Mutable tuple members are mutable Ex: a list in tuple is mutable</vt:lpstr>
      <vt:lpstr>Tuples</vt:lpstr>
      <vt:lpstr>Strings</vt:lpstr>
      <vt:lpstr>Strings</vt:lpstr>
      <vt:lpstr>Dictionaries</vt:lpstr>
      <vt:lpstr>Dictionaries</vt:lpstr>
      <vt:lpstr>PowerPoint Presentation</vt:lpstr>
      <vt:lpstr>Dictionaries</vt:lpstr>
      <vt:lpstr>Dictionaries</vt:lpstr>
      <vt:lpstr>Sets</vt:lpstr>
      <vt:lpstr>Control flow structures</vt:lpstr>
      <vt:lpstr>Control flow structures</vt:lpstr>
      <vt:lpstr>Empty Values are False</vt:lpstr>
      <vt:lpstr>The if-elif-else statement (Contd..)</vt:lpstr>
      <vt:lpstr>While loop</vt:lpstr>
      <vt:lpstr>The for loop</vt:lpstr>
      <vt:lpstr>PowerPoint Presentation</vt:lpstr>
      <vt:lpstr>PowerPoint Presentation</vt:lpstr>
      <vt:lpstr>PowerPoint Presentation</vt:lpstr>
      <vt:lpstr>The range function</vt:lpstr>
      <vt:lpstr>Nested for loop</vt:lpstr>
      <vt:lpstr>Break</vt:lpstr>
      <vt:lpstr>Generate first ‘n’ terms of Fibonacci series.</vt:lpstr>
      <vt:lpstr>Find the factorial of ‘n’</vt:lpstr>
      <vt:lpstr>Armstrong number</vt:lpstr>
      <vt:lpstr>Write a Python program to find if the user entered number is Armstrong or not</vt:lpstr>
      <vt:lpstr>Generate the following pattern using nested for loops</vt:lpstr>
      <vt:lpstr>Generate pattern</vt:lpstr>
      <vt:lpstr>Pattern generation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dc:creator>
  <cp:revision>1</cp:revision>
  <dcterms:created xsi:type="dcterms:W3CDTF">2015-01-12T05:06:04Z</dcterms:created>
  <dcterms:modified xsi:type="dcterms:W3CDTF">2021-10-18T06:31:02Z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0x01010050388ED4A7B2CC42B9A8033A92FCAA80</vt:lpwstr>
  </property>
</Properties>
</file>