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325" r:id="rId5"/>
    <p:sldId id="326" r:id="rId6"/>
    <p:sldId id="327" r:id="rId7"/>
    <p:sldId id="328" r:id="rId8"/>
    <p:sldId id="329" r:id="rId9"/>
    <p:sldId id="330" r:id="rId10"/>
    <p:sldId id="331" r:id="rId11"/>
    <p:sldId id="266" r:id="rId12"/>
    <p:sldId id="336" r:id="rId13"/>
    <p:sldId id="340" r:id="rId14"/>
    <p:sldId id="334" r:id="rId15"/>
    <p:sldId id="33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FBCA4B-DFC0-8C49-9AC3-C91D2F3F18A4}" v="2" dt="2023-11-20T05:15:21.4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46"/>
  </p:normalViewPr>
  <p:slideViewPr>
    <p:cSldViewPr snapToGrid="0">
      <p:cViewPr varScale="1">
        <p:scale>
          <a:sx n="89" d="100"/>
          <a:sy n="89" d="100"/>
        </p:scale>
        <p:origin x="896" y="160"/>
      </p:cViewPr>
      <p:guideLst>
        <p:guide pos="816"/>
        <p:guide orient="horz" pos="38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11/20/23</a:t>
            </a:fld>
            <a:endParaRPr lang="en-US"/>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a:xfrm>
            <a:off x="838200" y="1843266"/>
            <a:ext cx="10515600" cy="1841198"/>
          </a:xfrm>
        </p:spPr>
        <p:txBody>
          <a:bodyPr/>
          <a:lstStyle/>
          <a:p>
            <a:r>
              <a:rPr lang="en-IN" sz="3200" dirty="0">
                <a:solidFill>
                  <a:srgbClr val="323232"/>
                </a:solidFill>
                <a:cs typeface="Posterama"/>
              </a:rPr>
              <a:t>DIAGNOSIs</a:t>
            </a:r>
            <a:r>
              <a:rPr lang="en-IN" sz="3200">
                <a:solidFill>
                  <a:srgbClr val="323232"/>
                </a:solidFill>
                <a:cs typeface="Posterama"/>
              </a:rPr>
              <a:t> OF THYROID CANCER USING MACHING LEARNING</a:t>
            </a:r>
          </a:p>
        </p:txBody>
      </p:sp>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a:xfrm>
            <a:off x="1524000" y="5966693"/>
            <a:ext cx="9144000" cy="434107"/>
          </a:xfrm>
        </p:spPr>
        <p:txBody>
          <a:bodyPr/>
          <a:lstStyle/>
          <a:p>
            <a:r>
              <a:rPr lang="en-US"/>
              <a:t>Aditya KUMAR, SANJEEB KUMAR RAI, RAHUL RAVEL</a:t>
            </a:r>
          </a:p>
        </p:txBody>
      </p:sp>
      <p:pic>
        <p:nvPicPr>
          <p:cNvPr id="3" name="Picture 2" descr="A logo with a black background&#10;&#10;Description automatically generated">
            <a:extLst>
              <a:ext uri="{FF2B5EF4-FFF2-40B4-BE49-F238E27FC236}">
                <a16:creationId xmlns:a16="http://schemas.microsoft.com/office/drawing/2014/main" id="{6FF060D8-3784-CB48-1529-E1531A26B836}"/>
              </a:ext>
            </a:extLst>
          </p:cNvPr>
          <p:cNvPicPr>
            <a:picLocks noChangeAspect="1"/>
          </p:cNvPicPr>
          <p:nvPr/>
        </p:nvPicPr>
        <p:blipFill>
          <a:blip r:embed="rId2"/>
          <a:stretch>
            <a:fillRect/>
          </a:stretch>
        </p:blipFill>
        <p:spPr>
          <a:xfrm>
            <a:off x="5181600" y="613823"/>
            <a:ext cx="1828800" cy="1447800"/>
          </a:xfrm>
          <a:prstGeom prst="rect">
            <a:avLst/>
          </a:prstGeom>
        </p:spPr>
      </p:pic>
      <p:sp>
        <p:nvSpPr>
          <p:cNvPr id="6" name="TextBox 5">
            <a:extLst>
              <a:ext uri="{FF2B5EF4-FFF2-40B4-BE49-F238E27FC236}">
                <a16:creationId xmlns:a16="http://schemas.microsoft.com/office/drawing/2014/main" id="{CED7AA2A-D2A5-17A7-C991-E373E574759F}"/>
              </a:ext>
            </a:extLst>
          </p:cNvPr>
          <p:cNvSpPr txBox="1"/>
          <p:nvPr/>
        </p:nvSpPr>
        <p:spPr>
          <a:xfrm>
            <a:off x="1666067" y="4223287"/>
            <a:ext cx="9589576" cy="21852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200" i="1">
                <a:latin typeface="Times New Roman"/>
                <a:cs typeface="Times New Roman"/>
              </a:rPr>
              <a:t>                                                                                        </a:t>
            </a:r>
            <a:r>
              <a:rPr lang="en-US" sz="1400" i="1">
                <a:latin typeface="Times New Roman"/>
                <a:cs typeface="Times New Roman"/>
              </a:rPr>
              <a:t>Under the Guidance of </a:t>
            </a:r>
            <a:endParaRPr lang="en-US" sz="1400"/>
          </a:p>
          <a:p>
            <a:pPr algn="just"/>
            <a:r>
              <a:rPr lang="en-US" sz="1400" i="1">
                <a:latin typeface="Times New Roman"/>
                <a:cs typeface="Times New Roman"/>
              </a:rPr>
              <a:t>                                                                    </a:t>
            </a:r>
            <a:r>
              <a:rPr lang="en-US" i="1">
                <a:latin typeface="Times New Roman"/>
                <a:cs typeface="Times New Roman"/>
              </a:rPr>
              <a:t> </a:t>
            </a:r>
            <a:r>
              <a:rPr lang="en-US" b="1">
                <a:latin typeface="Calibri"/>
                <a:cs typeface="Calibri"/>
              </a:rPr>
              <a:t>Dr. Saroj Kumar Biswas</a:t>
            </a:r>
          </a:p>
          <a:p>
            <a:pPr algn="just"/>
            <a:endParaRPr lang="en-US" b="1">
              <a:latin typeface="Calibri"/>
              <a:cs typeface="Calibri"/>
            </a:endParaRPr>
          </a:p>
          <a:p>
            <a:pPr algn="just"/>
            <a:r>
              <a:rPr lang="en-US" sz="1400" b="1">
                <a:latin typeface="Times New Roman"/>
                <a:cs typeface="Times New Roman"/>
              </a:rPr>
              <a:t>                                              DEPARTMENT OF COMPUTER SCIENCE AND ENGINEERING </a:t>
            </a:r>
            <a:endParaRPr lang="en-US" sz="1400">
              <a:latin typeface="Times New Roman"/>
              <a:cs typeface="Times New Roman"/>
            </a:endParaRPr>
          </a:p>
          <a:p>
            <a:pPr algn="ctr"/>
            <a:r>
              <a:rPr lang="en-US" sz="1400" b="1">
                <a:latin typeface="Times New Roman"/>
                <a:cs typeface="Times New Roman"/>
              </a:rPr>
              <a:t>NATIONAL INSTITUTE OF TECHNOLOGY SILCHAR </a:t>
            </a:r>
            <a:endParaRPr lang="en-US"/>
          </a:p>
          <a:p>
            <a:br>
              <a:rPr lang="en-US"/>
            </a:br>
            <a:endParaRPr lang="en-US" sz="1400"/>
          </a:p>
          <a:p>
            <a:pPr algn="ctr"/>
            <a:endParaRPr lang="en-US" sz="1400" b="1">
              <a:latin typeface="Times New Roman"/>
              <a:cs typeface="Times New Roman"/>
            </a:endParaRPr>
          </a:p>
          <a:p>
            <a:endParaRPr lang="en-US" sz="1200"/>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Placeholder 38" descr="White DNA structure">
            <a:extLst>
              <a:ext uri="{FF2B5EF4-FFF2-40B4-BE49-F238E27FC236}">
                <a16:creationId xmlns:a16="http://schemas.microsoft.com/office/drawing/2014/main" id="{F90B3248-E185-8C9D-93CE-A79DE50A6F35}"/>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217F23FC-AC97-DC78-C63F-66C5BF23A07A}"/>
              </a:ext>
              <a:ext uri="{C183D7F6-B498-43B3-948B-1728B52AA6E4}">
                <adec:decorative xmlns:adec="http://schemas.microsoft.com/office/drawing/2017/decorative" val="1"/>
              </a:ext>
            </a:extLst>
          </p:cNvPr>
          <p:cNvSpPr/>
          <p:nvPr/>
        </p:nvSpPr>
        <p:spPr>
          <a:xfrm>
            <a:off x="2092055" y="-289484"/>
            <a:ext cx="10071448" cy="6858000"/>
          </a:xfrm>
          <a:prstGeom prst="rect">
            <a:avLst/>
          </a:prstGeom>
          <a:gradFill>
            <a:gsLst>
              <a:gs pos="0">
                <a:schemeClr val="bg1">
                  <a:alpha val="0"/>
                </a:schemeClr>
              </a:gs>
              <a:gs pos="42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B3E315A2-4CED-23BB-CA3C-C8962E2419FD}"/>
              </a:ext>
            </a:extLst>
          </p:cNvPr>
          <p:cNvSpPr>
            <a:spLocks noGrp="1"/>
          </p:cNvSpPr>
          <p:nvPr>
            <p:ph type="title"/>
          </p:nvPr>
        </p:nvSpPr>
        <p:spPr/>
        <p:txBody>
          <a:bodyPr/>
          <a:lstStyle/>
          <a:p>
            <a:r>
              <a:rPr lang="en-US"/>
              <a:t>FUTURE WORKS</a:t>
            </a:r>
          </a:p>
        </p:txBody>
      </p:sp>
      <p:sp>
        <p:nvSpPr>
          <p:cNvPr id="9" name="Footer Placeholder 8">
            <a:extLst>
              <a:ext uri="{FF2B5EF4-FFF2-40B4-BE49-F238E27FC236}">
                <a16:creationId xmlns:a16="http://schemas.microsoft.com/office/drawing/2014/main" id="{90FCB302-A0EE-7CF7-A4B2-ED343BFF9BC0}"/>
              </a:ext>
            </a:extLst>
          </p:cNvPr>
          <p:cNvSpPr>
            <a:spLocks noGrp="1"/>
          </p:cNvSpPr>
          <p:nvPr>
            <p:ph type="ftr" sz="quarter" idx="12"/>
          </p:nvPr>
        </p:nvSpPr>
        <p:spPr/>
        <p:txBody>
          <a:bodyPr/>
          <a:lstStyle/>
          <a:p>
            <a:r>
              <a:rPr lang="en-US"/>
              <a:t>presentation title</a:t>
            </a:r>
          </a:p>
        </p:txBody>
      </p:sp>
      <p:sp>
        <p:nvSpPr>
          <p:cNvPr id="8" name="Slide Number Placeholder 7">
            <a:extLst>
              <a:ext uri="{FF2B5EF4-FFF2-40B4-BE49-F238E27FC236}">
                <a16:creationId xmlns:a16="http://schemas.microsoft.com/office/drawing/2014/main" id="{2205EC8C-AC41-F14C-3C63-5BF0F54D1D23}"/>
              </a:ext>
            </a:extLst>
          </p:cNvPr>
          <p:cNvSpPr>
            <a:spLocks noGrp="1"/>
          </p:cNvSpPr>
          <p:nvPr>
            <p:ph type="sldNum" sz="quarter" idx="11"/>
          </p:nvPr>
        </p:nvSpPr>
        <p:spPr/>
        <p:txBody>
          <a:bodyPr/>
          <a:lstStyle/>
          <a:p>
            <a:fld id="{75DF2D63-3FF5-D547-96B9-BE9CCD1ABA58}" type="slidenum">
              <a:rPr lang="en-US" smtClean="0"/>
              <a:pPr/>
              <a:t>10</a:t>
            </a:fld>
            <a:endParaRPr lang="en-US"/>
          </a:p>
        </p:txBody>
      </p:sp>
      <p:sp>
        <p:nvSpPr>
          <p:cNvPr id="4" name="Text Placeholder 3">
            <a:extLst>
              <a:ext uri="{FF2B5EF4-FFF2-40B4-BE49-F238E27FC236}">
                <a16:creationId xmlns:a16="http://schemas.microsoft.com/office/drawing/2014/main" id="{DB4489FD-4F12-40A7-1EA9-79A941933E98}"/>
              </a:ext>
            </a:extLst>
          </p:cNvPr>
          <p:cNvSpPr>
            <a:spLocks noGrp="1"/>
          </p:cNvSpPr>
          <p:nvPr>
            <p:ph type="body" idx="1"/>
          </p:nvPr>
        </p:nvSpPr>
        <p:spPr>
          <a:xfrm>
            <a:off x="1261606" y="1740819"/>
            <a:ext cx="4416489" cy="2030247"/>
          </a:xfrm>
        </p:spPr>
        <p:txBody>
          <a:bodyPr/>
          <a:lstStyle/>
          <a:p>
            <a:r>
              <a:rPr lang="en-US"/>
              <a:t>1.PRE-PROCESSING</a:t>
            </a:r>
          </a:p>
        </p:txBody>
      </p:sp>
      <p:sp>
        <p:nvSpPr>
          <p:cNvPr id="5" name="Content Placeholder 4">
            <a:extLst>
              <a:ext uri="{FF2B5EF4-FFF2-40B4-BE49-F238E27FC236}">
                <a16:creationId xmlns:a16="http://schemas.microsoft.com/office/drawing/2014/main" id="{9BCDA136-13F8-70CB-CDA2-02260A2D2D59}"/>
              </a:ext>
            </a:extLst>
          </p:cNvPr>
          <p:cNvSpPr>
            <a:spLocks noGrp="1"/>
          </p:cNvSpPr>
          <p:nvPr>
            <p:ph sz="half" idx="2"/>
          </p:nvPr>
        </p:nvSpPr>
        <p:spPr>
          <a:xfrm>
            <a:off x="1529752" y="2764675"/>
            <a:ext cx="3886200" cy="351387"/>
          </a:xfrm>
        </p:spPr>
        <p:txBody>
          <a:bodyPr/>
          <a:lstStyle/>
          <a:p>
            <a:pPr algn="l"/>
            <a:r>
              <a:rPr lang="en-US" b="0" i="0">
                <a:solidFill>
                  <a:srgbClr val="374151"/>
                </a:solidFill>
                <a:effectLst/>
                <a:latin typeface="Söhne"/>
              </a:rPr>
              <a:t>Perform data pre-processing on the selected dataset.</a:t>
            </a:r>
            <a:endParaRPr lang="en-US"/>
          </a:p>
          <a:p>
            <a:endParaRPr lang="en-US"/>
          </a:p>
        </p:txBody>
      </p:sp>
      <p:sp>
        <p:nvSpPr>
          <p:cNvPr id="6" name="Text Placeholder 5">
            <a:extLst>
              <a:ext uri="{FF2B5EF4-FFF2-40B4-BE49-F238E27FC236}">
                <a16:creationId xmlns:a16="http://schemas.microsoft.com/office/drawing/2014/main" id="{16743F76-FD81-DAAA-A5BA-6E77D3B83F8A}"/>
              </a:ext>
            </a:extLst>
          </p:cNvPr>
          <p:cNvSpPr>
            <a:spLocks noGrp="1"/>
          </p:cNvSpPr>
          <p:nvPr>
            <p:ph type="body" sz="quarter" idx="3"/>
          </p:nvPr>
        </p:nvSpPr>
        <p:spPr>
          <a:xfrm>
            <a:off x="6513906" y="1647721"/>
            <a:ext cx="4635573" cy="2156623"/>
          </a:xfrm>
        </p:spPr>
        <p:txBody>
          <a:bodyPr/>
          <a:lstStyle/>
          <a:p>
            <a:r>
              <a:rPr lang="en-US"/>
              <a:t>2.Exploration &amp; RESEARCH WORKS</a:t>
            </a:r>
          </a:p>
        </p:txBody>
      </p:sp>
      <p:sp>
        <p:nvSpPr>
          <p:cNvPr id="7" name="Content Placeholder 6">
            <a:extLst>
              <a:ext uri="{FF2B5EF4-FFF2-40B4-BE49-F238E27FC236}">
                <a16:creationId xmlns:a16="http://schemas.microsoft.com/office/drawing/2014/main" id="{2455F573-DF2A-FE60-2B86-5E131463642E}"/>
              </a:ext>
            </a:extLst>
          </p:cNvPr>
          <p:cNvSpPr>
            <a:spLocks noGrp="1"/>
          </p:cNvSpPr>
          <p:nvPr>
            <p:ph sz="quarter" idx="4"/>
          </p:nvPr>
        </p:nvSpPr>
        <p:spPr>
          <a:xfrm>
            <a:off x="6846628" y="2596934"/>
            <a:ext cx="3815620" cy="1087299"/>
          </a:xfrm>
        </p:spPr>
        <p:txBody>
          <a:bodyPr/>
          <a:lstStyle/>
          <a:p>
            <a:pPr marL="0" indent="0" algn="l">
              <a:buNone/>
            </a:pPr>
            <a:endParaRPr lang="en-US" b="0" i="0">
              <a:solidFill>
                <a:srgbClr val="374151"/>
              </a:solidFill>
              <a:effectLst/>
              <a:latin typeface="Söhne"/>
            </a:endParaRPr>
          </a:p>
          <a:p>
            <a:pPr algn="l"/>
            <a:r>
              <a:rPr lang="en-US" b="0" i="0">
                <a:solidFill>
                  <a:srgbClr val="374151"/>
                </a:solidFill>
                <a:effectLst/>
                <a:latin typeface="Söhne"/>
              </a:rPr>
              <a:t>Explore and experiment with different Machine </a:t>
            </a:r>
            <a:r>
              <a:rPr lang="en-US">
                <a:solidFill>
                  <a:srgbClr val="374151"/>
                </a:solidFill>
                <a:latin typeface="Söhne"/>
              </a:rPr>
              <a:t>Learning Approach</a:t>
            </a:r>
            <a:r>
              <a:rPr lang="en-US" b="0" i="0">
                <a:solidFill>
                  <a:srgbClr val="374151"/>
                </a:solidFill>
                <a:effectLst/>
                <a:latin typeface="Söhne"/>
              </a:rPr>
              <a:t> such as to determine which ones perform best for Thyroid Cancer Detection &amp; Classification.</a:t>
            </a:r>
          </a:p>
          <a:p>
            <a:endParaRPr lang="en-US"/>
          </a:p>
          <a:p>
            <a:endParaRPr lang="en-US"/>
          </a:p>
        </p:txBody>
      </p:sp>
      <p:cxnSp>
        <p:nvCxnSpPr>
          <p:cNvPr id="27" name="Straight Connector 26">
            <a:extLst>
              <a:ext uri="{FF2B5EF4-FFF2-40B4-BE49-F238E27FC236}">
                <a16:creationId xmlns:a16="http://schemas.microsoft.com/office/drawing/2014/main" id="{E4A534A3-16E3-79AB-9E75-F40D0FDB4C98}"/>
              </a:ext>
              <a:ext uri="{C183D7F6-B498-43B3-948B-1728B52AA6E4}">
                <adec:decorative xmlns:adec="http://schemas.microsoft.com/office/drawing/2017/decorative" val="1"/>
              </a:ext>
            </a:extLst>
          </p:cNvPr>
          <p:cNvCxnSpPr>
            <a:cxnSpLocks/>
          </p:cNvCxnSpPr>
          <p:nvPr/>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ext Placeholder 3">
            <a:extLst>
              <a:ext uri="{FF2B5EF4-FFF2-40B4-BE49-F238E27FC236}">
                <a16:creationId xmlns:a16="http://schemas.microsoft.com/office/drawing/2014/main" id="{9DA9A6FF-94F0-6658-E7A2-0A8C9FCCDC64}"/>
              </a:ext>
            </a:extLst>
          </p:cNvPr>
          <p:cNvSpPr txBox="1">
            <a:spLocks/>
          </p:cNvSpPr>
          <p:nvPr/>
        </p:nvSpPr>
        <p:spPr>
          <a:xfrm>
            <a:off x="1211529" y="4272884"/>
            <a:ext cx="4567834" cy="2030247"/>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vert="horz" wrap="square" lIns="310896" tIns="365760" rIns="274320" bIns="0" rtlCol="0" anchor="t">
            <a:noAutofit/>
          </a:bodyPr>
          <a:lstStyle>
            <a:lvl1pPr marL="0" indent="0" algn="l" defTabSz="914400" rtl="0" eaLnBrk="1" latinLnBrk="0" hangingPunct="1">
              <a:lnSpc>
                <a:spcPts val="2400"/>
              </a:lnSpc>
              <a:spcBef>
                <a:spcPts val="1000"/>
              </a:spcBef>
              <a:buFont typeface="Arial" panose="020B0604020202020204" pitchFamily="34" charset="0"/>
              <a:buNone/>
              <a:defRPr sz="2000" b="0" i="0" kern="1200" cap="all" spc="200" baseline="0">
                <a:solidFill>
                  <a:schemeClr val="tx1"/>
                </a:solidFill>
                <a:latin typeface="+mj-lt"/>
                <a:ea typeface="+mn-ea"/>
                <a:cs typeface="Posterama" panose="020B0504020200020000"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b="1" i="0" kern="1200" baseline="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0" kern="1200" baseline="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i="0" kern="1200" baseline="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i="0" kern="1200" baseline="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a:t>3.IMPLEMENTATION</a:t>
            </a:r>
          </a:p>
          <a:p>
            <a:endParaRPr lang="en-US"/>
          </a:p>
        </p:txBody>
      </p:sp>
      <p:sp>
        <p:nvSpPr>
          <p:cNvPr id="12" name="Content Placeholder 4">
            <a:extLst>
              <a:ext uri="{FF2B5EF4-FFF2-40B4-BE49-F238E27FC236}">
                <a16:creationId xmlns:a16="http://schemas.microsoft.com/office/drawing/2014/main" id="{C23C723D-339A-7918-11D8-7851BD035D5E}"/>
              </a:ext>
            </a:extLst>
          </p:cNvPr>
          <p:cNvSpPr txBox="1">
            <a:spLocks/>
          </p:cNvSpPr>
          <p:nvPr/>
        </p:nvSpPr>
        <p:spPr>
          <a:xfrm>
            <a:off x="1529753" y="5135796"/>
            <a:ext cx="4161649" cy="255950"/>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400" b="0" i="0" kern="1200" baseline="0">
                <a:solidFill>
                  <a:schemeClr val="tx1"/>
                </a:solidFill>
                <a:latin typeface="+mn-lt"/>
                <a:ea typeface="+mn-ea"/>
                <a:cs typeface="+mn-cs"/>
              </a:defRPr>
            </a:lvl1pPr>
            <a:lvl2pPr marL="2286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2pPr>
            <a:lvl3pPr marL="4572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3pPr>
            <a:lvl4pPr marL="6858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4pPr>
            <a:lvl5pPr marL="11430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atin typeface="Söhne"/>
              </a:rPr>
              <a:t>Implement the Selected Model</a:t>
            </a:r>
          </a:p>
        </p:txBody>
      </p:sp>
      <p:sp>
        <p:nvSpPr>
          <p:cNvPr id="13" name="Text Placeholder 3">
            <a:extLst>
              <a:ext uri="{FF2B5EF4-FFF2-40B4-BE49-F238E27FC236}">
                <a16:creationId xmlns:a16="http://schemas.microsoft.com/office/drawing/2014/main" id="{9D8455E9-DEB0-BB17-4EFD-8677DFD050E9}"/>
              </a:ext>
            </a:extLst>
          </p:cNvPr>
          <p:cNvSpPr txBox="1">
            <a:spLocks/>
          </p:cNvSpPr>
          <p:nvPr/>
        </p:nvSpPr>
        <p:spPr>
          <a:xfrm>
            <a:off x="6508544" y="4146508"/>
            <a:ext cx="4635573" cy="2156623"/>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vert="horz" wrap="square" lIns="310896" tIns="365760" rIns="274320" bIns="0" rtlCol="0" anchor="t">
            <a:noAutofit/>
          </a:bodyPr>
          <a:lstStyle>
            <a:lvl1pPr marL="0" indent="0" algn="l" defTabSz="914400" rtl="0" eaLnBrk="1" latinLnBrk="0" hangingPunct="1">
              <a:lnSpc>
                <a:spcPts val="2400"/>
              </a:lnSpc>
              <a:spcBef>
                <a:spcPts val="1000"/>
              </a:spcBef>
              <a:buFont typeface="Arial" panose="020B0604020202020204" pitchFamily="34" charset="0"/>
              <a:buNone/>
              <a:defRPr sz="2000" b="0" i="0" kern="1200" cap="all" spc="200" baseline="0">
                <a:solidFill>
                  <a:schemeClr val="tx1"/>
                </a:solidFill>
                <a:latin typeface="+mj-lt"/>
                <a:ea typeface="+mn-ea"/>
                <a:cs typeface="Posterama" panose="020B0504020200020000"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b="1" i="0" kern="1200" baseline="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0" kern="1200" baseline="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i="0" kern="1200" baseline="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i="0" kern="1200" baseline="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a:t>4.EVALUATION</a:t>
            </a:r>
          </a:p>
          <a:p>
            <a:endParaRPr lang="en-US"/>
          </a:p>
          <a:p>
            <a:endParaRPr lang="en-US"/>
          </a:p>
          <a:p>
            <a:endParaRPr lang="en-US"/>
          </a:p>
        </p:txBody>
      </p:sp>
      <p:sp>
        <p:nvSpPr>
          <p:cNvPr id="14" name="Content Placeholder 4">
            <a:extLst>
              <a:ext uri="{FF2B5EF4-FFF2-40B4-BE49-F238E27FC236}">
                <a16:creationId xmlns:a16="http://schemas.microsoft.com/office/drawing/2014/main" id="{9E59F5A5-593C-C3B5-74F6-4CA7306FDD31}"/>
              </a:ext>
            </a:extLst>
          </p:cNvPr>
          <p:cNvSpPr txBox="1">
            <a:spLocks/>
          </p:cNvSpPr>
          <p:nvPr/>
        </p:nvSpPr>
        <p:spPr>
          <a:xfrm>
            <a:off x="6846628" y="5007821"/>
            <a:ext cx="4161649" cy="255950"/>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400" b="0" i="0" kern="1200" baseline="0">
                <a:solidFill>
                  <a:schemeClr val="tx1"/>
                </a:solidFill>
                <a:latin typeface="+mn-lt"/>
                <a:ea typeface="+mn-ea"/>
                <a:cs typeface="+mn-cs"/>
              </a:defRPr>
            </a:lvl1pPr>
            <a:lvl2pPr marL="2286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2pPr>
            <a:lvl3pPr marL="4572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3pPr>
            <a:lvl4pPr marL="6858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4pPr>
            <a:lvl5pPr marL="11430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atin typeface="Söhne"/>
              </a:rPr>
              <a:t>We will Evaluate our Model with Known standards</a:t>
            </a:r>
          </a:p>
        </p:txBody>
      </p:sp>
    </p:spTree>
    <p:extLst>
      <p:ext uri="{BB962C8B-B14F-4D97-AF65-F5344CB8AC3E}">
        <p14:creationId xmlns:p14="http://schemas.microsoft.com/office/powerpoint/2010/main" val="2584327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itle 2">
            <a:extLst>
              <a:ext uri="{FF2B5EF4-FFF2-40B4-BE49-F238E27FC236}">
                <a16:creationId xmlns:a16="http://schemas.microsoft.com/office/drawing/2014/main" id="{88D098B0-4538-F6B9-98B7-7540E579F573}"/>
              </a:ext>
            </a:extLst>
          </p:cNvPr>
          <p:cNvSpPr>
            <a:spLocks noGrp="1"/>
          </p:cNvSpPr>
          <p:nvPr>
            <p:ph type="title"/>
          </p:nvPr>
        </p:nvSpPr>
        <p:spPr>
          <a:xfrm>
            <a:off x="857798" y="242742"/>
            <a:ext cx="10021824" cy="1252728"/>
          </a:xfrm>
        </p:spPr>
        <p:txBody>
          <a:bodyPr/>
          <a:lstStyle/>
          <a:p>
            <a:r>
              <a:rPr lang="en-US" dirty="0"/>
              <a:t>REFERENCES</a:t>
            </a:r>
          </a:p>
        </p:txBody>
      </p:sp>
      <p:sp>
        <p:nvSpPr>
          <p:cNvPr id="81" name="TextBox 80">
            <a:extLst>
              <a:ext uri="{FF2B5EF4-FFF2-40B4-BE49-F238E27FC236}">
                <a16:creationId xmlns:a16="http://schemas.microsoft.com/office/drawing/2014/main" id="{1680AC19-7E09-7E34-3A4A-B244C58D2EFB}"/>
              </a:ext>
            </a:extLst>
          </p:cNvPr>
          <p:cNvSpPr txBox="1"/>
          <p:nvPr/>
        </p:nvSpPr>
        <p:spPr>
          <a:xfrm>
            <a:off x="857798" y="1588509"/>
            <a:ext cx="7352948" cy="369332"/>
          </a:xfrm>
          <a:prstGeom prst="rect">
            <a:avLst/>
          </a:prstGeom>
          <a:noFill/>
        </p:spPr>
        <p:txBody>
          <a:bodyPr wrap="square">
            <a:spAutoFit/>
          </a:bodyPr>
          <a:lstStyle/>
          <a:p>
            <a:r>
              <a:rPr lang="en-IN" dirty="0"/>
              <a:t>https://www.ncbi.nlm.nih.gov/pmc/articles/PMC4415174/pdf/ahdb-08-030.pdf</a:t>
            </a:r>
          </a:p>
        </p:txBody>
      </p:sp>
      <p:sp>
        <p:nvSpPr>
          <p:cNvPr id="83" name="TextBox 82">
            <a:extLst>
              <a:ext uri="{FF2B5EF4-FFF2-40B4-BE49-F238E27FC236}">
                <a16:creationId xmlns:a16="http://schemas.microsoft.com/office/drawing/2014/main" id="{91AF4397-A15E-4CA3-2B78-412BFF9C0DF5}"/>
              </a:ext>
            </a:extLst>
          </p:cNvPr>
          <p:cNvSpPr txBox="1"/>
          <p:nvPr/>
        </p:nvSpPr>
        <p:spPr>
          <a:xfrm>
            <a:off x="857798" y="2087797"/>
            <a:ext cx="6094428" cy="369332"/>
          </a:xfrm>
          <a:prstGeom prst="rect">
            <a:avLst/>
          </a:prstGeom>
          <a:noFill/>
        </p:spPr>
        <p:txBody>
          <a:bodyPr wrap="square">
            <a:spAutoFit/>
          </a:bodyPr>
          <a:lstStyle/>
          <a:p>
            <a:r>
              <a:rPr lang="en-IN" dirty="0"/>
              <a:t>https://www.nature.com/articles/s41598-022-15342-z</a:t>
            </a:r>
          </a:p>
        </p:txBody>
      </p:sp>
      <p:sp>
        <p:nvSpPr>
          <p:cNvPr id="3" name="TextBox 2">
            <a:extLst>
              <a:ext uri="{FF2B5EF4-FFF2-40B4-BE49-F238E27FC236}">
                <a16:creationId xmlns:a16="http://schemas.microsoft.com/office/drawing/2014/main" id="{96A67F25-E5E6-FE37-9F2A-7CC0E61871C2}"/>
              </a:ext>
            </a:extLst>
          </p:cNvPr>
          <p:cNvSpPr txBox="1"/>
          <p:nvPr/>
        </p:nvSpPr>
        <p:spPr>
          <a:xfrm>
            <a:off x="857798" y="2587085"/>
            <a:ext cx="6094428" cy="646331"/>
          </a:xfrm>
          <a:prstGeom prst="rect">
            <a:avLst/>
          </a:prstGeom>
          <a:noFill/>
        </p:spPr>
        <p:txBody>
          <a:bodyPr wrap="square">
            <a:spAutoFit/>
          </a:bodyPr>
          <a:lstStyle/>
          <a:p>
            <a:r>
              <a:rPr lang="en-IN" dirty="0"/>
              <a:t>https://www.computer.org/csdl/proceedings-article/icpr/2002/169510763/12OmNqBKUcl</a:t>
            </a:r>
          </a:p>
        </p:txBody>
      </p:sp>
    </p:spTree>
    <p:extLst>
      <p:ext uri="{BB962C8B-B14F-4D97-AF65-F5344CB8AC3E}">
        <p14:creationId xmlns:p14="http://schemas.microsoft.com/office/powerpoint/2010/main" val="2607450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a:lstStyle/>
          <a:p>
            <a:r>
              <a:rPr lang="en-US"/>
              <a:t>Thank you </a:t>
            </a:r>
          </a:p>
        </p:txBody>
      </p:sp>
      <p:pic>
        <p:nvPicPr>
          <p:cNvPr id="22" name="Picture Placeholder 25" descr="Bacteria cultured in a petri dish for a laboratory or a scientific investigation">
            <a:extLst>
              <a:ext uri="{FF2B5EF4-FFF2-40B4-BE49-F238E27FC236}">
                <a16:creationId xmlns:a16="http://schemas.microsoft.com/office/drawing/2014/main" id="{862BA3D8-52E1-692C-F244-F7882DAD2287}"/>
              </a:ext>
            </a:extLst>
          </p:cNvPr>
          <p:cNvPicPr>
            <a:picLocks noGrp="1" noChangeAspect="1"/>
          </p:cNvPicPr>
          <p:nvPr>
            <p:ph type="pic" sz="quarter" idx="13"/>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Tree>
    <p:extLst>
      <p:ext uri="{BB962C8B-B14F-4D97-AF65-F5344CB8AC3E}">
        <p14:creationId xmlns:p14="http://schemas.microsoft.com/office/powerpoint/2010/main" val="3334127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5449824" y="1124712"/>
            <a:ext cx="5760720" cy="548640"/>
          </a:xfrm>
        </p:spPr>
        <p:txBody>
          <a:bodyPr anchor="t">
            <a:normAutofit/>
          </a:bodyPr>
          <a:lstStyle/>
          <a:p>
            <a:r>
              <a:rPr lang="en-US" sz="3700"/>
              <a:t>Agenda</a:t>
            </a:r>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5449824" y="2889504"/>
            <a:ext cx="5760720" cy="3319272"/>
          </a:xfrm>
        </p:spPr>
        <p:txBody>
          <a:bodyPr>
            <a:normAutofit/>
          </a:bodyPr>
          <a:lstStyle/>
          <a:p>
            <a:r>
              <a:rPr lang="en-US" dirty="0"/>
              <a:t>Introduction</a:t>
            </a:r>
          </a:p>
          <a:p>
            <a:r>
              <a:rPr lang="en-US" dirty="0"/>
              <a:t>Motivation</a:t>
            </a:r>
          </a:p>
          <a:p>
            <a:r>
              <a:rPr lang="en-US" dirty="0"/>
              <a:t>Problem Statement</a:t>
            </a:r>
          </a:p>
          <a:p>
            <a:r>
              <a:rPr lang="en-US" dirty="0"/>
              <a:t>Work Flow</a:t>
            </a:r>
          </a:p>
          <a:p>
            <a:r>
              <a:rPr lang="en-US" dirty="0"/>
              <a:t>Summary</a:t>
            </a:r>
          </a:p>
          <a:p>
            <a:endParaRPr lang="en-US" dirty="0"/>
          </a:p>
          <a:p>
            <a:endParaRPr lang="en-US" dirty="0"/>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a:xfrm>
            <a:off x="420624" y="6019801"/>
            <a:ext cx="457200" cy="184150"/>
          </a:xfrm>
        </p:spPr>
        <p:txBody>
          <a:bodyPr anchor="ctr">
            <a:normAutofit/>
          </a:bodyPr>
          <a:lstStyle/>
          <a:p>
            <a:pPr>
              <a:spcAft>
                <a:spcPts val="600"/>
              </a:spcAft>
            </a:pPr>
            <a:fld id="{75DF2D63-3FF5-D547-96B9-BE9CCD1ABA58}" type="slidenum">
              <a:rPr lang="en-US" smtClean="0"/>
              <a:pPr>
                <a:spcAft>
                  <a:spcPts val="600"/>
                </a:spcAft>
              </a:pPr>
              <a:t>2</a:t>
            </a:fld>
            <a:endParaRPr lang="en-US"/>
          </a:p>
        </p:txBody>
      </p:sp>
      <p:sp>
        <p:nvSpPr>
          <p:cNvPr id="5" name="Footer Placeholder 4">
            <a:extLst>
              <a:ext uri="{FF2B5EF4-FFF2-40B4-BE49-F238E27FC236}">
                <a16:creationId xmlns:a16="http://schemas.microsoft.com/office/drawing/2014/main" id="{DE9EDB55-C0CF-1610-24F0-07462C63BCEB}"/>
              </a:ext>
            </a:extLst>
          </p:cNvPr>
          <p:cNvSpPr>
            <a:spLocks noGrp="1"/>
          </p:cNvSpPr>
          <p:nvPr>
            <p:ph type="ftr" sz="quarter" idx="12"/>
          </p:nvPr>
        </p:nvSpPr>
        <p:spPr>
          <a:xfrm rot="16200000">
            <a:off x="-242952" y="1451496"/>
            <a:ext cx="1784352" cy="189457"/>
          </a:xfrm>
        </p:spPr>
        <p:txBody>
          <a:bodyPr anchor="ctr">
            <a:normAutofit/>
          </a:bodyPr>
          <a:lstStyle/>
          <a:p>
            <a:pPr>
              <a:spcAft>
                <a:spcPts val="600"/>
              </a:spcAft>
            </a:pPr>
            <a:r>
              <a:rPr lang="en-US"/>
              <a:t>presentation title</a:t>
            </a:r>
          </a:p>
        </p:txBody>
      </p:sp>
      <p:pic>
        <p:nvPicPr>
          <p:cNvPr id="12" name="Picture Placeholder 11" descr="A human body with a red highlighted in the throat&#10;&#10;Description automatically generated">
            <a:extLst>
              <a:ext uri="{FF2B5EF4-FFF2-40B4-BE49-F238E27FC236}">
                <a16:creationId xmlns:a16="http://schemas.microsoft.com/office/drawing/2014/main" id="{85EECC85-6001-E326-CD85-D70FB29FD073}"/>
              </a:ext>
            </a:extLst>
          </p:cNvPr>
          <p:cNvPicPr>
            <a:picLocks noGrp="1" noChangeAspect="1"/>
          </p:cNvPicPr>
          <p:nvPr>
            <p:ph type="pic" sz="quarter" idx="13"/>
          </p:nvPr>
        </p:nvPicPr>
        <p:blipFill rotWithShape="1">
          <a:blip r:embed="rId2"/>
          <a:srcRect l="22000" r="22000"/>
          <a:stretch/>
        </p:blipFill>
        <p:spPr>
          <a:xfrm>
            <a:off x="1298448" y="1828800"/>
            <a:ext cx="3200400" cy="3200400"/>
          </a:xfrm>
          <a:noFill/>
        </p:spPr>
      </p:pic>
    </p:spTree>
    <p:extLst>
      <p:ext uri="{BB962C8B-B14F-4D97-AF65-F5344CB8AC3E}">
        <p14:creationId xmlns:p14="http://schemas.microsoft.com/office/powerpoint/2010/main" val="2910866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p:txBody>
          <a:bodyPr/>
          <a:lstStyle/>
          <a:p>
            <a:r>
              <a:rPr lang="en-US"/>
              <a:t>Introduction</a:t>
            </a:r>
          </a:p>
        </p:txBody>
      </p:sp>
      <p:sp>
        <p:nvSpPr>
          <p:cNvPr id="5" name="Footer Placeholder 4">
            <a:extLst>
              <a:ext uri="{FF2B5EF4-FFF2-40B4-BE49-F238E27FC236}">
                <a16:creationId xmlns:a16="http://schemas.microsoft.com/office/drawing/2014/main" id="{241D8BC6-DD9D-7F06-3B9F-9F2B462E4984}"/>
              </a:ext>
            </a:extLst>
          </p:cNvPr>
          <p:cNvSpPr>
            <a:spLocks noGrp="1"/>
          </p:cNvSpPr>
          <p:nvPr>
            <p:ph type="ftr" sz="quarter" idx="12"/>
          </p:nvPr>
        </p:nvSpPr>
        <p:spPr/>
        <p:txBody>
          <a:bodyPr/>
          <a:lstStyle/>
          <a:p>
            <a:r>
              <a:rPr lang="en-US"/>
              <a:t>presentation title</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3</a:t>
            </a:fld>
            <a:endParaRPr lang="en-US"/>
          </a:p>
        </p:txBody>
      </p:sp>
      <p:pic>
        <p:nvPicPr>
          <p:cNvPr id="7" name="Picture Placeholder 6" descr="Pipette over three glass jars">
            <a:extLst>
              <a:ext uri="{FF2B5EF4-FFF2-40B4-BE49-F238E27FC236}">
                <a16:creationId xmlns:a16="http://schemas.microsoft.com/office/drawing/2014/main" id="{7FFC92DA-E590-4A49-8738-10A5D4DBBE6E}"/>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a:xfrm>
            <a:off x="1298575" y="1828800"/>
            <a:ext cx="3200400" cy="3200400"/>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p:spPr>
      </p:pic>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5181854" y="2438401"/>
            <a:ext cx="5760720" cy="3861712"/>
          </a:xfrm>
        </p:spPr>
        <p:txBody>
          <a:bodyPr vert="horz" lIns="0" tIns="0" rIns="0" bIns="0" rtlCol="0" anchor="t">
            <a:noAutofit/>
          </a:bodyPr>
          <a:lstStyle/>
          <a:p>
            <a:pPr>
              <a:lnSpc>
                <a:spcPts val="2400"/>
              </a:lnSpc>
            </a:pPr>
            <a:r>
              <a:rPr lang="en-IN" b="1" i="0" dirty="0">
                <a:solidFill>
                  <a:srgbClr val="323232"/>
                </a:solidFill>
                <a:effectLst/>
                <a:latin typeface="Calibri Light"/>
                <a:cs typeface="Calibri"/>
              </a:rPr>
              <a:t>Thyroid cancer, a frequently encountered form of endocrine carcinoma that affects the thyroid gland, poses a significant diagnostic challenge. The existing methods for detecting thyroid cancer often fall short in providing precise and reliable results. In response to this critical issue, our study </a:t>
            </a:r>
            <a:r>
              <a:rPr lang="en-IN" b="1" i="0" dirty="0" err="1">
                <a:solidFill>
                  <a:srgbClr val="323232"/>
                </a:solidFill>
                <a:effectLst/>
                <a:latin typeface="Calibri Light"/>
                <a:cs typeface="Calibri"/>
              </a:rPr>
              <a:t>endeavors</a:t>
            </a:r>
            <a:r>
              <a:rPr lang="en-IN" b="1" i="0" dirty="0">
                <a:solidFill>
                  <a:srgbClr val="323232"/>
                </a:solidFill>
                <a:effectLst/>
                <a:latin typeface="Calibri Light"/>
                <a:cs typeface="Calibri"/>
              </a:rPr>
              <a:t> to </a:t>
            </a:r>
            <a:r>
              <a:rPr lang="en-IN" b="1" dirty="0">
                <a:solidFill>
                  <a:srgbClr val="323232"/>
                </a:solidFill>
                <a:latin typeface="Calibri Light"/>
                <a:cs typeface="Calibri"/>
              </a:rPr>
              <a:t>improve </a:t>
            </a:r>
            <a:r>
              <a:rPr lang="en-IN" b="1" i="0" dirty="0">
                <a:solidFill>
                  <a:srgbClr val="323232"/>
                </a:solidFill>
                <a:effectLst/>
                <a:latin typeface="Calibri Light"/>
                <a:cs typeface="Calibri"/>
              </a:rPr>
              <a:t>the diagnosis of thyroid cancer by leveraging the capabilities of machine learning in conjunction with valuable clinical data. Through this innovative approach, we aim to not only enhance the accuracy of thyroid cancer diagnosis but also pave the way for more effective and informed medical decisions.</a:t>
            </a:r>
            <a:endParaRPr lang="en-US" sz="2000" spc="0" dirty="0">
              <a:latin typeface="Calibri Light"/>
              <a:cs typeface="Calibri"/>
            </a:endParaRPr>
          </a:p>
        </p:txBody>
      </p:sp>
    </p:spTree>
    <p:extLst>
      <p:ext uri="{BB962C8B-B14F-4D97-AF65-F5344CB8AC3E}">
        <p14:creationId xmlns:p14="http://schemas.microsoft.com/office/powerpoint/2010/main" val="2810133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1745465" y="1609860"/>
            <a:ext cx="9144000" cy="3886200"/>
          </a:xfrm>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a:xfrm>
            <a:off x="2260195" y="521399"/>
            <a:ext cx="8265711" cy="930550"/>
          </a:xfrm>
        </p:spPr>
        <p:txBody>
          <a:bodyPr/>
          <a:lstStyle/>
          <a:p>
            <a:r>
              <a:rPr lang="en-US" sz="2800">
                <a:latin typeface="Calibri"/>
                <a:cs typeface="Posterama"/>
              </a:rPr>
              <a:t>LIMITATIONS IN CURRENT Diagnosis</a:t>
            </a:r>
          </a:p>
        </p:txBody>
      </p:sp>
      <p:sp>
        <p:nvSpPr>
          <p:cNvPr id="5" name="TextBox 4">
            <a:extLst>
              <a:ext uri="{FF2B5EF4-FFF2-40B4-BE49-F238E27FC236}">
                <a16:creationId xmlns:a16="http://schemas.microsoft.com/office/drawing/2014/main" id="{B0CC37BD-0EC3-8318-6615-DE606B7FCEC2}"/>
              </a:ext>
            </a:extLst>
          </p:cNvPr>
          <p:cNvSpPr txBox="1"/>
          <p:nvPr/>
        </p:nvSpPr>
        <p:spPr>
          <a:xfrm>
            <a:off x="1928706" y="1659433"/>
            <a:ext cx="8630913" cy="1077218"/>
          </a:xfrm>
          <a:prstGeom prst="rect">
            <a:avLst/>
          </a:prstGeom>
          <a:noFill/>
        </p:spPr>
        <p:txBody>
          <a:bodyPr wrap="square" lIns="91440" tIns="45720" rIns="91440" bIns="45720" anchor="t">
            <a:spAutoFit/>
          </a:bodyPr>
          <a:lstStyle/>
          <a:p>
            <a:pPr marL="514350" indent="-514350">
              <a:buAutoNum type="arabicPeriod"/>
            </a:pPr>
            <a:r>
              <a:rPr lang="en-IN" sz="2800" b="1">
                <a:solidFill>
                  <a:schemeClr val="accent5">
                    <a:lumMod val="75000"/>
                  </a:schemeClr>
                </a:solidFill>
                <a:latin typeface="Angsana New"/>
                <a:cs typeface="Angsana New"/>
              </a:rPr>
              <a:t>Subjectivity and variability</a:t>
            </a:r>
            <a:endParaRPr lang="en-US">
              <a:solidFill>
                <a:schemeClr val="accent5">
                  <a:lumMod val="75000"/>
                </a:schemeClr>
              </a:solidFill>
            </a:endParaRPr>
          </a:p>
          <a:p>
            <a:r>
              <a:rPr lang="en-IN"/>
              <a:t>          Human assessment of thyroid nodule malignancy can be subjective and prone to</a:t>
            </a:r>
          </a:p>
          <a:p>
            <a:r>
              <a:rPr lang="en-IN"/>
              <a:t>          Variability.</a:t>
            </a:r>
          </a:p>
        </p:txBody>
      </p:sp>
      <p:sp>
        <p:nvSpPr>
          <p:cNvPr id="9" name="TextBox 8">
            <a:extLst>
              <a:ext uri="{FF2B5EF4-FFF2-40B4-BE49-F238E27FC236}">
                <a16:creationId xmlns:a16="http://schemas.microsoft.com/office/drawing/2014/main" id="{14B6ED07-9819-6EDE-927D-73ACD9A4277A}"/>
              </a:ext>
            </a:extLst>
          </p:cNvPr>
          <p:cNvSpPr txBox="1"/>
          <p:nvPr/>
        </p:nvSpPr>
        <p:spPr>
          <a:xfrm>
            <a:off x="1913539" y="2882607"/>
            <a:ext cx="7918881" cy="1077218"/>
          </a:xfrm>
          <a:prstGeom prst="rect">
            <a:avLst/>
          </a:prstGeom>
          <a:noFill/>
        </p:spPr>
        <p:txBody>
          <a:bodyPr wrap="square" lIns="91440" tIns="45720" rIns="91440" bIns="45720" anchor="t">
            <a:spAutoFit/>
          </a:bodyPr>
          <a:lstStyle/>
          <a:p>
            <a:r>
              <a:rPr lang="en-IN" sz="2800" b="1">
                <a:solidFill>
                  <a:schemeClr val="accent5">
                    <a:lumMod val="75000"/>
                  </a:schemeClr>
                </a:solidFill>
                <a:latin typeface="Angsana New"/>
                <a:cs typeface="Angsana New"/>
              </a:rPr>
              <a:t>2.      Time and resource constraints</a:t>
            </a:r>
            <a:endParaRPr lang="en-US">
              <a:solidFill>
                <a:schemeClr val="accent5">
                  <a:lumMod val="75000"/>
                </a:schemeClr>
              </a:solidFill>
            </a:endParaRPr>
          </a:p>
          <a:p>
            <a:r>
              <a:rPr lang="en-IN"/>
              <a:t>         Manual assessment of thyroid nodules can be time-consuming and resource-   </a:t>
            </a:r>
          </a:p>
          <a:p>
            <a:r>
              <a:rPr lang="en-IN"/>
              <a:t>         intensive</a:t>
            </a:r>
          </a:p>
        </p:txBody>
      </p:sp>
      <p:sp>
        <p:nvSpPr>
          <p:cNvPr id="12" name="TextBox 11">
            <a:extLst>
              <a:ext uri="{FF2B5EF4-FFF2-40B4-BE49-F238E27FC236}">
                <a16:creationId xmlns:a16="http://schemas.microsoft.com/office/drawing/2014/main" id="{20ED3B65-38AF-7EE8-4538-86F5B13E8802}"/>
              </a:ext>
            </a:extLst>
          </p:cNvPr>
          <p:cNvSpPr txBox="1"/>
          <p:nvPr/>
        </p:nvSpPr>
        <p:spPr>
          <a:xfrm>
            <a:off x="1908298" y="4159003"/>
            <a:ext cx="8617997" cy="1077218"/>
          </a:xfrm>
          <a:prstGeom prst="rect">
            <a:avLst/>
          </a:prstGeom>
          <a:noFill/>
        </p:spPr>
        <p:txBody>
          <a:bodyPr wrap="square" lIns="91440" tIns="45720" rIns="91440" bIns="45720" anchor="t">
            <a:spAutoFit/>
          </a:bodyPr>
          <a:lstStyle/>
          <a:p>
            <a:r>
              <a:rPr lang="en-IN" sz="2800" b="1">
                <a:solidFill>
                  <a:schemeClr val="accent5">
                    <a:lumMod val="75000"/>
                  </a:schemeClr>
                </a:solidFill>
                <a:latin typeface="Angsana New"/>
                <a:cs typeface="Angsana New"/>
              </a:rPr>
              <a:t>3.       Limited diagnostic accuracy</a:t>
            </a:r>
          </a:p>
          <a:p>
            <a:r>
              <a:rPr lang="en-IN"/>
              <a:t>          Human assessment alone not provide sufficient accuracy in determining nodule</a:t>
            </a:r>
          </a:p>
          <a:p>
            <a:r>
              <a:rPr lang="en-IN"/>
              <a:t>          malignancy</a:t>
            </a:r>
          </a:p>
        </p:txBody>
      </p:sp>
      <p:sp>
        <p:nvSpPr>
          <p:cNvPr id="16" name="Footer Placeholder 4">
            <a:extLst>
              <a:ext uri="{FF2B5EF4-FFF2-40B4-BE49-F238E27FC236}">
                <a16:creationId xmlns:a16="http://schemas.microsoft.com/office/drawing/2014/main" id="{48ED4F61-2A4E-8699-186D-D2D9F52E9543}"/>
              </a:ext>
            </a:extLst>
          </p:cNvPr>
          <p:cNvSpPr txBox="1">
            <a:spLocks/>
          </p:cNvSpPr>
          <p:nvPr/>
        </p:nvSpPr>
        <p:spPr>
          <a:xfrm rot="16200000">
            <a:off x="-443036" y="1359133"/>
            <a:ext cx="1919963" cy="24449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a:t>PRESENTATION TITLE</a:t>
            </a:r>
          </a:p>
        </p:txBody>
      </p:sp>
      <p:sp>
        <p:nvSpPr>
          <p:cNvPr id="17" name="Slide Number Placeholder 3">
            <a:extLst>
              <a:ext uri="{FF2B5EF4-FFF2-40B4-BE49-F238E27FC236}">
                <a16:creationId xmlns:a16="http://schemas.microsoft.com/office/drawing/2014/main" id="{0D9DB3EF-D66E-2E16-EFE7-79E54B5D05C3}"/>
              </a:ext>
            </a:extLst>
          </p:cNvPr>
          <p:cNvSpPr txBox="1">
            <a:spLocks/>
          </p:cNvSpPr>
          <p:nvPr/>
        </p:nvSpPr>
        <p:spPr>
          <a:xfrm>
            <a:off x="357329" y="5621845"/>
            <a:ext cx="457200" cy="1841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5DF2D63-3FF5-D547-96B9-BE9CCD1ABA58}" type="slidenum">
              <a:rPr lang="en-US" smtClean="0"/>
              <a:pPr/>
              <a:t>4</a:t>
            </a:fld>
            <a:endParaRPr lang="en-US"/>
          </a:p>
        </p:txBody>
      </p:sp>
      <p:cxnSp>
        <p:nvCxnSpPr>
          <p:cNvPr id="19" name="Straight Connector 18">
            <a:extLst>
              <a:ext uri="{FF2B5EF4-FFF2-40B4-BE49-F238E27FC236}">
                <a16:creationId xmlns:a16="http://schemas.microsoft.com/office/drawing/2014/main" id="{FE2D2D07-2F65-8855-0473-FD26ED89AF92}"/>
              </a:ext>
            </a:extLst>
          </p:cNvPr>
          <p:cNvCxnSpPr/>
          <p:nvPr/>
        </p:nvCxnSpPr>
        <p:spPr>
          <a:xfrm>
            <a:off x="506027" y="2645546"/>
            <a:ext cx="0" cy="295626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4417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p:txBody>
          <a:bodyPr/>
          <a:lstStyle/>
          <a:p>
            <a:r>
              <a:rPr lang="en-US"/>
              <a:t>presentation title</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5</a:t>
            </a:fld>
            <a:endParaRPr lang="en-US"/>
          </a:p>
        </p:txBody>
      </p:sp>
      <p:pic>
        <p:nvPicPr>
          <p:cNvPr id="19" name="Picture 18">
            <a:extLst>
              <a:ext uri="{FF2B5EF4-FFF2-40B4-BE49-F238E27FC236}">
                <a16:creationId xmlns:a16="http://schemas.microsoft.com/office/drawing/2014/main" id="{A9EF6758-225E-DD07-EA27-26E34F18E5F6}"/>
              </a:ext>
            </a:extLst>
          </p:cNvPr>
          <p:cNvPicPr>
            <a:picLocks noChangeAspect="1"/>
          </p:cNvPicPr>
          <p:nvPr/>
        </p:nvPicPr>
        <p:blipFill>
          <a:blip r:embed="rId2"/>
          <a:stretch>
            <a:fillRect/>
          </a:stretch>
        </p:blipFill>
        <p:spPr>
          <a:xfrm>
            <a:off x="1978696" y="1559139"/>
            <a:ext cx="8828710" cy="4519578"/>
          </a:xfrm>
          <a:prstGeom prst="rect">
            <a:avLst/>
          </a:prstGeom>
        </p:spPr>
      </p:pic>
      <p:sp>
        <p:nvSpPr>
          <p:cNvPr id="21" name="TextBox 20">
            <a:extLst>
              <a:ext uri="{FF2B5EF4-FFF2-40B4-BE49-F238E27FC236}">
                <a16:creationId xmlns:a16="http://schemas.microsoft.com/office/drawing/2014/main" id="{17DD7D42-57EA-7E2E-4FF2-795D8A484AAD}"/>
              </a:ext>
            </a:extLst>
          </p:cNvPr>
          <p:cNvSpPr txBox="1"/>
          <p:nvPr/>
        </p:nvSpPr>
        <p:spPr>
          <a:xfrm>
            <a:off x="3941602" y="668499"/>
            <a:ext cx="6094520" cy="523220"/>
          </a:xfrm>
          <a:prstGeom prst="rect">
            <a:avLst/>
          </a:prstGeom>
          <a:noFill/>
        </p:spPr>
        <p:txBody>
          <a:bodyPr wrap="square" lIns="91440" tIns="45720" rIns="91440" bIns="45720" anchor="t">
            <a:spAutoFit/>
          </a:bodyPr>
          <a:lstStyle/>
          <a:p>
            <a:r>
              <a:rPr lang="en-US" sz="2800">
                <a:latin typeface="Book Antiqua"/>
              </a:rPr>
              <a:t>MOTIVATION FOR THE PROJECT</a:t>
            </a:r>
            <a:endParaRPr lang="en-IN" sz="2800">
              <a:latin typeface="Book Antiqua"/>
            </a:endParaRPr>
          </a:p>
        </p:txBody>
      </p:sp>
    </p:spTree>
    <p:extLst>
      <p:ext uri="{BB962C8B-B14F-4D97-AF65-F5344CB8AC3E}">
        <p14:creationId xmlns:p14="http://schemas.microsoft.com/office/powerpoint/2010/main" val="1263875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p:txBody>
          <a:bodyPr/>
          <a:lstStyle/>
          <a:p>
            <a:r>
              <a:rPr lang="en-US" sz="3200"/>
              <a:t>DEFINED PROBLEM STATEMENT: </a:t>
            </a:r>
            <a:br>
              <a:rPr lang="en-US" sz="3200"/>
            </a:br>
            <a:br>
              <a:rPr lang="en-US" sz="3200"/>
            </a:br>
            <a:endParaRPr lang="en-US" sz="3200"/>
          </a:p>
        </p:txBody>
      </p:sp>
      <p:sp>
        <p:nvSpPr>
          <p:cNvPr id="5" name="Footer Placeholder 4">
            <a:extLst>
              <a:ext uri="{FF2B5EF4-FFF2-40B4-BE49-F238E27FC236}">
                <a16:creationId xmlns:a16="http://schemas.microsoft.com/office/drawing/2014/main" id="{9DAADF85-A479-7797-B775-BEC735484239}"/>
              </a:ext>
            </a:extLst>
          </p:cNvPr>
          <p:cNvSpPr>
            <a:spLocks noGrp="1"/>
          </p:cNvSpPr>
          <p:nvPr>
            <p:ph type="ftr" sz="quarter" idx="12"/>
          </p:nvPr>
        </p:nvSpPr>
        <p:spPr/>
        <p:txBody>
          <a:bodyPr/>
          <a:lstStyle/>
          <a:p>
            <a:r>
              <a:rPr lang="en-US"/>
              <a:t>presentation title</a:t>
            </a: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6</a:t>
            </a:fld>
            <a:endParaRPr lang="en-US"/>
          </a:p>
        </p:txBody>
      </p:sp>
      <p:sp>
        <p:nvSpPr>
          <p:cNvPr id="8" name="TextBox 7">
            <a:extLst>
              <a:ext uri="{FF2B5EF4-FFF2-40B4-BE49-F238E27FC236}">
                <a16:creationId xmlns:a16="http://schemas.microsoft.com/office/drawing/2014/main" id="{4E543BB8-A97E-1E08-9417-DDF7C57A4585}"/>
              </a:ext>
            </a:extLst>
          </p:cNvPr>
          <p:cNvSpPr txBox="1"/>
          <p:nvPr/>
        </p:nvSpPr>
        <p:spPr>
          <a:xfrm flipH="1">
            <a:off x="1990260" y="2056724"/>
            <a:ext cx="7608163" cy="2308324"/>
          </a:xfrm>
          <a:prstGeom prst="rect">
            <a:avLst/>
          </a:prstGeom>
          <a:noFill/>
        </p:spPr>
        <p:txBody>
          <a:bodyPr wrap="square" lIns="91440" tIns="45720" rIns="91440" bIns="45720" rtlCol="0" anchor="ctr">
            <a:spAutoFit/>
          </a:bodyPr>
          <a:lstStyle/>
          <a:p>
            <a:pPr marL="571500" indent="-571500" algn="just">
              <a:buFont typeface="Wingdings"/>
              <a:buChar char="§"/>
            </a:pPr>
            <a:r>
              <a:rPr lang="en-US" sz="3600" dirty="0">
                <a:solidFill>
                  <a:schemeClr val="accent3">
                    <a:lumMod val="50000"/>
                  </a:schemeClr>
                </a:solidFill>
                <a:latin typeface="Angsana New"/>
                <a:cs typeface="Angsana New"/>
              </a:rPr>
              <a:t>TO UTILISE MACHINE LEARNING TECHNIQUES IN ORDER TO IDENTIFY IF A PERSON HAS THYROID CANCER (BINARY CLASSIFICATION)</a:t>
            </a:r>
            <a:endParaRPr lang="en-US" dirty="0">
              <a:solidFill>
                <a:schemeClr val="accent3">
                  <a:lumMod val="50000"/>
                </a:schemeClr>
              </a:solidFill>
            </a:endParaRPr>
          </a:p>
          <a:p>
            <a:pPr algn="just"/>
            <a:endParaRPr lang="en-IN" sz="3600" dirty="0">
              <a:solidFill>
                <a:schemeClr val="accent3">
                  <a:lumMod val="50000"/>
                </a:schemeClr>
              </a:solidFill>
              <a:latin typeface="Angsana New"/>
              <a:cs typeface="Angsana New"/>
            </a:endParaRPr>
          </a:p>
        </p:txBody>
      </p:sp>
    </p:spTree>
    <p:extLst>
      <p:ext uri="{BB962C8B-B14F-4D97-AF65-F5344CB8AC3E}">
        <p14:creationId xmlns:p14="http://schemas.microsoft.com/office/powerpoint/2010/main" val="1239358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D8B5CE3-4B9A-F4CE-7CFA-737572BD3527}"/>
              </a:ext>
            </a:extLst>
          </p:cNvPr>
          <p:cNvSpPr>
            <a:spLocks noGrp="1"/>
          </p:cNvSpPr>
          <p:nvPr>
            <p:ph type="ftr" sz="quarter" idx="12"/>
          </p:nvPr>
        </p:nvSpPr>
        <p:spPr/>
        <p:txBody>
          <a:bodyPr/>
          <a:lstStyle/>
          <a:p>
            <a:r>
              <a:rPr lang="en-US"/>
              <a:t>presentation title</a:t>
            </a:r>
          </a:p>
        </p:txBody>
      </p:sp>
      <p:sp>
        <p:nvSpPr>
          <p:cNvPr id="3" name="Slide Number Placeholder 2">
            <a:extLst>
              <a:ext uri="{FF2B5EF4-FFF2-40B4-BE49-F238E27FC236}">
                <a16:creationId xmlns:a16="http://schemas.microsoft.com/office/drawing/2014/main" id="{3153FD9C-E800-BC25-A5D0-315AB602F483}"/>
              </a:ext>
            </a:extLst>
          </p:cNvPr>
          <p:cNvSpPr>
            <a:spLocks noGrp="1"/>
          </p:cNvSpPr>
          <p:nvPr>
            <p:ph type="sldNum" sz="quarter" idx="11"/>
          </p:nvPr>
        </p:nvSpPr>
        <p:spPr/>
        <p:txBody>
          <a:bodyPr/>
          <a:lstStyle/>
          <a:p>
            <a:fld id="{75DF2D63-3FF5-D547-96B9-BE9CCD1ABA58}" type="slidenum">
              <a:rPr lang="en-US" smtClean="0"/>
              <a:pPr/>
              <a:t>7</a:t>
            </a:fld>
            <a:endParaRPr lang="en-US"/>
          </a:p>
        </p:txBody>
      </p:sp>
      <p:sp>
        <p:nvSpPr>
          <p:cNvPr id="15" name="TextBox 14">
            <a:extLst>
              <a:ext uri="{FF2B5EF4-FFF2-40B4-BE49-F238E27FC236}">
                <a16:creationId xmlns:a16="http://schemas.microsoft.com/office/drawing/2014/main" id="{932CAAB0-7D49-2FC6-7937-76DAABB6D47E}"/>
              </a:ext>
            </a:extLst>
          </p:cNvPr>
          <p:cNvSpPr txBox="1"/>
          <p:nvPr/>
        </p:nvSpPr>
        <p:spPr>
          <a:xfrm>
            <a:off x="3363908" y="605408"/>
            <a:ext cx="5450889" cy="646331"/>
          </a:xfrm>
          <a:prstGeom prst="rect">
            <a:avLst/>
          </a:prstGeom>
          <a:noFill/>
        </p:spPr>
        <p:txBody>
          <a:bodyPr wrap="square" lIns="91440" tIns="45720" rIns="91440" bIns="45720" rtlCol="0" anchor="ctr">
            <a:spAutoFit/>
          </a:bodyPr>
          <a:lstStyle/>
          <a:p>
            <a:pPr algn="ctr"/>
            <a:r>
              <a:rPr lang="en-US" sz="3600" b="1"/>
              <a:t>EXPECTED OUTCOMES</a:t>
            </a:r>
            <a:endParaRPr lang="en-IN" sz="3600" b="1"/>
          </a:p>
        </p:txBody>
      </p:sp>
      <p:sp>
        <p:nvSpPr>
          <p:cNvPr id="19" name="TextBox 18">
            <a:extLst>
              <a:ext uri="{FF2B5EF4-FFF2-40B4-BE49-F238E27FC236}">
                <a16:creationId xmlns:a16="http://schemas.microsoft.com/office/drawing/2014/main" id="{5099534F-EE6D-4FBF-A48A-E9DB258567C0}"/>
              </a:ext>
            </a:extLst>
          </p:cNvPr>
          <p:cNvSpPr txBox="1"/>
          <p:nvPr/>
        </p:nvSpPr>
        <p:spPr>
          <a:xfrm>
            <a:off x="2281288" y="2080215"/>
            <a:ext cx="7971204" cy="1569660"/>
          </a:xfrm>
          <a:prstGeom prst="rect">
            <a:avLst/>
          </a:prstGeom>
          <a:noFill/>
        </p:spPr>
        <p:txBody>
          <a:bodyPr wrap="square" lIns="91440" tIns="45720" rIns="91440" bIns="45720" anchor="ctr">
            <a:spAutoFit/>
          </a:bodyPr>
          <a:lstStyle/>
          <a:p>
            <a:pPr marL="342900" indent="-342900">
              <a:buFont typeface="Wingdings" panose="020B0604020202020204" pitchFamily="34" charset="0"/>
              <a:buChar char="§"/>
            </a:pPr>
            <a:r>
              <a:rPr lang="en-IN" sz="2400" dirty="0">
                <a:solidFill>
                  <a:schemeClr val="tx1">
                    <a:lumMod val="85000"/>
                    <a:lumOff val="15000"/>
                  </a:schemeClr>
                </a:solidFill>
                <a:latin typeface="Daytona Pro Condensed Light"/>
              </a:rPr>
              <a:t>  </a:t>
            </a:r>
            <a:r>
              <a:rPr lang="en-IN" sz="2400">
                <a:solidFill>
                  <a:schemeClr val="tx1">
                    <a:lumMod val="85000"/>
                    <a:lumOff val="15000"/>
                  </a:schemeClr>
                </a:solidFill>
                <a:latin typeface="Daytona Pro Condensed Light"/>
              </a:rPr>
              <a:t>Accurate </a:t>
            </a:r>
            <a:r>
              <a:rPr lang="en-IN" sz="2400" i="0" dirty="0">
                <a:solidFill>
                  <a:schemeClr val="tx1">
                    <a:lumMod val="85000"/>
                    <a:lumOff val="15000"/>
                  </a:schemeClr>
                </a:solidFill>
                <a:effectLst/>
                <a:latin typeface="Daytona Pro Condensed Light"/>
              </a:rPr>
              <a:t>binary classification model for </a:t>
            </a:r>
            <a:r>
              <a:rPr lang="en-IN" sz="2400" dirty="0">
                <a:solidFill>
                  <a:schemeClr val="tx1">
                    <a:lumMod val="85000"/>
                    <a:lumOff val="15000"/>
                  </a:schemeClr>
                </a:solidFill>
                <a:latin typeface="Daytona Pro Condensed Light"/>
              </a:rPr>
              <a:t>thyroid cancer</a:t>
            </a:r>
            <a:r>
              <a:rPr lang="en-IN" sz="2400" i="0" dirty="0">
                <a:solidFill>
                  <a:schemeClr val="tx1">
                    <a:lumMod val="85000"/>
                    <a:lumOff val="15000"/>
                  </a:schemeClr>
                </a:solidFill>
                <a:effectLst/>
                <a:latin typeface="Daytona Pro Condensed Light"/>
              </a:rPr>
              <a:t> detection.</a:t>
            </a:r>
            <a:endParaRPr lang="en-IN" dirty="0">
              <a:solidFill>
                <a:schemeClr val="tx1">
                  <a:lumMod val="85000"/>
                  <a:lumOff val="15000"/>
                </a:schemeClr>
              </a:solidFill>
            </a:endParaRPr>
          </a:p>
          <a:p>
            <a:endParaRPr lang="en-IN" sz="2400">
              <a:solidFill>
                <a:schemeClr val="tx1">
                  <a:lumMod val="85000"/>
                  <a:lumOff val="15000"/>
                </a:schemeClr>
              </a:solidFill>
              <a:latin typeface="Daytona Pro Condensed Light"/>
            </a:endParaRPr>
          </a:p>
          <a:p>
            <a:pPr marL="342900" indent="-342900">
              <a:buFont typeface="Wingdings" panose="020B0604020202020204" pitchFamily="34" charset="0"/>
              <a:buChar char="§"/>
            </a:pPr>
            <a:endParaRPr lang="en-IN" sz="2400" i="0" dirty="0">
              <a:solidFill>
                <a:schemeClr val="tx1">
                  <a:lumMod val="85000"/>
                  <a:lumOff val="15000"/>
                </a:schemeClr>
              </a:solidFill>
              <a:effectLst/>
              <a:latin typeface="Daytona Pro Condensed Light"/>
            </a:endParaRPr>
          </a:p>
        </p:txBody>
      </p:sp>
      <p:sp>
        <p:nvSpPr>
          <p:cNvPr id="20" name="TextBox 19">
            <a:extLst>
              <a:ext uri="{FF2B5EF4-FFF2-40B4-BE49-F238E27FC236}">
                <a16:creationId xmlns:a16="http://schemas.microsoft.com/office/drawing/2014/main" id="{AB2AAF7B-0F1C-E422-064D-C0EDA8542A52}"/>
              </a:ext>
            </a:extLst>
          </p:cNvPr>
          <p:cNvSpPr txBox="1"/>
          <p:nvPr/>
        </p:nvSpPr>
        <p:spPr>
          <a:xfrm>
            <a:off x="12534066" y="1527510"/>
            <a:ext cx="914400" cy="914400"/>
          </a:xfrm>
          <a:prstGeom prst="rect">
            <a:avLst/>
          </a:prstGeom>
          <a:noFill/>
        </p:spPr>
        <p:txBody>
          <a:bodyPr wrap="square" rtlCol="0">
            <a:spAutoFit/>
          </a:bodyPr>
          <a:lstStyle/>
          <a:p>
            <a:endParaRPr lang="en-IN"/>
          </a:p>
        </p:txBody>
      </p:sp>
    </p:spTree>
    <p:extLst>
      <p:ext uri="{BB962C8B-B14F-4D97-AF65-F5344CB8AC3E}">
        <p14:creationId xmlns:p14="http://schemas.microsoft.com/office/powerpoint/2010/main" val="2590855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52487AF-5AD7-3956-4B3B-602E00EEB578}"/>
              </a:ext>
            </a:extLst>
          </p:cNvPr>
          <p:cNvGraphicFramePr>
            <a:graphicFrameLocks noGrp="1"/>
          </p:cNvGraphicFramePr>
          <p:nvPr>
            <p:extLst>
              <p:ext uri="{D42A27DB-BD31-4B8C-83A1-F6EECF244321}">
                <p14:modId xmlns:p14="http://schemas.microsoft.com/office/powerpoint/2010/main" val="3755730614"/>
              </p:ext>
            </p:extLst>
          </p:nvPr>
        </p:nvGraphicFramePr>
        <p:xfrm>
          <a:off x="284086" y="1275355"/>
          <a:ext cx="11613275" cy="5629239"/>
        </p:xfrm>
        <a:graphic>
          <a:graphicData uri="http://schemas.openxmlformats.org/drawingml/2006/table">
            <a:tbl>
              <a:tblPr firstRow="1" bandRow="1">
                <a:tableStyleId>{073A0DAA-6AF3-43AB-8588-CEC1D06C72B9}</a:tableStyleId>
              </a:tblPr>
              <a:tblGrid>
                <a:gridCol w="858328">
                  <a:extLst>
                    <a:ext uri="{9D8B030D-6E8A-4147-A177-3AD203B41FA5}">
                      <a16:colId xmlns:a16="http://schemas.microsoft.com/office/drawing/2014/main" val="2687874916"/>
                    </a:ext>
                  </a:extLst>
                </a:gridCol>
                <a:gridCol w="1478805">
                  <a:extLst>
                    <a:ext uri="{9D8B030D-6E8A-4147-A177-3AD203B41FA5}">
                      <a16:colId xmlns:a16="http://schemas.microsoft.com/office/drawing/2014/main" val="1901861371"/>
                    </a:ext>
                  </a:extLst>
                </a:gridCol>
                <a:gridCol w="1998472">
                  <a:extLst>
                    <a:ext uri="{9D8B030D-6E8A-4147-A177-3AD203B41FA5}">
                      <a16:colId xmlns:a16="http://schemas.microsoft.com/office/drawing/2014/main" val="864032203"/>
                    </a:ext>
                  </a:extLst>
                </a:gridCol>
                <a:gridCol w="2910988">
                  <a:extLst>
                    <a:ext uri="{9D8B030D-6E8A-4147-A177-3AD203B41FA5}">
                      <a16:colId xmlns:a16="http://schemas.microsoft.com/office/drawing/2014/main" val="4157237032"/>
                    </a:ext>
                  </a:extLst>
                </a:gridCol>
                <a:gridCol w="1253486">
                  <a:extLst>
                    <a:ext uri="{9D8B030D-6E8A-4147-A177-3AD203B41FA5}">
                      <a16:colId xmlns:a16="http://schemas.microsoft.com/office/drawing/2014/main" val="4265455446"/>
                    </a:ext>
                  </a:extLst>
                </a:gridCol>
                <a:gridCol w="3113196">
                  <a:extLst>
                    <a:ext uri="{9D8B030D-6E8A-4147-A177-3AD203B41FA5}">
                      <a16:colId xmlns:a16="http://schemas.microsoft.com/office/drawing/2014/main" val="164406400"/>
                    </a:ext>
                  </a:extLst>
                </a:gridCol>
              </a:tblGrid>
              <a:tr h="904839">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1">
                          <a:solidFill>
                            <a:schemeClr val="bg1"/>
                          </a:solidFill>
                          <a:latin typeface="Calibri Light"/>
                        </a:rPr>
                        <a:t>S. No.</a:t>
                      </a:r>
                      <a:endParaRPr lang="en-IN" sz="1600" b="1">
                        <a:solidFill>
                          <a:schemeClr val="bg1"/>
                        </a:solidFill>
                        <a:latin typeface="Calibri Light"/>
                      </a:endParaRPr>
                    </a:p>
                    <a:p>
                      <a:endParaRPr lang="en-IN" sz="1600">
                        <a:latin typeface="Calibri Light"/>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1">
                          <a:solidFill>
                            <a:schemeClr val="bg1"/>
                          </a:solidFill>
                          <a:latin typeface="Calibri Light"/>
                        </a:rPr>
                        <a:t>Authors &amp; Publishers</a:t>
                      </a:r>
                      <a:endParaRPr lang="en-IN" sz="1600" b="1">
                        <a:solidFill>
                          <a:schemeClr val="bg1"/>
                        </a:solidFill>
                        <a:latin typeface="Calibri Light"/>
                      </a:endParaRPr>
                    </a:p>
                    <a:p>
                      <a:endParaRPr lang="en-IN" sz="1600">
                        <a:latin typeface="Calibri Light"/>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1">
                          <a:solidFill>
                            <a:schemeClr val="bg1"/>
                          </a:solidFill>
                          <a:latin typeface="Calibri Light"/>
                        </a:rPr>
                        <a:t>Title</a:t>
                      </a:r>
                      <a:endParaRPr lang="en-IN" sz="1600" b="1">
                        <a:solidFill>
                          <a:schemeClr val="bg1"/>
                        </a:solidFill>
                        <a:latin typeface="Calibri Light"/>
                      </a:endParaRPr>
                    </a:p>
                    <a:p>
                      <a:endParaRPr lang="en-IN" sz="1600">
                        <a:latin typeface="Calibri Light"/>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1">
                          <a:solidFill>
                            <a:schemeClr val="bg1"/>
                          </a:solidFill>
                          <a:latin typeface="Calibri Light"/>
                        </a:rPr>
                        <a:t>Purposed Method</a:t>
                      </a:r>
                      <a:endParaRPr lang="en-IN" sz="1600" b="1">
                        <a:solidFill>
                          <a:schemeClr val="bg1"/>
                        </a:solidFill>
                        <a:latin typeface="Calibri Light"/>
                      </a:endParaRPr>
                    </a:p>
                    <a:p>
                      <a:endParaRPr lang="en-IN" sz="1600">
                        <a:latin typeface="Calibri Light"/>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1">
                          <a:solidFill>
                            <a:schemeClr val="bg1"/>
                          </a:solidFill>
                          <a:latin typeface="Calibri Light"/>
                        </a:rPr>
                        <a:t>Dataset</a:t>
                      </a:r>
                      <a:endParaRPr lang="en-IN" sz="1600" b="1">
                        <a:solidFill>
                          <a:schemeClr val="bg1"/>
                        </a:solidFill>
                        <a:latin typeface="Calibri Light"/>
                      </a:endParaRPr>
                    </a:p>
                    <a:p>
                      <a:endParaRPr lang="en-IN" sz="1600">
                        <a:latin typeface="Calibri Light"/>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1">
                          <a:solidFill>
                            <a:schemeClr val="bg1"/>
                          </a:solidFill>
                          <a:latin typeface="Calibri Light"/>
                        </a:rPr>
                        <a:t>Intuition</a:t>
                      </a:r>
                      <a:endParaRPr lang="en-IN" sz="1600" b="1">
                        <a:solidFill>
                          <a:schemeClr val="bg1"/>
                        </a:solidFill>
                        <a:latin typeface="Calibri Light"/>
                      </a:endParaRPr>
                    </a:p>
                    <a:p>
                      <a:endParaRPr lang="en-IN" sz="1600">
                        <a:latin typeface="Calibri Light"/>
                      </a:endParaRPr>
                    </a:p>
                  </a:txBody>
                  <a:tcPr/>
                </a:tc>
                <a:extLst>
                  <a:ext uri="{0D108BD9-81ED-4DB2-BD59-A6C34878D82A}">
                    <a16:rowId xmlns:a16="http://schemas.microsoft.com/office/drawing/2014/main" val="1321170506"/>
                  </a:ext>
                </a:extLst>
              </a:tr>
              <a:tr h="4416318">
                <a:tc>
                  <a:txBody>
                    <a:bodyPr/>
                    <a:lstStyle/>
                    <a:p>
                      <a:r>
                        <a:rPr lang="en-US" sz="1600">
                          <a:latin typeface="Calibri Light"/>
                        </a:rPr>
                        <a:t>1.</a:t>
                      </a:r>
                      <a:endParaRPr lang="en-IN" sz="1600">
                        <a:latin typeface="Calibri Light"/>
                      </a:endParaRPr>
                    </a:p>
                  </a:txBody>
                  <a:tcPr/>
                </a:tc>
                <a:tc>
                  <a:txBody>
                    <a:bodyPr/>
                    <a:lstStyle/>
                    <a:p>
                      <a:r>
                        <a:rPr lang="en-IN" sz="1600" b="0" i="0" kern="1200">
                          <a:solidFill>
                            <a:schemeClr val="dk1"/>
                          </a:solidFill>
                          <a:effectLst/>
                          <a:latin typeface="Calibri Light"/>
                          <a:ea typeface="+mn-ea"/>
                          <a:cs typeface="+mn-cs"/>
                        </a:rPr>
                        <a:t>Nguyen, Q. T. </a:t>
                      </a:r>
                      <a:r>
                        <a:rPr lang="en-IN" sz="1600" b="0" i="1" kern="1200">
                          <a:solidFill>
                            <a:schemeClr val="dk1"/>
                          </a:solidFill>
                          <a:effectLst/>
                          <a:latin typeface="Calibri Light"/>
                          <a:ea typeface="+mn-ea"/>
                          <a:cs typeface="+mn-cs"/>
                        </a:rPr>
                        <a:t>et al</a:t>
                      </a:r>
                      <a:endParaRPr lang="en-IN" sz="1600">
                        <a:latin typeface="Calibri Light"/>
                      </a:endParaRPr>
                    </a:p>
                  </a:txBody>
                  <a:tcPr/>
                </a:tc>
                <a:tc>
                  <a:txBody>
                    <a:bodyPr/>
                    <a:lstStyle/>
                    <a:p>
                      <a:r>
                        <a:rPr lang="en-IN" sz="1600" b="0" i="0" kern="1200" dirty="0">
                          <a:solidFill>
                            <a:schemeClr val="dk1"/>
                          </a:solidFill>
                          <a:effectLst/>
                          <a:latin typeface="Calibri Light"/>
                          <a:ea typeface="+mn-ea"/>
                          <a:cs typeface="+mn-cs"/>
                        </a:rPr>
                        <a:t>Diagnosis and treatment of patients with thyroid cancer</a:t>
                      </a:r>
                      <a:endParaRPr lang="en-IN" sz="1600" dirty="0">
                        <a:latin typeface="Calibri Light"/>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dirty="0"/>
                        <a:t>The prognosis and treatment of thyroid cancer depend on the type of cancer and the </a:t>
                      </a:r>
                      <a:r>
                        <a:rPr lang="en-IN" sz="1600" dirty="0" err="1"/>
                        <a:t>tumor</a:t>
                      </a:r>
                      <a:r>
                        <a:rPr lang="en-IN" sz="1600" dirty="0"/>
                        <a:t> stage at the time of diagnosis. Many thyroid cancers remain stable, microscopic, and indolent. Total thyroidectomy increases survival rates and decreases recurrence rates in patients with thyroid cancer. Treatment with I(131) has been an integral adjuvant role in the treatment of thyroid cancer. </a:t>
                      </a:r>
                      <a:r>
                        <a:rPr lang="en-IN" sz="1600" dirty="0" err="1"/>
                        <a:t>Moleculartargeted</a:t>
                      </a:r>
                      <a:r>
                        <a:rPr lang="en-IN" sz="1600" dirty="0"/>
                        <a:t> therapies, such as TKIs, have been approved in the past few years for the treatment of patients with advanced thyroid cancer. All of these treatment options have kept the mortality rate for thyroid cancer low</a:t>
                      </a:r>
                      <a:endParaRPr lang="en-IN" sz="1600" dirty="0">
                        <a:latin typeface="Calibri Light"/>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a:latin typeface="Calibri Light"/>
                        </a:rPr>
                        <a:t>‘</a:t>
                      </a:r>
                      <a:r>
                        <a:rPr lang="en-IN" sz="1600" b="0" i="0" kern="1200">
                          <a:solidFill>
                            <a:schemeClr val="dk1"/>
                          </a:solidFill>
                          <a:effectLst/>
                          <a:latin typeface="Calibri Light"/>
                          <a:ea typeface="+mn-ea"/>
                          <a:cs typeface="+mn-cs"/>
                        </a:rPr>
                        <a:t>011 NSQIP data set’</a:t>
                      </a:r>
                      <a:endParaRPr lang="en-IN" sz="1600">
                        <a:latin typeface="Calibri Light"/>
                      </a:endParaRPr>
                    </a:p>
                  </a:txBody>
                  <a:tcPr/>
                </a:tc>
                <a:tc>
                  <a:txBody>
                    <a:bodyPr/>
                    <a:lstStyle/>
                    <a:p>
                      <a:r>
                        <a:rPr lang="en-IN" sz="1600" b="0" i="0" kern="1200" dirty="0">
                          <a:solidFill>
                            <a:schemeClr val="dk1"/>
                          </a:solidFill>
                          <a:effectLst/>
                          <a:latin typeface="Calibri Light"/>
                          <a:ea typeface="+mn-ea"/>
                          <a:cs typeface="+mn-cs"/>
                        </a:rPr>
                        <a:t>Thyroid cancer is divided into several main types, with papillary thyroid cancer being the most common. The treatment options for patients with thyroid cancer include the surgical removal of the entire thyroid gland (total thyroidectomy), radioactive iodine therapy, and molecular-targeted therapies with tyrosine kinase inhibitors</a:t>
                      </a:r>
                      <a:endParaRPr lang="en-IN" sz="1600" dirty="0">
                        <a:latin typeface="Calibri Light"/>
                      </a:endParaRPr>
                    </a:p>
                  </a:txBody>
                  <a:tcPr/>
                </a:tc>
                <a:extLst>
                  <a:ext uri="{0D108BD9-81ED-4DB2-BD59-A6C34878D82A}">
                    <a16:rowId xmlns:a16="http://schemas.microsoft.com/office/drawing/2014/main" val="2264846034"/>
                  </a:ext>
                </a:extLst>
              </a:tr>
            </a:tbl>
          </a:graphicData>
        </a:graphic>
      </p:graphicFrame>
      <p:sp>
        <p:nvSpPr>
          <p:cNvPr id="5" name="Title 1">
            <a:extLst>
              <a:ext uri="{FF2B5EF4-FFF2-40B4-BE49-F238E27FC236}">
                <a16:creationId xmlns:a16="http://schemas.microsoft.com/office/drawing/2014/main" id="{0808D6DB-015D-7F41-8920-2F7AAD27A092}"/>
              </a:ext>
            </a:extLst>
          </p:cNvPr>
          <p:cNvSpPr txBox="1">
            <a:spLocks/>
          </p:cNvSpPr>
          <p:nvPr/>
        </p:nvSpPr>
        <p:spPr bwMode="gray">
          <a:xfrm>
            <a:off x="284086" y="547010"/>
            <a:ext cx="8761413" cy="708025"/>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solidFill>
                  <a:schemeClr val="tx1"/>
                </a:solidFill>
              </a:rPr>
              <a:t>LITERATURE SURVEY</a:t>
            </a:r>
            <a:br>
              <a:rPr lang="en-US" sz="2400" dirty="0">
                <a:solidFill>
                  <a:schemeClr val="tx1"/>
                </a:solidFill>
              </a:rPr>
            </a:br>
            <a:r>
              <a:rPr lang="en-US" sz="1800" b="1" u="sng" dirty="0">
                <a:solidFill>
                  <a:schemeClr val="tx1"/>
                </a:solidFill>
              </a:rPr>
              <a:t>Based on Thyroid Cancer</a:t>
            </a:r>
            <a:br>
              <a:rPr lang="en-IN" b="1" u="sng" dirty="0"/>
            </a:br>
            <a:endParaRPr lang="en-IN" dirty="0"/>
          </a:p>
        </p:txBody>
      </p:sp>
    </p:spTree>
    <p:extLst>
      <p:ext uri="{BB962C8B-B14F-4D97-AF65-F5344CB8AC3E}">
        <p14:creationId xmlns:p14="http://schemas.microsoft.com/office/powerpoint/2010/main" val="3855072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8">
            <a:extLst>
              <a:ext uri="{FF2B5EF4-FFF2-40B4-BE49-F238E27FC236}">
                <a16:creationId xmlns:a16="http://schemas.microsoft.com/office/drawing/2014/main" id="{90FCB302-A0EE-7CF7-A4B2-ED343BFF9BC0}"/>
              </a:ext>
            </a:extLst>
          </p:cNvPr>
          <p:cNvSpPr>
            <a:spLocks noGrp="1"/>
          </p:cNvSpPr>
          <p:nvPr>
            <p:ph type="ftr" sz="quarter" idx="12"/>
          </p:nvPr>
        </p:nvSpPr>
        <p:spPr/>
        <p:txBody>
          <a:bodyPr/>
          <a:lstStyle/>
          <a:p>
            <a:r>
              <a:rPr lang="en-US"/>
              <a:t>presentation title</a:t>
            </a:r>
          </a:p>
        </p:txBody>
      </p:sp>
      <p:sp>
        <p:nvSpPr>
          <p:cNvPr id="8" name="Slide Number Placeholder 7">
            <a:extLst>
              <a:ext uri="{FF2B5EF4-FFF2-40B4-BE49-F238E27FC236}">
                <a16:creationId xmlns:a16="http://schemas.microsoft.com/office/drawing/2014/main" id="{2205EC8C-AC41-F14C-3C63-5BF0F54D1D23}"/>
              </a:ext>
            </a:extLst>
          </p:cNvPr>
          <p:cNvSpPr>
            <a:spLocks noGrp="1"/>
          </p:cNvSpPr>
          <p:nvPr>
            <p:ph type="sldNum" sz="quarter" idx="11"/>
          </p:nvPr>
        </p:nvSpPr>
        <p:spPr/>
        <p:txBody>
          <a:bodyPr/>
          <a:lstStyle/>
          <a:p>
            <a:fld id="{75DF2D63-3FF5-D547-96B9-BE9CCD1ABA58}" type="slidenum">
              <a:rPr lang="en-US" smtClean="0"/>
              <a:pPr/>
              <a:t>9</a:t>
            </a:fld>
            <a:endParaRPr lang="en-US"/>
          </a:p>
        </p:txBody>
      </p:sp>
      <p:cxnSp>
        <p:nvCxnSpPr>
          <p:cNvPr id="27" name="Straight Connector 26">
            <a:extLst>
              <a:ext uri="{FF2B5EF4-FFF2-40B4-BE49-F238E27FC236}">
                <a16:creationId xmlns:a16="http://schemas.microsoft.com/office/drawing/2014/main" id="{E4A534A3-16E3-79AB-9E75-F40D0FDB4C98}"/>
              </a:ext>
              <a:ext uri="{C183D7F6-B498-43B3-948B-1728B52AA6E4}">
                <adec:decorative xmlns:adec="http://schemas.microsoft.com/office/drawing/2017/decorative" val="1"/>
              </a:ext>
            </a:extLst>
          </p:cNvPr>
          <p:cNvCxnSpPr>
            <a:cxnSpLocks/>
          </p:cNvCxnSpPr>
          <p:nvPr/>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itle 2">
            <a:extLst>
              <a:ext uri="{FF2B5EF4-FFF2-40B4-BE49-F238E27FC236}">
                <a16:creationId xmlns:a16="http://schemas.microsoft.com/office/drawing/2014/main" id="{DD4A2C2A-5879-1040-53B1-D885EB09E09E}"/>
              </a:ext>
            </a:extLst>
          </p:cNvPr>
          <p:cNvSpPr>
            <a:spLocks noGrp="1"/>
          </p:cNvSpPr>
          <p:nvPr>
            <p:ph type="title"/>
          </p:nvPr>
        </p:nvSpPr>
        <p:spPr>
          <a:xfrm>
            <a:off x="1385699" y="129620"/>
            <a:ext cx="10021824" cy="1252728"/>
          </a:xfrm>
        </p:spPr>
        <p:txBody>
          <a:bodyPr/>
          <a:lstStyle/>
          <a:p>
            <a:r>
              <a:rPr lang="en-US" sz="4800">
                <a:cs typeface="Posterama"/>
              </a:rPr>
              <a:t>FLOW OF</a:t>
            </a:r>
            <a:r>
              <a:rPr lang="en-US">
                <a:cs typeface="Posterama"/>
              </a:rPr>
              <a:t> THE </a:t>
            </a:r>
            <a:r>
              <a:rPr lang="en-US" sz="4800">
                <a:cs typeface="Posterama"/>
              </a:rPr>
              <a:t>PROJECT</a:t>
            </a:r>
            <a:endParaRPr lang="en-US">
              <a:cs typeface="Posterama"/>
            </a:endParaRPr>
          </a:p>
        </p:txBody>
      </p:sp>
      <p:cxnSp>
        <p:nvCxnSpPr>
          <p:cNvPr id="32" name="Straight Connector 31">
            <a:extLst>
              <a:ext uri="{FF2B5EF4-FFF2-40B4-BE49-F238E27FC236}">
                <a16:creationId xmlns:a16="http://schemas.microsoft.com/office/drawing/2014/main" id="{FE9401E0-C6A6-EC7C-4B1B-3DD75EC44CCC}"/>
              </a:ext>
              <a:ext uri="{C183D7F6-B498-43B3-948B-1728B52AA6E4}">
                <adec:decorative xmlns:adec="http://schemas.microsoft.com/office/drawing/2017/decorative" val="1"/>
              </a:ext>
            </a:extLst>
          </p:cNvPr>
          <p:cNvCxnSpPr>
            <a:cxnSpLocks/>
          </p:cNvCxnSpPr>
          <p:nvPr/>
        </p:nvCxnSpPr>
        <p:spPr>
          <a:xfrm>
            <a:off x="1922500" y="6003131"/>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FCD85832-FC7E-E1D2-F91D-8F79DD7CB08B}"/>
              </a:ext>
            </a:extLst>
          </p:cNvPr>
          <p:cNvSpPr/>
          <p:nvPr/>
        </p:nvSpPr>
        <p:spPr>
          <a:xfrm>
            <a:off x="4897807" y="1507481"/>
            <a:ext cx="2192259" cy="468648"/>
          </a:xfrm>
          <a:prstGeom prst="rect">
            <a:avLst/>
          </a:prstGeom>
          <a:solidFill>
            <a:schemeClr val="accent1">
              <a:lumMod val="40000"/>
              <a:lumOff val="60000"/>
            </a:schemeClr>
          </a:solidFill>
        </p:spPr>
        <p:style>
          <a:lnRef idx="2">
            <a:schemeClr val="accent3">
              <a:shade val="15000"/>
            </a:schemeClr>
          </a:lnRef>
          <a:fillRef idx="1">
            <a:schemeClr val="accent3"/>
          </a:fillRef>
          <a:effectRef idx="0">
            <a:schemeClr val="accent3"/>
          </a:effectRef>
          <a:fontRef idx="minor">
            <a:schemeClr val="lt1"/>
          </a:fontRef>
        </p:style>
        <p:txBody>
          <a:bodyPr lIns="91440" tIns="45720" rIns="91440" bIns="45720" rtlCol="0" anchor="ctr"/>
          <a:lstStyle/>
          <a:p>
            <a:pPr algn="ctr"/>
            <a:r>
              <a:rPr lang="en-US" dirty="0">
                <a:solidFill>
                  <a:schemeClr val="tx1"/>
                </a:solidFill>
                <a:latin typeface="Calibri Light"/>
                <a:cs typeface="Calibri Light"/>
              </a:rPr>
              <a:t>Data Collection</a:t>
            </a:r>
            <a:endParaRPr lang="en-IN" dirty="0">
              <a:solidFill>
                <a:schemeClr val="tx1"/>
              </a:solidFill>
              <a:latin typeface="Calibri Light"/>
              <a:cs typeface="Calibri Light"/>
            </a:endParaRPr>
          </a:p>
        </p:txBody>
      </p:sp>
      <p:sp>
        <p:nvSpPr>
          <p:cNvPr id="35" name="Arrow: Down 34">
            <a:extLst>
              <a:ext uri="{FF2B5EF4-FFF2-40B4-BE49-F238E27FC236}">
                <a16:creationId xmlns:a16="http://schemas.microsoft.com/office/drawing/2014/main" id="{5726CD26-CC04-2204-DA84-7414EE9C7D82}"/>
              </a:ext>
            </a:extLst>
          </p:cNvPr>
          <p:cNvSpPr/>
          <p:nvPr/>
        </p:nvSpPr>
        <p:spPr>
          <a:xfrm>
            <a:off x="5919890" y="1980974"/>
            <a:ext cx="75008" cy="43878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900BCE02-078F-4510-9221-F25A6CAE9008}"/>
              </a:ext>
            </a:extLst>
          </p:cNvPr>
          <p:cNvSpPr/>
          <p:nvPr/>
        </p:nvSpPr>
        <p:spPr>
          <a:xfrm>
            <a:off x="4897808" y="2449622"/>
            <a:ext cx="2192258" cy="523355"/>
          </a:xfrm>
          <a:prstGeom prst="rect">
            <a:avLst/>
          </a:prstGeom>
          <a:solidFill>
            <a:schemeClr val="accent1">
              <a:lumMod val="40000"/>
              <a:lumOff val="60000"/>
            </a:schemeClr>
          </a:solidFill>
        </p:spPr>
        <p:style>
          <a:lnRef idx="2">
            <a:schemeClr val="accent3">
              <a:shade val="15000"/>
            </a:schemeClr>
          </a:lnRef>
          <a:fillRef idx="1">
            <a:schemeClr val="accent3"/>
          </a:fillRef>
          <a:effectRef idx="0">
            <a:schemeClr val="accent3"/>
          </a:effectRef>
          <a:fontRef idx="minor">
            <a:schemeClr val="lt1"/>
          </a:fontRef>
        </p:style>
        <p:txBody>
          <a:bodyPr lIns="91440" tIns="45720" rIns="91440" bIns="45720" rtlCol="0" anchor="ctr"/>
          <a:lstStyle/>
          <a:p>
            <a:pPr algn="ctr"/>
            <a:r>
              <a:rPr lang="en-US" sz="2000" dirty="0">
                <a:solidFill>
                  <a:schemeClr val="tx1"/>
                </a:solidFill>
                <a:latin typeface="Calibri Light"/>
                <a:cs typeface="Calibri Light"/>
              </a:rPr>
              <a:t>Data Preprocessing</a:t>
            </a:r>
            <a:endParaRPr lang="en-IN" sz="2000" dirty="0">
              <a:solidFill>
                <a:schemeClr val="tx1"/>
              </a:solidFill>
              <a:latin typeface="Calibri Light"/>
              <a:cs typeface="Calibri Light"/>
            </a:endParaRPr>
          </a:p>
        </p:txBody>
      </p:sp>
      <p:cxnSp>
        <p:nvCxnSpPr>
          <p:cNvPr id="38" name="Straight Connector 37">
            <a:extLst>
              <a:ext uri="{FF2B5EF4-FFF2-40B4-BE49-F238E27FC236}">
                <a16:creationId xmlns:a16="http://schemas.microsoft.com/office/drawing/2014/main" id="{BDD904B9-CE23-2459-5751-6D7245310040}"/>
              </a:ext>
            </a:extLst>
          </p:cNvPr>
          <p:cNvCxnSpPr>
            <a:cxnSpLocks/>
          </p:cNvCxnSpPr>
          <p:nvPr/>
        </p:nvCxnSpPr>
        <p:spPr>
          <a:xfrm>
            <a:off x="5866875" y="3113889"/>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B02997A3-EE6C-E993-EC5C-3F1DC29CBCA9}"/>
              </a:ext>
            </a:extLst>
          </p:cNvPr>
          <p:cNvCxnSpPr>
            <a:cxnSpLocks/>
          </p:cNvCxnSpPr>
          <p:nvPr/>
        </p:nvCxnSpPr>
        <p:spPr>
          <a:xfrm>
            <a:off x="5994897" y="2972977"/>
            <a:ext cx="0" cy="3549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Rectangle 44">
            <a:extLst>
              <a:ext uri="{FF2B5EF4-FFF2-40B4-BE49-F238E27FC236}">
                <a16:creationId xmlns:a16="http://schemas.microsoft.com/office/drawing/2014/main" id="{0430D901-B2F1-7414-CBF8-7F79EF7D6E4E}"/>
              </a:ext>
            </a:extLst>
          </p:cNvPr>
          <p:cNvSpPr/>
          <p:nvPr/>
        </p:nvSpPr>
        <p:spPr>
          <a:xfrm>
            <a:off x="4897807" y="3416606"/>
            <a:ext cx="2228315" cy="485824"/>
          </a:xfrm>
          <a:prstGeom prst="rect">
            <a:avLst/>
          </a:prstGeom>
          <a:solidFill>
            <a:schemeClr val="accent1">
              <a:lumMod val="40000"/>
              <a:lumOff val="60000"/>
            </a:schemeClr>
          </a:solidFill>
        </p:spPr>
        <p:style>
          <a:lnRef idx="2">
            <a:schemeClr val="accent3">
              <a:shade val="15000"/>
            </a:schemeClr>
          </a:lnRef>
          <a:fillRef idx="1">
            <a:schemeClr val="accent3"/>
          </a:fillRef>
          <a:effectRef idx="0">
            <a:schemeClr val="accent3"/>
          </a:effectRef>
          <a:fontRef idx="minor">
            <a:schemeClr val="lt1"/>
          </a:fontRef>
        </p:style>
        <p:txBody>
          <a:bodyPr lIns="91440" tIns="45720" rIns="91440" bIns="45720" rtlCol="0" anchor="ctr"/>
          <a:lstStyle/>
          <a:p>
            <a:pPr algn="ctr"/>
            <a:r>
              <a:rPr lang="en-US" sz="2000" dirty="0">
                <a:solidFill>
                  <a:schemeClr val="tx1"/>
                </a:solidFill>
                <a:latin typeface="Calibri Light"/>
                <a:cs typeface="Calibri Light"/>
              </a:rPr>
              <a:t>Model Selection</a:t>
            </a:r>
            <a:endParaRPr lang="en-IN" sz="2000" dirty="0">
              <a:solidFill>
                <a:schemeClr val="tx1"/>
              </a:solidFill>
              <a:latin typeface="Calibri Light"/>
              <a:cs typeface="Calibri Light"/>
            </a:endParaRPr>
          </a:p>
        </p:txBody>
      </p:sp>
      <p:cxnSp>
        <p:nvCxnSpPr>
          <p:cNvPr id="59" name="Straight Arrow Connector 58">
            <a:extLst>
              <a:ext uri="{FF2B5EF4-FFF2-40B4-BE49-F238E27FC236}">
                <a16:creationId xmlns:a16="http://schemas.microsoft.com/office/drawing/2014/main" id="{2ACFB8DF-99B1-FB08-045B-02C81A138A72}"/>
              </a:ext>
            </a:extLst>
          </p:cNvPr>
          <p:cNvCxnSpPr>
            <a:cxnSpLocks/>
          </p:cNvCxnSpPr>
          <p:nvPr/>
        </p:nvCxnSpPr>
        <p:spPr>
          <a:xfrm>
            <a:off x="5975909" y="3902430"/>
            <a:ext cx="0" cy="3894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0" name="Rectangle 59">
            <a:extLst>
              <a:ext uri="{FF2B5EF4-FFF2-40B4-BE49-F238E27FC236}">
                <a16:creationId xmlns:a16="http://schemas.microsoft.com/office/drawing/2014/main" id="{CB405CEB-6A4A-68BA-FA4F-2C26A85C18A0}"/>
              </a:ext>
            </a:extLst>
          </p:cNvPr>
          <p:cNvSpPr/>
          <p:nvPr/>
        </p:nvSpPr>
        <p:spPr>
          <a:xfrm>
            <a:off x="4861751" y="4346059"/>
            <a:ext cx="2228315" cy="485824"/>
          </a:xfrm>
          <a:prstGeom prst="rect">
            <a:avLst/>
          </a:prstGeom>
          <a:solidFill>
            <a:schemeClr val="accent1">
              <a:lumMod val="40000"/>
              <a:lumOff val="60000"/>
            </a:schemeClr>
          </a:solidFill>
        </p:spPr>
        <p:style>
          <a:lnRef idx="2">
            <a:schemeClr val="accent3">
              <a:shade val="15000"/>
            </a:schemeClr>
          </a:lnRef>
          <a:fillRef idx="1">
            <a:schemeClr val="accent3"/>
          </a:fillRef>
          <a:effectRef idx="0">
            <a:schemeClr val="accent3"/>
          </a:effectRef>
          <a:fontRef idx="minor">
            <a:schemeClr val="lt1"/>
          </a:fontRef>
        </p:style>
        <p:txBody>
          <a:bodyPr lIns="91440" tIns="45720" rIns="91440" bIns="45720" rtlCol="0" anchor="ctr"/>
          <a:lstStyle/>
          <a:p>
            <a:pPr algn="ctr"/>
            <a:r>
              <a:rPr lang="en-US" sz="2000" dirty="0">
                <a:solidFill>
                  <a:schemeClr val="tx1"/>
                </a:solidFill>
                <a:latin typeface="Calibri Light"/>
                <a:cs typeface="Calibri Light"/>
              </a:rPr>
              <a:t>Training</a:t>
            </a:r>
            <a:endParaRPr lang="en-IN" sz="2000" dirty="0">
              <a:solidFill>
                <a:schemeClr val="tx1"/>
              </a:solidFill>
              <a:latin typeface="Calibri Light"/>
              <a:cs typeface="Calibri Light"/>
            </a:endParaRPr>
          </a:p>
        </p:txBody>
      </p:sp>
      <p:sp>
        <p:nvSpPr>
          <p:cNvPr id="61" name="Rectangle 60">
            <a:extLst>
              <a:ext uri="{FF2B5EF4-FFF2-40B4-BE49-F238E27FC236}">
                <a16:creationId xmlns:a16="http://schemas.microsoft.com/office/drawing/2014/main" id="{086A055E-E07A-0469-AFAF-C8B7A5CA26F6}"/>
              </a:ext>
            </a:extLst>
          </p:cNvPr>
          <p:cNvSpPr/>
          <p:nvPr/>
        </p:nvSpPr>
        <p:spPr>
          <a:xfrm>
            <a:off x="4861751" y="5305376"/>
            <a:ext cx="2228315" cy="485824"/>
          </a:xfrm>
          <a:prstGeom prst="rect">
            <a:avLst/>
          </a:prstGeom>
          <a:solidFill>
            <a:schemeClr val="accent1">
              <a:lumMod val="40000"/>
              <a:lumOff val="60000"/>
            </a:schemeClr>
          </a:solidFill>
        </p:spPr>
        <p:style>
          <a:lnRef idx="2">
            <a:schemeClr val="accent3">
              <a:shade val="15000"/>
            </a:schemeClr>
          </a:lnRef>
          <a:fillRef idx="1">
            <a:schemeClr val="accent3"/>
          </a:fillRef>
          <a:effectRef idx="0">
            <a:schemeClr val="accent3"/>
          </a:effectRef>
          <a:fontRef idx="minor">
            <a:schemeClr val="lt1"/>
          </a:fontRef>
        </p:style>
        <p:txBody>
          <a:bodyPr lIns="91440" tIns="45720" rIns="91440" bIns="45720" rtlCol="0" anchor="ctr"/>
          <a:lstStyle/>
          <a:p>
            <a:pPr algn="ctr"/>
            <a:r>
              <a:rPr lang="en-US" sz="2000" dirty="0">
                <a:solidFill>
                  <a:schemeClr val="tx1"/>
                </a:solidFill>
                <a:latin typeface="Calibri Light"/>
                <a:cs typeface="Calibri Light"/>
              </a:rPr>
              <a:t>Testing</a:t>
            </a:r>
            <a:endParaRPr lang="en-IN" sz="2000" dirty="0">
              <a:solidFill>
                <a:schemeClr val="tx1"/>
              </a:solidFill>
              <a:latin typeface="Calibri Light"/>
              <a:cs typeface="Calibri Light"/>
            </a:endParaRPr>
          </a:p>
        </p:txBody>
      </p:sp>
      <p:cxnSp>
        <p:nvCxnSpPr>
          <p:cNvPr id="62" name="Straight Arrow Connector 61">
            <a:extLst>
              <a:ext uri="{FF2B5EF4-FFF2-40B4-BE49-F238E27FC236}">
                <a16:creationId xmlns:a16="http://schemas.microsoft.com/office/drawing/2014/main" id="{AFA1C481-F2BA-7726-1BAC-1EC393D3163F}"/>
              </a:ext>
            </a:extLst>
          </p:cNvPr>
          <p:cNvCxnSpPr>
            <a:cxnSpLocks/>
          </p:cNvCxnSpPr>
          <p:nvPr/>
        </p:nvCxnSpPr>
        <p:spPr>
          <a:xfrm>
            <a:off x="5967503" y="4831883"/>
            <a:ext cx="0" cy="3894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99958832"/>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4FABE377A13E1479C8F0DDB4B4F7E35" ma:contentTypeVersion="7" ma:contentTypeDescription="Create a new document." ma:contentTypeScope="" ma:versionID="9f6224b151b7a1cb906e9c06ca976b25">
  <xsd:schema xmlns:xsd="http://www.w3.org/2001/XMLSchema" xmlns:xs="http://www.w3.org/2001/XMLSchema" xmlns:p="http://schemas.microsoft.com/office/2006/metadata/properties" xmlns:ns3="79e97a1b-b85c-4df3-b24a-1c8d4744aa81" xmlns:ns4="b290fafb-2f56-4f73-b761-bf10834a2da0" targetNamespace="http://schemas.microsoft.com/office/2006/metadata/properties" ma:root="true" ma:fieldsID="8c07fd3fceb072a52f910a57a5ee2a51" ns3:_="" ns4:_="">
    <xsd:import namespace="79e97a1b-b85c-4df3-b24a-1c8d4744aa81"/>
    <xsd:import namespace="b290fafb-2f56-4f73-b761-bf10834a2da0"/>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9e97a1b-b85c-4df3-b24a-1c8d4744aa8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290fafb-2f56-4f73-b761-bf10834a2da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79e97a1b-b85c-4df3-b24a-1c8d4744aa81" xsi:nil="true"/>
  </documentManagement>
</p:properties>
</file>

<file path=customXml/itemProps1.xml><?xml version="1.0" encoding="utf-8"?>
<ds:datastoreItem xmlns:ds="http://schemas.openxmlformats.org/officeDocument/2006/customXml" ds:itemID="{EFFA4F20-4D8F-4A5B-926D-D444012915DE}">
  <ds:schemaRefs>
    <ds:schemaRef ds:uri="79e97a1b-b85c-4df3-b24a-1c8d4744aa81"/>
    <ds:schemaRef ds:uri="b290fafb-2f56-4f73-b761-bf10834a2da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0E8B3377-22F1-4153-96F0-CC2E4BE41C57}">
  <ds:schemaRefs>
    <ds:schemaRef ds:uri="http://schemas.microsoft.com/sharepoint/v3/contenttype/forms"/>
  </ds:schemaRefs>
</ds:datastoreItem>
</file>

<file path=customXml/itemProps3.xml><?xml version="1.0" encoding="utf-8"?>
<ds:datastoreItem xmlns:ds="http://schemas.openxmlformats.org/officeDocument/2006/customXml" ds:itemID="{99746342-5E84-430E-9251-61001F208E7A}">
  <ds:schemaRefs>
    <ds:schemaRef ds:uri="http://purl.org/dc/dcmitype/"/>
    <ds:schemaRef ds:uri="http://www.w3.org/XML/1998/namespace"/>
    <ds:schemaRef ds:uri="http://purl.org/dc/terms/"/>
    <ds:schemaRef ds:uri="http://schemas.microsoft.com/office/infopath/2007/PartnerControls"/>
    <ds:schemaRef ds:uri="http://schemas.openxmlformats.org/package/2006/metadata/core-properties"/>
    <ds:schemaRef ds:uri="http://schemas.microsoft.com/office/2006/documentManagement/types"/>
    <ds:schemaRef ds:uri="b290fafb-2f56-4f73-b761-bf10834a2da0"/>
    <ds:schemaRef ds:uri="79e97a1b-b85c-4df3-b24a-1c8d4744aa81"/>
    <ds:schemaRef ds:uri="http://schemas.microsoft.com/office/2006/metadata/properties"/>
    <ds:schemaRef ds:uri="http://purl.org/dc/elements/1.1/"/>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{AFD5417E-9B04-4310-A1F2-166636E7303F}tf67061901_win32</Template>
  <TotalTime>945</TotalTime>
  <Words>599</Words>
  <Application>Microsoft Macintosh PowerPoint</Application>
  <PresentationFormat>Widescreen</PresentationFormat>
  <Paragraphs>82</Paragraphs>
  <Slides>12</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12</vt:i4>
      </vt:variant>
    </vt:vector>
  </HeadingPairs>
  <TitlesOfParts>
    <vt:vector size="24" baseType="lpstr">
      <vt:lpstr>Angsana New</vt:lpstr>
      <vt:lpstr>Arial</vt:lpstr>
      <vt:lpstr>Book Antiqua</vt:lpstr>
      <vt:lpstr>Calibri</vt:lpstr>
      <vt:lpstr>Calibri Light</vt:lpstr>
      <vt:lpstr>Daytona Condensed Light</vt:lpstr>
      <vt:lpstr>Daytona Pro Condensed Light</vt:lpstr>
      <vt:lpstr>Posterama</vt:lpstr>
      <vt:lpstr>Söhne</vt:lpstr>
      <vt:lpstr>Times New Roman</vt:lpstr>
      <vt:lpstr>Wingdings</vt:lpstr>
      <vt:lpstr>Office Theme</vt:lpstr>
      <vt:lpstr>DIAGNOSIs OF THYROID CANCER USING MACHING LEARNING</vt:lpstr>
      <vt:lpstr>Agenda</vt:lpstr>
      <vt:lpstr>Introduction</vt:lpstr>
      <vt:lpstr>LIMITATIONS IN CURRENT Diagnosis</vt:lpstr>
      <vt:lpstr>PowerPoint Presentation</vt:lpstr>
      <vt:lpstr>DEFINED PROBLEM STATEMENT:   </vt:lpstr>
      <vt:lpstr>PowerPoint Presentation</vt:lpstr>
      <vt:lpstr>PowerPoint Presentation</vt:lpstr>
      <vt:lpstr>FLOW OF THE PROJECT</vt:lpstr>
      <vt:lpstr>FUTURE WORKS</vt:lpstr>
      <vt:lpstr>REFERENCES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DISCOVERY</dc:title>
  <dc:creator>Sanjeeb Kumar Rai</dc:creator>
  <cp:lastModifiedBy>Sanjeeb Kumar Rai</cp:lastModifiedBy>
  <cp:revision>4</cp:revision>
  <dcterms:created xsi:type="dcterms:W3CDTF">2023-10-10T14:00:18Z</dcterms:created>
  <dcterms:modified xsi:type="dcterms:W3CDTF">2023-11-20T05:17:53Z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0x01010004FABE377A13E1479C8F0DDB4B4F7E35</vt:lpwstr>
  </property>
  <property fmtid="{D5CDD505-2E9C-101B-9397-08002B2CF9AE}" pid="3" name="MSIP_Label_defa4170-0d19-0005-0004-bc88714345d2_Enabled">
    <vt:lpwstr>true</vt:lpwstr>
  </property>
  <property fmtid="{D5CDD505-2E9C-101B-9397-08002B2CF9AE}" pid="4" name="MSIP_Label_defa4170-0d19-0005-0004-bc88714345d2_SetDate">
    <vt:lpwstr>2023-10-10T14:00:47Z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c808dce8-19ab-4fa0-a4f7-fabfcf99d19e</vt:lpwstr>
  </property>
  <property fmtid="{D5CDD505-2E9C-101B-9397-08002B2CF9AE}" pid="8" name="MSIP_Label_defa4170-0d19-0005-0004-bc88714345d2_ActionId">
    <vt:lpwstr>af50041f-6193-40ad-8b9a-b021b135dff5</vt:lpwstr>
  </property>
  <property fmtid="{D5CDD505-2E9C-101B-9397-08002B2CF9AE}" pid="9" name="MSIP_Label_defa4170-0d19-0005-0004-bc88714345d2_ContentBits">
    <vt:lpwstr>0</vt:lpwstr>
  </property>
</Properties>
</file>