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01c6b6c8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01c6b6c8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f83edae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ef83edae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f83edae6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f83edae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f83edae6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ef83edae6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f073e89f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f073e89f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f073e89f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f073e89f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073e89f6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073e89f6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f073e89f6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073e89f6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f073e89f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f073e89f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073e89f6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073e89f6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bbdf77854_0_4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bbdf77854_0_4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f83edae6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f83edae6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f83edae6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ef83edae6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f83edae6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f83edae6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ef83edae6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ef83edae6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f073e89f6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f073e89f6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f073e89f6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f073e89f6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f073e89f6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f073e89f6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f073e89f6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f073e89f6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f073e89f6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f073e89f6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f05f189e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f05f189e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bbdf77854_0_4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bbdf77854_0_4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01c6b6c8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01c6b6c8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bbdf77854_0_4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bbdf77854_0_4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01c6b6c8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01c6b6c8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01c6b6c8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01c6b6c8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01c6b6c8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01c6b6c8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01c6b6c8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01c6b6c8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wireguard.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www.wireguard.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wireguard.com/" TargetMode="External"/><Relationship Id="rId4" Type="http://schemas.openxmlformats.org/officeDocument/2006/relationships/hyperlink" Target="https://dev.to/tangramvision/what-they-don-t-tell-you-about-setting-up-a-wireguard-vpn-1h2g" TargetMode="External"/><Relationship Id="rId5" Type="http://schemas.openxmlformats.org/officeDocument/2006/relationships/hyperlink" Target="https://github.com/pirate/wireguard-do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www.wireguard.com/papers/wireguard.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wireguard.com/papers/wireguard.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ireguard.com/install/" TargetMode="External"/><Relationship Id="rId4" Type="http://schemas.openxmlformats.org/officeDocument/2006/relationships/hyperlink" Target="https://github.com/adityachirania/Wireguard-Demonstration.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907850" y="1384475"/>
            <a:ext cx="3299400" cy="131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WireG</a:t>
            </a:r>
            <a:r>
              <a:rPr lang="en">
                <a:latin typeface="Times New Roman"/>
                <a:ea typeface="Times New Roman"/>
                <a:cs typeface="Times New Roman"/>
                <a:sym typeface="Times New Roman"/>
              </a:rPr>
              <a:t>ua</a:t>
            </a:r>
            <a:r>
              <a:rPr b="1" lang="en">
                <a:latin typeface="Times New Roman"/>
                <a:ea typeface="Times New Roman"/>
                <a:cs typeface="Times New Roman"/>
                <a:sym typeface="Times New Roman"/>
              </a:rPr>
              <a:t>rd </a:t>
            </a:r>
            <a:endParaRPr b="1">
              <a:latin typeface="Times New Roman"/>
              <a:ea typeface="Times New Roman"/>
              <a:cs typeface="Times New Roman"/>
              <a:sym typeface="Times New Roman"/>
            </a:endParaRPr>
          </a:p>
        </p:txBody>
      </p:sp>
      <p:sp>
        <p:nvSpPr>
          <p:cNvPr id="278" name="Google Shape;278;p13"/>
          <p:cNvSpPr txBox="1"/>
          <p:nvPr>
            <p:ph idx="1" type="subTitle"/>
          </p:nvPr>
        </p:nvSpPr>
        <p:spPr>
          <a:xfrm>
            <a:off x="907850" y="2701775"/>
            <a:ext cx="4171800" cy="187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A Fast, Modern and Secure VPN Tunnel</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Developer: Jason A. Donenfeld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Documentation: </a:t>
            </a:r>
            <a:r>
              <a:rPr lang="en" u="sng">
                <a:solidFill>
                  <a:schemeClr val="hlink"/>
                </a:solidFill>
                <a:latin typeface="Times New Roman"/>
                <a:ea typeface="Times New Roman"/>
                <a:cs typeface="Times New Roman"/>
                <a:sym typeface="Times New Roman"/>
                <a:hlinkClick r:id="rId3"/>
              </a:rPr>
              <a:t>https://www.wireguard.com/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79" name="Google Shape;279;p13"/>
          <p:cNvSpPr txBox="1"/>
          <p:nvPr/>
        </p:nvSpPr>
        <p:spPr>
          <a:xfrm>
            <a:off x="6010275" y="3173675"/>
            <a:ext cx="278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Objective: Demonstration of the usage of wireguard with network namespaces </a:t>
            </a:r>
            <a:endParaRPr b="1">
              <a:solidFill>
                <a:schemeClr val="lt1"/>
              </a:solidFill>
              <a:latin typeface="Nunito"/>
              <a:ea typeface="Nunito"/>
              <a:cs typeface="Nunito"/>
              <a:sym typeface="Nunito"/>
            </a:endParaRPr>
          </a:p>
        </p:txBody>
      </p:sp>
      <p:sp>
        <p:nvSpPr>
          <p:cNvPr id="280" name="Google Shape;280;p13"/>
          <p:cNvSpPr txBox="1"/>
          <p:nvPr/>
        </p:nvSpPr>
        <p:spPr>
          <a:xfrm>
            <a:off x="6136050" y="4221950"/>
            <a:ext cx="269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Aditya Chirania</a:t>
            </a:r>
            <a:endParaRPr b="1">
              <a:solidFill>
                <a:schemeClr val="lt1"/>
              </a:solidFill>
              <a:latin typeface="Nunito"/>
              <a:ea typeface="Nunito"/>
              <a:cs typeface="Nunito"/>
              <a:sym typeface="Nunito"/>
            </a:endParaRPr>
          </a:p>
          <a:p>
            <a:pPr indent="0" lvl="0" marL="0" rtl="0" algn="l">
              <a:spcBef>
                <a:spcPts val="0"/>
              </a:spcBef>
              <a:spcAft>
                <a:spcPts val="0"/>
              </a:spcAft>
              <a:buNone/>
            </a:pPr>
            <a:r>
              <a:rPr b="1" lang="en">
                <a:solidFill>
                  <a:schemeClr val="lt1"/>
                </a:solidFill>
                <a:latin typeface="Nunito"/>
                <a:ea typeface="Nunito"/>
                <a:cs typeface="Nunito"/>
                <a:sym typeface="Nunito"/>
              </a:rPr>
              <a:t>181CO104</a:t>
            </a:r>
            <a:endParaRPr b="1">
              <a:solidFill>
                <a:schemeClr val="lt1"/>
              </a:solidFill>
              <a:latin typeface="Nunito"/>
              <a:ea typeface="Nunito"/>
              <a:cs typeface="Nunito"/>
              <a:sym typeface="Nunito"/>
            </a:endParaRPr>
          </a:p>
        </p:txBody>
      </p:sp>
      <p:sp>
        <p:nvSpPr>
          <p:cNvPr id="281" name="Google Shape;281;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2"/>
          <p:cNvSpPr txBox="1"/>
          <p:nvPr>
            <p:ph type="title"/>
          </p:nvPr>
        </p:nvSpPr>
        <p:spPr>
          <a:xfrm>
            <a:off x="1303800" y="221200"/>
            <a:ext cx="70305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u="sng">
                <a:latin typeface="Times New Roman"/>
                <a:ea typeface="Times New Roman"/>
                <a:cs typeface="Times New Roman"/>
                <a:sym typeface="Times New Roman"/>
              </a:rPr>
              <a:t>Creating a direct node to node VPN tunnel with wireguard</a:t>
            </a:r>
            <a:endParaRPr sz="2120" u="sng">
              <a:latin typeface="Times New Roman"/>
              <a:ea typeface="Times New Roman"/>
              <a:cs typeface="Times New Roman"/>
              <a:sym typeface="Times New Roman"/>
            </a:endParaRPr>
          </a:p>
        </p:txBody>
      </p:sp>
      <p:sp>
        <p:nvSpPr>
          <p:cNvPr id="413" name="Google Shape;413;p22"/>
          <p:cNvSpPr txBox="1"/>
          <p:nvPr/>
        </p:nvSpPr>
        <p:spPr>
          <a:xfrm>
            <a:off x="1244150" y="839500"/>
            <a:ext cx="24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Add wireguard interfaces</a:t>
            </a:r>
            <a:endParaRPr b="1" u="sng">
              <a:latin typeface="Nunito"/>
              <a:ea typeface="Nunito"/>
              <a:cs typeface="Nunito"/>
              <a:sym typeface="Nunito"/>
            </a:endParaRPr>
          </a:p>
        </p:txBody>
      </p:sp>
      <p:sp>
        <p:nvSpPr>
          <p:cNvPr id="414" name="Google Shape;414;p22"/>
          <p:cNvSpPr/>
          <p:nvPr/>
        </p:nvSpPr>
        <p:spPr>
          <a:xfrm>
            <a:off x="740975" y="146850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5730800" y="141415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1789250" y="18598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5730800" y="18470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8" name="Google Shape;418;p22"/>
          <p:cNvCxnSpPr>
            <a:stCxn id="416" idx="3"/>
            <a:endCxn id="417" idx="1"/>
          </p:cNvCxnSpPr>
          <p:nvPr/>
        </p:nvCxnSpPr>
        <p:spPr>
          <a:xfrm flipH="1" rot="10800000">
            <a:off x="2054750" y="1965750"/>
            <a:ext cx="3676200" cy="12900"/>
          </a:xfrm>
          <a:prstGeom prst="straightConnector1">
            <a:avLst/>
          </a:prstGeom>
          <a:noFill/>
          <a:ln cap="flat" cmpd="sng" w="9525">
            <a:solidFill>
              <a:schemeClr val="dk2"/>
            </a:solidFill>
            <a:prstDash val="solid"/>
            <a:round/>
            <a:headEnd len="med" w="med" type="none"/>
            <a:tailEnd len="med" w="med" type="none"/>
          </a:ln>
        </p:spPr>
      </p:cxnSp>
      <p:sp>
        <p:nvSpPr>
          <p:cNvPr id="419" name="Google Shape;419;p22"/>
          <p:cNvSpPr txBox="1"/>
          <p:nvPr/>
        </p:nvSpPr>
        <p:spPr>
          <a:xfrm>
            <a:off x="740975" y="2097450"/>
            <a:ext cx="186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eth0: 192.168.1.1/24</a:t>
            </a:r>
            <a:endParaRPr sz="1000">
              <a:latin typeface="Nunito"/>
              <a:ea typeface="Nunito"/>
              <a:cs typeface="Nunito"/>
              <a:sym typeface="Nunito"/>
            </a:endParaRPr>
          </a:p>
        </p:txBody>
      </p:sp>
      <p:sp>
        <p:nvSpPr>
          <p:cNvPr id="420" name="Google Shape;420;p22"/>
          <p:cNvSpPr txBox="1"/>
          <p:nvPr/>
        </p:nvSpPr>
        <p:spPr>
          <a:xfrm>
            <a:off x="5636475" y="1996600"/>
            <a:ext cx="174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eth1: 192.168.1.2/24</a:t>
            </a:r>
            <a:endParaRPr sz="1000">
              <a:latin typeface="Nunito"/>
              <a:ea typeface="Nunito"/>
              <a:cs typeface="Nunito"/>
              <a:sym typeface="Nunito"/>
            </a:endParaRPr>
          </a:p>
        </p:txBody>
      </p:sp>
      <p:sp>
        <p:nvSpPr>
          <p:cNvPr id="421" name="Google Shape;421;p22"/>
          <p:cNvSpPr txBox="1"/>
          <p:nvPr/>
        </p:nvSpPr>
        <p:spPr>
          <a:xfrm>
            <a:off x="831850" y="1202525"/>
            <a:ext cx="13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Node1</a:t>
            </a:r>
            <a:endParaRPr b="1">
              <a:latin typeface="Nunito"/>
              <a:ea typeface="Nunito"/>
              <a:cs typeface="Nunito"/>
              <a:sym typeface="Nunito"/>
            </a:endParaRPr>
          </a:p>
        </p:txBody>
      </p:sp>
      <p:sp>
        <p:nvSpPr>
          <p:cNvPr id="422" name="Google Shape;422;p22"/>
          <p:cNvSpPr txBox="1"/>
          <p:nvPr/>
        </p:nvSpPr>
        <p:spPr>
          <a:xfrm>
            <a:off x="5636475" y="1143175"/>
            <a:ext cx="13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Node2</a:t>
            </a:r>
            <a:r>
              <a:rPr lang="en">
                <a:latin typeface="Nunito"/>
                <a:ea typeface="Nunito"/>
                <a:cs typeface="Nunito"/>
                <a:sym typeface="Nunito"/>
              </a:rPr>
              <a:t> </a:t>
            </a:r>
            <a:endParaRPr>
              <a:latin typeface="Nunito"/>
              <a:ea typeface="Nunito"/>
              <a:cs typeface="Nunito"/>
              <a:sym typeface="Nunito"/>
            </a:endParaRPr>
          </a:p>
        </p:txBody>
      </p:sp>
      <p:sp>
        <p:nvSpPr>
          <p:cNvPr id="423" name="Google Shape;423;p22"/>
          <p:cNvSpPr/>
          <p:nvPr/>
        </p:nvSpPr>
        <p:spPr>
          <a:xfrm>
            <a:off x="475425" y="2788525"/>
            <a:ext cx="2599800" cy="2062200"/>
          </a:xfrm>
          <a:prstGeom prst="rect">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rPr>
              <a:t>$ ip link set wg0 up</a:t>
            </a:r>
            <a:endParaRPr sz="1100">
              <a:solidFill>
                <a:schemeClr val="lt1"/>
              </a:solidFill>
            </a:endParaRPr>
          </a:p>
          <a:p>
            <a:pPr indent="0" lvl="0" marL="0" rtl="0" algn="l">
              <a:spcBef>
                <a:spcPts val="0"/>
              </a:spcBef>
              <a:spcAft>
                <a:spcPts val="0"/>
              </a:spcAft>
              <a:buNone/>
            </a:pPr>
            <a:r>
              <a:rPr lang="en" sz="1100">
                <a:solidFill>
                  <a:schemeClr val="lt1"/>
                </a:solidFill>
              </a:rPr>
              <a:t>$ wg</a:t>
            </a:r>
            <a:endParaRPr sz="1100">
              <a:solidFill>
                <a:schemeClr val="lt1"/>
              </a:solidFill>
            </a:endParaRPr>
          </a:p>
          <a:p>
            <a:pPr indent="0" lvl="0" marL="0" rtl="0" algn="l">
              <a:spcBef>
                <a:spcPts val="0"/>
              </a:spcBef>
              <a:spcAft>
                <a:spcPts val="0"/>
              </a:spcAft>
              <a:buNone/>
            </a:pPr>
            <a:r>
              <a:rPr lang="en" sz="1100">
                <a:solidFill>
                  <a:schemeClr val="lt1"/>
                </a:solidFill>
              </a:rPr>
              <a:t>[Interface]</a:t>
            </a:r>
            <a:endParaRPr sz="1100">
              <a:solidFill>
                <a:schemeClr val="lt1"/>
              </a:solidFill>
            </a:endParaRPr>
          </a:p>
          <a:p>
            <a:pPr indent="0" lvl="0" marL="0" rtl="0" algn="l">
              <a:spcBef>
                <a:spcPts val="0"/>
              </a:spcBef>
              <a:spcAft>
                <a:spcPts val="0"/>
              </a:spcAft>
              <a:buNone/>
            </a:pPr>
            <a:r>
              <a:rPr lang="en" sz="1100">
                <a:solidFill>
                  <a:schemeClr val="lt1"/>
                </a:solidFill>
              </a:rPr>
              <a:t>public: xyZ...pq=</a:t>
            </a:r>
            <a:endParaRPr sz="1100">
              <a:solidFill>
                <a:schemeClr val="lt1"/>
              </a:solidFill>
            </a:endParaRPr>
          </a:p>
          <a:p>
            <a:pPr indent="0" lvl="0" marL="0" rtl="0" algn="l">
              <a:spcBef>
                <a:spcPts val="0"/>
              </a:spcBef>
              <a:spcAft>
                <a:spcPts val="0"/>
              </a:spcAft>
              <a:buNone/>
            </a:pPr>
            <a:r>
              <a:rPr lang="en" sz="1100">
                <a:solidFill>
                  <a:schemeClr val="lt1"/>
                </a:solidFill>
              </a:rPr>
              <a:t>private: (hidden)</a:t>
            </a:r>
            <a:endParaRPr sz="1100">
              <a:solidFill>
                <a:schemeClr val="lt1"/>
              </a:solidFill>
            </a:endParaRPr>
          </a:p>
          <a:p>
            <a:pPr indent="0" lvl="0" marL="0" rtl="0" algn="l">
              <a:spcBef>
                <a:spcPts val="0"/>
              </a:spcBef>
              <a:spcAft>
                <a:spcPts val="0"/>
              </a:spcAft>
              <a:buNone/>
            </a:pPr>
            <a:r>
              <a:rPr lang="en" sz="1100">
                <a:solidFill>
                  <a:schemeClr val="lt1"/>
                </a:solidFill>
              </a:rPr>
              <a:t>listening port: 41231</a:t>
            </a:r>
            <a:endParaRPr sz="1100">
              <a:solidFill>
                <a:schemeClr val="lt1"/>
              </a:solidFill>
            </a:endParaRPr>
          </a:p>
          <a:p>
            <a:pPr indent="0" lvl="0" marL="0" rtl="0" algn="l">
              <a:spcBef>
                <a:spcPts val="0"/>
              </a:spcBef>
              <a:spcAft>
                <a:spcPts val="0"/>
              </a:spcAft>
              <a:buNone/>
            </a:pPr>
            <a:r>
              <a:rPr lang="en" sz="1100">
                <a:solidFill>
                  <a:schemeClr val="lt1"/>
                </a:solidFill>
              </a:rPr>
              <a:t>$ wg set wg0 peer yPq...ab= allowed-ips 10.0.0.2/32 endpoint 192.168.1.2:21356</a:t>
            </a:r>
            <a:endParaRPr sz="1100">
              <a:solidFill>
                <a:schemeClr val="lt1"/>
              </a:solidFill>
            </a:endParaRPr>
          </a:p>
          <a:p>
            <a:pPr indent="0" lvl="0" marL="0" rtl="0" algn="l">
              <a:spcBef>
                <a:spcPts val="0"/>
              </a:spcBef>
              <a:spcAft>
                <a:spcPts val="0"/>
              </a:spcAft>
              <a:buNone/>
            </a:pPr>
            <a:r>
              <a:rPr lang="en" sz="1100">
                <a:solidFill>
                  <a:schemeClr val="lt1"/>
                </a:solidFill>
              </a:rPr>
              <a:t>$ ping 10.0.0.2</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424" name="Google Shape;424;p22"/>
          <p:cNvSpPr/>
          <p:nvPr/>
        </p:nvSpPr>
        <p:spPr>
          <a:xfrm>
            <a:off x="5031825" y="2788525"/>
            <a:ext cx="2599800" cy="2062200"/>
          </a:xfrm>
          <a:prstGeom prst="rect">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rPr>
              <a:t>$ ip link set wg0 up</a:t>
            </a:r>
            <a:endParaRPr sz="1100">
              <a:solidFill>
                <a:schemeClr val="lt1"/>
              </a:solidFill>
            </a:endParaRPr>
          </a:p>
          <a:p>
            <a:pPr indent="0" lvl="0" marL="0" rtl="0" algn="l">
              <a:spcBef>
                <a:spcPts val="0"/>
              </a:spcBef>
              <a:spcAft>
                <a:spcPts val="0"/>
              </a:spcAft>
              <a:buNone/>
            </a:pPr>
            <a:r>
              <a:rPr lang="en" sz="1100">
                <a:solidFill>
                  <a:schemeClr val="lt1"/>
                </a:solidFill>
              </a:rPr>
              <a:t>$ wg</a:t>
            </a:r>
            <a:endParaRPr sz="1100">
              <a:solidFill>
                <a:schemeClr val="lt1"/>
              </a:solidFill>
            </a:endParaRPr>
          </a:p>
          <a:p>
            <a:pPr indent="0" lvl="0" marL="0" rtl="0" algn="l">
              <a:spcBef>
                <a:spcPts val="0"/>
              </a:spcBef>
              <a:spcAft>
                <a:spcPts val="0"/>
              </a:spcAft>
              <a:buNone/>
            </a:pPr>
            <a:r>
              <a:rPr lang="en" sz="1100">
                <a:solidFill>
                  <a:schemeClr val="lt1"/>
                </a:solidFill>
              </a:rPr>
              <a:t>[Interface]</a:t>
            </a:r>
            <a:endParaRPr sz="1100">
              <a:solidFill>
                <a:schemeClr val="lt1"/>
              </a:solidFill>
            </a:endParaRPr>
          </a:p>
          <a:p>
            <a:pPr indent="0" lvl="0" marL="0" rtl="0" algn="l">
              <a:spcBef>
                <a:spcPts val="0"/>
              </a:spcBef>
              <a:spcAft>
                <a:spcPts val="0"/>
              </a:spcAft>
              <a:buNone/>
            </a:pPr>
            <a:r>
              <a:rPr lang="en" sz="1100">
                <a:solidFill>
                  <a:schemeClr val="lt1"/>
                </a:solidFill>
              </a:rPr>
              <a:t>public: yPq...ab=</a:t>
            </a:r>
            <a:endParaRPr sz="1100">
              <a:solidFill>
                <a:schemeClr val="lt1"/>
              </a:solidFill>
            </a:endParaRPr>
          </a:p>
          <a:p>
            <a:pPr indent="0" lvl="0" marL="0" rtl="0" algn="l">
              <a:spcBef>
                <a:spcPts val="0"/>
              </a:spcBef>
              <a:spcAft>
                <a:spcPts val="0"/>
              </a:spcAft>
              <a:buNone/>
            </a:pPr>
            <a:r>
              <a:rPr lang="en" sz="1100">
                <a:solidFill>
                  <a:schemeClr val="lt1"/>
                </a:solidFill>
              </a:rPr>
              <a:t>private: (hidden)</a:t>
            </a:r>
            <a:endParaRPr sz="1100">
              <a:solidFill>
                <a:schemeClr val="lt1"/>
              </a:solidFill>
            </a:endParaRPr>
          </a:p>
          <a:p>
            <a:pPr indent="0" lvl="0" marL="0" rtl="0" algn="l">
              <a:spcBef>
                <a:spcPts val="0"/>
              </a:spcBef>
              <a:spcAft>
                <a:spcPts val="0"/>
              </a:spcAft>
              <a:buNone/>
            </a:pPr>
            <a:r>
              <a:rPr lang="en" sz="1100">
                <a:solidFill>
                  <a:schemeClr val="lt1"/>
                </a:solidFill>
              </a:rPr>
              <a:t>port: 21356</a:t>
            </a:r>
            <a:endParaRPr sz="1100">
              <a:solidFill>
                <a:schemeClr val="lt1"/>
              </a:solidFill>
            </a:endParaRPr>
          </a:p>
          <a:p>
            <a:pPr indent="0" lvl="0" marL="0" rtl="0" algn="l">
              <a:spcBef>
                <a:spcPts val="0"/>
              </a:spcBef>
              <a:spcAft>
                <a:spcPts val="0"/>
              </a:spcAft>
              <a:buNone/>
            </a:pPr>
            <a:r>
              <a:rPr lang="en" sz="1100">
                <a:solidFill>
                  <a:schemeClr val="lt1"/>
                </a:solidFill>
              </a:rPr>
              <a:t>$ wg set wg0 peer xyZ...pq= allowed-ips 10.0.0.1/32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425" name="Google Shape;425;p22"/>
          <p:cNvSpPr/>
          <p:nvPr/>
        </p:nvSpPr>
        <p:spPr>
          <a:xfrm>
            <a:off x="1062450" y="1594275"/>
            <a:ext cx="265500" cy="23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6254900" y="1594275"/>
            <a:ext cx="265500" cy="23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txBox="1"/>
          <p:nvPr/>
        </p:nvSpPr>
        <p:spPr>
          <a:xfrm>
            <a:off x="611525" y="1745950"/>
            <a:ext cx="212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02124"/>
                </a:solidFill>
                <a:latin typeface="Nunito"/>
                <a:ea typeface="Nunito"/>
                <a:cs typeface="Nunito"/>
                <a:sym typeface="Nunito"/>
              </a:rPr>
              <a:t> wg0: </a:t>
            </a:r>
            <a:r>
              <a:rPr lang="en" sz="1100">
                <a:solidFill>
                  <a:srgbClr val="202124"/>
                </a:solidFill>
              </a:rPr>
              <a:t>10.0.0.1/24 </a:t>
            </a:r>
            <a:endParaRPr sz="1000">
              <a:solidFill>
                <a:srgbClr val="202124"/>
              </a:solidFill>
              <a:latin typeface="Nunito"/>
              <a:ea typeface="Nunito"/>
              <a:cs typeface="Nunito"/>
              <a:sym typeface="Nunito"/>
            </a:endParaRPr>
          </a:p>
        </p:txBody>
      </p:sp>
      <p:sp>
        <p:nvSpPr>
          <p:cNvPr id="428" name="Google Shape;428;p22"/>
          <p:cNvSpPr txBox="1"/>
          <p:nvPr/>
        </p:nvSpPr>
        <p:spPr>
          <a:xfrm>
            <a:off x="5919375" y="1745950"/>
            <a:ext cx="194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 wg0: </a:t>
            </a:r>
            <a:r>
              <a:rPr lang="en" sz="1100"/>
              <a:t>10.0.0.2/24 </a:t>
            </a:r>
            <a:endParaRPr sz="1000">
              <a:latin typeface="Nunito"/>
              <a:ea typeface="Nunito"/>
              <a:cs typeface="Nunito"/>
              <a:sym typeface="Nunito"/>
            </a:endParaRPr>
          </a:p>
        </p:txBody>
      </p:sp>
      <p:sp>
        <p:nvSpPr>
          <p:cNvPr id="429" name="Google Shape;429;p22"/>
          <p:cNvSpPr txBox="1"/>
          <p:nvPr/>
        </p:nvSpPr>
        <p:spPr>
          <a:xfrm>
            <a:off x="3225375" y="2865325"/>
            <a:ext cx="1656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Endpoint is not mandatory to specify on both ends.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Note the output of “wg” before and after you ping in both namespaces</a:t>
            </a:r>
            <a:endParaRPr>
              <a:latin typeface="Nunito"/>
              <a:ea typeface="Nunito"/>
              <a:cs typeface="Nunito"/>
              <a:sym typeface="Nunito"/>
            </a:endParaRPr>
          </a:p>
        </p:txBody>
      </p:sp>
      <p:sp>
        <p:nvSpPr>
          <p:cNvPr id="430" name="Google Shape;430;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3"/>
          <p:cNvSpPr txBox="1"/>
          <p:nvPr>
            <p:ph type="title"/>
          </p:nvPr>
        </p:nvSpPr>
        <p:spPr>
          <a:xfrm>
            <a:off x="1303800" y="5223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100" u="sng">
                <a:solidFill>
                  <a:srgbClr val="24292F"/>
                </a:solidFill>
                <a:highlight>
                  <a:srgbClr val="FFFFFF"/>
                </a:highlight>
                <a:latin typeface="Meiryo"/>
                <a:ea typeface="Meiryo"/>
                <a:cs typeface="Meiryo"/>
                <a:sym typeface="Meiryo"/>
              </a:rPr>
              <a:t>Creating a relaying/bouncing VPN server.</a:t>
            </a:r>
            <a:endParaRPr sz="2100" u="sng">
              <a:solidFill>
                <a:srgbClr val="24292F"/>
              </a:solidFill>
              <a:highlight>
                <a:srgbClr val="FFFFFF"/>
              </a:highlight>
              <a:latin typeface="Meiryo"/>
              <a:ea typeface="Meiryo"/>
              <a:cs typeface="Meiryo"/>
              <a:sym typeface="Meiryo"/>
            </a:endParaRPr>
          </a:p>
          <a:p>
            <a:pPr indent="0" lvl="0" marL="0" rtl="0" algn="l">
              <a:spcBef>
                <a:spcPts val="1200"/>
              </a:spcBef>
              <a:spcAft>
                <a:spcPts val="0"/>
              </a:spcAft>
              <a:buNone/>
            </a:pPr>
            <a:r>
              <a:rPr lang="en" sz="1600">
                <a:solidFill>
                  <a:srgbClr val="000000"/>
                </a:solidFill>
                <a:latin typeface="Nunito"/>
                <a:ea typeface="Nunito"/>
                <a:cs typeface="Nunito"/>
                <a:sym typeface="Nunito"/>
              </a:rPr>
              <a:t>   				       </a:t>
            </a:r>
            <a:r>
              <a:rPr lang="en" sz="1600" u="sng">
                <a:solidFill>
                  <a:srgbClr val="000000"/>
                </a:solidFill>
                <a:latin typeface="Nunito"/>
                <a:ea typeface="Nunito"/>
                <a:cs typeface="Nunito"/>
                <a:sym typeface="Nunito"/>
              </a:rPr>
              <a:t>Initial Setup</a:t>
            </a:r>
            <a:endParaRPr sz="1600" u="sng">
              <a:solidFill>
                <a:srgbClr val="000000"/>
              </a:solidFill>
              <a:latin typeface="Nunito"/>
              <a:ea typeface="Nunito"/>
              <a:cs typeface="Nunito"/>
              <a:sym typeface="Nunito"/>
            </a:endParaRPr>
          </a:p>
          <a:p>
            <a:pPr indent="0" lvl="0" marL="0" rtl="0" algn="l">
              <a:spcBef>
                <a:spcPts val="0"/>
              </a:spcBef>
              <a:spcAft>
                <a:spcPts val="0"/>
              </a:spcAft>
              <a:buSzPts val="990"/>
              <a:buNone/>
            </a:pPr>
            <a:r>
              <a:t/>
            </a:r>
            <a:endParaRPr sz="2520"/>
          </a:p>
        </p:txBody>
      </p:sp>
      <p:sp>
        <p:nvSpPr>
          <p:cNvPr id="436" name="Google Shape;436;p23"/>
          <p:cNvSpPr/>
          <p:nvPr/>
        </p:nvSpPr>
        <p:spPr>
          <a:xfrm>
            <a:off x="1188250" y="2110575"/>
            <a:ext cx="1425600" cy="11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3465125" y="1397850"/>
            <a:ext cx="1425600" cy="11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5742000" y="2110575"/>
            <a:ext cx="1425600" cy="11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2362300" y="2614600"/>
            <a:ext cx="2514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465125" y="2054175"/>
            <a:ext cx="2514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4617150" y="2054175"/>
            <a:ext cx="2514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5742000" y="2764300"/>
            <a:ext cx="2514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3" name="Google Shape;443;p23"/>
          <p:cNvCxnSpPr>
            <a:stCxn id="439" idx="3"/>
            <a:endCxn id="440" idx="1"/>
          </p:cNvCxnSpPr>
          <p:nvPr/>
        </p:nvCxnSpPr>
        <p:spPr>
          <a:xfrm flipH="1" rot="10800000">
            <a:off x="2613700" y="2173000"/>
            <a:ext cx="851400" cy="5604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23"/>
          <p:cNvCxnSpPr>
            <a:stCxn id="441" idx="3"/>
            <a:endCxn id="442" idx="1"/>
          </p:cNvCxnSpPr>
          <p:nvPr/>
        </p:nvCxnSpPr>
        <p:spPr>
          <a:xfrm>
            <a:off x="4868550" y="2172975"/>
            <a:ext cx="873600" cy="710100"/>
          </a:xfrm>
          <a:prstGeom prst="straightConnector1">
            <a:avLst/>
          </a:prstGeom>
          <a:noFill/>
          <a:ln cap="flat" cmpd="sng" w="9525">
            <a:solidFill>
              <a:schemeClr val="dk2"/>
            </a:solidFill>
            <a:prstDash val="solid"/>
            <a:round/>
            <a:headEnd len="med" w="med" type="none"/>
            <a:tailEnd len="med" w="med" type="none"/>
          </a:ln>
        </p:spPr>
      </p:cxnSp>
      <p:sp>
        <p:nvSpPr>
          <p:cNvPr id="445" name="Google Shape;445;p23"/>
          <p:cNvSpPr txBox="1"/>
          <p:nvPr/>
        </p:nvSpPr>
        <p:spPr>
          <a:xfrm>
            <a:off x="1353250" y="2883075"/>
            <a:ext cx="1425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eth0: 192.168.1.1/24</a:t>
            </a:r>
            <a:endParaRPr sz="900">
              <a:latin typeface="Nunito"/>
              <a:ea typeface="Nunito"/>
              <a:cs typeface="Nunito"/>
              <a:sym typeface="Nunito"/>
            </a:endParaRPr>
          </a:p>
        </p:txBody>
      </p:sp>
      <p:sp>
        <p:nvSpPr>
          <p:cNvPr id="446" name="Google Shape;446;p23"/>
          <p:cNvSpPr txBox="1"/>
          <p:nvPr/>
        </p:nvSpPr>
        <p:spPr>
          <a:xfrm>
            <a:off x="3031775" y="2571850"/>
            <a:ext cx="111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eth1: 192.168.1.2/24</a:t>
            </a:r>
            <a:endParaRPr sz="900">
              <a:latin typeface="Nunito"/>
              <a:ea typeface="Nunito"/>
              <a:cs typeface="Nunito"/>
              <a:sym typeface="Nunito"/>
            </a:endParaRPr>
          </a:p>
        </p:txBody>
      </p:sp>
      <p:sp>
        <p:nvSpPr>
          <p:cNvPr id="447" name="Google Shape;447;p23"/>
          <p:cNvSpPr txBox="1"/>
          <p:nvPr/>
        </p:nvSpPr>
        <p:spPr>
          <a:xfrm>
            <a:off x="4183800" y="2571850"/>
            <a:ext cx="111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eth2: 172.16.0.1/24</a:t>
            </a:r>
            <a:endParaRPr sz="900">
              <a:latin typeface="Nunito"/>
              <a:ea typeface="Nunito"/>
              <a:cs typeface="Nunito"/>
              <a:sym typeface="Nunito"/>
            </a:endParaRPr>
          </a:p>
        </p:txBody>
      </p:sp>
      <p:sp>
        <p:nvSpPr>
          <p:cNvPr id="448" name="Google Shape;448;p23"/>
          <p:cNvSpPr txBox="1"/>
          <p:nvPr/>
        </p:nvSpPr>
        <p:spPr>
          <a:xfrm>
            <a:off x="5742000" y="3001900"/>
            <a:ext cx="126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eth3: 172.16.0.2/24</a:t>
            </a:r>
            <a:endParaRPr sz="900">
              <a:latin typeface="Nunito"/>
              <a:ea typeface="Nunito"/>
              <a:cs typeface="Nunito"/>
              <a:sym typeface="Nunito"/>
            </a:endParaRPr>
          </a:p>
        </p:txBody>
      </p:sp>
      <p:sp>
        <p:nvSpPr>
          <p:cNvPr id="449" name="Google Shape;449;p23"/>
          <p:cNvSpPr/>
          <p:nvPr/>
        </p:nvSpPr>
        <p:spPr>
          <a:xfrm>
            <a:off x="1303800" y="2173000"/>
            <a:ext cx="251400" cy="23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3646800" y="1521675"/>
            <a:ext cx="251400" cy="23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5825875" y="2291775"/>
            <a:ext cx="251400" cy="23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txBox="1"/>
          <p:nvPr/>
        </p:nvSpPr>
        <p:spPr>
          <a:xfrm>
            <a:off x="1489300" y="2130250"/>
            <a:ext cx="126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Nunito"/>
                <a:ea typeface="Nunito"/>
                <a:cs typeface="Nunito"/>
                <a:sym typeface="Nunito"/>
              </a:rPr>
              <a:t>wg0: 10.0.0.1/24</a:t>
            </a:r>
            <a:endParaRPr b="1" sz="900">
              <a:latin typeface="Nunito"/>
              <a:ea typeface="Nunito"/>
              <a:cs typeface="Nunito"/>
              <a:sym typeface="Nunito"/>
            </a:endParaRPr>
          </a:p>
        </p:txBody>
      </p:sp>
      <p:sp>
        <p:nvSpPr>
          <p:cNvPr id="453" name="Google Shape;453;p23"/>
          <p:cNvSpPr txBox="1"/>
          <p:nvPr/>
        </p:nvSpPr>
        <p:spPr>
          <a:xfrm>
            <a:off x="3829900" y="1451000"/>
            <a:ext cx="126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Nunito"/>
                <a:ea typeface="Nunito"/>
                <a:cs typeface="Nunito"/>
                <a:sym typeface="Nunito"/>
              </a:rPr>
              <a:t>wg0: 10.0.0.2/24</a:t>
            </a:r>
            <a:endParaRPr b="1" sz="900">
              <a:latin typeface="Nunito"/>
              <a:ea typeface="Nunito"/>
              <a:cs typeface="Nunito"/>
              <a:sym typeface="Nunito"/>
            </a:endParaRPr>
          </a:p>
        </p:txBody>
      </p:sp>
      <p:sp>
        <p:nvSpPr>
          <p:cNvPr id="454" name="Google Shape;454;p23"/>
          <p:cNvSpPr txBox="1"/>
          <p:nvPr/>
        </p:nvSpPr>
        <p:spPr>
          <a:xfrm>
            <a:off x="6077275" y="2249025"/>
            <a:ext cx="1997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Nunito"/>
                <a:ea typeface="Nunito"/>
                <a:cs typeface="Nunito"/>
                <a:sym typeface="Nunito"/>
              </a:rPr>
              <a:t>wg0: 10.0.0.3/24</a:t>
            </a:r>
            <a:endParaRPr b="1" sz="900">
              <a:latin typeface="Nunito"/>
              <a:ea typeface="Nunito"/>
              <a:cs typeface="Nunito"/>
              <a:sym typeface="Nunito"/>
            </a:endParaRPr>
          </a:p>
        </p:txBody>
      </p:sp>
      <p:sp>
        <p:nvSpPr>
          <p:cNvPr id="455" name="Google Shape;455;p23"/>
          <p:cNvSpPr/>
          <p:nvPr/>
        </p:nvSpPr>
        <p:spPr>
          <a:xfrm>
            <a:off x="652975" y="3635900"/>
            <a:ext cx="7421700" cy="560400"/>
          </a:xfrm>
          <a:prstGeom prst="rect">
            <a:avLst/>
          </a:prstGeom>
          <a:solidFill>
            <a:srgbClr val="3333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cd wireguard-demo/Experiment2</a:t>
            </a:r>
            <a:endParaRPr>
              <a:solidFill>
                <a:schemeClr val="lt1"/>
              </a:solidFill>
            </a:endParaRPr>
          </a:p>
          <a:p>
            <a:pPr indent="0" lvl="0" marL="0" rtl="0" algn="l">
              <a:spcBef>
                <a:spcPts val="0"/>
              </a:spcBef>
              <a:spcAft>
                <a:spcPts val="0"/>
              </a:spcAft>
              <a:buNone/>
            </a:pPr>
            <a:r>
              <a:rPr lang="en">
                <a:solidFill>
                  <a:schemeClr val="lt1"/>
                </a:solidFill>
              </a:rPr>
              <a:t>$ bash setup2.sh</a:t>
            </a:r>
            <a:endParaRPr>
              <a:solidFill>
                <a:schemeClr val="lt1"/>
              </a:solidFill>
            </a:endParaRPr>
          </a:p>
        </p:txBody>
      </p:sp>
      <p:sp>
        <p:nvSpPr>
          <p:cNvPr id="456" name="Google Shape;456;p23"/>
          <p:cNvSpPr txBox="1"/>
          <p:nvPr/>
        </p:nvSpPr>
        <p:spPr>
          <a:xfrm>
            <a:off x="2285425" y="3237050"/>
            <a:ext cx="424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Steps to create setup (Run as sudo user) </a:t>
            </a:r>
            <a:endParaRPr b="1" u="sng">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57" name="Google Shape;457;p23"/>
          <p:cNvSpPr txBox="1"/>
          <p:nvPr/>
        </p:nvSpPr>
        <p:spPr>
          <a:xfrm>
            <a:off x="652975" y="4206625"/>
            <a:ext cx="742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This setup has the wireguard interfaces already up and assigned their addresses because we covered how to do so in the previous demo. We shall be focusing on viewing the hops of the packet in this demo.</a:t>
            </a:r>
            <a:endParaRPr>
              <a:latin typeface="Nunito"/>
              <a:ea typeface="Nunito"/>
              <a:cs typeface="Nunito"/>
              <a:sym typeface="Nunito"/>
            </a:endParaRPr>
          </a:p>
        </p:txBody>
      </p:sp>
      <p:sp>
        <p:nvSpPr>
          <p:cNvPr id="458" name="Google Shape;458;p23"/>
          <p:cNvSpPr txBox="1"/>
          <p:nvPr/>
        </p:nvSpPr>
        <p:spPr>
          <a:xfrm>
            <a:off x="1047100" y="1784700"/>
            <a:ext cx="20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VPN Client (Node1)</a:t>
            </a:r>
            <a:endParaRPr u="sng">
              <a:latin typeface="Nunito"/>
              <a:ea typeface="Nunito"/>
              <a:cs typeface="Nunito"/>
              <a:sym typeface="Nunito"/>
            </a:endParaRPr>
          </a:p>
        </p:txBody>
      </p:sp>
      <p:sp>
        <p:nvSpPr>
          <p:cNvPr id="459" name="Google Shape;459;p23"/>
          <p:cNvSpPr txBox="1"/>
          <p:nvPr/>
        </p:nvSpPr>
        <p:spPr>
          <a:xfrm>
            <a:off x="5605950" y="1784700"/>
            <a:ext cx="21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VPN Client (Node3)</a:t>
            </a:r>
            <a:endParaRPr u="sng">
              <a:latin typeface="Nunito"/>
              <a:ea typeface="Nunito"/>
              <a:cs typeface="Nunito"/>
              <a:sym typeface="Nunito"/>
            </a:endParaRPr>
          </a:p>
        </p:txBody>
      </p:sp>
      <p:sp>
        <p:nvSpPr>
          <p:cNvPr id="460" name="Google Shape;460;p23"/>
          <p:cNvSpPr txBox="1"/>
          <p:nvPr/>
        </p:nvSpPr>
        <p:spPr>
          <a:xfrm>
            <a:off x="4890725" y="1183900"/>
            <a:ext cx="27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VPN bouncing server (Node2)</a:t>
            </a:r>
            <a:endParaRPr u="sng">
              <a:latin typeface="Nunito"/>
              <a:ea typeface="Nunito"/>
              <a:cs typeface="Nunito"/>
              <a:sym typeface="Nunito"/>
            </a:endParaRPr>
          </a:p>
        </p:txBody>
      </p:sp>
      <p:sp>
        <p:nvSpPr>
          <p:cNvPr id="461" name="Google Shape;461;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4"/>
          <p:cNvSpPr/>
          <p:nvPr/>
        </p:nvSpPr>
        <p:spPr>
          <a:xfrm>
            <a:off x="293725" y="1884000"/>
            <a:ext cx="3298500" cy="1090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[peers]</a:t>
            </a:r>
            <a:endParaRPr>
              <a:solidFill>
                <a:schemeClr val="lt1"/>
              </a:solidFill>
            </a:endParaRPr>
          </a:p>
          <a:p>
            <a:pPr indent="0" lvl="0" marL="0" rtl="0" algn="l">
              <a:spcBef>
                <a:spcPts val="0"/>
              </a:spcBef>
              <a:spcAft>
                <a:spcPts val="0"/>
              </a:spcAft>
              <a:buNone/>
            </a:pPr>
            <a:r>
              <a:rPr lang="en">
                <a:solidFill>
                  <a:schemeClr val="lt1"/>
                </a:solidFill>
              </a:rPr>
              <a:t>1:public-key: &lt;public-key-Node2&gt;</a:t>
            </a:r>
            <a:endParaRPr>
              <a:solidFill>
                <a:schemeClr val="lt1"/>
              </a:solidFill>
            </a:endParaRPr>
          </a:p>
          <a:p>
            <a:pPr indent="0" lvl="0" marL="0" rtl="0" algn="l">
              <a:spcBef>
                <a:spcPts val="0"/>
              </a:spcBef>
              <a:spcAft>
                <a:spcPts val="0"/>
              </a:spcAft>
              <a:buNone/>
            </a:pPr>
            <a:r>
              <a:rPr lang="en">
                <a:solidFill>
                  <a:schemeClr val="lt1"/>
                </a:solidFill>
              </a:rPr>
              <a:t>   allowed-ips: 10.0.0.0/24 </a:t>
            </a:r>
            <a:endParaRPr>
              <a:solidFill>
                <a:schemeClr val="lt1"/>
              </a:solidFill>
            </a:endParaRPr>
          </a:p>
          <a:p>
            <a:pPr indent="0" lvl="0" marL="0" rtl="0" algn="l">
              <a:spcBef>
                <a:spcPts val="0"/>
              </a:spcBef>
              <a:spcAft>
                <a:spcPts val="0"/>
              </a:spcAft>
              <a:buNone/>
            </a:pPr>
            <a:r>
              <a:rPr lang="en">
                <a:solidFill>
                  <a:schemeClr val="lt1"/>
                </a:solidFill>
              </a:rPr>
              <a:t>   endpoint: 192.168.1.2 : &lt;port-node2&gt;</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467" name="Google Shape;467;p24"/>
          <p:cNvSpPr/>
          <p:nvPr/>
        </p:nvSpPr>
        <p:spPr>
          <a:xfrm>
            <a:off x="5352025" y="1884000"/>
            <a:ext cx="3298500" cy="1090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[peers]</a:t>
            </a:r>
            <a:endParaRPr>
              <a:solidFill>
                <a:schemeClr val="lt1"/>
              </a:solidFill>
            </a:endParaRPr>
          </a:p>
          <a:p>
            <a:pPr indent="0" lvl="0" marL="0" rtl="0" algn="l">
              <a:spcBef>
                <a:spcPts val="0"/>
              </a:spcBef>
              <a:spcAft>
                <a:spcPts val="0"/>
              </a:spcAft>
              <a:buNone/>
            </a:pPr>
            <a:r>
              <a:rPr lang="en">
                <a:solidFill>
                  <a:schemeClr val="lt1"/>
                </a:solidFill>
              </a:rPr>
              <a:t>1:public-key: &lt;public-key-Node2&gt;</a:t>
            </a:r>
            <a:endParaRPr>
              <a:solidFill>
                <a:schemeClr val="lt1"/>
              </a:solidFill>
            </a:endParaRPr>
          </a:p>
          <a:p>
            <a:pPr indent="0" lvl="0" marL="0" rtl="0" algn="l">
              <a:spcBef>
                <a:spcPts val="0"/>
              </a:spcBef>
              <a:spcAft>
                <a:spcPts val="0"/>
              </a:spcAft>
              <a:buNone/>
            </a:pPr>
            <a:r>
              <a:rPr lang="en">
                <a:solidFill>
                  <a:schemeClr val="lt1"/>
                </a:solidFill>
              </a:rPr>
              <a:t>   allowed-ips: 10.0.0.0/24 </a:t>
            </a:r>
            <a:endParaRPr>
              <a:solidFill>
                <a:schemeClr val="lt1"/>
              </a:solidFill>
            </a:endParaRPr>
          </a:p>
          <a:p>
            <a:pPr indent="0" lvl="0" marL="0" rtl="0" algn="l">
              <a:spcBef>
                <a:spcPts val="0"/>
              </a:spcBef>
              <a:spcAft>
                <a:spcPts val="0"/>
              </a:spcAft>
              <a:buNone/>
            </a:pPr>
            <a:r>
              <a:rPr lang="en">
                <a:solidFill>
                  <a:schemeClr val="lt1"/>
                </a:solidFill>
              </a:rPr>
              <a:t>   endpoint: 172.16.0.1 : &lt;port-node2&gt;</a:t>
            </a:r>
            <a:endParaRPr>
              <a:solidFill>
                <a:schemeClr val="lt1"/>
              </a:solidFill>
            </a:endParaRPr>
          </a:p>
        </p:txBody>
      </p:sp>
      <p:sp>
        <p:nvSpPr>
          <p:cNvPr id="468" name="Google Shape;468;p24"/>
          <p:cNvSpPr txBox="1"/>
          <p:nvPr/>
        </p:nvSpPr>
        <p:spPr>
          <a:xfrm>
            <a:off x="852800" y="1491325"/>
            <a:ext cx="26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Node 1’s peers </a:t>
            </a:r>
            <a:endParaRPr>
              <a:latin typeface="Nunito"/>
              <a:ea typeface="Nunito"/>
              <a:cs typeface="Nunito"/>
              <a:sym typeface="Nunito"/>
            </a:endParaRPr>
          </a:p>
        </p:txBody>
      </p:sp>
      <p:sp>
        <p:nvSpPr>
          <p:cNvPr id="469" name="Google Shape;469;p24"/>
          <p:cNvSpPr txBox="1"/>
          <p:nvPr/>
        </p:nvSpPr>
        <p:spPr>
          <a:xfrm>
            <a:off x="5547675" y="1491325"/>
            <a:ext cx="26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Node 3</a:t>
            </a:r>
            <a:endParaRPr>
              <a:latin typeface="Nunito"/>
              <a:ea typeface="Nunito"/>
              <a:cs typeface="Nunito"/>
              <a:sym typeface="Nunito"/>
            </a:endParaRPr>
          </a:p>
        </p:txBody>
      </p:sp>
      <p:sp>
        <p:nvSpPr>
          <p:cNvPr id="470" name="Google Shape;470;p24"/>
          <p:cNvSpPr txBox="1"/>
          <p:nvPr>
            <p:ph type="title"/>
          </p:nvPr>
        </p:nvSpPr>
        <p:spPr>
          <a:xfrm>
            <a:off x="1303800" y="522375"/>
            <a:ext cx="7030500" cy="6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00" u="sng">
                <a:solidFill>
                  <a:srgbClr val="24292F"/>
                </a:solidFill>
                <a:highlight>
                  <a:srgbClr val="FFFFFF"/>
                </a:highlight>
                <a:latin typeface="Meiryo"/>
                <a:ea typeface="Meiryo"/>
                <a:cs typeface="Meiryo"/>
                <a:sym typeface="Meiryo"/>
              </a:rPr>
              <a:t>Creating a relaying/bouncing VPN server</a:t>
            </a:r>
            <a:endParaRPr sz="2520"/>
          </a:p>
        </p:txBody>
      </p:sp>
      <p:sp>
        <p:nvSpPr>
          <p:cNvPr id="471" name="Google Shape;471;p24"/>
          <p:cNvSpPr txBox="1"/>
          <p:nvPr/>
        </p:nvSpPr>
        <p:spPr>
          <a:xfrm>
            <a:off x="3211200" y="1091125"/>
            <a:ext cx="27216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u="sng">
                <a:latin typeface="Nunito"/>
                <a:ea typeface="Nunito"/>
                <a:cs typeface="Nunito"/>
                <a:sym typeface="Nunito"/>
              </a:rPr>
              <a:t>Peers of clients</a:t>
            </a:r>
            <a:endParaRPr b="1" u="sng">
              <a:latin typeface="Nunito"/>
              <a:ea typeface="Nunito"/>
              <a:cs typeface="Nunito"/>
              <a:sym typeface="Nunito"/>
            </a:endParaRPr>
          </a:p>
        </p:txBody>
      </p:sp>
      <p:sp>
        <p:nvSpPr>
          <p:cNvPr id="472" name="Google Shape;472;p24"/>
          <p:cNvSpPr txBox="1"/>
          <p:nvPr/>
        </p:nvSpPr>
        <p:spPr>
          <a:xfrm>
            <a:off x="2794375" y="2882825"/>
            <a:ext cx="39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Configuration of  the VPN Server (Node 2)</a:t>
            </a:r>
            <a:endParaRPr b="1" u="sng">
              <a:latin typeface="Nunito"/>
              <a:ea typeface="Nunito"/>
              <a:cs typeface="Nunito"/>
              <a:sym typeface="Nunito"/>
            </a:endParaRPr>
          </a:p>
        </p:txBody>
      </p:sp>
      <p:sp>
        <p:nvSpPr>
          <p:cNvPr id="473" name="Google Shape;473;p24"/>
          <p:cNvSpPr/>
          <p:nvPr/>
        </p:nvSpPr>
        <p:spPr>
          <a:xfrm>
            <a:off x="1146300" y="3283025"/>
            <a:ext cx="6485400" cy="1707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[peers]</a:t>
            </a:r>
            <a:endParaRPr>
              <a:solidFill>
                <a:schemeClr val="lt1"/>
              </a:solidFill>
            </a:endParaRPr>
          </a:p>
          <a:p>
            <a:pPr indent="0" lvl="0" marL="0" rtl="0" algn="l">
              <a:spcBef>
                <a:spcPts val="0"/>
              </a:spcBef>
              <a:spcAft>
                <a:spcPts val="0"/>
              </a:spcAft>
              <a:buNone/>
            </a:pPr>
            <a:r>
              <a:rPr lang="en">
                <a:solidFill>
                  <a:schemeClr val="lt1"/>
                </a:solidFill>
              </a:rPr>
              <a:t>1:public-key: &lt;public-key-Node1&gt;</a:t>
            </a:r>
            <a:endParaRPr>
              <a:solidFill>
                <a:schemeClr val="lt1"/>
              </a:solidFill>
            </a:endParaRPr>
          </a:p>
          <a:p>
            <a:pPr indent="0" lvl="0" marL="0" rtl="0" algn="l">
              <a:spcBef>
                <a:spcPts val="0"/>
              </a:spcBef>
              <a:spcAft>
                <a:spcPts val="0"/>
              </a:spcAft>
              <a:buNone/>
            </a:pPr>
            <a:r>
              <a:rPr lang="en">
                <a:solidFill>
                  <a:schemeClr val="lt1"/>
                </a:solidFill>
              </a:rPr>
              <a:t>   allowed-ips: 10.0.0.1/32 </a:t>
            </a:r>
            <a:endParaRPr>
              <a:solidFill>
                <a:schemeClr val="lt1"/>
              </a:solidFill>
            </a:endParaRPr>
          </a:p>
          <a:p>
            <a:pPr indent="0" lvl="0" marL="0" rtl="0" algn="l">
              <a:spcBef>
                <a:spcPts val="0"/>
              </a:spcBef>
              <a:spcAft>
                <a:spcPts val="0"/>
              </a:spcAft>
              <a:buNone/>
            </a:pPr>
            <a:r>
              <a:rPr lang="en">
                <a:solidFill>
                  <a:schemeClr val="lt1"/>
                </a:solidFill>
              </a:rPr>
              <a:t>   endpoint: 192.168.1.1 : &lt;port-node1&gt;</a:t>
            </a:r>
            <a:endParaRPr>
              <a:solidFill>
                <a:schemeClr val="lt1"/>
              </a:solidFill>
            </a:endParaRPr>
          </a:p>
          <a:p>
            <a:pPr indent="0" lvl="0" marL="0" rtl="0" algn="l">
              <a:spcBef>
                <a:spcPts val="0"/>
              </a:spcBef>
              <a:spcAft>
                <a:spcPts val="0"/>
              </a:spcAft>
              <a:buNone/>
            </a:pPr>
            <a:r>
              <a:rPr lang="en">
                <a:solidFill>
                  <a:schemeClr val="lt1"/>
                </a:solidFill>
              </a:rPr>
              <a:t>2:public-key: &lt;public-key-Node3&gt;</a:t>
            </a:r>
            <a:endParaRPr>
              <a:solidFill>
                <a:schemeClr val="lt1"/>
              </a:solidFill>
            </a:endParaRPr>
          </a:p>
          <a:p>
            <a:pPr indent="0" lvl="0" marL="0" rtl="0" algn="l">
              <a:spcBef>
                <a:spcPts val="0"/>
              </a:spcBef>
              <a:spcAft>
                <a:spcPts val="0"/>
              </a:spcAft>
              <a:buNone/>
            </a:pPr>
            <a:r>
              <a:rPr lang="en">
                <a:solidFill>
                  <a:schemeClr val="lt1"/>
                </a:solidFill>
              </a:rPr>
              <a:t>   allowed-ips: 10.0.0.3/32 </a:t>
            </a:r>
            <a:endParaRPr>
              <a:solidFill>
                <a:schemeClr val="lt1"/>
              </a:solidFill>
            </a:endParaRPr>
          </a:p>
          <a:p>
            <a:pPr indent="0" lvl="0" marL="0" rtl="0" algn="l">
              <a:spcBef>
                <a:spcPts val="0"/>
              </a:spcBef>
              <a:spcAft>
                <a:spcPts val="0"/>
              </a:spcAft>
              <a:buNone/>
            </a:pPr>
            <a:r>
              <a:rPr lang="en">
                <a:solidFill>
                  <a:schemeClr val="lt1"/>
                </a:solidFill>
              </a:rPr>
              <a:t>   endpoint: 172.16.0.2 : &lt;port-node3&gt;</a:t>
            </a:r>
            <a:r>
              <a:rPr lang="en">
                <a:solidFill>
                  <a:schemeClr val="lt1"/>
                </a:solidFill>
              </a:rPr>
              <a:t> </a:t>
            </a:r>
            <a:endParaRPr>
              <a:solidFill>
                <a:schemeClr val="lt1"/>
              </a:solidFill>
            </a:endParaRPr>
          </a:p>
        </p:txBody>
      </p:sp>
      <p:sp>
        <p:nvSpPr>
          <p:cNvPr id="474" name="Google Shape;474;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5"/>
          <p:cNvSpPr txBox="1"/>
          <p:nvPr>
            <p:ph idx="1" type="body"/>
          </p:nvPr>
        </p:nvSpPr>
        <p:spPr>
          <a:xfrm>
            <a:off x="1303800" y="1556775"/>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333333"/>
              </a:buClr>
              <a:buSzPts val="1600"/>
              <a:buFont typeface="Times New Roman"/>
              <a:buChar char="●"/>
            </a:pPr>
            <a:r>
              <a:rPr lang="en" sz="1600">
                <a:solidFill>
                  <a:srgbClr val="333333"/>
                </a:solidFill>
                <a:latin typeface="Times New Roman"/>
                <a:ea typeface="Times New Roman"/>
                <a:cs typeface="Times New Roman"/>
                <a:sym typeface="Times New Roman"/>
              </a:rPr>
              <a:t>Finally just run “ping 10.0.0.3” in Node1 and notice that the ping works. </a:t>
            </a:r>
            <a:endParaRPr sz="1600">
              <a:solidFill>
                <a:srgbClr val="333333"/>
              </a:solidFill>
              <a:latin typeface="Times New Roman"/>
              <a:ea typeface="Times New Roman"/>
              <a:cs typeface="Times New Roman"/>
              <a:sym typeface="Times New Roman"/>
            </a:endParaRPr>
          </a:p>
          <a:p>
            <a:pPr indent="-330200" lvl="0" marL="457200" rtl="0" algn="l">
              <a:spcBef>
                <a:spcPts val="0"/>
              </a:spcBef>
              <a:spcAft>
                <a:spcPts val="0"/>
              </a:spcAft>
              <a:buClr>
                <a:srgbClr val="333333"/>
              </a:buClr>
              <a:buSzPts val="1600"/>
              <a:buFont typeface="Times New Roman"/>
              <a:buChar char="●"/>
            </a:pPr>
            <a:r>
              <a:rPr lang="en" sz="1600">
                <a:solidFill>
                  <a:srgbClr val="333333"/>
                </a:solidFill>
                <a:latin typeface="Times New Roman"/>
                <a:ea typeface="Times New Roman"/>
                <a:cs typeface="Times New Roman"/>
                <a:sym typeface="Times New Roman"/>
              </a:rPr>
              <a:t>Also Notice the hops across the relay server by running “traceroute -4 10.0.0.3” on Node1 to see the intermediate hop on the relay server. </a:t>
            </a:r>
            <a:endParaRPr sz="1600">
              <a:solidFill>
                <a:srgbClr val="333333"/>
              </a:solidFill>
              <a:latin typeface="Times New Roman"/>
              <a:ea typeface="Times New Roman"/>
              <a:cs typeface="Times New Roman"/>
              <a:sym typeface="Times New Roman"/>
            </a:endParaRPr>
          </a:p>
          <a:p>
            <a:pPr indent="-330200" lvl="0" marL="457200" rtl="0" algn="l">
              <a:spcBef>
                <a:spcPts val="0"/>
              </a:spcBef>
              <a:spcAft>
                <a:spcPts val="0"/>
              </a:spcAft>
              <a:buClr>
                <a:srgbClr val="333333"/>
              </a:buClr>
              <a:buSzPts val="1600"/>
              <a:buFont typeface="Times New Roman"/>
              <a:buChar char="●"/>
            </a:pPr>
            <a:r>
              <a:rPr lang="en" sz="1600">
                <a:solidFill>
                  <a:srgbClr val="333333"/>
                </a:solidFill>
                <a:latin typeface="Times New Roman"/>
                <a:ea typeface="Times New Roman"/>
                <a:cs typeface="Times New Roman"/>
                <a:sym typeface="Times New Roman"/>
              </a:rPr>
              <a:t>A relay server can be used to provide continuous access to the VPN network without failure. </a:t>
            </a:r>
            <a:endParaRPr sz="1600">
              <a:solidFill>
                <a:srgbClr val="333333"/>
              </a:solidFill>
              <a:latin typeface="Times New Roman"/>
              <a:ea typeface="Times New Roman"/>
              <a:cs typeface="Times New Roman"/>
              <a:sym typeface="Times New Roman"/>
            </a:endParaRPr>
          </a:p>
        </p:txBody>
      </p:sp>
      <p:sp>
        <p:nvSpPr>
          <p:cNvPr id="480" name="Google Shape;480;p25"/>
          <p:cNvSpPr txBox="1"/>
          <p:nvPr>
            <p:ph type="title"/>
          </p:nvPr>
        </p:nvSpPr>
        <p:spPr>
          <a:xfrm>
            <a:off x="1303800" y="522375"/>
            <a:ext cx="7030500" cy="6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00" u="sng">
                <a:solidFill>
                  <a:srgbClr val="24292F"/>
                </a:solidFill>
                <a:highlight>
                  <a:srgbClr val="FFFFFF"/>
                </a:highlight>
                <a:latin typeface="Meiryo"/>
                <a:ea typeface="Meiryo"/>
                <a:cs typeface="Meiryo"/>
                <a:sym typeface="Meiryo"/>
              </a:rPr>
              <a:t>Creating a relaying/bouncing VPN server</a:t>
            </a:r>
            <a:endParaRPr sz="2520"/>
          </a:p>
        </p:txBody>
      </p:sp>
      <p:sp>
        <p:nvSpPr>
          <p:cNvPr id="481" name="Google Shape;481;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6"/>
          <p:cNvSpPr txBox="1"/>
          <p:nvPr>
            <p:ph idx="1" type="body"/>
          </p:nvPr>
        </p:nvSpPr>
        <p:spPr>
          <a:xfrm>
            <a:off x="1303800" y="1342700"/>
            <a:ext cx="5377200" cy="4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What </a:t>
            </a:r>
            <a:r>
              <a:rPr b="1" lang="en"/>
              <a:t>happened</a:t>
            </a:r>
            <a:r>
              <a:rPr b="1" lang="en"/>
              <a:t> in the entire process ? Ping 10.0.0.3 from Node 1 </a:t>
            </a:r>
            <a:endParaRPr b="1"/>
          </a:p>
        </p:txBody>
      </p:sp>
      <p:sp>
        <p:nvSpPr>
          <p:cNvPr id="487" name="Google Shape;487;p26"/>
          <p:cNvSpPr txBox="1"/>
          <p:nvPr>
            <p:ph type="title"/>
          </p:nvPr>
        </p:nvSpPr>
        <p:spPr>
          <a:xfrm>
            <a:off x="1303800" y="522375"/>
            <a:ext cx="7030500" cy="6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00" u="sng">
                <a:solidFill>
                  <a:srgbClr val="24292F"/>
                </a:solidFill>
                <a:highlight>
                  <a:srgbClr val="FFFFFF"/>
                </a:highlight>
                <a:latin typeface="Meiryo"/>
                <a:ea typeface="Meiryo"/>
                <a:cs typeface="Meiryo"/>
                <a:sym typeface="Meiryo"/>
              </a:rPr>
              <a:t>Creating a relaying/bouncing VPN server</a:t>
            </a:r>
            <a:endParaRPr sz="2520"/>
          </a:p>
        </p:txBody>
      </p:sp>
      <p:sp>
        <p:nvSpPr>
          <p:cNvPr id="488" name="Google Shape;488;p26"/>
          <p:cNvSpPr/>
          <p:nvPr/>
        </p:nvSpPr>
        <p:spPr>
          <a:xfrm>
            <a:off x="5465175" y="2642550"/>
            <a:ext cx="12159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PING MESSAGE</a:t>
            </a:r>
            <a:endParaRPr sz="1200"/>
          </a:p>
        </p:txBody>
      </p:sp>
      <p:sp>
        <p:nvSpPr>
          <p:cNvPr id="489" name="Google Shape;489;p26"/>
          <p:cNvSpPr/>
          <p:nvPr/>
        </p:nvSpPr>
        <p:spPr>
          <a:xfrm>
            <a:off x="4458825" y="2642550"/>
            <a:ext cx="10062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10.0.0.3</a:t>
            </a:r>
            <a:endParaRPr/>
          </a:p>
        </p:txBody>
      </p:sp>
      <p:sp>
        <p:nvSpPr>
          <p:cNvPr id="490" name="Google Shape;490;p26"/>
          <p:cNvSpPr/>
          <p:nvPr/>
        </p:nvSpPr>
        <p:spPr>
          <a:xfrm>
            <a:off x="3550275" y="2642550"/>
            <a:ext cx="9084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10.0.0.1</a:t>
            </a:r>
            <a:endParaRPr/>
          </a:p>
        </p:txBody>
      </p:sp>
      <p:sp>
        <p:nvSpPr>
          <p:cNvPr id="491" name="Google Shape;491;p26"/>
          <p:cNvSpPr txBox="1"/>
          <p:nvPr/>
        </p:nvSpPr>
        <p:spPr>
          <a:xfrm>
            <a:off x="3829875" y="1883425"/>
            <a:ext cx="27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UDP Packet created at wg0</a:t>
            </a:r>
            <a:endParaRPr u="sng">
              <a:latin typeface="Nunito"/>
              <a:ea typeface="Nunito"/>
              <a:cs typeface="Nunito"/>
              <a:sym typeface="Nunito"/>
            </a:endParaRPr>
          </a:p>
        </p:txBody>
      </p:sp>
      <p:sp>
        <p:nvSpPr>
          <p:cNvPr id="492" name="Google Shape;492;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7"/>
          <p:cNvSpPr txBox="1"/>
          <p:nvPr>
            <p:ph idx="1" type="body"/>
          </p:nvPr>
        </p:nvSpPr>
        <p:spPr>
          <a:xfrm>
            <a:off x="1303800" y="1342700"/>
            <a:ext cx="7030500" cy="4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What happened in the entire process ? Ping 10.0.0.3 from Node 1 </a:t>
            </a:r>
            <a:endParaRPr b="1"/>
          </a:p>
        </p:txBody>
      </p:sp>
      <p:sp>
        <p:nvSpPr>
          <p:cNvPr id="498" name="Google Shape;498;p27"/>
          <p:cNvSpPr txBox="1"/>
          <p:nvPr>
            <p:ph type="title"/>
          </p:nvPr>
        </p:nvSpPr>
        <p:spPr>
          <a:xfrm>
            <a:off x="1303800" y="522375"/>
            <a:ext cx="7030500" cy="6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00" u="sng">
                <a:solidFill>
                  <a:srgbClr val="24292F"/>
                </a:solidFill>
                <a:highlight>
                  <a:srgbClr val="FFFFFF"/>
                </a:highlight>
                <a:latin typeface="Meiryo"/>
                <a:ea typeface="Meiryo"/>
                <a:cs typeface="Meiryo"/>
                <a:sym typeface="Meiryo"/>
              </a:rPr>
              <a:t>Creating a relaying/bouncing VPN server</a:t>
            </a:r>
            <a:endParaRPr sz="2520"/>
          </a:p>
        </p:txBody>
      </p:sp>
      <p:sp>
        <p:nvSpPr>
          <p:cNvPr id="499" name="Google Shape;499;p27"/>
          <p:cNvSpPr/>
          <p:nvPr/>
        </p:nvSpPr>
        <p:spPr>
          <a:xfrm>
            <a:off x="433305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500" name="Google Shape;500;p27"/>
          <p:cNvSpPr txBox="1"/>
          <p:nvPr/>
        </p:nvSpPr>
        <p:spPr>
          <a:xfrm>
            <a:off x="4333050" y="1901775"/>
            <a:ext cx="19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UDP Packet encrypted</a:t>
            </a:r>
            <a:endParaRPr u="sng">
              <a:latin typeface="Nunito"/>
              <a:ea typeface="Nunito"/>
              <a:cs typeface="Nunito"/>
              <a:sym typeface="Nunito"/>
            </a:endParaRPr>
          </a:p>
        </p:txBody>
      </p:sp>
      <p:sp>
        <p:nvSpPr>
          <p:cNvPr id="501" name="Google Shape;501;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8"/>
          <p:cNvSpPr txBox="1"/>
          <p:nvPr>
            <p:ph idx="1" type="body"/>
          </p:nvPr>
        </p:nvSpPr>
        <p:spPr>
          <a:xfrm>
            <a:off x="1303800" y="1342700"/>
            <a:ext cx="7030500" cy="4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What happened in the entire process ? Ping 10.0.0.3 from Node 1 </a:t>
            </a:r>
            <a:endParaRPr b="1"/>
          </a:p>
        </p:txBody>
      </p:sp>
      <p:sp>
        <p:nvSpPr>
          <p:cNvPr id="507" name="Google Shape;507;p28"/>
          <p:cNvSpPr txBox="1"/>
          <p:nvPr>
            <p:ph type="title"/>
          </p:nvPr>
        </p:nvSpPr>
        <p:spPr>
          <a:xfrm>
            <a:off x="1303800" y="522375"/>
            <a:ext cx="7030500" cy="6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00" u="sng">
                <a:solidFill>
                  <a:srgbClr val="24292F"/>
                </a:solidFill>
                <a:highlight>
                  <a:srgbClr val="FFFFFF"/>
                </a:highlight>
                <a:latin typeface="Meiryo"/>
                <a:ea typeface="Meiryo"/>
                <a:cs typeface="Meiryo"/>
                <a:sym typeface="Meiryo"/>
              </a:rPr>
              <a:t>Creating a relaying/bouncing VPN server</a:t>
            </a:r>
            <a:endParaRPr sz="2520"/>
          </a:p>
        </p:txBody>
      </p:sp>
      <p:sp>
        <p:nvSpPr>
          <p:cNvPr id="508" name="Google Shape;508;p28"/>
          <p:cNvSpPr/>
          <p:nvPr/>
        </p:nvSpPr>
        <p:spPr>
          <a:xfrm>
            <a:off x="433305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509" name="Google Shape;509;p28"/>
          <p:cNvSpPr txBox="1"/>
          <p:nvPr/>
        </p:nvSpPr>
        <p:spPr>
          <a:xfrm>
            <a:off x="1397925" y="1748000"/>
            <a:ext cx="417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Encrypted packet to be sent at endpoint 192.168.1.2: Dst Port from eth0 interface </a:t>
            </a:r>
            <a:endParaRPr u="sng">
              <a:latin typeface="Nunito"/>
              <a:ea typeface="Nunito"/>
              <a:cs typeface="Nunito"/>
              <a:sym typeface="Nunito"/>
            </a:endParaRPr>
          </a:p>
        </p:txBody>
      </p:sp>
      <p:sp>
        <p:nvSpPr>
          <p:cNvPr id="510" name="Google Shape;510;p28"/>
          <p:cNvSpPr/>
          <p:nvPr/>
        </p:nvSpPr>
        <p:spPr>
          <a:xfrm>
            <a:off x="2823525" y="2571750"/>
            <a:ext cx="15096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172.16.0.2</a:t>
            </a:r>
            <a:endParaRPr/>
          </a:p>
        </p:txBody>
      </p:sp>
      <p:sp>
        <p:nvSpPr>
          <p:cNvPr id="511" name="Google Shape;511;p28"/>
          <p:cNvSpPr/>
          <p:nvPr/>
        </p:nvSpPr>
        <p:spPr>
          <a:xfrm>
            <a:off x="1677525" y="2571750"/>
            <a:ext cx="11460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192.168.0.1</a:t>
            </a:r>
            <a:endParaRPr/>
          </a:p>
        </p:txBody>
      </p:sp>
      <p:sp>
        <p:nvSpPr>
          <p:cNvPr id="512" name="Google Shape;512;p28"/>
          <p:cNvSpPr/>
          <p:nvPr/>
        </p:nvSpPr>
        <p:spPr>
          <a:xfrm>
            <a:off x="433305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513" name="Google Shape;513;p28"/>
          <p:cNvSpPr/>
          <p:nvPr/>
        </p:nvSpPr>
        <p:spPr>
          <a:xfrm>
            <a:off x="247420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192.168.1.2   Dst Port.</a:t>
            </a:r>
            <a:endParaRPr sz="1200"/>
          </a:p>
        </p:txBody>
      </p:sp>
      <p:sp>
        <p:nvSpPr>
          <p:cNvPr id="514" name="Google Shape;514;p28"/>
          <p:cNvSpPr/>
          <p:nvPr/>
        </p:nvSpPr>
        <p:spPr>
          <a:xfrm>
            <a:off x="880750" y="2571750"/>
            <a:ext cx="15933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192.168.1.1 </a:t>
            </a:r>
            <a:r>
              <a:rPr lang="en" sz="1200"/>
              <a:t> Src Port</a:t>
            </a:r>
            <a:endParaRPr sz="1200"/>
          </a:p>
        </p:txBody>
      </p:sp>
      <p:cxnSp>
        <p:nvCxnSpPr>
          <p:cNvPr id="515" name="Google Shape;515;p28"/>
          <p:cNvCxnSpPr>
            <a:stCxn id="513" idx="0"/>
          </p:cNvCxnSpPr>
          <p:nvPr/>
        </p:nvCxnSpPr>
        <p:spPr>
          <a:xfrm>
            <a:off x="3403600" y="2571750"/>
            <a:ext cx="0" cy="6009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28"/>
          <p:cNvCxnSpPr>
            <a:stCxn id="514" idx="0"/>
            <a:endCxn id="514" idx="2"/>
          </p:cNvCxnSpPr>
          <p:nvPr/>
        </p:nvCxnSpPr>
        <p:spPr>
          <a:xfrm>
            <a:off x="1677400" y="2571750"/>
            <a:ext cx="0" cy="600900"/>
          </a:xfrm>
          <a:prstGeom prst="straightConnector1">
            <a:avLst/>
          </a:prstGeom>
          <a:noFill/>
          <a:ln cap="flat" cmpd="sng" w="9525">
            <a:solidFill>
              <a:schemeClr val="dk2"/>
            </a:solidFill>
            <a:prstDash val="solid"/>
            <a:round/>
            <a:headEnd len="med" w="med" type="none"/>
            <a:tailEnd len="med" w="med" type="none"/>
          </a:ln>
        </p:spPr>
      </p:cxnSp>
      <p:sp>
        <p:nvSpPr>
          <p:cNvPr id="517" name="Google Shape;517;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9"/>
          <p:cNvSpPr txBox="1"/>
          <p:nvPr>
            <p:ph idx="1" type="body"/>
          </p:nvPr>
        </p:nvSpPr>
        <p:spPr>
          <a:xfrm>
            <a:off x="1303800" y="1342700"/>
            <a:ext cx="7030500" cy="4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What happened in the entire process ? Ping 10.0.0.3 from Node 1 </a:t>
            </a:r>
            <a:endParaRPr b="1"/>
          </a:p>
        </p:txBody>
      </p:sp>
      <p:sp>
        <p:nvSpPr>
          <p:cNvPr id="523" name="Google Shape;523;p29"/>
          <p:cNvSpPr txBox="1"/>
          <p:nvPr>
            <p:ph type="title"/>
          </p:nvPr>
        </p:nvSpPr>
        <p:spPr>
          <a:xfrm>
            <a:off x="1303800" y="522375"/>
            <a:ext cx="7030500" cy="6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00" u="sng">
                <a:solidFill>
                  <a:srgbClr val="24292F"/>
                </a:solidFill>
                <a:highlight>
                  <a:srgbClr val="FFFFFF"/>
                </a:highlight>
                <a:latin typeface="Meiryo"/>
                <a:ea typeface="Meiryo"/>
                <a:cs typeface="Meiryo"/>
                <a:sym typeface="Meiryo"/>
              </a:rPr>
              <a:t>Creating a relaying/bouncing VPN server</a:t>
            </a:r>
            <a:endParaRPr sz="2520"/>
          </a:p>
        </p:txBody>
      </p:sp>
      <p:sp>
        <p:nvSpPr>
          <p:cNvPr id="524" name="Google Shape;524;p29"/>
          <p:cNvSpPr/>
          <p:nvPr/>
        </p:nvSpPr>
        <p:spPr>
          <a:xfrm>
            <a:off x="109040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525" name="Google Shape;525;p29"/>
          <p:cNvSpPr txBox="1"/>
          <p:nvPr/>
        </p:nvSpPr>
        <p:spPr>
          <a:xfrm>
            <a:off x="1303800" y="1748000"/>
            <a:ext cx="600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Packet reaches eth1 at Node2 and the data payload is passed on to the wireguard interface listening on port : Port-No.</a:t>
            </a:r>
            <a:endParaRPr u="sng">
              <a:latin typeface="Nunito"/>
              <a:ea typeface="Nunito"/>
              <a:cs typeface="Nunito"/>
              <a:sym typeface="Nunito"/>
            </a:endParaRPr>
          </a:p>
        </p:txBody>
      </p:sp>
      <p:cxnSp>
        <p:nvCxnSpPr>
          <p:cNvPr id="526" name="Google Shape;526;p29"/>
          <p:cNvCxnSpPr/>
          <p:nvPr/>
        </p:nvCxnSpPr>
        <p:spPr>
          <a:xfrm>
            <a:off x="2949200" y="2872200"/>
            <a:ext cx="1216200" cy="8100"/>
          </a:xfrm>
          <a:prstGeom prst="straightConnector1">
            <a:avLst/>
          </a:prstGeom>
          <a:noFill/>
          <a:ln cap="flat" cmpd="sng" w="9525">
            <a:solidFill>
              <a:schemeClr val="dk2"/>
            </a:solidFill>
            <a:prstDash val="solid"/>
            <a:round/>
            <a:headEnd len="med" w="med" type="none"/>
            <a:tailEnd len="med" w="med" type="triangle"/>
          </a:ln>
        </p:spPr>
      </p:cxnSp>
      <p:sp>
        <p:nvSpPr>
          <p:cNvPr id="527" name="Google Shape;527;p29"/>
          <p:cNvSpPr txBox="1"/>
          <p:nvPr/>
        </p:nvSpPr>
        <p:spPr>
          <a:xfrm>
            <a:off x="3158975" y="2544700"/>
            <a:ext cx="10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decrypted</a:t>
            </a:r>
            <a:endParaRPr>
              <a:latin typeface="Nunito"/>
              <a:ea typeface="Nunito"/>
              <a:cs typeface="Nunito"/>
              <a:sym typeface="Nunito"/>
            </a:endParaRPr>
          </a:p>
        </p:txBody>
      </p:sp>
      <p:sp>
        <p:nvSpPr>
          <p:cNvPr id="528" name="Google Shape;528;p29"/>
          <p:cNvSpPr/>
          <p:nvPr/>
        </p:nvSpPr>
        <p:spPr>
          <a:xfrm>
            <a:off x="6373850" y="2575800"/>
            <a:ext cx="12159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PING MESSAGE</a:t>
            </a:r>
            <a:endParaRPr sz="1200"/>
          </a:p>
        </p:txBody>
      </p:sp>
      <p:sp>
        <p:nvSpPr>
          <p:cNvPr id="529" name="Google Shape;529;p29"/>
          <p:cNvSpPr/>
          <p:nvPr/>
        </p:nvSpPr>
        <p:spPr>
          <a:xfrm>
            <a:off x="5367500" y="2575800"/>
            <a:ext cx="10062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10.0.0.3</a:t>
            </a:r>
            <a:endParaRPr/>
          </a:p>
        </p:txBody>
      </p:sp>
      <p:sp>
        <p:nvSpPr>
          <p:cNvPr id="530" name="Google Shape;530;p29"/>
          <p:cNvSpPr/>
          <p:nvPr/>
        </p:nvSpPr>
        <p:spPr>
          <a:xfrm>
            <a:off x="4458950" y="2575800"/>
            <a:ext cx="9084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10.0.0.1</a:t>
            </a:r>
            <a:endParaRPr/>
          </a:p>
        </p:txBody>
      </p:sp>
      <p:cxnSp>
        <p:nvCxnSpPr>
          <p:cNvPr id="531" name="Google Shape;531;p29"/>
          <p:cNvCxnSpPr>
            <a:stCxn id="529" idx="2"/>
          </p:cNvCxnSpPr>
          <p:nvPr/>
        </p:nvCxnSpPr>
        <p:spPr>
          <a:xfrm>
            <a:off x="5870600" y="3176700"/>
            <a:ext cx="13800" cy="625800"/>
          </a:xfrm>
          <a:prstGeom prst="straightConnector1">
            <a:avLst/>
          </a:prstGeom>
          <a:noFill/>
          <a:ln cap="flat" cmpd="sng" w="9525">
            <a:solidFill>
              <a:schemeClr val="dk2"/>
            </a:solidFill>
            <a:prstDash val="solid"/>
            <a:round/>
            <a:headEnd len="med" w="med" type="none"/>
            <a:tailEnd len="med" w="med" type="triangle"/>
          </a:ln>
        </p:spPr>
      </p:cxnSp>
      <p:sp>
        <p:nvSpPr>
          <p:cNvPr id="532" name="Google Shape;532;p29"/>
          <p:cNvSpPr/>
          <p:nvPr/>
        </p:nvSpPr>
        <p:spPr>
          <a:xfrm>
            <a:off x="5016575" y="380250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YYYYYYYYYYYYYY</a:t>
            </a:r>
            <a:endParaRPr/>
          </a:p>
        </p:txBody>
      </p:sp>
      <p:sp>
        <p:nvSpPr>
          <p:cNvPr id="533" name="Google Shape;533;p29"/>
          <p:cNvSpPr txBox="1"/>
          <p:nvPr/>
        </p:nvSpPr>
        <p:spPr>
          <a:xfrm>
            <a:off x="5884400" y="3289500"/>
            <a:ext cx="14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encrypted</a:t>
            </a:r>
            <a:endParaRPr>
              <a:latin typeface="Nunito"/>
              <a:ea typeface="Nunito"/>
              <a:cs typeface="Nunito"/>
              <a:sym typeface="Nunito"/>
            </a:endParaRPr>
          </a:p>
        </p:txBody>
      </p:sp>
      <p:cxnSp>
        <p:nvCxnSpPr>
          <p:cNvPr id="534" name="Google Shape;534;p29"/>
          <p:cNvCxnSpPr>
            <a:stCxn id="530" idx="2"/>
          </p:cNvCxnSpPr>
          <p:nvPr/>
        </p:nvCxnSpPr>
        <p:spPr>
          <a:xfrm flipH="1">
            <a:off x="2669750" y="3176700"/>
            <a:ext cx="2243400" cy="5700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29"/>
          <p:cNvSpPr txBox="1"/>
          <p:nvPr/>
        </p:nvSpPr>
        <p:spPr>
          <a:xfrm>
            <a:off x="1383900" y="3872525"/>
            <a:ext cx="185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This address’ endpoint is noted (192.168.1.1: Src Port) by wg0</a:t>
            </a:r>
            <a:endParaRPr>
              <a:latin typeface="Nunito"/>
              <a:ea typeface="Nunito"/>
              <a:cs typeface="Nunito"/>
              <a:sym typeface="Nunito"/>
            </a:endParaRPr>
          </a:p>
        </p:txBody>
      </p:sp>
      <p:sp>
        <p:nvSpPr>
          <p:cNvPr id="536" name="Google Shape;536;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0"/>
          <p:cNvSpPr txBox="1"/>
          <p:nvPr>
            <p:ph idx="1" type="body"/>
          </p:nvPr>
        </p:nvSpPr>
        <p:spPr>
          <a:xfrm>
            <a:off x="1303800" y="1342700"/>
            <a:ext cx="7030500" cy="4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What happened in the entire process ? Ping 10.0.0.3 from Node 1 </a:t>
            </a:r>
            <a:endParaRPr b="1"/>
          </a:p>
        </p:txBody>
      </p:sp>
      <p:sp>
        <p:nvSpPr>
          <p:cNvPr id="542" name="Google Shape;542;p30"/>
          <p:cNvSpPr txBox="1"/>
          <p:nvPr>
            <p:ph type="title"/>
          </p:nvPr>
        </p:nvSpPr>
        <p:spPr>
          <a:xfrm>
            <a:off x="1303800" y="522375"/>
            <a:ext cx="7030500" cy="6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00" u="sng">
                <a:solidFill>
                  <a:srgbClr val="24292F"/>
                </a:solidFill>
                <a:highlight>
                  <a:srgbClr val="FFFFFF"/>
                </a:highlight>
                <a:latin typeface="Meiryo"/>
                <a:ea typeface="Meiryo"/>
                <a:cs typeface="Meiryo"/>
                <a:sym typeface="Meiryo"/>
              </a:rPr>
              <a:t>Creating a relaying/bouncing VPN server</a:t>
            </a:r>
            <a:endParaRPr sz="2520"/>
          </a:p>
        </p:txBody>
      </p:sp>
      <p:sp>
        <p:nvSpPr>
          <p:cNvPr id="543" name="Google Shape;543;p30"/>
          <p:cNvSpPr/>
          <p:nvPr/>
        </p:nvSpPr>
        <p:spPr>
          <a:xfrm>
            <a:off x="433305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544" name="Google Shape;544;p30"/>
          <p:cNvSpPr txBox="1"/>
          <p:nvPr/>
        </p:nvSpPr>
        <p:spPr>
          <a:xfrm>
            <a:off x="1397925" y="1748000"/>
            <a:ext cx="417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Encrypted packet </a:t>
            </a:r>
            <a:r>
              <a:rPr lang="en" u="sng">
                <a:latin typeface="Nunito"/>
                <a:ea typeface="Nunito"/>
                <a:cs typeface="Nunito"/>
                <a:sym typeface="Nunito"/>
              </a:rPr>
              <a:t>to be sent at endpoint 172.16.0.2: Dst Port from eth2 interface </a:t>
            </a:r>
            <a:endParaRPr u="sng">
              <a:latin typeface="Nunito"/>
              <a:ea typeface="Nunito"/>
              <a:cs typeface="Nunito"/>
              <a:sym typeface="Nunito"/>
            </a:endParaRPr>
          </a:p>
        </p:txBody>
      </p:sp>
      <p:sp>
        <p:nvSpPr>
          <p:cNvPr id="545" name="Google Shape;545;p30"/>
          <p:cNvSpPr/>
          <p:nvPr/>
        </p:nvSpPr>
        <p:spPr>
          <a:xfrm>
            <a:off x="2823525" y="2571750"/>
            <a:ext cx="15096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172.16.0.2</a:t>
            </a:r>
            <a:endParaRPr/>
          </a:p>
        </p:txBody>
      </p:sp>
      <p:sp>
        <p:nvSpPr>
          <p:cNvPr id="546" name="Google Shape;546;p30"/>
          <p:cNvSpPr/>
          <p:nvPr/>
        </p:nvSpPr>
        <p:spPr>
          <a:xfrm>
            <a:off x="1677525" y="2571750"/>
            <a:ext cx="11460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192.168.0.1</a:t>
            </a:r>
            <a:endParaRPr/>
          </a:p>
        </p:txBody>
      </p:sp>
      <p:sp>
        <p:nvSpPr>
          <p:cNvPr id="547" name="Google Shape;547;p30"/>
          <p:cNvSpPr/>
          <p:nvPr/>
        </p:nvSpPr>
        <p:spPr>
          <a:xfrm>
            <a:off x="433305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YYYYYYYYYYYYY</a:t>
            </a:r>
            <a:endParaRPr/>
          </a:p>
        </p:txBody>
      </p:sp>
      <p:sp>
        <p:nvSpPr>
          <p:cNvPr id="548" name="Google Shape;548;p30"/>
          <p:cNvSpPr/>
          <p:nvPr/>
        </p:nvSpPr>
        <p:spPr>
          <a:xfrm>
            <a:off x="247420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172.16.0.2 </a:t>
            </a:r>
            <a:r>
              <a:rPr lang="en" sz="1200"/>
              <a:t>    Dst Port</a:t>
            </a:r>
            <a:endParaRPr sz="1200"/>
          </a:p>
        </p:txBody>
      </p:sp>
      <p:sp>
        <p:nvSpPr>
          <p:cNvPr id="549" name="Google Shape;549;p30"/>
          <p:cNvSpPr/>
          <p:nvPr/>
        </p:nvSpPr>
        <p:spPr>
          <a:xfrm>
            <a:off x="880750" y="2571750"/>
            <a:ext cx="15933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172.16.0.1 </a:t>
            </a:r>
            <a:r>
              <a:rPr lang="en" sz="1200"/>
              <a:t>   Src Port</a:t>
            </a:r>
            <a:endParaRPr sz="1200"/>
          </a:p>
        </p:txBody>
      </p:sp>
      <p:cxnSp>
        <p:nvCxnSpPr>
          <p:cNvPr id="550" name="Google Shape;550;p30"/>
          <p:cNvCxnSpPr>
            <a:stCxn id="548" idx="0"/>
          </p:cNvCxnSpPr>
          <p:nvPr/>
        </p:nvCxnSpPr>
        <p:spPr>
          <a:xfrm>
            <a:off x="3403600" y="2571750"/>
            <a:ext cx="0" cy="6009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30"/>
          <p:cNvCxnSpPr>
            <a:stCxn id="549" idx="0"/>
            <a:endCxn id="549" idx="2"/>
          </p:cNvCxnSpPr>
          <p:nvPr/>
        </p:nvCxnSpPr>
        <p:spPr>
          <a:xfrm>
            <a:off x="1677400" y="2571750"/>
            <a:ext cx="0" cy="600900"/>
          </a:xfrm>
          <a:prstGeom prst="straightConnector1">
            <a:avLst/>
          </a:prstGeom>
          <a:noFill/>
          <a:ln cap="flat" cmpd="sng" w="9525">
            <a:solidFill>
              <a:schemeClr val="dk2"/>
            </a:solidFill>
            <a:prstDash val="solid"/>
            <a:round/>
            <a:headEnd len="med" w="med" type="none"/>
            <a:tailEnd len="med" w="med" type="none"/>
          </a:ln>
        </p:spPr>
      </p:cxnSp>
      <p:sp>
        <p:nvSpPr>
          <p:cNvPr id="552" name="Google Shape;552;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1"/>
          <p:cNvSpPr txBox="1"/>
          <p:nvPr>
            <p:ph idx="1" type="body"/>
          </p:nvPr>
        </p:nvSpPr>
        <p:spPr>
          <a:xfrm>
            <a:off x="1303800" y="1342700"/>
            <a:ext cx="7030500" cy="4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What happened in the entire process ? Ping 10.0.0.3 from Node 1 </a:t>
            </a:r>
            <a:endParaRPr b="1"/>
          </a:p>
        </p:txBody>
      </p:sp>
      <p:sp>
        <p:nvSpPr>
          <p:cNvPr id="558" name="Google Shape;558;p31"/>
          <p:cNvSpPr txBox="1"/>
          <p:nvPr>
            <p:ph type="title"/>
          </p:nvPr>
        </p:nvSpPr>
        <p:spPr>
          <a:xfrm>
            <a:off x="1303800" y="522375"/>
            <a:ext cx="7030500" cy="6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00" u="sng">
                <a:solidFill>
                  <a:srgbClr val="24292F"/>
                </a:solidFill>
                <a:highlight>
                  <a:srgbClr val="FFFFFF"/>
                </a:highlight>
                <a:latin typeface="Meiryo"/>
                <a:ea typeface="Meiryo"/>
                <a:cs typeface="Meiryo"/>
                <a:sym typeface="Meiryo"/>
              </a:rPr>
              <a:t>Creating a relaying/bouncing VPN server</a:t>
            </a:r>
            <a:endParaRPr sz="2520"/>
          </a:p>
        </p:txBody>
      </p:sp>
      <p:sp>
        <p:nvSpPr>
          <p:cNvPr id="559" name="Google Shape;559;p31"/>
          <p:cNvSpPr/>
          <p:nvPr/>
        </p:nvSpPr>
        <p:spPr>
          <a:xfrm>
            <a:off x="109040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YYYYYYYYYYYYYY</a:t>
            </a:r>
            <a:endParaRPr/>
          </a:p>
        </p:txBody>
      </p:sp>
      <p:sp>
        <p:nvSpPr>
          <p:cNvPr id="560" name="Google Shape;560;p31"/>
          <p:cNvSpPr txBox="1"/>
          <p:nvPr/>
        </p:nvSpPr>
        <p:spPr>
          <a:xfrm>
            <a:off x="1303800" y="1748000"/>
            <a:ext cx="600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Packet reaches eth3 at Node3 and the data payload is passed on to the wireguard interface listening on port : Dst Port.</a:t>
            </a:r>
            <a:endParaRPr u="sng">
              <a:latin typeface="Nunito"/>
              <a:ea typeface="Nunito"/>
              <a:cs typeface="Nunito"/>
              <a:sym typeface="Nunito"/>
            </a:endParaRPr>
          </a:p>
        </p:txBody>
      </p:sp>
      <p:cxnSp>
        <p:nvCxnSpPr>
          <p:cNvPr id="561" name="Google Shape;561;p31"/>
          <p:cNvCxnSpPr/>
          <p:nvPr/>
        </p:nvCxnSpPr>
        <p:spPr>
          <a:xfrm>
            <a:off x="2949200" y="2872200"/>
            <a:ext cx="1216200" cy="8100"/>
          </a:xfrm>
          <a:prstGeom prst="straightConnector1">
            <a:avLst/>
          </a:prstGeom>
          <a:noFill/>
          <a:ln cap="flat" cmpd="sng" w="9525">
            <a:solidFill>
              <a:schemeClr val="dk2"/>
            </a:solidFill>
            <a:prstDash val="solid"/>
            <a:round/>
            <a:headEnd len="med" w="med" type="none"/>
            <a:tailEnd len="med" w="med" type="triangle"/>
          </a:ln>
        </p:spPr>
      </p:cxnSp>
      <p:sp>
        <p:nvSpPr>
          <p:cNvPr id="562" name="Google Shape;562;p31"/>
          <p:cNvSpPr txBox="1"/>
          <p:nvPr/>
        </p:nvSpPr>
        <p:spPr>
          <a:xfrm>
            <a:off x="3158975" y="2544700"/>
            <a:ext cx="10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decrypted</a:t>
            </a:r>
            <a:endParaRPr>
              <a:latin typeface="Nunito"/>
              <a:ea typeface="Nunito"/>
              <a:cs typeface="Nunito"/>
              <a:sym typeface="Nunito"/>
            </a:endParaRPr>
          </a:p>
        </p:txBody>
      </p:sp>
      <p:sp>
        <p:nvSpPr>
          <p:cNvPr id="563" name="Google Shape;563;p31"/>
          <p:cNvSpPr/>
          <p:nvPr/>
        </p:nvSpPr>
        <p:spPr>
          <a:xfrm>
            <a:off x="6373850" y="2575800"/>
            <a:ext cx="12159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PING MESSAGE</a:t>
            </a:r>
            <a:endParaRPr sz="1200"/>
          </a:p>
        </p:txBody>
      </p:sp>
      <p:sp>
        <p:nvSpPr>
          <p:cNvPr id="564" name="Google Shape;564;p31"/>
          <p:cNvSpPr/>
          <p:nvPr/>
        </p:nvSpPr>
        <p:spPr>
          <a:xfrm>
            <a:off x="5367500" y="2575800"/>
            <a:ext cx="10062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10.0.0.3</a:t>
            </a:r>
            <a:endParaRPr/>
          </a:p>
        </p:txBody>
      </p:sp>
      <p:sp>
        <p:nvSpPr>
          <p:cNvPr id="565" name="Google Shape;565;p31"/>
          <p:cNvSpPr/>
          <p:nvPr/>
        </p:nvSpPr>
        <p:spPr>
          <a:xfrm>
            <a:off x="4458950" y="2575800"/>
            <a:ext cx="9084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10.0.0.1</a:t>
            </a:r>
            <a:endParaRPr/>
          </a:p>
        </p:txBody>
      </p:sp>
      <p:cxnSp>
        <p:nvCxnSpPr>
          <p:cNvPr id="566" name="Google Shape;566;p31"/>
          <p:cNvCxnSpPr>
            <a:stCxn id="564" idx="2"/>
          </p:cNvCxnSpPr>
          <p:nvPr/>
        </p:nvCxnSpPr>
        <p:spPr>
          <a:xfrm>
            <a:off x="5870600" y="3176700"/>
            <a:ext cx="13800" cy="625800"/>
          </a:xfrm>
          <a:prstGeom prst="straightConnector1">
            <a:avLst/>
          </a:prstGeom>
          <a:noFill/>
          <a:ln cap="flat" cmpd="sng" w="9525">
            <a:solidFill>
              <a:schemeClr val="dk2"/>
            </a:solidFill>
            <a:prstDash val="solid"/>
            <a:round/>
            <a:headEnd len="med" w="med" type="none"/>
            <a:tailEnd len="med" w="med" type="triangle"/>
          </a:ln>
        </p:spPr>
      </p:cxnSp>
      <p:cxnSp>
        <p:nvCxnSpPr>
          <p:cNvPr id="567" name="Google Shape;567;p31"/>
          <p:cNvCxnSpPr>
            <a:stCxn id="565" idx="2"/>
          </p:cNvCxnSpPr>
          <p:nvPr/>
        </p:nvCxnSpPr>
        <p:spPr>
          <a:xfrm flipH="1">
            <a:off x="2669750" y="3176700"/>
            <a:ext cx="2243400" cy="570000"/>
          </a:xfrm>
          <a:prstGeom prst="straightConnector1">
            <a:avLst/>
          </a:prstGeom>
          <a:noFill/>
          <a:ln cap="flat" cmpd="sng" w="9525">
            <a:solidFill>
              <a:schemeClr val="dk2"/>
            </a:solidFill>
            <a:prstDash val="solid"/>
            <a:round/>
            <a:headEnd len="med" w="med" type="none"/>
            <a:tailEnd len="med" w="med" type="triangle"/>
          </a:ln>
        </p:spPr>
      </p:cxnSp>
      <p:sp>
        <p:nvSpPr>
          <p:cNvPr id="568" name="Google Shape;568;p31"/>
          <p:cNvSpPr txBox="1"/>
          <p:nvPr/>
        </p:nvSpPr>
        <p:spPr>
          <a:xfrm>
            <a:off x="1383900" y="3872525"/>
            <a:ext cx="185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This address’ endpoint is noted (1</a:t>
            </a:r>
            <a:r>
              <a:rPr lang="en">
                <a:latin typeface="Nunito"/>
                <a:ea typeface="Nunito"/>
                <a:cs typeface="Nunito"/>
                <a:sym typeface="Nunito"/>
              </a:rPr>
              <a:t>72</a:t>
            </a:r>
            <a:r>
              <a:rPr lang="en">
                <a:latin typeface="Nunito"/>
                <a:ea typeface="Nunito"/>
                <a:cs typeface="Nunito"/>
                <a:sym typeface="Nunito"/>
              </a:rPr>
              <a:t>.16.</a:t>
            </a:r>
            <a:r>
              <a:rPr lang="en">
                <a:latin typeface="Nunito"/>
                <a:ea typeface="Nunito"/>
                <a:cs typeface="Nunito"/>
                <a:sym typeface="Nunito"/>
              </a:rPr>
              <a:t>0</a:t>
            </a:r>
            <a:r>
              <a:rPr lang="en">
                <a:latin typeface="Nunito"/>
                <a:ea typeface="Nunito"/>
                <a:cs typeface="Nunito"/>
                <a:sym typeface="Nunito"/>
              </a:rPr>
              <a:t>.</a:t>
            </a:r>
            <a:r>
              <a:rPr lang="en">
                <a:latin typeface="Nunito"/>
                <a:ea typeface="Nunito"/>
                <a:cs typeface="Nunito"/>
                <a:sym typeface="Nunito"/>
              </a:rPr>
              <a:t>1</a:t>
            </a:r>
            <a:r>
              <a:rPr lang="en">
                <a:latin typeface="Nunito"/>
                <a:ea typeface="Nunito"/>
                <a:cs typeface="Nunito"/>
                <a:sym typeface="Nunito"/>
              </a:rPr>
              <a:t>: Src Port) by wg0</a:t>
            </a:r>
            <a:endParaRPr>
              <a:latin typeface="Nunito"/>
              <a:ea typeface="Nunito"/>
              <a:cs typeface="Nunito"/>
              <a:sym typeface="Nunito"/>
            </a:endParaRPr>
          </a:p>
        </p:txBody>
      </p:sp>
      <p:sp>
        <p:nvSpPr>
          <p:cNvPr id="569" name="Google Shape;569;p31"/>
          <p:cNvSpPr txBox="1"/>
          <p:nvPr/>
        </p:nvSpPr>
        <p:spPr>
          <a:xfrm>
            <a:off x="4989950" y="3830575"/>
            <a:ext cx="250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Now a ping reply is sent back in a similar fashion</a:t>
            </a:r>
            <a:endParaRPr>
              <a:latin typeface="Nunito"/>
              <a:ea typeface="Nunito"/>
              <a:cs typeface="Nunito"/>
              <a:sym typeface="Nunito"/>
            </a:endParaRPr>
          </a:p>
        </p:txBody>
      </p:sp>
      <p:sp>
        <p:nvSpPr>
          <p:cNvPr id="570" name="Google Shape;570;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7030500" cy="7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Contents of the Demonstration</a:t>
            </a:r>
            <a:endParaRPr u="sng">
              <a:latin typeface="Times New Roman"/>
              <a:ea typeface="Times New Roman"/>
              <a:cs typeface="Times New Roman"/>
              <a:sym typeface="Times New Roman"/>
            </a:endParaRPr>
          </a:p>
        </p:txBody>
      </p:sp>
      <p:sp>
        <p:nvSpPr>
          <p:cNvPr id="287" name="Google Shape;287;p14"/>
          <p:cNvSpPr txBox="1"/>
          <p:nvPr>
            <p:ph idx="1" type="body"/>
          </p:nvPr>
        </p:nvSpPr>
        <p:spPr>
          <a:xfrm>
            <a:off x="922675" y="1370650"/>
            <a:ext cx="7411500" cy="31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4292F"/>
              </a:buClr>
              <a:buSzPts val="1500"/>
              <a:buFont typeface="Meiryo"/>
              <a:buAutoNum type="arabicPeriod"/>
            </a:pPr>
            <a:r>
              <a:rPr lang="en" sz="1500">
                <a:solidFill>
                  <a:srgbClr val="24292F"/>
                </a:solidFill>
                <a:highlight>
                  <a:srgbClr val="FFFFFF"/>
                </a:highlight>
                <a:latin typeface="Meiryo"/>
                <a:ea typeface="Meiryo"/>
                <a:cs typeface="Meiryo"/>
                <a:sym typeface="Meiryo"/>
              </a:rPr>
              <a:t>Basic concepts of Wireguard</a:t>
            </a:r>
            <a:endParaRPr sz="1500">
              <a:solidFill>
                <a:srgbClr val="24292F"/>
              </a:solidFill>
              <a:highlight>
                <a:srgbClr val="FFFFFF"/>
              </a:highlight>
              <a:latin typeface="Meiryo"/>
              <a:ea typeface="Meiryo"/>
              <a:cs typeface="Meiryo"/>
              <a:sym typeface="Meiryo"/>
            </a:endParaRPr>
          </a:p>
          <a:p>
            <a:pPr indent="-323850" lvl="0" marL="457200" rtl="0" algn="l">
              <a:spcBef>
                <a:spcPts val="0"/>
              </a:spcBef>
              <a:spcAft>
                <a:spcPts val="0"/>
              </a:spcAft>
              <a:buClr>
                <a:srgbClr val="24292F"/>
              </a:buClr>
              <a:buSzPts val="1500"/>
              <a:buFont typeface="Meiryo"/>
              <a:buAutoNum type="arabicPeriod"/>
            </a:pPr>
            <a:r>
              <a:rPr lang="en" sz="1500">
                <a:solidFill>
                  <a:srgbClr val="24292F"/>
                </a:solidFill>
                <a:highlight>
                  <a:srgbClr val="FFFFFF"/>
                </a:highlight>
                <a:latin typeface="Meiryo"/>
                <a:ea typeface="Meiryo"/>
                <a:cs typeface="Meiryo"/>
                <a:sym typeface="Meiryo"/>
              </a:rPr>
              <a:t>Installation and preparation for demonstration</a:t>
            </a:r>
            <a:endParaRPr sz="1500">
              <a:solidFill>
                <a:srgbClr val="24292F"/>
              </a:solidFill>
              <a:highlight>
                <a:srgbClr val="FFFFFF"/>
              </a:highlight>
              <a:latin typeface="Meiryo"/>
              <a:ea typeface="Meiryo"/>
              <a:cs typeface="Meiryo"/>
              <a:sym typeface="Meiryo"/>
            </a:endParaRPr>
          </a:p>
          <a:p>
            <a:pPr indent="-323850" lvl="0" marL="457200" rtl="0" algn="l">
              <a:spcBef>
                <a:spcPts val="0"/>
              </a:spcBef>
              <a:spcAft>
                <a:spcPts val="0"/>
              </a:spcAft>
              <a:buClr>
                <a:srgbClr val="24292F"/>
              </a:buClr>
              <a:buSzPts val="1500"/>
              <a:buFont typeface="Meiryo"/>
              <a:buAutoNum type="arabicPeriod"/>
            </a:pPr>
            <a:r>
              <a:rPr lang="en" sz="1500">
                <a:solidFill>
                  <a:srgbClr val="24292F"/>
                </a:solidFill>
                <a:highlight>
                  <a:srgbClr val="FFFFFF"/>
                </a:highlight>
                <a:latin typeface="Meiryo"/>
                <a:ea typeface="Meiryo"/>
                <a:cs typeface="Meiryo"/>
                <a:sym typeface="Meiryo"/>
              </a:rPr>
              <a:t>Creating a direct node-to-node secure VPN Tunnel.</a:t>
            </a:r>
            <a:endParaRPr sz="1500">
              <a:solidFill>
                <a:srgbClr val="24292F"/>
              </a:solidFill>
              <a:highlight>
                <a:srgbClr val="FFFFFF"/>
              </a:highlight>
              <a:latin typeface="Meiryo"/>
              <a:ea typeface="Meiryo"/>
              <a:cs typeface="Meiryo"/>
              <a:sym typeface="Meiryo"/>
            </a:endParaRPr>
          </a:p>
          <a:p>
            <a:pPr indent="-323850" lvl="0" marL="457200" rtl="0" algn="l">
              <a:spcBef>
                <a:spcPts val="0"/>
              </a:spcBef>
              <a:spcAft>
                <a:spcPts val="0"/>
              </a:spcAft>
              <a:buClr>
                <a:srgbClr val="24292F"/>
              </a:buClr>
              <a:buSzPts val="1500"/>
              <a:buFont typeface="Meiryo"/>
              <a:buAutoNum type="arabicPeriod"/>
            </a:pPr>
            <a:r>
              <a:rPr lang="en" sz="1500">
                <a:solidFill>
                  <a:srgbClr val="24292F"/>
                </a:solidFill>
                <a:highlight>
                  <a:srgbClr val="FFFFFF"/>
                </a:highlight>
                <a:latin typeface="Meiryo"/>
                <a:ea typeface="Meiryo"/>
                <a:cs typeface="Meiryo"/>
                <a:sym typeface="Meiryo"/>
              </a:rPr>
              <a:t>Creating a relaying/bouncing VPN server.</a:t>
            </a:r>
            <a:endParaRPr sz="1500">
              <a:solidFill>
                <a:srgbClr val="24292F"/>
              </a:solidFill>
              <a:highlight>
                <a:srgbClr val="FFFFFF"/>
              </a:highlight>
              <a:latin typeface="Meiryo"/>
              <a:ea typeface="Meiryo"/>
              <a:cs typeface="Meiryo"/>
              <a:sym typeface="Meiryo"/>
            </a:endParaRPr>
          </a:p>
          <a:p>
            <a:pPr indent="-323850" lvl="0" marL="457200" rtl="0" algn="l">
              <a:spcBef>
                <a:spcPts val="0"/>
              </a:spcBef>
              <a:spcAft>
                <a:spcPts val="0"/>
              </a:spcAft>
              <a:buClr>
                <a:srgbClr val="24292F"/>
              </a:buClr>
              <a:buSzPts val="1500"/>
              <a:buFont typeface="Meiryo"/>
              <a:buAutoNum type="arabicPeriod"/>
            </a:pPr>
            <a:r>
              <a:rPr lang="en" sz="1500">
                <a:solidFill>
                  <a:srgbClr val="24292F"/>
                </a:solidFill>
                <a:highlight>
                  <a:srgbClr val="FFFFFF"/>
                </a:highlight>
                <a:latin typeface="Meiryo"/>
                <a:ea typeface="Meiryo"/>
                <a:cs typeface="Meiryo"/>
                <a:sym typeface="Meiryo"/>
              </a:rPr>
              <a:t>Using Network Namespaces as an alternative to classical routing table hacks. </a:t>
            </a:r>
            <a:endParaRPr sz="1500">
              <a:solidFill>
                <a:srgbClr val="24292F"/>
              </a:solidFill>
              <a:highlight>
                <a:srgbClr val="FFFFFF"/>
              </a:highlight>
              <a:latin typeface="Meiryo"/>
              <a:ea typeface="Meiryo"/>
              <a:cs typeface="Meiryo"/>
              <a:sym typeface="Meiryo"/>
            </a:endParaRPr>
          </a:p>
          <a:p>
            <a:pPr indent="-323850" lvl="0" marL="457200" rtl="0" algn="l">
              <a:spcBef>
                <a:spcPts val="0"/>
              </a:spcBef>
              <a:spcAft>
                <a:spcPts val="0"/>
              </a:spcAft>
              <a:buClr>
                <a:srgbClr val="24292F"/>
              </a:buClr>
              <a:buSzPts val="1500"/>
              <a:buFont typeface="Meiryo"/>
              <a:buAutoNum type="arabicPeriod"/>
            </a:pPr>
            <a:r>
              <a:rPr lang="en" sz="1500">
                <a:solidFill>
                  <a:srgbClr val="24292F"/>
                </a:solidFill>
                <a:highlight>
                  <a:srgbClr val="FFFFFF"/>
                </a:highlight>
                <a:latin typeface="Meiryo"/>
                <a:ea typeface="Meiryo"/>
                <a:cs typeface="Meiryo"/>
                <a:sym typeface="Meiryo"/>
              </a:rPr>
              <a:t>Creating a setup to access internet via VPN. </a:t>
            </a:r>
            <a:endParaRPr sz="1500">
              <a:solidFill>
                <a:srgbClr val="24292F"/>
              </a:solidFill>
              <a:highlight>
                <a:srgbClr val="FFFFFF"/>
              </a:highlight>
              <a:latin typeface="Meiryo"/>
              <a:ea typeface="Meiryo"/>
              <a:cs typeface="Meiryo"/>
              <a:sym typeface="Meiryo"/>
            </a:endParaRPr>
          </a:p>
          <a:p>
            <a:pPr indent="0" lvl="0" marL="0" rtl="0" algn="l">
              <a:spcBef>
                <a:spcPts val="1200"/>
              </a:spcBef>
              <a:spcAft>
                <a:spcPts val="0"/>
              </a:spcAft>
              <a:buNone/>
            </a:pPr>
            <a:r>
              <a:t/>
            </a:r>
            <a:endParaRPr sz="1500">
              <a:solidFill>
                <a:srgbClr val="24292F"/>
              </a:solidFill>
              <a:highlight>
                <a:srgbClr val="FFFFFF"/>
              </a:highlight>
              <a:latin typeface="Meiryo"/>
              <a:ea typeface="Meiryo"/>
              <a:cs typeface="Meiryo"/>
              <a:sym typeface="Meiryo"/>
            </a:endParaRPr>
          </a:p>
          <a:p>
            <a:pPr indent="0" lvl="0" marL="0" rtl="0" algn="l">
              <a:spcBef>
                <a:spcPts val="1200"/>
              </a:spcBef>
              <a:spcAft>
                <a:spcPts val="1200"/>
              </a:spcAft>
              <a:buNone/>
            </a:pPr>
            <a:r>
              <a:rPr b="1" lang="en" sz="1500">
                <a:solidFill>
                  <a:srgbClr val="24292F"/>
                </a:solidFill>
                <a:highlight>
                  <a:srgbClr val="FFFFFF"/>
                </a:highlight>
                <a:latin typeface="Meiryo"/>
                <a:ea typeface="Meiryo"/>
                <a:cs typeface="Meiryo"/>
                <a:sym typeface="Meiryo"/>
              </a:rPr>
              <a:t>Note : All the above cases will be mere simulations with network namespaces to help viewers </a:t>
            </a:r>
            <a:r>
              <a:rPr b="1" lang="en" sz="1500">
                <a:solidFill>
                  <a:srgbClr val="24292F"/>
                </a:solidFill>
                <a:highlight>
                  <a:srgbClr val="FFFFFF"/>
                </a:highlight>
                <a:latin typeface="Meiryo"/>
                <a:ea typeface="Meiryo"/>
                <a:cs typeface="Meiryo"/>
                <a:sym typeface="Meiryo"/>
              </a:rPr>
              <a:t>attempt the same parallely with ease. It is also important to mention that the point 5 is not a simulation but an alternative used in real world VPN setups.  </a:t>
            </a:r>
            <a:endParaRPr b="1" sz="1500">
              <a:solidFill>
                <a:srgbClr val="24292F"/>
              </a:solidFill>
              <a:highlight>
                <a:srgbClr val="FFFFFF"/>
              </a:highlight>
              <a:latin typeface="Meiryo"/>
              <a:ea typeface="Meiryo"/>
              <a:cs typeface="Meiryo"/>
              <a:sym typeface="Meiryo"/>
            </a:endParaRPr>
          </a:p>
        </p:txBody>
      </p:sp>
      <p:sp>
        <p:nvSpPr>
          <p:cNvPr id="288" name="Google Shape;288;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2"/>
          <p:cNvSpPr txBox="1"/>
          <p:nvPr>
            <p:ph type="title"/>
          </p:nvPr>
        </p:nvSpPr>
        <p:spPr>
          <a:xfrm>
            <a:off x="1303800" y="598575"/>
            <a:ext cx="7030500" cy="85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u="sng">
                <a:latin typeface="Times New Roman"/>
                <a:ea typeface="Times New Roman"/>
                <a:cs typeface="Times New Roman"/>
                <a:sym typeface="Times New Roman"/>
              </a:rPr>
              <a:t>Using network namespaces as an alternative to classical routing table hacks</a:t>
            </a:r>
            <a:endParaRPr sz="2120" u="sng">
              <a:latin typeface="Times New Roman"/>
              <a:ea typeface="Times New Roman"/>
              <a:cs typeface="Times New Roman"/>
              <a:sym typeface="Times New Roman"/>
            </a:endParaRPr>
          </a:p>
        </p:txBody>
      </p:sp>
      <p:pic>
        <p:nvPicPr>
          <p:cNvPr id="576" name="Google Shape;576;p32"/>
          <p:cNvPicPr preferRelativeResize="0"/>
          <p:nvPr/>
        </p:nvPicPr>
        <p:blipFill>
          <a:blip r:embed="rId3">
            <a:alphaModFix/>
          </a:blip>
          <a:stretch>
            <a:fillRect/>
          </a:stretch>
        </p:blipFill>
        <p:spPr>
          <a:xfrm>
            <a:off x="4886025" y="2212900"/>
            <a:ext cx="3876874" cy="1781775"/>
          </a:xfrm>
          <a:prstGeom prst="rect">
            <a:avLst/>
          </a:prstGeom>
          <a:noFill/>
          <a:ln>
            <a:noFill/>
          </a:ln>
        </p:spPr>
      </p:pic>
      <p:pic>
        <p:nvPicPr>
          <p:cNvPr id="577" name="Google Shape;577;p32"/>
          <p:cNvPicPr preferRelativeResize="0"/>
          <p:nvPr/>
        </p:nvPicPr>
        <p:blipFill>
          <a:blip r:embed="rId4">
            <a:alphaModFix/>
          </a:blip>
          <a:stretch>
            <a:fillRect/>
          </a:stretch>
        </p:blipFill>
        <p:spPr>
          <a:xfrm>
            <a:off x="228025" y="2153350"/>
            <a:ext cx="3713650" cy="1900875"/>
          </a:xfrm>
          <a:prstGeom prst="rect">
            <a:avLst/>
          </a:prstGeom>
          <a:noFill/>
          <a:ln>
            <a:noFill/>
          </a:ln>
        </p:spPr>
      </p:pic>
      <p:sp>
        <p:nvSpPr>
          <p:cNvPr id="578" name="Google Shape;578;p32"/>
          <p:cNvSpPr txBox="1"/>
          <p:nvPr/>
        </p:nvSpPr>
        <p:spPr>
          <a:xfrm>
            <a:off x="5451200" y="1622225"/>
            <a:ext cx="26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Useful for routing all internet traffic via wireguard</a:t>
            </a:r>
            <a:endParaRPr>
              <a:latin typeface="Nunito"/>
              <a:ea typeface="Nunito"/>
              <a:cs typeface="Nunito"/>
              <a:sym typeface="Nunito"/>
            </a:endParaRPr>
          </a:p>
        </p:txBody>
      </p:sp>
      <p:sp>
        <p:nvSpPr>
          <p:cNvPr id="579" name="Google Shape;579;p32"/>
          <p:cNvSpPr txBox="1"/>
          <p:nvPr/>
        </p:nvSpPr>
        <p:spPr>
          <a:xfrm>
            <a:off x="865425" y="1622225"/>
            <a:ext cx="26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Useful to give containers a single sole interface</a:t>
            </a:r>
            <a:endParaRPr>
              <a:latin typeface="Nunito"/>
              <a:ea typeface="Nunito"/>
              <a:cs typeface="Nunito"/>
              <a:sym typeface="Nunito"/>
            </a:endParaRPr>
          </a:p>
        </p:txBody>
      </p:sp>
      <p:sp>
        <p:nvSpPr>
          <p:cNvPr id="580" name="Google Shape;580;p32"/>
          <p:cNvSpPr txBox="1"/>
          <p:nvPr/>
        </p:nvSpPr>
        <p:spPr>
          <a:xfrm>
            <a:off x="4836200" y="4487500"/>
            <a:ext cx="3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Image credits: </a:t>
            </a:r>
            <a:r>
              <a:rPr lang="en" u="sng">
                <a:solidFill>
                  <a:schemeClr val="hlink"/>
                </a:solidFill>
                <a:latin typeface="Nunito"/>
                <a:ea typeface="Nunito"/>
                <a:cs typeface="Nunito"/>
                <a:sym typeface="Nunito"/>
                <a:hlinkClick r:id="rId5"/>
              </a:rPr>
              <a:t>www.wireguard.com</a:t>
            </a:r>
            <a:endParaRPr>
              <a:latin typeface="Nunito"/>
              <a:ea typeface="Nunito"/>
              <a:cs typeface="Nunito"/>
              <a:sym typeface="Nunito"/>
            </a:endParaRPr>
          </a:p>
        </p:txBody>
      </p:sp>
      <p:sp>
        <p:nvSpPr>
          <p:cNvPr id="581" name="Google Shape;581;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3"/>
          <p:cNvSpPr txBox="1"/>
          <p:nvPr>
            <p:ph type="title"/>
          </p:nvPr>
        </p:nvSpPr>
        <p:spPr>
          <a:xfrm>
            <a:off x="1303800" y="598575"/>
            <a:ext cx="7030500" cy="604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900" u="sng">
                <a:solidFill>
                  <a:srgbClr val="24292F"/>
                </a:solidFill>
                <a:highlight>
                  <a:schemeClr val="lt1"/>
                </a:highlight>
                <a:latin typeface="Meiryo"/>
                <a:ea typeface="Meiryo"/>
                <a:cs typeface="Meiryo"/>
                <a:sym typeface="Meiryo"/>
              </a:rPr>
              <a:t>Creating a setup to access internet via VPN. </a:t>
            </a:r>
            <a:endParaRPr sz="3200" u="sng"/>
          </a:p>
        </p:txBody>
      </p:sp>
      <p:sp>
        <p:nvSpPr>
          <p:cNvPr id="587" name="Google Shape;587;p33"/>
          <p:cNvSpPr/>
          <p:nvPr/>
        </p:nvSpPr>
        <p:spPr>
          <a:xfrm>
            <a:off x="1157575" y="2138525"/>
            <a:ext cx="1260600" cy="11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3269450" y="1425800"/>
            <a:ext cx="1425600" cy="11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6049475" y="1894200"/>
            <a:ext cx="1425600" cy="11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2166625" y="2642550"/>
            <a:ext cx="2514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3269450" y="2082125"/>
            <a:ext cx="2514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4421475" y="2082125"/>
            <a:ext cx="2514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6050925" y="2642550"/>
            <a:ext cx="2514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4" name="Google Shape;594;p33"/>
          <p:cNvCxnSpPr>
            <a:stCxn id="590" idx="3"/>
            <a:endCxn id="591" idx="1"/>
          </p:cNvCxnSpPr>
          <p:nvPr/>
        </p:nvCxnSpPr>
        <p:spPr>
          <a:xfrm flipH="1" rot="10800000">
            <a:off x="2418025" y="2200950"/>
            <a:ext cx="851400" cy="5604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33"/>
          <p:cNvCxnSpPr>
            <a:stCxn id="592" idx="3"/>
            <a:endCxn id="593" idx="1"/>
          </p:cNvCxnSpPr>
          <p:nvPr/>
        </p:nvCxnSpPr>
        <p:spPr>
          <a:xfrm>
            <a:off x="4672875" y="2200925"/>
            <a:ext cx="1378200" cy="560400"/>
          </a:xfrm>
          <a:prstGeom prst="straightConnector1">
            <a:avLst/>
          </a:prstGeom>
          <a:noFill/>
          <a:ln cap="flat" cmpd="sng" w="9525">
            <a:solidFill>
              <a:schemeClr val="dk2"/>
            </a:solidFill>
            <a:prstDash val="solid"/>
            <a:round/>
            <a:headEnd len="med" w="med" type="none"/>
            <a:tailEnd len="med" w="med" type="none"/>
          </a:ln>
        </p:spPr>
      </p:cxnSp>
      <p:sp>
        <p:nvSpPr>
          <p:cNvPr id="596" name="Google Shape;596;p33"/>
          <p:cNvSpPr txBox="1"/>
          <p:nvPr/>
        </p:nvSpPr>
        <p:spPr>
          <a:xfrm>
            <a:off x="1157575" y="2911025"/>
            <a:ext cx="1425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eth0: 192.168.1.1/24</a:t>
            </a:r>
            <a:endParaRPr sz="900">
              <a:latin typeface="Nunito"/>
              <a:ea typeface="Nunito"/>
              <a:cs typeface="Nunito"/>
              <a:sym typeface="Nunito"/>
            </a:endParaRPr>
          </a:p>
        </p:txBody>
      </p:sp>
      <p:sp>
        <p:nvSpPr>
          <p:cNvPr id="597" name="Google Shape;597;p33"/>
          <p:cNvSpPr txBox="1"/>
          <p:nvPr/>
        </p:nvSpPr>
        <p:spPr>
          <a:xfrm>
            <a:off x="2866263" y="2505150"/>
            <a:ext cx="111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eth1: 192.168.1.2/24</a:t>
            </a:r>
            <a:endParaRPr sz="900">
              <a:latin typeface="Nunito"/>
              <a:ea typeface="Nunito"/>
              <a:cs typeface="Nunito"/>
              <a:sym typeface="Nunito"/>
            </a:endParaRPr>
          </a:p>
        </p:txBody>
      </p:sp>
      <p:sp>
        <p:nvSpPr>
          <p:cNvPr id="598" name="Google Shape;598;p33"/>
          <p:cNvSpPr txBox="1"/>
          <p:nvPr/>
        </p:nvSpPr>
        <p:spPr>
          <a:xfrm>
            <a:off x="4100400" y="2512563"/>
            <a:ext cx="111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eth2: 172.16.0.1/24</a:t>
            </a:r>
            <a:endParaRPr sz="900">
              <a:latin typeface="Nunito"/>
              <a:ea typeface="Nunito"/>
              <a:cs typeface="Nunito"/>
              <a:sym typeface="Nunito"/>
            </a:endParaRPr>
          </a:p>
        </p:txBody>
      </p:sp>
      <p:sp>
        <p:nvSpPr>
          <p:cNvPr id="599" name="Google Shape;599;p33"/>
          <p:cNvSpPr txBox="1"/>
          <p:nvPr/>
        </p:nvSpPr>
        <p:spPr>
          <a:xfrm>
            <a:off x="6049475" y="3061500"/>
            <a:ext cx="126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eth3: 172.16.0.2/24</a:t>
            </a:r>
            <a:endParaRPr sz="900">
              <a:latin typeface="Nunito"/>
              <a:ea typeface="Nunito"/>
              <a:cs typeface="Nunito"/>
              <a:sym typeface="Nunito"/>
            </a:endParaRPr>
          </a:p>
        </p:txBody>
      </p:sp>
      <p:sp>
        <p:nvSpPr>
          <p:cNvPr id="600" name="Google Shape;600;p33"/>
          <p:cNvSpPr/>
          <p:nvPr/>
        </p:nvSpPr>
        <p:spPr>
          <a:xfrm>
            <a:off x="3451125" y="1549625"/>
            <a:ext cx="251400" cy="23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txBox="1"/>
          <p:nvPr/>
        </p:nvSpPr>
        <p:spPr>
          <a:xfrm>
            <a:off x="3634225" y="1478950"/>
            <a:ext cx="126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Nunito"/>
                <a:ea typeface="Nunito"/>
                <a:cs typeface="Nunito"/>
                <a:sym typeface="Nunito"/>
              </a:rPr>
              <a:t>wg0: 10.0.0.2/24</a:t>
            </a:r>
            <a:endParaRPr b="1" sz="900">
              <a:latin typeface="Nunito"/>
              <a:ea typeface="Nunito"/>
              <a:cs typeface="Nunito"/>
              <a:sym typeface="Nunito"/>
            </a:endParaRPr>
          </a:p>
        </p:txBody>
      </p:sp>
      <p:sp>
        <p:nvSpPr>
          <p:cNvPr id="602" name="Google Shape;602;p33"/>
          <p:cNvSpPr txBox="1"/>
          <p:nvPr/>
        </p:nvSpPr>
        <p:spPr>
          <a:xfrm>
            <a:off x="1273375" y="1701350"/>
            <a:ext cx="9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(Node1)</a:t>
            </a:r>
            <a:endParaRPr u="sng">
              <a:latin typeface="Nunito"/>
              <a:ea typeface="Nunito"/>
              <a:cs typeface="Nunito"/>
              <a:sym typeface="Nunito"/>
            </a:endParaRPr>
          </a:p>
        </p:txBody>
      </p:sp>
      <p:sp>
        <p:nvSpPr>
          <p:cNvPr id="603" name="Google Shape;603;p33"/>
          <p:cNvSpPr/>
          <p:nvPr/>
        </p:nvSpPr>
        <p:spPr>
          <a:xfrm>
            <a:off x="5693075" y="1812650"/>
            <a:ext cx="2138400" cy="1622700"/>
          </a:xfrm>
          <a:prstGeom prst="cloud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txBox="1"/>
          <p:nvPr/>
        </p:nvSpPr>
        <p:spPr>
          <a:xfrm>
            <a:off x="5975125" y="1348538"/>
            <a:ext cx="203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A node on the some other network (Node3)</a:t>
            </a:r>
            <a:endParaRPr u="sng">
              <a:latin typeface="Nunito"/>
              <a:ea typeface="Nunito"/>
              <a:cs typeface="Nunito"/>
              <a:sym typeface="Nunito"/>
            </a:endParaRPr>
          </a:p>
        </p:txBody>
      </p:sp>
      <p:sp>
        <p:nvSpPr>
          <p:cNvPr id="605" name="Google Shape;605;p33"/>
          <p:cNvSpPr txBox="1"/>
          <p:nvPr/>
        </p:nvSpPr>
        <p:spPr>
          <a:xfrm>
            <a:off x="3245575" y="1078738"/>
            <a:ext cx="20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VPN Server (Node2)</a:t>
            </a:r>
            <a:endParaRPr u="sng">
              <a:latin typeface="Nunito"/>
              <a:ea typeface="Nunito"/>
              <a:cs typeface="Nunito"/>
              <a:sym typeface="Nunito"/>
            </a:endParaRPr>
          </a:p>
        </p:txBody>
      </p:sp>
      <p:sp>
        <p:nvSpPr>
          <p:cNvPr id="606" name="Google Shape;606;p33"/>
          <p:cNvSpPr/>
          <p:nvPr/>
        </p:nvSpPr>
        <p:spPr>
          <a:xfrm>
            <a:off x="553675" y="3684775"/>
            <a:ext cx="7421700" cy="560400"/>
          </a:xfrm>
          <a:prstGeom prst="rect">
            <a:avLst/>
          </a:prstGeom>
          <a:solidFill>
            <a:srgbClr val="3333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cd wireguard-demo/Experiment3</a:t>
            </a:r>
            <a:endParaRPr>
              <a:solidFill>
                <a:schemeClr val="lt1"/>
              </a:solidFill>
            </a:endParaRPr>
          </a:p>
          <a:p>
            <a:pPr indent="0" lvl="0" marL="0" rtl="0" algn="l">
              <a:spcBef>
                <a:spcPts val="0"/>
              </a:spcBef>
              <a:spcAft>
                <a:spcPts val="0"/>
              </a:spcAft>
              <a:buNone/>
            </a:pPr>
            <a:r>
              <a:rPr lang="en">
                <a:solidFill>
                  <a:schemeClr val="lt1"/>
                </a:solidFill>
              </a:rPr>
              <a:t>$ bash setup3.sh</a:t>
            </a:r>
            <a:endParaRPr>
              <a:solidFill>
                <a:schemeClr val="lt1"/>
              </a:solidFill>
            </a:endParaRPr>
          </a:p>
        </p:txBody>
      </p:sp>
      <p:sp>
        <p:nvSpPr>
          <p:cNvPr id="607" name="Google Shape;607;p33"/>
          <p:cNvSpPr/>
          <p:nvPr/>
        </p:nvSpPr>
        <p:spPr>
          <a:xfrm>
            <a:off x="196050" y="2299175"/>
            <a:ext cx="543600" cy="8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488250" y="2606675"/>
            <a:ext cx="251400" cy="23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txBox="1"/>
          <p:nvPr/>
        </p:nvSpPr>
        <p:spPr>
          <a:xfrm>
            <a:off x="5375" y="2039363"/>
            <a:ext cx="126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Nunito"/>
                <a:ea typeface="Nunito"/>
                <a:cs typeface="Nunito"/>
                <a:sym typeface="Nunito"/>
              </a:rPr>
              <a:t>wg0: 10.0.0.1/24</a:t>
            </a:r>
            <a:endParaRPr b="1" sz="900">
              <a:latin typeface="Nunito"/>
              <a:ea typeface="Nunito"/>
              <a:cs typeface="Nunito"/>
              <a:sym typeface="Nunito"/>
            </a:endParaRPr>
          </a:p>
        </p:txBody>
      </p:sp>
      <p:cxnSp>
        <p:nvCxnSpPr>
          <p:cNvPr id="610" name="Google Shape;610;p33"/>
          <p:cNvCxnSpPr>
            <a:stCxn id="608" idx="3"/>
            <a:endCxn id="587" idx="1"/>
          </p:cNvCxnSpPr>
          <p:nvPr/>
        </p:nvCxnSpPr>
        <p:spPr>
          <a:xfrm>
            <a:off x="739650" y="2725475"/>
            <a:ext cx="417900" cy="0"/>
          </a:xfrm>
          <a:prstGeom prst="straightConnector1">
            <a:avLst/>
          </a:prstGeom>
          <a:noFill/>
          <a:ln cap="flat" cmpd="sng" w="9525">
            <a:solidFill>
              <a:schemeClr val="dk2"/>
            </a:solidFill>
            <a:prstDash val="solid"/>
            <a:round/>
            <a:headEnd len="med" w="med" type="none"/>
            <a:tailEnd len="med" w="med" type="triangle"/>
          </a:ln>
        </p:spPr>
      </p:cxnSp>
      <p:sp>
        <p:nvSpPr>
          <p:cNvPr id="611" name="Google Shape;611;p33"/>
          <p:cNvSpPr txBox="1"/>
          <p:nvPr/>
        </p:nvSpPr>
        <p:spPr>
          <a:xfrm>
            <a:off x="-31200" y="1701350"/>
            <a:ext cx="9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(Node0)</a:t>
            </a:r>
            <a:endParaRPr u="sng">
              <a:latin typeface="Nunito"/>
              <a:ea typeface="Nunito"/>
              <a:cs typeface="Nunito"/>
              <a:sym typeface="Nunito"/>
            </a:endParaRPr>
          </a:p>
        </p:txBody>
      </p:sp>
      <p:sp>
        <p:nvSpPr>
          <p:cNvPr id="612" name="Google Shape;612;p33"/>
          <p:cNvSpPr txBox="1"/>
          <p:nvPr/>
        </p:nvSpPr>
        <p:spPr>
          <a:xfrm>
            <a:off x="196050" y="1276175"/>
            <a:ext cx="25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VPN Client (Node0 + Node1)</a:t>
            </a:r>
            <a:endParaRPr>
              <a:latin typeface="Nunito"/>
              <a:ea typeface="Nunito"/>
              <a:cs typeface="Nunito"/>
              <a:sym typeface="Nunito"/>
            </a:endParaRPr>
          </a:p>
        </p:txBody>
      </p:sp>
      <p:sp>
        <p:nvSpPr>
          <p:cNvPr id="613" name="Google Shape;613;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4"/>
          <p:cNvSpPr txBox="1"/>
          <p:nvPr>
            <p:ph type="title"/>
          </p:nvPr>
        </p:nvSpPr>
        <p:spPr>
          <a:xfrm>
            <a:off x="1303800" y="458800"/>
            <a:ext cx="7030500" cy="604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900" u="sng">
                <a:solidFill>
                  <a:srgbClr val="24292F"/>
                </a:solidFill>
                <a:highlight>
                  <a:schemeClr val="lt1"/>
                </a:highlight>
                <a:latin typeface="Meiryo"/>
                <a:ea typeface="Meiryo"/>
                <a:cs typeface="Meiryo"/>
                <a:sym typeface="Meiryo"/>
              </a:rPr>
              <a:t>Creating a setup to access internet via VPN. </a:t>
            </a:r>
            <a:endParaRPr sz="3200" u="sng"/>
          </a:p>
        </p:txBody>
      </p:sp>
      <p:sp>
        <p:nvSpPr>
          <p:cNvPr id="619" name="Google Shape;619;p34"/>
          <p:cNvSpPr txBox="1"/>
          <p:nvPr/>
        </p:nvSpPr>
        <p:spPr>
          <a:xfrm>
            <a:off x="1314025" y="1300775"/>
            <a:ext cx="42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Enabling the NAT with masquerading at Node2</a:t>
            </a:r>
            <a:endParaRPr>
              <a:latin typeface="Nunito"/>
              <a:ea typeface="Nunito"/>
              <a:cs typeface="Nunito"/>
              <a:sym typeface="Nunito"/>
            </a:endParaRPr>
          </a:p>
        </p:txBody>
      </p:sp>
      <p:sp>
        <p:nvSpPr>
          <p:cNvPr id="620" name="Google Shape;620;p34"/>
          <p:cNvSpPr/>
          <p:nvPr/>
        </p:nvSpPr>
        <p:spPr>
          <a:xfrm>
            <a:off x="1383900" y="1762000"/>
            <a:ext cx="7030500" cy="809700"/>
          </a:xfrm>
          <a:prstGeom prst="rect">
            <a:avLst/>
          </a:prstGeom>
          <a:solidFill>
            <a:srgbClr val="3333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iptables -t nat -A POSTROUTING -s 10.0.0.0/24 -o eth2 -j MASQUERADE</a:t>
            </a:r>
            <a:endParaRPr>
              <a:solidFill>
                <a:schemeClr val="lt1"/>
              </a:solidFill>
            </a:endParaRPr>
          </a:p>
        </p:txBody>
      </p:sp>
      <p:sp>
        <p:nvSpPr>
          <p:cNvPr id="621" name="Google Shape;621;p34"/>
          <p:cNvSpPr txBox="1"/>
          <p:nvPr/>
        </p:nvSpPr>
        <p:spPr>
          <a:xfrm>
            <a:off x="1425850" y="2740375"/>
            <a:ext cx="690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It is necessary to replace the source IP as the gateway to the other network otherwise, it would not be possible to route back to the VPN server. Also a VPN server always replace the sender’s IP with its own IP address to make the VPN client </a:t>
            </a:r>
            <a:r>
              <a:rPr lang="en">
                <a:latin typeface="Nunito"/>
                <a:ea typeface="Nunito"/>
                <a:cs typeface="Nunito"/>
                <a:sym typeface="Nunito"/>
              </a:rPr>
              <a:t>untraceable</a:t>
            </a:r>
            <a:r>
              <a:rPr lang="en">
                <a:latin typeface="Nunito"/>
                <a:ea typeface="Nunito"/>
                <a:cs typeface="Nunito"/>
                <a:sym typeface="Nunito"/>
              </a:rPr>
              <a:t>. </a:t>
            </a:r>
            <a:endParaRPr>
              <a:latin typeface="Nunito"/>
              <a:ea typeface="Nunito"/>
              <a:cs typeface="Nunito"/>
              <a:sym typeface="Nunito"/>
            </a:endParaRPr>
          </a:p>
        </p:txBody>
      </p:sp>
      <p:sp>
        <p:nvSpPr>
          <p:cNvPr id="622" name="Google Shape;622;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5"/>
          <p:cNvSpPr txBox="1"/>
          <p:nvPr>
            <p:ph type="title"/>
          </p:nvPr>
        </p:nvSpPr>
        <p:spPr>
          <a:xfrm>
            <a:off x="1303800" y="458800"/>
            <a:ext cx="7030500" cy="604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900" u="sng">
                <a:solidFill>
                  <a:srgbClr val="24292F"/>
                </a:solidFill>
                <a:highlight>
                  <a:schemeClr val="lt1"/>
                </a:highlight>
                <a:latin typeface="Meiryo"/>
                <a:ea typeface="Meiryo"/>
                <a:cs typeface="Meiryo"/>
                <a:sym typeface="Meiryo"/>
              </a:rPr>
              <a:t>Creating a setup to access internet via VPN. </a:t>
            </a:r>
            <a:endParaRPr sz="3200" u="sng"/>
          </a:p>
        </p:txBody>
      </p:sp>
      <p:sp>
        <p:nvSpPr>
          <p:cNvPr id="628" name="Google Shape;628;p35"/>
          <p:cNvSpPr txBox="1"/>
          <p:nvPr/>
        </p:nvSpPr>
        <p:spPr>
          <a:xfrm>
            <a:off x="1663425" y="1510425"/>
            <a:ext cx="531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Now we will run tcpdump on the ethernet interface of the Node3 and we will ping from node0 to IP of Node3 and appreciate the working of the VPN set up. </a:t>
            </a:r>
            <a:endParaRPr>
              <a:latin typeface="Nunito"/>
              <a:ea typeface="Nunito"/>
              <a:cs typeface="Nunito"/>
              <a:sym typeface="Nunito"/>
            </a:endParaRPr>
          </a:p>
        </p:txBody>
      </p:sp>
      <p:sp>
        <p:nvSpPr>
          <p:cNvPr id="629" name="Google Shape;629;p3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630" name="Google Shape;630;p35"/>
          <p:cNvSpPr/>
          <p:nvPr/>
        </p:nvSpPr>
        <p:spPr>
          <a:xfrm>
            <a:off x="5423225" y="2754375"/>
            <a:ext cx="3102900" cy="1649400"/>
          </a:xfrm>
          <a:prstGeom prst="rect">
            <a:avLst/>
          </a:prstGeom>
          <a:solidFill>
            <a:srgbClr val="3333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Node3: </a:t>
            </a:r>
            <a:endParaRPr>
              <a:solidFill>
                <a:schemeClr val="lt1"/>
              </a:solidFill>
            </a:endParaRPr>
          </a:p>
          <a:p>
            <a:pPr indent="0" lvl="0" marL="0" rtl="0" algn="l">
              <a:spcBef>
                <a:spcPts val="0"/>
              </a:spcBef>
              <a:spcAft>
                <a:spcPts val="0"/>
              </a:spcAft>
              <a:buNone/>
            </a:pPr>
            <a:r>
              <a:rPr lang="en">
                <a:solidFill>
                  <a:schemeClr val="lt1"/>
                </a:solidFill>
              </a:rPr>
              <a:t>$ tcpdump </a:t>
            </a:r>
            <a:endParaRPr>
              <a:solidFill>
                <a:schemeClr val="lt1"/>
              </a:solidFill>
            </a:endParaRPr>
          </a:p>
        </p:txBody>
      </p:sp>
      <p:sp>
        <p:nvSpPr>
          <p:cNvPr id="631" name="Google Shape;631;p35"/>
          <p:cNvSpPr/>
          <p:nvPr/>
        </p:nvSpPr>
        <p:spPr>
          <a:xfrm>
            <a:off x="641775" y="2788850"/>
            <a:ext cx="3102900" cy="1649400"/>
          </a:xfrm>
          <a:prstGeom prst="rect">
            <a:avLst/>
          </a:prstGeom>
          <a:solidFill>
            <a:srgbClr val="3333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Node0: </a:t>
            </a:r>
            <a:endParaRPr>
              <a:solidFill>
                <a:schemeClr val="lt1"/>
              </a:solidFill>
            </a:endParaRPr>
          </a:p>
          <a:p>
            <a:pPr indent="0" lvl="0" marL="0" rtl="0" algn="l">
              <a:spcBef>
                <a:spcPts val="0"/>
              </a:spcBef>
              <a:spcAft>
                <a:spcPts val="0"/>
              </a:spcAft>
              <a:buNone/>
            </a:pPr>
            <a:r>
              <a:rPr lang="en">
                <a:solidFill>
                  <a:schemeClr val="lt1"/>
                </a:solidFill>
              </a:rPr>
              <a:t>$ ping 172.16.0.2</a:t>
            </a:r>
            <a:endParaRPr>
              <a:solidFill>
                <a:schemeClr val="lt1"/>
              </a:solidFill>
            </a:endParaRPr>
          </a:p>
        </p:txBody>
      </p:sp>
      <p:sp>
        <p:nvSpPr>
          <p:cNvPr id="632" name="Google Shape;632;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6"/>
          <p:cNvSpPr txBox="1"/>
          <p:nvPr>
            <p:ph idx="1" type="body"/>
          </p:nvPr>
        </p:nvSpPr>
        <p:spPr>
          <a:xfrm>
            <a:off x="1303800" y="1342700"/>
            <a:ext cx="5377200" cy="405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What happened in the entire process ? Ping 172.16.0.2  from Node 0 </a:t>
            </a:r>
            <a:endParaRPr b="1"/>
          </a:p>
        </p:txBody>
      </p:sp>
      <p:sp>
        <p:nvSpPr>
          <p:cNvPr id="638" name="Google Shape;638;p36"/>
          <p:cNvSpPr/>
          <p:nvPr/>
        </p:nvSpPr>
        <p:spPr>
          <a:xfrm>
            <a:off x="5465175" y="2642550"/>
            <a:ext cx="12159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PING MESSAGE</a:t>
            </a:r>
            <a:endParaRPr sz="1200"/>
          </a:p>
        </p:txBody>
      </p:sp>
      <p:sp>
        <p:nvSpPr>
          <p:cNvPr id="639" name="Google Shape;639;p36"/>
          <p:cNvSpPr/>
          <p:nvPr/>
        </p:nvSpPr>
        <p:spPr>
          <a:xfrm>
            <a:off x="4304925" y="2642550"/>
            <a:ext cx="11601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172.16.0.2</a:t>
            </a:r>
            <a:endParaRPr/>
          </a:p>
        </p:txBody>
      </p:sp>
      <p:sp>
        <p:nvSpPr>
          <p:cNvPr id="640" name="Google Shape;640;p36"/>
          <p:cNvSpPr/>
          <p:nvPr/>
        </p:nvSpPr>
        <p:spPr>
          <a:xfrm>
            <a:off x="3144825" y="2642550"/>
            <a:ext cx="11601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10.0.0.1</a:t>
            </a:r>
            <a:endParaRPr/>
          </a:p>
        </p:txBody>
      </p:sp>
      <p:sp>
        <p:nvSpPr>
          <p:cNvPr id="641" name="Google Shape;641;p36"/>
          <p:cNvSpPr txBox="1"/>
          <p:nvPr/>
        </p:nvSpPr>
        <p:spPr>
          <a:xfrm>
            <a:off x="3829875" y="1883425"/>
            <a:ext cx="27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UDP Packet created at wg0</a:t>
            </a:r>
            <a:endParaRPr u="sng">
              <a:latin typeface="Nunito"/>
              <a:ea typeface="Nunito"/>
              <a:cs typeface="Nunito"/>
              <a:sym typeface="Nunito"/>
            </a:endParaRPr>
          </a:p>
        </p:txBody>
      </p:sp>
      <p:sp>
        <p:nvSpPr>
          <p:cNvPr id="642" name="Google Shape;642;p36"/>
          <p:cNvSpPr txBox="1"/>
          <p:nvPr>
            <p:ph type="title"/>
          </p:nvPr>
        </p:nvSpPr>
        <p:spPr>
          <a:xfrm>
            <a:off x="1303800" y="458800"/>
            <a:ext cx="7030500" cy="604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900" u="sng">
                <a:solidFill>
                  <a:srgbClr val="24292F"/>
                </a:solidFill>
                <a:highlight>
                  <a:schemeClr val="lt1"/>
                </a:highlight>
                <a:latin typeface="Meiryo"/>
                <a:ea typeface="Meiryo"/>
                <a:cs typeface="Meiryo"/>
                <a:sym typeface="Meiryo"/>
              </a:rPr>
              <a:t>Creating a setup to access internet via VPN. </a:t>
            </a:r>
            <a:endParaRPr sz="3200" u="sng"/>
          </a:p>
        </p:txBody>
      </p:sp>
      <p:sp>
        <p:nvSpPr>
          <p:cNvPr id="643" name="Google Shape;643;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7"/>
          <p:cNvSpPr txBox="1"/>
          <p:nvPr>
            <p:ph idx="1" type="body"/>
          </p:nvPr>
        </p:nvSpPr>
        <p:spPr>
          <a:xfrm>
            <a:off x="1303800" y="1342700"/>
            <a:ext cx="5377200" cy="405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What happened in the entire process ? Ping 172.16.0.2  from Node 0 </a:t>
            </a:r>
            <a:endParaRPr b="1"/>
          </a:p>
        </p:txBody>
      </p:sp>
      <p:sp>
        <p:nvSpPr>
          <p:cNvPr id="649" name="Google Shape;649;p37"/>
          <p:cNvSpPr/>
          <p:nvPr/>
        </p:nvSpPr>
        <p:spPr>
          <a:xfrm>
            <a:off x="433305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650" name="Google Shape;650;p37"/>
          <p:cNvSpPr txBox="1"/>
          <p:nvPr/>
        </p:nvSpPr>
        <p:spPr>
          <a:xfrm>
            <a:off x="4333050" y="1901775"/>
            <a:ext cx="19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UDP Packet encrypted</a:t>
            </a:r>
            <a:endParaRPr u="sng">
              <a:latin typeface="Nunito"/>
              <a:ea typeface="Nunito"/>
              <a:cs typeface="Nunito"/>
              <a:sym typeface="Nunito"/>
            </a:endParaRPr>
          </a:p>
        </p:txBody>
      </p:sp>
      <p:sp>
        <p:nvSpPr>
          <p:cNvPr id="651" name="Google Shape;651;p37"/>
          <p:cNvSpPr txBox="1"/>
          <p:nvPr>
            <p:ph type="title"/>
          </p:nvPr>
        </p:nvSpPr>
        <p:spPr>
          <a:xfrm>
            <a:off x="1303800" y="458800"/>
            <a:ext cx="7030500" cy="604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900" u="sng">
                <a:solidFill>
                  <a:srgbClr val="24292F"/>
                </a:solidFill>
                <a:highlight>
                  <a:schemeClr val="lt1"/>
                </a:highlight>
                <a:latin typeface="Meiryo"/>
                <a:ea typeface="Meiryo"/>
                <a:cs typeface="Meiryo"/>
                <a:sym typeface="Meiryo"/>
              </a:rPr>
              <a:t>Creating a setup to access internet via VPN. </a:t>
            </a:r>
            <a:endParaRPr sz="3200" u="sng"/>
          </a:p>
        </p:txBody>
      </p:sp>
      <p:sp>
        <p:nvSpPr>
          <p:cNvPr id="652" name="Google Shape;652;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8"/>
          <p:cNvSpPr txBox="1"/>
          <p:nvPr>
            <p:ph idx="1" type="body"/>
          </p:nvPr>
        </p:nvSpPr>
        <p:spPr>
          <a:xfrm>
            <a:off x="1303800" y="1342700"/>
            <a:ext cx="5377200" cy="405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What happened in the entire process ? Ping 172.16.0.2  from Node 0 </a:t>
            </a:r>
            <a:endParaRPr b="1"/>
          </a:p>
        </p:txBody>
      </p:sp>
      <p:sp>
        <p:nvSpPr>
          <p:cNvPr id="658" name="Google Shape;658;p38"/>
          <p:cNvSpPr/>
          <p:nvPr/>
        </p:nvSpPr>
        <p:spPr>
          <a:xfrm>
            <a:off x="433305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659" name="Google Shape;659;p38"/>
          <p:cNvSpPr txBox="1"/>
          <p:nvPr>
            <p:ph type="title"/>
          </p:nvPr>
        </p:nvSpPr>
        <p:spPr>
          <a:xfrm>
            <a:off x="1303800" y="458800"/>
            <a:ext cx="7030500" cy="604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900" u="sng">
                <a:solidFill>
                  <a:srgbClr val="24292F"/>
                </a:solidFill>
                <a:highlight>
                  <a:schemeClr val="lt1"/>
                </a:highlight>
                <a:latin typeface="Meiryo"/>
                <a:ea typeface="Meiryo"/>
                <a:cs typeface="Meiryo"/>
                <a:sym typeface="Meiryo"/>
              </a:rPr>
              <a:t>Creating a setup to access internet via VPN. </a:t>
            </a:r>
            <a:endParaRPr sz="3200" u="sng"/>
          </a:p>
        </p:txBody>
      </p:sp>
      <p:sp>
        <p:nvSpPr>
          <p:cNvPr id="660" name="Google Shape;660;p38"/>
          <p:cNvSpPr/>
          <p:nvPr/>
        </p:nvSpPr>
        <p:spPr>
          <a:xfrm>
            <a:off x="433305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661" name="Google Shape;661;p38"/>
          <p:cNvSpPr txBox="1"/>
          <p:nvPr/>
        </p:nvSpPr>
        <p:spPr>
          <a:xfrm>
            <a:off x="1397925" y="1748000"/>
            <a:ext cx="528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Encrypted packet to be sent at endpoint 192.168.1.2: Dst Port from eth0 interface in Node1 </a:t>
            </a:r>
            <a:endParaRPr u="sng">
              <a:latin typeface="Nunito"/>
              <a:ea typeface="Nunito"/>
              <a:cs typeface="Nunito"/>
              <a:sym typeface="Nunito"/>
            </a:endParaRPr>
          </a:p>
        </p:txBody>
      </p:sp>
      <p:sp>
        <p:nvSpPr>
          <p:cNvPr id="662" name="Google Shape;662;p38"/>
          <p:cNvSpPr/>
          <p:nvPr/>
        </p:nvSpPr>
        <p:spPr>
          <a:xfrm>
            <a:off x="2823525" y="2571750"/>
            <a:ext cx="15096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172.16.0.2</a:t>
            </a:r>
            <a:endParaRPr/>
          </a:p>
        </p:txBody>
      </p:sp>
      <p:sp>
        <p:nvSpPr>
          <p:cNvPr id="663" name="Google Shape;663;p38"/>
          <p:cNvSpPr/>
          <p:nvPr/>
        </p:nvSpPr>
        <p:spPr>
          <a:xfrm>
            <a:off x="1677525" y="2571750"/>
            <a:ext cx="11460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192.168.0.1</a:t>
            </a:r>
            <a:endParaRPr/>
          </a:p>
        </p:txBody>
      </p:sp>
      <p:sp>
        <p:nvSpPr>
          <p:cNvPr id="664" name="Google Shape;664;p38"/>
          <p:cNvSpPr/>
          <p:nvPr/>
        </p:nvSpPr>
        <p:spPr>
          <a:xfrm>
            <a:off x="433305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665" name="Google Shape;665;p38"/>
          <p:cNvSpPr/>
          <p:nvPr/>
        </p:nvSpPr>
        <p:spPr>
          <a:xfrm>
            <a:off x="247420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192.168.1.2   Dst Port.</a:t>
            </a:r>
            <a:endParaRPr sz="1200"/>
          </a:p>
        </p:txBody>
      </p:sp>
      <p:sp>
        <p:nvSpPr>
          <p:cNvPr id="666" name="Google Shape;666;p38"/>
          <p:cNvSpPr/>
          <p:nvPr/>
        </p:nvSpPr>
        <p:spPr>
          <a:xfrm>
            <a:off x="880750" y="2571750"/>
            <a:ext cx="15933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192.168.1.1 </a:t>
            </a:r>
            <a:r>
              <a:rPr lang="en" sz="1200"/>
              <a:t> Src Port</a:t>
            </a:r>
            <a:endParaRPr sz="1200"/>
          </a:p>
        </p:txBody>
      </p:sp>
      <p:cxnSp>
        <p:nvCxnSpPr>
          <p:cNvPr id="667" name="Google Shape;667;p38"/>
          <p:cNvCxnSpPr>
            <a:stCxn id="665" idx="0"/>
          </p:cNvCxnSpPr>
          <p:nvPr/>
        </p:nvCxnSpPr>
        <p:spPr>
          <a:xfrm>
            <a:off x="3403600" y="2571750"/>
            <a:ext cx="0" cy="6009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38"/>
          <p:cNvCxnSpPr>
            <a:stCxn id="666" idx="0"/>
            <a:endCxn id="666" idx="2"/>
          </p:cNvCxnSpPr>
          <p:nvPr/>
        </p:nvCxnSpPr>
        <p:spPr>
          <a:xfrm>
            <a:off x="1677400" y="2571750"/>
            <a:ext cx="0" cy="600900"/>
          </a:xfrm>
          <a:prstGeom prst="straightConnector1">
            <a:avLst/>
          </a:prstGeom>
          <a:noFill/>
          <a:ln cap="flat" cmpd="sng" w="9525">
            <a:solidFill>
              <a:schemeClr val="dk2"/>
            </a:solidFill>
            <a:prstDash val="solid"/>
            <a:round/>
            <a:headEnd len="med" w="med" type="none"/>
            <a:tailEnd len="med" w="med" type="none"/>
          </a:ln>
        </p:spPr>
      </p:cxnSp>
      <p:sp>
        <p:nvSpPr>
          <p:cNvPr id="669" name="Google Shape;669;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9"/>
          <p:cNvSpPr txBox="1"/>
          <p:nvPr>
            <p:ph idx="1" type="body"/>
          </p:nvPr>
        </p:nvSpPr>
        <p:spPr>
          <a:xfrm>
            <a:off x="1303800" y="1342700"/>
            <a:ext cx="5377200" cy="405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What happened in the entire process ? Ping 172.16.0.2  from Node 0 </a:t>
            </a:r>
            <a:endParaRPr b="1"/>
          </a:p>
        </p:txBody>
      </p:sp>
      <p:sp>
        <p:nvSpPr>
          <p:cNvPr id="675" name="Google Shape;675;p39"/>
          <p:cNvSpPr txBox="1"/>
          <p:nvPr>
            <p:ph type="title"/>
          </p:nvPr>
        </p:nvSpPr>
        <p:spPr>
          <a:xfrm>
            <a:off x="1303800" y="458800"/>
            <a:ext cx="7030500" cy="604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900" u="sng">
                <a:solidFill>
                  <a:srgbClr val="24292F"/>
                </a:solidFill>
                <a:highlight>
                  <a:schemeClr val="lt1"/>
                </a:highlight>
                <a:latin typeface="Meiryo"/>
                <a:ea typeface="Meiryo"/>
                <a:cs typeface="Meiryo"/>
                <a:sym typeface="Meiryo"/>
              </a:rPr>
              <a:t>Creating a setup to access internet via VPN. </a:t>
            </a:r>
            <a:endParaRPr sz="3200" u="sng"/>
          </a:p>
        </p:txBody>
      </p:sp>
      <p:sp>
        <p:nvSpPr>
          <p:cNvPr id="676" name="Google Shape;676;p39"/>
          <p:cNvSpPr/>
          <p:nvPr/>
        </p:nvSpPr>
        <p:spPr>
          <a:xfrm>
            <a:off x="1090400" y="2571750"/>
            <a:ext cx="18588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XXXXXXXXXXXXXX</a:t>
            </a:r>
            <a:endParaRPr/>
          </a:p>
        </p:txBody>
      </p:sp>
      <p:sp>
        <p:nvSpPr>
          <p:cNvPr id="677" name="Google Shape;677;p39"/>
          <p:cNvSpPr txBox="1"/>
          <p:nvPr/>
        </p:nvSpPr>
        <p:spPr>
          <a:xfrm>
            <a:off x="1303800" y="1748000"/>
            <a:ext cx="600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Packet reaches eth1 at Node2 and the data payload is passed on to the wireguard interface listening on port : Port-No.</a:t>
            </a:r>
            <a:endParaRPr u="sng">
              <a:latin typeface="Nunito"/>
              <a:ea typeface="Nunito"/>
              <a:cs typeface="Nunito"/>
              <a:sym typeface="Nunito"/>
            </a:endParaRPr>
          </a:p>
        </p:txBody>
      </p:sp>
      <p:cxnSp>
        <p:nvCxnSpPr>
          <p:cNvPr id="678" name="Google Shape;678;p39"/>
          <p:cNvCxnSpPr/>
          <p:nvPr/>
        </p:nvCxnSpPr>
        <p:spPr>
          <a:xfrm>
            <a:off x="2949200" y="2872200"/>
            <a:ext cx="1216200" cy="8100"/>
          </a:xfrm>
          <a:prstGeom prst="straightConnector1">
            <a:avLst/>
          </a:prstGeom>
          <a:noFill/>
          <a:ln cap="flat" cmpd="sng" w="9525">
            <a:solidFill>
              <a:schemeClr val="dk2"/>
            </a:solidFill>
            <a:prstDash val="solid"/>
            <a:round/>
            <a:headEnd len="med" w="med" type="none"/>
            <a:tailEnd len="med" w="med" type="triangle"/>
          </a:ln>
        </p:spPr>
      </p:cxnSp>
      <p:sp>
        <p:nvSpPr>
          <p:cNvPr id="679" name="Google Shape;679;p39"/>
          <p:cNvSpPr txBox="1"/>
          <p:nvPr/>
        </p:nvSpPr>
        <p:spPr>
          <a:xfrm>
            <a:off x="3158975" y="2544700"/>
            <a:ext cx="10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decrypted</a:t>
            </a:r>
            <a:endParaRPr>
              <a:latin typeface="Nunito"/>
              <a:ea typeface="Nunito"/>
              <a:cs typeface="Nunito"/>
              <a:sym typeface="Nunito"/>
            </a:endParaRPr>
          </a:p>
        </p:txBody>
      </p:sp>
      <p:sp>
        <p:nvSpPr>
          <p:cNvPr id="680" name="Google Shape;680;p39"/>
          <p:cNvSpPr/>
          <p:nvPr/>
        </p:nvSpPr>
        <p:spPr>
          <a:xfrm>
            <a:off x="6471650" y="2575800"/>
            <a:ext cx="12159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PING MESSAGE</a:t>
            </a:r>
            <a:endParaRPr sz="1200"/>
          </a:p>
        </p:txBody>
      </p:sp>
      <p:sp>
        <p:nvSpPr>
          <p:cNvPr id="681" name="Google Shape;681;p39"/>
          <p:cNvSpPr/>
          <p:nvPr/>
        </p:nvSpPr>
        <p:spPr>
          <a:xfrm>
            <a:off x="5367500" y="2575800"/>
            <a:ext cx="10902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172.16.0.2</a:t>
            </a:r>
            <a:endParaRPr/>
          </a:p>
        </p:txBody>
      </p:sp>
      <p:sp>
        <p:nvSpPr>
          <p:cNvPr id="682" name="Google Shape;682;p39"/>
          <p:cNvSpPr/>
          <p:nvPr/>
        </p:nvSpPr>
        <p:spPr>
          <a:xfrm>
            <a:off x="4458950" y="2575800"/>
            <a:ext cx="9084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10.0.0.1</a:t>
            </a:r>
            <a:endParaRPr/>
          </a:p>
        </p:txBody>
      </p:sp>
      <p:cxnSp>
        <p:nvCxnSpPr>
          <p:cNvPr id="683" name="Google Shape;683;p39"/>
          <p:cNvCxnSpPr>
            <a:stCxn id="681" idx="2"/>
          </p:cNvCxnSpPr>
          <p:nvPr/>
        </p:nvCxnSpPr>
        <p:spPr>
          <a:xfrm>
            <a:off x="5912600" y="3176700"/>
            <a:ext cx="13800" cy="625800"/>
          </a:xfrm>
          <a:prstGeom prst="straightConnector1">
            <a:avLst/>
          </a:prstGeom>
          <a:noFill/>
          <a:ln cap="flat" cmpd="sng" w="9525">
            <a:solidFill>
              <a:schemeClr val="dk2"/>
            </a:solidFill>
            <a:prstDash val="solid"/>
            <a:round/>
            <a:headEnd len="med" w="med" type="none"/>
            <a:tailEnd len="med" w="med" type="triangle"/>
          </a:ln>
        </p:spPr>
      </p:cxnSp>
      <p:cxnSp>
        <p:nvCxnSpPr>
          <p:cNvPr id="684" name="Google Shape;684;p39"/>
          <p:cNvCxnSpPr>
            <a:stCxn id="682" idx="2"/>
          </p:cNvCxnSpPr>
          <p:nvPr/>
        </p:nvCxnSpPr>
        <p:spPr>
          <a:xfrm flipH="1">
            <a:off x="2669750" y="3176700"/>
            <a:ext cx="2243400" cy="570000"/>
          </a:xfrm>
          <a:prstGeom prst="straightConnector1">
            <a:avLst/>
          </a:prstGeom>
          <a:noFill/>
          <a:ln cap="flat" cmpd="sng" w="9525">
            <a:solidFill>
              <a:schemeClr val="dk2"/>
            </a:solidFill>
            <a:prstDash val="solid"/>
            <a:round/>
            <a:headEnd len="med" w="med" type="none"/>
            <a:tailEnd len="med" w="med" type="triangle"/>
          </a:ln>
        </p:spPr>
      </p:cxnSp>
      <p:sp>
        <p:nvSpPr>
          <p:cNvPr id="685" name="Google Shape;685;p39"/>
          <p:cNvSpPr txBox="1"/>
          <p:nvPr/>
        </p:nvSpPr>
        <p:spPr>
          <a:xfrm>
            <a:off x="1383900" y="3872525"/>
            <a:ext cx="185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This address’ endpoint is noted (192.168.1.1: Src Port) by wg0</a:t>
            </a:r>
            <a:endParaRPr>
              <a:latin typeface="Nunito"/>
              <a:ea typeface="Nunito"/>
              <a:cs typeface="Nunito"/>
              <a:sym typeface="Nunito"/>
            </a:endParaRPr>
          </a:p>
        </p:txBody>
      </p:sp>
      <p:sp>
        <p:nvSpPr>
          <p:cNvPr id="686" name="Google Shape;686;p39"/>
          <p:cNvSpPr txBox="1"/>
          <p:nvPr/>
        </p:nvSpPr>
        <p:spPr>
          <a:xfrm>
            <a:off x="4570650" y="3900475"/>
            <a:ext cx="350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Now since 172.16.0.2 belongs to the subnet 172.16.0.0/24 it will be sent via interface eth2</a:t>
            </a:r>
            <a:endParaRPr>
              <a:latin typeface="Nunito"/>
              <a:ea typeface="Nunito"/>
              <a:cs typeface="Nunito"/>
              <a:sym typeface="Nunito"/>
            </a:endParaRPr>
          </a:p>
        </p:txBody>
      </p:sp>
      <p:sp>
        <p:nvSpPr>
          <p:cNvPr id="687" name="Google Shape;687;p3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0"/>
          <p:cNvSpPr txBox="1"/>
          <p:nvPr>
            <p:ph idx="1" type="body"/>
          </p:nvPr>
        </p:nvSpPr>
        <p:spPr>
          <a:xfrm>
            <a:off x="1303800" y="1342700"/>
            <a:ext cx="5377200" cy="405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What happened in the entire process ? Ping 172.16.0.2  from Node 0 </a:t>
            </a:r>
            <a:endParaRPr b="1"/>
          </a:p>
        </p:txBody>
      </p:sp>
      <p:sp>
        <p:nvSpPr>
          <p:cNvPr id="693" name="Google Shape;693;p40"/>
          <p:cNvSpPr txBox="1"/>
          <p:nvPr>
            <p:ph type="title"/>
          </p:nvPr>
        </p:nvSpPr>
        <p:spPr>
          <a:xfrm>
            <a:off x="1303800" y="458800"/>
            <a:ext cx="7030500" cy="604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900" u="sng">
                <a:solidFill>
                  <a:srgbClr val="24292F"/>
                </a:solidFill>
                <a:highlight>
                  <a:schemeClr val="lt1"/>
                </a:highlight>
                <a:latin typeface="Meiryo"/>
                <a:ea typeface="Meiryo"/>
                <a:cs typeface="Meiryo"/>
                <a:sym typeface="Meiryo"/>
              </a:rPr>
              <a:t>Creating a setup to access internet via VPN. </a:t>
            </a:r>
            <a:endParaRPr sz="3200" u="sng"/>
          </a:p>
        </p:txBody>
      </p:sp>
      <p:sp>
        <p:nvSpPr>
          <p:cNvPr id="694" name="Google Shape;694;p40"/>
          <p:cNvSpPr txBox="1"/>
          <p:nvPr/>
        </p:nvSpPr>
        <p:spPr>
          <a:xfrm>
            <a:off x="1303800" y="1748000"/>
            <a:ext cx="600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Now since 172.16.0.2 belongs to the subnet 172.16.0.0/24 it will be sent via interface eth2 to 172.16.0.2 but the NAT will first replace the source IP </a:t>
            </a:r>
            <a:endParaRPr u="sng">
              <a:latin typeface="Nunito"/>
              <a:ea typeface="Nunito"/>
              <a:cs typeface="Nunito"/>
              <a:sym typeface="Nunito"/>
            </a:endParaRPr>
          </a:p>
          <a:p>
            <a:pPr indent="0" lvl="0" marL="0" rtl="0" algn="l">
              <a:spcBef>
                <a:spcPts val="0"/>
              </a:spcBef>
              <a:spcAft>
                <a:spcPts val="0"/>
              </a:spcAft>
              <a:buNone/>
            </a:pPr>
            <a:r>
              <a:rPr lang="en" u="sng">
                <a:latin typeface="Nunito"/>
                <a:ea typeface="Nunito"/>
                <a:cs typeface="Nunito"/>
                <a:sym typeface="Nunito"/>
              </a:rPr>
              <a:t> </a:t>
            </a:r>
            <a:endParaRPr u="sng">
              <a:latin typeface="Nunito"/>
              <a:ea typeface="Nunito"/>
              <a:cs typeface="Nunito"/>
              <a:sym typeface="Nunito"/>
            </a:endParaRPr>
          </a:p>
        </p:txBody>
      </p:sp>
      <p:sp>
        <p:nvSpPr>
          <p:cNvPr id="695" name="Google Shape;695;p40"/>
          <p:cNvSpPr/>
          <p:nvPr/>
        </p:nvSpPr>
        <p:spPr>
          <a:xfrm>
            <a:off x="2963450" y="2571750"/>
            <a:ext cx="12159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PING MESSAGE</a:t>
            </a:r>
            <a:endParaRPr sz="1200"/>
          </a:p>
        </p:txBody>
      </p:sp>
      <p:sp>
        <p:nvSpPr>
          <p:cNvPr id="696" name="Google Shape;696;p40"/>
          <p:cNvSpPr/>
          <p:nvPr/>
        </p:nvSpPr>
        <p:spPr>
          <a:xfrm>
            <a:off x="1859300" y="2571750"/>
            <a:ext cx="10902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172.16.0.2</a:t>
            </a:r>
            <a:endParaRPr/>
          </a:p>
        </p:txBody>
      </p:sp>
      <p:sp>
        <p:nvSpPr>
          <p:cNvPr id="697" name="Google Shape;697;p40"/>
          <p:cNvSpPr/>
          <p:nvPr/>
        </p:nvSpPr>
        <p:spPr>
          <a:xfrm>
            <a:off x="950750" y="2571750"/>
            <a:ext cx="9084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10.0.0.1</a:t>
            </a:r>
            <a:endParaRPr/>
          </a:p>
        </p:txBody>
      </p:sp>
      <p:sp>
        <p:nvSpPr>
          <p:cNvPr id="698" name="Google Shape;698;p40"/>
          <p:cNvSpPr txBox="1"/>
          <p:nvPr/>
        </p:nvSpPr>
        <p:spPr>
          <a:xfrm>
            <a:off x="3172800" y="3380800"/>
            <a:ext cx="350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cxnSp>
        <p:nvCxnSpPr>
          <p:cNvPr id="699" name="Google Shape;699;p40"/>
          <p:cNvCxnSpPr>
            <a:stCxn id="695" idx="3"/>
          </p:cNvCxnSpPr>
          <p:nvPr/>
        </p:nvCxnSpPr>
        <p:spPr>
          <a:xfrm flipH="1" rot="10800000">
            <a:off x="4179350" y="2866200"/>
            <a:ext cx="1132200" cy="6000"/>
          </a:xfrm>
          <a:prstGeom prst="straightConnector1">
            <a:avLst/>
          </a:prstGeom>
          <a:noFill/>
          <a:ln cap="flat" cmpd="sng" w="9525">
            <a:solidFill>
              <a:schemeClr val="dk2"/>
            </a:solidFill>
            <a:prstDash val="solid"/>
            <a:round/>
            <a:headEnd len="med" w="med" type="none"/>
            <a:tailEnd len="med" w="med" type="triangle"/>
          </a:ln>
        </p:spPr>
      </p:cxnSp>
      <p:sp>
        <p:nvSpPr>
          <p:cNvPr id="700" name="Google Shape;700;p40"/>
          <p:cNvSpPr/>
          <p:nvPr/>
        </p:nvSpPr>
        <p:spPr>
          <a:xfrm>
            <a:off x="7492025" y="2571750"/>
            <a:ext cx="12159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PING MESSAGE</a:t>
            </a:r>
            <a:endParaRPr sz="1200"/>
          </a:p>
        </p:txBody>
      </p:sp>
      <p:sp>
        <p:nvSpPr>
          <p:cNvPr id="701" name="Google Shape;701;p40"/>
          <p:cNvSpPr/>
          <p:nvPr/>
        </p:nvSpPr>
        <p:spPr>
          <a:xfrm>
            <a:off x="6401825" y="2571750"/>
            <a:ext cx="10902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172.16.0.2</a:t>
            </a:r>
            <a:endParaRPr/>
          </a:p>
        </p:txBody>
      </p:sp>
      <p:sp>
        <p:nvSpPr>
          <p:cNvPr id="702" name="Google Shape;702;p40"/>
          <p:cNvSpPr/>
          <p:nvPr/>
        </p:nvSpPr>
        <p:spPr>
          <a:xfrm>
            <a:off x="5283650" y="2571750"/>
            <a:ext cx="1132200" cy="60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176.16.0.1</a:t>
            </a:r>
            <a:endParaRPr/>
          </a:p>
        </p:txBody>
      </p:sp>
      <p:sp>
        <p:nvSpPr>
          <p:cNvPr id="703" name="Google Shape;703;p40"/>
          <p:cNvSpPr txBox="1"/>
          <p:nvPr/>
        </p:nvSpPr>
        <p:spPr>
          <a:xfrm>
            <a:off x="2404225" y="3718775"/>
            <a:ext cx="47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It then reaches 172.16.0.2 at Node3 and the response is sent back in a similar fashion</a:t>
            </a:r>
            <a:endParaRPr>
              <a:latin typeface="Nunito"/>
              <a:ea typeface="Nunito"/>
              <a:cs typeface="Nunito"/>
              <a:sym typeface="Nunito"/>
            </a:endParaRPr>
          </a:p>
        </p:txBody>
      </p:sp>
      <p:sp>
        <p:nvSpPr>
          <p:cNvPr id="704" name="Google Shape;704;p4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710" name="Google Shape;710;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https://www.wireguard.com/</a:t>
            </a:r>
            <a:endParaRPr/>
          </a:p>
          <a:p>
            <a:pPr indent="-311150" lvl="0" marL="457200" rtl="0" algn="l">
              <a:spcBef>
                <a:spcPts val="0"/>
              </a:spcBef>
              <a:spcAft>
                <a:spcPts val="0"/>
              </a:spcAft>
              <a:buSzPts val="1300"/>
              <a:buChar char="●"/>
            </a:pPr>
            <a:r>
              <a:rPr lang="en" u="sng">
                <a:solidFill>
                  <a:schemeClr val="hlink"/>
                </a:solidFill>
                <a:hlinkClick r:id="rId4"/>
              </a:rPr>
              <a:t>https://dev.to/tangramvision/what-they-don-t-tell-you-about-setting-up-a-wireguard-vpn-1h2g</a:t>
            </a:r>
            <a:endParaRPr/>
          </a:p>
          <a:p>
            <a:pPr indent="-311150" lvl="0" marL="457200" rtl="0" algn="l">
              <a:spcBef>
                <a:spcPts val="0"/>
              </a:spcBef>
              <a:spcAft>
                <a:spcPts val="0"/>
              </a:spcAft>
              <a:buSzPts val="1300"/>
              <a:buChar char="●"/>
            </a:pPr>
            <a:r>
              <a:rPr lang="en" u="sng">
                <a:solidFill>
                  <a:schemeClr val="hlink"/>
                </a:solidFill>
                <a:hlinkClick r:id="rId5"/>
              </a:rPr>
              <a:t>https://github.com/pirate/wireguard-docs</a:t>
            </a:r>
            <a:endParaRPr/>
          </a:p>
          <a:p>
            <a:pPr indent="0" lvl="0" marL="0" rtl="0" algn="l">
              <a:spcBef>
                <a:spcPts val="1200"/>
              </a:spcBef>
              <a:spcAft>
                <a:spcPts val="1200"/>
              </a:spcAft>
              <a:buNone/>
            </a:pPr>
            <a:r>
              <a:t/>
            </a:r>
            <a:endParaRPr/>
          </a:p>
        </p:txBody>
      </p:sp>
      <p:sp>
        <p:nvSpPr>
          <p:cNvPr id="711" name="Google Shape;711;p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179275"/>
            <a:ext cx="7030500" cy="618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466" u="sng">
                <a:solidFill>
                  <a:srgbClr val="24292F"/>
                </a:solidFill>
                <a:highlight>
                  <a:srgbClr val="FFFFFF"/>
                </a:highlight>
                <a:latin typeface="Times New Roman"/>
                <a:ea typeface="Times New Roman"/>
                <a:cs typeface="Times New Roman"/>
                <a:sym typeface="Times New Roman"/>
              </a:rPr>
              <a:t>Basic Concepts of Wireguard (Cryptokey Routing, endpoints, roaming)</a:t>
            </a:r>
            <a:endParaRPr sz="3766" u="sng">
              <a:latin typeface="Times New Roman"/>
              <a:ea typeface="Times New Roman"/>
              <a:cs typeface="Times New Roman"/>
              <a:sym typeface="Times New Roman"/>
            </a:endParaRPr>
          </a:p>
        </p:txBody>
      </p:sp>
      <p:sp>
        <p:nvSpPr>
          <p:cNvPr id="294" name="Google Shape;294;p15"/>
          <p:cNvSpPr/>
          <p:nvPr/>
        </p:nvSpPr>
        <p:spPr>
          <a:xfrm>
            <a:off x="810875" y="1644300"/>
            <a:ext cx="684900" cy="6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7238925" y="1644300"/>
            <a:ext cx="684900" cy="6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572538" y="1855200"/>
            <a:ext cx="5589600" cy="196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15"/>
          <p:cNvPicPr preferRelativeResize="0"/>
          <p:nvPr/>
        </p:nvPicPr>
        <p:blipFill>
          <a:blip r:embed="rId3">
            <a:alphaModFix/>
          </a:blip>
          <a:stretch>
            <a:fillRect/>
          </a:stretch>
        </p:blipFill>
        <p:spPr>
          <a:xfrm>
            <a:off x="263650" y="2348125"/>
            <a:ext cx="3913934" cy="1314725"/>
          </a:xfrm>
          <a:prstGeom prst="rect">
            <a:avLst/>
          </a:prstGeom>
          <a:noFill/>
          <a:ln>
            <a:noFill/>
          </a:ln>
        </p:spPr>
      </p:pic>
      <p:sp>
        <p:nvSpPr>
          <p:cNvPr id="298" name="Google Shape;298;p15"/>
          <p:cNvSpPr txBox="1"/>
          <p:nvPr/>
        </p:nvSpPr>
        <p:spPr>
          <a:xfrm>
            <a:off x="84050" y="1244100"/>
            <a:ext cx="341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Node 1, VPN IP: 10.10.10.231/24, Public IP: 192.95.5.69</a:t>
            </a:r>
            <a:endParaRPr sz="1000">
              <a:latin typeface="Nunito"/>
              <a:ea typeface="Nunito"/>
              <a:cs typeface="Nunito"/>
              <a:sym typeface="Nunito"/>
            </a:endParaRPr>
          </a:p>
        </p:txBody>
      </p:sp>
      <p:pic>
        <p:nvPicPr>
          <p:cNvPr id="299" name="Google Shape;299;p15"/>
          <p:cNvPicPr preferRelativeResize="0"/>
          <p:nvPr/>
        </p:nvPicPr>
        <p:blipFill>
          <a:blip r:embed="rId4">
            <a:alphaModFix/>
          </a:blip>
          <a:stretch>
            <a:fillRect/>
          </a:stretch>
        </p:blipFill>
        <p:spPr>
          <a:xfrm>
            <a:off x="4934050" y="2348125"/>
            <a:ext cx="4091801" cy="1007250"/>
          </a:xfrm>
          <a:prstGeom prst="rect">
            <a:avLst/>
          </a:prstGeom>
          <a:noFill/>
          <a:ln>
            <a:noFill/>
          </a:ln>
        </p:spPr>
      </p:pic>
      <p:sp>
        <p:nvSpPr>
          <p:cNvPr id="300" name="Google Shape;300;p15"/>
          <p:cNvSpPr txBox="1"/>
          <p:nvPr/>
        </p:nvSpPr>
        <p:spPr>
          <a:xfrm>
            <a:off x="4850175" y="1220075"/>
            <a:ext cx="417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                       </a:t>
            </a:r>
            <a:r>
              <a:rPr lang="en" sz="1000">
                <a:latin typeface="Nunito"/>
                <a:ea typeface="Nunito"/>
                <a:cs typeface="Nunito"/>
                <a:sym typeface="Nunito"/>
              </a:rPr>
              <a:t>Node 2, VPN IP: 10.10.10.230/24, Public IP: 192.95.5.6</a:t>
            </a:r>
            <a:r>
              <a:rPr lang="en" sz="1000">
                <a:latin typeface="Nunito"/>
                <a:ea typeface="Nunito"/>
                <a:cs typeface="Nunito"/>
                <a:sym typeface="Nunito"/>
              </a:rPr>
              <a:t>4</a:t>
            </a:r>
            <a:endParaRPr sz="1000">
              <a:latin typeface="Nunito"/>
              <a:ea typeface="Nunito"/>
              <a:cs typeface="Nunito"/>
              <a:sym typeface="Nunito"/>
            </a:endParaRPr>
          </a:p>
        </p:txBody>
      </p:sp>
      <p:sp>
        <p:nvSpPr>
          <p:cNvPr id="301" name="Google Shape;301;p15"/>
          <p:cNvSpPr/>
          <p:nvPr/>
        </p:nvSpPr>
        <p:spPr>
          <a:xfrm>
            <a:off x="4724400" y="1510425"/>
            <a:ext cx="891000" cy="338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ping 10.10.10.231</a:t>
            </a:r>
            <a:endParaRPr sz="800"/>
          </a:p>
        </p:txBody>
      </p:sp>
      <p:sp>
        <p:nvSpPr>
          <p:cNvPr id="302" name="Google Shape;302;p15"/>
          <p:cNvSpPr/>
          <p:nvPr/>
        </p:nvSpPr>
        <p:spPr>
          <a:xfrm>
            <a:off x="4235200" y="1608250"/>
            <a:ext cx="489300" cy="125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nvSpPr>
        <p:spPr>
          <a:xfrm>
            <a:off x="3354625" y="4428175"/>
            <a:ext cx="558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Cryptokey Table Image Credits:  </a:t>
            </a:r>
            <a:r>
              <a:rPr lang="en" sz="1100" u="sng">
                <a:solidFill>
                  <a:schemeClr val="hlink"/>
                </a:solidFill>
                <a:latin typeface="Nunito"/>
                <a:ea typeface="Nunito"/>
                <a:cs typeface="Nunito"/>
                <a:sym typeface="Nunito"/>
                <a:hlinkClick r:id="rId5"/>
              </a:rPr>
              <a:t>www.wireguard.com/papers/wireguard.pdf</a:t>
            </a:r>
            <a:endParaRPr sz="1100">
              <a:latin typeface="Nunito"/>
              <a:ea typeface="Nunito"/>
              <a:cs typeface="Nunito"/>
              <a:sym typeface="Nunito"/>
            </a:endParaRPr>
          </a:p>
        </p:txBody>
      </p:sp>
      <p:sp>
        <p:nvSpPr>
          <p:cNvPr id="304" name="Google Shape;30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6"/>
          <p:cNvSpPr txBox="1"/>
          <p:nvPr>
            <p:ph type="title"/>
          </p:nvPr>
        </p:nvSpPr>
        <p:spPr>
          <a:xfrm>
            <a:off x="1303800" y="179275"/>
            <a:ext cx="7030500" cy="618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66" u="sng">
                <a:solidFill>
                  <a:srgbClr val="24292F"/>
                </a:solidFill>
                <a:highlight>
                  <a:srgbClr val="FFFFFF"/>
                </a:highlight>
                <a:latin typeface="Times New Roman"/>
                <a:ea typeface="Times New Roman"/>
                <a:cs typeface="Times New Roman"/>
                <a:sym typeface="Times New Roman"/>
              </a:rPr>
              <a:t>Basic Concepts of Wireguard (Cryptokey Routing, Endpoints, &amp; Roaming)</a:t>
            </a:r>
            <a:endParaRPr sz="3766" u="sng">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2466" u="sng">
              <a:solidFill>
                <a:srgbClr val="24292F"/>
              </a:solidFill>
              <a:highlight>
                <a:srgbClr val="FFFFFF"/>
              </a:highlight>
              <a:latin typeface="Times New Roman"/>
              <a:ea typeface="Times New Roman"/>
              <a:cs typeface="Times New Roman"/>
              <a:sym typeface="Times New Roman"/>
            </a:endParaRPr>
          </a:p>
        </p:txBody>
      </p:sp>
      <p:sp>
        <p:nvSpPr>
          <p:cNvPr id="310" name="Google Shape;310;p16"/>
          <p:cNvSpPr/>
          <p:nvPr/>
        </p:nvSpPr>
        <p:spPr>
          <a:xfrm>
            <a:off x="810875" y="1644300"/>
            <a:ext cx="684900" cy="6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7238925" y="1644300"/>
            <a:ext cx="684900" cy="6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1572538" y="1855200"/>
            <a:ext cx="5589600" cy="196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txBox="1"/>
          <p:nvPr/>
        </p:nvSpPr>
        <p:spPr>
          <a:xfrm>
            <a:off x="84050" y="1244100"/>
            <a:ext cx="387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Node 1, VPN IP: 10.10.10.231/24, Public IP: 192.95.5.69</a:t>
            </a:r>
            <a:endParaRPr sz="1000">
              <a:latin typeface="Nunito"/>
              <a:ea typeface="Nunito"/>
              <a:cs typeface="Nunito"/>
              <a:sym typeface="Nunito"/>
            </a:endParaRPr>
          </a:p>
        </p:txBody>
      </p:sp>
      <p:pic>
        <p:nvPicPr>
          <p:cNvPr id="314" name="Google Shape;314;p16"/>
          <p:cNvPicPr preferRelativeResize="0"/>
          <p:nvPr/>
        </p:nvPicPr>
        <p:blipFill>
          <a:blip r:embed="rId3">
            <a:alphaModFix/>
          </a:blip>
          <a:stretch>
            <a:fillRect/>
          </a:stretch>
        </p:blipFill>
        <p:spPr>
          <a:xfrm>
            <a:off x="4934050" y="2348125"/>
            <a:ext cx="4091801" cy="1007250"/>
          </a:xfrm>
          <a:prstGeom prst="rect">
            <a:avLst/>
          </a:prstGeom>
          <a:noFill/>
          <a:ln>
            <a:noFill/>
          </a:ln>
        </p:spPr>
      </p:pic>
      <p:sp>
        <p:nvSpPr>
          <p:cNvPr id="315" name="Google Shape;315;p16"/>
          <p:cNvSpPr txBox="1"/>
          <p:nvPr/>
        </p:nvSpPr>
        <p:spPr>
          <a:xfrm>
            <a:off x="5615450" y="1220075"/>
            <a:ext cx="341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Node 2, VPN IP: 10.10.10.230/24, Public IP: 192.95.5.64</a:t>
            </a:r>
            <a:endParaRPr sz="1000">
              <a:latin typeface="Nunito"/>
              <a:ea typeface="Nunito"/>
              <a:cs typeface="Nunito"/>
              <a:sym typeface="Nunito"/>
            </a:endParaRPr>
          </a:p>
        </p:txBody>
      </p:sp>
      <p:sp>
        <p:nvSpPr>
          <p:cNvPr id="316" name="Google Shape;316;p16"/>
          <p:cNvSpPr/>
          <p:nvPr/>
        </p:nvSpPr>
        <p:spPr>
          <a:xfrm>
            <a:off x="2376275" y="1516500"/>
            <a:ext cx="891000" cy="338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ping reply</a:t>
            </a:r>
            <a:endParaRPr sz="800"/>
          </a:p>
        </p:txBody>
      </p:sp>
      <p:sp>
        <p:nvSpPr>
          <p:cNvPr id="317" name="Google Shape;317;p16"/>
          <p:cNvSpPr/>
          <p:nvPr/>
        </p:nvSpPr>
        <p:spPr>
          <a:xfrm>
            <a:off x="3382600" y="1622225"/>
            <a:ext cx="891000" cy="19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16"/>
          <p:cNvPicPr preferRelativeResize="0"/>
          <p:nvPr/>
        </p:nvPicPr>
        <p:blipFill>
          <a:blip r:embed="rId4">
            <a:alphaModFix/>
          </a:blip>
          <a:stretch>
            <a:fillRect/>
          </a:stretch>
        </p:blipFill>
        <p:spPr>
          <a:xfrm>
            <a:off x="84050" y="2417575"/>
            <a:ext cx="4487951" cy="1440975"/>
          </a:xfrm>
          <a:prstGeom prst="rect">
            <a:avLst/>
          </a:prstGeom>
          <a:noFill/>
          <a:ln>
            <a:noFill/>
          </a:ln>
        </p:spPr>
      </p:pic>
      <p:sp>
        <p:nvSpPr>
          <p:cNvPr id="319" name="Google Shape;319;p16"/>
          <p:cNvSpPr txBox="1"/>
          <p:nvPr/>
        </p:nvSpPr>
        <p:spPr>
          <a:xfrm>
            <a:off x="3354625" y="4428175"/>
            <a:ext cx="558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Cryptokey Table Image Credits:  </a:t>
            </a:r>
            <a:r>
              <a:rPr lang="en" sz="1100" u="sng">
                <a:solidFill>
                  <a:schemeClr val="hlink"/>
                </a:solidFill>
                <a:latin typeface="Nunito"/>
                <a:ea typeface="Nunito"/>
                <a:cs typeface="Nunito"/>
                <a:sym typeface="Nunito"/>
                <a:hlinkClick r:id="rId5"/>
              </a:rPr>
              <a:t>www.wireguard.com/papers/wireguard.pdf</a:t>
            </a:r>
            <a:endParaRPr sz="1100">
              <a:latin typeface="Nunito"/>
              <a:ea typeface="Nunito"/>
              <a:cs typeface="Nunito"/>
              <a:sym typeface="Nunito"/>
            </a:endParaRPr>
          </a:p>
        </p:txBody>
      </p:sp>
      <p:sp>
        <p:nvSpPr>
          <p:cNvPr id="320" name="Google Shape;320;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Installation and preparation for demonstration</a:t>
            </a:r>
            <a:endParaRPr>
              <a:latin typeface="Times New Roman"/>
              <a:ea typeface="Times New Roman"/>
              <a:cs typeface="Times New Roman"/>
              <a:sym typeface="Times New Roman"/>
            </a:endParaRPr>
          </a:p>
        </p:txBody>
      </p:sp>
      <p:sp>
        <p:nvSpPr>
          <p:cNvPr id="326" name="Google Shape;326;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333333"/>
                </a:solidFill>
                <a:highlight>
                  <a:srgbClr val="ECF0F1"/>
                </a:highlight>
                <a:latin typeface="Courier New"/>
                <a:ea typeface="Courier New"/>
                <a:cs typeface="Courier New"/>
                <a:sym typeface="Courier New"/>
              </a:rPr>
              <a:t>Ubuntu Installation</a:t>
            </a:r>
            <a:endParaRPr sz="1050">
              <a:solidFill>
                <a:srgbClr val="333333"/>
              </a:solidFill>
              <a:highlight>
                <a:srgbClr val="ECF0F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333333"/>
                </a:solidFill>
                <a:highlight>
                  <a:srgbClr val="ECF0F1"/>
                </a:highlight>
                <a:latin typeface="Courier New"/>
                <a:ea typeface="Courier New"/>
                <a:cs typeface="Courier New"/>
                <a:sym typeface="Courier New"/>
              </a:rPr>
              <a:t>$ sudo apt install wireguard</a:t>
            </a:r>
            <a:endParaRPr sz="1050">
              <a:solidFill>
                <a:srgbClr val="333333"/>
              </a:solidFill>
              <a:highlight>
                <a:srgbClr val="ECF0F1"/>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333333"/>
                </a:solidFill>
                <a:highlight>
                  <a:srgbClr val="ECF0F1"/>
                </a:highlight>
                <a:latin typeface="Courier New"/>
                <a:ea typeface="Courier New"/>
                <a:cs typeface="Courier New"/>
                <a:sym typeface="Courier New"/>
              </a:rPr>
              <a:t>For any other linux distributions please refer: </a:t>
            </a:r>
            <a:r>
              <a:rPr lang="en" sz="1050" u="sng">
                <a:solidFill>
                  <a:schemeClr val="hlink"/>
                </a:solidFill>
                <a:highlight>
                  <a:srgbClr val="ECF0F1"/>
                </a:highlight>
                <a:latin typeface="Courier New"/>
                <a:ea typeface="Courier New"/>
                <a:cs typeface="Courier New"/>
                <a:sym typeface="Courier New"/>
                <a:hlinkClick r:id="rId3"/>
              </a:rPr>
              <a:t>www.wireguard.com/install/</a:t>
            </a:r>
            <a:endParaRPr sz="1050">
              <a:solidFill>
                <a:srgbClr val="2C3E50"/>
              </a:solidFill>
              <a:highlight>
                <a:srgbClr val="ECF0F1"/>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C3E50"/>
              </a:solidFill>
              <a:highlight>
                <a:srgbClr val="ECF0F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C3E50"/>
                </a:solidFill>
                <a:highlight>
                  <a:srgbClr val="ECF0F1"/>
                </a:highlight>
                <a:latin typeface="Courier New"/>
                <a:ea typeface="Courier New"/>
                <a:cs typeface="Courier New"/>
                <a:sym typeface="Courier New"/>
              </a:rPr>
              <a:t>To follow parallely along with this demo, please clone this repository by:</a:t>
            </a:r>
            <a:endParaRPr sz="1050">
              <a:solidFill>
                <a:srgbClr val="2C3E50"/>
              </a:solidFill>
              <a:highlight>
                <a:srgbClr val="ECF0F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C3E50"/>
                </a:solidFill>
                <a:highlight>
                  <a:srgbClr val="ECF0F1"/>
                </a:highlight>
                <a:latin typeface="Courier New"/>
                <a:ea typeface="Courier New"/>
                <a:cs typeface="Courier New"/>
                <a:sym typeface="Courier New"/>
              </a:rPr>
              <a:t>$ git clone </a:t>
            </a:r>
            <a:r>
              <a:rPr lang="en" sz="1050" u="sng">
                <a:solidFill>
                  <a:schemeClr val="hlink"/>
                </a:solidFill>
                <a:highlight>
                  <a:srgbClr val="ECF0F1"/>
                </a:highlight>
                <a:latin typeface="Courier New"/>
                <a:ea typeface="Courier New"/>
                <a:cs typeface="Courier New"/>
                <a:sym typeface="Courier New"/>
                <a:hlinkClick r:id="rId4"/>
              </a:rPr>
              <a:t>https://github.com/adityachirania/Wireguard-Demonstration.git</a:t>
            </a:r>
            <a:endParaRPr sz="1050">
              <a:solidFill>
                <a:srgbClr val="2C3E50"/>
              </a:solidFill>
              <a:highlight>
                <a:srgbClr val="ECF0F1"/>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327" name="Google Shape;327;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8"/>
          <p:cNvSpPr txBox="1"/>
          <p:nvPr>
            <p:ph type="title"/>
          </p:nvPr>
        </p:nvSpPr>
        <p:spPr>
          <a:xfrm>
            <a:off x="1303800" y="221200"/>
            <a:ext cx="70305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u="sng">
                <a:latin typeface="Times New Roman"/>
                <a:ea typeface="Times New Roman"/>
                <a:cs typeface="Times New Roman"/>
                <a:sym typeface="Times New Roman"/>
              </a:rPr>
              <a:t>Creating a direct node to node VPN tunnel with wireguard</a:t>
            </a:r>
            <a:endParaRPr sz="2120" u="sng">
              <a:latin typeface="Times New Roman"/>
              <a:ea typeface="Times New Roman"/>
              <a:cs typeface="Times New Roman"/>
              <a:sym typeface="Times New Roman"/>
            </a:endParaRPr>
          </a:p>
        </p:txBody>
      </p:sp>
      <p:sp>
        <p:nvSpPr>
          <p:cNvPr id="333" name="Google Shape;333;p18"/>
          <p:cNvSpPr txBox="1"/>
          <p:nvPr/>
        </p:nvSpPr>
        <p:spPr>
          <a:xfrm>
            <a:off x="1244150" y="839500"/>
            <a:ext cx="19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Initial Setup</a:t>
            </a:r>
            <a:endParaRPr b="1" u="sng">
              <a:latin typeface="Nunito"/>
              <a:ea typeface="Nunito"/>
              <a:cs typeface="Nunito"/>
              <a:sym typeface="Nunito"/>
            </a:endParaRPr>
          </a:p>
        </p:txBody>
      </p:sp>
      <p:sp>
        <p:nvSpPr>
          <p:cNvPr id="334" name="Google Shape;334;p18"/>
          <p:cNvSpPr/>
          <p:nvPr/>
        </p:nvSpPr>
        <p:spPr>
          <a:xfrm>
            <a:off x="740975" y="146850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5730800" y="141415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1789250" y="18598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5730800" y="18470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 name="Google Shape;338;p18"/>
          <p:cNvCxnSpPr>
            <a:stCxn id="336" idx="3"/>
            <a:endCxn id="337" idx="1"/>
          </p:cNvCxnSpPr>
          <p:nvPr/>
        </p:nvCxnSpPr>
        <p:spPr>
          <a:xfrm flipH="1" rot="10800000">
            <a:off x="2054750" y="1965750"/>
            <a:ext cx="3676200" cy="12900"/>
          </a:xfrm>
          <a:prstGeom prst="straightConnector1">
            <a:avLst/>
          </a:prstGeom>
          <a:noFill/>
          <a:ln cap="flat" cmpd="sng" w="9525">
            <a:solidFill>
              <a:schemeClr val="dk2"/>
            </a:solidFill>
            <a:prstDash val="solid"/>
            <a:round/>
            <a:headEnd len="med" w="med" type="none"/>
            <a:tailEnd len="med" w="med" type="none"/>
          </a:ln>
        </p:spPr>
      </p:cxnSp>
      <p:sp>
        <p:nvSpPr>
          <p:cNvPr id="339" name="Google Shape;339;p18"/>
          <p:cNvSpPr txBox="1"/>
          <p:nvPr/>
        </p:nvSpPr>
        <p:spPr>
          <a:xfrm>
            <a:off x="929650" y="2097450"/>
            <a:ext cx="121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eth0: 192.168.1.1/24</a:t>
            </a:r>
            <a:endParaRPr sz="1000">
              <a:latin typeface="Nunito"/>
              <a:ea typeface="Nunito"/>
              <a:cs typeface="Nunito"/>
              <a:sym typeface="Nunito"/>
            </a:endParaRPr>
          </a:p>
        </p:txBody>
      </p:sp>
      <p:sp>
        <p:nvSpPr>
          <p:cNvPr id="340" name="Google Shape;340;p18"/>
          <p:cNvSpPr txBox="1"/>
          <p:nvPr/>
        </p:nvSpPr>
        <p:spPr>
          <a:xfrm>
            <a:off x="5636475" y="2097450"/>
            <a:ext cx="121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eth1: 192.168.1.2/24</a:t>
            </a:r>
            <a:endParaRPr sz="1000">
              <a:latin typeface="Nunito"/>
              <a:ea typeface="Nunito"/>
              <a:cs typeface="Nunito"/>
              <a:sym typeface="Nunito"/>
            </a:endParaRPr>
          </a:p>
        </p:txBody>
      </p:sp>
      <p:sp>
        <p:nvSpPr>
          <p:cNvPr id="341" name="Google Shape;341;p18"/>
          <p:cNvSpPr txBox="1"/>
          <p:nvPr/>
        </p:nvSpPr>
        <p:spPr>
          <a:xfrm>
            <a:off x="831850" y="1202525"/>
            <a:ext cx="13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Node1</a:t>
            </a:r>
            <a:endParaRPr b="1">
              <a:latin typeface="Nunito"/>
              <a:ea typeface="Nunito"/>
              <a:cs typeface="Nunito"/>
              <a:sym typeface="Nunito"/>
            </a:endParaRPr>
          </a:p>
        </p:txBody>
      </p:sp>
      <p:sp>
        <p:nvSpPr>
          <p:cNvPr id="342" name="Google Shape;342;p18"/>
          <p:cNvSpPr txBox="1"/>
          <p:nvPr/>
        </p:nvSpPr>
        <p:spPr>
          <a:xfrm>
            <a:off x="5636475" y="1143175"/>
            <a:ext cx="13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Node2</a:t>
            </a:r>
            <a:r>
              <a:rPr lang="en">
                <a:latin typeface="Nunito"/>
                <a:ea typeface="Nunito"/>
                <a:cs typeface="Nunito"/>
                <a:sym typeface="Nunito"/>
              </a:rPr>
              <a:t> </a:t>
            </a:r>
            <a:endParaRPr>
              <a:latin typeface="Nunito"/>
              <a:ea typeface="Nunito"/>
              <a:cs typeface="Nunito"/>
              <a:sym typeface="Nunito"/>
            </a:endParaRPr>
          </a:p>
        </p:txBody>
      </p:sp>
      <p:sp>
        <p:nvSpPr>
          <p:cNvPr id="343" name="Google Shape;343;p18"/>
          <p:cNvSpPr/>
          <p:nvPr/>
        </p:nvSpPr>
        <p:spPr>
          <a:xfrm>
            <a:off x="475425" y="2788525"/>
            <a:ext cx="7771200" cy="678600"/>
          </a:xfrm>
          <a:prstGeom prst="rect">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rPr>
              <a:t>$ </a:t>
            </a:r>
            <a:r>
              <a:rPr lang="en" sz="1300">
                <a:solidFill>
                  <a:schemeClr val="lt1"/>
                </a:solidFill>
              </a:rPr>
              <a:t>cd wireguard-demo/Experiment1</a:t>
            </a:r>
            <a:endParaRPr sz="1000">
              <a:solidFill>
                <a:schemeClr val="lt1"/>
              </a:solidFill>
            </a:endParaRPr>
          </a:p>
          <a:p>
            <a:pPr indent="0" lvl="0" marL="0" rtl="0" algn="l">
              <a:spcBef>
                <a:spcPts val="0"/>
              </a:spcBef>
              <a:spcAft>
                <a:spcPts val="0"/>
              </a:spcAft>
              <a:buNone/>
            </a:pPr>
            <a:r>
              <a:rPr lang="en" sz="1100">
                <a:solidFill>
                  <a:schemeClr val="lt1"/>
                </a:solidFill>
              </a:rPr>
              <a:t>$ bash setup1.sh </a:t>
            </a:r>
            <a:endParaRPr sz="1100">
              <a:solidFill>
                <a:schemeClr val="lt1"/>
              </a:solidFill>
            </a:endParaRPr>
          </a:p>
        </p:txBody>
      </p:sp>
      <p:sp>
        <p:nvSpPr>
          <p:cNvPr id="344" name="Google Shape;344;p18"/>
          <p:cNvSpPr txBox="1"/>
          <p:nvPr/>
        </p:nvSpPr>
        <p:spPr>
          <a:xfrm>
            <a:off x="2107138" y="2401025"/>
            <a:ext cx="35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Steps to create setup (Run as sudo user) </a:t>
            </a:r>
            <a:endParaRPr b="1" u="sng">
              <a:latin typeface="Nunito"/>
              <a:ea typeface="Nunito"/>
              <a:cs typeface="Nunito"/>
              <a:sym typeface="Nunito"/>
            </a:endParaRPr>
          </a:p>
        </p:txBody>
      </p:sp>
      <p:sp>
        <p:nvSpPr>
          <p:cNvPr id="345" name="Google Shape;34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9"/>
          <p:cNvSpPr txBox="1"/>
          <p:nvPr>
            <p:ph type="title"/>
          </p:nvPr>
        </p:nvSpPr>
        <p:spPr>
          <a:xfrm>
            <a:off x="1303800" y="221200"/>
            <a:ext cx="70305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u="sng">
                <a:latin typeface="Times New Roman"/>
                <a:ea typeface="Times New Roman"/>
                <a:cs typeface="Times New Roman"/>
                <a:sym typeface="Times New Roman"/>
              </a:rPr>
              <a:t>Creating a direct node to node VPN tunnel with wireguard</a:t>
            </a:r>
            <a:endParaRPr sz="2120" u="sng">
              <a:latin typeface="Times New Roman"/>
              <a:ea typeface="Times New Roman"/>
              <a:cs typeface="Times New Roman"/>
              <a:sym typeface="Times New Roman"/>
            </a:endParaRPr>
          </a:p>
        </p:txBody>
      </p:sp>
      <p:sp>
        <p:nvSpPr>
          <p:cNvPr id="351" name="Google Shape;351;p19"/>
          <p:cNvSpPr txBox="1"/>
          <p:nvPr/>
        </p:nvSpPr>
        <p:spPr>
          <a:xfrm>
            <a:off x="1244150" y="839500"/>
            <a:ext cx="24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Add wireguard interfaces</a:t>
            </a:r>
            <a:endParaRPr b="1" u="sng">
              <a:latin typeface="Nunito"/>
              <a:ea typeface="Nunito"/>
              <a:cs typeface="Nunito"/>
              <a:sym typeface="Nunito"/>
            </a:endParaRPr>
          </a:p>
        </p:txBody>
      </p:sp>
      <p:sp>
        <p:nvSpPr>
          <p:cNvPr id="352" name="Google Shape;352;p19"/>
          <p:cNvSpPr/>
          <p:nvPr/>
        </p:nvSpPr>
        <p:spPr>
          <a:xfrm>
            <a:off x="740975" y="146850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5730800" y="141415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1789250" y="18598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5730800" y="18470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19"/>
          <p:cNvCxnSpPr>
            <a:stCxn id="354" idx="3"/>
            <a:endCxn id="355" idx="1"/>
          </p:cNvCxnSpPr>
          <p:nvPr/>
        </p:nvCxnSpPr>
        <p:spPr>
          <a:xfrm flipH="1" rot="10800000">
            <a:off x="2054750" y="1965750"/>
            <a:ext cx="3676200" cy="12900"/>
          </a:xfrm>
          <a:prstGeom prst="straightConnector1">
            <a:avLst/>
          </a:prstGeom>
          <a:noFill/>
          <a:ln cap="flat" cmpd="sng" w="9525">
            <a:solidFill>
              <a:schemeClr val="dk2"/>
            </a:solidFill>
            <a:prstDash val="solid"/>
            <a:round/>
            <a:headEnd len="med" w="med" type="none"/>
            <a:tailEnd len="med" w="med" type="none"/>
          </a:ln>
        </p:spPr>
      </p:cxnSp>
      <p:sp>
        <p:nvSpPr>
          <p:cNvPr id="357" name="Google Shape;357;p19"/>
          <p:cNvSpPr txBox="1"/>
          <p:nvPr/>
        </p:nvSpPr>
        <p:spPr>
          <a:xfrm>
            <a:off x="740975" y="2097450"/>
            <a:ext cx="186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eth0: 192.168.1.1/24</a:t>
            </a:r>
            <a:endParaRPr sz="1000">
              <a:latin typeface="Nunito"/>
              <a:ea typeface="Nunito"/>
              <a:cs typeface="Nunito"/>
              <a:sym typeface="Nunito"/>
            </a:endParaRPr>
          </a:p>
        </p:txBody>
      </p:sp>
      <p:sp>
        <p:nvSpPr>
          <p:cNvPr id="358" name="Google Shape;358;p19"/>
          <p:cNvSpPr txBox="1"/>
          <p:nvPr/>
        </p:nvSpPr>
        <p:spPr>
          <a:xfrm>
            <a:off x="5636475" y="1996600"/>
            <a:ext cx="174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eth1: 192.168.1.2/24</a:t>
            </a:r>
            <a:endParaRPr sz="1000">
              <a:latin typeface="Nunito"/>
              <a:ea typeface="Nunito"/>
              <a:cs typeface="Nunito"/>
              <a:sym typeface="Nunito"/>
            </a:endParaRPr>
          </a:p>
        </p:txBody>
      </p:sp>
      <p:sp>
        <p:nvSpPr>
          <p:cNvPr id="359" name="Google Shape;359;p19"/>
          <p:cNvSpPr txBox="1"/>
          <p:nvPr/>
        </p:nvSpPr>
        <p:spPr>
          <a:xfrm>
            <a:off x="831850" y="1202525"/>
            <a:ext cx="13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Node1</a:t>
            </a:r>
            <a:endParaRPr b="1">
              <a:latin typeface="Nunito"/>
              <a:ea typeface="Nunito"/>
              <a:cs typeface="Nunito"/>
              <a:sym typeface="Nunito"/>
            </a:endParaRPr>
          </a:p>
        </p:txBody>
      </p:sp>
      <p:sp>
        <p:nvSpPr>
          <p:cNvPr id="360" name="Google Shape;360;p19"/>
          <p:cNvSpPr txBox="1"/>
          <p:nvPr/>
        </p:nvSpPr>
        <p:spPr>
          <a:xfrm>
            <a:off x="5636475" y="1143175"/>
            <a:ext cx="13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Node2</a:t>
            </a:r>
            <a:r>
              <a:rPr lang="en">
                <a:latin typeface="Nunito"/>
                <a:ea typeface="Nunito"/>
                <a:cs typeface="Nunito"/>
                <a:sym typeface="Nunito"/>
              </a:rPr>
              <a:t> </a:t>
            </a:r>
            <a:endParaRPr>
              <a:latin typeface="Nunito"/>
              <a:ea typeface="Nunito"/>
              <a:cs typeface="Nunito"/>
              <a:sym typeface="Nunito"/>
            </a:endParaRPr>
          </a:p>
        </p:txBody>
      </p:sp>
      <p:sp>
        <p:nvSpPr>
          <p:cNvPr id="361" name="Google Shape;361;p19"/>
          <p:cNvSpPr/>
          <p:nvPr/>
        </p:nvSpPr>
        <p:spPr>
          <a:xfrm>
            <a:off x="475425" y="2788525"/>
            <a:ext cx="2599800" cy="2062200"/>
          </a:xfrm>
          <a:prstGeom prst="rect">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 ip netns exec Node1 bash</a:t>
            </a:r>
            <a:endParaRPr sz="1100">
              <a:solidFill>
                <a:schemeClr val="lt1"/>
              </a:solidFill>
            </a:endParaRPr>
          </a:p>
          <a:p>
            <a:pPr indent="0" lvl="0" marL="0" rtl="0" algn="l">
              <a:spcBef>
                <a:spcPts val="0"/>
              </a:spcBef>
              <a:spcAft>
                <a:spcPts val="0"/>
              </a:spcAft>
              <a:buNone/>
            </a:pPr>
            <a:r>
              <a:rPr lang="en" sz="1100">
                <a:solidFill>
                  <a:schemeClr val="lt1"/>
                </a:solidFill>
              </a:rPr>
              <a:t>$ wg genkey &gt; private_node1</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362" name="Google Shape;362;p19"/>
          <p:cNvSpPr/>
          <p:nvPr/>
        </p:nvSpPr>
        <p:spPr>
          <a:xfrm>
            <a:off x="5031825" y="2788525"/>
            <a:ext cx="2599800" cy="2062200"/>
          </a:xfrm>
          <a:prstGeom prst="rect">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rPr>
              <a:t>$ ip netns exec Node2 bash</a:t>
            </a:r>
            <a:endParaRPr sz="1100">
              <a:solidFill>
                <a:schemeClr val="lt1"/>
              </a:solidFill>
            </a:endParaRPr>
          </a:p>
          <a:p>
            <a:pPr indent="0" lvl="0" marL="0" rtl="0" algn="l">
              <a:spcBef>
                <a:spcPts val="0"/>
              </a:spcBef>
              <a:spcAft>
                <a:spcPts val="0"/>
              </a:spcAft>
              <a:buNone/>
            </a:pPr>
            <a:r>
              <a:rPr lang="en" sz="1100">
                <a:solidFill>
                  <a:schemeClr val="lt1"/>
                </a:solidFill>
              </a:rPr>
              <a:t>$ wg genkey &gt; private_node2</a:t>
            </a:r>
            <a:endParaRPr sz="1100">
              <a:solidFill>
                <a:schemeClr val="lt1"/>
              </a:solidFill>
            </a:endParaRPr>
          </a:p>
        </p:txBody>
      </p:sp>
      <p:sp>
        <p:nvSpPr>
          <p:cNvPr id="363" name="Google Shape;363;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0"/>
          <p:cNvSpPr txBox="1"/>
          <p:nvPr>
            <p:ph type="title"/>
          </p:nvPr>
        </p:nvSpPr>
        <p:spPr>
          <a:xfrm>
            <a:off x="1303800" y="221200"/>
            <a:ext cx="70305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u="sng">
                <a:latin typeface="Times New Roman"/>
                <a:ea typeface="Times New Roman"/>
                <a:cs typeface="Times New Roman"/>
                <a:sym typeface="Times New Roman"/>
              </a:rPr>
              <a:t>Creating a direct node to node VPN tunnel with wireguard</a:t>
            </a:r>
            <a:endParaRPr sz="2120" u="sng">
              <a:latin typeface="Times New Roman"/>
              <a:ea typeface="Times New Roman"/>
              <a:cs typeface="Times New Roman"/>
              <a:sym typeface="Times New Roman"/>
            </a:endParaRPr>
          </a:p>
        </p:txBody>
      </p:sp>
      <p:sp>
        <p:nvSpPr>
          <p:cNvPr id="369" name="Google Shape;369;p20"/>
          <p:cNvSpPr txBox="1"/>
          <p:nvPr/>
        </p:nvSpPr>
        <p:spPr>
          <a:xfrm>
            <a:off x="1244150" y="839500"/>
            <a:ext cx="24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Add wireguard interfaces</a:t>
            </a:r>
            <a:endParaRPr b="1" u="sng">
              <a:latin typeface="Nunito"/>
              <a:ea typeface="Nunito"/>
              <a:cs typeface="Nunito"/>
              <a:sym typeface="Nunito"/>
            </a:endParaRPr>
          </a:p>
        </p:txBody>
      </p:sp>
      <p:sp>
        <p:nvSpPr>
          <p:cNvPr id="370" name="Google Shape;370;p20"/>
          <p:cNvSpPr/>
          <p:nvPr/>
        </p:nvSpPr>
        <p:spPr>
          <a:xfrm>
            <a:off x="740975" y="146850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5730800" y="141415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1789250" y="18598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5730800" y="18470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20"/>
          <p:cNvCxnSpPr>
            <a:stCxn id="372" idx="3"/>
            <a:endCxn id="373" idx="1"/>
          </p:cNvCxnSpPr>
          <p:nvPr/>
        </p:nvCxnSpPr>
        <p:spPr>
          <a:xfrm flipH="1" rot="10800000">
            <a:off x="2054750" y="1965750"/>
            <a:ext cx="3676200" cy="12900"/>
          </a:xfrm>
          <a:prstGeom prst="straightConnector1">
            <a:avLst/>
          </a:prstGeom>
          <a:noFill/>
          <a:ln cap="flat" cmpd="sng" w="9525">
            <a:solidFill>
              <a:schemeClr val="dk2"/>
            </a:solidFill>
            <a:prstDash val="solid"/>
            <a:round/>
            <a:headEnd len="med" w="med" type="none"/>
            <a:tailEnd len="med" w="med" type="none"/>
          </a:ln>
        </p:spPr>
      </p:cxnSp>
      <p:sp>
        <p:nvSpPr>
          <p:cNvPr id="375" name="Google Shape;375;p20"/>
          <p:cNvSpPr txBox="1"/>
          <p:nvPr/>
        </p:nvSpPr>
        <p:spPr>
          <a:xfrm>
            <a:off x="740975" y="2097450"/>
            <a:ext cx="186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eth0: 192.168.1.1/24</a:t>
            </a:r>
            <a:endParaRPr sz="1000">
              <a:latin typeface="Nunito"/>
              <a:ea typeface="Nunito"/>
              <a:cs typeface="Nunito"/>
              <a:sym typeface="Nunito"/>
            </a:endParaRPr>
          </a:p>
        </p:txBody>
      </p:sp>
      <p:sp>
        <p:nvSpPr>
          <p:cNvPr id="376" name="Google Shape;376;p20"/>
          <p:cNvSpPr txBox="1"/>
          <p:nvPr/>
        </p:nvSpPr>
        <p:spPr>
          <a:xfrm>
            <a:off x="5636475" y="1996600"/>
            <a:ext cx="174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eth1: 192.168.1.2/24</a:t>
            </a:r>
            <a:endParaRPr sz="1000">
              <a:latin typeface="Nunito"/>
              <a:ea typeface="Nunito"/>
              <a:cs typeface="Nunito"/>
              <a:sym typeface="Nunito"/>
            </a:endParaRPr>
          </a:p>
        </p:txBody>
      </p:sp>
      <p:sp>
        <p:nvSpPr>
          <p:cNvPr id="377" name="Google Shape;377;p20"/>
          <p:cNvSpPr txBox="1"/>
          <p:nvPr/>
        </p:nvSpPr>
        <p:spPr>
          <a:xfrm>
            <a:off x="831850" y="1202525"/>
            <a:ext cx="13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Node1</a:t>
            </a:r>
            <a:endParaRPr b="1">
              <a:latin typeface="Nunito"/>
              <a:ea typeface="Nunito"/>
              <a:cs typeface="Nunito"/>
              <a:sym typeface="Nunito"/>
            </a:endParaRPr>
          </a:p>
        </p:txBody>
      </p:sp>
      <p:sp>
        <p:nvSpPr>
          <p:cNvPr id="378" name="Google Shape;378;p20"/>
          <p:cNvSpPr txBox="1"/>
          <p:nvPr/>
        </p:nvSpPr>
        <p:spPr>
          <a:xfrm>
            <a:off x="5636475" y="1143175"/>
            <a:ext cx="13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Node2</a:t>
            </a:r>
            <a:r>
              <a:rPr lang="en">
                <a:latin typeface="Nunito"/>
                <a:ea typeface="Nunito"/>
                <a:cs typeface="Nunito"/>
                <a:sym typeface="Nunito"/>
              </a:rPr>
              <a:t> </a:t>
            </a:r>
            <a:endParaRPr>
              <a:latin typeface="Nunito"/>
              <a:ea typeface="Nunito"/>
              <a:cs typeface="Nunito"/>
              <a:sym typeface="Nunito"/>
            </a:endParaRPr>
          </a:p>
        </p:txBody>
      </p:sp>
      <p:sp>
        <p:nvSpPr>
          <p:cNvPr id="379" name="Google Shape;379;p20"/>
          <p:cNvSpPr/>
          <p:nvPr/>
        </p:nvSpPr>
        <p:spPr>
          <a:xfrm>
            <a:off x="475425" y="2788525"/>
            <a:ext cx="2599800" cy="2062200"/>
          </a:xfrm>
          <a:prstGeom prst="rect">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 ip netns exec Node1 bash</a:t>
            </a:r>
            <a:endParaRPr sz="1100">
              <a:solidFill>
                <a:schemeClr val="lt1"/>
              </a:solidFill>
            </a:endParaRPr>
          </a:p>
          <a:p>
            <a:pPr indent="0" lvl="0" marL="0" rtl="0" algn="l">
              <a:spcBef>
                <a:spcPts val="0"/>
              </a:spcBef>
              <a:spcAft>
                <a:spcPts val="0"/>
              </a:spcAft>
              <a:buNone/>
            </a:pPr>
            <a:r>
              <a:rPr lang="en" sz="1100">
                <a:solidFill>
                  <a:schemeClr val="lt1"/>
                </a:solidFill>
              </a:rPr>
              <a:t>$ wg genkey &gt; private_node1</a:t>
            </a:r>
            <a:endParaRPr sz="1100">
              <a:solidFill>
                <a:schemeClr val="lt1"/>
              </a:solidFill>
            </a:endParaRPr>
          </a:p>
          <a:p>
            <a:pPr indent="0" lvl="0" marL="0" rtl="0" algn="l">
              <a:spcBef>
                <a:spcPts val="0"/>
              </a:spcBef>
              <a:spcAft>
                <a:spcPts val="0"/>
              </a:spcAft>
              <a:buNone/>
            </a:pPr>
            <a:r>
              <a:rPr lang="en" sz="1100">
                <a:solidFill>
                  <a:schemeClr val="lt1"/>
                </a:solidFill>
              </a:rPr>
              <a:t>$ ip </a:t>
            </a:r>
            <a:r>
              <a:rPr lang="en" sz="1100">
                <a:solidFill>
                  <a:schemeClr val="lt1"/>
                </a:solidFill>
              </a:rPr>
              <a:t>link</a:t>
            </a:r>
            <a:r>
              <a:rPr lang="en" sz="1100">
                <a:solidFill>
                  <a:schemeClr val="lt1"/>
                </a:solidFill>
              </a:rPr>
              <a:t> add wg0 type wireguard</a:t>
            </a:r>
            <a:endParaRPr sz="1100">
              <a:solidFill>
                <a:schemeClr val="lt1"/>
              </a:solidFill>
            </a:endParaRPr>
          </a:p>
          <a:p>
            <a:pPr indent="0" lvl="0" marL="0" rtl="0" algn="l">
              <a:spcBef>
                <a:spcPts val="0"/>
              </a:spcBef>
              <a:spcAft>
                <a:spcPts val="0"/>
              </a:spcAft>
              <a:buNone/>
            </a:pPr>
            <a:r>
              <a:rPr lang="en" sz="1100">
                <a:solidFill>
                  <a:schemeClr val="lt1"/>
                </a:solidFill>
              </a:rPr>
              <a:t>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380" name="Google Shape;380;p20"/>
          <p:cNvSpPr/>
          <p:nvPr/>
        </p:nvSpPr>
        <p:spPr>
          <a:xfrm>
            <a:off x="5031825" y="2788525"/>
            <a:ext cx="2599800" cy="2062200"/>
          </a:xfrm>
          <a:prstGeom prst="rect">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rPr>
              <a:t>$ ip netns exec Node2 bash</a:t>
            </a:r>
            <a:endParaRPr sz="1100">
              <a:solidFill>
                <a:schemeClr val="lt1"/>
              </a:solidFill>
            </a:endParaRPr>
          </a:p>
          <a:p>
            <a:pPr indent="0" lvl="0" marL="0" rtl="0" algn="l">
              <a:spcBef>
                <a:spcPts val="0"/>
              </a:spcBef>
              <a:spcAft>
                <a:spcPts val="0"/>
              </a:spcAft>
              <a:buNone/>
            </a:pPr>
            <a:r>
              <a:rPr lang="en" sz="1100">
                <a:solidFill>
                  <a:schemeClr val="lt1"/>
                </a:solidFill>
              </a:rPr>
              <a:t>$ wg genkey &gt; private_node2</a:t>
            </a:r>
            <a:endParaRPr sz="1100">
              <a:solidFill>
                <a:schemeClr val="lt1"/>
              </a:solidFill>
            </a:endParaRPr>
          </a:p>
          <a:p>
            <a:pPr indent="0" lvl="0" marL="0" rtl="0" algn="l">
              <a:spcBef>
                <a:spcPts val="0"/>
              </a:spcBef>
              <a:spcAft>
                <a:spcPts val="0"/>
              </a:spcAft>
              <a:buNone/>
            </a:pPr>
            <a:r>
              <a:rPr lang="en" sz="1100">
                <a:solidFill>
                  <a:schemeClr val="lt1"/>
                </a:solidFill>
              </a:rPr>
              <a:t>$ ip link add wg0 type wireguard </a:t>
            </a:r>
            <a:endParaRPr sz="1100">
              <a:solidFill>
                <a:schemeClr val="lt1"/>
              </a:solidFill>
            </a:endParaRPr>
          </a:p>
        </p:txBody>
      </p:sp>
      <p:sp>
        <p:nvSpPr>
          <p:cNvPr id="381" name="Google Shape;381;p20"/>
          <p:cNvSpPr/>
          <p:nvPr/>
        </p:nvSpPr>
        <p:spPr>
          <a:xfrm>
            <a:off x="1062450" y="1594275"/>
            <a:ext cx="2655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6254900" y="1594275"/>
            <a:ext cx="2655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txBox="1"/>
          <p:nvPr/>
        </p:nvSpPr>
        <p:spPr>
          <a:xfrm>
            <a:off x="950550" y="1745950"/>
            <a:ext cx="4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 </a:t>
            </a:r>
            <a:r>
              <a:rPr lang="en" sz="1000">
                <a:latin typeface="Nunito"/>
                <a:ea typeface="Nunito"/>
                <a:cs typeface="Nunito"/>
                <a:sym typeface="Nunito"/>
              </a:rPr>
              <a:t>wg0</a:t>
            </a:r>
            <a:endParaRPr sz="1000">
              <a:latin typeface="Nunito"/>
              <a:ea typeface="Nunito"/>
              <a:cs typeface="Nunito"/>
              <a:sym typeface="Nunito"/>
            </a:endParaRPr>
          </a:p>
        </p:txBody>
      </p:sp>
      <p:sp>
        <p:nvSpPr>
          <p:cNvPr id="384" name="Google Shape;384;p20"/>
          <p:cNvSpPr txBox="1"/>
          <p:nvPr/>
        </p:nvSpPr>
        <p:spPr>
          <a:xfrm>
            <a:off x="6143000" y="1745950"/>
            <a:ext cx="4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 </a:t>
            </a:r>
            <a:r>
              <a:rPr lang="en" sz="1000">
                <a:latin typeface="Nunito"/>
                <a:ea typeface="Nunito"/>
                <a:cs typeface="Nunito"/>
                <a:sym typeface="Nunito"/>
              </a:rPr>
              <a:t>wg0</a:t>
            </a:r>
            <a:endParaRPr sz="1000">
              <a:latin typeface="Nunito"/>
              <a:ea typeface="Nunito"/>
              <a:cs typeface="Nunito"/>
              <a:sym typeface="Nunito"/>
            </a:endParaRPr>
          </a:p>
        </p:txBody>
      </p:sp>
      <p:sp>
        <p:nvSpPr>
          <p:cNvPr id="385" name="Google Shape;385;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1"/>
          <p:cNvSpPr txBox="1"/>
          <p:nvPr>
            <p:ph type="title"/>
          </p:nvPr>
        </p:nvSpPr>
        <p:spPr>
          <a:xfrm>
            <a:off x="1303800" y="221200"/>
            <a:ext cx="70305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u="sng">
                <a:latin typeface="Times New Roman"/>
                <a:ea typeface="Times New Roman"/>
                <a:cs typeface="Times New Roman"/>
                <a:sym typeface="Times New Roman"/>
              </a:rPr>
              <a:t>Creating a direct node to node VPN tunnel with wireguard</a:t>
            </a:r>
            <a:endParaRPr sz="2120" u="sng">
              <a:latin typeface="Times New Roman"/>
              <a:ea typeface="Times New Roman"/>
              <a:cs typeface="Times New Roman"/>
              <a:sym typeface="Times New Roman"/>
            </a:endParaRPr>
          </a:p>
        </p:txBody>
      </p:sp>
      <p:sp>
        <p:nvSpPr>
          <p:cNvPr id="391" name="Google Shape;391;p21"/>
          <p:cNvSpPr txBox="1"/>
          <p:nvPr/>
        </p:nvSpPr>
        <p:spPr>
          <a:xfrm>
            <a:off x="1244150" y="839500"/>
            <a:ext cx="24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Add wireguard interfaces</a:t>
            </a:r>
            <a:endParaRPr b="1" u="sng">
              <a:latin typeface="Nunito"/>
              <a:ea typeface="Nunito"/>
              <a:cs typeface="Nunito"/>
              <a:sym typeface="Nunito"/>
            </a:endParaRPr>
          </a:p>
        </p:txBody>
      </p:sp>
      <p:sp>
        <p:nvSpPr>
          <p:cNvPr id="392" name="Google Shape;392;p21"/>
          <p:cNvSpPr/>
          <p:nvPr/>
        </p:nvSpPr>
        <p:spPr>
          <a:xfrm>
            <a:off x="740975" y="146850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5730800" y="1414150"/>
            <a:ext cx="1313700" cy="110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1789250" y="18598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5730800" y="1847050"/>
            <a:ext cx="265500" cy="23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21"/>
          <p:cNvCxnSpPr>
            <a:stCxn id="394" idx="3"/>
            <a:endCxn id="395" idx="1"/>
          </p:cNvCxnSpPr>
          <p:nvPr/>
        </p:nvCxnSpPr>
        <p:spPr>
          <a:xfrm flipH="1" rot="10800000">
            <a:off x="2054750" y="1965750"/>
            <a:ext cx="3676200" cy="1290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21"/>
          <p:cNvSpPr txBox="1"/>
          <p:nvPr/>
        </p:nvSpPr>
        <p:spPr>
          <a:xfrm>
            <a:off x="740975" y="2097450"/>
            <a:ext cx="186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eth0: 192.168.1.1/24</a:t>
            </a:r>
            <a:endParaRPr sz="1000">
              <a:latin typeface="Nunito"/>
              <a:ea typeface="Nunito"/>
              <a:cs typeface="Nunito"/>
              <a:sym typeface="Nunito"/>
            </a:endParaRPr>
          </a:p>
        </p:txBody>
      </p:sp>
      <p:sp>
        <p:nvSpPr>
          <p:cNvPr id="398" name="Google Shape;398;p21"/>
          <p:cNvSpPr txBox="1"/>
          <p:nvPr/>
        </p:nvSpPr>
        <p:spPr>
          <a:xfrm>
            <a:off x="5636475" y="1996600"/>
            <a:ext cx="174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eth1: 192.168.1.2/24</a:t>
            </a:r>
            <a:endParaRPr sz="1000">
              <a:latin typeface="Nunito"/>
              <a:ea typeface="Nunito"/>
              <a:cs typeface="Nunito"/>
              <a:sym typeface="Nunito"/>
            </a:endParaRPr>
          </a:p>
        </p:txBody>
      </p:sp>
      <p:sp>
        <p:nvSpPr>
          <p:cNvPr id="399" name="Google Shape;399;p21"/>
          <p:cNvSpPr txBox="1"/>
          <p:nvPr/>
        </p:nvSpPr>
        <p:spPr>
          <a:xfrm>
            <a:off x="831850" y="1202525"/>
            <a:ext cx="13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Node1</a:t>
            </a:r>
            <a:endParaRPr b="1">
              <a:latin typeface="Nunito"/>
              <a:ea typeface="Nunito"/>
              <a:cs typeface="Nunito"/>
              <a:sym typeface="Nunito"/>
            </a:endParaRPr>
          </a:p>
        </p:txBody>
      </p:sp>
      <p:sp>
        <p:nvSpPr>
          <p:cNvPr id="400" name="Google Shape;400;p21"/>
          <p:cNvSpPr txBox="1"/>
          <p:nvPr/>
        </p:nvSpPr>
        <p:spPr>
          <a:xfrm>
            <a:off x="5636475" y="1143175"/>
            <a:ext cx="13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     Node2</a:t>
            </a:r>
            <a:r>
              <a:rPr lang="en">
                <a:latin typeface="Nunito"/>
                <a:ea typeface="Nunito"/>
                <a:cs typeface="Nunito"/>
                <a:sym typeface="Nunito"/>
              </a:rPr>
              <a:t> </a:t>
            </a:r>
            <a:endParaRPr>
              <a:latin typeface="Nunito"/>
              <a:ea typeface="Nunito"/>
              <a:cs typeface="Nunito"/>
              <a:sym typeface="Nunito"/>
            </a:endParaRPr>
          </a:p>
        </p:txBody>
      </p:sp>
      <p:sp>
        <p:nvSpPr>
          <p:cNvPr id="401" name="Google Shape;401;p21"/>
          <p:cNvSpPr/>
          <p:nvPr/>
        </p:nvSpPr>
        <p:spPr>
          <a:xfrm>
            <a:off x="475425" y="2788525"/>
            <a:ext cx="2599800" cy="2062200"/>
          </a:xfrm>
          <a:prstGeom prst="rect">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 ip netns exec Node1 bash</a:t>
            </a:r>
            <a:endParaRPr sz="1100">
              <a:solidFill>
                <a:schemeClr val="lt1"/>
              </a:solidFill>
            </a:endParaRPr>
          </a:p>
          <a:p>
            <a:pPr indent="0" lvl="0" marL="0" rtl="0" algn="l">
              <a:spcBef>
                <a:spcPts val="0"/>
              </a:spcBef>
              <a:spcAft>
                <a:spcPts val="0"/>
              </a:spcAft>
              <a:buNone/>
            </a:pPr>
            <a:r>
              <a:rPr lang="en" sz="1100">
                <a:solidFill>
                  <a:schemeClr val="lt1"/>
                </a:solidFill>
              </a:rPr>
              <a:t>$ wg genkey &gt; private_node1</a:t>
            </a:r>
            <a:endParaRPr sz="1100">
              <a:solidFill>
                <a:schemeClr val="lt1"/>
              </a:solidFill>
            </a:endParaRPr>
          </a:p>
          <a:p>
            <a:pPr indent="0" lvl="0" marL="0" rtl="0" algn="l">
              <a:spcBef>
                <a:spcPts val="0"/>
              </a:spcBef>
              <a:spcAft>
                <a:spcPts val="0"/>
              </a:spcAft>
              <a:buNone/>
            </a:pPr>
            <a:r>
              <a:rPr lang="en" sz="1100">
                <a:solidFill>
                  <a:schemeClr val="lt1"/>
                </a:solidFill>
              </a:rPr>
              <a:t>$ ip link add wg0 type wireguard</a:t>
            </a:r>
            <a:endParaRPr sz="1100">
              <a:solidFill>
                <a:schemeClr val="lt1"/>
              </a:solidFill>
            </a:endParaRPr>
          </a:p>
          <a:p>
            <a:pPr indent="0" lvl="0" marL="0" rtl="0" algn="l">
              <a:spcBef>
                <a:spcPts val="0"/>
              </a:spcBef>
              <a:spcAft>
                <a:spcPts val="0"/>
              </a:spcAft>
              <a:buNone/>
            </a:pPr>
            <a:r>
              <a:rPr lang="en" sz="1100">
                <a:solidFill>
                  <a:schemeClr val="lt1"/>
                </a:solidFill>
              </a:rPr>
              <a:t>$ ip address add 10.0.0.1/24 dev wg0</a:t>
            </a:r>
            <a:endParaRPr sz="1100">
              <a:solidFill>
                <a:schemeClr val="lt1"/>
              </a:solidFill>
            </a:endParaRPr>
          </a:p>
          <a:p>
            <a:pPr indent="0" lvl="0" marL="0" rtl="0" algn="l">
              <a:spcBef>
                <a:spcPts val="0"/>
              </a:spcBef>
              <a:spcAft>
                <a:spcPts val="0"/>
              </a:spcAft>
              <a:buNone/>
            </a:pPr>
            <a:r>
              <a:rPr lang="en" sz="1100">
                <a:solidFill>
                  <a:schemeClr val="lt1"/>
                </a:solidFill>
              </a:rPr>
              <a:t>$ wg set wg0 private-key ./private_node1</a:t>
            </a:r>
            <a:endParaRPr sz="1100">
              <a:solidFill>
                <a:schemeClr val="lt1"/>
              </a:solidFill>
            </a:endParaRPr>
          </a:p>
        </p:txBody>
      </p:sp>
      <p:sp>
        <p:nvSpPr>
          <p:cNvPr id="402" name="Google Shape;402;p21"/>
          <p:cNvSpPr/>
          <p:nvPr/>
        </p:nvSpPr>
        <p:spPr>
          <a:xfrm>
            <a:off x="5031825" y="2788525"/>
            <a:ext cx="2599800" cy="2062200"/>
          </a:xfrm>
          <a:prstGeom prst="rect">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rPr>
              <a:t>$ ip netns exec Node2 bash</a:t>
            </a:r>
            <a:endParaRPr sz="1100">
              <a:solidFill>
                <a:schemeClr val="lt1"/>
              </a:solidFill>
            </a:endParaRPr>
          </a:p>
          <a:p>
            <a:pPr indent="0" lvl="0" marL="0" rtl="0" algn="l">
              <a:spcBef>
                <a:spcPts val="0"/>
              </a:spcBef>
              <a:spcAft>
                <a:spcPts val="0"/>
              </a:spcAft>
              <a:buNone/>
            </a:pPr>
            <a:r>
              <a:rPr lang="en" sz="1100">
                <a:solidFill>
                  <a:schemeClr val="lt1"/>
                </a:solidFill>
              </a:rPr>
              <a:t>$ wg genkey &gt; private_node2</a:t>
            </a:r>
            <a:endParaRPr sz="1100">
              <a:solidFill>
                <a:schemeClr val="lt1"/>
              </a:solidFill>
            </a:endParaRPr>
          </a:p>
          <a:p>
            <a:pPr indent="0" lvl="0" marL="0" rtl="0" algn="l">
              <a:spcBef>
                <a:spcPts val="0"/>
              </a:spcBef>
              <a:spcAft>
                <a:spcPts val="0"/>
              </a:spcAft>
              <a:buNone/>
            </a:pPr>
            <a:r>
              <a:rPr lang="en" sz="1100">
                <a:solidFill>
                  <a:schemeClr val="lt1"/>
                </a:solidFill>
              </a:rPr>
              <a:t>$ ip link add wg0 type wireguard</a:t>
            </a:r>
            <a:endParaRPr sz="1100">
              <a:solidFill>
                <a:schemeClr val="lt1"/>
              </a:solidFill>
            </a:endParaRPr>
          </a:p>
          <a:p>
            <a:pPr indent="0" lvl="0" marL="0" rtl="0" algn="l">
              <a:spcBef>
                <a:spcPts val="0"/>
              </a:spcBef>
              <a:spcAft>
                <a:spcPts val="0"/>
              </a:spcAft>
              <a:buNone/>
            </a:pPr>
            <a:r>
              <a:rPr lang="en" sz="1100">
                <a:solidFill>
                  <a:schemeClr val="lt1"/>
                </a:solidFill>
              </a:rPr>
              <a:t>$ </a:t>
            </a:r>
            <a:r>
              <a:rPr lang="en" sz="1100">
                <a:solidFill>
                  <a:schemeClr val="lt1"/>
                </a:solidFill>
              </a:rPr>
              <a:t>ip address add 10.0.0.2/24 dev wg0</a:t>
            </a:r>
            <a:endParaRPr sz="1100">
              <a:solidFill>
                <a:schemeClr val="lt1"/>
              </a:solidFill>
            </a:endParaRPr>
          </a:p>
          <a:p>
            <a:pPr indent="0" lvl="0" marL="0" rtl="0" algn="l">
              <a:spcBef>
                <a:spcPts val="0"/>
              </a:spcBef>
              <a:spcAft>
                <a:spcPts val="0"/>
              </a:spcAft>
              <a:buNone/>
            </a:pPr>
            <a:r>
              <a:rPr lang="en" sz="1100">
                <a:solidFill>
                  <a:schemeClr val="lt1"/>
                </a:solidFill>
              </a:rPr>
              <a:t>$ wg set wg0 private-key ./private_node2</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403" name="Google Shape;403;p21"/>
          <p:cNvSpPr/>
          <p:nvPr/>
        </p:nvSpPr>
        <p:spPr>
          <a:xfrm>
            <a:off x="1062450" y="1594275"/>
            <a:ext cx="2655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6254900" y="1594275"/>
            <a:ext cx="265500" cy="23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txBox="1"/>
          <p:nvPr/>
        </p:nvSpPr>
        <p:spPr>
          <a:xfrm>
            <a:off x="611525" y="1745950"/>
            <a:ext cx="212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02124"/>
                </a:solidFill>
                <a:latin typeface="Nunito"/>
                <a:ea typeface="Nunito"/>
                <a:cs typeface="Nunito"/>
                <a:sym typeface="Nunito"/>
              </a:rPr>
              <a:t> wg0: </a:t>
            </a:r>
            <a:r>
              <a:rPr lang="en" sz="1100">
                <a:solidFill>
                  <a:srgbClr val="202124"/>
                </a:solidFill>
              </a:rPr>
              <a:t>10.0.0.1/24 </a:t>
            </a:r>
            <a:endParaRPr sz="1000">
              <a:solidFill>
                <a:srgbClr val="202124"/>
              </a:solidFill>
              <a:latin typeface="Nunito"/>
              <a:ea typeface="Nunito"/>
              <a:cs typeface="Nunito"/>
              <a:sym typeface="Nunito"/>
            </a:endParaRPr>
          </a:p>
        </p:txBody>
      </p:sp>
      <p:sp>
        <p:nvSpPr>
          <p:cNvPr id="406" name="Google Shape;406;p21"/>
          <p:cNvSpPr txBox="1"/>
          <p:nvPr/>
        </p:nvSpPr>
        <p:spPr>
          <a:xfrm>
            <a:off x="5919375" y="1745950"/>
            <a:ext cx="194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 wg0: </a:t>
            </a:r>
            <a:r>
              <a:rPr lang="en" sz="1100"/>
              <a:t>10.0.0.2/24 </a:t>
            </a:r>
            <a:endParaRPr sz="1000">
              <a:latin typeface="Nunito"/>
              <a:ea typeface="Nunito"/>
              <a:cs typeface="Nunito"/>
              <a:sym typeface="Nunito"/>
            </a:endParaRPr>
          </a:p>
        </p:txBody>
      </p:sp>
      <p:sp>
        <p:nvSpPr>
          <p:cNvPr id="407" name="Google Shape;407;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