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e691b0c0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e691b0c0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e691b0c0c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e691b0c0c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dityad0/py-rps-ga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Project</a:t>
            </a:r>
            <a:endParaRPr/>
          </a:p>
          <a:p>
            <a:pPr marL="0" lvl="0" indent="0" algn="l" rtl="0">
              <a:spcBef>
                <a:spcPts val="0"/>
              </a:spcBef>
              <a:spcAft>
                <a:spcPts val="0"/>
              </a:spcAft>
              <a:buNone/>
            </a:pPr>
            <a:r>
              <a:rPr lang="en"/>
              <a:t>Snake, Water &amp; Gun</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Aditya G Desai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48CD-6927-4EB7-9C73-79F925046A87}"/>
              </a:ext>
            </a:extLst>
          </p:cNvPr>
          <p:cNvSpPr>
            <a:spLocks noGrp="1"/>
          </p:cNvSpPr>
          <p:nvPr>
            <p:ph type="title"/>
          </p:nvPr>
        </p:nvSpPr>
        <p:spPr/>
        <p:txBody>
          <a:bodyPr/>
          <a:lstStyle/>
          <a:p>
            <a:r>
              <a:rPr lang="en-US" dirty="0"/>
              <a:t>User defined function: main()</a:t>
            </a:r>
            <a:endParaRPr lang="en-IN" dirty="0"/>
          </a:p>
        </p:txBody>
      </p:sp>
      <p:sp>
        <p:nvSpPr>
          <p:cNvPr id="3" name="Text Placeholder 2">
            <a:extLst>
              <a:ext uri="{FF2B5EF4-FFF2-40B4-BE49-F238E27FC236}">
                <a16:creationId xmlns:a16="http://schemas.microsoft.com/office/drawing/2014/main" id="{B9F28A84-DB61-414B-BA17-24A25EE35B34}"/>
              </a:ext>
            </a:extLst>
          </p:cNvPr>
          <p:cNvSpPr>
            <a:spLocks noGrp="1"/>
          </p:cNvSpPr>
          <p:nvPr>
            <p:ph type="body" idx="1"/>
          </p:nvPr>
        </p:nvSpPr>
        <p:spPr>
          <a:xfrm>
            <a:off x="1297500" y="1141228"/>
            <a:ext cx="2324658" cy="3337522"/>
          </a:xfrm>
        </p:spPr>
        <p:txBody>
          <a:bodyPr>
            <a:normAutofit/>
          </a:bodyPr>
          <a:lstStyle/>
          <a:p>
            <a:pPr marL="146050" indent="0">
              <a:buNone/>
            </a:pPr>
            <a:r>
              <a:rPr lang="en-US" sz="1200" dirty="0"/>
              <a:t>This is the first function to be called when the program is run. The main function is responsible for handling the score and putting all the other functions to use. This function also contains a for loop which will run until the number of selected number of rounds are complete.</a:t>
            </a:r>
            <a:endParaRPr lang="en-IN" sz="1200" dirty="0"/>
          </a:p>
        </p:txBody>
      </p:sp>
      <p:sp>
        <p:nvSpPr>
          <p:cNvPr id="4" name="Text Placeholder 3">
            <a:extLst>
              <a:ext uri="{FF2B5EF4-FFF2-40B4-BE49-F238E27FC236}">
                <a16:creationId xmlns:a16="http://schemas.microsoft.com/office/drawing/2014/main" id="{B07D2CB3-1F8F-4AEF-8CC8-08ABDBC6647B}"/>
              </a:ext>
            </a:extLst>
          </p:cNvPr>
          <p:cNvSpPr>
            <a:spLocks noGrp="1"/>
          </p:cNvSpPr>
          <p:nvPr>
            <p:ph type="body" idx="2"/>
          </p:nvPr>
        </p:nvSpPr>
        <p:spPr>
          <a:xfrm>
            <a:off x="3749749" y="1056167"/>
            <a:ext cx="4586672" cy="3693583"/>
          </a:xfrm>
        </p:spPr>
        <p:txBody>
          <a:bodyPr>
            <a:normAutofit lnSpcReduction="10000"/>
          </a:bodyPr>
          <a:lstStyle/>
          <a:p>
            <a:pPr marL="146050" indent="0">
              <a:buNone/>
            </a:pPr>
            <a:r>
              <a:rPr lang="en-IN" sz="700" b="0" dirty="0">
                <a:solidFill>
                  <a:srgbClr val="569CD6"/>
                </a:solidFill>
                <a:effectLst/>
                <a:latin typeface="Consolas" panose="020B0609020204030204" pitchFamily="49" charset="0"/>
              </a:rPr>
              <a:t>def</a:t>
            </a: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main</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a:solidFill>
                  <a:srgbClr val="CE9178"/>
                </a:solidFill>
                <a:effectLst/>
                <a:latin typeface="Consolas" panose="020B0609020204030204" pitchFamily="49" charset="0"/>
              </a:rPr>
              <a:t>"Rock paper scissors game"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br>
              <a:rPr lang="en-IN" sz="700" b="0" dirty="0">
                <a:solidFill>
                  <a:srgbClr val="D4D4D4"/>
                </a:solidFill>
                <a:effectLst/>
                <a:latin typeface="Consolas" panose="020B0609020204030204" pitchFamily="49" charset="0"/>
              </a:rPr>
            </a:b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num_rounds</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get_number_of_rounds</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br>
              <a:rPr lang="en-IN" sz="700" b="0" dirty="0">
                <a:solidFill>
                  <a:srgbClr val="D4D4D4"/>
                </a:solidFill>
                <a:effectLst/>
                <a:latin typeface="Consolas" panose="020B0609020204030204" pitchFamily="49" charset="0"/>
              </a:rPr>
            </a:b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0</a:t>
            </a:r>
            <a:endParaRPr lang="en-IN" sz="700" b="0" dirty="0">
              <a:solidFill>
                <a:srgbClr val="D4D4D4"/>
              </a:solidFill>
              <a:effectLst/>
              <a:latin typeface="Consolas" panose="020B0609020204030204" pitchFamily="49" charset="0"/>
            </a:endParaRP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0</a:t>
            </a:r>
            <a:br>
              <a:rPr lang="en-IN" sz="700" b="0" dirty="0">
                <a:solidFill>
                  <a:srgbClr val="D4D4D4"/>
                </a:solidFill>
                <a:effectLst/>
                <a:latin typeface="Consolas" panose="020B0609020204030204" pitchFamily="49" charset="0"/>
              </a:rPr>
            </a:b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for</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rounds_count</a:t>
            </a: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in</a:t>
            </a:r>
            <a:r>
              <a:rPr lang="en-IN" sz="700" b="0" dirty="0">
                <a:solidFill>
                  <a:srgbClr val="D4D4D4"/>
                </a:solidFill>
                <a:effectLst/>
                <a:latin typeface="Consolas" panose="020B0609020204030204" pitchFamily="49" charset="0"/>
              </a:rPr>
              <a:t> </a:t>
            </a:r>
            <a:r>
              <a:rPr lang="en-IN" sz="700" b="0" dirty="0">
                <a:solidFill>
                  <a:srgbClr val="4EC9B0"/>
                </a:solidFill>
                <a:effectLst/>
                <a:latin typeface="Consolas" panose="020B0609020204030204" pitchFamily="49" charset="0"/>
              </a:rPr>
              <a:t>range</a:t>
            </a:r>
            <a:r>
              <a:rPr lang="en-IN" sz="700" b="0" dirty="0">
                <a:solidFill>
                  <a:srgbClr val="D4D4D4"/>
                </a:solidFill>
                <a:effectLst/>
                <a:latin typeface="Consolas" panose="020B0609020204030204" pitchFamily="49" charset="0"/>
              </a:rPr>
              <a:t>(</a:t>
            </a:r>
            <a:r>
              <a:rPr lang="en-IN" sz="700" b="0" dirty="0">
                <a:solidFill>
                  <a:srgbClr val="B5CEA8"/>
                </a:solidFill>
                <a:effectLst/>
                <a:latin typeface="Consolas" panose="020B0609020204030204" pitchFamily="49" charset="0"/>
              </a:rPr>
              <a:t>0</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num_rounds</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computers_choice</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make_choice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users_choice</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get_user_choice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round_winner</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c_choice</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play_round</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computers_choice</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users_choice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if</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round_winner</a:t>
            </a:r>
            <a:r>
              <a:rPr lang="en-IN" sz="700" b="0" dirty="0">
                <a:solidFill>
                  <a:srgbClr val="D4D4D4"/>
                </a:solidFill>
                <a:effectLst/>
                <a:latin typeface="Consolas" panose="020B0609020204030204" pitchFamily="49" charset="0"/>
              </a:rPr>
              <a:t> == </a:t>
            </a:r>
            <a:r>
              <a:rPr lang="en-IN" sz="700" b="0" dirty="0">
                <a:solidFill>
                  <a:srgbClr val="CE9178"/>
                </a:solidFill>
                <a:effectLst/>
                <a:latin typeface="Consolas" panose="020B0609020204030204" pitchFamily="49" charset="0"/>
              </a:rPr>
              <a:t>'comp'</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1</a:t>
            </a:r>
            <a:endParaRPr lang="en-IN" sz="700" b="0" dirty="0">
              <a:solidFill>
                <a:srgbClr val="D4D4D4"/>
              </a:solidFill>
              <a:effectLst/>
              <a:latin typeface="Consolas" panose="020B0609020204030204" pitchFamily="49" charset="0"/>
            </a:endParaRP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"Computer's</a:t>
            </a:r>
            <a:r>
              <a:rPr lang="en-IN" sz="700" b="0" dirty="0">
                <a:solidFill>
                  <a:srgbClr val="CE9178"/>
                </a:solidFill>
                <a:effectLst/>
                <a:latin typeface="Consolas" panose="020B0609020204030204" pitchFamily="49" charset="0"/>
              </a:rPr>
              <a:t> choice: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c_choice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 Computer wins!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C586C0"/>
                </a:solidFill>
                <a:effectLst/>
                <a:latin typeface="Consolas" panose="020B0609020204030204" pitchFamily="49" charset="0"/>
              </a:rPr>
              <a:t>elif</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round_winner</a:t>
            </a:r>
            <a:r>
              <a:rPr lang="en-IN" sz="700" b="0" dirty="0">
                <a:solidFill>
                  <a:srgbClr val="D4D4D4"/>
                </a:solidFill>
                <a:effectLst/>
                <a:latin typeface="Consolas" panose="020B0609020204030204" pitchFamily="49" charset="0"/>
              </a:rPr>
              <a:t> == </a:t>
            </a:r>
            <a:r>
              <a:rPr lang="en-IN" sz="700" b="0" dirty="0">
                <a:solidFill>
                  <a:srgbClr val="CE9178"/>
                </a:solidFill>
                <a:effectLst/>
                <a:latin typeface="Consolas" panose="020B0609020204030204" pitchFamily="49" charset="0"/>
              </a:rPr>
              <a:t>'user'</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1</a:t>
            </a:r>
            <a:endParaRPr lang="en-IN" sz="700" b="0" dirty="0">
              <a:solidFill>
                <a:srgbClr val="D4D4D4"/>
              </a:solidFill>
              <a:effectLst/>
              <a:latin typeface="Consolas" panose="020B0609020204030204" pitchFamily="49" charset="0"/>
            </a:endParaRP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"Computer's</a:t>
            </a:r>
            <a:r>
              <a:rPr lang="en-IN" sz="700" b="0" dirty="0">
                <a:solidFill>
                  <a:srgbClr val="CE9178"/>
                </a:solidFill>
                <a:effectLst/>
                <a:latin typeface="Consolas" panose="020B0609020204030204" pitchFamily="49" charset="0"/>
              </a:rPr>
              <a:t> choice: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c_choice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 You win!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else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"Computer's</a:t>
            </a:r>
            <a:r>
              <a:rPr lang="en-IN" sz="700" b="0" dirty="0">
                <a:solidFill>
                  <a:srgbClr val="CE9178"/>
                </a:solidFill>
                <a:effectLst/>
                <a:latin typeface="Consolas" panose="020B0609020204030204" pitchFamily="49" charset="0"/>
              </a:rPr>
              <a:t> choice is the same as the user's choice: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c_choice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if</a:t>
            </a:r>
            <a:r>
              <a:rPr lang="en-IN" sz="700" b="0" dirty="0">
                <a:solidFill>
                  <a:srgbClr val="D4D4D4"/>
                </a:solidFill>
                <a:effectLst/>
                <a:latin typeface="Consolas" panose="020B0609020204030204" pitchFamily="49" charset="0"/>
              </a:rPr>
              <a: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 &gt;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"User</a:t>
            </a:r>
            <a:r>
              <a:rPr lang="en-IN" sz="700" b="0" dirty="0">
                <a:solidFill>
                  <a:srgbClr val="CE9178"/>
                </a:solidFill>
                <a:effectLst/>
                <a:latin typeface="Consolas" panose="020B0609020204030204" pitchFamily="49" charset="0"/>
              </a:rPr>
              <a:t> wins!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C586C0"/>
                </a:solidFill>
                <a:effectLst/>
                <a:latin typeface="Consolas" panose="020B0609020204030204" pitchFamily="49" charset="0"/>
              </a:rPr>
              <a:t>elif</a:t>
            </a:r>
            <a:r>
              <a:rPr lang="en-IN" sz="700" b="0" dirty="0">
                <a:solidFill>
                  <a:srgbClr val="D4D4D4"/>
                </a:solidFill>
                <a:effectLst/>
                <a:latin typeface="Consolas" panose="020B0609020204030204" pitchFamily="49" charset="0"/>
              </a:rPr>
              <a: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 &gt;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a:t>
            </a:r>
            <a:r>
              <a:rPr lang="en-IN" sz="700" b="0" dirty="0">
                <a:solidFill>
                  <a:srgbClr val="CE9178"/>
                </a:solidFill>
                <a:effectLst/>
                <a:latin typeface="Consolas" panose="020B0609020204030204" pitchFamily="49" charset="0"/>
              </a:rPr>
              <a:t> wins!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else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"The</a:t>
            </a:r>
            <a:r>
              <a:rPr lang="en-IN" sz="700" b="0" dirty="0">
                <a:solidFill>
                  <a:srgbClr val="CE9178"/>
                </a:solidFill>
                <a:effectLst/>
                <a:latin typeface="Consolas" panose="020B0609020204030204" pitchFamily="49" charset="0"/>
              </a:rPr>
              <a:t> result is a tie.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endParaRPr lang="en-IN" sz="700" dirty="0"/>
          </a:p>
        </p:txBody>
      </p:sp>
    </p:spTree>
    <p:extLst>
      <p:ext uri="{BB962C8B-B14F-4D97-AF65-F5344CB8AC3E}">
        <p14:creationId xmlns:p14="http://schemas.microsoft.com/office/powerpoint/2010/main" val="200179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187-0269-4BA7-853B-423EC5803DF3}"/>
              </a:ext>
            </a:extLst>
          </p:cNvPr>
          <p:cNvSpPr>
            <a:spLocks noGrp="1"/>
          </p:cNvSpPr>
          <p:nvPr>
            <p:ph type="title"/>
          </p:nvPr>
        </p:nvSpPr>
        <p:spPr/>
        <p:txBody>
          <a:bodyPr/>
          <a:lstStyle/>
          <a:p>
            <a:r>
              <a:rPr lang="en-US" dirty="0"/>
              <a:t>Calling the main function</a:t>
            </a:r>
            <a:endParaRPr lang="en-IN" dirty="0"/>
          </a:p>
        </p:txBody>
      </p:sp>
      <p:sp>
        <p:nvSpPr>
          <p:cNvPr id="3" name="Text Placeholder 2">
            <a:extLst>
              <a:ext uri="{FF2B5EF4-FFF2-40B4-BE49-F238E27FC236}">
                <a16:creationId xmlns:a16="http://schemas.microsoft.com/office/drawing/2014/main" id="{0837944F-BC45-4270-B905-369BC057CB98}"/>
              </a:ext>
            </a:extLst>
          </p:cNvPr>
          <p:cNvSpPr>
            <a:spLocks noGrp="1"/>
          </p:cNvSpPr>
          <p:nvPr>
            <p:ph type="body" idx="1"/>
          </p:nvPr>
        </p:nvSpPr>
        <p:spPr/>
        <p:txBody>
          <a:bodyPr/>
          <a:lstStyle/>
          <a:p>
            <a:r>
              <a:rPr lang="en-US" dirty="0"/>
              <a:t>The lines shown here check if the program is being run as a module or if is being run independently and calls main() only if it not being used as a module.</a:t>
            </a:r>
            <a:endParaRPr lang="en-IN" dirty="0"/>
          </a:p>
        </p:txBody>
      </p:sp>
      <p:sp>
        <p:nvSpPr>
          <p:cNvPr id="4" name="Text Placeholder 3">
            <a:extLst>
              <a:ext uri="{FF2B5EF4-FFF2-40B4-BE49-F238E27FC236}">
                <a16:creationId xmlns:a16="http://schemas.microsoft.com/office/drawing/2014/main" id="{78B25C31-8F51-46EA-8A19-0A4504C93B5D}"/>
              </a:ext>
            </a:extLst>
          </p:cNvPr>
          <p:cNvSpPr>
            <a:spLocks noGrp="1"/>
          </p:cNvSpPr>
          <p:nvPr>
            <p:ph type="body" idx="2"/>
          </p:nvPr>
        </p:nvSpPr>
        <p:spPr/>
        <p:txBody>
          <a:bodyPr/>
          <a:lstStyle/>
          <a:p>
            <a:pPr marL="146050" indent="0">
              <a:buNone/>
            </a:pP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__name__</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"__main__"</a:t>
            </a:r>
            <a:r>
              <a:rPr lang="en-IN" b="0" dirty="0">
                <a:solidFill>
                  <a:srgbClr val="D4D4D4"/>
                </a:solidFill>
                <a:effectLst/>
                <a:latin typeface="Consolas" panose="020B0609020204030204" pitchFamily="49" charset="0"/>
              </a:rPr>
              <a:t>:</a:t>
            </a:r>
          </a:p>
          <a:p>
            <a:pPr marL="146050" indent="0">
              <a:buNone/>
            </a:pP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1812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8843-89AC-4DC8-8D1F-2EE5678FEC52}"/>
              </a:ext>
            </a:extLst>
          </p:cNvPr>
          <p:cNvSpPr>
            <a:spLocks noGrp="1"/>
          </p:cNvSpPr>
          <p:nvPr>
            <p:ph type="title"/>
          </p:nvPr>
        </p:nvSpPr>
        <p:spPr/>
        <p:txBody>
          <a:bodyPr/>
          <a:lstStyle/>
          <a:p>
            <a:r>
              <a:rPr lang="en-US" dirty="0"/>
              <a:t>Thank you.</a:t>
            </a:r>
            <a:endParaRPr lang="en-IN" dirty="0"/>
          </a:p>
        </p:txBody>
      </p:sp>
      <p:sp>
        <p:nvSpPr>
          <p:cNvPr id="3" name="TextBox 2">
            <a:extLst>
              <a:ext uri="{FF2B5EF4-FFF2-40B4-BE49-F238E27FC236}">
                <a16:creationId xmlns:a16="http://schemas.microsoft.com/office/drawing/2014/main" id="{237FDB1F-7182-4E7E-8145-100ECBBE374F}"/>
              </a:ext>
            </a:extLst>
          </p:cNvPr>
          <p:cNvSpPr txBox="1"/>
          <p:nvPr/>
        </p:nvSpPr>
        <p:spPr>
          <a:xfrm>
            <a:off x="823850" y="3040911"/>
            <a:ext cx="2055628" cy="261610"/>
          </a:xfrm>
          <a:prstGeom prst="rect">
            <a:avLst/>
          </a:prstGeom>
          <a:noFill/>
        </p:spPr>
        <p:txBody>
          <a:bodyPr wrap="square" rtlCol="0">
            <a:spAutoFit/>
          </a:bodyPr>
          <a:lstStyle/>
          <a:p>
            <a:r>
              <a:rPr lang="en-US" sz="1100" dirty="0">
                <a:solidFill>
                  <a:schemeClr val="bg1">
                    <a:lumMod val="65000"/>
                  </a:schemeClr>
                </a:solidFill>
              </a:rPr>
              <a:t>By: Aditya G Desai</a:t>
            </a:r>
            <a:endParaRPr lang="en-IN" sz="1100" dirty="0">
              <a:solidFill>
                <a:schemeClr val="bg1">
                  <a:lumMod val="65000"/>
                </a:schemeClr>
              </a:solidFill>
            </a:endParaRPr>
          </a:p>
        </p:txBody>
      </p:sp>
      <p:sp>
        <p:nvSpPr>
          <p:cNvPr id="4" name="TextBox 3">
            <a:extLst>
              <a:ext uri="{FF2B5EF4-FFF2-40B4-BE49-F238E27FC236}">
                <a16:creationId xmlns:a16="http://schemas.microsoft.com/office/drawing/2014/main" id="{3254541B-44CA-45DF-B10D-1E45AEB15CE8}"/>
              </a:ext>
            </a:extLst>
          </p:cNvPr>
          <p:cNvSpPr txBox="1"/>
          <p:nvPr/>
        </p:nvSpPr>
        <p:spPr>
          <a:xfrm>
            <a:off x="914400" y="4657060"/>
            <a:ext cx="5635256" cy="261610"/>
          </a:xfrm>
          <a:prstGeom prst="rect">
            <a:avLst/>
          </a:prstGeom>
          <a:noFill/>
        </p:spPr>
        <p:txBody>
          <a:bodyPr wrap="square" rtlCol="0">
            <a:spAutoFit/>
          </a:bodyPr>
          <a:lstStyle/>
          <a:p>
            <a:r>
              <a:rPr lang="en-US" sz="1100" dirty="0" err="1">
                <a:solidFill>
                  <a:schemeClr val="bg1">
                    <a:lumMod val="50000"/>
                  </a:schemeClr>
                </a:solidFill>
              </a:rPr>
              <a:t>Github</a:t>
            </a:r>
            <a:r>
              <a:rPr lang="en-US" sz="1100" dirty="0">
                <a:solidFill>
                  <a:schemeClr val="bg1">
                    <a:lumMod val="50000"/>
                  </a:schemeClr>
                </a:solidFill>
              </a:rPr>
              <a:t> repository: </a:t>
            </a:r>
            <a:r>
              <a:rPr lang="en-US" sz="1100" dirty="0">
                <a:solidFill>
                  <a:schemeClr val="bg1">
                    <a:lumMod val="50000"/>
                  </a:schemeClr>
                </a:solidFill>
                <a:hlinkClick r:id="rId2">
                  <a:extLst>
                    <a:ext uri="{A12FA001-AC4F-418D-AE19-62706E023703}">
                      <ahyp:hlinkClr xmlns:ahyp="http://schemas.microsoft.com/office/drawing/2018/hyperlinkcolor" val="tx"/>
                    </a:ext>
                  </a:extLst>
                </a:hlinkClick>
              </a:rPr>
              <a:t>https://github.com/adityad0/py-rps-game</a:t>
            </a:r>
            <a:endParaRPr lang="en-IN" sz="1100" dirty="0">
              <a:solidFill>
                <a:schemeClr val="bg1">
                  <a:lumMod val="50000"/>
                </a:schemeClr>
              </a:solidFill>
            </a:endParaRPr>
          </a:p>
        </p:txBody>
      </p:sp>
    </p:spTree>
    <p:extLst>
      <p:ext uri="{BB962C8B-B14F-4D97-AF65-F5344CB8AC3E}">
        <p14:creationId xmlns:p14="http://schemas.microsoft.com/office/powerpoint/2010/main" val="382098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game</a:t>
            </a:r>
            <a:endParaRPr/>
          </a:p>
        </p:txBody>
      </p:sp>
      <p:sp>
        <p:nvSpPr>
          <p:cNvPr id="141" name="Google Shape;141;p14"/>
          <p:cNvSpPr txBox="1">
            <a:spLocks noGrp="1"/>
          </p:cNvSpPr>
          <p:nvPr>
            <p:ph type="body" idx="1"/>
          </p:nvPr>
        </p:nvSpPr>
        <p:spPr>
          <a:xfrm>
            <a:off x="1297500" y="1125875"/>
            <a:ext cx="7038900" cy="335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Rock, Paper &amp; Scissors is a popular two-player game. In this instance, the player will play against the computer which will make a random choice prior to the users decision. The players may count aloud to three, or speak the name of the game (e.g. " Rock! Paper! Scissors!"), either raising one hand in a fist and swinging it down with each syllable or holding it behind their back. They then "throw" by extending it towards their opponent. Variations include a version where players throw immediately on the third count (thus throwing on the count of " Scissors!"), or a version where they shake their hands three times before "throwing".</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code</a:t>
            </a:r>
            <a:endParaRPr/>
          </a:p>
        </p:txBody>
      </p:sp>
      <p:sp>
        <p:nvSpPr>
          <p:cNvPr id="147" name="Google Shape;147;p15"/>
          <p:cNvSpPr txBox="1">
            <a:spLocks noGrp="1"/>
          </p:cNvSpPr>
          <p:nvPr>
            <p:ph type="body" idx="1"/>
          </p:nvPr>
        </p:nvSpPr>
        <p:spPr>
          <a:xfrm>
            <a:off x="1297500" y="1168125"/>
            <a:ext cx="7038900" cy="331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In this instance of the game, the user will play against the computer which will make a decision prior to the users decision and will not be shown to the user to prevent the user from making  a biased choice. The uses the random module which is used to select a random choice of 1, 2 or 3 which each correspond to either Rock, Paper or scissors respectively.</a:t>
            </a:r>
            <a:endParaRPr sz="1600" dirty="0"/>
          </a:p>
          <a:p>
            <a:pPr marL="0" lvl="0" indent="0" algn="l" rtl="0">
              <a:spcBef>
                <a:spcPts val="1200"/>
              </a:spcBef>
              <a:spcAft>
                <a:spcPts val="1200"/>
              </a:spcAft>
              <a:buNone/>
            </a:pPr>
            <a:r>
              <a:rPr lang="en" sz="1600" dirty="0"/>
              <a:t>Before the game begins, the user will choose the number of rounds the game will be played for. The score is updated at the end of each round, where each win gives the winner one point. No points are awarded in case of a tie. However, a tie will count as one “round.”</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FE88-F475-4CD6-B10D-F3D5DEA170B0}"/>
              </a:ext>
            </a:extLst>
          </p:cNvPr>
          <p:cNvSpPr>
            <a:spLocks noGrp="1"/>
          </p:cNvSpPr>
          <p:nvPr>
            <p:ph type="title"/>
          </p:nvPr>
        </p:nvSpPr>
        <p:spPr/>
        <p:txBody>
          <a:bodyPr/>
          <a:lstStyle/>
          <a:p>
            <a:r>
              <a:rPr lang="en-US" dirty="0"/>
              <a:t>The code</a:t>
            </a:r>
            <a:endParaRPr lang="en-IN" dirty="0"/>
          </a:p>
        </p:txBody>
      </p:sp>
      <p:sp>
        <p:nvSpPr>
          <p:cNvPr id="3" name="TextBox 2">
            <a:extLst>
              <a:ext uri="{FF2B5EF4-FFF2-40B4-BE49-F238E27FC236}">
                <a16:creationId xmlns:a16="http://schemas.microsoft.com/office/drawing/2014/main" id="{2EB81954-F7C2-4776-B773-05F2C1BE6935}"/>
              </a:ext>
            </a:extLst>
          </p:cNvPr>
          <p:cNvSpPr txBox="1"/>
          <p:nvPr/>
        </p:nvSpPr>
        <p:spPr>
          <a:xfrm>
            <a:off x="823850" y="4508370"/>
            <a:ext cx="5450958" cy="507831"/>
          </a:xfrm>
          <a:prstGeom prst="rect">
            <a:avLst/>
          </a:prstGeom>
          <a:noFill/>
        </p:spPr>
        <p:txBody>
          <a:bodyPr wrap="square" rtlCol="0">
            <a:spAutoFit/>
          </a:bodyPr>
          <a:lstStyle/>
          <a:p>
            <a:r>
              <a:rPr lang="en-US" sz="900" dirty="0">
                <a:solidFill>
                  <a:schemeClr val="bg1">
                    <a:lumMod val="85000"/>
                  </a:schemeClr>
                </a:solidFill>
              </a:rPr>
              <a:t>NOTE: The source code for this game is available in main.py and a compiled version is given in main.exe. This will run on windows devices and comes with all modules pre-installed and can run without having python installed.</a:t>
            </a:r>
            <a:endParaRPr lang="en-IN" sz="900" dirty="0">
              <a:solidFill>
                <a:schemeClr val="bg1">
                  <a:lumMod val="85000"/>
                </a:schemeClr>
              </a:solidFill>
            </a:endParaRPr>
          </a:p>
        </p:txBody>
      </p:sp>
    </p:spTree>
    <p:extLst>
      <p:ext uri="{BB962C8B-B14F-4D97-AF65-F5344CB8AC3E}">
        <p14:creationId xmlns:p14="http://schemas.microsoft.com/office/powerpoint/2010/main" val="265153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E628-D189-4EF2-82E4-7EBCA7D58354}"/>
              </a:ext>
            </a:extLst>
          </p:cNvPr>
          <p:cNvSpPr>
            <a:spLocks noGrp="1"/>
          </p:cNvSpPr>
          <p:nvPr>
            <p:ph type="title"/>
          </p:nvPr>
        </p:nvSpPr>
        <p:spPr/>
        <p:txBody>
          <a:bodyPr/>
          <a:lstStyle/>
          <a:p>
            <a:r>
              <a:rPr lang="en-US" dirty="0"/>
              <a:t>Modules and algorithm used</a:t>
            </a:r>
            <a:endParaRPr lang="en-IN" dirty="0"/>
          </a:p>
        </p:txBody>
      </p:sp>
      <p:sp>
        <p:nvSpPr>
          <p:cNvPr id="3" name="Text Placeholder 2">
            <a:extLst>
              <a:ext uri="{FF2B5EF4-FFF2-40B4-BE49-F238E27FC236}">
                <a16:creationId xmlns:a16="http://schemas.microsoft.com/office/drawing/2014/main" id="{04AE9318-5480-4F15-8CD3-6072A29FFC22}"/>
              </a:ext>
            </a:extLst>
          </p:cNvPr>
          <p:cNvSpPr>
            <a:spLocks noGrp="1"/>
          </p:cNvSpPr>
          <p:nvPr>
            <p:ph type="body" idx="1"/>
          </p:nvPr>
        </p:nvSpPr>
        <p:spPr>
          <a:xfrm>
            <a:off x="1297500" y="1567550"/>
            <a:ext cx="3403200" cy="1310329"/>
          </a:xfrm>
        </p:spPr>
        <p:txBody>
          <a:bodyPr>
            <a:normAutofit lnSpcReduction="10000"/>
          </a:bodyPr>
          <a:lstStyle/>
          <a:p>
            <a:r>
              <a:rPr lang="en-US" dirty="0"/>
              <a:t>The random module – contains a method called “</a:t>
            </a:r>
            <a:r>
              <a:rPr lang="en-US" dirty="0" err="1"/>
              <a:t>randint</a:t>
            </a:r>
            <a:r>
              <a:rPr lang="en-US" dirty="0"/>
              <a:t>” which will return an integer selected randomly from the starting point to the ending point.</a:t>
            </a:r>
            <a:endParaRPr lang="en-IN" dirty="0"/>
          </a:p>
        </p:txBody>
      </p:sp>
      <p:sp>
        <p:nvSpPr>
          <p:cNvPr id="4" name="Text Placeholder 3">
            <a:extLst>
              <a:ext uri="{FF2B5EF4-FFF2-40B4-BE49-F238E27FC236}">
                <a16:creationId xmlns:a16="http://schemas.microsoft.com/office/drawing/2014/main" id="{668887A8-3947-4BA1-AA86-E8C7FDB4D33F}"/>
              </a:ext>
            </a:extLst>
          </p:cNvPr>
          <p:cNvSpPr>
            <a:spLocks noGrp="1"/>
          </p:cNvSpPr>
          <p:nvPr>
            <p:ph type="body" idx="2"/>
          </p:nvPr>
        </p:nvSpPr>
        <p:spPr>
          <a:xfrm>
            <a:off x="4933221" y="1567550"/>
            <a:ext cx="3403200" cy="1310329"/>
          </a:xfrm>
        </p:spPr>
        <p:txBody>
          <a:bodyPr/>
          <a:lstStyle/>
          <a:p>
            <a:pPr marL="146050" indent="0">
              <a:buNone/>
            </a:pP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random</a:t>
            </a:r>
            <a:endParaRPr lang="en-IN" b="0" dirty="0">
              <a:solidFill>
                <a:srgbClr val="D4D4D4"/>
              </a:solidFill>
              <a:effectLst/>
              <a:latin typeface="Consolas" panose="020B0609020204030204" pitchFamily="49" charset="0"/>
            </a:endParaRPr>
          </a:p>
          <a:p>
            <a:pPr marL="146050" indent="0">
              <a:buNone/>
            </a:pPr>
            <a:endParaRPr lang="en-IN" dirty="0"/>
          </a:p>
        </p:txBody>
      </p:sp>
      <p:sp>
        <p:nvSpPr>
          <p:cNvPr id="5" name="Text Placeholder 2">
            <a:extLst>
              <a:ext uri="{FF2B5EF4-FFF2-40B4-BE49-F238E27FC236}">
                <a16:creationId xmlns:a16="http://schemas.microsoft.com/office/drawing/2014/main" id="{6D533571-7616-474D-A6C9-6DFF88665BAF}"/>
              </a:ext>
            </a:extLst>
          </p:cNvPr>
          <p:cNvSpPr txBox="1">
            <a:spLocks/>
          </p:cNvSpPr>
          <p:nvPr/>
        </p:nvSpPr>
        <p:spPr>
          <a:xfrm>
            <a:off x="1297500" y="2946238"/>
            <a:ext cx="3403200" cy="1310329"/>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r>
              <a:rPr lang="en-US" dirty="0"/>
              <a:t>Rock wins over Scissors, Paper over Rock and Scissors over Paper. This conditions are checked with simple if, else if and else conditions in the “main” function.</a:t>
            </a:r>
            <a:endParaRPr lang="en-IN" dirty="0"/>
          </a:p>
        </p:txBody>
      </p:sp>
      <p:sp>
        <p:nvSpPr>
          <p:cNvPr id="6" name="Text Placeholder 3">
            <a:extLst>
              <a:ext uri="{FF2B5EF4-FFF2-40B4-BE49-F238E27FC236}">
                <a16:creationId xmlns:a16="http://schemas.microsoft.com/office/drawing/2014/main" id="{D79EEB69-D5C5-4584-BDB1-48692FFE90F2}"/>
              </a:ext>
            </a:extLst>
          </p:cNvPr>
          <p:cNvSpPr txBox="1">
            <a:spLocks/>
          </p:cNvSpPr>
          <p:nvPr/>
        </p:nvSpPr>
        <p:spPr>
          <a:xfrm>
            <a:off x="4933200" y="2882443"/>
            <a:ext cx="3403200" cy="131032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None/>
            </a:pPr>
            <a:r>
              <a:rPr lang="en-IN" b="0" dirty="0">
                <a:solidFill>
                  <a:srgbClr val="6A9955"/>
                </a:solidFill>
                <a:effectLst/>
                <a:latin typeface="Consolas" panose="020B0609020204030204" pitchFamily="49" charset="0"/>
              </a:rPr>
              <a:t># Rock &gt; Scissors</a:t>
            </a:r>
            <a:endParaRPr lang="en-IN" b="0" dirty="0">
              <a:solidFill>
                <a:srgbClr val="D4D4D4"/>
              </a:solidFill>
              <a:effectLst/>
              <a:latin typeface="Consolas" panose="020B0609020204030204" pitchFamily="49" charset="0"/>
            </a:endParaRPr>
          </a:p>
          <a:p>
            <a:pPr marL="146050" indent="0">
              <a:buNone/>
            </a:pPr>
            <a:r>
              <a:rPr lang="en-IN" b="0" dirty="0">
                <a:solidFill>
                  <a:srgbClr val="6A9955"/>
                </a:solidFill>
                <a:effectLst/>
                <a:latin typeface="Consolas" panose="020B0609020204030204" pitchFamily="49" charset="0"/>
              </a:rPr>
              <a:t># Paper &gt; Rock</a:t>
            </a:r>
            <a:endParaRPr lang="en-IN" b="0" dirty="0">
              <a:solidFill>
                <a:srgbClr val="D4D4D4"/>
              </a:solidFill>
              <a:effectLst/>
              <a:latin typeface="Consolas" panose="020B0609020204030204" pitchFamily="49" charset="0"/>
            </a:endParaRPr>
          </a:p>
          <a:p>
            <a:pPr marL="146050" indent="0">
              <a:buNone/>
            </a:pPr>
            <a:r>
              <a:rPr lang="en-IN" b="0" dirty="0">
                <a:solidFill>
                  <a:srgbClr val="6A9955"/>
                </a:solidFill>
                <a:effectLst/>
                <a:latin typeface="Consolas" panose="020B0609020204030204" pitchFamily="49" charset="0"/>
              </a:rPr>
              <a:t># Scissors &gt; Paper</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0579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C4F8-7C2C-4A11-B981-30796809FF3E}"/>
              </a:ext>
            </a:extLst>
          </p:cNvPr>
          <p:cNvSpPr>
            <a:spLocks noGrp="1"/>
          </p:cNvSpPr>
          <p:nvPr>
            <p:ph type="title"/>
          </p:nvPr>
        </p:nvSpPr>
        <p:spPr/>
        <p:txBody>
          <a:bodyPr/>
          <a:lstStyle/>
          <a:p>
            <a:r>
              <a:rPr lang="en-US" dirty="0"/>
              <a:t>User defined function: </a:t>
            </a:r>
            <a:r>
              <a:rPr lang="en-US" dirty="0" err="1"/>
              <a:t>make_choice</a:t>
            </a:r>
            <a:r>
              <a:rPr lang="en-US" dirty="0"/>
              <a:t>()</a:t>
            </a:r>
            <a:endParaRPr lang="en-IN" dirty="0"/>
          </a:p>
        </p:txBody>
      </p:sp>
      <p:sp>
        <p:nvSpPr>
          <p:cNvPr id="3" name="Text Placeholder 2">
            <a:extLst>
              <a:ext uri="{FF2B5EF4-FFF2-40B4-BE49-F238E27FC236}">
                <a16:creationId xmlns:a16="http://schemas.microsoft.com/office/drawing/2014/main" id="{D016CAAD-28E5-4577-BB2D-BD817FF3F250}"/>
              </a:ext>
            </a:extLst>
          </p:cNvPr>
          <p:cNvSpPr>
            <a:spLocks noGrp="1"/>
          </p:cNvSpPr>
          <p:nvPr>
            <p:ph type="body" idx="1"/>
          </p:nvPr>
        </p:nvSpPr>
        <p:spPr/>
        <p:txBody>
          <a:bodyPr/>
          <a:lstStyle/>
          <a:p>
            <a:r>
              <a:rPr lang="en-US" dirty="0"/>
              <a:t>This function will pick a random integer from 1 to 3 and will return the choice.</a:t>
            </a:r>
          </a:p>
          <a:p>
            <a:r>
              <a:rPr lang="en-US" dirty="0"/>
              <a:t>It is used for the computer to make a choice between Rock, Paper or Scissor.</a:t>
            </a:r>
            <a:endParaRPr lang="en-IN" dirty="0"/>
          </a:p>
        </p:txBody>
      </p:sp>
      <p:sp>
        <p:nvSpPr>
          <p:cNvPr id="4" name="Text Placeholder 3">
            <a:extLst>
              <a:ext uri="{FF2B5EF4-FFF2-40B4-BE49-F238E27FC236}">
                <a16:creationId xmlns:a16="http://schemas.microsoft.com/office/drawing/2014/main" id="{D690A2B4-8DA9-473E-BF9E-1EB7A8D7E721}"/>
              </a:ext>
            </a:extLst>
          </p:cNvPr>
          <p:cNvSpPr>
            <a:spLocks noGrp="1"/>
          </p:cNvSpPr>
          <p:nvPr>
            <p:ph type="body" idx="2"/>
          </p:nvPr>
        </p:nvSpPr>
        <p:spPr/>
        <p:txBody>
          <a:bodyPr/>
          <a:lstStyle/>
          <a:p>
            <a:pPr marL="146050" indent="0">
              <a:buNone/>
            </a:pP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make_choice</a:t>
            </a:r>
            <a:r>
              <a:rPr lang="en-US" b="0" dirty="0">
                <a:solidFill>
                  <a:srgbClr val="D4D4D4"/>
                </a:solidFill>
                <a:effectLst/>
                <a:latin typeface="Consolas" panose="020B0609020204030204" pitchFamily="49" charset="0"/>
              </a:rPr>
              <a:t>():</a:t>
            </a:r>
          </a:p>
          <a:p>
            <a:pPr marL="14605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random</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randint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marL="14605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endParaRPr lang="en-US" b="0" dirty="0">
              <a:solidFill>
                <a:srgbClr val="D4D4D4"/>
              </a:solidFill>
              <a:effectLst/>
              <a:latin typeface="Consolas" panose="020B0609020204030204" pitchFamily="49" charset="0"/>
            </a:endParaRPr>
          </a:p>
          <a:p>
            <a:pPr marL="146050" indent="0">
              <a:buNone/>
            </a:pPr>
            <a:endParaRPr lang="en-IN" dirty="0"/>
          </a:p>
        </p:txBody>
      </p:sp>
    </p:spTree>
    <p:extLst>
      <p:ext uri="{BB962C8B-B14F-4D97-AF65-F5344CB8AC3E}">
        <p14:creationId xmlns:p14="http://schemas.microsoft.com/office/powerpoint/2010/main" val="138649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1320-80B6-4EA9-85FC-7049D109C55B}"/>
              </a:ext>
            </a:extLst>
          </p:cNvPr>
          <p:cNvSpPr>
            <a:spLocks noGrp="1"/>
          </p:cNvSpPr>
          <p:nvPr>
            <p:ph type="title"/>
          </p:nvPr>
        </p:nvSpPr>
        <p:spPr/>
        <p:txBody>
          <a:bodyPr/>
          <a:lstStyle/>
          <a:p>
            <a:r>
              <a:rPr lang="en-US" dirty="0"/>
              <a:t>User defined function: </a:t>
            </a:r>
            <a:r>
              <a:rPr lang="en-US" dirty="0" err="1"/>
              <a:t>get_user_choice</a:t>
            </a:r>
            <a:r>
              <a:rPr lang="en-US" dirty="0"/>
              <a:t>()</a:t>
            </a:r>
            <a:endParaRPr lang="en-IN" dirty="0"/>
          </a:p>
        </p:txBody>
      </p:sp>
      <p:sp>
        <p:nvSpPr>
          <p:cNvPr id="3" name="Text Placeholder 2">
            <a:extLst>
              <a:ext uri="{FF2B5EF4-FFF2-40B4-BE49-F238E27FC236}">
                <a16:creationId xmlns:a16="http://schemas.microsoft.com/office/drawing/2014/main" id="{2665C323-ED31-4716-8694-21481203ABBB}"/>
              </a:ext>
            </a:extLst>
          </p:cNvPr>
          <p:cNvSpPr>
            <a:spLocks noGrp="1"/>
          </p:cNvSpPr>
          <p:nvPr>
            <p:ph type="body" idx="1"/>
          </p:nvPr>
        </p:nvSpPr>
        <p:spPr>
          <a:xfrm>
            <a:off x="1297500" y="1567550"/>
            <a:ext cx="1800119" cy="2911200"/>
          </a:xfrm>
        </p:spPr>
        <p:txBody>
          <a:bodyPr>
            <a:normAutofit/>
          </a:bodyPr>
          <a:lstStyle/>
          <a:p>
            <a:pPr marL="146050" indent="0">
              <a:buNone/>
            </a:pPr>
            <a:r>
              <a:rPr lang="en-US" sz="1400" dirty="0"/>
              <a:t>This function will return the user’s choice as an integer 1, 2 or 3 which are rock, paper or scissors respectively. This function will also catch any errors like invalid input or value errors.</a:t>
            </a:r>
            <a:endParaRPr lang="en-IN" sz="1400" dirty="0"/>
          </a:p>
        </p:txBody>
      </p:sp>
      <p:sp>
        <p:nvSpPr>
          <p:cNvPr id="4" name="Text Placeholder 3">
            <a:extLst>
              <a:ext uri="{FF2B5EF4-FFF2-40B4-BE49-F238E27FC236}">
                <a16:creationId xmlns:a16="http://schemas.microsoft.com/office/drawing/2014/main" id="{9D969EF7-1C83-4193-A479-297B2B94E31F}"/>
              </a:ext>
            </a:extLst>
          </p:cNvPr>
          <p:cNvSpPr>
            <a:spLocks noGrp="1"/>
          </p:cNvSpPr>
          <p:nvPr>
            <p:ph type="body" idx="2"/>
          </p:nvPr>
        </p:nvSpPr>
        <p:spPr>
          <a:xfrm>
            <a:off x="3097619" y="1567550"/>
            <a:ext cx="5238802" cy="2911200"/>
          </a:xfrm>
        </p:spPr>
        <p:txBody>
          <a:bodyPr>
            <a:normAutofit/>
          </a:bodyPr>
          <a:lstStyle/>
          <a:p>
            <a:pPr marL="146050" indent="0">
              <a:buNone/>
            </a:pPr>
            <a:r>
              <a:rPr lang="en-US" sz="1000" b="0" dirty="0">
                <a:solidFill>
                  <a:srgbClr val="569CD6"/>
                </a:solidFill>
                <a:effectLst/>
                <a:latin typeface="Consolas" panose="020B0609020204030204" pitchFamily="49" charset="0"/>
              </a:rPr>
              <a:t>def</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get_user_choice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DCDCAA"/>
                </a:solidFill>
                <a:effectLst/>
                <a:latin typeface="Consolas" panose="020B0609020204030204" pitchFamily="49" charset="0"/>
              </a:rPr>
              <a:t>input</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1 for Rock, 2 for Paper, 3 for Scissors: "</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try</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4EC9B0"/>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except</a:t>
            </a:r>
            <a:r>
              <a:rPr lang="en-US" sz="1000" b="0" dirty="0">
                <a:solidFill>
                  <a:srgbClr val="D4D4D4"/>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ValueError</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"Your choice must be a number."</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quit</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&lt;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or</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&gt;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"Option must be between 1 and 3."</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get_number_of_rounds</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endParaRPr lang="en-US" sz="1000" b="0" dirty="0">
              <a:solidFill>
                <a:srgbClr val="D4D4D4"/>
              </a:solidFill>
              <a:effectLst/>
              <a:latin typeface="Consolas" panose="020B0609020204030204" pitchFamily="49" charset="0"/>
            </a:endParaRPr>
          </a:p>
          <a:p>
            <a:pPr marL="146050" indent="0">
              <a:buNone/>
            </a:pPr>
            <a:endParaRPr lang="en-IN" sz="1000" dirty="0"/>
          </a:p>
        </p:txBody>
      </p:sp>
    </p:spTree>
    <p:extLst>
      <p:ext uri="{BB962C8B-B14F-4D97-AF65-F5344CB8AC3E}">
        <p14:creationId xmlns:p14="http://schemas.microsoft.com/office/powerpoint/2010/main" val="93979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F339-BBF7-444B-B4F3-AB6A1BB34E05}"/>
              </a:ext>
            </a:extLst>
          </p:cNvPr>
          <p:cNvSpPr>
            <a:spLocks noGrp="1"/>
          </p:cNvSpPr>
          <p:nvPr>
            <p:ph type="title"/>
          </p:nvPr>
        </p:nvSpPr>
        <p:spPr/>
        <p:txBody>
          <a:bodyPr>
            <a:normAutofit fontScale="90000"/>
          </a:bodyPr>
          <a:lstStyle/>
          <a:p>
            <a:r>
              <a:rPr lang="en-US" dirty="0"/>
              <a:t>User defined function: </a:t>
            </a:r>
            <a:r>
              <a:rPr lang="en-US" dirty="0" err="1"/>
              <a:t>get_number_of_rounds</a:t>
            </a:r>
            <a:r>
              <a:rPr lang="en-US" dirty="0"/>
              <a:t>()</a:t>
            </a:r>
            <a:endParaRPr lang="en-IN" dirty="0"/>
          </a:p>
        </p:txBody>
      </p:sp>
      <p:sp>
        <p:nvSpPr>
          <p:cNvPr id="3" name="Text Placeholder 2">
            <a:extLst>
              <a:ext uri="{FF2B5EF4-FFF2-40B4-BE49-F238E27FC236}">
                <a16:creationId xmlns:a16="http://schemas.microsoft.com/office/drawing/2014/main" id="{823A4EDB-B788-4BAC-8DD8-AA60D7D8BC2E}"/>
              </a:ext>
            </a:extLst>
          </p:cNvPr>
          <p:cNvSpPr>
            <a:spLocks noGrp="1"/>
          </p:cNvSpPr>
          <p:nvPr>
            <p:ph type="body" idx="1"/>
          </p:nvPr>
        </p:nvSpPr>
        <p:spPr>
          <a:xfrm>
            <a:off x="1297500" y="1567550"/>
            <a:ext cx="1849737" cy="2911200"/>
          </a:xfrm>
        </p:spPr>
        <p:txBody>
          <a:bodyPr>
            <a:normAutofit lnSpcReduction="10000"/>
          </a:bodyPr>
          <a:lstStyle/>
          <a:p>
            <a:pPr marL="146050" indent="0">
              <a:buNone/>
            </a:pPr>
            <a:r>
              <a:rPr lang="en-US" dirty="0"/>
              <a:t>This function will return the number of rounds that the user wishes to play as an integer. The number of rounds must be a number greater than zero. If an invalid character is received, the function returns the default value of 5 rounds.</a:t>
            </a:r>
            <a:endParaRPr lang="en-IN" dirty="0"/>
          </a:p>
        </p:txBody>
      </p:sp>
      <p:sp>
        <p:nvSpPr>
          <p:cNvPr id="4" name="Text Placeholder 3">
            <a:extLst>
              <a:ext uri="{FF2B5EF4-FFF2-40B4-BE49-F238E27FC236}">
                <a16:creationId xmlns:a16="http://schemas.microsoft.com/office/drawing/2014/main" id="{D470814A-9837-4650-8548-9ADE34B3C880}"/>
              </a:ext>
            </a:extLst>
          </p:cNvPr>
          <p:cNvSpPr>
            <a:spLocks noGrp="1"/>
          </p:cNvSpPr>
          <p:nvPr>
            <p:ph type="body" idx="2"/>
          </p:nvPr>
        </p:nvSpPr>
        <p:spPr>
          <a:xfrm>
            <a:off x="2984205" y="1567550"/>
            <a:ext cx="5599814" cy="2911200"/>
          </a:xfrm>
        </p:spPr>
        <p:txBody>
          <a:bodyPr>
            <a:normAutofit/>
          </a:bodyPr>
          <a:lstStyle/>
          <a:p>
            <a:pPr marL="146050" indent="0">
              <a:buNone/>
            </a:pPr>
            <a:r>
              <a:rPr lang="en-US" sz="1050" b="0" dirty="0">
                <a:solidFill>
                  <a:srgbClr val="569CD6"/>
                </a:solidFill>
                <a:effectLst/>
                <a:latin typeface="Consolas" panose="020B0609020204030204" pitchFamily="49" charset="0"/>
              </a:rPr>
              <a:t>def</a:t>
            </a:r>
            <a:r>
              <a:rPr lang="en-US" sz="1050" b="0" dirty="0">
                <a:solidFill>
                  <a:srgbClr val="D4D4D4"/>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get_number_of_rounds</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 = </a:t>
            </a:r>
            <a:r>
              <a:rPr lang="en-US" sz="1050" b="0" dirty="0">
                <a:solidFill>
                  <a:srgbClr val="DCDCAA"/>
                </a:solidFill>
                <a:effectLst/>
                <a:latin typeface="Consolas" panose="020B0609020204030204" pitchFamily="49" charset="0"/>
              </a:rPr>
              <a:t>input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"Enter the number of rounds you wish to play: "</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try</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 = </a:t>
            </a:r>
            <a:r>
              <a:rPr lang="en-US" sz="1050" b="0" dirty="0">
                <a:solidFill>
                  <a:srgbClr val="4EC9B0"/>
                </a:solidFill>
                <a:effectLst/>
                <a:latin typeface="Consolas" panose="020B0609020204030204" pitchFamily="49" charset="0"/>
              </a:rPr>
              <a:t>int</a:t>
            </a:r>
            <a:r>
              <a:rPr lang="en-US" sz="1050" b="0" dirty="0">
                <a:solidFill>
                  <a:srgbClr val="D4D4D4"/>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except</a:t>
            </a:r>
            <a:r>
              <a:rPr lang="en-US" sz="1050" b="0" dirty="0">
                <a:solidFill>
                  <a:srgbClr val="D4D4D4"/>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ValueError</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"The number of rounds must be a number."</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"Default value of 5 rounds is set."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return</a:t>
            </a:r>
            <a:r>
              <a:rPr lang="en-US" sz="1050" b="0" dirty="0">
                <a:solidFill>
                  <a:srgbClr val="D4D4D4"/>
                </a:solidFill>
                <a:effectLst/>
                <a:latin typeface="Consolas" panose="020B0609020204030204" pitchFamily="49" charset="0"/>
              </a:rPr>
              <a:t> </a:t>
            </a:r>
            <a:r>
              <a:rPr lang="en-US" sz="1050" b="0" dirty="0">
                <a:solidFill>
                  <a:srgbClr val="B5CEA8"/>
                </a:solidFill>
                <a:effectLst/>
                <a:latin typeface="Consolas" panose="020B0609020204030204" pitchFamily="49" charset="0"/>
              </a:rPr>
              <a:t>5</a:t>
            </a:r>
            <a:endParaRPr lang="en-US" sz="1050" b="0" dirty="0">
              <a:solidFill>
                <a:srgbClr val="D4D4D4"/>
              </a:solidFill>
              <a:effectLst/>
              <a:latin typeface="Consolas" panose="020B0609020204030204" pitchFamily="49" charset="0"/>
            </a:endParaRP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if</a:t>
            </a:r>
            <a:r>
              <a:rPr lang="en-US" sz="1050" b="0" dirty="0">
                <a:solidFill>
                  <a:srgbClr val="D4D4D4"/>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 &lt; </a:t>
            </a:r>
            <a:r>
              <a:rPr lang="en-US" sz="1050" b="0" dirty="0">
                <a:solidFill>
                  <a:srgbClr val="B5CEA8"/>
                </a:solidFill>
                <a:effectLst/>
                <a:latin typeface="Consolas" panose="020B0609020204030204" pitchFamily="49" charset="0"/>
              </a:rPr>
              <a:t>1</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"Number of rounds must be more than 0."</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"Default value of 5 rounds is set."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return</a:t>
            </a:r>
            <a:r>
              <a:rPr lang="en-US" sz="1050" b="0" dirty="0">
                <a:solidFill>
                  <a:srgbClr val="D4D4D4"/>
                </a:solidFill>
                <a:effectLst/>
                <a:latin typeface="Consolas" panose="020B0609020204030204" pitchFamily="49" charset="0"/>
              </a:rPr>
              <a:t> </a:t>
            </a:r>
            <a:r>
              <a:rPr lang="en-US" sz="1050" b="0" dirty="0">
                <a:solidFill>
                  <a:srgbClr val="B5CEA8"/>
                </a:solidFill>
                <a:effectLst/>
                <a:latin typeface="Consolas" panose="020B0609020204030204" pitchFamily="49" charset="0"/>
              </a:rPr>
              <a:t>5</a:t>
            </a:r>
            <a:endParaRPr lang="en-US" sz="105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4343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1EF5-5BB4-4269-8C2C-07E5CECB721E}"/>
              </a:ext>
            </a:extLst>
          </p:cNvPr>
          <p:cNvSpPr>
            <a:spLocks noGrp="1"/>
          </p:cNvSpPr>
          <p:nvPr>
            <p:ph type="title"/>
          </p:nvPr>
        </p:nvSpPr>
        <p:spPr/>
        <p:txBody>
          <a:bodyPr/>
          <a:lstStyle/>
          <a:p>
            <a:r>
              <a:rPr lang="en-US" dirty="0"/>
              <a:t>User defined function: </a:t>
            </a:r>
            <a:r>
              <a:rPr lang="en-US" dirty="0" err="1"/>
              <a:t>play_round</a:t>
            </a:r>
            <a:r>
              <a:rPr lang="en-US" dirty="0"/>
              <a:t>()</a:t>
            </a:r>
            <a:endParaRPr lang="en-IN" dirty="0"/>
          </a:p>
        </p:txBody>
      </p:sp>
      <p:sp>
        <p:nvSpPr>
          <p:cNvPr id="3" name="Text Placeholder 2">
            <a:extLst>
              <a:ext uri="{FF2B5EF4-FFF2-40B4-BE49-F238E27FC236}">
                <a16:creationId xmlns:a16="http://schemas.microsoft.com/office/drawing/2014/main" id="{3621C074-19C6-4ADB-BCC4-72018C91DA36}"/>
              </a:ext>
            </a:extLst>
          </p:cNvPr>
          <p:cNvSpPr>
            <a:spLocks noGrp="1"/>
          </p:cNvSpPr>
          <p:nvPr>
            <p:ph type="body" idx="1"/>
          </p:nvPr>
        </p:nvSpPr>
        <p:spPr>
          <a:xfrm>
            <a:off x="1297500" y="1307850"/>
            <a:ext cx="2558574" cy="3170900"/>
          </a:xfrm>
        </p:spPr>
        <p:txBody>
          <a:bodyPr/>
          <a:lstStyle/>
          <a:p>
            <a:pPr marL="146050" indent="0">
              <a:buNone/>
            </a:pPr>
            <a:r>
              <a:rPr lang="en-US" dirty="0"/>
              <a:t>This function will take the computer’s choice and the user’s choice, to find the winner of the round. String “comp” is returned if the computer wins, string “user” is returned if the user wins or string “tie” is returned if the round is a tie.</a:t>
            </a:r>
            <a:endParaRPr lang="en-IN" dirty="0"/>
          </a:p>
        </p:txBody>
      </p:sp>
      <p:sp>
        <p:nvSpPr>
          <p:cNvPr id="4" name="Text Placeholder 3">
            <a:extLst>
              <a:ext uri="{FF2B5EF4-FFF2-40B4-BE49-F238E27FC236}">
                <a16:creationId xmlns:a16="http://schemas.microsoft.com/office/drawing/2014/main" id="{1C3CD4DE-389C-4B39-8632-F227F029A06E}"/>
              </a:ext>
            </a:extLst>
          </p:cNvPr>
          <p:cNvSpPr>
            <a:spLocks noGrp="1"/>
          </p:cNvSpPr>
          <p:nvPr>
            <p:ph type="body" idx="2"/>
          </p:nvPr>
        </p:nvSpPr>
        <p:spPr>
          <a:xfrm>
            <a:off x="3934047" y="1307850"/>
            <a:ext cx="4402373" cy="3441899"/>
          </a:xfrm>
        </p:spPr>
        <p:txBody>
          <a:bodyPr>
            <a:normAutofit lnSpcReduction="10000"/>
          </a:bodyPr>
          <a:lstStyle/>
          <a:p>
            <a:pPr marL="146050" indent="0">
              <a:buNone/>
            </a:pPr>
            <a:r>
              <a:rPr lang="en-US" sz="1000" b="0" dirty="0">
                <a:solidFill>
                  <a:srgbClr val="569CD6"/>
                </a:solidFill>
                <a:effectLst/>
                <a:latin typeface="Consolas" panose="020B0609020204030204" pitchFamily="49" charset="0"/>
              </a:rPr>
              <a:t>def</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play_round</a:t>
            </a:r>
            <a:r>
              <a:rPr lang="en-US" sz="1000" b="0" dirty="0">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"Rock"</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C586C0"/>
                </a:solidFill>
                <a:effectLst/>
                <a:latin typeface="Consolas" panose="020B0609020204030204" pitchFamily="49" charset="0"/>
              </a:rPr>
              <a:t>elif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2</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"Paper"</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else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"Scissors"</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'tie'</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else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and</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'comp'</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C586C0"/>
                </a:solidFill>
                <a:effectLst/>
                <a:latin typeface="Consolas" panose="020B0609020204030204" pitchFamily="49" charset="0"/>
              </a:rPr>
              <a:t>elif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2</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and</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'comp'</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C586C0"/>
                </a:solidFill>
                <a:effectLst/>
                <a:latin typeface="Consolas" panose="020B0609020204030204" pitchFamily="49" charset="0"/>
              </a:rPr>
              <a:t>elif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and</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2</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'comp'</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else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'user'</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endParaRPr lang="en-US" sz="1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5050703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1454</Words>
  <Application>Microsoft Office PowerPoint</Application>
  <PresentationFormat>On-screen Show (16:9)</PresentationFormat>
  <Paragraphs>108</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Consolas</vt:lpstr>
      <vt:lpstr>Montserrat</vt:lpstr>
      <vt:lpstr>Lato</vt:lpstr>
      <vt:lpstr>Focus</vt:lpstr>
      <vt:lpstr>Python Project Snake, Water &amp; Gun</vt:lpstr>
      <vt:lpstr>About the game</vt:lpstr>
      <vt:lpstr>About the code</vt:lpstr>
      <vt:lpstr>The code</vt:lpstr>
      <vt:lpstr>Modules and algorithm used</vt:lpstr>
      <vt:lpstr>User defined function: make_choice()</vt:lpstr>
      <vt:lpstr>User defined function: get_user_choice()</vt:lpstr>
      <vt:lpstr>User defined function: get_number_of_rounds()</vt:lpstr>
      <vt:lpstr>User defined function: play_round()</vt:lpstr>
      <vt:lpstr>User defined function: main()</vt:lpstr>
      <vt:lpstr>Calling the main function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Snake, Water &amp; Gun</dc:title>
  <cp:lastModifiedBy>Aditya Desai</cp:lastModifiedBy>
  <cp:revision>52</cp:revision>
  <dcterms:modified xsi:type="dcterms:W3CDTF">2022-01-16T13:48:21Z</dcterms:modified>
</cp:coreProperties>
</file>