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9" r:id="rId1"/>
  </p:sldMasterIdLst>
  <p:notesMasterIdLst>
    <p:notesMasterId r:id="rId14"/>
  </p:notesMasterIdLst>
  <p:sldIdLst>
    <p:sldId id="256" r:id="rId2"/>
    <p:sldId id="257" r:id="rId3"/>
    <p:sldId id="259" r:id="rId4"/>
    <p:sldId id="260" r:id="rId5"/>
    <p:sldId id="258" r:id="rId6"/>
    <p:sldId id="261" r:id="rId7"/>
    <p:sldId id="267" r:id="rId8"/>
    <p:sldId id="263" r:id="rId9"/>
    <p:sldId id="269"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DEFC3-0A0D-496F-8F81-8DCF654DAE49}"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C56D3-6C20-4501-80DF-DAF2CD6A8D9E}" type="slidenum">
              <a:rPr lang="en-IN" smtClean="0"/>
              <a:t>‹#›</a:t>
            </a:fld>
            <a:endParaRPr lang="en-IN"/>
          </a:p>
        </p:txBody>
      </p:sp>
    </p:spTree>
    <p:extLst>
      <p:ext uri="{BB962C8B-B14F-4D97-AF65-F5344CB8AC3E}">
        <p14:creationId xmlns:p14="http://schemas.microsoft.com/office/powerpoint/2010/main" val="127661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245877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B8BB7-B706-41B4-8771-D4FCF7E6A8F7}"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298159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422124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889894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2036588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2241990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335995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272879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74203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56289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B8BB7-B706-41B4-8771-D4FCF7E6A8F7}"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32822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B8BB7-B706-41B4-8771-D4FCF7E6A8F7}"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106835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B8BB7-B706-41B4-8771-D4FCF7E6A8F7}"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166151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B8BB7-B706-41B4-8771-D4FCF7E6A8F7}"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382703167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B8BB7-B706-41B4-8771-D4FCF7E6A8F7}"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71879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B8BB7-B706-41B4-8771-D4FCF7E6A8F7}"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357183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65B8BB7-B706-41B4-8771-D4FCF7E6A8F7}" type="datetimeFigureOut">
              <a:rPr lang="en-IN" smtClean="0"/>
              <a:t>24-08-2024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A6249FF-98E6-478D-A4B6-24155FCB9AB6}" type="slidenum">
              <a:rPr lang="en-IN" smtClean="0"/>
              <a:t>‹#›</a:t>
            </a:fld>
            <a:endParaRPr lang="en-IN"/>
          </a:p>
        </p:txBody>
      </p:sp>
    </p:spTree>
    <p:extLst>
      <p:ext uri="{BB962C8B-B14F-4D97-AF65-F5344CB8AC3E}">
        <p14:creationId xmlns:p14="http://schemas.microsoft.com/office/powerpoint/2010/main" val="365002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65B8BB7-B706-41B4-8771-D4FCF7E6A8F7}" type="datetimeFigureOut">
              <a:rPr lang="en-IN" smtClean="0"/>
              <a:t>24-08-2024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A6249FF-98E6-478D-A4B6-24155FCB9AB6}" type="slidenum">
              <a:rPr lang="en-IN" smtClean="0"/>
              <a:t>‹#›</a:t>
            </a:fld>
            <a:endParaRPr lang="en-IN"/>
          </a:p>
        </p:txBody>
      </p:sp>
    </p:spTree>
    <p:extLst>
      <p:ext uri="{BB962C8B-B14F-4D97-AF65-F5344CB8AC3E}">
        <p14:creationId xmlns:p14="http://schemas.microsoft.com/office/powerpoint/2010/main" val="3390180006"/>
      </p:ext>
    </p:extLst>
  </p:cSld>
  <p:clrMap bg1="dk1" tx1="lt1" bg2="dk2" tx2="lt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64" r:id="rId15"/>
    <p:sldLayoutId id="2147484365" r:id="rId16"/>
    <p:sldLayoutId id="2147484366"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A2E7-645A-5A1E-5FD7-CE63CB75A7DF}"/>
              </a:ext>
            </a:extLst>
          </p:cNvPr>
          <p:cNvSpPr>
            <a:spLocks noGrp="1"/>
          </p:cNvSpPr>
          <p:nvPr>
            <p:ph type="ctrTitle"/>
          </p:nvPr>
        </p:nvSpPr>
        <p:spPr>
          <a:xfrm>
            <a:off x="1524000" y="261257"/>
            <a:ext cx="9144000" cy="2139043"/>
          </a:xfrm>
        </p:spPr>
        <p:txBody>
          <a:bodyPr>
            <a:normAutofit/>
          </a:bodyPr>
          <a:lstStyle/>
          <a:p>
            <a:r>
              <a:rPr lang="en-IN" sz="4000" b="1" dirty="0">
                <a:solidFill>
                  <a:schemeClr val="tx1"/>
                </a:solidFill>
              </a:rPr>
              <a:t>Overview of Company Performance</a:t>
            </a:r>
          </a:p>
        </p:txBody>
      </p:sp>
      <p:sp>
        <p:nvSpPr>
          <p:cNvPr id="3" name="Subtitle 2">
            <a:extLst>
              <a:ext uri="{FF2B5EF4-FFF2-40B4-BE49-F238E27FC236}">
                <a16:creationId xmlns:a16="http://schemas.microsoft.com/office/drawing/2014/main" id="{0E614A0A-41E3-4532-10E5-BC8A61CFD323}"/>
              </a:ext>
            </a:extLst>
          </p:cNvPr>
          <p:cNvSpPr>
            <a:spLocks noGrp="1"/>
          </p:cNvSpPr>
          <p:nvPr>
            <p:ph type="subTitle" idx="1"/>
          </p:nvPr>
        </p:nvSpPr>
        <p:spPr>
          <a:xfrm>
            <a:off x="1524000" y="2530929"/>
            <a:ext cx="9144000" cy="3951513"/>
          </a:xfrm>
        </p:spPr>
        <p:txBody>
          <a:bodyPr>
            <a:normAutofit lnSpcReduction="10000"/>
          </a:bodyPr>
          <a:lstStyle/>
          <a:p>
            <a:pPr algn="just"/>
            <a:r>
              <a:rPr lang="en-US" dirty="0">
                <a:solidFill>
                  <a:schemeClr val="tx1"/>
                </a:solidFill>
              </a:rPr>
              <a:t>"</a:t>
            </a:r>
            <a:r>
              <a:rPr lang="en-US" sz="3200" dirty="0">
                <a:solidFill>
                  <a:schemeClr val="tx1"/>
                </a:solidFill>
              </a:rPr>
              <a:t>Good </a:t>
            </a:r>
            <a:r>
              <a:rPr lang="en-IN" sz="3200" dirty="0"/>
              <a:t>morning Sir</a:t>
            </a:r>
            <a:r>
              <a:rPr lang="en-US" sz="3200" dirty="0">
                <a:solidFill>
                  <a:schemeClr val="tx1"/>
                </a:solidFill>
              </a:rPr>
              <a:t>. My name is Aditya , and today, I'm excited to present the findings from our data analysis on the company's performance across different regions, monthly trends, and customer contributions. This analysis aims to provide actionable insights that can help us make informed business decisions moving forward</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10285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4600C-6166-B6A7-EF5E-6A8A6B8900BF}"/>
              </a:ext>
            </a:extLst>
          </p:cNvPr>
          <p:cNvPicPr>
            <a:picLocks noChangeAspect="1"/>
          </p:cNvPicPr>
          <p:nvPr/>
        </p:nvPicPr>
        <p:blipFill rotWithShape="1">
          <a:blip r:embed="rId2">
            <a:extLst>
              <a:ext uri="{28A0092B-C50C-407E-A947-70E740481C1C}">
                <a14:useLocalDpi xmlns:a14="http://schemas.microsoft.com/office/drawing/2010/main" val="0"/>
              </a:ext>
            </a:extLst>
          </a:blip>
          <a:srcRect l="3065" t="20844" r="6452" b="4062"/>
          <a:stretch/>
        </p:blipFill>
        <p:spPr>
          <a:xfrm>
            <a:off x="88490" y="0"/>
            <a:ext cx="12015020" cy="6676103"/>
          </a:xfrm>
          <a:prstGeom prst="rect">
            <a:avLst/>
          </a:prstGeom>
        </p:spPr>
      </p:pic>
    </p:spTree>
    <p:extLst>
      <p:ext uri="{BB962C8B-B14F-4D97-AF65-F5344CB8AC3E}">
        <p14:creationId xmlns:p14="http://schemas.microsoft.com/office/powerpoint/2010/main" val="115026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387-A9F8-9713-086D-E1382CA3D87E}"/>
              </a:ext>
            </a:extLst>
          </p:cNvPr>
          <p:cNvSpPr>
            <a:spLocks noGrp="1"/>
          </p:cNvSpPr>
          <p:nvPr>
            <p:ph type="title"/>
          </p:nvPr>
        </p:nvSpPr>
        <p:spPr/>
        <p:txBody>
          <a:bodyPr/>
          <a:lstStyle/>
          <a:p>
            <a:pPr algn="ctr"/>
            <a:r>
              <a:rPr lang="en-IN" b="1" dirty="0"/>
              <a:t>Strategic Recommendations</a:t>
            </a:r>
          </a:p>
        </p:txBody>
      </p:sp>
      <p:sp>
        <p:nvSpPr>
          <p:cNvPr id="3" name="Content Placeholder 2">
            <a:extLst>
              <a:ext uri="{FF2B5EF4-FFF2-40B4-BE49-F238E27FC236}">
                <a16:creationId xmlns:a16="http://schemas.microsoft.com/office/drawing/2014/main" id="{4687FB57-25ED-319D-ECAB-EF5BC79746D7}"/>
              </a:ext>
            </a:extLst>
          </p:cNvPr>
          <p:cNvSpPr>
            <a:spLocks noGrp="1"/>
          </p:cNvSpPr>
          <p:nvPr>
            <p:ph idx="1"/>
          </p:nvPr>
        </p:nvSpPr>
        <p:spPr/>
        <p:txBody>
          <a:bodyPr>
            <a:normAutofit lnSpcReduction="10000"/>
          </a:bodyPr>
          <a:lstStyle/>
          <a:p>
            <a:r>
              <a:rPr lang="en-US" dirty="0"/>
              <a:t>"Based on our analysis, we recommend focusing on expanding in the top-performing regions while exploring new strategies to improve performance in underperforming areas.“</a:t>
            </a:r>
          </a:p>
          <a:p>
            <a:r>
              <a:rPr lang="en-US" dirty="0"/>
              <a:t>"Consider targeting untapped markets in Africa and Asia to increase revenue and profitability.“</a:t>
            </a:r>
          </a:p>
          <a:p>
            <a:r>
              <a:rPr lang="en-US" dirty="0"/>
              <a:t>"Focus on maximizing seasonal opportunities, especially during the last four months of the year.“</a:t>
            </a:r>
          </a:p>
          <a:p>
            <a:r>
              <a:rPr lang="en-US" dirty="0"/>
              <a:t>"Strengthen consumer engagement strategies to maintain a diverse and robust customer base."</a:t>
            </a:r>
            <a:endParaRPr lang="en-IN" dirty="0"/>
          </a:p>
        </p:txBody>
      </p:sp>
    </p:spTree>
    <p:extLst>
      <p:ext uri="{BB962C8B-B14F-4D97-AF65-F5344CB8AC3E}">
        <p14:creationId xmlns:p14="http://schemas.microsoft.com/office/powerpoint/2010/main" val="39421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90BE-337D-E23F-4360-C69CAC3395A3}"/>
              </a:ext>
            </a:extLst>
          </p:cNvPr>
          <p:cNvSpPr>
            <a:spLocks noGrp="1"/>
          </p:cNvSpPr>
          <p:nvPr>
            <p:ph type="title"/>
          </p:nvPr>
        </p:nvSpPr>
        <p:spPr/>
        <p:txBody>
          <a:bodyPr/>
          <a:lstStyle/>
          <a:p>
            <a:pPr algn="ctr"/>
            <a:r>
              <a:rPr lang="en-IN" b="1" dirty="0"/>
              <a:t>Questions and Answers</a:t>
            </a:r>
          </a:p>
        </p:txBody>
      </p:sp>
      <p:sp>
        <p:nvSpPr>
          <p:cNvPr id="3" name="Content Placeholder 2">
            <a:extLst>
              <a:ext uri="{FF2B5EF4-FFF2-40B4-BE49-F238E27FC236}">
                <a16:creationId xmlns:a16="http://schemas.microsoft.com/office/drawing/2014/main" id="{A2197739-4186-94E1-14CE-DDB0D117697D}"/>
              </a:ext>
            </a:extLst>
          </p:cNvPr>
          <p:cNvSpPr>
            <a:spLocks noGrp="1"/>
          </p:cNvSpPr>
          <p:nvPr>
            <p:ph idx="1"/>
          </p:nvPr>
        </p:nvSpPr>
        <p:spPr>
          <a:xfrm>
            <a:off x="838200" y="1825625"/>
            <a:ext cx="10515600" cy="1468181"/>
          </a:xfrm>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"Thank you for your attention. I am now open to any questions or comments you may have."</a:t>
            </a:r>
          </a:p>
          <a:p>
            <a:endParaRPr lang="en-IN" dirty="0"/>
          </a:p>
        </p:txBody>
      </p:sp>
    </p:spTree>
    <p:extLst>
      <p:ext uri="{BB962C8B-B14F-4D97-AF65-F5344CB8AC3E}">
        <p14:creationId xmlns:p14="http://schemas.microsoft.com/office/powerpoint/2010/main" val="109823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3626B-2645-B4B1-7303-96027698D2DF}"/>
              </a:ext>
            </a:extLst>
          </p:cNvPr>
          <p:cNvSpPr>
            <a:spLocks noGrp="1"/>
          </p:cNvSpPr>
          <p:nvPr>
            <p:ph type="ctrTitle"/>
          </p:nvPr>
        </p:nvSpPr>
        <p:spPr>
          <a:xfrm>
            <a:off x="1524000" y="620486"/>
            <a:ext cx="9144000" cy="2008413"/>
          </a:xfrm>
        </p:spPr>
        <p:txBody>
          <a:bodyPr>
            <a:normAutofit/>
          </a:bodyPr>
          <a:lstStyle/>
          <a:p>
            <a:r>
              <a:rPr lang="en-US" b="1" dirty="0"/>
              <a:t>Data Loading and Cleaning Process</a:t>
            </a:r>
            <a:endParaRPr lang="en-IN" dirty="0"/>
          </a:p>
        </p:txBody>
      </p:sp>
      <p:sp>
        <p:nvSpPr>
          <p:cNvPr id="5" name="Subtitle 4">
            <a:extLst>
              <a:ext uri="{FF2B5EF4-FFF2-40B4-BE49-F238E27FC236}">
                <a16:creationId xmlns:a16="http://schemas.microsoft.com/office/drawing/2014/main" id="{167C8257-F860-84A8-325C-DBCCAE809F1A}"/>
              </a:ext>
            </a:extLst>
          </p:cNvPr>
          <p:cNvSpPr>
            <a:spLocks noGrp="1"/>
          </p:cNvSpPr>
          <p:nvPr>
            <p:ph type="subTitle" idx="1"/>
          </p:nvPr>
        </p:nvSpPr>
        <p:spPr>
          <a:xfrm>
            <a:off x="1523999" y="2922814"/>
            <a:ext cx="9301843" cy="3314700"/>
          </a:xfrm>
        </p:spPr>
        <p:txBody>
          <a:bodyPr>
            <a:normAutofit/>
          </a:bodyPr>
          <a:lstStyle/>
          <a:p>
            <a:pPr lvl="1"/>
            <a:r>
              <a:rPr lang="en-US" dirty="0"/>
              <a:t>"</a:t>
            </a:r>
            <a:endParaRPr lang="en-US" sz="3200" dirty="0"/>
          </a:p>
          <a:p>
            <a:pPr algn="just"/>
            <a:r>
              <a:rPr lang="en-US" sz="3600" dirty="0"/>
              <a:t>We started by loading and cleaning the data in Power BI to ensure accuracy. This involved removing duplicates, handling missing values, and standardizing data formats</a:t>
            </a:r>
            <a:r>
              <a:rPr lang="en-US" dirty="0"/>
              <a:t>."</a:t>
            </a:r>
            <a:endParaRPr lang="en-IN" dirty="0"/>
          </a:p>
        </p:txBody>
      </p:sp>
    </p:spTree>
    <p:extLst>
      <p:ext uri="{BB962C8B-B14F-4D97-AF65-F5344CB8AC3E}">
        <p14:creationId xmlns:p14="http://schemas.microsoft.com/office/powerpoint/2010/main" val="175215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75C0-99D8-EFB5-61CD-05CF6109E595}"/>
              </a:ext>
            </a:extLst>
          </p:cNvPr>
          <p:cNvSpPr>
            <a:spLocks noGrp="1"/>
          </p:cNvSpPr>
          <p:nvPr>
            <p:ph type="title" idx="4294967295"/>
          </p:nvPr>
        </p:nvSpPr>
        <p:spPr>
          <a:xfrm>
            <a:off x="0" y="365125"/>
            <a:ext cx="10515600" cy="1325563"/>
          </a:xfrm>
        </p:spPr>
        <p:txBody>
          <a:bodyPr>
            <a:normAutofit/>
          </a:bodyPr>
          <a:lstStyle/>
          <a:p>
            <a:pPr algn="ctr"/>
            <a:r>
              <a:rPr lang="en-US" b="1" dirty="0"/>
              <a:t>Analysis of Monthly Revenue Trends</a:t>
            </a:r>
            <a:endParaRPr lang="en-IN" b="1" dirty="0"/>
          </a:p>
        </p:txBody>
      </p:sp>
      <p:sp>
        <p:nvSpPr>
          <p:cNvPr id="3" name="Content Placeholder 2">
            <a:extLst>
              <a:ext uri="{FF2B5EF4-FFF2-40B4-BE49-F238E27FC236}">
                <a16:creationId xmlns:a16="http://schemas.microsoft.com/office/drawing/2014/main" id="{8173D3B3-3266-4323-B6D4-97A085E85130}"/>
              </a:ext>
            </a:extLst>
          </p:cNvPr>
          <p:cNvSpPr>
            <a:spLocks noGrp="1"/>
          </p:cNvSpPr>
          <p:nvPr>
            <p:ph idx="4294967295"/>
          </p:nvPr>
        </p:nvSpPr>
        <p:spPr>
          <a:xfrm>
            <a:off x="0" y="1825625"/>
            <a:ext cx="10515600" cy="4351338"/>
          </a:xfrm>
        </p:spPr>
        <p:txBody>
          <a:bodyPr>
            <a:normAutofit fontScale="92500" lnSpcReduction="20000"/>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"We observed that the first eight months of sales from January to August were very stable."</a:t>
            </a:r>
          </a:p>
          <a:p>
            <a:pPr marL="742950" lvl="1" indent="-285750">
              <a:buFont typeface="Arial" panose="020B0604020202020204" pitchFamily="34" charset="0"/>
              <a:buChar char="•"/>
            </a:pPr>
            <a:r>
              <a:rPr lang="en-US" sz="2800" dirty="0"/>
              <a:t>"The increase in revenue begins in September, with a 40% growth over the previous month. This pattern persisted up until November."</a:t>
            </a:r>
          </a:p>
          <a:p>
            <a:pPr marL="742950" lvl="1" indent="-285750">
              <a:buFont typeface="Arial" panose="020B0604020202020204" pitchFamily="34" charset="0"/>
              <a:buChar char="•"/>
            </a:pPr>
            <a:r>
              <a:rPr lang="en-US" sz="2800" dirty="0"/>
              <a:t>"Unfortunately, data for December is insufficient, so no inferences can be made."</a:t>
            </a:r>
          </a:p>
          <a:p>
            <a:pPr marL="742950" lvl="1" indent="-285750">
              <a:buFont typeface="Arial" panose="020B0604020202020204" pitchFamily="34" charset="0"/>
              <a:buChar char="•"/>
            </a:pPr>
            <a:r>
              <a:rPr lang="en-US" sz="2800" dirty="0"/>
              <a:t>"This research demonstrates how seasonality—which generally happens in the last four months of the year—affects retail store sales."</a:t>
            </a:r>
          </a:p>
          <a:p>
            <a:endParaRPr lang="en-IN" dirty="0"/>
          </a:p>
        </p:txBody>
      </p:sp>
    </p:spTree>
    <p:extLst>
      <p:ext uri="{BB962C8B-B14F-4D97-AF65-F5344CB8AC3E}">
        <p14:creationId xmlns:p14="http://schemas.microsoft.com/office/powerpoint/2010/main" val="259716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D1C2681-7AF5-0203-053A-33E699C12304}"/>
              </a:ext>
            </a:extLst>
          </p:cNvPr>
          <p:cNvPicPr>
            <a:picLocks noChangeAspect="1"/>
          </p:cNvPicPr>
          <p:nvPr/>
        </p:nvPicPr>
        <p:blipFill rotWithShape="1">
          <a:blip r:embed="rId2">
            <a:extLst>
              <a:ext uri="{28A0092B-C50C-407E-A947-70E740481C1C}">
                <a14:useLocalDpi xmlns:a14="http://schemas.microsoft.com/office/drawing/2010/main" val="0"/>
              </a:ext>
            </a:extLst>
          </a:blip>
          <a:srcRect l="1875" t="13412" r="6250"/>
          <a:stretch/>
        </p:blipFill>
        <p:spPr>
          <a:xfrm>
            <a:off x="0" y="0"/>
            <a:ext cx="12192000" cy="6858000"/>
          </a:xfrm>
          <a:prstGeom prst="rect">
            <a:avLst/>
          </a:prstGeom>
        </p:spPr>
      </p:pic>
    </p:spTree>
    <p:extLst>
      <p:ext uri="{BB962C8B-B14F-4D97-AF65-F5344CB8AC3E}">
        <p14:creationId xmlns:p14="http://schemas.microsoft.com/office/powerpoint/2010/main" val="53072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8E88-117F-8214-849E-36F63BC0D2E9}"/>
              </a:ext>
            </a:extLst>
          </p:cNvPr>
          <p:cNvSpPr>
            <a:spLocks noGrp="1"/>
          </p:cNvSpPr>
          <p:nvPr>
            <p:ph type="title"/>
          </p:nvPr>
        </p:nvSpPr>
        <p:spPr/>
        <p:txBody>
          <a:bodyPr/>
          <a:lstStyle/>
          <a:p>
            <a:pPr algn="ctr"/>
            <a:r>
              <a:rPr lang="en-IN" b="1" dirty="0"/>
              <a:t>Revenue Analysis by Region</a:t>
            </a:r>
          </a:p>
        </p:txBody>
      </p:sp>
      <p:sp>
        <p:nvSpPr>
          <p:cNvPr id="3" name="Content Placeholder 2">
            <a:extLst>
              <a:ext uri="{FF2B5EF4-FFF2-40B4-BE49-F238E27FC236}">
                <a16:creationId xmlns:a16="http://schemas.microsoft.com/office/drawing/2014/main" id="{57B7D12D-1909-C396-E539-CD601F594F54}"/>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"Since the UK already has a large demand and I understand you are more interested in nations where demand may be boosted, the UK is not included in these statistics."</a:t>
            </a:r>
          </a:p>
          <a:p>
            <a:pPr>
              <a:buFont typeface="Arial" panose="020B0604020202020204" pitchFamily="34" charset="0"/>
              <a:buChar char="•"/>
            </a:pPr>
            <a:r>
              <a:rPr lang="en-US" b="1" dirty="0"/>
              <a:t>Top Performing Regions:</a:t>
            </a:r>
            <a:r>
              <a:rPr lang="en-US" dirty="0"/>
              <a:t> Netherlands, Ireland, Germany, France, and Australia</a:t>
            </a:r>
          </a:p>
          <a:p>
            <a:pPr marL="742950" lvl="1" indent="-285750">
              <a:buFont typeface="Arial" panose="020B0604020202020204" pitchFamily="34" charset="0"/>
              <a:buChar char="•"/>
            </a:pPr>
            <a:r>
              <a:rPr lang="en-US" dirty="0"/>
              <a:t>"These regions have shown consistent growth, and we propose concentrating on these nations."</a:t>
            </a:r>
          </a:p>
          <a:p>
            <a:pPr>
              <a:buFont typeface="Arial" panose="020B0604020202020204" pitchFamily="34" charset="0"/>
              <a:buChar char="•"/>
            </a:pPr>
            <a:r>
              <a:rPr lang="en-US" b="1" dirty="0"/>
              <a:t>Low Performing Regions:</a:t>
            </a:r>
            <a:r>
              <a:rPr lang="en-US" dirty="0"/>
              <a:t> Saudi Arabia, USA, Bahrain, Czech Republic, and Brazil</a:t>
            </a:r>
          </a:p>
          <a:p>
            <a:pPr marL="742950" lvl="1" indent="-285750">
              <a:buFont typeface="Arial" panose="020B0604020202020204" pitchFamily="34" charset="0"/>
              <a:buChar char="•"/>
            </a:pPr>
            <a:r>
              <a:rPr lang="en-US" dirty="0"/>
              <a:t>"We see an opportunity here to explore strategies to improve performance in these regions."</a:t>
            </a:r>
          </a:p>
          <a:p>
            <a:endParaRPr lang="en-IN" dirty="0"/>
          </a:p>
        </p:txBody>
      </p:sp>
    </p:spTree>
    <p:extLst>
      <p:ext uri="{BB962C8B-B14F-4D97-AF65-F5344CB8AC3E}">
        <p14:creationId xmlns:p14="http://schemas.microsoft.com/office/powerpoint/2010/main" val="404447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FC389-EB38-0E8A-4E6D-32D9D9CFB06E}"/>
              </a:ext>
            </a:extLst>
          </p:cNvPr>
          <p:cNvPicPr>
            <a:picLocks noChangeAspect="1"/>
          </p:cNvPicPr>
          <p:nvPr/>
        </p:nvPicPr>
        <p:blipFill rotWithShape="1">
          <a:blip r:embed="rId2">
            <a:extLst>
              <a:ext uri="{28A0092B-C50C-407E-A947-70E740481C1C}">
                <a14:useLocalDpi xmlns:a14="http://schemas.microsoft.com/office/drawing/2010/main" val="0"/>
              </a:ext>
            </a:extLst>
          </a:blip>
          <a:srcRect l="2009" t="13013" r="7857" b="3766"/>
          <a:stretch/>
        </p:blipFill>
        <p:spPr>
          <a:xfrm>
            <a:off x="1" y="0"/>
            <a:ext cx="12192000" cy="6694714"/>
          </a:xfrm>
          <a:prstGeom prst="rect">
            <a:avLst/>
          </a:prstGeom>
        </p:spPr>
      </p:pic>
    </p:spTree>
    <p:extLst>
      <p:ext uri="{BB962C8B-B14F-4D97-AF65-F5344CB8AC3E}">
        <p14:creationId xmlns:p14="http://schemas.microsoft.com/office/powerpoint/2010/main" val="193888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3642-9454-1B6F-E7B5-68BBF0F58BE3}"/>
              </a:ext>
            </a:extLst>
          </p:cNvPr>
          <p:cNvSpPr>
            <a:spLocks noGrp="1"/>
          </p:cNvSpPr>
          <p:nvPr>
            <p:ph type="title"/>
          </p:nvPr>
        </p:nvSpPr>
        <p:spPr/>
        <p:txBody>
          <a:bodyPr/>
          <a:lstStyle/>
          <a:p>
            <a:pPr algn="ctr"/>
            <a:r>
              <a:rPr lang="en-IN" b="1" dirty="0"/>
              <a:t>Analysis of Consumer Purchases</a:t>
            </a:r>
          </a:p>
        </p:txBody>
      </p:sp>
      <p:sp>
        <p:nvSpPr>
          <p:cNvPr id="3" name="Content Placeholder 2">
            <a:extLst>
              <a:ext uri="{FF2B5EF4-FFF2-40B4-BE49-F238E27FC236}">
                <a16:creationId xmlns:a16="http://schemas.microsoft.com/office/drawing/2014/main" id="{88E3A831-8A72-E431-6E64-D4A9664DDB86}"/>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According to the statistics, there are not many differences between the top 10 consumer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highest revenue-producing consumer only spent 17% more than the second highest,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demonstrating that the company does not rely solely on a small number of consumers to generate income."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"This indicates limited consumer bargaining power and a positive business state." </a:t>
            </a:r>
          </a:p>
          <a:p>
            <a:endParaRPr lang="en-IN" dirty="0"/>
          </a:p>
        </p:txBody>
      </p:sp>
    </p:spTree>
    <p:extLst>
      <p:ext uri="{BB962C8B-B14F-4D97-AF65-F5344CB8AC3E}">
        <p14:creationId xmlns:p14="http://schemas.microsoft.com/office/powerpoint/2010/main" val="178462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96D00-003B-67A9-DD94-6D9DFAFAE877}"/>
              </a:ext>
            </a:extLst>
          </p:cNvPr>
          <p:cNvPicPr>
            <a:picLocks noChangeAspect="1"/>
          </p:cNvPicPr>
          <p:nvPr/>
        </p:nvPicPr>
        <p:blipFill rotWithShape="1">
          <a:blip r:embed="rId2">
            <a:extLst>
              <a:ext uri="{28A0092B-C50C-407E-A947-70E740481C1C}">
                <a14:useLocalDpi xmlns:a14="http://schemas.microsoft.com/office/drawing/2010/main" val="0"/>
              </a:ext>
            </a:extLst>
          </a:blip>
          <a:srcRect l="2661" t="14071" r="7419" b="3009"/>
          <a:stretch/>
        </p:blipFill>
        <p:spPr>
          <a:xfrm>
            <a:off x="0" y="0"/>
            <a:ext cx="12192000" cy="6858000"/>
          </a:xfrm>
          <a:prstGeom prst="rect">
            <a:avLst/>
          </a:prstGeom>
        </p:spPr>
      </p:pic>
    </p:spTree>
    <p:extLst>
      <p:ext uri="{BB962C8B-B14F-4D97-AF65-F5344CB8AC3E}">
        <p14:creationId xmlns:p14="http://schemas.microsoft.com/office/powerpoint/2010/main" val="292268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E64D-CFAC-1179-2F0F-8EF767F5DB01}"/>
              </a:ext>
            </a:extLst>
          </p:cNvPr>
          <p:cNvSpPr>
            <a:spLocks noGrp="1"/>
          </p:cNvSpPr>
          <p:nvPr>
            <p:ph type="title"/>
          </p:nvPr>
        </p:nvSpPr>
        <p:spPr/>
        <p:txBody>
          <a:bodyPr/>
          <a:lstStyle/>
          <a:p>
            <a:pPr algn="ctr"/>
            <a:r>
              <a:rPr lang="en-IN" b="1" dirty="0"/>
              <a:t>Geographic Revenue Distribution</a:t>
            </a:r>
          </a:p>
        </p:txBody>
      </p:sp>
      <p:sp>
        <p:nvSpPr>
          <p:cNvPr id="3" name="Content Placeholder 2">
            <a:extLst>
              <a:ext uri="{FF2B5EF4-FFF2-40B4-BE49-F238E27FC236}">
                <a16:creationId xmlns:a16="http://schemas.microsoft.com/office/drawing/2014/main" id="{E831DE89-43DE-FE90-270F-31A5C4C0E108}"/>
              </a:ext>
            </a:extLst>
          </p:cNvPr>
          <p:cNvSpPr>
            <a:spLocks noGrp="1"/>
          </p:cNvSpPr>
          <p:nvPr>
            <p:ph idx="1"/>
          </p:nvPr>
        </p:nvSpPr>
        <p:spPr/>
        <p:txBody>
          <a:bodyPr>
            <a:normAutofit fontScale="92500" lnSpcReduction="10000"/>
          </a:bodyPr>
          <a:lstStyle/>
          <a:p>
            <a:r>
              <a:rPr lang="en-US" dirty="0"/>
              <a:t>The map chart compares the places that have produced the greatest revenue to those that have not.</a:t>
            </a:r>
          </a:p>
          <a:p>
            <a:r>
              <a:rPr lang="en-US" dirty="0"/>
              <a:t>"Apart from the UK, nations like the Netherlands, Ireland, Germany, France, and Australia generate large profits. The company should invest more in these nations to boost product demand.“</a:t>
            </a:r>
          </a:p>
          <a:p>
            <a:r>
              <a:rPr lang="en-US" dirty="0"/>
              <a:t>The map also reveals that the majority of sales occur in the European zone, with only a small number in the American region.</a:t>
            </a:r>
          </a:p>
          <a:p>
            <a:r>
              <a:rPr lang="en-US" dirty="0"/>
              <a:t>"Along with Russia, there is no market for the items in Africa or Asia. Sales revenues and profitability might increase with the implementation of a fresh strategy focused on these areas."</a:t>
            </a:r>
            <a:endParaRPr lang="en-IN" dirty="0"/>
          </a:p>
        </p:txBody>
      </p:sp>
    </p:spTree>
    <p:extLst>
      <p:ext uri="{BB962C8B-B14F-4D97-AF65-F5344CB8AC3E}">
        <p14:creationId xmlns:p14="http://schemas.microsoft.com/office/powerpoint/2010/main" val="1501349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287</TotalTime>
  <Words>565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Mesh</vt:lpstr>
      <vt:lpstr>Overview of Company Performance</vt:lpstr>
      <vt:lpstr>Data Loading and Cleaning Process</vt:lpstr>
      <vt:lpstr>Analysis of Monthly Revenue Trends</vt:lpstr>
      <vt:lpstr>PowerPoint Presentation</vt:lpstr>
      <vt:lpstr>Revenue Analysis by Region</vt:lpstr>
      <vt:lpstr>PowerPoint Presentation</vt:lpstr>
      <vt:lpstr>Analysis of Consumer Purchases</vt:lpstr>
      <vt:lpstr>PowerPoint Presentation</vt:lpstr>
      <vt:lpstr>Geographic Revenue Distribution</vt:lpstr>
      <vt:lpstr>PowerPoint Presentation</vt:lpstr>
      <vt:lpstr>Strategic Recommendations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Dangwal</dc:creator>
  <cp:lastModifiedBy>Aditya Dangwal</cp:lastModifiedBy>
  <cp:revision>7</cp:revision>
  <dcterms:created xsi:type="dcterms:W3CDTF">2024-07-25T07:08:41Z</dcterms:created>
  <dcterms:modified xsi:type="dcterms:W3CDTF">2024-08-24T14:46:11Z</dcterms:modified>
</cp:coreProperties>
</file>