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56" r:id="rId1"/>
  </p:sldMasterIdLst>
  <p:notesMasterIdLst>
    <p:notesMasterId r:id="rId44"/>
  </p:notesMasterIdLst>
  <p:handoutMasterIdLst>
    <p:handoutMasterId r:id="rId45"/>
  </p:handoutMasterIdLst>
  <p:sldIdLst>
    <p:sldId id="256" r:id="rId2"/>
    <p:sldId id="258" r:id="rId3"/>
    <p:sldId id="327" r:id="rId4"/>
    <p:sldId id="319" r:id="rId5"/>
    <p:sldId id="261" r:id="rId6"/>
    <p:sldId id="320" r:id="rId7"/>
    <p:sldId id="321" r:id="rId8"/>
    <p:sldId id="260" r:id="rId9"/>
    <p:sldId id="322" r:id="rId10"/>
    <p:sldId id="314" r:id="rId11"/>
    <p:sldId id="309" r:id="rId12"/>
    <p:sldId id="310" r:id="rId13"/>
    <p:sldId id="328" r:id="rId14"/>
    <p:sldId id="266" r:id="rId15"/>
    <p:sldId id="267" r:id="rId16"/>
    <p:sldId id="268" r:id="rId17"/>
    <p:sldId id="311" r:id="rId18"/>
    <p:sldId id="270" r:id="rId19"/>
    <p:sldId id="271" r:id="rId20"/>
    <p:sldId id="272" r:id="rId21"/>
    <p:sldId id="336" r:id="rId22"/>
    <p:sldId id="275" r:id="rId23"/>
    <p:sldId id="276" r:id="rId24"/>
    <p:sldId id="277" r:id="rId25"/>
    <p:sldId id="278" r:id="rId26"/>
    <p:sldId id="279" r:id="rId27"/>
    <p:sldId id="280" r:id="rId28"/>
    <p:sldId id="331" r:id="rId29"/>
    <p:sldId id="282" r:id="rId30"/>
    <p:sldId id="284" r:id="rId31"/>
    <p:sldId id="286" r:id="rId32"/>
    <p:sldId id="287" r:id="rId33"/>
    <p:sldId id="316" r:id="rId34"/>
    <p:sldId id="289" r:id="rId35"/>
    <p:sldId id="292" r:id="rId36"/>
    <p:sldId id="313" r:id="rId37"/>
    <p:sldId id="337" r:id="rId38"/>
    <p:sldId id="338" r:id="rId39"/>
    <p:sldId id="339" r:id="rId40"/>
    <p:sldId id="340" r:id="rId41"/>
    <p:sldId id="341" r:id="rId42"/>
    <p:sldId id="342" r:id="rId43"/>
  </p:sldIdLst>
  <p:sldSz cx="9144000" cy="6858000" type="letter"/>
  <p:notesSz cx="6946900" cy="9220200"/>
  <p:defaultTextStyle>
    <a:defPPr>
      <a:defRPr lang="en-US"/>
    </a:defPPr>
    <a:lvl1pPr algn="ctr" rtl="0" eaLnBrk="0" fontAlgn="base" hangingPunct="0">
      <a:spcBef>
        <a:spcPct val="0"/>
      </a:spcBef>
      <a:spcAft>
        <a:spcPct val="0"/>
      </a:spcAft>
      <a:defRPr sz="2000" kern="1200">
        <a:solidFill>
          <a:schemeClr val="tx1"/>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9900"/>
    <a:srgbClr val="000000"/>
    <a:srgbClr val="0F2F54"/>
    <a:srgbClr val="FFFFFF"/>
    <a:srgbClr val="000099"/>
    <a:srgbClr val="00FF0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02" autoAdjust="0"/>
    <p:restoredTop sz="94656" autoAdjust="0"/>
  </p:normalViewPr>
  <p:slideViewPr>
    <p:cSldViewPr snapToGrid="0">
      <p:cViewPr>
        <p:scale>
          <a:sx n="80" d="100"/>
          <a:sy n="80" d="100"/>
        </p:scale>
        <p:origin x="-2508"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470"/>
    </p:cViewPr>
  </p:sorterViewPr>
  <p:notesViewPr>
    <p:cSldViewPr snapToGrid="0">
      <p:cViewPr varScale="1">
        <p:scale>
          <a:sx n="86" d="100"/>
          <a:sy n="86" d="100"/>
        </p:scale>
        <p:origin x="-3738" y="-84"/>
      </p:cViewPr>
      <p:guideLst>
        <p:guide orient="horz" pos="2904"/>
        <p:guide pos="218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032125" cy="454025"/>
          </a:xfrm>
          <a:prstGeom prst="rect">
            <a:avLst/>
          </a:prstGeom>
          <a:noFill/>
          <a:ln w="9525">
            <a:noFill/>
            <a:miter lim="800000"/>
            <a:headEnd/>
            <a:tailEnd/>
          </a:ln>
          <a:effectLst/>
        </p:spPr>
        <p:txBody>
          <a:bodyPr vert="horz" wrap="square" lIns="90338" tIns="45169" rIns="90338" bIns="45169" numCol="1" anchor="t" anchorCtr="0" compatLnSpc="1">
            <a:prstTxWarp prst="textNoShape">
              <a:avLst/>
            </a:prstTxWarp>
          </a:bodyPr>
          <a:lstStyle>
            <a:lvl1pPr algn="l">
              <a:defRPr sz="1200">
                <a:latin typeface="Arial" charset="0"/>
              </a:defRPr>
            </a:lvl1pPr>
          </a:lstStyle>
          <a:p>
            <a:pPr>
              <a:defRPr/>
            </a:pPr>
            <a:endParaRPr lang="en-US"/>
          </a:p>
        </p:txBody>
      </p:sp>
      <p:sp>
        <p:nvSpPr>
          <p:cNvPr id="113667" name="Rectangle 3"/>
          <p:cNvSpPr>
            <a:spLocks noGrp="1" noChangeArrowheads="1"/>
          </p:cNvSpPr>
          <p:nvPr>
            <p:ph type="dt" sz="quarter" idx="1"/>
          </p:nvPr>
        </p:nvSpPr>
        <p:spPr bwMode="auto">
          <a:xfrm>
            <a:off x="3941763" y="0"/>
            <a:ext cx="3030537" cy="454025"/>
          </a:xfrm>
          <a:prstGeom prst="rect">
            <a:avLst/>
          </a:prstGeom>
          <a:noFill/>
          <a:ln w="9525">
            <a:noFill/>
            <a:miter lim="800000"/>
            <a:headEnd/>
            <a:tailEnd/>
          </a:ln>
          <a:effectLst/>
        </p:spPr>
        <p:txBody>
          <a:bodyPr vert="horz" wrap="square" lIns="90338" tIns="45169" rIns="90338" bIns="45169" numCol="1" anchor="t" anchorCtr="0" compatLnSpc="1">
            <a:prstTxWarp prst="textNoShape">
              <a:avLst/>
            </a:prstTxWarp>
          </a:bodyPr>
          <a:lstStyle>
            <a:lvl1pPr algn="r">
              <a:defRPr sz="1200">
                <a:latin typeface="Arial" charset="0"/>
              </a:defRPr>
            </a:lvl1pPr>
          </a:lstStyle>
          <a:p>
            <a:pPr>
              <a:defRPr/>
            </a:pPr>
            <a:endParaRPr lang="en-US"/>
          </a:p>
        </p:txBody>
      </p:sp>
      <p:sp>
        <p:nvSpPr>
          <p:cNvPr id="113668" name="Rectangle 4"/>
          <p:cNvSpPr>
            <a:spLocks noGrp="1" noChangeArrowheads="1"/>
          </p:cNvSpPr>
          <p:nvPr>
            <p:ph type="ftr" sz="quarter" idx="2"/>
          </p:nvPr>
        </p:nvSpPr>
        <p:spPr bwMode="auto">
          <a:xfrm>
            <a:off x="0" y="8780463"/>
            <a:ext cx="3032125" cy="452437"/>
          </a:xfrm>
          <a:prstGeom prst="rect">
            <a:avLst/>
          </a:prstGeom>
          <a:noFill/>
          <a:ln w="9525">
            <a:noFill/>
            <a:miter lim="800000"/>
            <a:headEnd/>
            <a:tailEnd/>
          </a:ln>
          <a:effectLst/>
        </p:spPr>
        <p:txBody>
          <a:bodyPr vert="horz" wrap="square" lIns="90338" tIns="45169" rIns="90338" bIns="45169" numCol="1" anchor="b" anchorCtr="0" compatLnSpc="1">
            <a:prstTxWarp prst="textNoShape">
              <a:avLst/>
            </a:prstTxWarp>
          </a:bodyPr>
          <a:lstStyle>
            <a:lvl1pPr algn="l">
              <a:defRPr sz="1200">
                <a:latin typeface="Arial" charset="0"/>
              </a:defRPr>
            </a:lvl1pPr>
          </a:lstStyle>
          <a:p>
            <a:pPr>
              <a:defRPr/>
            </a:pPr>
            <a:endParaRPr lang="en-US"/>
          </a:p>
        </p:txBody>
      </p:sp>
      <p:sp>
        <p:nvSpPr>
          <p:cNvPr id="113669" name="Rectangle 5"/>
          <p:cNvSpPr>
            <a:spLocks noGrp="1" noChangeArrowheads="1"/>
          </p:cNvSpPr>
          <p:nvPr>
            <p:ph type="sldNum" sz="quarter" idx="3"/>
          </p:nvPr>
        </p:nvSpPr>
        <p:spPr bwMode="auto">
          <a:xfrm>
            <a:off x="3941763" y="8780463"/>
            <a:ext cx="3030537" cy="452437"/>
          </a:xfrm>
          <a:prstGeom prst="rect">
            <a:avLst/>
          </a:prstGeom>
          <a:noFill/>
          <a:ln w="9525">
            <a:noFill/>
            <a:miter lim="800000"/>
            <a:headEnd/>
            <a:tailEnd/>
          </a:ln>
          <a:effectLst/>
        </p:spPr>
        <p:txBody>
          <a:bodyPr vert="horz" wrap="square" lIns="90338" tIns="45169" rIns="90338" bIns="45169" numCol="1" anchor="b" anchorCtr="0" compatLnSpc="1">
            <a:prstTxWarp prst="textNoShape">
              <a:avLst/>
            </a:prstTxWarp>
          </a:bodyPr>
          <a:lstStyle>
            <a:lvl1pPr algn="r">
              <a:defRPr sz="1200">
                <a:latin typeface="Arial" charset="0"/>
              </a:defRPr>
            </a:lvl1pPr>
          </a:lstStyle>
          <a:p>
            <a:pPr>
              <a:defRPr/>
            </a:pPr>
            <a:fld id="{B9872FB5-AA7A-4DB2-8972-7208ABB4786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08313" cy="457200"/>
          </a:xfrm>
          <a:prstGeom prst="rect">
            <a:avLst/>
          </a:prstGeom>
          <a:noFill/>
          <a:ln w="9525">
            <a:noFill/>
            <a:miter lim="800000"/>
            <a:headEnd/>
            <a:tailEnd/>
          </a:ln>
          <a:effectLst/>
        </p:spPr>
        <p:txBody>
          <a:bodyPr vert="horz" wrap="square" lIns="90526" tIns="45263" rIns="90526" bIns="45263" numCol="1" anchor="t" anchorCtr="0" compatLnSpc="1">
            <a:prstTxWarp prst="textNoShape">
              <a:avLst/>
            </a:prstTxWarp>
          </a:bodyPr>
          <a:lstStyle>
            <a:lvl1pPr algn="l" defTabSz="906004">
              <a:defRPr sz="1200">
                <a:latin typeface="Arial" charset="0"/>
              </a:defRPr>
            </a:lvl1pPr>
          </a:lstStyle>
          <a:p>
            <a:pPr>
              <a:defRPr/>
            </a:pPr>
            <a:endParaRPr lang="en-US"/>
          </a:p>
        </p:txBody>
      </p:sp>
      <p:sp>
        <p:nvSpPr>
          <p:cNvPr id="65539" name="Rectangle 3"/>
          <p:cNvSpPr>
            <a:spLocks noGrp="1" noChangeArrowheads="1"/>
          </p:cNvSpPr>
          <p:nvPr>
            <p:ph type="dt" idx="1"/>
          </p:nvPr>
        </p:nvSpPr>
        <p:spPr bwMode="auto">
          <a:xfrm>
            <a:off x="3913188" y="0"/>
            <a:ext cx="3008312" cy="457200"/>
          </a:xfrm>
          <a:prstGeom prst="rect">
            <a:avLst/>
          </a:prstGeom>
          <a:noFill/>
          <a:ln w="9525">
            <a:noFill/>
            <a:miter lim="800000"/>
            <a:headEnd/>
            <a:tailEnd/>
          </a:ln>
          <a:effectLst/>
        </p:spPr>
        <p:txBody>
          <a:bodyPr vert="horz" wrap="square" lIns="90526" tIns="45263" rIns="90526" bIns="45263" numCol="1" anchor="t" anchorCtr="0" compatLnSpc="1">
            <a:prstTxWarp prst="textNoShape">
              <a:avLst/>
            </a:prstTxWarp>
          </a:bodyPr>
          <a:lstStyle>
            <a:lvl1pPr algn="r" defTabSz="906004">
              <a:defRPr sz="1200">
                <a:latin typeface="Arial"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68400" y="688975"/>
            <a:ext cx="4583113" cy="3436938"/>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904875" y="4351338"/>
            <a:ext cx="5114925" cy="4205287"/>
          </a:xfrm>
          <a:prstGeom prst="rect">
            <a:avLst/>
          </a:prstGeom>
          <a:noFill/>
          <a:ln w="9525">
            <a:noFill/>
            <a:miter lim="800000"/>
            <a:headEnd/>
            <a:tailEnd/>
          </a:ln>
          <a:effectLst/>
        </p:spPr>
        <p:txBody>
          <a:bodyPr vert="horz" wrap="square" lIns="90526" tIns="45263" rIns="90526" bIns="45263"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5542" name="Rectangle 6"/>
          <p:cNvSpPr>
            <a:spLocks noGrp="1" noChangeArrowheads="1"/>
          </p:cNvSpPr>
          <p:nvPr>
            <p:ph type="ftr" sz="quarter" idx="4"/>
          </p:nvPr>
        </p:nvSpPr>
        <p:spPr bwMode="auto">
          <a:xfrm>
            <a:off x="0" y="8788400"/>
            <a:ext cx="3008313" cy="457200"/>
          </a:xfrm>
          <a:prstGeom prst="rect">
            <a:avLst/>
          </a:prstGeom>
          <a:noFill/>
          <a:ln w="9525">
            <a:noFill/>
            <a:miter lim="800000"/>
            <a:headEnd/>
            <a:tailEnd/>
          </a:ln>
          <a:effectLst/>
        </p:spPr>
        <p:txBody>
          <a:bodyPr vert="horz" wrap="square" lIns="90526" tIns="45263" rIns="90526" bIns="45263" numCol="1" anchor="b" anchorCtr="0" compatLnSpc="1">
            <a:prstTxWarp prst="textNoShape">
              <a:avLst/>
            </a:prstTxWarp>
          </a:bodyPr>
          <a:lstStyle>
            <a:lvl1pPr algn="l" defTabSz="906004">
              <a:defRPr sz="1200">
                <a:latin typeface="Arial" charset="0"/>
              </a:defRPr>
            </a:lvl1pPr>
          </a:lstStyle>
          <a:p>
            <a:pPr>
              <a:defRPr/>
            </a:pPr>
            <a:endParaRPr lang="en-US"/>
          </a:p>
        </p:txBody>
      </p:sp>
      <p:sp>
        <p:nvSpPr>
          <p:cNvPr id="65543" name="Rectangle 7"/>
          <p:cNvSpPr>
            <a:spLocks noGrp="1" noChangeArrowheads="1"/>
          </p:cNvSpPr>
          <p:nvPr>
            <p:ph type="sldNum" sz="quarter" idx="5"/>
          </p:nvPr>
        </p:nvSpPr>
        <p:spPr bwMode="auto">
          <a:xfrm>
            <a:off x="3913188" y="8788400"/>
            <a:ext cx="3008312" cy="457200"/>
          </a:xfrm>
          <a:prstGeom prst="rect">
            <a:avLst/>
          </a:prstGeom>
          <a:noFill/>
          <a:ln w="9525">
            <a:noFill/>
            <a:miter lim="800000"/>
            <a:headEnd/>
            <a:tailEnd/>
          </a:ln>
          <a:effectLst/>
        </p:spPr>
        <p:txBody>
          <a:bodyPr vert="horz" wrap="square" lIns="90526" tIns="45263" rIns="90526" bIns="45263" numCol="1" anchor="b" anchorCtr="0" compatLnSpc="1">
            <a:prstTxWarp prst="textNoShape">
              <a:avLst/>
            </a:prstTxWarp>
          </a:bodyPr>
          <a:lstStyle>
            <a:lvl1pPr algn="r" defTabSz="906004">
              <a:defRPr sz="1200">
                <a:latin typeface="Arial" charset="0"/>
              </a:defRPr>
            </a:lvl1pPr>
          </a:lstStyle>
          <a:p>
            <a:pPr>
              <a:defRPr/>
            </a:pPr>
            <a:fld id="{7714A89C-52BA-494A-AE60-19EC7AF1FC2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Answers to questions</a:t>
            </a:r>
          </a:p>
          <a:p>
            <a:endParaRPr lang="en-US" dirty="0" smtClean="0"/>
          </a:p>
          <a:p>
            <a:r>
              <a:rPr lang="en-US" dirty="0" smtClean="0"/>
              <a:t>1) SLOC is typically used as a size estimation factor - this is too late for requirements so we use immature requirements to estimate our work</a:t>
            </a:r>
          </a:p>
          <a:p>
            <a:r>
              <a:rPr lang="en-US" dirty="0" smtClean="0"/>
              <a:t>2) See Barry </a:t>
            </a:r>
            <a:r>
              <a:rPr lang="en-US" dirty="0" err="1" smtClean="0"/>
              <a:t>Holchin's</a:t>
            </a:r>
            <a:r>
              <a:rPr lang="en-US" dirty="0" smtClean="0"/>
              <a:t> code growth model - also </a:t>
            </a:r>
            <a:r>
              <a:rPr lang="en-US" dirty="0" err="1" smtClean="0"/>
              <a:t>Galorath</a:t>
            </a:r>
            <a:r>
              <a:rPr lang="en-US" dirty="0" smtClean="0"/>
              <a:t> says that the typical code growth from Requirements to completion is 168 percent</a:t>
            </a:r>
            <a:endParaRPr lang="en-US" dirty="0"/>
          </a:p>
        </p:txBody>
      </p:sp>
      <p:sp>
        <p:nvSpPr>
          <p:cNvPr id="4" name="Slide Number Placeholder 3"/>
          <p:cNvSpPr>
            <a:spLocks noGrp="1"/>
          </p:cNvSpPr>
          <p:nvPr>
            <p:ph type="sldNum" sz="quarter" idx="10"/>
          </p:nvPr>
        </p:nvSpPr>
        <p:spPr/>
        <p:txBody>
          <a:bodyPr/>
          <a:lstStyle/>
          <a:p>
            <a:pPr>
              <a:defRPr/>
            </a:pPr>
            <a:fld id="{7714A89C-52BA-494A-AE60-19EC7AF1FC20}" type="slidenum">
              <a:rPr lang="en-US" smtClean="0"/>
              <a:pPr>
                <a:defRPr/>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miter lim="800000"/>
            <a:headEnd/>
            <a:tailEnd/>
          </a:ln>
        </p:spPr>
        <p:txBody>
          <a:bodyPr/>
          <a:lstStyle/>
          <a:p>
            <a:fld id="{44718DD5-EF8F-4981-A818-3C97D8C98B6D}" type="slidenum">
              <a:rPr lang="en-US" smtClean="0">
                <a:latin typeface="Times New Roman" pitchFamily="18" charset="0"/>
              </a:rPr>
              <a:pPr/>
              <a:t>36</a:t>
            </a:fld>
            <a:endParaRPr lang="en-US" smtClean="0">
              <a:latin typeface="Times New Roman" pitchFamily="1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535113" y="430213"/>
            <a:ext cx="3863975" cy="2898775"/>
          </a:xfrm>
          <a:ln/>
        </p:spPr>
      </p:sp>
      <p:sp>
        <p:nvSpPr>
          <p:cNvPr id="54275" name="Rectangle 3"/>
          <p:cNvSpPr>
            <a:spLocks noGrp="1" noChangeArrowheads="1"/>
          </p:cNvSpPr>
          <p:nvPr>
            <p:ph type="body" idx="1"/>
          </p:nvPr>
        </p:nvSpPr>
        <p:spPr>
          <a:xfrm>
            <a:off x="925617" y="4353270"/>
            <a:ext cx="5095666" cy="4200778"/>
          </a:xfrm>
          <a:noFill/>
          <a:ln w="9525"/>
        </p:spPr>
        <p:txBody>
          <a:bodyPr lIns="90779" tIns="45389" rIns="90779" bIns="45389"/>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71575" y="692150"/>
            <a:ext cx="4610100" cy="3457575"/>
          </a:xfrm>
          <a:ln/>
        </p:spPr>
      </p:sp>
      <p:sp>
        <p:nvSpPr>
          <p:cNvPr id="55299" name="Rectangle 3"/>
          <p:cNvSpPr>
            <a:spLocks noGrp="1" noChangeArrowheads="1"/>
          </p:cNvSpPr>
          <p:nvPr>
            <p:ph type="body" idx="1"/>
          </p:nvPr>
        </p:nvSpPr>
        <p:spPr>
          <a:xfrm>
            <a:off x="925617" y="4353270"/>
            <a:ext cx="5095666" cy="4200778"/>
          </a:xfrm>
          <a:noFill/>
          <a:ln w="9525"/>
        </p:spPr>
        <p:txBody>
          <a:bodyPr lIns="90779" tIns="45389" rIns="90779" bIns="45389"/>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69988" y="692150"/>
            <a:ext cx="4610100" cy="3457575"/>
          </a:xfrm>
          <a:prstGeom prst="rect">
            <a:avLst/>
          </a:prstGeom>
          <a:solidFill>
            <a:srgbClr val="FFFFFF"/>
          </a:solidFill>
          <a:ln>
            <a:solidFill>
              <a:srgbClr val="000000"/>
            </a:solidFill>
            <a:miter lim="800000"/>
            <a:headEnd/>
            <a:tailEnd/>
          </a:ln>
        </p:spPr>
      </p:sp>
      <p:sp>
        <p:nvSpPr>
          <p:cNvPr id="99331" name="Rectangle 3"/>
          <p:cNvSpPr>
            <a:spLocks noGrp="1" noChangeArrowheads="1"/>
          </p:cNvSpPr>
          <p:nvPr>
            <p:ph type="body" idx="1"/>
          </p:nvPr>
        </p:nvSpPr>
        <p:spPr bwMode="auto">
          <a:xfrm>
            <a:off x="927159" y="4379901"/>
            <a:ext cx="5092584" cy="4148175"/>
          </a:xfrm>
          <a:prstGeom prst="rect">
            <a:avLst/>
          </a:prstGeom>
          <a:solidFill>
            <a:srgbClr val="FFFFFF"/>
          </a:solidFill>
          <a:ln>
            <a:solidFill>
              <a:srgbClr val="000000"/>
            </a:solidFill>
            <a:miter lim="800000"/>
            <a:headEnd/>
            <a:tailEnd/>
          </a:ln>
        </p:spPr>
        <p:txBody>
          <a:bodyPr lIns="87367" tIns="43684" rIns="87367" bIns="43684"/>
          <a:lstStyle/>
          <a:p>
            <a:endParaRPr lang="fr-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71575" y="692150"/>
            <a:ext cx="4610100" cy="3457575"/>
          </a:xfrm>
          <a:prstGeom prst="rect">
            <a:avLst/>
          </a:prstGeom>
          <a:solidFill>
            <a:srgbClr val="FFFFFF"/>
          </a:solidFill>
          <a:ln>
            <a:solidFill>
              <a:srgbClr val="000000"/>
            </a:solidFill>
            <a:miter lim="800000"/>
            <a:headEnd/>
            <a:tailEnd/>
          </a:ln>
        </p:spPr>
      </p:sp>
      <p:sp>
        <p:nvSpPr>
          <p:cNvPr id="100355" name="Rectangle 3"/>
          <p:cNvSpPr>
            <a:spLocks noGrp="1" noChangeArrowheads="1"/>
          </p:cNvSpPr>
          <p:nvPr>
            <p:ph type="body" idx="1"/>
          </p:nvPr>
        </p:nvSpPr>
        <p:spPr bwMode="auto">
          <a:xfrm>
            <a:off x="925651" y="4352460"/>
            <a:ext cx="5095599" cy="4203057"/>
          </a:xfrm>
          <a:prstGeom prst="rect">
            <a:avLst/>
          </a:prstGeom>
          <a:solidFill>
            <a:srgbClr val="FFFFFF"/>
          </a:solidFill>
          <a:ln>
            <a:solidFill>
              <a:srgbClr val="000000"/>
            </a:solidFill>
            <a:miter lim="800000"/>
            <a:headEnd/>
            <a:tailEnd/>
          </a:ln>
        </p:spPr>
        <p:txBody>
          <a:bodyPr lIns="90751" tIns="45375" rIns="90751" bIns="45375"/>
          <a:lstStyle/>
          <a:p>
            <a:endParaRPr lang="fr-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miter lim="800000"/>
            <a:headEnd/>
            <a:tailEnd/>
          </a:ln>
        </p:spPr>
        <p:txBody>
          <a:bodyPr/>
          <a:lstStyle/>
          <a:p>
            <a:fld id="{CAA96119-39BE-4CBA-B584-DCEF6510DEEA}" type="slidenum">
              <a:rPr lang="en-US" smtClean="0">
                <a:latin typeface="Times New Roman" pitchFamily="18" charset="0"/>
              </a:rPr>
              <a:pPr/>
              <a:t>17</a:t>
            </a:fld>
            <a:endParaRPr lang="en-US" smtClean="0">
              <a:latin typeface="Times New Roman"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21336-B981-462A-9F85-E33107B966A9}" type="slidenum">
              <a:rPr lang="en-US"/>
              <a:pPr/>
              <a:t>25</a:t>
            </a:fld>
            <a:endParaRPr lang="en-US"/>
          </a:p>
        </p:txBody>
      </p:sp>
      <p:sp>
        <p:nvSpPr>
          <p:cNvPr id="132098" name="Rectangle 2"/>
          <p:cNvSpPr>
            <a:spLocks noGrp="1" noRot="1" noChangeAspect="1" noChangeArrowheads="1" noTextEdit="1"/>
          </p:cNvSpPr>
          <p:nvPr>
            <p:ph type="sldImg"/>
          </p:nvPr>
        </p:nvSpPr>
        <p:spPr>
          <a:xfrm>
            <a:off x="1171575" y="693738"/>
            <a:ext cx="4603750" cy="3454400"/>
          </a:xfrm>
          <a:ln w="12700" cap="flat"/>
        </p:spPr>
      </p:sp>
      <p:sp>
        <p:nvSpPr>
          <p:cNvPr id="132099" name="Rectangle 3"/>
          <p:cNvSpPr>
            <a:spLocks noGrp="1" noChangeArrowheads="1"/>
          </p:cNvSpPr>
          <p:nvPr>
            <p:ph type="body" idx="1"/>
          </p:nvPr>
        </p:nvSpPr>
        <p:spPr>
          <a:xfrm>
            <a:off x="926254" y="4379596"/>
            <a:ext cx="65" cy="184666"/>
          </a:xfrm>
          <a:ln/>
        </p:spPr>
        <p:txBody>
          <a:bodyPr wrap="none" lIns="0" tIns="0" rIns="0" bIns="0">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xfrm>
            <a:off x="1173163" y="692150"/>
            <a:ext cx="4605337" cy="3455988"/>
          </a:xfrm>
          <a:prstGeom prst="rect">
            <a:avLst/>
          </a:prstGeom>
          <a:solidFill>
            <a:srgbClr val="FFFFFF"/>
          </a:solidFill>
          <a:ln>
            <a:solidFill>
              <a:srgbClr val="000000"/>
            </a:solidFill>
            <a:miter lim="800000"/>
            <a:headEnd/>
            <a:tailEnd/>
          </a:ln>
        </p:spPr>
      </p:sp>
      <p:sp>
        <p:nvSpPr>
          <p:cNvPr id="129027" name="Rectangle 3"/>
          <p:cNvSpPr>
            <a:spLocks noGrp="1" noChangeArrowheads="1"/>
          </p:cNvSpPr>
          <p:nvPr>
            <p:ph type="body" idx="1"/>
          </p:nvPr>
        </p:nvSpPr>
        <p:spPr bwMode="auto">
          <a:xfrm>
            <a:off x="927159" y="4378376"/>
            <a:ext cx="5092584" cy="4149700"/>
          </a:xfrm>
          <a:prstGeom prst="rect">
            <a:avLst/>
          </a:prstGeom>
          <a:solidFill>
            <a:srgbClr val="FFFFFF"/>
          </a:solidFill>
          <a:ln>
            <a:solidFill>
              <a:srgbClr val="000000"/>
            </a:solidFill>
            <a:miter lim="800000"/>
            <a:headEnd/>
            <a:tailEnd/>
          </a:ln>
        </p:spPr>
        <p:txBody>
          <a:bodyPr lIns="87383" tIns="43691" rIns="87383" bIns="43691"/>
          <a:lstStyle/>
          <a:p>
            <a:endParaRPr lang="fr-CA"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CDD1F97-B9F4-481D-BAD0-9AAEFC988E4A}" type="slidenum">
              <a:rPr lang="en-US">
                <a:latin typeface="Times New Roman" pitchFamily="18" charset="0"/>
              </a:rPr>
              <a:pPr/>
              <a:t>35</a:t>
            </a:fld>
            <a:endParaRPr lang="en-US">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smtClean="0">
                <a:latin typeface="Times New Roman" pitchFamily="18" charset="0"/>
              </a:rPr>
              <a:t>Adding unnecessary requirements is called “gold plating”.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nchor="b"/>
          <a:lstStyle/>
          <a:p>
            <a:r>
              <a:rPr lang="en-US" smtClean="0"/>
              <a:t>Click to edit Master title style</a:t>
            </a:r>
            <a:endParaRPr lang="en-US" dirty="0"/>
          </a:p>
        </p:txBody>
      </p:sp>
      <p:sp>
        <p:nvSpPr>
          <p:cNvPr id="3" name="Subtitle 2"/>
          <p:cNvSpPr>
            <a:spLocks noGrp="1"/>
          </p:cNvSpPr>
          <p:nvPr>
            <p:ph type="subTitle" idx="1"/>
          </p:nvPr>
        </p:nvSpPr>
        <p:spPr>
          <a:xfrm>
            <a:off x="1371600" y="3584575"/>
            <a:ext cx="6400800" cy="609600"/>
          </a:xfrm>
        </p:spPr>
        <p:txBody>
          <a:bodyPr/>
          <a:lstStyle>
            <a:lvl1pPr marL="0" indent="0" algn="ctr">
              <a:buNone/>
              <a:defRPr>
                <a:solidFill>
                  <a:srgbClr val="3A222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26BC0145-BD8C-423A-A113-54059481D516}" type="slidenum">
              <a:rPr lang="en-US" smtClean="0"/>
              <a:pPr>
                <a:defRPr/>
              </a:pPr>
              <a:t>‹#›</a:t>
            </a:fld>
            <a:endParaRPr lang="en-US"/>
          </a:p>
        </p:txBody>
      </p:sp>
    </p:spTree>
    <p:extLst>
      <p:ext uri="{BB962C8B-B14F-4D97-AF65-F5344CB8AC3E}">
        <p14:creationId xmlns:p14="http://schemas.microsoft.com/office/powerpoint/2010/main" xmlns="" val="21007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FA5089-7A59-4F39-9466-0E1BEBFDD151}" type="slidenum">
              <a:rPr lang="en-US" smtClean="0"/>
              <a:pPr>
                <a:defRPr/>
              </a:pPr>
              <a:t>‹#›</a:t>
            </a:fld>
            <a:endParaRPr lang="en-US" dirty="0"/>
          </a:p>
        </p:txBody>
      </p:sp>
    </p:spTree>
    <p:extLst>
      <p:ext uri="{BB962C8B-B14F-4D97-AF65-F5344CB8AC3E}">
        <p14:creationId xmlns:p14="http://schemas.microsoft.com/office/powerpoint/2010/main" xmlns="" val="331337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AEE8958-D894-4432-84DD-CAB055829FD3}" type="slidenum">
              <a:rPr lang="en-US" smtClean="0"/>
              <a:pPr>
                <a:defRPr/>
              </a:pPr>
              <a:t>‹#›</a:t>
            </a:fld>
            <a:endParaRPr lang="en-US" dirty="0"/>
          </a:p>
        </p:txBody>
      </p:sp>
    </p:spTree>
    <p:extLst>
      <p:ext uri="{BB962C8B-B14F-4D97-AF65-F5344CB8AC3E}">
        <p14:creationId xmlns:p14="http://schemas.microsoft.com/office/powerpoint/2010/main" xmlns="" val="203317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229600" cy="724822"/>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838200" y="1063256"/>
            <a:ext cx="8229600" cy="5062907"/>
          </a:xfrm>
        </p:spPr>
        <p:txBody>
          <a:bodyPr/>
          <a:lstStyle>
            <a:lvl1pPr>
              <a:defRPr sz="2000"/>
            </a:lvl1pPr>
            <a:lvl2pPr>
              <a:defRPr sz="20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pPr>
              <a:defRPr/>
            </a:pPr>
            <a:fld id="{D9BA9976-1119-42E2-BA77-85C9DD494EA2}" type="slidenum">
              <a:rPr lang="en-US" smtClean="0"/>
              <a:pPr>
                <a:defRPr/>
              </a:pPr>
              <a:t>‹#›</a:t>
            </a:fld>
            <a:endParaRPr lang="en-US" dirty="0"/>
          </a:p>
        </p:txBody>
      </p:sp>
    </p:spTree>
    <p:extLst>
      <p:ext uri="{BB962C8B-B14F-4D97-AF65-F5344CB8AC3E}">
        <p14:creationId xmlns:p14="http://schemas.microsoft.com/office/powerpoint/2010/main" xmlns="" val="318004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3A222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pPr>
              <a:defRPr/>
            </a:pPr>
            <a:fld id="{197F701D-FEEF-411E-A9E5-1D52C2D9B236}" type="slidenum">
              <a:rPr lang="en-US" smtClean="0"/>
              <a:pPr>
                <a:defRPr/>
              </a:pPr>
              <a:t>‹#›</a:t>
            </a:fld>
            <a:endParaRPr lang="en-US"/>
          </a:p>
        </p:txBody>
      </p:sp>
    </p:spTree>
    <p:extLst>
      <p:ext uri="{BB962C8B-B14F-4D97-AF65-F5344CB8AC3E}">
        <p14:creationId xmlns:p14="http://schemas.microsoft.com/office/powerpoint/2010/main" xmlns="" val="256295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808075" y="161083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5912"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pPr>
              <a:defRPr/>
            </a:pPr>
            <a:fld id="{BD7F53F9-9ED8-4FA9-AE12-C1B99A48A92B}" type="slidenum">
              <a:rPr lang="en-US" smtClean="0"/>
              <a:pPr>
                <a:defRPr/>
              </a:pPr>
              <a:t>‹#›</a:t>
            </a:fld>
            <a:endParaRPr lang="en-US" dirty="0"/>
          </a:p>
        </p:txBody>
      </p:sp>
    </p:spTree>
    <p:extLst>
      <p:ext uri="{BB962C8B-B14F-4D97-AF65-F5344CB8AC3E}">
        <p14:creationId xmlns:p14="http://schemas.microsoft.com/office/powerpoint/2010/main" xmlns="" val="263652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pPr>
              <a:defRPr/>
            </a:pPr>
            <a:fld id="{60A31177-58D8-4EFC-82B5-EA614CD03D54}" type="slidenum">
              <a:rPr lang="en-US" smtClean="0"/>
              <a:pPr>
                <a:defRPr/>
              </a:pPr>
              <a:t>‹#›</a:t>
            </a:fld>
            <a:endParaRPr lang="en-US"/>
          </a:p>
        </p:txBody>
      </p:sp>
    </p:spTree>
    <p:extLst>
      <p:ext uri="{BB962C8B-B14F-4D97-AF65-F5344CB8AC3E}">
        <p14:creationId xmlns:p14="http://schemas.microsoft.com/office/powerpoint/2010/main" xmlns="" val="100697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pPr>
              <a:defRPr/>
            </a:pPr>
            <a:fld id="{494090DE-A043-4CDB-BC0B-983C13703E89}" type="slidenum">
              <a:rPr lang="en-US" smtClean="0"/>
              <a:pPr>
                <a:defRPr/>
              </a:pPr>
              <a:t>‹#›</a:t>
            </a:fld>
            <a:endParaRPr lang="en-US" dirty="0"/>
          </a:p>
        </p:txBody>
      </p:sp>
    </p:spTree>
    <p:extLst>
      <p:ext uri="{BB962C8B-B14F-4D97-AF65-F5344CB8AC3E}">
        <p14:creationId xmlns:p14="http://schemas.microsoft.com/office/powerpoint/2010/main" xmlns="" val="418659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172B2E8-CBA5-4D0C-A017-9480F9E0BA9D}" type="slidenum">
              <a:rPr lang="en-US" smtClean="0"/>
              <a:pPr>
                <a:defRPr/>
              </a:pPr>
              <a:t>‹#›</a:t>
            </a:fld>
            <a:endParaRPr lang="en-US" dirty="0"/>
          </a:p>
        </p:txBody>
      </p:sp>
    </p:spTree>
    <p:extLst>
      <p:ext uri="{BB962C8B-B14F-4D97-AF65-F5344CB8AC3E}">
        <p14:creationId xmlns:p14="http://schemas.microsoft.com/office/powerpoint/2010/main" xmlns="" val="90278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4D06F15-0F5B-4958-9658-6C124A04AC9C}" type="slidenum">
              <a:rPr lang="en-US" smtClean="0"/>
              <a:pPr>
                <a:defRPr/>
              </a:pPr>
              <a:t>‹#›</a:t>
            </a:fld>
            <a:endParaRPr lang="en-US"/>
          </a:p>
        </p:txBody>
      </p:sp>
    </p:spTree>
    <p:extLst>
      <p:ext uri="{BB962C8B-B14F-4D97-AF65-F5344CB8AC3E}">
        <p14:creationId xmlns:p14="http://schemas.microsoft.com/office/powerpoint/2010/main" xmlns="" val="208425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A83B44D-F8C6-4796-B2BE-3D0FD41F6146}" type="slidenum">
              <a:rPr lang="en-US" smtClean="0"/>
              <a:pPr>
                <a:defRPr/>
              </a:pPr>
              <a:t>‹#›</a:t>
            </a:fld>
            <a:endParaRPr lang="en-US"/>
          </a:p>
        </p:txBody>
      </p:sp>
    </p:spTree>
    <p:extLst>
      <p:ext uri="{BB962C8B-B14F-4D97-AF65-F5344CB8AC3E}">
        <p14:creationId xmlns:p14="http://schemas.microsoft.com/office/powerpoint/2010/main" xmlns="" val="4074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8229600" cy="76735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105786"/>
            <a:ext cx="8229600" cy="502037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133600" cy="365125"/>
          </a:xfrm>
          <a:prstGeom prst="rect">
            <a:avLst/>
          </a:prstGeom>
        </p:spPr>
        <p:txBody>
          <a:bodyPr vert="horz" lIns="91440" tIns="45720" rIns="91440" bIns="45720" rtlCol="0" anchor="ctr"/>
          <a:lstStyle>
            <a:lvl1pPr algn="l">
              <a:defRPr sz="1200">
                <a:solidFill>
                  <a:srgbClr val="3A2222"/>
                </a:solidFill>
              </a:defRPr>
            </a:lvl1pPr>
          </a:lstStyle>
          <a:p>
            <a:pPr>
              <a:defRPr/>
            </a:pPr>
            <a:endParaRPr lang="en-US"/>
          </a:p>
        </p:txBody>
      </p:sp>
      <p:sp>
        <p:nvSpPr>
          <p:cNvPr id="5" name="Footer Placeholder 4"/>
          <p:cNvSpPr>
            <a:spLocks noGrp="1"/>
          </p:cNvSpPr>
          <p:nvPr>
            <p:ph type="ftr" sz="quarter" idx="3"/>
          </p:nvPr>
        </p:nvSpPr>
        <p:spPr>
          <a:xfrm>
            <a:off x="3505200" y="6356350"/>
            <a:ext cx="2895600" cy="365125"/>
          </a:xfrm>
          <a:prstGeom prst="rect">
            <a:avLst/>
          </a:prstGeom>
        </p:spPr>
        <p:txBody>
          <a:bodyPr vert="horz" lIns="91440" tIns="45720" rIns="91440" bIns="45720" rtlCol="0" anchor="ctr"/>
          <a:lstStyle>
            <a:lvl1pPr algn="ctr">
              <a:defRPr sz="1200">
                <a:solidFill>
                  <a:srgbClr val="3A2222"/>
                </a:solidFill>
              </a:defRPr>
            </a:lvl1pPr>
          </a:lstStyle>
          <a:p>
            <a:pPr>
              <a:defRPr/>
            </a:pPr>
            <a:endParaRPr lang="en-US"/>
          </a:p>
        </p:txBody>
      </p:sp>
      <p:sp>
        <p:nvSpPr>
          <p:cNvPr id="6" name="Slide Number Placeholder 5"/>
          <p:cNvSpPr>
            <a:spLocks noGrp="1"/>
          </p:cNvSpPr>
          <p:nvPr>
            <p:ph type="sldNum" sz="quarter" idx="4"/>
          </p:nvPr>
        </p:nvSpPr>
        <p:spPr>
          <a:xfrm>
            <a:off x="6934200" y="6356350"/>
            <a:ext cx="2133600" cy="365125"/>
          </a:xfrm>
          <a:prstGeom prst="rect">
            <a:avLst/>
          </a:prstGeom>
        </p:spPr>
        <p:txBody>
          <a:bodyPr vert="horz" lIns="91440" tIns="45720" rIns="91440" bIns="45720" rtlCol="0" anchor="ctr"/>
          <a:lstStyle>
            <a:lvl1pPr algn="r">
              <a:defRPr sz="1200">
                <a:solidFill>
                  <a:srgbClr val="3A2222"/>
                </a:solidFill>
              </a:defRPr>
            </a:lvl1pPr>
          </a:lstStyle>
          <a:p>
            <a:pPr>
              <a:defRPr/>
            </a:pPr>
            <a:fld id="{CDFDD46A-28F1-4B24-AB69-FC42A6E40E8D}" type="slidenum">
              <a:rPr lang="en-US" smtClean="0"/>
              <a:pPr>
                <a:defRPr/>
              </a:pPr>
              <a:t>‹#›</a:t>
            </a:fld>
            <a:endParaRPr lang="en-US" dirty="0"/>
          </a:p>
        </p:txBody>
      </p:sp>
    </p:spTree>
    <p:extLst>
      <p:ext uri="{BB962C8B-B14F-4D97-AF65-F5344CB8AC3E}">
        <p14:creationId xmlns:p14="http://schemas.microsoft.com/office/powerpoint/2010/main" xmlns="" val="4150077879"/>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hf hdr="0" ftr="0" dt="0"/>
  <p:txStyles>
    <p:titleStyle>
      <a:lvl1pPr algn="ctr" defTabSz="914400" rtl="0" eaLnBrk="1" latinLnBrk="0" hangingPunct="1">
        <a:spcBef>
          <a:spcPct val="0"/>
        </a:spcBef>
        <a:buNone/>
        <a:defRPr sz="2800" b="1" kern="1200">
          <a:ln w="19050">
            <a:solidFill>
              <a:schemeClr val="tx1">
                <a:lumMod val="65000"/>
                <a:lumOff val="35000"/>
              </a:schemeClr>
            </a:solidFill>
          </a:ln>
          <a:solidFill>
            <a:schemeClr val="tx1">
              <a:lumMod val="65000"/>
              <a:lumOff val="35000"/>
            </a:schemeClr>
          </a:solidFill>
          <a:effectLst/>
          <a:latin typeface="Microsoft New Tai Lue" panose="020B0502040204020203" pitchFamily="34" charset="0"/>
          <a:ea typeface="+mj-ea"/>
          <a:cs typeface="Microsoft New Tai Lue" panose="020B0502040204020203"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3A222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3A2222"/>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3A222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3A2222"/>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3A222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slideLayout" Target="../slideLayouts/slideLayout6.xml"/><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slides/_rels/slide2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png"/><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wmf"/><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png"/><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slideLayout" Target="../slideLayouts/slideLayout2.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ctrTitle"/>
          </p:nvPr>
        </p:nvSpPr>
        <p:spPr>
          <a:xfrm>
            <a:off x="685799" y="2133600"/>
            <a:ext cx="8203019" cy="1470025"/>
          </a:xfrm>
        </p:spPr>
        <p:txBody>
          <a:bodyPr>
            <a:normAutofit/>
          </a:bodyPr>
          <a:lstStyle/>
          <a:p>
            <a:pPr eaLnBrk="1" fontAlgn="auto" hangingPunct="1">
              <a:spcAft>
                <a:spcPts val="0"/>
              </a:spcAft>
              <a:defRPr/>
            </a:pPr>
            <a:r>
              <a:rPr lang="en-US" dirty="0" smtClean="0"/>
              <a:t>Software Requirements Elicitation</a:t>
            </a:r>
            <a:endParaRPr dirty="0" smtClean="0"/>
          </a:p>
        </p:txBody>
      </p:sp>
      <p:sp>
        <p:nvSpPr>
          <p:cNvPr id="9219" name="Subtitle 3"/>
          <p:cNvSpPr>
            <a:spLocks noGrp="1"/>
          </p:cNvSpPr>
          <p:nvPr>
            <p:ph type="subTitle" idx="1"/>
          </p:nvPr>
        </p:nvSpPr>
        <p:spPr>
          <a:xfrm>
            <a:off x="1337450" y="3913520"/>
            <a:ext cx="6480175" cy="425450"/>
          </a:xfrm>
        </p:spPr>
        <p:txBody>
          <a:bodyPr>
            <a:noAutofit/>
          </a:bodyPr>
          <a:lstStyle/>
          <a:p>
            <a:pPr eaLnBrk="1" hangingPunct="1"/>
            <a:r>
              <a:rPr lang="en-US" sz="1600" dirty="0" smtClean="0"/>
              <a:t>Dr John H Robb, PMP, IEEE SEMC</a:t>
            </a:r>
          </a:p>
          <a:p>
            <a:pPr eaLnBrk="1" hangingPunct="1"/>
            <a:r>
              <a:rPr lang="en-US" sz="1600" dirty="0" smtClean="0"/>
              <a:t>UT Arlington</a:t>
            </a:r>
          </a:p>
          <a:p>
            <a:pPr eaLnBrk="1" hangingPunct="1"/>
            <a:r>
              <a:rPr lang="en-US" sz="1600" dirty="0" smtClean="0"/>
              <a:t>Computer Science and Engineering</a:t>
            </a:r>
            <a:endParaRPr lang="en-US" sz="12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Requirements Problems Can Be Disastrous!</a:t>
            </a:r>
          </a:p>
        </p:txBody>
      </p:sp>
      <p:sp>
        <p:nvSpPr>
          <p:cNvPr id="3075" name="Rectangle 3"/>
          <p:cNvSpPr>
            <a:spLocks noGrp="1" noChangeArrowheads="1"/>
          </p:cNvSpPr>
          <p:nvPr>
            <p:ph type="body" idx="1"/>
          </p:nvPr>
        </p:nvSpPr>
        <p:spPr/>
        <p:txBody>
          <a:bodyPr/>
          <a:lstStyle/>
          <a:p>
            <a:pPr eaLnBrk="1" hangingPunct="1"/>
            <a:r>
              <a:rPr lang="cs-CZ" sz="2000" b="1" dirty="0" smtClean="0">
                <a:solidFill>
                  <a:srgbClr val="FF0000"/>
                </a:solidFill>
              </a:rPr>
              <a:t>Insufficient requirements specification and their ad hoc management</a:t>
            </a:r>
          </a:p>
          <a:p>
            <a:pPr eaLnBrk="1" hangingPunct="1"/>
            <a:r>
              <a:rPr lang="cs-CZ" sz="2000" b="1" dirty="0" smtClean="0">
                <a:solidFill>
                  <a:srgbClr val="FF0000"/>
                </a:solidFill>
              </a:rPr>
              <a:t>Ambiguous and imprecise communication</a:t>
            </a:r>
          </a:p>
          <a:p>
            <a:pPr eaLnBrk="1" hangingPunct="1"/>
            <a:r>
              <a:rPr lang="cs-CZ" sz="2000" dirty="0" smtClean="0"/>
              <a:t>Brittle architecture</a:t>
            </a:r>
          </a:p>
          <a:p>
            <a:pPr eaLnBrk="1" hangingPunct="1"/>
            <a:r>
              <a:rPr lang="en-US" sz="2000" dirty="0" smtClean="0"/>
              <a:t>Overwhelming complexity</a:t>
            </a:r>
          </a:p>
          <a:p>
            <a:pPr eaLnBrk="1" hangingPunct="1"/>
            <a:r>
              <a:rPr lang="en-US" sz="2000" b="1" dirty="0" smtClean="0">
                <a:solidFill>
                  <a:srgbClr val="FF0000"/>
                </a:solidFill>
              </a:rPr>
              <a:t>Undetected inconsistencies </a:t>
            </a:r>
            <a:r>
              <a:rPr lang="cs-CZ" sz="2000" b="1" dirty="0" smtClean="0">
                <a:solidFill>
                  <a:srgbClr val="FF0000"/>
                </a:solidFill>
              </a:rPr>
              <a:t>in requirements, design, and implementation</a:t>
            </a:r>
            <a:endParaRPr lang="en-US" sz="2000" b="1" dirty="0" smtClean="0">
              <a:solidFill>
                <a:srgbClr val="FF0000"/>
              </a:solidFill>
            </a:endParaRPr>
          </a:p>
          <a:p>
            <a:pPr eaLnBrk="1" hangingPunct="1"/>
            <a:r>
              <a:rPr lang="en-US" sz="2000" dirty="0" smtClean="0"/>
              <a:t>Poor </a:t>
            </a:r>
            <a:r>
              <a:rPr lang="cs-CZ" sz="2000" dirty="0" smtClean="0"/>
              <a:t>and insufficient </a:t>
            </a:r>
            <a:r>
              <a:rPr lang="en-US" sz="2000" dirty="0" smtClean="0"/>
              <a:t>testing</a:t>
            </a:r>
          </a:p>
          <a:p>
            <a:pPr eaLnBrk="1" hangingPunct="1"/>
            <a:r>
              <a:rPr lang="en-US" sz="2000" dirty="0" smtClean="0"/>
              <a:t>Subjective assessment</a:t>
            </a:r>
            <a:r>
              <a:rPr lang="cs-CZ" sz="2000" dirty="0" smtClean="0"/>
              <a:t> of project status</a:t>
            </a:r>
            <a:endParaRPr lang="en-US" sz="2000" dirty="0" smtClean="0"/>
          </a:p>
          <a:p>
            <a:pPr eaLnBrk="1" hangingPunct="1"/>
            <a:r>
              <a:rPr lang="cs-CZ" sz="2000" dirty="0" smtClean="0"/>
              <a:t>Failure to attack risk</a:t>
            </a:r>
            <a:r>
              <a:rPr lang="en-US" sz="2000" dirty="0" smtClean="0"/>
              <a:t> </a:t>
            </a:r>
          </a:p>
          <a:p>
            <a:pPr eaLnBrk="1" hangingPunct="1"/>
            <a:r>
              <a:rPr lang="en-US" sz="2000" dirty="0" smtClean="0"/>
              <a:t>Uncontrolled change</a:t>
            </a:r>
            <a:r>
              <a:rPr lang="cs-CZ" sz="2000" dirty="0" smtClean="0"/>
              <a:t> propagation</a:t>
            </a:r>
            <a:endParaRPr lang="en-US" sz="2000" dirty="0" smtClean="0"/>
          </a:p>
          <a:p>
            <a:pPr eaLnBrk="1" hangingPunct="1"/>
            <a:r>
              <a:rPr lang="en-US" sz="2000" dirty="0" smtClean="0"/>
              <a:t>Insufficient automation</a:t>
            </a:r>
          </a:p>
        </p:txBody>
      </p:sp>
      <p:sp>
        <p:nvSpPr>
          <p:cNvPr id="5"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
        <p:nvSpPr>
          <p:cNvPr id="6" name="Slide Number Placeholder 5"/>
          <p:cNvSpPr>
            <a:spLocks noGrp="1"/>
          </p:cNvSpPr>
          <p:nvPr>
            <p:ph type="sldNum" sz="quarter" idx="12"/>
          </p:nvPr>
        </p:nvSpPr>
        <p:spPr/>
        <p:txBody>
          <a:bodyPr/>
          <a:lstStyle/>
          <a:p>
            <a:pPr>
              <a:defRPr/>
            </a:pPr>
            <a:fld id="{D9BA9976-1119-42E2-BA77-85C9DD494EA2}"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Grp="1" noChangeArrowheads="1"/>
          </p:cNvSpPr>
          <p:nvPr>
            <p:ph type="title"/>
          </p:nvPr>
        </p:nvSpPr>
        <p:spPr/>
        <p:txBody>
          <a:bodyPr/>
          <a:lstStyle/>
          <a:p>
            <a:pPr eaLnBrk="1" hangingPunct="1"/>
            <a:r>
              <a:rPr lang="en-US" smtClean="0"/>
              <a:t>Statistics from NIST Report</a:t>
            </a:r>
          </a:p>
        </p:txBody>
      </p:sp>
      <p:sp>
        <p:nvSpPr>
          <p:cNvPr id="868358" name="Rectangle 6"/>
          <p:cNvSpPr>
            <a:spLocks noGrp="1" noChangeArrowheads="1"/>
          </p:cNvSpPr>
          <p:nvPr>
            <p:ph idx="1"/>
          </p:nvPr>
        </p:nvSpPr>
        <p:spPr/>
        <p:txBody>
          <a:bodyPr/>
          <a:lstStyle/>
          <a:p>
            <a:pPr eaLnBrk="1" hangingPunct="1"/>
            <a:r>
              <a:rPr lang="en-US" smtClean="0"/>
              <a:t>NIST (</a:t>
            </a:r>
            <a:r>
              <a:rPr lang="en-US" smtClean="0">
                <a:solidFill>
                  <a:srgbClr val="FF0000"/>
                </a:solidFill>
              </a:rPr>
              <a:t>National Institute of Standards and Technology</a:t>
            </a:r>
            <a:r>
              <a:rPr lang="en-US" smtClean="0"/>
              <a:t>) has published a comprehensive (309 pages) and very interesting report on project statistics and experiences based on data from a large number of software projects</a:t>
            </a:r>
            <a:r>
              <a:rPr lang="en-US" baseline="30000" smtClean="0"/>
              <a:t>1</a:t>
            </a:r>
          </a:p>
          <a:p>
            <a:pPr lvl="1" eaLnBrk="1" hangingPunct="1"/>
            <a:r>
              <a:rPr lang="en-US" smtClean="0">
                <a:solidFill>
                  <a:srgbClr val="FF0000"/>
                </a:solidFill>
              </a:rPr>
              <a:t>70%</a:t>
            </a:r>
            <a:r>
              <a:rPr lang="en-US" smtClean="0"/>
              <a:t> of the defects are introduced in the </a:t>
            </a:r>
            <a:r>
              <a:rPr lang="en-US" smtClean="0">
                <a:solidFill>
                  <a:srgbClr val="FF0000"/>
                </a:solidFill>
              </a:rPr>
              <a:t>specification</a:t>
            </a:r>
            <a:r>
              <a:rPr lang="en-US" smtClean="0"/>
              <a:t> phase </a:t>
            </a:r>
          </a:p>
          <a:p>
            <a:pPr lvl="1" eaLnBrk="1" hangingPunct="1"/>
            <a:r>
              <a:rPr lang="en-US" smtClean="0">
                <a:solidFill>
                  <a:srgbClr val="FF0000"/>
                </a:solidFill>
              </a:rPr>
              <a:t>30%</a:t>
            </a:r>
            <a:r>
              <a:rPr lang="en-US" smtClean="0"/>
              <a:t> are introduced </a:t>
            </a:r>
            <a:r>
              <a:rPr lang="en-US" smtClean="0">
                <a:solidFill>
                  <a:srgbClr val="FF0000"/>
                </a:solidFill>
              </a:rPr>
              <a:t>later</a:t>
            </a:r>
            <a:r>
              <a:rPr lang="en-US" smtClean="0"/>
              <a:t> in the technical solution process</a:t>
            </a:r>
          </a:p>
          <a:p>
            <a:pPr lvl="1" eaLnBrk="1" hangingPunct="1"/>
            <a:r>
              <a:rPr lang="en-US" smtClean="0"/>
              <a:t>Only </a:t>
            </a:r>
            <a:r>
              <a:rPr lang="en-US" smtClean="0">
                <a:solidFill>
                  <a:srgbClr val="FF0000"/>
                </a:solidFill>
              </a:rPr>
              <a:t>5%</a:t>
            </a:r>
            <a:r>
              <a:rPr lang="en-US" smtClean="0"/>
              <a:t> of the specification inadequacies are corrected in the specification phase </a:t>
            </a:r>
          </a:p>
          <a:p>
            <a:pPr lvl="1" eaLnBrk="1" hangingPunct="1"/>
            <a:r>
              <a:rPr lang="en-US" smtClean="0">
                <a:solidFill>
                  <a:srgbClr val="FF0000"/>
                </a:solidFill>
              </a:rPr>
              <a:t>95% are detected later</a:t>
            </a:r>
            <a:r>
              <a:rPr lang="en-US" smtClean="0"/>
              <a:t> in the project or after delivery where the cost for correction on average is 22 times higher compared to a correction directly during the specification effort</a:t>
            </a:r>
          </a:p>
          <a:p>
            <a:pPr lvl="1" eaLnBrk="1" hangingPunct="1"/>
            <a:r>
              <a:rPr lang="en-US" smtClean="0"/>
              <a:t>The NIST report concludes that extensive testing is essential, however testing detects the dominating specification errors late in the process</a:t>
            </a:r>
          </a:p>
        </p:txBody>
      </p:sp>
      <p:sp>
        <p:nvSpPr>
          <p:cNvPr id="20482" name="Slide Number Placeholder 3"/>
          <p:cNvSpPr>
            <a:spLocks noGrp="1"/>
          </p:cNvSpPr>
          <p:nvPr>
            <p:ph type="sldNum" sz="quarter" idx="12"/>
          </p:nvPr>
        </p:nvSpPr>
        <p:spPr>
          <a:noFill/>
        </p:spPr>
        <p:txBody>
          <a:bodyPr/>
          <a:lstStyle/>
          <a:p>
            <a:pPr defTabSz="762000"/>
            <a:fld id="{F3A86009-DD75-412F-A551-486306C34243}" type="slidenum">
              <a:rPr lang="en-CA"/>
              <a:pPr defTabSz="762000"/>
              <a:t>11</a:t>
            </a:fld>
            <a:endParaRPr lang="en-CA"/>
          </a:p>
        </p:txBody>
      </p:sp>
      <p:sp>
        <p:nvSpPr>
          <p:cNvPr id="20485" name="Text Box 4"/>
          <p:cNvSpPr txBox="1">
            <a:spLocks noChangeArrowheads="1"/>
          </p:cNvSpPr>
          <p:nvPr/>
        </p:nvSpPr>
        <p:spPr bwMode="auto">
          <a:xfrm>
            <a:off x="117475" y="6086475"/>
            <a:ext cx="4552950" cy="457200"/>
          </a:xfrm>
          <a:prstGeom prst="rect">
            <a:avLst/>
          </a:prstGeom>
          <a:noFill/>
          <a:ln w="9525" algn="ctr">
            <a:noFill/>
            <a:miter lim="800000"/>
            <a:headEnd/>
            <a:tailEnd/>
          </a:ln>
        </p:spPr>
        <p:txBody>
          <a:bodyPr wrap="none">
            <a:spAutoFit/>
          </a:bodyPr>
          <a:lstStyle/>
          <a:p>
            <a:pPr eaLnBrk="0" hangingPunct="0">
              <a:spcBef>
                <a:spcPct val="0"/>
              </a:spcBef>
            </a:pPr>
            <a:r>
              <a:rPr lang="en-CA" sz="1200">
                <a:latin typeface="Times New Roman" pitchFamily="18" charset="0"/>
              </a:rPr>
              <a:t/>
            </a:r>
            <a:br>
              <a:rPr lang="en-CA" sz="1200">
                <a:latin typeface="Times New Roman" pitchFamily="18" charset="0"/>
              </a:rPr>
            </a:br>
            <a:r>
              <a:rPr lang="en-CA" sz="1200">
                <a:latin typeface="Times New Roman" pitchFamily="18" charset="0"/>
              </a:rPr>
              <a:t>[1] http://www.nist.gov/public_affairs/releases/n02-10.htm (May 2002)</a:t>
            </a:r>
          </a:p>
        </p:txBody>
      </p:sp>
      <p:sp>
        <p:nvSpPr>
          <p:cNvPr id="6"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835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835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835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835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83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35"/>
          <p:cNvSpPr>
            <a:spLocks noGrp="1" noChangeArrowheads="1"/>
          </p:cNvSpPr>
          <p:nvPr>
            <p:ph type="title"/>
          </p:nvPr>
        </p:nvSpPr>
        <p:spPr/>
        <p:txBody>
          <a:bodyPr/>
          <a:lstStyle/>
          <a:p>
            <a:pPr eaLnBrk="1" hangingPunct="1"/>
            <a:r>
              <a:rPr lang="en-US" smtClean="0"/>
              <a:t>Why Focus on Requirements ?</a:t>
            </a:r>
          </a:p>
        </p:txBody>
      </p:sp>
      <p:sp>
        <p:nvSpPr>
          <p:cNvPr id="1028" name="Rectangle 37"/>
          <p:cNvSpPr>
            <a:spLocks noGrp="1" noChangeArrowheads="1"/>
          </p:cNvSpPr>
          <p:nvPr>
            <p:ph idx="1"/>
          </p:nvPr>
        </p:nvSpPr>
        <p:spPr/>
        <p:txBody>
          <a:bodyPr/>
          <a:lstStyle/>
          <a:p>
            <a:pPr eaLnBrk="1" hangingPunct="1"/>
            <a:r>
              <a:rPr lang="en-CA" sz="2000" smtClean="0"/>
              <a:t>Distribution of Defects</a:t>
            </a:r>
          </a:p>
        </p:txBody>
      </p:sp>
      <p:sp>
        <p:nvSpPr>
          <p:cNvPr id="1027" name="Slide Number Placeholder 4"/>
          <p:cNvSpPr>
            <a:spLocks noGrp="1"/>
          </p:cNvSpPr>
          <p:nvPr>
            <p:ph type="sldNum" sz="quarter" idx="12"/>
          </p:nvPr>
        </p:nvSpPr>
        <p:spPr>
          <a:noFill/>
        </p:spPr>
        <p:txBody>
          <a:bodyPr/>
          <a:lstStyle/>
          <a:p>
            <a:pPr defTabSz="762000"/>
            <a:fld id="{CC611A18-B710-4AD1-A5AC-4CAA5E50BA95}" type="slidenum">
              <a:rPr lang="en-CA"/>
              <a:pPr defTabSz="762000"/>
              <a:t>12</a:t>
            </a:fld>
            <a:endParaRPr lang="en-CA" dirty="0"/>
          </a:p>
        </p:txBody>
      </p:sp>
      <p:sp>
        <p:nvSpPr>
          <p:cNvPr id="1029" name="Rectangle 38"/>
          <p:cNvSpPr>
            <a:spLocks noGrp="1" noChangeArrowheads="1"/>
          </p:cNvSpPr>
          <p:nvPr>
            <p:ph type="body" sz="half" idx="4294967295"/>
          </p:nvPr>
        </p:nvSpPr>
        <p:spPr>
          <a:xfrm>
            <a:off x="4622800" y="927100"/>
            <a:ext cx="4521200" cy="5575300"/>
          </a:xfrm>
        </p:spPr>
        <p:txBody>
          <a:bodyPr/>
          <a:lstStyle/>
          <a:p>
            <a:pPr eaLnBrk="1" hangingPunct="1"/>
            <a:r>
              <a:rPr lang="en-CA" sz="2000" smtClean="0"/>
              <a:t>Distribution of Effort to Fix Defects</a:t>
            </a:r>
          </a:p>
        </p:txBody>
      </p:sp>
      <p:graphicFrame>
        <p:nvGraphicFramePr>
          <p:cNvPr id="1026" name="Rectangle 5"/>
          <p:cNvGraphicFramePr>
            <a:graphicFrameLocks/>
          </p:cNvGraphicFramePr>
          <p:nvPr/>
        </p:nvGraphicFramePr>
        <p:xfrm>
          <a:off x="1460500" y="1987550"/>
          <a:ext cx="4330700" cy="3954463"/>
        </p:xfrm>
        <a:graphic>
          <a:graphicData uri="http://schemas.openxmlformats.org/presentationml/2006/ole">
            <p:oleObj spid="_x0000_s23554" name="Worksheet" r:id="rId4" imgW="0" imgH="0" progId="Excel.Sheet.8">
              <p:embed/>
            </p:oleObj>
          </a:graphicData>
        </a:graphic>
      </p:graphicFrame>
      <p:grpSp>
        <p:nvGrpSpPr>
          <p:cNvPr id="2" name="Group 39"/>
          <p:cNvGrpSpPr>
            <a:grpSpLocks/>
          </p:cNvGrpSpPr>
          <p:nvPr/>
        </p:nvGrpSpPr>
        <p:grpSpPr bwMode="auto">
          <a:xfrm>
            <a:off x="303213" y="2244725"/>
            <a:ext cx="4000500" cy="3113088"/>
            <a:chOff x="559" y="1820"/>
            <a:chExt cx="2190" cy="1733"/>
          </a:xfrm>
        </p:grpSpPr>
        <p:grpSp>
          <p:nvGrpSpPr>
            <p:cNvPr id="3" name="Group 6"/>
            <p:cNvGrpSpPr>
              <a:grpSpLocks/>
            </p:cNvGrpSpPr>
            <p:nvPr/>
          </p:nvGrpSpPr>
          <p:grpSpPr bwMode="auto">
            <a:xfrm>
              <a:off x="624" y="2147"/>
              <a:ext cx="2125" cy="1069"/>
              <a:chOff x="863" y="1569"/>
              <a:chExt cx="2774" cy="971"/>
            </a:xfrm>
          </p:grpSpPr>
          <p:sp>
            <p:nvSpPr>
              <p:cNvPr id="1053" name="Freeform 7"/>
              <p:cNvSpPr>
                <a:spLocks/>
              </p:cNvSpPr>
              <p:nvPr/>
            </p:nvSpPr>
            <p:spPr bwMode="auto">
              <a:xfrm>
                <a:off x="2316" y="1593"/>
                <a:ext cx="468" cy="569"/>
              </a:xfrm>
              <a:custGeom>
                <a:avLst/>
                <a:gdLst>
                  <a:gd name="T0" fmla="*/ 0 w 468"/>
                  <a:gd name="T1" fmla="*/ 264 h 569"/>
                  <a:gd name="T2" fmla="*/ 468 w 468"/>
                  <a:gd name="T3" fmla="*/ 0 h 569"/>
                  <a:gd name="T4" fmla="*/ 468 w 468"/>
                  <a:gd name="T5" fmla="*/ 306 h 569"/>
                  <a:gd name="T6" fmla="*/ 0 w 468"/>
                  <a:gd name="T7" fmla="*/ 569 h 569"/>
                  <a:gd name="T8" fmla="*/ 0 w 468"/>
                  <a:gd name="T9" fmla="*/ 264 h 569"/>
                  <a:gd name="T10" fmla="*/ 0 60000 65536"/>
                  <a:gd name="T11" fmla="*/ 0 60000 65536"/>
                  <a:gd name="T12" fmla="*/ 0 60000 65536"/>
                  <a:gd name="T13" fmla="*/ 0 60000 65536"/>
                  <a:gd name="T14" fmla="*/ 0 60000 65536"/>
                  <a:gd name="T15" fmla="*/ 0 w 468"/>
                  <a:gd name="T16" fmla="*/ 0 h 569"/>
                  <a:gd name="T17" fmla="*/ 468 w 468"/>
                  <a:gd name="T18" fmla="*/ 569 h 569"/>
                </a:gdLst>
                <a:ahLst/>
                <a:cxnLst>
                  <a:cxn ang="T10">
                    <a:pos x="T0" y="T1"/>
                  </a:cxn>
                  <a:cxn ang="T11">
                    <a:pos x="T2" y="T3"/>
                  </a:cxn>
                  <a:cxn ang="T12">
                    <a:pos x="T4" y="T5"/>
                  </a:cxn>
                  <a:cxn ang="T13">
                    <a:pos x="T6" y="T7"/>
                  </a:cxn>
                  <a:cxn ang="T14">
                    <a:pos x="T8" y="T9"/>
                  </a:cxn>
                </a:cxnLst>
                <a:rect l="T15" t="T16" r="T17" b="T18"/>
                <a:pathLst>
                  <a:path w="468" h="569">
                    <a:moveTo>
                      <a:pt x="0" y="264"/>
                    </a:moveTo>
                    <a:lnTo>
                      <a:pt x="468" y="0"/>
                    </a:lnTo>
                    <a:lnTo>
                      <a:pt x="468" y="306"/>
                    </a:lnTo>
                    <a:lnTo>
                      <a:pt x="0" y="569"/>
                    </a:lnTo>
                    <a:lnTo>
                      <a:pt x="0" y="264"/>
                    </a:lnTo>
                    <a:close/>
                  </a:path>
                </a:pathLst>
              </a:custGeom>
              <a:solidFill>
                <a:srgbClr val="004000"/>
              </a:solidFill>
              <a:ln w="9525">
                <a:solidFill>
                  <a:srgbClr val="000000"/>
                </a:solidFill>
                <a:prstDash val="solid"/>
                <a:round/>
                <a:headEnd/>
                <a:tailEnd/>
              </a:ln>
            </p:spPr>
            <p:txBody>
              <a:bodyPr/>
              <a:lstStyle/>
              <a:p>
                <a:endParaRPr lang="en-US"/>
              </a:p>
            </p:txBody>
          </p:sp>
          <p:sp>
            <p:nvSpPr>
              <p:cNvPr id="1054" name="Freeform 8"/>
              <p:cNvSpPr>
                <a:spLocks/>
              </p:cNvSpPr>
              <p:nvPr/>
            </p:nvSpPr>
            <p:spPr bwMode="auto">
              <a:xfrm>
                <a:off x="2316" y="1569"/>
                <a:ext cx="468" cy="288"/>
              </a:xfrm>
              <a:custGeom>
                <a:avLst/>
                <a:gdLst>
                  <a:gd name="T0" fmla="*/ 0 w 468"/>
                  <a:gd name="T1" fmla="*/ 0 h 288"/>
                  <a:gd name="T2" fmla="*/ 18 w 468"/>
                  <a:gd name="T3" fmla="*/ 0 h 288"/>
                  <a:gd name="T4" fmla="*/ 36 w 468"/>
                  <a:gd name="T5" fmla="*/ 0 h 288"/>
                  <a:gd name="T6" fmla="*/ 78 w 468"/>
                  <a:gd name="T7" fmla="*/ 0 h 288"/>
                  <a:gd name="T8" fmla="*/ 96 w 468"/>
                  <a:gd name="T9" fmla="*/ 0 h 288"/>
                  <a:gd name="T10" fmla="*/ 114 w 468"/>
                  <a:gd name="T11" fmla="*/ 0 h 288"/>
                  <a:gd name="T12" fmla="*/ 132 w 468"/>
                  <a:gd name="T13" fmla="*/ 0 h 288"/>
                  <a:gd name="T14" fmla="*/ 156 w 468"/>
                  <a:gd name="T15" fmla="*/ 0 h 288"/>
                  <a:gd name="T16" fmla="*/ 192 w 468"/>
                  <a:gd name="T17" fmla="*/ 0 h 288"/>
                  <a:gd name="T18" fmla="*/ 210 w 468"/>
                  <a:gd name="T19" fmla="*/ 6 h 288"/>
                  <a:gd name="T20" fmla="*/ 228 w 468"/>
                  <a:gd name="T21" fmla="*/ 6 h 288"/>
                  <a:gd name="T22" fmla="*/ 252 w 468"/>
                  <a:gd name="T23" fmla="*/ 6 h 288"/>
                  <a:gd name="T24" fmla="*/ 270 w 468"/>
                  <a:gd name="T25" fmla="*/ 6 h 288"/>
                  <a:gd name="T26" fmla="*/ 288 w 468"/>
                  <a:gd name="T27" fmla="*/ 6 h 288"/>
                  <a:gd name="T28" fmla="*/ 324 w 468"/>
                  <a:gd name="T29" fmla="*/ 12 h 288"/>
                  <a:gd name="T30" fmla="*/ 342 w 468"/>
                  <a:gd name="T31" fmla="*/ 12 h 288"/>
                  <a:gd name="T32" fmla="*/ 360 w 468"/>
                  <a:gd name="T33" fmla="*/ 12 h 288"/>
                  <a:gd name="T34" fmla="*/ 378 w 468"/>
                  <a:gd name="T35" fmla="*/ 18 h 288"/>
                  <a:gd name="T36" fmla="*/ 396 w 468"/>
                  <a:gd name="T37" fmla="*/ 18 h 288"/>
                  <a:gd name="T38" fmla="*/ 432 w 468"/>
                  <a:gd name="T39" fmla="*/ 24 h 288"/>
                  <a:gd name="T40" fmla="*/ 450 w 468"/>
                  <a:gd name="T41" fmla="*/ 24 h 288"/>
                  <a:gd name="T42" fmla="*/ 468 w 468"/>
                  <a:gd name="T43" fmla="*/ 24 h 288"/>
                  <a:gd name="T44" fmla="*/ 0 w 468"/>
                  <a:gd name="T45" fmla="*/ 288 h 288"/>
                  <a:gd name="T46" fmla="*/ 0 w 468"/>
                  <a:gd name="T47" fmla="*/ 0 h 2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8"/>
                  <a:gd name="T73" fmla="*/ 0 h 288"/>
                  <a:gd name="T74" fmla="*/ 468 w 468"/>
                  <a:gd name="T75" fmla="*/ 288 h 2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8" h="288">
                    <a:moveTo>
                      <a:pt x="0" y="0"/>
                    </a:moveTo>
                    <a:lnTo>
                      <a:pt x="18" y="0"/>
                    </a:lnTo>
                    <a:lnTo>
                      <a:pt x="36" y="0"/>
                    </a:lnTo>
                    <a:lnTo>
                      <a:pt x="78" y="0"/>
                    </a:lnTo>
                    <a:lnTo>
                      <a:pt x="96" y="0"/>
                    </a:lnTo>
                    <a:lnTo>
                      <a:pt x="114" y="0"/>
                    </a:lnTo>
                    <a:lnTo>
                      <a:pt x="132" y="0"/>
                    </a:lnTo>
                    <a:lnTo>
                      <a:pt x="156" y="0"/>
                    </a:lnTo>
                    <a:lnTo>
                      <a:pt x="192" y="0"/>
                    </a:lnTo>
                    <a:lnTo>
                      <a:pt x="210" y="6"/>
                    </a:lnTo>
                    <a:lnTo>
                      <a:pt x="228" y="6"/>
                    </a:lnTo>
                    <a:lnTo>
                      <a:pt x="252" y="6"/>
                    </a:lnTo>
                    <a:lnTo>
                      <a:pt x="270" y="6"/>
                    </a:lnTo>
                    <a:lnTo>
                      <a:pt x="288" y="6"/>
                    </a:lnTo>
                    <a:lnTo>
                      <a:pt x="324" y="12"/>
                    </a:lnTo>
                    <a:lnTo>
                      <a:pt x="342" y="12"/>
                    </a:lnTo>
                    <a:lnTo>
                      <a:pt x="360" y="12"/>
                    </a:lnTo>
                    <a:lnTo>
                      <a:pt x="378" y="18"/>
                    </a:lnTo>
                    <a:lnTo>
                      <a:pt x="396" y="18"/>
                    </a:lnTo>
                    <a:lnTo>
                      <a:pt x="432" y="24"/>
                    </a:lnTo>
                    <a:lnTo>
                      <a:pt x="450" y="24"/>
                    </a:lnTo>
                    <a:lnTo>
                      <a:pt x="468" y="24"/>
                    </a:lnTo>
                    <a:lnTo>
                      <a:pt x="0" y="288"/>
                    </a:lnTo>
                    <a:lnTo>
                      <a:pt x="0" y="0"/>
                    </a:lnTo>
                    <a:close/>
                  </a:path>
                </a:pathLst>
              </a:custGeom>
              <a:solidFill>
                <a:srgbClr val="008000"/>
              </a:solidFill>
              <a:ln w="9525">
                <a:solidFill>
                  <a:srgbClr val="000000"/>
                </a:solidFill>
                <a:prstDash val="solid"/>
                <a:round/>
                <a:headEnd/>
                <a:tailEnd/>
              </a:ln>
            </p:spPr>
            <p:txBody>
              <a:bodyPr/>
              <a:lstStyle/>
              <a:p>
                <a:endParaRPr lang="en-US"/>
              </a:p>
            </p:txBody>
          </p:sp>
          <p:sp>
            <p:nvSpPr>
              <p:cNvPr id="1055" name="Freeform 9"/>
              <p:cNvSpPr>
                <a:spLocks/>
              </p:cNvSpPr>
              <p:nvPr/>
            </p:nvSpPr>
            <p:spPr bwMode="auto">
              <a:xfrm>
                <a:off x="2448" y="1737"/>
                <a:ext cx="973" cy="443"/>
              </a:xfrm>
              <a:custGeom>
                <a:avLst/>
                <a:gdLst>
                  <a:gd name="T0" fmla="*/ 0 w 973"/>
                  <a:gd name="T1" fmla="*/ 138 h 443"/>
                  <a:gd name="T2" fmla="*/ 973 w 973"/>
                  <a:gd name="T3" fmla="*/ 0 h 443"/>
                  <a:gd name="T4" fmla="*/ 973 w 973"/>
                  <a:gd name="T5" fmla="*/ 306 h 443"/>
                  <a:gd name="T6" fmla="*/ 0 w 973"/>
                  <a:gd name="T7" fmla="*/ 443 h 443"/>
                  <a:gd name="T8" fmla="*/ 0 w 973"/>
                  <a:gd name="T9" fmla="*/ 138 h 443"/>
                  <a:gd name="T10" fmla="*/ 0 60000 65536"/>
                  <a:gd name="T11" fmla="*/ 0 60000 65536"/>
                  <a:gd name="T12" fmla="*/ 0 60000 65536"/>
                  <a:gd name="T13" fmla="*/ 0 60000 65536"/>
                  <a:gd name="T14" fmla="*/ 0 60000 65536"/>
                  <a:gd name="T15" fmla="*/ 0 w 973"/>
                  <a:gd name="T16" fmla="*/ 0 h 443"/>
                  <a:gd name="T17" fmla="*/ 973 w 973"/>
                  <a:gd name="T18" fmla="*/ 443 h 443"/>
                </a:gdLst>
                <a:ahLst/>
                <a:cxnLst>
                  <a:cxn ang="T10">
                    <a:pos x="T0" y="T1"/>
                  </a:cxn>
                  <a:cxn ang="T11">
                    <a:pos x="T2" y="T3"/>
                  </a:cxn>
                  <a:cxn ang="T12">
                    <a:pos x="T4" y="T5"/>
                  </a:cxn>
                  <a:cxn ang="T13">
                    <a:pos x="T6" y="T7"/>
                  </a:cxn>
                  <a:cxn ang="T14">
                    <a:pos x="T8" y="T9"/>
                  </a:cxn>
                </a:cxnLst>
                <a:rect l="T15" t="T16" r="T17" b="T18"/>
                <a:pathLst>
                  <a:path w="973" h="443">
                    <a:moveTo>
                      <a:pt x="0" y="138"/>
                    </a:moveTo>
                    <a:lnTo>
                      <a:pt x="973" y="0"/>
                    </a:lnTo>
                    <a:lnTo>
                      <a:pt x="973" y="306"/>
                    </a:lnTo>
                    <a:lnTo>
                      <a:pt x="0" y="443"/>
                    </a:lnTo>
                    <a:lnTo>
                      <a:pt x="0" y="138"/>
                    </a:lnTo>
                    <a:close/>
                  </a:path>
                </a:pathLst>
              </a:custGeom>
              <a:solidFill>
                <a:srgbClr val="80804D"/>
              </a:solidFill>
              <a:ln w="9525">
                <a:solidFill>
                  <a:srgbClr val="000000"/>
                </a:solidFill>
                <a:prstDash val="solid"/>
                <a:round/>
                <a:headEnd/>
                <a:tailEnd/>
              </a:ln>
            </p:spPr>
            <p:txBody>
              <a:bodyPr/>
              <a:lstStyle/>
              <a:p>
                <a:endParaRPr lang="en-US"/>
              </a:p>
            </p:txBody>
          </p:sp>
          <p:sp>
            <p:nvSpPr>
              <p:cNvPr id="1056" name="Freeform 10"/>
              <p:cNvSpPr>
                <a:spLocks/>
              </p:cNvSpPr>
              <p:nvPr/>
            </p:nvSpPr>
            <p:spPr bwMode="auto">
              <a:xfrm>
                <a:off x="2448" y="1611"/>
                <a:ext cx="973" cy="264"/>
              </a:xfrm>
              <a:custGeom>
                <a:avLst/>
                <a:gdLst>
                  <a:gd name="T0" fmla="*/ 468 w 973"/>
                  <a:gd name="T1" fmla="*/ 0 h 264"/>
                  <a:gd name="T2" fmla="*/ 486 w 973"/>
                  <a:gd name="T3" fmla="*/ 6 h 264"/>
                  <a:gd name="T4" fmla="*/ 523 w 973"/>
                  <a:gd name="T5" fmla="*/ 6 h 264"/>
                  <a:gd name="T6" fmla="*/ 541 w 973"/>
                  <a:gd name="T7" fmla="*/ 12 h 264"/>
                  <a:gd name="T8" fmla="*/ 559 w 973"/>
                  <a:gd name="T9" fmla="*/ 12 h 264"/>
                  <a:gd name="T10" fmla="*/ 589 w 973"/>
                  <a:gd name="T11" fmla="*/ 18 h 264"/>
                  <a:gd name="T12" fmla="*/ 607 w 973"/>
                  <a:gd name="T13" fmla="*/ 24 h 264"/>
                  <a:gd name="T14" fmla="*/ 625 w 973"/>
                  <a:gd name="T15" fmla="*/ 24 h 264"/>
                  <a:gd name="T16" fmla="*/ 655 w 973"/>
                  <a:gd name="T17" fmla="*/ 30 h 264"/>
                  <a:gd name="T18" fmla="*/ 673 w 973"/>
                  <a:gd name="T19" fmla="*/ 36 h 264"/>
                  <a:gd name="T20" fmla="*/ 685 w 973"/>
                  <a:gd name="T21" fmla="*/ 36 h 264"/>
                  <a:gd name="T22" fmla="*/ 715 w 973"/>
                  <a:gd name="T23" fmla="*/ 42 h 264"/>
                  <a:gd name="T24" fmla="*/ 733 w 973"/>
                  <a:gd name="T25" fmla="*/ 48 h 264"/>
                  <a:gd name="T26" fmla="*/ 745 w 973"/>
                  <a:gd name="T27" fmla="*/ 48 h 264"/>
                  <a:gd name="T28" fmla="*/ 775 w 973"/>
                  <a:gd name="T29" fmla="*/ 54 h 264"/>
                  <a:gd name="T30" fmla="*/ 787 w 973"/>
                  <a:gd name="T31" fmla="*/ 60 h 264"/>
                  <a:gd name="T32" fmla="*/ 805 w 973"/>
                  <a:gd name="T33" fmla="*/ 66 h 264"/>
                  <a:gd name="T34" fmla="*/ 829 w 973"/>
                  <a:gd name="T35" fmla="*/ 72 h 264"/>
                  <a:gd name="T36" fmla="*/ 841 w 973"/>
                  <a:gd name="T37" fmla="*/ 72 h 264"/>
                  <a:gd name="T38" fmla="*/ 853 w 973"/>
                  <a:gd name="T39" fmla="*/ 78 h 264"/>
                  <a:gd name="T40" fmla="*/ 877 w 973"/>
                  <a:gd name="T41" fmla="*/ 84 h 264"/>
                  <a:gd name="T42" fmla="*/ 889 w 973"/>
                  <a:gd name="T43" fmla="*/ 90 h 264"/>
                  <a:gd name="T44" fmla="*/ 901 w 973"/>
                  <a:gd name="T45" fmla="*/ 96 h 264"/>
                  <a:gd name="T46" fmla="*/ 925 w 973"/>
                  <a:gd name="T47" fmla="*/ 102 h 264"/>
                  <a:gd name="T48" fmla="*/ 937 w 973"/>
                  <a:gd name="T49" fmla="*/ 108 h 264"/>
                  <a:gd name="T50" fmla="*/ 943 w 973"/>
                  <a:gd name="T51" fmla="*/ 114 h 264"/>
                  <a:gd name="T52" fmla="*/ 967 w 973"/>
                  <a:gd name="T53" fmla="*/ 120 h 264"/>
                  <a:gd name="T54" fmla="*/ 973 w 973"/>
                  <a:gd name="T55" fmla="*/ 126 h 264"/>
                  <a:gd name="T56" fmla="*/ 0 w 973"/>
                  <a:gd name="T57" fmla="*/ 264 h 264"/>
                  <a:gd name="T58" fmla="*/ 468 w 973"/>
                  <a:gd name="T59" fmla="*/ 0 h 2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73"/>
                  <a:gd name="T91" fmla="*/ 0 h 264"/>
                  <a:gd name="T92" fmla="*/ 973 w 973"/>
                  <a:gd name="T93" fmla="*/ 264 h 26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73" h="264">
                    <a:moveTo>
                      <a:pt x="468" y="0"/>
                    </a:moveTo>
                    <a:lnTo>
                      <a:pt x="486" y="6"/>
                    </a:lnTo>
                    <a:lnTo>
                      <a:pt x="523" y="6"/>
                    </a:lnTo>
                    <a:lnTo>
                      <a:pt x="541" y="12"/>
                    </a:lnTo>
                    <a:lnTo>
                      <a:pt x="559" y="12"/>
                    </a:lnTo>
                    <a:lnTo>
                      <a:pt x="589" y="18"/>
                    </a:lnTo>
                    <a:lnTo>
                      <a:pt x="607" y="24"/>
                    </a:lnTo>
                    <a:lnTo>
                      <a:pt x="625" y="24"/>
                    </a:lnTo>
                    <a:lnTo>
                      <a:pt x="655" y="30"/>
                    </a:lnTo>
                    <a:lnTo>
                      <a:pt x="673" y="36"/>
                    </a:lnTo>
                    <a:lnTo>
                      <a:pt x="685" y="36"/>
                    </a:lnTo>
                    <a:lnTo>
                      <a:pt x="715" y="42"/>
                    </a:lnTo>
                    <a:lnTo>
                      <a:pt x="733" y="48"/>
                    </a:lnTo>
                    <a:lnTo>
                      <a:pt x="745" y="48"/>
                    </a:lnTo>
                    <a:lnTo>
                      <a:pt x="775" y="54"/>
                    </a:lnTo>
                    <a:lnTo>
                      <a:pt x="787" y="60"/>
                    </a:lnTo>
                    <a:lnTo>
                      <a:pt x="805" y="66"/>
                    </a:lnTo>
                    <a:lnTo>
                      <a:pt x="829" y="72"/>
                    </a:lnTo>
                    <a:lnTo>
                      <a:pt x="841" y="72"/>
                    </a:lnTo>
                    <a:lnTo>
                      <a:pt x="853" y="78"/>
                    </a:lnTo>
                    <a:lnTo>
                      <a:pt x="877" y="84"/>
                    </a:lnTo>
                    <a:lnTo>
                      <a:pt x="889" y="90"/>
                    </a:lnTo>
                    <a:lnTo>
                      <a:pt x="901" y="96"/>
                    </a:lnTo>
                    <a:lnTo>
                      <a:pt x="925" y="102"/>
                    </a:lnTo>
                    <a:lnTo>
                      <a:pt x="937" y="108"/>
                    </a:lnTo>
                    <a:lnTo>
                      <a:pt x="943" y="114"/>
                    </a:lnTo>
                    <a:lnTo>
                      <a:pt x="967" y="120"/>
                    </a:lnTo>
                    <a:lnTo>
                      <a:pt x="973" y="126"/>
                    </a:lnTo>
                    <a:lnTo>
                      <a:pt x="0" y="264"/>
                    </a:lnTo>
                    <a:lnTo>
                      <a:pt x="468" y="0"/>
                    </a:lnTo>
                    <a:close/>
                  </a:path>
                </a:pathLst>
              </a:custGeom>
              <a:solidFill>
                <a:srgbClr val="FFFF99"/>
              </a:solidFill>
              <a:ln w="9525">
                <a:solidFill>
                  <a:srgbClr val="000000"/>
                </a:solidFill>
                <a:prstDash val="solid"/>
                <a:round/>
                <a:headEnd/>
                <a:tailEnd/>
              </a:ln>
            </p:spPr>
            <p:txBody>
              <a:bodyPr/>
              <a:lstStyle/>
              <a:p>
                <a:endParaRPr lang="en-US"/>
              </a:p>
            </p:txBody>
          </p:sp>
          <p:sp>
            <p:nvSpPr>
              <p:cNvPr id="1057" name="Freeform 11"/>
              <p:cNvSpPr>
                <a:spLocks/>
              </p:cNvSpPr>
              <p:nvPr/>
            </p:nvSpPr>
            <p:spPr bwMode="auto">
              <a:xfrm>
                <a:off x="2934" y="1953"/>
                <a:ext cx="703" cy="575"/>
              </a:xfrm>
              <a:custGeom>
                <a:avLst/>
                <a:gdLst>
                  <a:gd name="T0" fmla="*/ 703 w 703"/>
                  <a:gd name="T1" fmla="*/ 6 h 575"/>
                  <a:gd name="T2" fmla="*/ 697 w 703"/>
                  <a:gd name="T3" fmla="*/ 24 h 575"/>
                  <a:gd name="T4" fmla="*/ 691 w 703"/>
                  <a:gd name="T5" fmla="*/ 36 h 575"/>
                  <a:gd name="T6" fmla="*/ 685 w 703"/>
                  <a:gd name="T7" fmla="*/ 48 h 575"/>
                  <a:gd name="T8" fmla="*/ 679 w 703"/>
                  <a:gd name="T9" fmla="*/ 60 h 575"/>
                  <a:gd name="T10" fmla="*/ 661 w 703"/>
                  <a:gd name="T11" fmla="*/ 78 h 575"/>
                  <a:gd name="T12" fmla="*/ 655 w 703"/>
                  <a:gd name="T13" fmla="*/ 84 h 575"/>
                  <a:gd name="T14" fmla="*/ 637 w 703"/>
                  <a:gd name="T15" fmla="*/ 102 h 575"/>
                  <a:gd name="T16" fmla="*/ 613 w 703"/>
                  <a:gd name="T17" fmla="*/ 114 h 575"/>
                  <a:gd name="T18" fmla="*/ 595 w 703"/>
                  <a:gd name="T19" fmla="*/ 126 h 575"/>
                  <a:gd name="T20" fmla="*/ 571 w 703"/>
                  <a:gd name="T21" fmla="*/ 138 h 575"/>
                  <a:gd name="T22" fmla="*/ 541 w 703"/>
                  <a:gd name="T23" fmla="*/ 150 h 575"/>
                  <a:gd name="T24" fmla="*/ 523 w 703"/>
                  <a:gd name="T25" fmla="*/ 162 h 575"/>
                  <a:gd name="T26" fmla="*/ 487 w 703"/>
                  <a:gd name="T27" fmla="*/ 173 h 575"/>
                  <a:gd name="T28" fmla="*/ 451 w 703"/>
                  <a:gd name="T29" fmla="*/ 185 h 575"/>
                  <a:gd name="T30" fmla="*/ 427 w 703"/>
                  <a:gd name="T31" fmla="*/ 191 h 575"/>
                  <a:gd name="T32" fmla="*/ 391 w 703"/>
                  <a:gd name="T33" fmla="*/ 203 h 575"/>
                  <a:gd name="T34" fmla="*/ 349 w 703"/>
                  <a:gd name="T35" fmla="*/ 215 h 575"/>
                  <a:gd name="T36" fmla="*/ 319 w 703"/>
                  <a:gd name="T37" fmla="*/ 221 h 575"/>
                  <a:gd name="T38" fmla="*/ 271 w 703"/>
                  <a:gd name="T39" fmla="*/ 227 h 575"/>
                  <a:gd name="T40" fmla="*/ 223 w 703"/>
                  <a:gd name="T41" fmla="*/ 239 h 575"/>
                  <a:gd name="T42" fmla="*/ 193 w 703"/>
                  <a:gd name="T43" fmla="*/ 245 h 575"/>
                  <a:gd name="T44" fmla="*/ 145 w 703"/>
                  <a:gd name="T45" fmla="*/ 251 h 575"/>
                  <a:gd name="T46" fmla="*/ 91 w 703"/>
                  <a:gd name="T47" fmla="*/ 257 h 575"/>
                  <a:gd name="T48" fmla="*/ 55 w 703"/>
                  <a:gd name="T49" fmla="*/ 263 h 575"/>
                  <a:gd name="T50" fmla="*/ 0 w 703"/>
                  <a:gd name="T51" fmla="*/ 269 h 575"/>
                  <a:gd name="T52" fmla="*/ 19 w 703"/>
                  <a:gd name="T53" fmla="*/ 575 h 575"/>
                  <a:gd name="T54" fmla="*/ 73 w 703"/>
                  <a:gd name="T55" fmla="*/ 569 h 575"/>
                  <a:gd name="T56" fmla="*/ 127 w 703"/>
                  <a:gd name="T57" fmla="*/ 563 h 575"/>
                  <a:gd name="T58" fmla="*/ 163 w 703"/>
                  <a:gd name="T59" fmla="*/ 557 h 575"/>
                  <a:gd name="T60" fmla="*/ 211 w 703"/>
                  <a:gd name="T61" fmla="*/ 545 h 575"/>
                  <a:gd name="T62" fmla="*/ 259 w 703"/>
                  <a:gd name="T63" fmla="*/ 539 h 575"/>
                  <a:gd name="T64" fmla="*/ 289 w 703"/>
                  <a:gd name="T65" fmla="*/ 533 h 575"/>
                  <a:gd name="T66" fmla="*/ 331 w 703"/>
                  <a:gd name="T67" fmla="*/ 521 h 575"/>
                  <a:gd name="T68" fmla="*/ 373 w 703"/>
                  <a:gd name="T69" fmla="*/ 515 h 575"/>
                  <a:gd name="T70" fmla="*/ 403 w 703"/>
                  <a:gd name="T71" fmla="*/ 503 h 575"/>
                  <a:gd name="T72" fmla="*/ 439 w 703"/>
                  <a:gd name="T73" fmla="*/ 491 h 575"/>
                  <a:gd name="T74" fmla="*/ 475 w 703"/>
                  <a:gd name="T75" fmla="*/ 479 h 575"/>
                  <a:gd name="T76" fmla="*/ 499 w 703"/>
                  <a:gd name="T77" fmla="*/ 473 h 575"/>
                  <a:gd name="T78" fmla="*/ 529 w 703"/>
                  <a:gd name="T79" fmla="*/ 461 h 575"/>
                  <a:gd name="T80" fmla="*/ 559 w 703"/>
                  <a:gd name="T81" fmla="*/ 449 h 575"/>
                  <a:gd name="T82" fmla="*/ 577 w 703"/>
                  <a:gd name="T83" fmla="*/ 437 h 575"/>
                  <a:gd name="T84" fmla="*/ 607 w 703"/>
                  <a:gd name="T85" fmla="*/ 425 h 575"/>
                  <a:gd name="T86" fmla="*/ 625 w 703"/>
                  <a:gd name="T87" fmla="*/ 413 h 575"/>
                  <a:gd name="T88" fmla="*/ 643 w 703"/>
                  <a:gd name="T89" fmla="*/ 401 h 575"/>
                  <a:gd name="T90" fmla="*/ 661 w 703"/>
                  <a:gd name="T91" fmla="*/ 389 h 575"/>
                  <a:gd name="T92" fmla="*/ 673 w 703"/>
                  <a:gd name="T93" fmla="*/ 371 h 575"/>
                  <a:gd name="T94" fmla="*/ 679 w 703"/>
                  <a:gd name="T95" fmla="*/ 365 h 575"/>
                  <a:gd name="T96" fmla="*/ 691 w 703"/>
                  <a:gd name="T97" fmla="*/ 347 h 575"/>
                  <a:gd name="T98" fmla="*/ 697 w 703"/>
                  <a:gd name="T99" fmla="*/ 329 h 575"/>
                  <a:gd name="T100" fmla="*/ 697 w 703"/>
                  <a:gd name="T101" fmla="*/ 323 h 575"/>
                  <a:gd name="T102" fmla="*/ 703 w 703"/>
                  <a:gd name="T103" fmla="*/ 305 h 5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03"/>
                  <a:gd name="T157" fmla="*/ 0 h 575"/>
                  <a:gd name="T158" fmla="*/ 703 w 703"/>
                  <a:gd name="T159" fmla="*/ 575 h 57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03" h="575">
                    <a:moveTo>
                      <a:pt x="703" y="0"/>
                    </a:moveTo>
                    <a:lnTo>
                      <a:pt x="703" y="6"/>
                    </a:lnTo>
                    <a:lnTo>
                      <a:pt x="697" y="18"/>
                    </a:lnTo>
                    <a:lnTo>
                      <a:pt x="697" y="24"/>
                    </a:lnTo>
                    <a:lnTo>
                      <a:pt x="691" y="36"/>
                    </a:lnTo>
                    <a:lnTo>
                      <a:pt x="691" y="42"/>
                    </a:lnTo>
                    <a:lnTo>
                      <a:pt x="685" y="48"/>
                    </a:lnTo>
                    <a:lnTo>
                      <a:pt x="679" y="60"/>
                    </a:lnTo>
                    <a:lnTo>
                      <a:pt x="673" y="66"/>
                    </a:lnTo>
                    <a:lnTo>
                      <a:pt x="661" y="78"/>
                    </a:lnTo>
                    <a:lnTo>
                      <a:pt x="661" y="84"/>
                    </a:lnTo>
                    <a:lnTo>
                      <a:pt x="655" y="84"/>
                    </a:lnTo>
                    <a:lnTo>
                      <a:pt x="643" y="96"/>
                    </a:lnTo>
                    <a:lnTo>
                      <a:pt x="637" y="102"/>
                    </a:lnTo>
                    <a:lnTo>
                      <a:pt x="625" y="108"/>
                    </a:lnTo>
                    <a:lnTo>
                      <a:pt x="613" y="114"/>
                    </a:lnTo>
                    <a:lnTo>
                      <a:pt x="607" y="120"/>
                    </a:lnTo>
                    <a:lnTo>
                      <a:pt x="595" y="126"/>
                    </a:lnTo>
                    <a:lnTo>
                      <a:pt x="577" y="132"/>
                    </a:lnTo>
                    <a:lnTo>
                      <a:pt x="571" y="138"/>
                    </a:lnTo>
                    <a:lnTo>
                      <a:pt x="559" y="144"/>
                    </a:lnTo>
                    <a:lnTo>
                      <a:pt x="541" y="150"/>
                    </a:lnTo>
                    <a:lnTo>
                      <a:pt x="529" y="156"/>
                    </a:lnTo>
                    <a:lnTo>
                      <a:pt x="523" y="162"/>
                    </a:lnTo>
                    <a:lnTo>
                      <a:pt x="499" y="167"/>
                    </a:lnTo>
                    <a:lnTo>
                      <a:pt x="487" y="173"/>
                    </a:lnTo>
                    <a:lnTo>
                      <a:pt x="475" y="173"/>
                    </a:lnTo>
                    <a:lnTo>
                      <a:pt x="451" y="185"/>
                    </a:lnTo>
                    <a:lnTo>
                      <a:pt x="439" y="185"/>
                    </a:lnTo>
                    <a:lnTo>
                      <a:pt x="427" y="191"/>
                    </a:lnTo>
                    <a:lnTo>
                      <a:pt x="403" y="197"/>
                    </a:lnTo>
                    <a:lnTo>
                      <a:pt x="391" y="203"/>
                    </a:lnTo>
                    <a:lnTo>
                      <a:pt x="373" y="209"/>
                    </a:lnTo>
                    <a:lnTo>
                      <a:pt x="349" y="215"/>
                    </a:lnTo>
                    <a:lnTo>
                      <a:pt x="331" y="215"/>
                    </a:lnTo>
                    <a:lnTo>
                      <a:pt x="319" y="221"/>
                    </a:lnTo>
                    <a:lnTo>
                      <a:pt x="289" y="227"/>
                    </a:lnTo>
                    <a:lnTo>
                      <a:pt x="271" y="227"/>
                    </a:lnTo>
                    <a:lnTo>
                      <a:pt x="259" y="233"/>
                    </a:lnTo>
                    <a:lnTo>
                      <a:pt x="223" y="239"/>
                    </a:lnTo>
                    <a:lnTo>
                      <a:pt x="211" y="239"/>
                    </a:lnTo>
                    <a:lnTo>
                      <a:pt x="193" y="245"/>
                    </a:lnTo>
                    <a:lnTo>
                      <a:pt x="163" y="251"/>
                    </a:lnTo>
                    <a:lnTo>
                      <a:pt x="145" y="251"/>
                    </a:lnTo>
                    <a:lnTo>
                      <a:pt x="127" y="257"/>
                    </a:lnTo>
                    <a:lnTo>
                      <a:pt x="91" y="257"/>
                    </a:lnTo>
                    <a:lnTo>
                      <a:pt x="73" y="263"/>
                    </a:lnTo>
                    <a:lnTo>
                      <a:pt x="55" y="263"/>
                    </a:lnTo>
                    <a:lnTo>
                      <a:pt x="19" y="269"/>
                    </a:lnTo>
                    <a:lnTo>
                      <a:pt x="0" y="269"/>
                    </a:lnTo>
                    <a:lnTo>
                      <a:pt x="0" y="575"/>
                    </a:lnTo>
                    <a:lnTo>
                      <a:pt x="19" y="575"/>
                    </a:lnTo>
                    <a:lnTo>
                      <a:pt x="55" y="569"/>
                    </a:lnTo>
                    <a:lnTo>
                      <a:pt x="73" y="569"/>
                    </a:lnTo>
                    <a:lnTo>
                      <a:pt x="91" y="563"/>
                    </a:lnTo>
                    <a:lnTo>
                      <a:pt x="127" y="563"/>
                    </a:lnTo>
                    <a:lnTo>
                      <a:pt x="145" y="557"/>
                    </a:lnTo>
                    <a:lnTo>
                      <a:pt x="163" y="557"/>
                    </a:lnTo>
                    <a:lnTo>
                      <a:pt x="193" y="551"/>
                    </a:lnTo>
                    <a:lnTo>
                      <a:pt x="211" y="545"/>
                    </a:lnTo>
                    <a:lnTo>
                      <a:pt x="223" y="545"/>
                    </a:lnTo>
                    <a:lnTo>
                      <a:pt x="259" y="539"/>
                    </a:lnTo>
                    <a:lnTo>
                      <a:pt x="271" y="533"/>
                    </a:lnTo>
                    <a:lnTo>
                      <a:pt x="289" y="533"/>
                    </a:lnTo>
                    <a:lnTo>
                      <a:pt x="319" y="527"/>
                    </a:lnTo>
                    <a:lnTo>
                      <a:pt x="331" y="521"/>
                    </a:lnTo>
                    <a:lnTo>
                      <a:pt x="349" y="521"/>
                    </a:lnTo>
                    <a:lnTo>
                      <a:pt x="373" y="515"/>
                    </a:lnTo>
                    <a:lnTo>
                      <a:pt x="391" y="509"/>
                    </a:lnTo>
                    <a:lnTo>
                      <a:pt x="403" y="503"/>
                    </a:lnTo>
                    <a:lnTo>
                      <a:pt x="427" y="497"/>
                    </a:lnTo>
                    <a:lnTo>
                      <a:pt x="439" y="491"/>
                    </a:lnTo>
                    <a:lnTo>
                      <a:pt x="451" y="491"/>
                    </a:lnTo>
                    <a:lnTo>
                      <a:pt x="475" y="479"/>
                    </a:lnTo>
                    <a:lnTo>
                      <a:pt x="487" y="479"/>
                    </a:lnTo>
                    <a:lnTo>
                      <a:pt x="499" y="473"/>
                    </a:lnTo>
                    <a:lnTo>
                      <a:pt x="523" y="467"/>
                    </a:lnTo>
                    <a:lnTo>
                      <a:pt x="529" y="461"/>
                    </a:lnTo>
                    <a:lnTo>
                      <a:pt x="541" y="455"/>
                    </a:lnTo>
                    <a:lnTo>
                      <a:pt x="559" y="449"/>
                    </a:lnTo>
                    <a:lnTo>
                      <a:pt x="571" y="443"/>
                    </a:lnTo>
                    <a:lnTo>
                      <a:pt x="577" y="437"/>
                    </a:lnTo>
                    <a:lnTo>
                      <a:pt x="595" y="431"/>
                    </a:lnTo>
                    <a:lnTo>
                      <a:pt x="607" y="425"/>
                    </a:lnTo>
                    <a:lnTo>
                      <a:pt x="613" y="419"/>
                    </a:lnTo>
                    <a:lnTo>
                      <a:pt x="625" y="413"/>
                    </a:lnTo>
                    <a:lnTo>
                      <a:pt x="637" y="407"/>
                    </a:lnTo>
                    <a:lnTo>
                      <a:pt x="643" y="401"/>
                    </a:lnTo>
                    <a:lnTo>
                      <a:pt x="655" y="389"/>
                    </a:lnTo>
                    <a:lnTo>
                      <a:pt x="661" y="389"/>
                    </a:lnTo>
                    <a:lnTo>
                      <a:pt x="661" y="383"/>
                    </a:lnTo>
                    <a:lnTo>
                      <a:pt x="673" y="371"/>
                    </a:lnTo>
                    <a:lnTo>
                      <a:pt x="679" y="365"/>
                    </a:lnTo>
                    <a:lnTo>
                      <a:pt x="685" y="353"/>
                    </a:lnTo>
                    <a:lnTo>
                      <a:pt x="691" y="347"/>
                    </a:lnTo>
                    <a:lnTo>
                      <a:pt x="691" y="341"/>
                    </a:lnTo>
                    <a:lnTo>
                      <a:pt x="697" y="329"/>
                    </a:lnTo>
                    <a:lnTo>
                      <a:pt x="697" y="323"/>
                    </a:lnTo>
                    <a:lnTo>
                      <a:pt x="703" y="311"/>
                    </a:lnTo>
                    <a:lnTo>
                      <a:pt x="703" y="305"/>
                    </a:lnTo>
                    <a:lnTo>
                      <a:pt x="703" y="0"/>
                    </a:lnTo>
                    <a:close/>
                  </a:path>
                </a:pathLst>
              </a:custGeom>
              <a:solidFill>
                <a:srgbClr val="1A1A4D"/>
              </a:solidFill>
              <a:ln w="9525">
                <a:solidFill>
                  <a:srgbClr val="000000"/>
                </a:solidFill>
                <a:prstDash val="solid"/>
                <a:round/>
                <a:headEnd/>
                <a:tailEnd/>
              </a:ln>
            </p:spPr>
            <p:txBody>
              <a:bodyPr/>
              <a:lstStyle/>
              <a:p>
                <a:endParaRPr lang="en-US"/>
              </a:p>
            </p:txBody>
          </p:sp>
          <p:sp>
            <p:nvSpPr>
              <p:cNvPr id="1058" name="Freeform 12"/>
              <p:cNvSpPr>
                <a:spLocks/>
              </p:cNvSpPr>
              <p:nvPr/>
            </p:nvSpPr>
            <p:spPr bwMode="auto">
              <a:xfrm>
                <a:off x="2520" y="1953"/>
                <a:ext cx="414" cy="575"/>
              </a:xfrm>
              <a:custGeom>
                <a:avLst/>
                <a:gdLst>
                  <a:gd name="T0" fmla="*/ 0 w 414"/>
                  <a:gd name="T1" fmla="*/ 0 h 575"/>
                  <a:gd name="T2" fmla="*/ 414 w 414"/>
                  <a:gd name="T3" fmla="*/ 269 h 575"/>
                  <a:gd name="T4" fmla="*/ 414 w 414"/>
                  <a:gd name="T5" fmla="*/ 575 h 575"/>
                  <a:gd name="T6" fmla="*/ 0 w 414"/>
                  <a:gd name="T7" fmla="*/ 305 h 575"/>
                  <a:gd name="T8" fmla="*/ 0 w 414"/>
                  <a:gd name="T9" fmla="*/ 0 h 575"/>
                  <a:gd name="T10" fmla="*/ 0 60000 65536"/>
                  <a:gd name="T11" fmla="*/ 0 60000 65536"/>
                  <a:gd name="T12" fmla="*/ 0 60000 65536"/>
                  <a:gd name="T13" fmla="*/ 0 60000 65536"/>
                  <a:gd name="T14" fmla="*/ 0 60000 65536"/>
                  <a:gd name="T15" fmla="*/ 0 w 414"/>
                  <a:gd name="T16" fmla="*/ 0 h 575"/>
                  <a:gd name="T17" fmla="*/ 414 w 414"/>
                  <a:gd name="T18" fmla="*/ 575 h 575"/>
                </a:gdLst>
                <a:ahLst/>
                <a:cxnLst>
                  <a:cxn ang="T10">
                    <a:pos x="T0" y="T1"/>
                  </a:cxn>
                  <a:cxn ang="T11">
                    <a:pos x="T2" y="T3"/>
                  </a:cxn>
                  <a:cxn ang="T12">
                    <a:pos x="T4" y="T5"/>
                  </a:cxn>
                  <a:cxn ang="T13">
                    <a:pos x="T6" y="T7"/>
                  </a:cxn>
                  <a:cxn ang="T14">
                    <a:pos x="T8" y="T9"/>
                  </a:cxn>
                </a:cxnLst>
                <a:rect l="T15" t="T16" r="T17" b="T18"/>
                <a:pathLst>
                  <a:path w="414" h="575">
                    <a:moveTo>
                      <a:pt x="0" y="0"/>
                    </a:moveTo>
                    <a:lnTo>
                      <a:pt x="414" y="269"/>
                    </a:lnTo>
                    <a:lnTo>
                      <a:pt x="414" y="575"/>
                    </a:lnTo>
                    <a:lnTo>
                      <a:pt x="0" y="305"/>
                    </a:lnTo>
                    <a:lnTo>
                      <a:pt x="0" y="0"/>
                    </a:lnTo>
                    <a:close/>
                  </a:path>
                </a:pathLst>
              </a:custGeom>
              <a:solidFill>
                <a:srgbClr val="1A1A4D"/>
              </a:solidFill>
              <a:ln w="9525">
                <a:solidFill>
                  <a:srgbClr val="000000"/>
                </a:solidFill>
                <a:prstDash val="solid"/>
                <a:round/>
                <a:headEnd/>
                <a:tailEnd/>
              </a:ln>
            </p:spPr>
            <p:txBody>
              <a:bodyPr/>
              <a:lstStyle/>
              <a:p>
                <a:endParaRPr lang="en-US"/>
              </a:p>
            </p:txBody>
          </p:sp>
          <p:sp>
            <p:nvSpPr>
              <p:cNvPr id="1059" name="Freeform 13"/>
              <p:cNvSpPr>
                <a:spLocks/>
              </p:cNvSpPr>
              <p:nvPr/>
            </p:nvSpPr>
            <p:spPr bwMode="auto">
              <a:xfrm>
                <a:off x="2520" y="1815"/>
                <a:ext cx="1117" cy="407"/>
              </a:xfrm>
              <a:custGeom>
                <a:avLst/>
                <a:gdLst>
                  <a:gd name="T0" fmla="*/ 985 w 1117"/>
                  <a:gd name="T1" fmla="*/ 0 h 407"/>
                  <a:gd name="T2" fmla="*/ 1009 w 1117"/>
                  <a:gd name="T3" fmla="*/ 18 h 407"/>
                  <a:gd name="T4" fmla="*/ 1027 w 1117"/>
                  <a:gd name="T5" fmla="*/ 24 h 407"/>
                  <a:gd name="T6" fmla="*/ 1051 w 1117"/>
                  <a:gd name="T7" fmla="*/ 42 h 407"/>
                  <a:gd name="T8" fmla="*/ 1069 w 1117"/>
                  <a:gd name="T9" fmla="*/ 54 h 407"/>
                  <a:gd name="T10" fmla="*/ 1075 w 1117"/>
                  <a:gd name="T11" fmla="*/ 66 h 407"/>
                  <a:gd name="T12" fmla="*/ 1093 w 1117"/>
                  <a:gd name="T13" fmla="*/ 78 h 407"/>
                  <a:gd name="T14" fmla="*/ 1099 w 1117"/>
                  <a:gd name="T15" fmla="*/ 90 h 407"/>
                  <a:gd name="T16" fmla="*/ 1105 w 1117"/>
                  <a:gd name="T17" fmla="*/ 102 h 407"/>
                  <a:gd name="T18" fmla="*/ 1111 w 1117"/>
                  <a:gd name="T19" fmla="*/ 120 h 407"/>
                  <a:gd name="T20" fmla="*/ 1117 w 1117"/>
                  <a:gd name="T21" fmla="*/ 132 h 407"/>
                  <a:gd name="T22" fmla="*/ 1117 w 1117"/>
                  <a:gd name="T23" fmla="*/ 144 h 407"/>
                  <a:gd name="T24" fmla="*/ 1111 w 1117"/>
                  <a:gd name="T25" fmla="*/ 156 h 407"/>
                  <a:gd name="T26" fmla="*/ 1111 w 1117"/>
                  <a:gd name="T27" fmla="*/ 168 h 407"/>
                  <a:gd name="T28" fmla="*/ 1099 w 1117"/>
                  <a:gd name="T29" fmla="*/ 186 h 407"/>
                  <a:gd name="T30" fmla="*/ 1093 w 1117"/>
                  <a:gd name="T31" fmla="*/ 198 h 407"/>
                  <a:gd name="T32" fmla="*/ 1081 w 1117"/>
                  <a:gd name="T33" fmla="*/ 210 h 407"/>
                  <a:gd name="T34" fmla="*/ 1075 w 1117"/>
                  <a:gd name="T35" fmla="*/ 222 h 407"/>
                  <a:gd name="T36" fmla="*/ 1057 w 1117"/>
                  <a:gd name="T37" fmla="*/ 234 h 407"/>
                  <a:gd name="T38" fmla="*/ 1039 w 1117"/>
                  <a:gd name="T39" fmla="*/ 246 h 407"/>
                  <a:gd name="T40" fmla="*/ 1021 w 1117"/>
                  <a:gd name="T41" fmla="*/ 258 h 407"/>
                  <a:gd name="T42" fmla="*/ 991 w 1117"/>
                  <a:gd name="T43" fmla="*/ 270 h 407"/>
                  <a:gd name="T44" fmla="*/ 973 w 1117"/>
                  <a:gd name="T45" fmla="*/ 282 h 407"/>
                  <a:gd name="T46" fmla="*/ 943 w 1117"/>
                  <a:gd name="T47" fmla="*/ 294 h 407"/>
                  <a:gd name="T48" fmla="*/ 925 w 1117"/>
                  <a:gd name="T49" fmla="*/ 300 h 407"/>
                  <a:gd name="T50" fmla="*/ 889 w 1117"/>
                  <a:gd name="T51" fmla="*/ 311 h 407"/>
                  <a:gd name="T52" fmla="*/ 853 w 1117"/>
                  <a:gd name="T53" fmla="*/ 323 h 407"/>
                  <a:gd name="T54" fmla="*/ 829 w 1117"/>
                  <a:gd name="T55" fmla="*/ 335 h 407"/>
                  <a:gd name="T56" fmla="*/ 787 w 1117"/>
                  <a:gd name="T57" fmla="*/ 347 h 407"/>
                  <a:gd name="T58" fmla="*/ 763 w 1117"/>
                  <a:gd name="T59" fmla="*/ 353 h 407"/>
                  <a:gd name="T60" fmla="*/ 715 w 1117"/>
                  <a:gd name="T61" fmla="*/ 359 h 407"/>
                  <a:gd name="T62" fmla="*/ 685 w 1117"/>
                  <a:gd name="T63" fmla="*/ 365 h 407"/>
                  <a:gd name="T64" fmla="*/ 637 w 1117"/>
                  <a:gd name="T65" fmla="*/ 377 h 407"/>
                  <a:gd name="T66" fmla="*/ 589 w 1117"/>
                  <a:gd name="T67" fmla="*/ 383 h 407"/>
                  <a:gd name="T68" fmla="*/ 559 w 1117"/>
                  <a:gd name="T69" fmla="*/ 389 h 407"/>
                  <a:gd name="T70" fmla="*/ 505 w 1117"/>
                  <a:gd name="T71" fmla="*/ 395 h 407"/>
                  <a:gd name="T72" fmla="*/ 469 w 1117"/>
                  <a:gd name="T73" fmla="*/ 401 h 407"/>
                  <a:gd name="T74" fmla="*/ 414 w 1117"/>
                  <a:gd name="T75" fmla="*/ 407 h 407"/>
                  <a:gd name="T76" fmla="*/ 973 w 1117"/>
                  <a:gd name="T77" fmla="*/ 0 h 40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17"/>
                  <a:gd name="T118" fmla="*/ 0 h 407"/>
                  <a:gd name="T119" fmla="*/ 1117 w 1117"/>
                  <a:gd name="T120" fmla="*/ 407 h 40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17" h="407">
                    <a:moveTo>
                      <a:pt x="973" y="0"/>
                    </a:moveTo>
                    <a:lnTo>
                      <a:pt x="985" y="0"/>
                    </a:lnTo>
                    <a:lnTo>
                      <a:pt x="1003" y="12"/>
                    </a:lnTo>
                    <a:lnTo>
                      <a:pt x="1009" y="18"/>
                    </a:lnTo>
                    <a:lnTo>
                      <a:pt x="1021" y="24"/>
                    </a:lnTo>
                    <a:lnTo>
                      <a:pt x="1027" y="24"/>
                    </a:lnTo>
                    <a:lnTo>
                      <a:pt x="1039" y="36"/>
                    </a:lnTo>
                    <a:lnTo>
                      <a:pt x="1051" y="42"/>
                    </a:lnTo>
                    <a:lnTo>
                      <a:pt x="1057" y="42"/>
                    </a:lnTo>
                    <a:lnTo>
                      <a:pt x="1069" y="54"/>
                    </a:lnTo>
                    <a:lnTo>
                      <a:pt x="1075" y="60"/>
                    </a:lnTo>
                    <a:lnTo>
                      <a:pt x="1075" y="66"/>
                    </a:lnTo>
                    <a:lnTo>
                      <a:pt x="1087" y="72"/>
                    </a:lnTo>
                    <a:lnTo>
                      <a:pt x="1093" y="78"/>
                    </a:lnTo>
                    <a:lnTo>
                      <a:pt x="1093" y="84"/>
                    </a:lnTo>
                    <a:lnTo>
                      <a:pt x="1099" y="90"/>
                    </a:lnTo>
                    <a:lnTo>
                      <a:pt x="1105" y="102"/>
                    </a:lnTo>
                    <a:lnTo>
                      <a:pt x="1111" y="108"/>
                    </a:lnTo>
                    <a:lnTo>
                      <a:pt x="1111" y="120"/>
                    </a:lnTo>
                    <a:lnTo>
                      <a:pt x="1111" y="126"/>
                    </a:lnTo>
                    <a:lnTo>
                      <a:pt x="1117" y="132"/>
                    </a:lnTo>
                    <a:lnTo>
                      <a:pt x="1117" y="144"/>
                    </a:lnTo>
                    <a:lnTo>
                      <a:pt x="1117" y="150"/>
                    </a:lnTo>
                    <a:lnTo>
                      <a:pt x="1111" y="156"/>
                    </a:lnTo>
                    <a:lnTo>
                      <a:pt x="1111" y="162"/>
                    </a:lnTo>
                    <a:lnTo>
                      <a:pt x="1111" y="168"/>
                    </a:lnTo>
                    <a:lnTo>
                      <a:pt x="1105" y="174"/>
                    </a:lnTo>
                    <a:lnTo>
                      <a:pt x="1099" y="186"/>
                    </a:lnTo>
                    <a:lnTo>
                      <a:pt x="1099" y="192"/>
                    </a:lnTo>
                    <a:lnTo>
                      <a:pt x="1093" y="198"/>
                    </a:lnTo>
                    <a:lnTo>
                      <a:pt x="1081" y="210"/>
                    </a:lnTo>
                    <a:lnTo>
                      <a:pt x="1075" y="216"/>
                    </a:lnTo>
                    <a:lnTo>
                      <a:pt x="1075" y="222"/>
                    </a:lnTo>
                    <a:lnTo>
                      <a:pt x="1063" y="228"/>
                    </a:lnTo>
                    <a:lnTo>
                      <a:pt x="1057" y="234"/>
                    </a:lnTo>
                    <a:lnTo>
                      <a:pt x="1051" y="240"/>
                    </a:lnTo>
                    <a:lnTo>
                      <a:pt x="1039" y="246"/>
                    </a:lnTo>
                    <a:lnTo>
                      <a:pt x="1027" y="252"/>
                    </a:lnTo>
                    <a:lnTo>
                      <a:pt x="1021" y="258"/>
                    </a:lnTo>
                    <a:lnTo>
                      <a:pt x="1009" y="264"/>
                    </a:lnTo>
                    <a:lnTo>
                      <a:pt x="991" y="270"/>
                    </a:lnTo>
                    <a:lnTo>
                      <a:pt x="985" y="276"/>
                    </a:lnTo>
                    <a:lnTo>
                      <a:pt x="973" y="282"/>
                    </a:lnTo>
                    <a:lnTo>
                      <a:pt x="967" y="288"/>
                    </a:lnTo>
                    <a:lnTo>
                      <a:pt x="943" y="294"/>
                    </a:lnTo>
                    <a:lnTo>
                      <a:pt x="937" y="300"/>
                    </a:lnTo>
                    <a:lnTo>
                      <a:pt x="925" y="300"/>
                    </a:lnTo>
                    <a:lnTo>
                      <a:pt x="901" y="311"/>
                    </a:lnTo>
                    <a:lnTo>
                      <a:pt x="889" y="311"/>
                    </a:lnTo>
                    <a:lnTo>
                      <a:pt x="877" y="317"/>
                    </a:lnTo>
                    <a:lnTo>
                      <a:pt x="853" y="323"/>
                    </a:lnTo>
                    <a:lnTo>
                      <a:pt x="841" y="329"/>
                    </a:lnTo>
                    <a:lnTo>
                      <a:pt x="829" y="335"/>
                    </a:lnTo>
                    <a:lnTo>
                      <a:pt x="817" y="335"/>
                    </a:lnTo>
                    <a:lnTo>
                      <a:pt x="787" y="347"/>
                    </a:lnTo>
                    <a:lnTo>
                      <a:pt x="775" y="347"/>
                    </a:lnTo>
                    <a:lnTo>
                      <a:pt x="763" y="353"/>
                    </a:lnTo>
                    <a:lnTo>
                      <a:pt x="733" y="359"/>
                    </a:lnTo>
                    <a:lnTo>
                      <a:pt x="715" y="359"/>
                    </a:lnTo>
                    <a:lnTo>
                      <a:pt x="703" y="365"/>
                    </a:lnTo>
                    <a:lnTo>
                      <a:pt x="685" y="365"/>
                    </a:lnTo>
                    <a:lnTo>
                      <a:pt x="655" y="371"/>
                    </a:lnTo>
                    <a:lnTo>
                      <a:pt x="637" y="377"/>
                    </a:lnTo>
                    <a:lnTo>
                      <a:pt x="625" y="377"/>
                    </a:lnTo>
                    <a:lnTo>
                      <a:pt x="589" y="383"/>
                    </a:lnTo>
                    <a:lnTo>
                      <a:pt x="577" y="389"/>
                    </a:lnTo>
                    <a:lnTo>
                      <a:pt x="559" y="389"/>
                    </a:lnTo>
                    <a:lnTo>
                      <a:pt x="523" y="395"/>
                    </a:lnTo>
                    <a:lnTo>
                      <a:pt x="505" y="395"/>
                    </a:lnTo>
                    <a:lnTo>
                      <a:pt x="487" y="401"/>
                    </a:lnTo>
                    <a:lnTo>
                      <a:pt x="469" y="401"/>
                    </a:lnTo>
                    <a:lnTo>
                      <a:pt x="433" y="407"/>
                    </a:lnTo>
                    <a:lnTo>
                      <a:pt x="414" y="407"/>
                    </a:lnTo>
                    <a:lnTo>
                      <a:pt x="0" y="138"/>
                    </a:lnTo>
                    <a:lnTo>
                      <a:pt x="973" y="0"/>
                    </a:lnTo>
                    <a:close/>
                  </a:path>
                </a:pathLst>
              </a:custGeom>
              <a:solidFill>
                <a:srgbClr val="333399"/>
              </a:solidFill>
              <a:ln w="9525">
                <a:solidFill>
                  <a:srgbClr val="000000"/>
                </a:solidFill>
                <a:prstDash val="solid"/>
                <a:round/>
                <a:headEnd/>
                <a:tailEnd/>
              </a:ln>
            </p:spPr>
            <p:txBody>
              <a:bodyPr/>
              <a:lstStyle/>
              <a:p>
                <a:endParaRPr lang="en-US"/>
              </a:p>
            </p:txBody>
          </p:sp>
          <p:sp>
            <p:nvSpPr>
              <p:cNvPr id="1060" name="Freeform 14"/>
              <p:cNvSpPr>
                <a:spLocks/>
              </p:cNvSpPr>
              <p:nvPr/>
            </p:nvSpPr>
            <p:spPr bwMode="auto">
              <a:xfrm>
                <a:off x="863" y="1941"/>
                <a:ext cx="1531" cy="599"/>
              </a:xfrm>
              <a:custGeom>
                <a:avLst/>
                <a:gdLst>
                  <a:gd name="T0" fmla="*/ 1477 w 1531"/>
                  <a:gd name="T1" fmla="*/ 275 h 599"/>
                  <a:gd name="T2" fmla="*/ 1405 w 1531"/>
                  <a:gd name="T3" fmla="*/ 281 h 599"/>
                  <a:gd name="T4" fmla="*/ 1327 w 1531"/>
                  <a:gd name="T5" fmla="*/ 287 h 599"/>
                  <a:gd name="T6" fmla="*/ 1249 w 1531"/>
                  <a:gd name="T7" fmla="*/ 287 h 599"/>
                  <a:gd name="T8" fmla="*/ 1171 w 1531"/>
                  <a:gd name="T9" fmla="*/ 293 h 599"/>
                  <a:gd name="T10" fmla="*/ 1099 w 1531"/>
                  <a:gd name="T11" fmla="*/ 293 h 599"/>
                  <a:gd name="T12" fmla="*/ 1021 w 1531"/>
                  <a:gd name="T13" fmla="*/ 293 h 599"/>
                  <a:gd name="T14" fmla="*/ 943 w 1531"/>
                  <a:gd name="T15" fmla="*/ 287 h 599"/>
                  <a:gd name="T16" fmla="*/ 865 w 1531"/>
                  <a:gd name="T17" fmla="*/ 287 h 599"/>
                  <a:gd name="T18" fmla="*/ 787 w 1531"/>
                  <a:gd name="T19" fmla="*/ 281 h 599"/>
                  <a:gd name="T20" fmla="*/ 715 w 1531"/>
                  <a:gd name="T21" fmla="*/ 275 h 599"/>
                  <a:gd name="T22" fmla="*/ 643 w 1531"/>
                  <a:gd name="T23" fmla="*/ 263 h 599"/>
                  <a:gd name="T24" fmla="*/ 577 w 1531"/>
                  <a:gd name="T25" fmla="*/ 257 h 599"/>
                  <a:gd name="T26" fmla="*/ 505 w 1531"/>
                  <a:gd name="T27" fmla="*/ 245 h 599"/>
                  <a:gd name="T28" fmla="*/ 445 w 1531"/>
                  <a:gd name="T29" fmla="*/ 233 h 599"/>
                  <a:gd name="T30" fmla="*/ 384 w 1531"/>
                  <a:gd name="T31" fmla="*/ 221 h 599"/>
                  <a:gd name="T32" fmla="*/ 324 w 1531"/>
                  <a:gd name="T33" fmla="*/ 209 h 599"/>
                  <a:gd name="T34" fmla="*/ 270 w 1531"/>
                  <a:gd name="T35" fmla="*/ 191 h 599"/>
                  <a:gd name="T36" fmla="*/ 222 w 1531"/>
                  <a:gd name="T37" fmla="*/ 174 h 599"/>
                  <a:gd name="T38" fmla="*/ 180 w 1531"/>
                  <a:gd name="T39" fmla="*/ 162 h 599"/>
                  <a:gd name="T40" fmla="*/ 138 w 1531"/>
                  <a:gd name="T41" fmla="*/ 144 h 599"/>
                  <a:gd name="T42" fmla="*/ 102 w 1531"/>
                  <a:gd name="T43" fmla="*/ 126 h 599"/>
                  <a:gd name="T44" fmla="*/ 72 w 1531"/>
                  <a:gd name="T45" fmla="*/ 108 h 599"/>
                  <a:gd name="T46" fmla="*/ 48 w 1531"/>
                  <a:gd name="T47" fmla="*/ 84 h 599"/>
                  <a:gd name="T48" fmla="*/ 30 w 1531"/>
                  <a:gd name="T49" fmla="*/ 66 h 599"/>
                  <a:gd name="T50" fmla="*/ 12 w 1531"/>
                  <a:gd name="T51" fmla="*/ 48 h 599"/>
                  <a:gd name="T52" fmla="*/ 0 w 1531"/>
                  <a:gd name="T53" fmla="*/ 24 h 599"/>
                  <a:gd name="T54" fmla="*/ 0 w 1531"/>
                  <a:gd name="T55" fmla="*/ 6 h 599"/>
                  <a:gd name="T56" fmla="*/ 0 w 1531"/>
                  <a:gd name="T57" fmla="*/ 311 h 599"/>
                  <a:gd name="T58" fmla="*/ 0 w 1531"/>
                  <a:gd name="T59" fmla="*/ 329 h 599"/>
                  <a:gd name="T60" fmla="*/ 12 w 1531"/>
                  <a:gd name="T61" fmla="*/ 353 h 599"/>
                  <a:gd name="T62" fmla="*/ 30 w 1531"/>
                  <a:gd name="T63" fmla="*/ 371 h 599"/>
                  <a:gd name="T64" fmla="*/ 48 w 1531"/>
                  <a:gd name="T65" fmla="*/ 389 h 599"/>
                  <a:gd name="T66" fmla="*/ 72 w 1531"/>
                  <a:gd name="T67" fmla="*/ 413 h 599"/>
                  <a:gd name="T68" fmla="*/ 102 w 1531"/>
                  <a:gd name="T69" fmla="*/ 431 h 599"/>
                  <a:gd name="T70" fmla="*/ 138 w 1531"/>
                  <a:gd name="T71" fmla="*/ 449 h 599"/>
                  <a:gd name="T72" fmla="*/ 180 w 1531"/>
                  <a:gd name="T73" fmla="*/ 467 h 599"/>
                  <a:gd name="T74" fmla="*/ 222 w 1531"/>
                  <a:gd name="T75" fmla="*/ 479 h 599"/>
                  <a:gd name="T76" fmla="*/ 270 w 1531"/>
                  <a:gd name="T77" fmla="*/ 497 h 599"/>
                  <a:gd name="T78" fmla="*/ 324 w 1531"/>
                  <a:gd name="T79" fmla="*/ 515 h 599"/>
                  <a:gd name="T80" fmla="*/ 384 w 1531"/>
                  <a:gd name="T81" fmla="*/ 527 h 599"/>
                  <a:gd name="T82" fmla="*/ 445 w 1531"/>
                  <a:gd name="T83" fmla="*/ 539 h 599"/>
                  <a:gd name="T84" fmla="*/ 505 w 1531"/>
                  <a:gd name="T85" fmla="*/ 551 h 599"/>
                  <a:gd name="T86" fmla="*/ 577 w 1531"/>
                  <a:gd name="T87" fmla="*/ 563 h 599"/>
                  <a:gd name="T88" fmla="*/ 643 w 1531"/>
                  <a:gd name="T89" fmla="*/ 569 h 599"/>
                  <a:gd name="T90" fmla="*/ 715 w 1531"/>
                  <a:gd name="T91" fmla="*/ 581 h 599"/>
                  <a:gd name="T92" fmla="*/ 787 w 1531"/>
                  <a:gd name="T93" fmla="*/ 587 h 599"/>
                  <a:gd name="T94" fmla="*/ 865 w 1531"/>
                  <a:gd name="T95" fmla="*/ 593 h 599"/>
                  <a:gd name="T96" fmla="*/ 943 w 1531"/>
                  <a:gd name="T97" fmla="*/ 593 h 599"/>
                  <a:gd name="T98" fmla="*/ 1021 w 1531"/>
                  <a:gd name="T99" fmla="*/ 599 h 599"/>
                  <a:gd name="T100" fmla="*/ 1099 w 1531"/>
                  <a:gd name="T101" fmla="*/ 599 h 599"/>
                  <a:gd name="T102" fmla="*/ 1171 w 1531"/>
                  <a:gd name="T103" fmla="*/ 599 h 599"/>
                  <a:gd name="T104" fmla="*/ 1249 w 1531"/>
                  <a:gd name="T105" fmla="*/ 593 h 599"/>
                  <a:gd name="T106" fmla="*/ 1327 w 1531"/>
                  <a:gd name="T107" fmla="*/ 593 h 599"/>
                  <a:gd name="T108" fmla="*/ 1405 w 1531"/>
                  <a:gd name="T109" fmla="*/ 587 h 599"/>
                  <a:gd name="T110" fmla="*/ 1477 w 1531"/>
                  <a:gd name="T111" fmla="*/ 581 h 599"/>
                  <a:gd name="T112" fmla="*/ 1531 w 1531"/>
                  <a:gd name="T113" fmla="*/ 269 h 5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31"/>
                  <a:gd name="T172" fmla="*/ 0 h 599"/>
                  <a:gd name="T173" fmla="*/ 1531 w 1531"/>
                  <a:gd name="T174" fmla="*/ 599 h 59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31" h="599">
                    <a:moveTo>
                      <a:pt x="1531" y="269"/>
                    </a:moveTo>
                    <a:lnTo>
                      <a:pt x="1513" y="275"/>
                    </a:lnTo>
                    <a:lnTo>
                      <a:pt x="1477" y="275"/>
                    </a:lnTo>
                    <a:lnTo>
                      <a:pt x="1459" y="275"/>
                    </a:lnTo>
                    <a:lnTo>
                      <a:pt x="1441" y="281"/>
                    </a:lnTo>
                    <a:lnTo>
                      <a:pt x="1405" y="281"/>
                    </a:lnTo>
                    <a:lnTo>
                      <a:pt x="1387" y="281"/>
                    </a:lnTo>
                    <a:lnTo>
                      <a:pt x="1369" y="287"/>
                    </a:lnTo>
                    <a:lnTo>
                      <a:pt x="1327" y="287"/>
                    </a:lnTo>
                    <a:lnTo>
                      <a:pt x="1309" y="287"/>
                    </a:lnTo>
                    <a:lnTo>
                      <a:pt x="1291" y="287"/>
                    </a:lnTo>
                    <a:lnTo>
                      <a:pt x="1249" y="287"/>
                    </a:lnTo>
                    <a:lnTo>
                      <a:pt x="1231" y="287"/>
                    </a:lnTo>
                    <a:lnTo>
                      <a:pt x="1213" y="293"/>
                    </a:lnTo>
                    <a:lnTo>
                      <a:pt x="1171" y="293"/>
                    </a:lnTo>
                    <a:lnTo>
                      <a:pt x="1153" y="293"/>
                    </a:lnTo>
                    <a:lnTo>
                      <a:pt x="1135" y="293"/>
                    </a:lnTo>
                    <a:lnTo>
                      <a:pt x="1099" y="293"/>
                    </a:lnTo>
                    <a:lnTo>
                      <a:pt x="1075" y="293"/>
                    </a:lnTo>
                    <a:lnTo>
                      <a:pt x="1057" y="293"/>
                    </a:lnTo>
                    <a:lnTo>
                      <a:pt x="1021" y="293"/>
                    </a:lnTo>
                    <a:lnTo>
                      <a:pt x="997" y="287"/>
                    </a:lnTo>
                    <a:lnTo>
                      <a:pt x="979" y="287"/>
                    </a:lnTo>
                    <a:lnTo>
                      <a:pt x="943" y="287"/>
                    </a:lnTo>
                    <a:lnTo>
                      <a:pt x="919" y="287"/>
                    </a:lnTo>
                    <a:lnTo>
                      <a:pt x="901" y="287"/>
                    </a:lnTo>
                    <a:lnTo>
                      <a:pt x="865" y="287"/>
                    </a:lnTo>
                    <a:lnTo>
                      <a:pt x="847" y="281"/>
                    </a:lnTo>
                    <a:lnTo>
                      <a:pt x="829" y="281"/>
                    </a:lnTo>
                    <a:lnTo>
                      <a:pt x="787" y="281"/>
                    </a:lnTo>
                    <a:lnTo>
                      <a:pt x="769" y="275"/>
                    </a:lnTo>
                    <a:lnTo>
                      <a:pt x="751" y="275"/>
                    </a:lnTo>
                    <a:lnTo>
                      <a:pt x="715" y="275"/>
                    </a:lnTo>
                    <a:lnTo>
                      <a:pt x="697" y="269"/>
                    </a:lnTo>
                    <a:lnTo>
                      <a:pt x="679" y="269"/>
                    </a:lnTo>
                    <a:lnTo>
                      <a:pt x="643" y="263"/>
                    </a:lnTo>
                    <a:lnTo>
                      <a:pt x="625" y="263"/>
                    </a:lnTo>
                    <a:lnTo>
                      <a:pt x="607" y="257"/>
                    </a:lnTo>
                    <a:lnTo>
                      <a:pt x="577" y="257"/>
                    </a:lnTo>
                    <a:lnTo>
                      <a:pt x="559" y="251"/>
                    </a:lnTo>
                    <a:lnTo>
                      <a:pt x="541" y="251"/>
                    </a:lnTo>
                    <a:lnTo>
                      <a:pt x="505" y="245"/>
                    </a:lnTo>
                    <a:lnTo>
                      <a:pt x="493" y="239"/>
                    </a:lnTo>
                    <a:lnTo>
                      <a:pt x="475" y="239"/>
                    </a:lnTo>
                    <a:lnTo>
                      <a:pt x="445" y="233"/>
                    </a:lnTo>
                    <a:lnTo>
                      <a:pt x="427" y="227"/>
                    </a:lnTo>
                    <a:lnTo>
                      <a:pt x="415" y="227"/>
                    </a:lnTo>
                    <a:lnTo>
                      <a:pt x="384" y="221"/>
                    </a:lnTo>
                    <a:lnTo>
                      <a:pt x="366" y="215"/>
                    </a:lnTo>
                    <a:lnTo>
                      <a:pt x="354" y="215"/>
                    </a:lnTo>
                    <a:lnTo>
                      <a:pt x="324" y="209"/>
                    </a:lnTo>
                    <a:lnTo>
                      <a:pt x="312" y="203"/>
                    </a:lnTo>
                    <a:lnTo>
                      <a:pt x="300" y="197"/>
                    </a:lnTo>
                    <a:lnTo>
                      <a:pt x="270" y="191"/>
                    </a:lnTo>
                    <a:lnTo>
                      <a:pt x="258" y="185"/>
                    </a:lnTo>
                    <a:lnTo>
                      <a:pt x="246" y="185"/>
                    </a:lnTo>
                    <a:lnTo>
                      <a:pt x="222" y="174"/>
                    </a:lnTo>
                    <a:lnTo>
                      <a:pt x="210" y="174"/>
                    </a:lnTo>
                    <a:lnTo>
                      <a:pt x="198" y="168"/>
                    </a:lnTo>
                    <a:lnTo>
                      <a:pt x="180" y="162"/>
                    </a:lnTo>
                    <a:lnTo>
                      <a:pt x="168" y="156"/>
                    </a:lnTo>
                    <a:lnTo>
                      <a:pt x="156" y="150"/>
                    </a:lnTo>
                    <a:lnTo>
                      <a:pt x="138" y="144"/>
                    </a:lnTo>
                    <a:lnTo>
                      <a:pt x="132" y="138"/>
                    </a:lnTo>
                    <a:lnTo>
                      <a:pt x="120" y="132"/>
                    </a:lnTo>
                    <a:lnTo>
                      <a:pt x="102" y="126"/>
                    </a:lnTo>
                    <a:lnTo>
                      <a:pt x="96" y="120"/>
                    </a:lnTo>
                    <a:lnTo>
                      <a:pt x="90" y="114"/>
                    </a:lnTo>
                    <a:lnTo>
                      <a:pt x="72" y="108"/>
                    </a:lnTo>
                    <a:lnTo>
                      <a:pt x="66" y="102"/>
                    </a:lnTo>
                    <a:lnTo>
                      <a:pt x="60" y="96"/>
                    </a:lnTo>
                    <a:lnTo>
                      <a:pt x="48" y="84"/>
                    </a:lnTo>
                    <a:lnTo>
                      <a:pt x="42" y="84"/>
                    </a:lnTo>
                    <a:lnTo>
                      <a:pt x="36" y="78"/>
                    </a:lnTo>
                    <a:lnTo>
                      <a:pt x="30" y="66"/>
                    </a:lnTo>
                    <a:lnTo>
                      <a:pt x="24" y="60"/>
                    </a:lnTo>
                    <a:lnTo>
                      <a:pt x="18" y="60"/>
                    </a:lnTo>
                    <a:lnTo>
                      <a:pt x="12" y="48"/>
                    </a:lnTo>
                    <a:lnTo>
                      <a:pt x="12" y="42"/>
                    </a:lnTo>
                    <a:lnTo>
                      <a:pt x="6" y="36"/>
                    </a:lnTo>
                    <a:lnTo>
                      <a:pt x="0" y="24"/>
                    </a:lnTo>
                    <a:lnTo>
                      <a:pt x="0" y="18"/>
                    </a:lnTo>
                    <a:lnTo>
                      <a:pt x="0" y="6"/>
                    </a:lnTo>
                    <a:lnTo>
                      <a:pt x="0" y="0"/>
                    </a:lnTo>
                    <a:lnTo>
                      <a:pt x="0" y="305"/>
                    </a:lnTo>
                    <a:lnTo>
                      <a:pt x="0" y="311"/>
                    </a:lnTo>
                    <a:lnTo>
                      <a:pt x="0" y="323"/>
                    </a:lnTo>
                    <a:lnTo>
                      <a:pt x="0" y="329"/>
                    </a:lnTo>
                    <a:lnTo>
                      <a:pt x="6" y="341"/>
                    </a:lnTo>
                    <a:lnTo>
                      <a:pt x="12" y="347"/>
                    </a:lnTo>
                    <a:lnTo>
                      <a:pt x="12" y="353"/>
                    </a:lnTo>
                    <a:lnTo>
                      <a:pt x="18" y="365"/>
                    </a:lnTo>
                    <a:lnTo>
                      <a:pt x="24" y="365"/>
                    </a:lnTo>
                    <a:lnTo>
                      <a:pt x="30" y="371"/>
                    </a:lnTo>
                    <a:lnTo>
                      <a:pt x="36" y="383"/>
                    </a:lnTo>
                    <a:lnTo>
                      <a:pt x="42" y="389"/>
                    </a:lnTo>
                    <a:lnTo>
                      <a:pt x="48" y="389"/>
                    </a:lnTo>
                    <a:lnTo>
                      <a:pt x="60" y="401"/>
                    </a:lnTo>
                    <a:lnTo>
                      <a:pt x="66" y="407"/>
                    </a:lnTo>
                    <a:lnTo>
                      <a:pt x="72" y="413"/>
                    </a:lnTo>
                    <a:lnTo>
                      <a:pt x="90" y="419"/>
                    </a:lnTo>
                    <a:lnTo>
                      <a:pt x="96" y="425"/>
                    </a:lnTo>
                    <a:lnTo>
                      <a:pt x="102" y="431"/>
                    </a:lnTo>
                    <a:lnTo>
                      <a:pt x="120" y="437"/>
                    </a:lnTo>
                    <a:lnTo>
                      <a:pt x="132" y="443"/>
                    </a:lnTo>
                    <a:lnTo>
                      <a:pt x="138" y="449"/>
                    </a:lnTo>
                    <a:lnTo>
                      <a:pt x="156" y="455"/>
                    </a:lnTo>
                    <a:lnTo>
                      <a:pt x="168" y="461"/>
                    </a:lnTo>
                    <a:lnTo>
                      <a:pt x="180" y="467"/>
                    </a:lnTo>
                    <a:lnTo>
                      <a:pt x="198" y="473"/>
                    </a:lnTo>
                    <a:lnTo>
                      <a:pt x="210" y="479"/>
                    </a:lnTo>
                    <a:lnTo>
                      <a:pt x="222" y="479"/>
                    </a:lnTo>
                    <a:lnTo>
                      <a:pt x="246" y="491"/>
                    </a:lnTo>
                    <a:lnTo>
                      <a:pt x="258" y="491"/>
                    </a:lnTo>
                    <a:lnTo>
                      <a:pt x="270" y="497"/>
                    </a:lnTo>
                    <a:lnTo>
                      <a:pt x="300" y="503"/>
                    </a:lnTo>
                    <a:lnTo>
                      <a:pt x="312" y="509"/>
                    </a:lnTo>
                    <a:lnTo>
                      <a:pt x="324" y="515"/>
                    </a:lnTo>
                    <a:lnTo>
                      <a:pt x="354" y="521"/>
                    </a:lnTo>
                    <a:lnTo>
                      <a:pt x="366" y="521"/>
                    </a:lnTo>
                    <a:lnTo>
                      <a:pt x="384" y="527"/>
                    </a:lnTo>
                    <a:lnTo>
                      <a:pt x="415" y="533"/>
                    </a:lnTo>
                    <a:lnTo>
                      <a:pt x="427" y="533"/>
                    </a:lnTo>
                    <a:lnTo>
                      <a:pt x="445" y="539"/>
                    </a:lnTo>
                    <a:lnTo>
                      <a:pt x="475" y="545"/>
                    </a:lnTo>
                    <a:lnTo>
                      <a:pt x="493" y="545"/>
                    </a:lnTo>
                    <a:lnTo>
                      <a:pt x="505" y="551"/>
                    </a:lnTo>
                    <a:lnTo>
                      <a:pt x="541" y="557"/>
                    </a:lnTo>
                    <a:lnTo>
                      <a:pt x="559" y="557"/>
                    </a:lnTo>
                    <a:lnTo>
                      <a:pt x="577" y="563"/>
                    </a:lnTo>
                    <a:lnTo>
                      <a:pt x="607" y="563"/>
                    </a:lnTo>
                    <a:lnTo>
                      <a:pt x="625" y="569"/>
                    </a:lnTo>
                    <a:lnTo>
                      <a:pt x="643" y="569"/>
                    </a:lnTo>
                    <a:lnTo>
                      <a:pt x="679" y="575"/>
                    </a:lnTo>
                    <a:lnTo>
                      <a:pt x="697" y="575"/>
                    </a:lnTo>
                    <a:lnTo>
                      <a:pt x="715" y="581"/>
                    </a:lnTo>
                    <a:lnTo>
                      <a:pt x="751" y="581"/>
                    </a:lnTo>
                    <a:lnTo>
                      <a:pt x="769" y="581"/>
                    </a:lnTo>
                    <a:lnTo>
                      <a:pt x="787" y="587"/>
                    </a:lnTo>
                    <a:lnTo>
                      <a:pt x="829" y="587"/>
                    </a:lnTo>
                    <a:lnTo>
                      <a:pt x="847" y="587"/>
                    </a:lnTo>
                    <a:lnTo>
                      <a:pt x="865" y="593"/>
                    </a:lnTo>
                    <a:lnTo>
                      <a:pt x="901" y="593"/>
                    </a:lnTo>
                    <a:lnTo>
                      <a:pt x="919" y="593"/>
                    </a:lnTo>
                    <a:lnTo>
                      <a:pt x="943" y="593"/>
                    </a:lnTo>
                    <a:lnTo>
                      <a:pt x="979" y="593"/>
                    </a:lnTo>
                    <a:lnTo>
                      <a:pt x="997" y="593"/>
                    </a:lnTo>
                    <a:lnTo>
                      <a:pt x="1021" y="599"/>
                    </a:lnTo>
                    <a:lnTo>
                      <a:pt x="1057" y="599"/>
                    </a:lnTo>
                    <a:lnTo>
                      <a:pt x="1075" y="599"/>
                    </a:lnTo>
                    <a:lnTo>
                      <a:pt x="1099" y="599"/>
                    </a:lnTo>
                    <a:lnTo>
                      <a:pt x="1135" y="599"/>
                    </a:lnTo>
                    <a:lnTo>
                      <a:pt x="1153" y="599"/>
                    </a:lnTo>
                    <a:lnTo>
                      <a:pt x="1171" y="599"/>
                    </a:lnTo>
                    <a:lnTo>
                      <a:pt x="1213" y="599"/>
                    </a:lnTo>
                    <a:lnTo>
                      <a:pt x="1231" y="593"/>
                    </a:lnTo>
                    <a:lnTo>
                      <a:pt x="1249" y="593"/>
                    </a:lnTo>
                    <a:lnTo>
                      <a:pt x="1291" y="593"/>
                    </a:lnTo>
                    <a:lnTo>
                      <a:pt x="1309" y="593"/>
                    </a:lnTo>
                    <a:lnTo>
                      <a:pt x="1327" y="593"/>
                    </a:lnTo>
                    <a:lnTo>
                      <a:pt x="1369" y="593"/>
                    </a:lnTo>
                    <a:lnTo>
                      <a:pt x="1387" y="587"/>
                    </a:lnTo>
                    <a:lnTo>
                      <a:pt x="1405" y="587"/>
                    </a:lnTo>
                    <a:lnTo>
                      <a:pt x="1441" y="587"/>
                    </a:lnTo>
                    <a:lnTo>
                      <a:pt x="1459" y="581"/>
                    </a:lnTo>
                    <a:lnTo>
                      <a:pt x="1477" y="581"/>
                    </a:lnTo>
                    <a:lnTo>
                      <a:pt x="1513" y="581"/>
                    </a:lnTo>
                    <a:lnTo>
                      <a:pt x="1531" y="575"/>
                    </a:lnTo>
                    <a:lnTo>
                      <a:pt x="1531" y="269"/>
                    </a:lnTo>
                    <a:close/>
                  </a:path>
                </a:pathLst>
              </a:custGeom>
              <a:solidFill>
                <a:srgbClr val="800000"/>
              </a:solidFill>
              <a:ln w="9525">
                <a:solidFill>
                  <a:srgbClr val="000000"/>
                </a:solidFill>
                <a:prstDash val="solid"/>
                <a:round/>
                <a:headEnd/>
                <a:tailEnd/>
              </a:ln>
            </p:spPr>
            <p:txBody>
              <a:bodyPr/>
              <a:lstStyle/>
              <a:p>
                <a:endParaRPr lang="en-US"/>
              </a:p>
            </p:txBody>
          </p:sp>
          <p:sp>
            <p:nvSpPr>
              <p:cNvPr id="1061" name="Freeform 15"/>
              <p:cNvSpPr>
                <a:spLocks/>
              </p:cNvSpPr>
              <p:nvPr/>
            </p:nvSpPr>
            <p:spPr bwMode="auto">
              <a:xfrm>
                <a:off x="863" y="1653"/>
                <a:ext cx="1531" cy="581"/>
              </a:xfrm>
              <a:custGeom>
                <a:avLst/>
                <a:gdLst>
                  <a:gd name="T0" fmla="*/ 1477 w 1531"/>
                  <a:gd name="T1" fmla="*/ 563 h 581"/>
                  <a:gd name="T2" fmla="*/ 1405 w 1531"/>
                  <a:gd name="T3" fmla="*/ 569 h 581"/>
                  <a:gd name="T4" fmla="*/ 1327 w 1531"/>
                  <a:gd name="T5" fmla="*/ 575 h 581"/>
                  <a:gd name="T6" fmla="*/ 1249 w 1531"/>
                  <a:gd name="T7" fmla="*/ 575 h 581"/>
                  <a:gd name="T8" fmla="*/ 1195 w 1531"/>
                  <a:gd name="T9" fmla="*/ 581 h 581"/>
                  <a:gd name="T10" fmla="*/ 1117 w 1531"/>
                  <a:gd name="T11" fmla="*/ 581 h 581"/>
                  <a:gd name="T12" fmla="*/ 1039 w 1531"/>
                  <a:gd name="T13" fmla="*/ 581 h 581"/>
                  <a:gd name="T14" fmla="*/ 961 w 1531"/>
                  <a:gd name="T15" fmla="*/ 575 h 581"/>
                  <a:gd name="T16" fmla="*/ 883 w 1531"/>
                  <a:gd name="T17" fmla="*/ 575 h 581"/>
                  <a:gd name="T18" fmla="*/ 805 w 1531"/>
                  <a:gd name="T19" fmla="*/ 569 h 581"/>
                  <a:gd name="T20" fmla="*/ 733 w 1531"/>
                  <a:gd name="T21" fmla="*/ 563 h 581"/>
                  <a:gd name="T22" fmla="*/ 661 w 1531"/>
                  <a:gd name="T23" fmla="*/ 557 h 581"/>
                  <a:gd name="T24" fmla="*/ 589 w 1531"/>
                  <a:gd name="T25" fmla="*/ 545 h 581"/>
                  <a:gd name="T26" fmla="*/ 523 w 1531"/>
                  <a:gd name="T27" fmla="*/ 533 h 581"/>
                  <a:gd name="T28" fmla="*/ 457 w 1531"/>
                  <a:gd name="T29" fmla="*/ 521 h 581"/>
                  <a:gd name="T30" fmla="*/ 396 w 1531"/>
                  <a:gd name="T31" fmla="*/ 509 h 581"/>
                  <a:gd name="T32" fmla="*/ 342 w 1531"/>
                  <a:gd name="T33" fmla="*/ 497 h 581"/>
                  <a:gd name="T34" fmla="*/ 288 w 1531"/>
                  <a:gd name="T35" fmla="*/ 485 h 581"/>
                  <a:gd name="T36" fmla="*/ 234 w 1531"/>
                  <a:gd name="T37" fmla="*/ 467 h 581"/>
                  <a:gd name="T38" fmla="*/ 192 w 1531"/>
                  <a:gd name="T39" fmla="*/ 450 h 581"/>
                  <a:gd name="T40" fmla="*/ 150 w 1531"/>
                  <a:gd name="T41" fmla="*/ 438 h 581"/>
                  <a:gd name="T42" fmla="*/ 114 w 1531"/>
                  <a:gd name="T43" fmla="*/ 420 h 581"/>
                  <a:gd name="T44" fmla="*/ 78 w 1531"/>
                  <a:gd name="T45" fmla="*/ 396 h 581"/>
                  <a:gd name="T46" fmla="*/ 54 w 1531"/>
                  <a:gd name="T47" fmla="*/ 378 h 581"/>
                  <a:gd name="T48" fmla="*/ 30 w 1531"/>
                  <a:gd name="T49" fmla="*/ 360 h 581"/>
                  <a:gd name="T50" fmla="*/ 18 w 1531"/>
                  <a:gd name="T51" fmla="*/ 342 h 581"/>
                  <a:gd name="T52" fmla="*/ 6 w 1531"/>
                  <a:gd name="T53" fmla="*/ 318 h 581"/>
                  <a:gd name="T54" fmla="*/ 0 w 1531"/>
                  <a:gd name="T55" fmla="*/ 300 h 581"/>
                  <a:gd name="T56" fmla="*/ 0 w 1531"/>
                  <a:gd name="T57" fmla="*/ 282 h 581"/>
                  <a:gd name="T58" fmla="*/ 6 w 1531"/>
                  <a:gd name="T59" fmla="*/ 258 h 581"/>
                  <a:gd name="T60" fmla="*/ 12 w 1531"/>
                  <a:gd name="T61" fmla="*/ 246 h 581"/>
                  <a:gd name="T62" fmla="*/ 30 w 1531"/>
                  <a:gd name="T63" fmla="*/ 222 h 581"/>
                  <a:gd name="T64" fmla="*/ 48 w 1531"/>
                  <a:gd name="T65" fmla="*/ 204 h 581"/>
                  <a:gd name="T66" fmla="*/ 72 w 1531"/>
                  <a:gd name="T67" fmla="*/ 186 h 581"/>
                  <a:gd name="T68" fmla="*/ 102 w 1531"/>
                  <a:gd name="T69" fmla="*/ 168 h 581"/>
                  <a:gd name="T70" fmla="*/ 138 w 1531"/>
                  <a:gd name="T71" fmla="*/ 150 h 581"/>
                  <a:gd name="T72" fmla="*/ 180 w 1531"/>
                  <a:gd name="T73" fmla="*/ 132 h 581"/>
                  <a:gd name="T74" fmla="*/ 222 w 1531"/>
                  <a:gd name="T75" fmla="*/ 114 h 581"/>
                  <a:gd name="T76" fmla="*/ 270 w 1531"/>
                  <a:gd name="T77" fmla="*/ 96 h 581"/>
                  <a:gd name="T78" fmla="*/ 324 w 1531"/>
                  <a:gd name="T79" fmla="*/ 84 h 581"/>
                  <a:gd name="T80" fmla="*/ 384 w 1531"/>
                  <a:gd name="T81" fmla="*/ 72 h 581"/>
                  <a:gd name="T82" fmla="*/ 445 w 1531"/>
                  <a:gd name="T83" fmla="*/ 60 h 581"/>
                  <a:gd name="T84" fmla="*/ 505 w 1531"/>
                  <a:gd name="T85" fmla="*/ 48 h 581"/>
                  <a:gd name="T86" fmla="*/ 577 w 1531"/>
                  <a:gd name="T87" fmla="*/ 36 h 581"/>
                  <a:gd name="T88" fmla="*/ 643 w 1531"/>
                  <a:gd name="T89" fmla="*/ 24 h 581"/>
                  <a:gd name="T90" fmla="*/ 715 w 1531"/>
                  <a:gd name="T91" fmla="*/ 18 h 581"/>
                  <a:gd name="T92" fmla="*/ 787 w 1531"/>
                  <a:gd name="T93" fmla="*/ 12 h 581"/>
                  <a:gd name="T94" fmla="*/ 865 w 1531"/>
                  <a:gd name="T95" fmla="*/ 6 h 581"/>
                  <a:gd name="T96" fmla="*/ 943 w 1531"/>
                  <a:gd name="T97" fmla="*/ 0 h 581"/>
                  <a:gd name="T98" fmla="*/ 1021 w 1531"/>
                  <a:gd name="T99" fmla="*/ 0 h 581"/>
                  <a:gd name="T100" fmla="*/ 1099 w 1531"/>
                  <a:gd name="T101" fmla="*/ 0 h 581"/>
                  <a:gd name="T102" fmla="*/ 1531 w 1531"/>
                  <a:gd name="T103" fmla="*/ 557 h 5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31"/>
                  <a:gd name="T157" fmla="*/ 0 h 581"/>
                  <a:gd name="T158" fmla="*/ 1531 w 1531"/>
                  <a:gd name="T159" fmla="*/ 581 h 58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31" h="581">
                    <a:moveTo>
                      <a:pt x="1531" y="557"/>
                    </a:moveTo>
                    <a:lnTo>
                      <a:pt x="1513" y="563"/>
                    </a:lnTo>
                    <a:lnTo>
                      <a:pt x="1477" y="563"/>
                    </a:lnTo>
                    <a:lnTo>
                      <a:pt x="1459" y="563"/>
                    </a:lnTo>
                    <a:lnTo>
                      <a:pt x="1441" y="569"/>
                    </a:lnTo>
                    <a:lnTo>
                      <a:pt x="1405" y="569"/>
                    </a:lnTo>
                    <a:lnTo>
                      <a:pt x="1387" y="569"/>
                    </a:lnTo>
                    <a:lnTo>
                      <a:pt x="1369" y="575"/>
                    </a:lnTo>
                    <a:lnTo>
                      <a:pt x="1327" y="575"/>
                    </a:lnTo>
                    <a:lnTo>
                      <a:pt x="1309" y="575"/>
                    </a:lnTo>
                    <a:lnTo>
                      <a:pt x="1291" y="575"/>
                    </a:lnTo>
                    <a:lnTo>
                      <a:pt x="1249" y="575"/>
                    </a:lnTo>
                    <a:lnTo>
                      <a:pt x="1231" y="575"/>
                    </a:lnTo>
                    <a:lnTo>
                      <a:pt x="1213" y="581"/>
                    </a:lnTo>
                    <a:lnTo>
                      <a:pt x="1195" y="581"/>
                    </a:lnTo>
                    <a:lnTo>
                      <a:pt x="1153" y="581"/>
                    </a:lnTo>
                    <a:lnTo>
                      <a:pt x="1135" y="581"/>
                    </a:lnTo>
                    <a:lnTo>
                      <a:pt x="1117" y="581"/>
                    </a:lnTo>
                    <a:lnTo>
                      <a:pt x="1075" y="581"/>
                    </a:lnTo>
                    <a:lnTo>
                      <a:pt x="1057" y="581"/>
                    </a:lnTo>
                    <a:lnTo>
                      <a:pt x="1039" y="581"/>
                    </a:lnTo>
                    <a:lnTo>
                      <a:pt x="997" y="575"/>
                    </a:lnTo>
                    <a:lnTo>
                      <a:pt x="979" y="575"/>
                    </a:lnTo>
                    <a:lnTo>
                      <a:pt x="961" y="575"/>
                    </a:lnTo>
                    <a:lnTo>
                      <a:pt x="919" y="575"/>
                    </a:lnTo>
                    <a:lnTo>
                      <a:pt x="901" y="575"/>
                    </a:lnTo>
                    <a:lnTo>
                      <a:pt x="883" y="575"/>
                    </a:lnTo>
                    <a:lnTo>
                      <a:pt x="847" y="569"/>
                    </a:lnTo>
                    <a:lnTo>
                      <a:pt x="829" y="569"/>
                    </a:lnTo>
                    <a:lnTo>
                      <a:pt x="805" y="569"/>
                    </a:lnTo>
                    <a:lnTo>
                      <a:pt x="769" y="563"/>
                    </a:lnTo>
                    <a:lnTo>
                      <a:pt x="751" y="563"/>
                    </a:lnTo>
                    <a:lnTo>
                      <a:pt x="733" y="563"/>
                    </a:lnTo>
                    <a:lnTo>
                      <a:pt x="697" y="557"/>
                    </a:lnTo>
                    <a:lnTo>
                      <a:pt x="679" y="557"/>
                    </a:lnTo>
                    <a:lnTo>
                      <a:pt x="661" y="557"/>
                    </a:lnTo>
                    <a:lnTo>
                      <a:pt x="625" y="551"/>
                    </a:lnTo>
                    <a:lnTo>
                      <a:pt x="607" y="545"/>
                    </a:lnTo>
                    <a:lnTo>
                      <a:pt x="589" y="545"/>
                    </a:lnTo>
                    <a:lnTo>
                      <a:pt x="577" y="545"/>
                    </a:lnTo>
                    <a:lnTo>
                      <a:pt x="541" y="539"/>
                    </a:lnTo>
                    <a:lnTo>
                      <a:pt x="523" y="533"/>
                    </a:lnTo>
                    <a:lnTo>
                      <a:pt x="505" y="533"/>
                    </a:lnTo>
                    <a:lnTo>
                      <a:pt x="475" y="527"/>
                    </a:lnTo>
                    <a:lnTo>
                      <a:pt x="457" y="521"/>
                    </a:lnTo>
                    <a:lnTo>
                      <a:pt x="445" y="521"/>
                    </a:lnTo>
                    <a:lnTo>
                      <a:pt x="415" y="515"/>
                    </a:lnTo>
                    <a:lnTo>
                      <a:pt x="396" y="509"/>
                    </a:lnTo>
                    <a:lnTo>
                      <a:pt x="384" y="509"/>
                    </a:lnTo>
                    <a:lnTo>
                      <a:pt x="354" y="503"/>
                    </a:lnTo>
                    <a:lnTo>
                      <a:pt x="342" y="497"/>
                    </a:lnTo>
                    <a:lnTo>
                      <a:pt x="324" y="497"/>
                    </a:lnTo>
                    <a:lnTo>
                      <a:pt x="300" y="485"/>
                    </a:lnTo>
                    <a:lnTo>
                      <a:pt x="288" y="485"/>
                    </a:lnTo>
                    <a:lnTo>
                      <a:pt x="270" y="479"/>
                    </a:lnTo>
                    <a:lnTo>
                      <a:pt x="246" y="473"/>
                    </a:lnTo>
                    <a:lnTo>
                      <a:pt x="234" y="467"/>
                    </a:lnTo>
                    <a:lnTo>
                      <a:pt x="222" y="462"/>
                    </a:lnTo>
                    <a:lnTo>
                      <a:pt x="198" y="456"/>
                    </a:lnTo>
                    <a:lnTo>
                      <a:pt x="192" y="450"/>
                    </a:lnTo>
                    <a:lnTo>
                      <a:pt x="180" y="450"/>
                    </a:lnTo>
                    <a:lnTo>
                      <a:pt x="156" y="438"/>
                    </a:lnTo>
                    <a:lnTo>
                      <a:pt x="150" y="438"/>
                    </a:lnTo>
                    <a:lnTo>
                      <a:pt x="138" y="432"/>
                    </a:lnTo>
                    <a:lnTo>
                      <a:pt x="132" y="426"/>
                    </a:lnTo>
                    <a:lnTo>
                      <a:pt x="114" y="420"/>
                    </a:lnTo>
                    <a:lnTo>
                      <a:pt x="102" y="414"/>
                    </a:lnTo>
                    <a:lnTo>
                      <a:pt x="96" y="408"/>
                    </a:lnTo>
                    <a:lnTo>
                      <a:pt x="78" y="396"/>
                    </a:lnTo>
                    <a:lnTo>
                      <a:pt x="72" y="396"/>
                    </a:lnTo>
                    <a:lnTo>
                      <a:pt x="66" y="390"/>
                    </a:lnTo>
                    <a:lnTo>
                      <a:pt x="54" y="378"/>
                    </a:lnTo>
                    <a:lnTo>
                      <a:pt x="48" y="372"/>
                    </a:lnTo>
                    <a:lnTo>
                      <a:pt x="42" y="372"/>
                    </a:lnTo>
                    <a:lnTo>
                      <a:pt x="30" y="360"/>
                    </a:lnTo>
                    <a:lnTo>
                      <a:pt x="30" y="354"/>
                    </a:lnTo>
                    <a:lnTo>
                      <a:pt x="24" y="348"/>
                    </a:lnTo>
                    <a:lnTo>
                      <a:pt x="18" y="342"/>
                    </a:lnTo>
                    <a:lnTo>
                      <a:pt x="12" y="336"/>
                    </a:lnTo>
                    <a:lnTo>
                      <a:pt x="12" y="330"/>
                    </a:lnTo>
                    <a:lnTo>
                      <a:pt x="6" y="318"/>
                    </a:lnTo>
                    <a:lnTo>
                      <a:pt x="0" y="312"/>
                    </a:lnTo>
                    <a:lnTo>
                      <a:pt x="0" y="300"/>
                    </a:lnTo>
                    <a:lnTo>
                      <a:pt x="0" y="294"/>
                    </a:lnTo>
                    <a:lnTo>
                      <a:pt x="0" y="288"/>
                    </a:lnTo>
                    <a:lnTo>
                      <a:pt x="0" y="282"/>
                    </a:lnTo>
                    <a:lnTo>
                      <a:pt x="0" y="276"/>
                    </a:lnTo>
                    <a:lnTo>
                      <a:pt x="0" y="270"/>
                    </a:lnTo>
                    <a:lnTo>
                      <a:pt x="6" y="258"/>
                    </a:lnTo>
                    <a:lnTo>
                      <a:pt x="6" y="252"/>
                    </a:lnTo>
                    <a:lnTo>
                      <a:pt x="12" y="252"/>
                    </a:lnTo>
                    <a:lnTo>
                      <a:pt x="12" y="246"/>
                    </a:lnTo>
                    <a:lnTo>
                      <a:pt x="18" y="234"/>
                    </a:lnTo>
                    <a:lnTo>
                      <a:pt x="24" y="228"/>
                    </a:lnTo>
                    <a:lnTo>
                      <a:pt x="30" y="222"/>
                    </a:lnTo>
                    <a:lnTo>
                      <a:pt x="36" y="216"/>
                    </a:lnTo>
                    <a:lnTo>
                      <a:pt x="42" y="210"/>
                    </a:lnTo>
                    <a:lnTo>
                      <a:pt x="48" y="204"/>
                    </a:lnTo>
                    <a:lnTo>
                      <a:pt x="60" y="192"/>
                    </a:lnTo>
                    <a:lnTo>
                      <a:pt x="66" y="192"/>
                    </a:lnTo>
                    <a:lnTo>
                      <a:pt x="72" y="186"/>
                    </a:lnTo>
                    <a:lnTo>
                      <a:pt x="90" y="174"/>
                    </a:lnTo>
                    <a:lnTo>
                      <a:pt x="96" y="174"/>
                    </a:lnTo>
                    <a:lnTo>
                      <a:pt x="102" y="168"/>
                    </a:lnTo>
                    <a:lnTo>
                      <a:pt x="120" y="156"/>
                    </a:lnTo>
                    <a:lnTo>
                      <a:pt x="132" y="150"/>
                    </a:lnTo>
                    <a:lnTo>
                      <a:pt x="138" y="150"/>
                    </a:lnTo>
                    <a:lnTo>
                      <a:pt x="156" y="138"/>
                    </a:lnTo>
                    <a:lnTo>
                      <a:pt x="168" y="138"/>
                    </a:lnTo>
                    <a:lnTo>
                      <a:pt x="180" y="132"/>
                    </a:lnTo>
                    <a:lnTo>
                      <a:pt x="198" y="120"/>
                    </a:lnTo>
                    <a:lnTo>
                      <a:pt x="210" y="120"/>
                    </a:lnTo>
                    <a:lnTo>
                      <a:pt x="222" y="114"/>
                    </a:lnTo>
                    <a:lnTo>
                      <a:pt x="246" y="108"/>
                    </a:lnTo>
                    <a:lnTo>
                      <a:pt x="258" y="102"/>
                    </a:lnTo>
                    <a:lnTo>
                      <a:pt x="270" y="96"/>
                    </a:lnTo>
                    <a:lnTo>
                      <a:pt x="288" y="96"/>
                    </a:lnTo>
                    <a:lnTo>
                      <a:pt x="312" y="90"/>
                    </a:lnTo>
                    <a:lnTo>
                      <a:pt x="324" y="84"/>
                    </a:lnTo>
                    <a:lnTo>
                      <a:pt x="342" y="78"/>
                    </a:lnTo>
                    <a:lnTo>
                      <a:pt x="366" y="72"/>
                    </a:lnTo>
                    <a:lnTo>
                      <a:pt x="384" y="72"/>
                    </a:lnTo>
                    <a:lnTo>
                      <a:pt x="396" y="66"/>
                    </a:lnTo>
                    <a:lnTo>
                      <a:pt x="427" y="60"/>
                    </a:lnTo>
                    <a:lnTo>
                      <a:pt x="445" y="60"/>
                    </a:lnTo>
                    <a:lnTo>
                      <a:pt x="457" y="54"/>
                    </a:lnTo>
                    <a:lnTo>
                      <a:pt x="493" y="48"/>
                    </a:lnTo>
                    <a:lnTo>
                      <a:pt x="505" y="48"/>
                    </a:lnTo>
                    <a:lnTo>
                      <a:pt x="523" y="42"/>
                    </a:lnTo>
                    <a:lnTo>
                      <a:pt x="559" y="36"/>
                    </a:lnTo>
                    <a:lnTo>
                      <a:pt x="577" y="36"/>
                    </a:lnTo>
                    <a:lnTo>
                      <a:pt x="589" y="30"/>
                    </a:lnTo>
                    <a:lnTo>
                      <a:pt x="625" y="30"/>
                    </a:lnTo>
                    <a:lnTo>
                      <a:pt x="643" y="24"/>
                    </a:lnTo>
                    <a:lnTo>
                      <a:pt x="661" y="24"/>
                    </a:lnTo>
                    <a:lnTo>
                      <a:pt x="697" y="18"/>
                    </a:lnTo>
                    <a:lnTo>
                      <a:pt x="715" y="18"/>
                    </a:lnTo>
                    <a:lnTo>
                      <a:pt x="733" y="18"/>
                    </a:lnTo>
                    <a:lnTo>
                      <a:pt x="769" y="12"/>
                    </a:lnTo>
                    <a:lnTo>
                      <a:pt x="787" y="12"/>
                    </a:lnTo>
                    <a:lnTo>
                      <a:pt x="805" y="12"/>
                    </a:lnTo>
                    <a:lnTo>
                      <a:pt x="829" y="6"/>
                    </a:lnTo>
                    <a:lnTo>
                      <a:pt x="865" y="6"/>
                    </a:lnTo>
                    <a:lnTo>
                      <a:pt x="883" y="6"/>
                    </a:lnTo>
                    <a:lnTo>
                      <a:pt x="901" y="6"/>
                    </a:lnTo>
                    <a:lnTo>
                      <a:pt x="943" y="0"/>
                    </a:lnTo>
                    <a:lnTo>
                      <a:pt x="961" y="0"/>
                    </a:lnTo>
                    <a:lnTo>
                      <a:pt x="979" y="0"/>
                    </a:lnTo>
                    <a:lnTo>
                      <a:pt x="1021" y="0"/>
                    </a:lnTo>
                    <a:lnTo>
                      <a:pt x="1039" y="0"/>
                    </a:lnTo>
                    <a:lnTo>
                      <a:pt x="1057" y="0"/>
                    </a:lnTo>
                    <a:lnTo>
                      <a:pt x="1099" y="0"/>
                    </a:lnTo>
                    <a:lnTo>
                      <a:pt x="1117" y="0"/>
                    </a:lnTo>
                    <a:lnTo>
                      <a:pt x="1117" y="288"/>
                    </a:lnTo>
                    <a:lnTo>
                      <a:pt x="1531" y="557"/>
                    </a:lnTo>
                    <a:close/>
                  </a:path>
                </a:pathLst>
              </a:custGeom>
              <a:solidFill>
                <a:srgbClr val="FF0000"/>
              </a:solidFill>
              <a:ln w="9525">
                <a:solidFill>
                  <a:srgbClr val="000000"/>
                </a:solidFill>
                <a:prstDash val="solid"/>
                <a:round/>
                <a:headEnd/>
                <a:tailEnd/>
              </a:ln>
            </p:spPr>
            <p:txBody>
              <a:bodyPr/>
              <a:lstStyle/>
              <a:p>
                <a:endParaRPr lang="en-US"/>
              </a:p>
            </p:txBody>
          </p:sp>
        </p:grpSp>
        <p:sp>
          <p:nvSpPr>
            <p:cNvPr id="1049" name="Rectangle 16"/>
            <p:cNvSpPr>
              <a:spLocks noChangeArrowheads="1"/>
            </p:cNvSpPr>
            <p:nvPr/>
          </p:nvSpPr>
          <p:spPr bwMode="auto">
            <a:xfrm>
              <a:off x="1775" y="1820"/>
              <a:ext cx="313" cy="30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800" b="1">
                  <a:solidFill>
                    <a:srgbClr val="000000"/>
                  </a:solidFill>
                  <a:latin typeface="Futura Lt BT" pitchFamily="34" charset="0"/>
                </a:rPr>
                <a:t>Code</a:t>
              </a:r>
            </a:p>
            <a:p>
              <a:pPr algn="ctr" eaLnBrk="0" hangingPunct="0">
                <a:spcBef>
                  <a:spcPct val="0"/>
                </a:spcBef>
              </a:pPr>
              <a:r>
                <a:rPr lang="en-US" sz="1800" b="1">
                  <a:solidFill>
                    <a:srgbClr val="000000"/>
                  </a:solidFill>
                  <a:latin typeface="Futura Lt BT" pitchFamily="34" charset="0"/>
                </a:rPr>
                <a:t>7%</a:t>
              </a:r>
            </a:p>
          </p:txBody>
        </p:sp>
        <p:sp>
          <p:nvSpPr>
            <p:cNvPr id="1050" name="Rectangle 17"/>
            <p:cNvSpPr>
              <a:spLocks noChangeArrowheads="1"/>
            </p:cNvSpPr>
            <p:nvPr/>
          </p:nvSpPr>
          <p:spPr bwMode="auto">
            <a:xfrm>
              <a:off x="2359" y="1992"/>
              <a:ext cx="334" cy="30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800" b="1">
                  <a:solidFill>
                    <a:srgbClr val="000000"/>
                  </a:solidFill>
                  <a:latin typeface="Futura Lt BT" pitchFamily="34" charset="0"/>
                </a:rPr>
                <a:t>Other</a:t>
              </a:r>
            </a:p>
            <a:p>
              <a:pPr algn="ctr" eaLnBrk="0" hangingPunct="0">
                <a:spcBef>
                  <a:spcPct val="0"/>
                </a:spcBef>
              </a:pPr>
              <a:r>
                <a:rPr lang="en-US" sz="1800" b="1">
                  <a:solidFill>
                    <a:srgbClr val="000000"/>
                  </a:solidFill>
                  <a:latin typeface="Futura Lt BT" pitchFamily="34" charset="0"/>
                </a:rPr>
                <a:t>10%</a:t>
              </a:r>
            </a:p>
          </p:txBody>
        </p:sp>
        <p:sp>
          <p:nvSpPr>
            <p:cNvPr id="1051" name="Rectangle 18"/>
            <p:cNvSpPr>
              <a:spLocks noChangeArrowheads="1"/>
            </p:cNvSpPr>
            <p:nvPr/>
          </p:nvSpPr>
          <p:spPr bwMode="auto">
            <a:xfrm>
              <a:off x="2245" y="3247"/>
              <a:ext cx="417" cy="30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800" b="1">
                  <a:solidFill>
                    <a:srgbClr val="000000"/>
                  </a:solidFill>
                  <a:latin typeface="Futura Lt BT" pitchFamily="34" charset="0"/>
                </a:rPr>
                <a:t>Design</a:t>
              </a:r>
            </a:p>
            <a:p>
              <a:pPr algn="ctr" eaLnBrk="0" hangingPunct="0">
                <a:spcBef>
                  <a:spcPct val="0"/>
                </a:spcBef>
              </a:pPr>
              <a:r>
                <a:rPr lang="en-US" sz="1800" b="1">
                  <a:solidFill>
                    <a:srgbClr val="000000"/>
                  </a:solidFill>
                  <a:latin typeface="Futura Lt BT" pitchFamily="34" charset="0"/>
                </a:rPr>
                <a:t>27%</a:t>
              </a:r>
            </a:p>
          </p:txBody>
        </p:sp>
        <p:sp>
          <p:nvSpPr>
            <p:cNvPr id="1052" name="Rectangle 19"/>
            <p:cNvSpPr>
              <a:spLocks noChangeArrowheads="1"/>
            </p:cNvSpPr>
            <p:nvPr/>
          </p:nvSpPr>
          <p:spPr bwMode="auto">
            <a:xfrm>
              <a:off x="559" y="1944"/>
              <a:ext cx="834" cy="306"/>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800" b="1">
                  <a:solidFill>
                    <a:srgbClr val="000000"/>
                  </a:solidFill>
                  <a:latin typeface="Futura Lt BT" pitchFamily="34" charset="0"/>
                </a:rPr>
                <a:t>Requirements</a:t>
              </a:r>
            </a:p>
            <a:p>
              <a:pPr algn="ctr" eaLnBrk="0" hangingPunct="0">
                <a:spcBef>
                  <a:spcPct val="0"/>
                </a:spcBef>
              </a:pPr>
              <a:r>
                <a:rPr lang="en-US" sz="1800" b="1">
                  <a:solidFill>
                    <a:srgbClr val="000000"/>
                  </a:solidFill>
                  <a:latin typeface="Futura Lt BT" pitchFamily="34" charset="0"/>
                </a:rPr>
                <a:t>56%</a:t>
              </a:r>
              <a:endParaRPr lang="en-US" sz="3600">
                <a:latin typeface="Futura Lt BT" pitchFamily="34" charset="0"/>
              </a:endParaRPr>
            </a:p>
          </p:txBody>
        </p:sp>
      </p:grpSp>
      <p:grpSp>
        <p:nvGrpSpPr>
          <p:cNvPr id="4" name="Group 40"/>
          <p:cNvGrpSpPr>
            <a:grpSpLocks/>
          </p:cNvGrpSpPr>
          <p:nvPr/>
        </p:nvGrpSpPr>
        <p:grpSpPr bwMode="auto">
          <a:xfrm>
            <a:off x="4684713" y="2290763"/>
            <a:ext cx="4275137" cy="2874962"/>
            <a:chOff x="3343" y="1776"/>
            <a:chExt cx="2176" cy="1433"/>
          </a:xfrm>
        </p:grpSpPr>
        <p:grpSp>
          <p:nvGrpSpPr>
            <p:cNvPr id="5" name="Group 20"/>
            <p:cNvGrpSpPr>
              <a:grpSpLocks/>
            </p:cNvGrpSpPr>
            <p:nvPr/>
          </p:nvGrpSpPr>
          <p:grpSpPr bwMode="auto">
            <a:xfrm>
              <a:off x="3428" y="2097"/>
              <a:ext cx="2059" cy="1112"/>
              <a:chOff x="3043" y="1724"/>
              <a:chExt cx="2486" cy="1031"/>
            </a:xfrm>
          </p:grpSpPr>
          <p:sp>
            <p:nvSpPr>
              <p:cNvPr id="1040" name="Freeform 21"/>
              <p:cNvSpPr>
                <a:spLocks/>
              </p:cNvSpPr>
              <p:nvPr/>
            </p:nvSpPr>
            <p:spPr bwMode="auto">
              <a:xfrm>
                <a:off x="4334" y="1724"/>
                <a:ext cx="78" cy="605"/>
              </a:xfrm>
              <a:custGeom>
                <a:avLst/>
                <a:gdLst>
                  <a:gd name="T0" fmla="*/ 0 w 78"/>
                  <a:gd name="T1" fmla="*/ 294 h 605"/>
                  <a:gd name="T2" fmla="*/ 78 w 78"/>
                  <a:gd name="T3" fmla="*/ 0 h 605"/>
                  <a:gd name="T4" fmla="*/ 78 w 78"/>
                  <a:gd name="T5" fmla="*/ 312 h 605"/>
                  <a:gd name="T6" fmla="*/ 0 w 78"/>
                  <a:gd name="T7" fmla="*/ 605 h 605"/>
                  <a:gd name="T8" fmla="*/ 0 w 78"/>
                  <a:gd name="T9" fmla="*/ 294 h 605"/>
                  <a:gd name="T10" fmla="*/ 0 60000 65536"/>
                  <a:gd name="T11" fmla="*/ 0 60000 65536"/>
                  <a:gd name="T12" fmla="*/ 0 60000 65536"/>
                  <a:gd name="T13" fmla="*/ 0 60000 65536"/>
                  <a:gd name="T14" fmla="*/ 0 60000 65536"/>
                  <a:gd name="T15" fmla="*/ 0 w 78"/>
                  <a:gd name="T16" fmla="*/ 0 h 605"/>
                  <a:gd name="T17" fmla="*/ 78 w 78"/>
                  <a:gd name="T18" fmla="*/ 605 h 605"/>
                </a:gdLst>
                <a:ahLst/>
                <a:cxnLst>
                  <a:cxn ang="T10">
                    <a:pos x="T0" y="T1"/>
                  </a:cxn>
                  <a:cxn ang="T11">
                    <a:pos x="T2" y="T3"/>
                  </a:cxn>
                  <a:cxn ang="T12">
                    <a:pos x="T4" y="T5"/>
                  </a:cxn>
                  <a:cxn ang="T13">
                    <a:pos x="T6" y="T7"/>
                  </a:cxn>
                  <a:cxn ang="T14">
                    <a:pos x="T8" y="T9"/>
                  </a:cxn>
                </a:cxnLst>
                <a:rect l="T15" t="T16" r="T17" b="T18"/>
                <a:pathLst>
                  <a:path w="78" h="605">
                    <a:moveTo>
                      <a:pt x="0" y="294"/>
                    </a:moveTo>
                    <a:lnTo>
                      <a:pt x="78" y="0"/>
                    </a:lnTo>
                    <a:lnTo>
                      <a:pt x="78" y="312"/>
                    </a:lnTo>
                    <a:lnTo>
                      <a:pt x="0" y="605"/>
                    </a:lnTo>
                    <a:lnTo>
                      <a:pt x="0" y="294"/>
                    </a:lnTo>
                    <a:close/>
                  </a:path>
                </a:pathLst>
              </a:custGeom>
              <a:solidFill>
                <a:srgbClr val="004000"/>
              </a:solidFill>
              <a:ln w="9525">
                <a:solidFill>
                  <a:srgbClr val="000000"/>
                </a:solidFill>
                <a:prstDash val="solid"/>
                <a:round/>
                <a:headEnd/>
                <a:tailEnd/>
              </a:ln>
            </p:spPr>
            <p:txBody>
              <a:bodyPr/>
              <a:lstStyle/>
              <a:p>
                <a:endParaRPr lang="en-US"/>
              </a:p>
            </p:txBody>
          </p:sp>
          <p:sp>
            <p:nvSpPr>
              <p:cNvPr id="1041" name="Freeform 22"/>
              <p:cNvSpPr>
                <a:spLocks/>
              </p:cNvSpPr>
              <p:nvPr/>
            </p:nvSpPr>
            <p:spPr bwMode="auto">
              <a:xfrm>
                <a:off x="4334" y="1724"/>
                <a:ext cx="78" cy="294"/>
              </a:xfrm>
              <a:custGeom>
                <a:avLst/>
                <a:gdLst>
                  <a:gd name="T0" fmla="*/ 0 w 78"/>
                  <a:gd name="T1" fmla="*/ 0 h 294"/>
                  <a:gd name="T2" fmla="*/ 18 w 78"/>
                  <a:gd name="T3" fmla="*/ 0 h 294"/>
                  <a:gd name="T4" fmla="*/ 60 w 78"/>
                  <a:gd name="T5" fmla="*/ 0 h 294"/>
                  <a:gd name="T6" fmla="*/ 78 w 78"/>
                  <a:gd name="T7" fmla="*/ 0 h 294"/>
                  <a:gd name="T8" fmla="*/ 0 w 78"/>
                  <a:gd name="T9" fmla="*/ 294 h 294"/>
                  <a:gd name="T10" fmla="*/ 0 w 78"/>
                  <a:gd name="T11" fmla="*/ 0 h 294"/>
                  <a:gd name="T12" fmla="*/ 0 60000 65536"/>
                  <a:gd name="T13" fmla="*/ 0 60000 65536"/>
                  <a:gd name="T14" fmla="*/ 0 60000 65536"/>
                  <a:gd name="T15" fmla="*/ 0 60000 65536"/>
                  <a:gd name="T16" fmla="*/ 0 60000 65536"/>
                  <a:gd name="T17" fmla="*/ 0 60000 65536"/>
                  <a:gd name="T18" fmla="*/ 0 w 78"/>
                  <a:gd name="T19" fmla="*/ 0 h 294"/>
                  <a:gd name="T20" fmla="*/ 78 w 78"/>
                  <a:gd name="T21" fmla="*/ 294 h 294"/>
                </a:gdLst>
                <a:ahLst/>
                <a:cxnLst>
                  <a:cxn ang="T12">
                    <a:pos x="T0" y="T1"/>
                  </a:cxn>
                  <a:cxn ang="T13">
                    <a:pos x="T2" y="T3"/>
                  </a:cxn>
                  <a:cxn ang="T14">
                    <a:pos x="T4" y="T5"/>
                  </a:cxn>
                  <a:cxn ang="T15">
                    <a:pos x="T6" y="T7"/>
                  </a:cxn>
                  <a:cxn ang="T16">
                    <a:pos x="T8" y="T9"/>
                  </a:cxn>
                  <a:cxn ang="T17">
                    <a:pos x="T10" y="T11"/>
                  </a:cxn>
                </a:cxnLst>
                <a:rect l="T18" t="T19" r="T20" b="T21"/>
                <a:pathLst>
                  <a:path w="78" h="294">
                    <a:moveTo>
                      <a:pt x="0" y="0"/>
                    </a:moveTo>
                    <a:lnTo>
                      <a:pt x="18" y="0"/>
                    </a:lnTo>
                    <a:lnTo>
                      <a:pt x="60" y="0"/>
                    </a:lnTo>
                    <a:lnTo>
                      <a:pt x="78" y="0"/>
                    </a:lnTo>
                    <a:lnTo>
                      <a:pt x="0" y="294"/>
                    </a:lnTo>
                    <a:lnTo>
                      <a:pt x="0" y="0"/>
                    </a:lnTo>
                    <a:close/>
                  </a:path>
                </a:pathLst>
              </a:custGeom>
              <a:solidFill>
                <a:srgbClr val="008000"/>
              </a:solidFill>
              <a:ln w="9525">
                <a:solidFill>
                  <a:srgbClr val="000000"/>
                </a:solidFill>
                <a:prstDash val="solid"/>
                <a:round/>
                <a:headEnd/>
                <a:tailEnd/>
              </a:ln>
            </p:spPr>
            <p:txBody>
              <a:bodyPr/>
              <a:lstStyle/>
              <a:p>
                <a:endParaRPr lang="en-US"/>
              </a:p>
            </p:txBody>
          </p:sp>
          <p:sp>
            <p:nvSpPr>
              <p:cNvPr id="1042" name="Freeform 23"/>
              <p:cNvSpPr>
                <a:spLocks/>
              </p:cNvSpPr>
              <p:nvPr/>
            </p:nvSpPr>
            <p:spPr bwMode="auto">
              <a:xfrm>
                <a:off x="4376" y="1742"/>
                <a:ext cx="348" cy="587"/>
              </a:xfrm>
              <a:custGeom>
                <a:avLst/>
                <a:gdLst>
                  <a:gd name="T0" fmla="*/ 0 w 348"/>
                  <a:gd name="T1" fmla="*/ 276 h 587"/>
                  <a:gd name="T2" fmla="*/ 348 w 348"/>
                  <a:gd name="T3" fmla="*/ 0 h 587"/>
                  <a:gd name="T4" fmla="*/ 348 w 348"/>
                  <a:gd name="T5" fmla="*/ 312 h 587"/>
                  <a:gd name="T6" fmla="*/ 0 w 348"/>
                  <a:gd name="T7" fmla="*/ 587 h 587"/>
                  <a:gd name="T8" fmla="*/ 0 w 348"/>
                  <a:gd name="T9" fmla="*/ 276 h 587"/>
                  <a:gd name="T10" fmla="*/ 0 60000 65536"/>
                  <a:gd name="T11" fmla="*/ 0 60000 65536"/>
                  <a:gd name="T12" fmla="*/ 0 60000 65536"/>
                  <a:gd name="T13" fmla="*/ 0 60000 65536"/>
                  <a:gd name="T14" fmla="*/ 0 60000 65536"/>
                  <a:gd name="T15" fmla="*/ 0 w 348"/>
                  <a:gd name="T16" fmla="*/ 0 h 587"/>
                  <a:gd name="T17" fmla="*/ 348 w 348"/>
                  <a:gd name="T18" fmla="*/ 587 h 587"/>
                </a:gdLst>
                <a:ahLst/>
                <a:cxnLst>
                  <a:cxn ang="T10">
                    <a:pos x="T0" y="T1"/>
                  </a:cxn>
                  <a:cxn ang="T11">
                    <a:pos x="T2" y="T3"/>
                  </a:cxn>
                  <a:cxn ang="T12">
                    <a:pos x="T4" y="T5"/>
                  </a:cxn>
                  <a:cxn ang="T13">
                    <a:pos x="T6" y="T7"/>
                  </a:cxn>
                  <a:cxn ang="T14">
                    <a:pos x="T8" y="T9"/>
                  </a:cxn>
                </a:cxnLst>
                <a:rect l="T15" t="T16" r="T17" b="T18"/>
                <a:pathLst>
                  <a:path w="348" h="587">
                    <a:moveTo>
                      <a:pt x="0" y="276"/>
                    </a:moveTo>
                    <a:lnTo>
                      <a:pt x="348" y="0"/>
                    </a:lnTo>
                    <a:lnTo>
                      <a:pt x="348" y="312"/>
                    </a:lnTo>
                    <a:lnTo>
                      <a:pt x="0" y="587"/>
                    </a:lnTo>
                    <a:lnTo>
                      <a:pt x="0" y="276"/>
                    </a:lnTo>
                    <a:close/>
                  </a:path>
                </a:pathLst>
              </a:custGeom>
              <a:solidFill>
                <a:srgbClr val="80804D"/>
              </a:solidFill>
              <a:ln w="9525">
                <a:solidFill>
                  <a:srgbClr val="000000"/>
                </a:solidFill>
                <a:prstDash val="solid"/>
                <a:round/>
                <a:headEnd/>
                <a:tailEnd/>
              </a:ln>
            </p:spPr>
            <p:txBody>
              <a:bodyPr/>
              <a:lstStyle/>
              <a:p>
                <a:endParaRPr lang="en-US"/>
              </a:p>
            </p:txBody>
          </p:sp>
          <p:sp>
            <p:nvSpPr>
              <p:cNvPr id="1043" name="Freeform 24"/>
              <p:cNvSpPr>
                <a:spLocks/>
              </p:cNvSpPr>
              <p:nvPr/>
            </p:nvSpPr>
            <p:spPr bwMode="auto">
              <a:xfrm>
                <a:off x="4376" y="1724"/>
                <a:ext cx="348" cy="294"/>
              </a:xfrm>
              <a:custGeom>
                <a:avLst/>
                <a:gdLst>
                  <a:gd name="T0" fmla="*/ 78 w 348"/>
                  <a:gd name="T1" fmla="*/ 0 h 294"/>
                  <a:gd name="T2" fmla="*/ 96 w 348"/>
                  <a:gd name="T3" fmla="*/ 0 h 294"/>
                  <a:gd name="T4" fmla="*/ 114 w 348"/>
                  <a:gd name="T5" fmla="*/ 0 h 294"/>
                  <a:gd name="T6" fmla="*/ 156 w 348"/>
                  <a:gd name="T7" fmla="*/ 0 h 294"/>
                  <a:gd name="T8" fmla="*/ 174 w 348"/>
                  <a:gd name="T9" fmla="*/ 0 h 294"/>
                  <a:gd name="T10" fmla="*/ 192 w 348"/>
                  <a:gd name="T11" fmla="*/ 0 h 294"/>
                  <a:gd name="T12" fmla="*/ 216 w 348"/>
                  <a:gd name="T13" fmla="*/ 6 h 294"/>
                  <a:gd name="T14" fmla="*/ 234 w 348"/>
                  <a:gd name="T15" fmla="*/ 6 h 294"/>
                  <a:gd name="T16" fmla="*/ 252 w 348"/>
                  <a:gd name="T17" fmla="*/ 6 h 294"/>
                  <a:gd name="T18" fmla="*/ 288 w 348"/>
                  <a:gd name="T19" fmla="*/ 6 h 294"/>
                  <a:gd name="T20" fmla="*/ 312 w 348"/>
                  <a:gd name="T21" fmla="*/ 12 h 294"/>
                  <a:gd name="T22" fmla="*/ 330 w 348"/>
                  <a:gd name="T23" fmla="*/ 12 h 294"/>
                  <a:gd name="T24" fmla="*/ 348 w 348"/>
                  <a:gd name="T25" fmla="*/ 12 h 294"/>
                  <a:gd name="T26" fmla="*/ 0 w 348"/>
                  <a:gd name="T27" fmla="*/ 294 h 294"/>
                  <a:gd name="T28" fmla="*/ 78 w 348"/>
                  <a:gd name="T29" fmla="*/ 0 h 2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8"/>
                  <a:gd name="T46" fmla="*/ 0 h 294"/>
                  <a:gd name="T47" fmla="*/ 348 w 348"/>
                  <a:gd name="T48" fmla="*/ 294 h 2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8" h="294">
                    <a:moveTo>
                      <a:pt x="78" y="0"/>
                    </a:moveTo>
                    <a:lnTo>
                      <a:pt x="96" y="0"/>
                    </a:lnTo>
                    <a:lnTo>
                      <a:pt x="114" y="0"/>
                    </a:lnTo>
                    <a:lnTo>
                      <a:pt x="156" y="0"/>
                    </a:lnTo>
                    <a:lnTo>
                      <a:pt x="174" y="0"/>
                    </a:lnTo>
                    <a:lnTo>
                      <a:pt x="192" y="0"/>
                    </a:lnTo>
                    <a:lnTo>
                      <a:pt x="216" y="6"/>
                    </a:lnTo>
                    <a:lnTo>
                      <a:pt x="234" y="6"/>
                    </a:lnTo>
                    <a:lnTo>
                      <a:pt x="252" y="6"/>
                    </a:lnTo>
                    <a:lnTo>
                      <a:pt x="288" y="6"/>
                    </a:lnTo>
                    <a:lnTo>
                      <a:pt x="312" y="12"/>
                    </a:lnTo>
                    <a:lnTo>
                      <a:pt x="330" y="12"/>
                    </a:lnTo>
                    <a:lnTo>
                      <a:pt x="348" y="12"/>
                    </a:lnTo>
                    <a:lnTo>
                      <a:pt x="0" y="294"/>
                    </a:lnTo>
                    <a:lnTo>
                      <a:pt x="78" y="0"/>
                    </a:lnTo>
                    <a:close/>
                  </a:path>
                </a:pathLst>
              </a:custGeom>
              <a:solidFill>
                <a:srgbClr val="FFFF99"/>
              </a:solidFill>
              <a:ln w="9525">
                <a:solidFill>
                  <a:srgbClr val="000000"/>
                </a:solidFill>
                <a:prstDash val="solid"/>
                <a:round/>
                <a:headEnd/>
                <a:tailEnd/>
              </a:ln>
            </p:spPr>
            <p:txBody>
              <a:bodyPr/>
              <a:lstStyle/>
              <a:p>
                <a:endParaRPr lang="en-US"/>
              </a:p>
            </p:txBody>
          </p:sp>
          <p:sp>
            <p:nvSpPr>
              <p:cNvPr id="1044" name="Freeform 25"/>
              <p:cNvSpPr>
                <a:spLocks/>
              </p:cNvSpPr>
              <p:nvPr/>
            </p:nvSpPr>
            <p:spPr bwMode="auto">
              <a:xfrm>
                <a:off x="4508" y="1916"/>
                <a:ext cx="1021" cy="431"/>
              </a:xfrm>
              <a:custGeom>
                <a:avLst/>
                <a:gdLst>
                  <a:gd name="T0" fmla="*/ 0 w 1021"/>
                  <a:gd name="T1" fmla="*/ 120 h 431"/>
                  <a:gd name="T2" fmla="*/ 1021 w 1021"/>
                  <a:gd name="T3" fmla="*/ 0 h 431"/>
                  <a:gd name="T4" fmla="*/ 1021 w 1021"/>
                  <a:gd name="T5" fmla="*/ 312 h 431"/>
                  <a:gd name="T6" fmla="*/ 0 w 1021"/>
                  <a:gd name="T7" fmla="*/ 431 h 431"/>
                  <a:gd name="T8" fmla="*/ 0 w 1021"/>
                  <a:gd name="T9" fmla="*/ 120 h 431"/>
                  <a:gd name="T10" fmla="*/ 0 60000 65536"/>
                  <a:gd name="T11" fmla="*/ 0 60000 65536"/>
                  <a:gd name="T12" fmla="*/ 0 60000 65536"/>
                  <a:gd name="T13" fmla="*/ 0 60000 65536"/>
                  <a:gd name="T14" fmla="*/ 0 60000 65536"/>
                  <a:gd name="T15" fmla="*/ 0 w 1021"/>
                  <a:gd name="T16" fmla="*/ 0 h 431"/>
                  <a:gd name="T17" fmla="*/ 1021 w 1021"/>
                  <a:gd name="T18" fmla="*/ 431 h 431"/>
                </a:gdLst>
                <a:ahLst/>
                <a:cxnLst>
                  <a:cxn ang="T10">
                    <a:pos x="T0" y="T1"/>
                  </a:cxn>
                  <a:cxn ang="T11">
                    <a:pos x="T2" y="T3"/>
                  </a:cxn>
                  <a:cxn ang="T12">
                    <a:pos x="T4" y="T5"/>
                  </a:cxn>
                  <a:cxn ang="T13">
                    <a:pos x="T6" y="T7"/>
                  </a:cxn>
                  <a:cxn ang="T14">
                    <a:pos x="T8" y="T9"/>
                  </a:cxn>
                </a:cxnLst>
                <a:rect l="T15" t="T16" r="T17" b="T18"/>
                <a:pathLst>
                  <a:path w="1021" h="431">
                    <a:moveTo>
                      <a:pt x="0" y="120"/>
                    </a:moveTo>
                    <a:lnTo>
                      <a:pt x="1021" y="0"/>
                    </a:lnTo>
                    <a:lnTo>
                      <a:pt x="1021" y="312"/>
                    </a:lnTo>
                    <a:lnTo>
                      <a:pt x="0" y="431"/>
                    </a:lnTo>
                    <a:lnTo>
                      <a:pt x="0" y="120"/>
                    </a:lnTo>
                    <a:close/>
                  </a:path>
                </a:pathLst>
              </a:custGeom>
              <a:solidFill>
                <a:srgbClr val="1A1A4D"/>
              </a:solidFill>
              <a:ln w="9525">
                <a:solidFill>
                  <a:srgbClr val="000000"/>
                </a:solidFill>
                <a:prstDash val="solid"/>
                <a:round/>
                <a:headEnd/>
                <a:tailEnd/>
              </a:ln>
            </p:spPr>
            <p:txBody>
              <a:bodyPr/>
              <a:lstStyle/>
              <a:p>
                <a:endParaRPr lang="en-US"/>
              </a:p>
            </p:txBody>
          </p:sp>
          <p:sp>
            <p:nvSpPr>
              <p:cNvPr id="1045" name="Freeform 26"/>
              <p:cNvSpPr>
                <a:spLocks/>
              </p:cNvSpPr>
              <p:nvPr/>
            </p:nvSpPr>
            <p:spPr bwMode="auto">
              <a:xfrm>
                <a:off x="4508" y="1754"/>
                <a:ext cx="1021" cy="282"/>
              </a:xfrm>
              <a:custGeom>
                <a:avLst/>
                <a:gdLst>
                  <a:gd name="T0" fmla="*/ 348 w 1021"/>
                  <a:gd name="T1" fmla="*/ 0 h 282"/>
                  <a:gd name="T2" fmla="*/ 366 w 1021"/>
                  <a:gd name="T3" fmla="*/ 0 h 282"/>
                  <a:gd name="T4" fmla="*/ 402 w 1021"/>
                  <a:gd name="T5" fmla="*/ 6 h 282"/>
                  <a:gd name="T6" fmla="*/ 420 w 1021"/>
                  <a:gd name="T7" fmla="*/ 6 h 282"/>
                  <a:gd name="T8" fmla="*/ 438 w 1021"/>
                  <a:gd name="T9" fmla="*/ 12 h 282"/>
                  <a:gd name="T10" fmla="*/ 474 w 1021"/>
                  <a:gd name="T11" fmla="*/ 12 h 282"/>
                  <a:gd name="T12" fmla="*/ 492 w 1021"/>
                  <a:gd name="T13" fmla="*/ 18 h 282"/>
                  <a:gd name="T14" fmla="*/ 511 w 1021"/>
                  <a:gd name="T15" fmla="*/ 18 h 282"/>
                  <a:gd name="T16" fmla="*/ 529 w 1021"/>
                  <a:gd name="T17" fmla="*/ 18 h 282"/>
                  <a:gd name="T18" fmla="*/ 565 w 1021"/>
                  <a:gd name="T19" fmla="*/ 24 h 282"/>
                  <a:gd name="T20" fmla="*/ 583 w 1021"/>
                  <a:gd name="T21" fmla="*/ 30 h 282"/>
                  <a:gd name="T22" fmla="*/ 595 w 1021"/>
                  <a:gd name="T23" fmla="*/ 30 h 282"/>
                  <a:gd name="T24" fmla="*/ 631 w 1021"/>
                  <a:gd name="T25" fmla="*/ 36 h 282"/>
                  <a:gd name="T26" fmla="*/ 649 w 1021"/>
                  <a:gd name="T27" fmla="*/ 42 h 282"/>
                  <a:gd name="T28" fmla="*/ 661 w 1021"/>
                  <a:gd name="T29" fmla="*/ 42 h 282"/>
                  <a:gd name="T30" fmla="*/ 691 w 1021"/>
                  <a:gd name="T31" fmla="*/ 48 h 282"/>
                  <a:gd name="T32" fmla="*/ 709 w 1021"/>
                  <a:gd name="T33" fmla="*/ 54 h 282"/>
                  <a:gd name="T34" fmla="*/ 727 w 1021"/>
                  <a:gd name="T35" fmla="*/ 54 h 282"/>
                  <a:gd name="T36" fmla="*/ 757 w 1021"/>
                  <a:gd name="T37" fmla="*/ 60 h 282"/>
                  <a:gd name="T38" fmla="*/ 769 w 1021"/>
                  <a:gd name="T39" fmla="*/ 66 h 282"/>
                  <a:gd name="T40" fmla="*/ 781 w 1021"/>
                  <a:gd name="T41" fmla="*/ 72 h 282"/>
                  <a:gd name="T42" fmla="*/ 799 w 1021"/>
                  <a:gd name="T43" fmla="*/ 72 h 282"/>
                  <a:gd name="T44" fmla="*/ 823 w 1021"/>
                  <a:gd name="T45" fmla="*/ 78 h 282"/>
                  <a:gd name="T46" fmla="*/ 835 w 1021"/>
                  <a:gd name="T47" fmla="*/ 84 h 282"/>
                  <a:gd name="T48" fmla="*/ 853 w 1021"/>
                  <a:gd name="T49" fmla="*/ 90 h 282"/>
                  <a:gd name="T50" fmla="*/ 877 w 1021"/>
                  <a:gd name="T51" fmla="*/ 96 h 282"/>
                  <a:gd name="T52" fmla="*/ 889 w 1021"/>
                  <a:gd name="T53" fmla="*/ 102 h 282"/>
                  <a:gd name="T54" fmla="*/ 901 w 1021"/>
                  <a:gd name="T55" fmla="*/ 102 h 282"/>
                  <a:gd name="T56" fmla="*/ 925 w 1021"/>
                  <a:gd name="T57" fmla="*/ 114 h 282"/>
                  <a:gd name="T58" fmla="*/ 937 w 1021"/>
                  <a:gd name="T59" fmla="*/ 114 h 282"/>
                  <a:gd name="T60" fmla="*/ 943 w 1021"/>
                  <a:gd name="T61" fmla="*/ 120 h 282"/>
                  <a:gd name="T62" fmla="*/ 955 w 1021"/>
                  <a:gd name="T63" fmla="*/ 126 h 282"/>
                  <a:gd name="T64" fmla="*/ 979 w 1021"/>
                  <a:gd name="T65" fmla="*/ 132 h 282"/>
                  <a:gd name="T66" fmla="*/ 985 w 1021"/>
                  <a:gd name="T67" fmla="*/ 138 h 282"/>
                  <a:gd name="T68" fmla="*/ 997 w 1021"/>
                  <a:gd name="T69" fmla="*/ 144 h 282"/>
                  <a:gd name="T70" fmla="*/ 1015 w 1021"/>
                  <a:gd name="T71" fmla="*/ 150 h 282"/>
                  <a:gd name="T72" fmla="*/ 1021 w 1021"/>
                  <a:gd name="T73" fmla="*/ 156 h 282"/>
                  <a:gd name="T74" fmla="*/ 0 w 1021"/>
                  <a:gd name="T75" fmla="*/ 282 h 282"/>
                  <a:gd name="T76" fmla="*/ 348 w 1021"/>
                  <a:gd name="T77" fmla="*/ 0 h 2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21"/>
                  <a:gd name="T118" fmla="*/ 0 h 282"/>
                  <a:gd name="T119" fmla="*/ 1021 w 1021"/>
                  <a:gd name="T120" fmla="*/ 282 h 2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21" h="282">
                    <a:moveTo>
                      <a:pt x="348" y="0"/>
                    </a:moveTo>
                    <a:lnTo>
                      <a:pt x="366" y="0"/>
                    </a:lnTo>
                    <a:lnTo>
                      <a:pt x="402" y="6"/>
                    </a:lnTo>
                    <a:lnTo>
                      <a:pt x="420" y="6"/>
                    </a:lnTo>
                    <a:lnTo>
                      <a:pt x="438" y="12"/>
                    </a:lnTo>
                    <a:lnTo>
                      <a:pt x="474" y="12"/>
                    </a:lnTo>
                    <a:lnTo>
                      <a:pt x="492" y="18"/>
                    </a:lnTo>
                    <a:lnTo>
                      <a:pt x="511" y="18"/>
                    </a:lnTo>
                    <a:lnTo>
                      <a:pt x="529" y="18"/>
                    </a:lnTo>
                    <a:lnTo>
                      <a:pt x="565" y="24"/>
                    </a:lnTo>
                    <a:lnTo>
                      <a:pt x="583" y="30"/>
                    </a:lnTo>
                    <a:lnTo>
                      <a:pt x="595" y="30"/>
                    </a:lnTo>
                    <a:lnTo>
                      <a:pt x="631" y="36"/>
                    </a:lnTo>
                    <a:lnTo>
                      <a:pt x="649" y="42"/>
                    </a:lnTo>
                    <a:lnTo>
                      <a:pt x="661" y="42"/>
                    </a:lnTo>
                    <a:lnTo>
                      <a:pt x="691" y="48"/>
                    </a:lnTo>
                    <a:lnTo>
                      <a:pt x="709" y="54"/>
                    </a:lnTo>
                    <a:lnTo>
                      <a:pt x="727" y="54"/>
                    </a:lnTo>
                    <a:lnTo>
                      <a:pt x="757" y="60"/>
                    </a:lnTo>
                    <a:lnTo>
                      <a:pt x="769" y="66"/>
                    </a:lnTo>
                    <a:lnTo>
                      <a:pt x="781" y="72"/>
                    </a:lnTo>
                    <a:lnTo>
                      <a:pt x="799" y="72"/>
                    </a:lnTo>
                    <a:lnTo>
                      <a:pt x="823" y="78"/>
                    </a:lnTo>
                    <a:lnTo>
                      <a:pt x="835" y="84"/>
                    </a:lnTo>
                    <a:lnTo>
                      <a:pt x="853" y="90"/>
                    </a:lnTo>
                    <a:lnTo>
                      <a:pt x="877" y="96"/>
                    </a:lnTo>
                    <a:lnTo>
                      <a:pt x="889" y="102"/>
                    </a:lnTo>
                    <a:lnTo>
                      <a:pt x="901" y="102"/>
                    </a:lnTo>
                    <a:lnTo>
                      <a:pt x="925" y="114"/>
                    </a:lnTo>
                    <a:lnTo>
                      <a:pt x="937" y="114"/>
                    </a:lnTo>
                    <a:lnTo>
                      <a:pt x="943" y="120"/>
                    </a:lnTo>
                    <a:lnTo>
                      <a:pt x="955" y="126"/>
                    </a:lnTo>
                    <a:lnTo>
                      <a:pt x="979" y="132"/>
                    </a:lnTo>
                    <a:lnTo>
                      <a:pt x="985" y="138"/>
                    </a:lnTo>
                    <a:lnTo>
                      <a:pt x="997" y="144"/>
                    </a:lnTo>
                    <a:lnTo>
                      <a:pt x="1015" y="150"/>
                    </a:lnTo>
                    <a:lnTo>
                      <a:pt x="1021" y="156"/>
                    </a:lnTo>
                    <a:lnTo>
                      <a:pt x="0" y="282"/>
                    </a:lnTo>
                    <a:lnTo>
                      <a:pt x="348" y="0"/>
                    </a:lnTo>
                    <a:close/>
                  </a:path>
                </a:pathLst>
              </a:custGeom>
              <a:solidFill>
                <a:srgbClr val="333399"/>
              </a:solidFill>
              <a:ln w="9525">
                <a:solidFill>
                  <a:srgbClr val="000000"/>
                </a:solidFill>
                <a:prstDash val="solid"/>
                <a:round/>
                <a:headEnd/>
                <a:tailEnd/>
              </a:ln>
            </p:spPr>
            <p:txBody>
              <a:bodyPr/>
              <a:lstStyle/>
              <a:p>
                <a:endParaRPr lang="en-US"/>
              </a:p>
            </p:txBody>
          </p:sp>
          <p:sp>
            <p:nvSpPr>
              <p:cNvPr id="1046" name="Freeform 27"/>
              <p:cNvSpPr>
                <a:spLocks/>
              </p:cNvSpPr>
              <p:nvPr/>
            </p:nvSpPr>
            <p:spPr bwMode="auto">
              <a:xfrm>
                <a:off x="3043" y="2150"/>
                <a:ext cx="2258" cy="605"/>
              </a:xfrm>
              <a:custGeom>
                <a:avLst/>
                <a:gdLst>
                  <a:gd name="T0" fmla="*/ 2252 w 2258"/>
                  <a:gd name="T1" fmla="*/ 24 h 605"/>
                  <a:gd name="T2" fmla="*/ 2234 w 2258"/>
                  <a:gd name="T3" fmla="*/ 60 h 605"/>
                  <a:gd name="T4" fmla="*/ 2198 w 2258"/>
                  <a:gd name="T5" fmla="*/ 96 h 605"/>
                  <a:gd name="T6" fmla="*/ 2150 w 2258"/>
                  <a:gd name="T7" fmla="*/ 120 h 605"/>
                  <a:gd name="T8" fmla="*/ 2084 w 2258"/>
                  <a:gd name="T9" fmla="*/ 155 h 605"/>
                  <a:gd name="T10" fmla="*/ 2006 w 2258"/>
                  <a:gd name="T11" fmla="*/ 185 h 605"/>
                  <a:gd name="T12" fmla="*/ 1927 w 2258"/>
                  <a:gd name="T13" fmla="*/ 203 h 605"/>
                  <a:gd name="T14" fmla="*/ 1819 w 2258"/>
                  <a:gd name="T15" fmla="*/ 227 h 605"/>
                  <a:gd name="T16" fmla="*/ 1711 w 2258"/>
                  <a:gd name="T17" fmla="*/ 251 h 605"/>
                  <a:gd name="T18" fmla="*/ 1603 w 2258"/>
                  <a:gd name="T19" fmla="*/ 263 h 605"/>
                  <a:gd name="T20" fmla="*/ 1477 w 2258"/>
                  <a:gd name="T21" fmla="*/ 275 h 605"/>
                  <a:gd name="T22" fmla="*/ 1345 w 2258"/>
                  <a:gd name="T23" fmla="*/ 287 h 605"/>
                  <a:gd name="T24" fmla="*/ 1225 w 2258"/>
                  <a:gd name="T25" fmla="*/ 293 h 605"/>
                  <a:gd name="T26" fmla="*/ 1087 w 2258"/>
                  <a:gd name="T27" fmla="*/ 293 h 605"/>
                  <a:gd name="T28" fmla="*/ 949 w 2258"/>
                  <a:gd name="T29" fmla="*/ 287 h 605"/>
                  <a:gd name="T30" fmla="*/ 835 w 2258"/>
                  <a:gd name="T31" fmla="*/ 281 h 605"/>
                  <a:gd name="T32" fmla="*/ 703 w 2258"/>
                  <a:gd name="T33" fmla="*/ 269 h 605"/>
                  <a:gd name="T34" fmla="*/ 583 w 2258"/>
                  <a:gd name="T35" fmla="*/ 257 h 605"/>
                  <a:gd name="T36" fmla="*/ 481 w 2258"/>
                  <a:gd name="T37" fmla="*/ 239 h 605"/>
                  <a:gd name="T38" fmla="*/ 373 w 2258"/>
                  <a:gd name="T39" fmla="*/ 215 h 605"/>
                  <a:gd name="T40" fmla="*/ 276 w 2258"/>
                  <a:gd name="T41" fmla="*/ 191 h 605"/>
                  <a:gd name="T42" fmla="*/ 204 w 2258"/>
                  <a:gd name="T43" fmla="*/ 167 h 605"/>
                  <a:gd name="T44" fmla="*/ 132 w 2258"/>
                  <a:gd name="T45" fmla="*/ 137 h 605"/>
                  <a:gd name="T46" fmla="*/ 72 w 2258"/>
                  <a:gd name="T47" fmla="*/ 102 h 605"/>
                  <a:gd name="T48" fmla="*/ 36 w 2258"/>
                  <a:gd name="T49" fmla="*/ 72 h 605"/>
                  <a:gd name="T50" fmla="*/ 12 w 2258"/>
                  <a:gd name="T51" fmla="*/ 42 h 605"/>
                  <a:gd name="T52" fmla="*/ 0 w 2258"/>
                  <a:gd name="T53" fmla="*/ 6 h 605"/>
                  <a:gd name="T54" fmla="*/ 0 w 2258"/>
                  <a:gd name="T55" fmla="*/ 329 h 605"/>
                  <a:gd name="T56" fmla="*/ 18 w 2258"/>
                  <a:gd name="T57" fmla="*/ 365 h 605"/>
                  <a:gd name="T58" fmla="*/ 48 w 2258"/>
                  <a:gd name="T59" fmla="*/ 395 h 605"/>
                  <a:gd name="T60" fmla="*/ 96 w 2258"/>
                  <a:gd name="T61" fmla="*/ 431 h 605"/>
                  <a:gd name="T62" fmla="*/ 162 w 2258"/>
                  <a:gd name="T63" fmla="*/ 461 h 605"/>
                  <a:gd name="T64" fmla="*/ 228 w 2258"/>
                  <a:gd name="T65" fmla="*/ 485 h 605"/>
                  <a:gd name="T66" fmla="*/ 319 w 2258"/>
                  <a:gd name="T67" fmla="*/ 515 h 605"/>
                  <a:gd name="T68" fmla="*/ 415 w 2258"/>
                  <a:gd name="T69" fmla="*/ 539 h 605"/>
                  <a:gd name="T70" fmla="*/ 511 w 2258"/>
                  <a:gd name="T71" fmla="*/ 557 h 605"/>
                  <a:gd name="T72" fmla="*/ 631 w 2258"/>
                  <a:gd name="T73" fmla="*/ 575 h 605"/>
                  <a:gd name="T74" fmla="*/ 763 w 2258"/>
                  <a:gd name="T75" fmla="*/ 587 h 605"/>
                  <a:gd name="T76" fmla="*/ 871 w 2258"/>
                  <a:gd name="T77" fmla="*/ 593 h 605"/>
                  <a:gd name="T78" fmla="*/ 1009 w 2258"/>
                  <a:gd name="T79" fmla="*/ 599 h 605"/>
                  <a:gd name="T80" fmla="*/ 1147 w 2258"/>
                  <a:gd name="T81" fmla="*/ 605 h 605"/>
                  <a:gd name="T82" fmla="*/ 1267 w 2258"/>
                  <a:gd name="T83" fmla="*/ 599 h 605"/>
                  <a:gd name="T84" fmla="*/ 1399 w 2258"/>
                  <a:gd name="T85" fmla="*/ 593 h 605"/>
                  <a:gd name="T86" fmla="*/ 1531 w 2258"/>
                  <a:gd name="T87" fmla="*/ 581 h 605"/>
                  <a:gd name="T88" fmla="*/ 1639 w 2258"/>
                  <a:gd name="T89" fmla="*/ 569 h 605"/>
                  <a:gd name="T90" fmla="*/ 1759 w 2258"/>
                  <a:gd name="T91" fmla="*/ 551 h 605"/>
                  <a:gd name="T92" fmla="*/ 1867 w 2258"/>
                  <a:gd name="T93" fmla="*/ 533 h 605"/>
                  <a:gd name="T94" fmla="*/ 1951 w 2258"/>
                  <a:gd name="T95" fmla="*/ 509 h 605"/>
                  <a:gd name="T96" fmla="*/ 2042 w 2258"/>
                  <a:gd name="T97" fmla="*/ 485 h 605"/>
                  <a:gd name="T98" fmla="*/ 2114 w 2258"/>
                  <a:gd name="T99" fmla="*/ 455 h 605"/>
                  <a:gd name="T100" fmla="*/ 2168 w 2258"/>
                  <a:gd name="T101" fmla="*/ 425 h 605"/>
                  <a:gd name="T102" fmla="*/ 2210 w 2258"/>
                  <a:gd name="T103" fmla="*/ 389 h 605"/>
                  <a:gd name="T104" fmla="*/ 2240 w 2258"/>
                  <a:gd name="T105" fmla="*/ 353 h 605"/>
                  <a:gd name="T106" fmla="*/ 2252 w 2258"/>
                  <a:gd name="T107" fmla="*/ 323 h 6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258"/>
                  <a:gd name="T163" fmla="*/ 0 h 605"/>
                  <a:gd name="T164" fmla="*/ 2258 w 2258"/>
                  <a:gd name="T165" fmla="*/ 605 h 60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258" h="605">
                    <a:moveTo>
                      <a:pt x="2258" y="0"/>
                    </a:moveTo>
                    <a:lnTo>
                      <a:pt x="2258" y="6"/>
                    </a:lnTo>
                    <a:lnTo>
                      <a:pt x="2252" y="12"/>
                    </a:lnTo>
                    <a:lnTo>
                      <a:pt x="2252" y="18"/>
                    </a:lnTo>
                    <a:lnTo>
                      <a:pt x="2252" y="24"/>
                    </a:lnTo>
                    <a:lnTo>
                      <a:pt x="2246" y="36"/>
                    </a:lnTo>
                    <a:lnTo>
                      <a:pt x="2246" y="42"/>
                    </a:lnTo>
                    <a:lnTo>
                      <a:pt x="2240" y="42"/>
                    </a:lnTo>
                    <a:lnTo>
                      <a:pt x="2234" y="54"/>
                    </a:lnTo>
                    <a:lnTo>
                      <a:pt x="2234" y="60"/>
                    </a:lnTo>
                    <a:lnTo>
                      <a:pt x="2228" y="66"/>
                    </a:lnTo>
                    <a:lnTo>
                      <a:pt x="2216" y="72"/>
                    </a:lnTo>
                    <a:lnTo>
                      <a:pt x="2210" y="78"/>
                    </a:lnTo>
                    <a:lnTo>
                      <a:pt x="2210" y="84"/>
                    </a:lnTo>
                    <a:lnTo>
                      <a:pt x="2198" y="96"/>
                    </a:lnTo>
                    <a:lnTo>
                      <a:pt x="2186" y="102"/>
                    </a:lnTo>
                    <a:lnTo>
                      <a:pt x="2180" y="102"/>
                    </a:lnTo>
                    <a:lnTo>
                      <a:pt x="2168" y="114"/>
                    </a:lnTo>
                    <a:lnTo>
                      <a:pt x="2156" y="120"/>
                    </a:lnTo>
                    <a:lnTo>
                      <a:pt x="2150" y="120"/>
                    </a:lnTo>
                    <a:lnTo>
                      <a:pt x="2132" y="131"/>
                    </a:lnTo>
                    <a:lnTo>
                      <a:pt x="2126" y="137"/>
                    </a:lnTo>
                    <a:lnTo>
                      <a:pt x="2114" y="143"/>
                    </a:lnTo>
                    <a:lnTo>
                      <a:pt x="2096" y="149"/>
                    </a:lnTo>
                    <a:lnTo>
                      <a:pt x="2084" y="155"/>
                    </a:lnTo>
                    <a:lnTo>
                      <a:pt x="2072" y="155"/>
                    </a:lnTo>
                    <a:lnTo>
                      <a:pt x="2054" y="167"/>
                    </a:lnTo>
                    <a:lnTo>
                      <a:pt x="2042" y="173"/>
                    </a:lnTo>
                    <a:lnTo>
                      <a:pt x="2030" y="173"/>
                    </a:lnTo>
                    <a:lnTo>
                      <a:pt x="2006" y="185"/>
                    </a:lnTo>
                    <a:lnTo>
                      <a:pt x="1994" y="185"/>
                    </a:lnTo>
                    <a:lnTo>
                      <a:pt x="1982" y="191"/>
                    </a:lnTo>
                    <a:lnTo>
                      <a:pt x="1951" y="197"/>
                    </a:lnTo>
                    <a:lnTo>
                      <a:pt x="1939" y="203"/>
                    </a:lnTo>
                    <a:lnTo>
                      <a:pt x="1927" y="203"/>
                    </a:lnTo>
                    <a:lnTo>
                      <a:pt x="1897" y="215"/>
                    </a:lnTo>
                    <a:lnTo>
                      <a:pt x="1885" y="215"/>
                    </a:lnTo>
                    <a:lnTo>
                      <a:pt x="1867" y="221"/>
                    </a:lnTo>
                    <a:lnTo>
                      <a:pt x="1837" y="227"/>
                    </a:lnTo>
                    <a:lnTo>
                      <a:pt x="1819" y="227"/>
                    </a:lnTo>
                    <a:lnTo>
                      <a:pt x="1807" y="233"/>
                    </a:lnTo>
                    <a:lnTo>
                      <a:pt x="1777" y="239"/>
                    </a:lnTo>
                    <a:lnTo>
                      <a:pt x="1759" y="239"/>
                    </a:lnTo>
                    <a:lnTo>
                      <a:pt x="1741" y="245"/>
                    </a:lnTo>
                    <a:lnTo>
                      <a:pt x="1711" y="251"/>
                    </a:lnTo>
                    <a:lnTo>
                      <a:pt x="1693" y="251"/>
                    </a:lnTo>
                    <a:lnTo>
                      <a:pt x="1675" y="257"/>
                    </a:lnTo>
                    <a:lnTo>
                      <a:pt x="1639" y="257"/>
                    </a:lnTo>
                    <a:lnTo>
                      <a:pt x="1621" y="263"/>
                    </a:lnTo>
                    <a:lnTo>
                      <a:pt x="1603" y="263"/>
                    </a:lnTo>
                    <a:lnTo>
                      <a:pt x="1567" y="269"/>
                    </a:lnTo>
                    <a:lnTo>
                      <a:pt x="1549" y="269"/>
                    </a:lnTo>
                    <a:lnTo>
                      <a:pt x="1531" y="269"/>
                    </a:lnTo>
                    <a:lnTo>
                      <a:pt x="1495" y="275"/>
                    </a:lnTo>
                    <a:lnTo>
                      <a:pt x="1477" y="275"/>
                    </a:lnTo>
                    <a:lnTo>
                      <a:pt x="1459" y="281"/>
                    </a:lnTo>
                    <a:lnTo>
                      <a:pt x="1417" y="281"/>
                    </a:lnTo>
                    <a:lnTo>
                      <a:pt x="1399" y="281"/>
                    </a:lnTo>
                    <a:lnTo>
                      <a:pt x="1381" y="281"/>
                    </a:lnTo>
                    <a:lnTo>
                      <a:pt x="1345" y="287"/>
                    </a:lnTo>
                    <a:lnTo>
                      <a:pt x="1321" y="287"/>
                    </a:lnTo>
                    <a:lnTo>
                      <a:pt x="1303" y="287"/>
                    </a:lnTo>
                    <a:lnTo>
                      <a:pt x="1267" y="287"/>
                    </a:lnTo>
                    <a:lnTo>
                      <a:pt x="1243" y="287"/>
                    </a:lnTo>
                    <a:lnTo>
                      <a:pt x="1225" y="293"/>
                    </a:lnTo>
                    <a:lnTo>
                      <a:pt x="1189" y="293"/>
                    </a:lnTo>
                    <a:lnTo>
                      <a:pt x="1165" y="293"/>
                    </a:lnTo>
                    <a:lnTo>
                      <a:pt x="1147" y="293"/>
                    </a:lnTo>
                    <a:lnTo>
                      <a:pt x="1105" y="293"/>
                    </a:lnTo>
                    <a:lnTo>
                      <a:pt x="1087" y="293"/>
                    </a:lnTo>
                    <a:lnTo>
                      <a:pt x="1069" y="293"/>
                    </a:lnTo>
                    <a:lnTo>
                      <a:pt x="1027" y="293"/>
                    </a:lnTo>
                    <a:lnTo>
                      <a:pt x="1009" y="287"/>
                    </a:lnTo>
                    <a:lnTo>
                      <a:pt x="991" y="287"/>
                    </a:lnTo>
                    <a:lnTo>
                      <a:pt x="949" y="287"/>
                    </a:lnTo>
                    <a:lnTo>
                      <a:pt x="931" y="287"/>
                    </a:lnTo>
                    <a:lnTo>
                      <a:pt x="913" y="287"/>
                    </a:lnTo>
                    <a:lnTo>
                      <a:pt x="871" y="281"/>
                    </a:lnTo>
                    <a:lnTo>
                      <a:pt x="853" y="281"/>
                    </a:lnTo>
                    <a:lnTo>
                      <a:pt x="835" y="281"/>
                    </a:lnTo>
                    <a:lnTo>
                      <a:pt x="799" y="281"/>
                    </a:lnTo>
                    <a:lnTo>
                      <a:pt x="781" y="275"/>
                    </a:lnTo>
                    <a:lnTo>
                      <a:pt x="763" y="275"/>
                    </a:lnTo>
                    <a:lnTo>
                      <a:pt x="721" y="269"/>
                    </a:lnTo>
                    <a:lnTo>
                      <a:pt x="703" y="269"/>
                    </a:lnTo>
                    <a:lnTo>
                      <a:pt x="685" y="269"/>
                    </a:lnTo>
                    <a:lnTo>
                      <a:pt x="649" y="263"/>
                    </a:lnTo>
                    <a:lnTo>
                      <a:pt x="631" y="263"/>
                    </a:lnTo>
                    <a:lnTo>
                      <a:pt x="613" y="257"/>
                    </a:lnTo>
                    <a:lnTo>
                      <a:pt x="583" y="257"/>
                    </a:lnTo>
                    <a:lnTo>
                      <a:pt x="565" y="251"/>
                    </a:lnTo>
                    <a:lnTo>
                      <a:pt x="547" y="251"/>
                    </a:lnTo>
                    <a:lnTo>
                      <a:pt x="511" y="245"/>
                    </a:lnTo>
                    <a:lnTo>
                      <a:pt x="499" y="239"/>
                    </a:lnTo>
                    <a:lnTo>
                      <a:pt x="481" y="239"/>
                    </a:lnTo>
                    <a:lnTo>
                      <a:pt x="451" y="233"/>
                    </a:lnTo>
                    <a:lnTo>
                      <a:pt x="433" y="227"/>
                    </a:lnTo>
                    <a:lnTo>
                      <a:pt x="415" y="227"/>
                    </a:lnTo>
                    <a:lnTo>
                      <a:pt x="385" y="221"/>
                    </a:lnTo>
                    <a:lnTo>
                      <a:pt x="373" y="215"/>
                    </a:lnTo>
                    <a:lnTo>
                      <a:pt x="361" y="215"/>
                    </a:lnTo>
                    <a:lnTo>
                      <a:pt x="331" y="203"/>
                    </a:lnTo>
                    <a:lnTo>
                      <a:pt x="319" y="203"/>
                    </a:lnTo>
                    <a:lnTo>
                      <a:pt x="301" y="197"/>
                    </a:lnTo>
                    <a:lnTo>
                      <a:pt x="276" y="191"/>
                    </a:lnTo>
                    <a:lnTo>
                      <a:pt x="264" y="185"/>
                    </a:lnTo>
                    <a:lnTo>
                      <a:pt x="252" y="185"/>
                    </a:lnTo>
                    <a:lnTo>
                      <a:pt x="228" y="173"/>
                    </a:lnTo>
                    <a:lnTo>
                      <a:pt x="216" y="173"/>
                    </a:lnTo>
                    <a:lnTo>
                      <a:pt x="204" y="167"/>
                    </a:lnTo>
                    <a:lnTo>
                      <a:pt x="180" y="155"/>
                    </a:lnTo>
                    <a:lnTo>
                      <a:pt x="168" y="155"/>
                    </a:lnTo>
                    <a:lnTo>
                      <a:pt x="162" y="149"/>
                    </a:lnTo>
                    <a:lnTo>
                      <a:pt x="138" y="143"/>
                    </a:lnTo>
                    <a:lnTo>
                      <a:pt x="132" y="137"/>
                    </a:lnTo>
                    <a:lnTo>
                      <a:pt x="120" y="131"/>
                    </a:lnTo>
                    <a:lnTo>
                      <a:pt x="102" y="120"/>
                    </a:lnTo>
                    <a:lnTo>
                      <a:pt x="96" y="120"/>
                    </a:lnTo>
                    <a:lnTo>
                      <a:pt x="90" y="114"/>
                    </a:lnTo>
                    <a:lnTo>
                      <a:pt x="72" y="102"/>
                    </a:lnTo>
                    <a:lnTo>
                      <a:pt x="66" y="102"/>
                    </a:lnTo>
                    <a:lnTo>
                      <a:pt x="60" y="96"/>
                    </a:lnTo>
                    <a:lnTo>
                      <a:pt x="48" y="84"/>
                    </a:lnTo>
                    <a:lnTo>
                      <a:pt x="42" y="78"/>
                    </a:lnTo>
                    <a:lnTo>
                      <a:pt x="36" y="72"/>
                    </a:lnTo>
                    <a:lnTo>
                      <a:pt x="30" y="66"/>
                    </a:lnTo>
                    <a:lnTo>
                      <a:pt x="24" y="60"/>
                    </a:lnTo>
                    <a:lnTo>
                      <a:pt x="18" y="54"/>
                    </a:lnTo>
                    <a:lnTo>
                      <a:pt x="12" y="42"/>
                    </a:lnTo>
                    <a:lnTo>
                      <a:pt x="6" y="36"/>
                    </a:lnTo>
                    <a:lnTo>
                      <a:pt x="0" y="24"/>
                    </a:lnTo>
                    <a:lnTo>
                      <a:pt x="0" y="18"/>
                    </a:lnTo>
                    <a:lnTo>
                      <a:pt x="0" y="12"/>
                    </a:lnTo>
                    <a:lnTo>
                      <a:pt x="0" y="6"/>
                    </a:lnTo>
                    <a:lnTo>
                      <a:pt x="0" y="0"/>
                    </a:lnTo>
                    <a:lnTo>
                      <a:pt x="0" y="311"/>
                    </a:lnTo>
                    <a:lnTo>
                      <a:pt x="0" y="317"/>
                    </a:lnTo>
                    <a:lnTo>
                      <a:pt x="0" y="323"/>
                    </a:lnTo>
                    <a:lnTo>
                      <a:pt x="0" y="329"/>
                    </a:lnTo>
                    <a:lnTo>
                      <a:pt x="0" y="335"/>
                    </a:lnTo>
                    <a:lnTo>
                      <a:pt x="6" y="347"/>
                    </a:lnTo>
                    <a:lnTo>
                      <a:pt x="12" y="353"/>
                    </a:lnTo>
                    <a:lnTo>
                      <a:pt x="18" y="365"/>
                    </a:lnTo>
                    <a:lnTo>
                      <a:pt x="24" y="371"/>
                    </a:lnTo>
                    <a:lnTo>
                      <a:pt x="30" y="377"/>
                    </a:lnTo>
                    <a:lnTo>
                      <a:pt x="36" y="383"/>
                    </a:lnTo>
                    <a:lnTo>
                      <a:pt x="42" y="389"/>
                    </a:lnTo>
                    <a:lnTo>
                      <a:pt x="48" y="395"/>
                    </a:lnTo>
                    <a:lnTo>
                      <a:pt x="60" y="407"/>
                    </a:lnTo>
                    <a:lnTo>
                      <a:pt x="66" y="413"/>
                    </a:lnTo>
                    <a:lnTo>
                      <a:pt x="72" y="413"/>
                    </a:lnTo>
                    <a:lnTo>
                      <a:pt x="90" y="425"/>
                    </a:lnTo>
                    <a:lnTo>
                      <a:pt x="96" y="431"/>
                    </a:lnTo>
                    <a:lnTo>
                      <a:pt x="102" y="431"/>
                    </a:lnTo>
                    <a:lnTo>
                      <a:pt x="120" y="443"/>
                    </a:lnTo>
                    <a:lnTo>
                      <a:pt x="132" y="449"/>
                    </a:lnTo>
                    <a:lnTo>
                      <a:pt x="138" y="455"/>
                    </a:lnTo>
                    <a:lnTo>
                      <a:pt x="162" y="461"/>
                    </a:lnTo>
                    <a:lnTo>
                      <a:pt x="168" y="467"/>
                    </a:lnTo>
                    <a:lnTo>
                      <a:pt x="180" y="467"/>
                    </a:lnTo>
                    <a:lnTo>
                      <a:pt x="204" y="479"/>
                    </a:lnTo>
                    <a:lnTo>
                      <a:pt x="216" y="485"/>
                    </a:lnTo>
                    <a:lnTo>
                      <a:pt x="228" y="485"/>
                    </a:lnTo>
                    <a:lnTo>
                      <a:pt x="252" y="497"/>
                    </a:lnTo>
                    <a:lnTo>
                      <a:pt x="264" y="497"/>
                    </a:lnTo>
                    <a:lnTo>
                      <a:pt x="276" y="503"/>
                    </a:lnTo>
                    <a:lnTo>
                      <a:pt x="301" y="509"/>
                    </a:lnTo>
                    <a:lnTo>
                      <a:pt x="319" y="515"/>
                    </a:lnTo>
                    <a:lnTo>
                      <a:pt x="331" y="515"/>
                    </a:lnTo>
                    <a:lnTo>
                      <a:pt x="361" y="527"/>
                    </a:lnTo>
                    <a:lnTo>
                      <a:pt x="373" y="527"/>
                    </a:lnTo>
                    <a:lnTo>
                      <a:pt x="385" y="533"/>
                    </a:lnTo>
                    <a:lnTo>
                      <a:pt x="415" y="539"/>
                    </a:lnTo>
                    <a:lnTo>
                      <a:pt x="433" y="539"/>
                    </a:lnTo>
                    <a:lnTo>
                      <a:pt x="451" y="545"/>
                    </a:lnTo>
                    <a:lnTo>
                      <a:pt x="481" y="551"/>
                    </a:lnTo>
                    <a:lnTo>
                      <a:pt x="499" y="551"/>
                    </a:lnTo>
                    <a:lnTo>
                      <a:pt x="511" y="557"/>
                    </a:lnTo>
                    <a:lnTo>
                      <a:pt x="547" y="563"/>
                    </a:lnTo>
                    <a:lnTo>
                      <a:pt x="565" y="563"/>
                    </a:lnTo>
                    <a:lnTo>
                      <a:pt x="583" y="569"/>
                    </a:lnTo>
                    <a:lnTo>
                      <a:pt x="613" y="569"/>
                    </a:lnTo>
                    <a:lnTo>
                      <a:pt x="631" y="575"/>
                    </a:lnTo>
                    <a:lnTo>
                      <a:pt x="649" y="575"/>
                    </a:lnTo>
                    <a:lnTo>
                      <a:pt x="685" y="581"/>
                    </a:lnTo>
                    <a:lnTo>
                      <a:pt x="703" y="581"/>
                    </a:lnTo>
                    <a:lnTo>
                      <a:pt x="721" y="581"/>
                    </a:lnTo>
                    <a:lnTo>
                      <a:pt x="763" y="587"/>
                    </a:lnTo>
                    <a:lnTo>
                      <a:pt x="781" y="587"/>
                    </a:lnTo>
                    <a:lnTo>
                      <a:pt x="799" y="593"/>
                    </a:lnTo>
                    <a:lnTo>
                      <a:pt x="835" y="593"/>
                    </a:lnTo>
                    <a:lnTo>
                      <a:pt x="853" y="593"/>
                    </a:lnTo>
                    <a:lnTo>
                      <a:pt x="871" y="593"/>
                    </a:lnTo>
                    <a:lnTo>
                      <a:pt x="913" y="599"/>
                    </a:lnTo>
                    <a:lnTo>
                      <a:pt x="931" y="599"/>
                    </a:lnTo>
                    <a:lnTo>
                      <a:pt x="949" y="599"/>
                    </a:lnTo>
                    <a:lnTo>
                      <a:pt x="991" y="599"/>
                    </a:lnTo>
                    <a:lnTo>
                      <a:pt x="1009" y="599"/>
                    </a:lnTo>
                    <a:lnTo>
                      <a:pt x="1027" y="605"/>
                    </a:lnTo>
                    <a:lnTo>
                      <a:pt x="1069" y="605"/>
                    </a:lnTo>
                    <a:lnTo>
                      <a:pt x="1087" y="605"/>
                    </a:lnTo>
                    <a:lnTo>
                      <a:pt x="1105" y="605"/>
                    </a:lnTo>
                    <a:lnTo>
                      <a:pt x="1147" y="605"/>
                    </a:lnTo>
                    <a:lnTo>
                      <a:pt x="1165" y="605"/>
                    </a:lnTo>
                    <a:lnTo>
                      <a:pt x="1189" y="605"/>
                    </a:lnTo>
                    <a:lnTo>
                      <a:pt x="1225" y="605"/>
                    </a:lnTo>
                    <a:lnTo>
                      <a:pt x="1243" y="599"/>
                    </a:lnTo>
                    <a:lnTo>
                      <a:pt x="1267" y="599"/>
                    </a:lnTo>
                    <a:lnTo>
                      <a:pt x="1303" y="599"/>
                    </a:lnTo>
                    <a:lnTo>
                      <a:pt x="1321" y="599"/>
                    </a:lnTo>
                    <a:lnTo>
                      <a:pt x="1345" y="599"/>
                    </a:lnTo>
                    <a:lnTo>
                      <a:pt x="1381" y="593"/>
                    </a:lnTo>
                    <a:lnTo>
                      <a:pt x="1399" y="593"/>
                    </a:lnTo>
                    <a:lnTo>
                      <a:pt x="1417" y="593"/>
                    </a:lnTo>
                    <a:lnTo>
                      <a:pt x="1459" y="593"/>
                    </a:lnTo>
                    <a:lnTo>
                      <a:pt x="1477" y="587"/>
                    </a:lnTo>
                    <a:lnTo>
                      <a:pt x="1495" y="587"/>
                    </a:lnTo>
                    <a:lnTo>
                      <a:pt x="1531" y="581"/>
                    </a:lnTo>
                    <a:lnTo>
                      <a:pt x="1549" y="581"/>
                    </a:lnTo>
                    <a:lnTo>
                      <a:pt x="1567" y="581"/>
                    </a:lnTo>
                    <a:lnTo>
                      <a:pt x="1603" y="575"/>
                    </a:lnTo>
                    <a:lnTo>
                      <a:pt x="1621" y="575"/>
                    </a:lnTo>
                    <a:lnTo>
                      <a:pt x="1639" y="569"/>
                    </a:lnTo>
                    <a:lnTo>
                      <a:pt x="1675" y="569"/>
                    </a:lnTo>
                    <a:lnTo>
                      <a:pt x="1693" y="563"/>
                    </a:lnTo>
                    <a:lnTo>
                      <a:pt x="1711" y="563"/>
                    </a:lnTo>
                    <a:lnTo>
                      <a:pt x="1741" y="557"/>
                    </a:lnTo>
                    <a:lnTo>
                      <a:pt x="1759" y="551"/>
                    </a:lnTo>
                    <a:lnTo>
                      <a:pt x="1777" y="551"/>
                    </a:lnTo>
                    <a:lnTo>
                      <a:pt x="1807" y="545"/>
                    </a:lnTo>
                    <a:lnTo>
                      <a:pt x="1819" y="539"/>
                    </a:lnTo>
                    <a:lnTo>
                      <a:pt x="1837" y="539"/>
                    </a:lnTo>
                    <a:lnTo>
                      <a:pt x="1867" y="533"/>
                    </a:lnTo>
                    <a:lnTo>
                      <a:pt x="1885" y="527"/>
                    </a:lnTo>
                    <a:lnTo>
                      <a:pt x="1897" y="527"/>
                    </a:lnTo>
                    <a:lnTo>
                      <a:pt x="1927" y="515"/>
                    </a:lnTo>
                    <a:lnTo>
                      <a:pt x="1939" y="515"/>
                    </a:lnTo>
                    <a:lnTo>
                      <a:pt x="1951" y="509"/>
                    </a:lnTo>
                    <a:lnTo>
                      <a:pt x="1982" y="503"/>
                    </a:lnTo>
                    <a:lnTo>
                      <a:pt x="1994" y="497"/>
                    </a:lnTo>
                    <a:lnTo>
                      <a:pt x="2006" y="497"/>
                    </a:lnTo>
                    <a:lnTo>
                      <a:pt x="2030" y="485"/>
                    </a:lnTo>
                    <a:lnTo>
                      <a:pt x="2042" y="485"/>
                    </a:lnTo>
                    <a:lnTo>
                      <a:pt x="2054" y="479"/>
                    </a:lnTo>
                    <a:lnTo>
                      <a:pt x="2072" y="467"/>
                    </a:lnTo>
                    <a:lnTo>
                      <a:pt x="2084" y="467"/>
                    </a:lnTo>
                    <a:lnTo>
                      <a:pt x="2096" y="461"/>
                    </a:lnTo>
                    <a:lnTo>
                      <a:pt x="2114" y="455"/>
                    </a:lnTo>
                    <a:lnTo>
                      <a:pt x="2126" y="449"/>
                    </a:lnTo>
                    <a:lnTo>
                      <a:pt x="2132" y="443"/>
                    </a:lnTo>
                    <a:lnTo>
                      <a:pt x="2150" y="431"/>
                    </a:lnTo>
                    <a:lnTo>
                      <a:pt x="2156" y="431"/>
                    </a:lnTo>
                    <a:lnTo>
                      <a:pt x="2168" y="425"/>
                    </a:lnTo>
                    <a:lnTo>
                      <a:pt x="2180" y="413"/>
                    </a:lnTo>
                    <a:lnTo>
                      <a:pt x="2186" y="413"/>
                    </a:lnTo>
                    <a:lnTo>
                      <a:pt x="2198" y="407"/>
                    </a:lnTo>
                    <a:lnTo>
                      <a:pt x="2210" y="395"/>
                    </a:lnTo>
                    <a:lnTo>
                      <a:pt x="2210" y="389"/>
                    </a:lnTo>
                    <a:lnTo>
                      <a:pt x="2216" y="383"/>
                    </a:lnTo>
                    <a:lnTo>
                      <a:pt x="2228" y="377"/>
                    </a:lnTo>
                    <a:lnTo>
                      <a:pt x="2234" y="371"/>
                    </a:lnTo>
                    <a:lnTo>
                      <a:pt x="2234" y="365"/>
                    </a:lnTo>
                    <a:lnTo>
                      <a:pt x="2240" y="353"/>
                    </a:lnTo>
                    <a:lnTo>
                      <a:pt x="2246" y="353"/>
                    </a:lnTo>
                    <a:lnTo>
                      <a:pt x="2246" y="347"/>
                    </a:lnTo>
                    <a:lnTo>
                      <a:pt x="2252" y="335"/>
                    </a:lnTo>
                    <a:lnTo>
                      <a:pt x="2252" y="329"/>
                    </a:lnTo>
                    <a:lnTo>
                      <a:pt x="2252" y="323"/>
                    </a:lnTo>
                    <a:lnTo>
                      <a:pt x="2258" y="317"/>
                    </a:lnTo>
                    <a:lnTo>
                      <a:pt x="2258" y="311"/>
                    </a:lnTo>
                    <a:lnTo>
                      <a:pt x="2258" y="0"/>
                    </a:lnTo>
                    <a:close/>
                  </a:path>
                </a:pathLst>
              </a:custGeom>
              <a:solidFill>
                <a:srgbClr val="800000"/>
              </a:solidFill>
              <a:ln w="9525">
                <a:solidFill>
                  <a:srgbClr val="000000"/>
                </a:solidFill>
                <a:prstDash val="solid"/>
                <a:round/>
                <a:headEnd/>
                <a:tailEnd/>
              </a:ln>
            </p:spPr>
            <p:txBody>
              <a:bodyPr/>
              <a:lstStyle/>
              <a:p>
                <a:endParaRPr lang="en-US"/>
              </a:p>
            </p:txBody>
          </p:sp>
          <p:sp>
            <p:nvSpPr>
              <p:cNvPr id="1047" name="Freeform 28"/>
              <p:cNvSpPr>
                <a:spLocks/>
              </p:cNvSpPr>
              <p:nvPr/>
            </p:nvSpPr>
            <p:spPr bwMode="auto">
              <a:xfrm>
                <a:off x="3043" y="1856"/>
                <a:ext cx="2258" cy="587"/>
              </a:xfrm>
              <a:custGeom>
                <a:avLst/>
                <a:gdLst>
                  <a:gd name="T0" fmla="*/ 2180 w 2258"/>
                  <a:gd name="T1" fmla="*/ 186 h 587"/>
                  <a:gd name="T2" fmla="*/ 2210 w 2258"/>
                  <a:gd name="T3" fmla="*/ 210 h 587"/>
                  <a:gd name="T4" fmla="*/ 2240 w 2258"/>
                  <a:gd name="T5" fmla="*/ 240 h 587"/>
                  <a:gd name="T6" fmla="*/ 2252 w 2258"/>
                  <a:gd name="T7" fmla="*/ 264 h 587"/>
                  <a:gd name="T8" fmla="*/ 2258 w 2258"/>
                  <a:gd name="T9" fmla="*/ 294 h 587"/>
                  <a:gd name="T10" fmla="*/ 2252 w 2258"/>
                  <a:gd name="T11" fmla="*/ 324 h 587"/>
                  <a:gd name="T12" fmla="*/ 2234 w 2258"/>
                  <a:gd name="T13" fmla="*/ 348 h 587"/>
                  <a:gd name="T14" fmla="*/ 2210 w 2258"/>
                  <a:gd name="T15" fmla="*/ 372 h 587"/>
                  <a:gd name="T16" fmla="*/ 2174 w 2258"/>
                  <a:gd name="T17" fmla="*/ 402 h 587"/>
                  <a:gd name="T18" fmla="*/ 2132 w 2258"/>
                  <a:gd name="T19" fmla="*/ 425 h 587"/>
                  <a:gd name="T20" fmla="*/ 2084 w 2258"/>
                  <a:gd name="T21" fmla="*/ 449 h 587"/>
                  <a:gd name="T22" fmla="*/ 2030 w 2258"/>
                  <a:gd name="T23" fmla="*/ 467 h 587"/>
                  <a:gd name="T24" fmla="*/ 1951 w 2258"/>
                  <a:gd name="T25" fmla="*/ 491 h 587"/>
                  <a:gd name="T26" fmla="*/ 1885 w 2258"/>
                  <a:gd name="T27" fmla="*/ 509 h 587"/>
                  <a:gd name="T28" fmla="*/ 1807 w 2258"/>
                  <a:gd name="T29" fmla="*/ 527 h 587"/>
                  <a:gd name="T30" fmla="*/ 1711 w 2258"/>
                  <a:gd name="T31" fmla="*/ 545 h 587"/>
                  <a:gd name="T32" fmla="*/ 1621 w 2258"/>
                  <a:gd name="T33" fmla="*/ 557 h 587"/>
                  <a:gd name="T34" fmla="*/ 1531 w 2258"/>
                  <a:gd name="T35" fmla="*/ 563 h 587"/>
                  <a:gd name="T36" fmla="*/ 1417 w 2258"/>
                  <a:gd name="T37" fmla="*/ 575 h 587"/>
                  <a:gd name="T38" fmla="*/ 1321 w 2258"/>
                  <a:gd name="T39" fmla="*/ 581 h 587"/>
                  <a:gd name="T40" fmla="*/ 1225 w 2258"/>
                  <a:gd name="T41" fmla="*/ 587 h 587"/>
                  <a:gd name="T42" fmla="*/ 1105 w 2258"/>
                  <a:gd name="T43" fmla="*/ 587 h 587"/>
                  <a:gd name="T44" fmla="*/ 1009 w 2258"/>
                  <a:gd name="T45" fmla="*/ 581 h 587"/>
                  <a:gd name="T46" fmla="*/ 913 w 2258"/>
                  <a:gd name="T47" fmla="*/ 581 h 587"/>
                  <a:gd name="T48" fmla="*/ 799 w 2258"/>
                  <a:gd name="T49" fmla="*/ 575 h 587"/>
                  <a:gd name="T50" fmla="*/ 703 w 2258"/>
                  <a:gd name="T51" fmla="*/ 563 h 587"/>
                  <a:gd name="T52" fmla="*/ 613 w 2258"/>
                  <a:gd name="T53" fmla="*/ 551 h 587"/>
                  <a:gd name="T54" fmla="*/ 511 w 2258"/>
                  <a:gd name="T55" fmla="*/ 539 h 587"/>
                  <a:gd name="T56" fmla="*/ 433 w 2258"/>
                  <a:gd name="T57" fmla="*/ 521 h 587"/>
                  <a:gd name="T58" fmla="*/ 361 w 2258"/>
                  <a:gd name="T59" fmla="*/ 509 h 587"/>
                  <a:gd name="T60" fmla="*/ 289 w 2258"/>
                  <a:gd name="T61" fmla="*/ 491 h 587"/>
                  <a:gd name="T62" fmla="*/ 216 w 2258"/>
                  <a:gd name="T63" fmla="*/ 467 h 587"/>
                  <a:gd name="T64" fmla="*/ 162 w 2258"/>
                  <a:gd name="T65" fmla="*/ 443 h 587"/>
                  <a:gd name="T66" fmla="*/ 114 w 2258"/>
                  <a:gd name="T67" fmla="*/ 420 h 587"/>
                  <a:gd name="T68" fmla="*/ 66 w 2258"/>
                  <a:gd name="T69" fmla="*/ 396 h 587"/>
                  <a:gd name="T70" fmla="*/ 36 w 2258"/>
                  <a:gd name="T71" fmla="*/ 366 h 587"/>
                  <a:gd name="T72" fmla="*/ 18 w 2258"/>
                  <a:gd name="T73" fmla="*/ 342 h 587"/>
                  <a:gd name="T74" fmla="*/ 0 w 2258"/>
                  <a:gd name="T75" fmla="*/ 312 h 587"/>
                  <a:gd name="T76" fmla="*/ 0 w 2258"/>
                  <a:gd name="T77" fmla="*/ 288 h 587"/>
                  <a:gd name="T78" fmla="*/ 6 w 2258"/>
                  <a:gd name="T79" fmla="*/ 264 h 587"/>
                  <a:gd name="T80" fmla="*/ 24 w 2258"/>
                  <a:gd name="T81" fmla="*/ 234 h 587"/>
                  <a:gd name="T82" fmla="*/ 48 w 2258"/>
                  <a:gd name="T83" fmla="*/ 204 h 587"/>
                  <a:gd name="T84" fmla="*/ 78 w 2258"/>
                  <a:gd name="T85" fmla="*/ 180 h 587"/>
                  <a:gd name="T86" fmla="*/ 132 w 2258"/>
                  <a:gd name="T87" fmla="*/ 156 h 587"/>
                  <a:gd name="T88" fmla="*/ 180 w 2258"/>
                  <a:gd name="T89" fmla="*/ 132 h 587"/>
                  <a:gd name="T90" fmla="*/ 240 w 2258"/>
                  <a:gd name="T91" fmla="*/ 114 h 587"/>
                  <a:gd name="T92" fmla="*/ 301 w 2258"/>
                  <a:gd name="T93" fmla="*/ 90 h 587"/>
                  <a:gd name="T94" fmla="*/ 385 w 2258"/>
                  <a:gd name="T95" fmla="*/ 72 h 587"/>
                  <a:gd name="T96" fmla="*/ 463 w 2258"/>
                  <a:gd name="T97" fmla="*/ 54 h 587"/>
                  <a:gd name="T98" fmla="*/ 547 w 2258"/>
                  <a:gd name="T99" fmla="*/ 42 h 587"/>
                  <a:gd name="T100" fmla="*/ 649 w 2258"/>
                  <a:gd name="T101" fmla="*/ 24 h 587"/>
                  <a:gd name="T102" fmla="*/ 739 w 2258"/>
                  <a:gd name="T103" fmla="*/ 18 h 587"/>
                  <a:gd name="T104" fmla="*/ 835 w 2258"/>
                  <a:gd name="T105" fmla="*/ 6 h 587"/>
                  <a:gd name="T106" fmla="*/ 949 w 2258"/>
                  <a:gd name="T107" fmla="*/ 0 h 587"/>
                  <a:gd name="T108" fmla="*/ 1051 w 2258"/>
                  <a:gd name="T109" fmla="*/ 0 h 587"/>
                  <a:gd name="T110" fmla="*/ 1129 w 2258"/>
                  <a:gd name="T111" fmla="*/ 294 h 58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58"/>
                  <a:gd name="T169" fmla="*/ 0 h 587"/>
                  <a:gd name="T170" fmla="*/ 2258 w 2258"/>
                  <a:gd name="T171" fmla="*/ 587 h 58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58" h="587">
                    <a:moveTo>
                      <a:pt x="2150" y="168"/>
                    </a:moveTo>
                    <a:lnTo>
                      <a:pt x="2156" y="174"/>
                    </a:lnTo>
                    <a:lnTo>
                      <a:pt x="2174" y="180"/>
                    </a:lnTo>
                    <a:lnTo>
                      <a:pt x="2180" y="186"/>
                    </a:lnTo>
                    <a:lnTo>
                      <a:pt x="2186" y="192"/>
                    </a:lnTo>
                    <a:lnTo>
                      <a:pt x="2204" y="204"/>
                    </a:lnTo>
                    <a:lnTo>
                      <a:pt x="2210" y="204"/>
                    </a:lnTo>
                    <a:lnTo>
                      <a:pt x="2210" y="210"/>
                    </a:lnTo>
                    <a:lnTo>
                      <a:pt x="2222" y="222"/>
                    </a:lnTo>
                    <a:lnTo>
                      <a:pt x="2228" y="228"/>
                    </a:lnTo>
                    <a:lnTo>
                      <a:pt x="2234" y="234"/>
                    </a:lnTo>
                    <a:lnTo>
                      <a:pt x="2240" y="240"/>
                    </a:lnTo>
                    <a:lnTo>
                      <a:pt x="2240" y="246"/>
                    </a:lnTo>
                    <a:lnTo>
                      <a:pt x="2246" y="252"/>
                    </a:lnTo>
                    <a:lnTo>
                      <a:pt x="2252" y="264"/>
                    </a:lnTo>
                    <a:lnTo>
                      <a:pt x="2252" y="270"/>
                    </a:lnTo>
                    <a:lnTo>
                      <a:pt x="2258" y="282"/>
                    </a:lnTo>
                    <a:lnTo>
                      <a:pt x="2258" y="288"/>
                    </a:lnTo>
                    <a:lnTo>
                      <a:pt x="2258" y="294"/>
                    </a:lnTo>
                    <a:lnTo>
                      <a:pt x="2258" y="300"/>
                    </a:lnTo>
                    <a:lnTo>
                      <a:pt x="2252" y="306"/>
                    </a:lnTo>
                    <a:lnTo>
                      <a:pt x="2252" y="312"/>
                    </a:lnTo>
                    <a:lnTo>
                      <a:pt x="2252" y="324"/>
                    </a:lnTo>
                    <a:lnTo>
                      <a:pt x="2246" y="330"/>
                    </a:lnTo>
                    <a:lnTo>
                      <a:pt x="2246" y="336"/>
                    </a:lnTo>
                    <a:lnTo>
                      <a:pt x="2240" y="342"/>
                    </a:lnTo>
                    <a:lnTo>
                      <a:pt x="2234" y="348"/>
                    </a:lnTo>
                    <a:lnTo>
                      <a:pt x="2234" y="354"/>
                    </a:lnTo>
                    <a:lnTo>
                      <a:pt x="2222" y="366"/>
                    </a:lnTo>
                    <a:lnTo>
                      <a:pt x="2216" y="366"/>
                    </a:lnTo>
                    <a:lnTo>
                      <a:pt x="2210" y="372"/>
                    </a:lnTo>
                    <a:lnTo>
                      <a:pt x="2204" y="384"/>
                    </a:lnTo>
                    <a:lnTo>
                      <a:pt x="2198" y="390"/>
                    </a:lnTo>
                    <a:lnTo>
                      <a:pt x="2186" y="396"/>
                    </a:lnTo>
                    <a:lnTo>
                      <a:pt x="2174" y="402"/>
                    </a:lnTo>
                    <a:lnTo>
                      <a:pt x="2168" y="408"/>
                    </a:lnTo>
                    <a:lnTo>
                      <a:pt x="2156" y="414"/>
                    </a:lnTo>
                    <a:lnTo>
                      <a:pt x="2150" y="414"/>
                    </a:lnTo>
                    <a:lnTo>
                      <a:pt x="2132" y="425"/>
                    </a:lnTo>
                    <a:lnTo>
                      <a:pt x="2126" y="431"/>
                    </a:lnTo>
                    <a:lnTo>
                      <a:pt x="2114" y="437"/>
                    </a:lnTo>
                    <a:lnTo>
                      <a:pt x="2096" y="443"/>
                    </a:lnTo>
                    <a:lnTo>
                      <a:pt x="2084" y="449"/>
                    </a:lnTo>
                    <a:lnTo>
                      <a:pt x="2072" y="449"/>
                    </a:lnTo>
                    <a:lnTo>
                      <a:pt x="2054" y="461"/>
                    </a:lnTo>
                    <a:lnTo>
                      <a:pt x="2042" y="467"/>
                    </a:lnTo>
                    <a:lnTo>
                      <a:pt x="2030" y="467"/>
                    </a:lnTo>
                    <a:lnTo>
                      <a:pt x="2006" y="479"/>
                    </a:lnTo>
                    <a:lnTo>
                      <a:pt x="1994" y="479"/>
                    </a:lnTo>
                    <a:lnTo>
                      <a:pt x="1982" y="485"/>
                    </a:lnTo>
                    <a:lnTo>
                      <a:pt x="1951" y="491"/>
                    </a:lnTo>
                    <a:lnTo>
                      <a:pt x="1939" y="497"/>
                    </a:lnTo>
                    <a:lnTo>
                      <a:pt x="1927" y="497"/>
                    </a:lnTo>
                    <a:lnTo>
                      <a:pt x="1897" y="509"/>
                    </a:lnTo>
                    <a:lnTo>
                      <a:pt x="1885" y="509"/>
                    </a:lnTo>
                    <a:lnTo>
                      <a:pt x="1867" y="515"/>
                    </a:lnTo>
                    <a:lnTo>
                      <a:pt x="1837" y="521"/>
                    </a:lnTo>
                    <a:lnTo>
                      <a:pt x="1819" y="521"/>
                    </a:lnTo>
                    <a:lnTo>
                      <a:pt x="1807" y="527"/>
                    </a:lnTo>
                    <a:lnTo>
                      <a:pt x="1777" y="533"/>
                    </a:lnTo>
                    <a:lnTo>
                      <a:pt x="1759" y="533"/>
                    </a:lnTo>
                    <a:lnTo>
                      <a:pt x="1741" y="539"/>
                    </a:lnTo>
                    <a:lnTo>
                      <a:pt x="1711" y="545"/>
                    </a:lnTo>
                    <a:lnTo>
                      <a:pt x="1693" y="545"/>
                    </a:lnTo>
                    <a:lnTo>
                      <a:pt x="1675" y="551"/>
                    </a:lnTo>
                    <a:lnTo>
                      <a:pt x="1639" y="551"/>
                    </a:lnTo>
                    <a:lnTo>
                      <a:pt x="1621" y="557"/>
                    </a:lnTo>
                    <a:lnTo>
                      <a:pt x="1603" y="557"/>
                    </a:lnTo>
                    <a:lnTo>
                      <a:pt x="1567" y="563"/>
                    </a:lnTo>
                    <a:lnTo>
                      <a:pt x="1549" y="563"/>
                    </a:lnTo>
                    <a:lnTo>
                      <a:pt x="1531" y="563"/>
                    </a:lnTo>
                    <a:lnTo>
                      <a:pt x="1495" y="569"/>
                    </a:lnTo>
                    <a:lnTo>
                      <a:pt x="1477" y="569"/>
                    </a:lnTo>
                    <a:lnTo>
                      <a:pt x="1459" y="575"/>
                    </a:lnTo>
                    <a:lnTo>
                      <a:pt x="1417" y="575"/>
                    </a:lnTo>
                    <a:lnTo>
                      <a:pt x="1399" y="575"/>
                    </a:lnTo>
                    <a:lnTo>
                      <a:pt x="1381" y="575"/>
                    </a:lnTo>
                    <a:lnTo>
                      <a:pt x="1345" y="581"/>
                    </a:lnTo>
                    <a:lnTo>
                      <a:pt x="1321" y="581"/>
                    </a:lnTo>
                    <a:lnTo>
                      <a:pt x="1303" y="581"/>
                    </a:lnTo>
                    <a:lnTo>
                      <a:pt x="1267" y="581"/>
                    </a:lnTo>
                    <a:lnTo>
                      <a:pt x="1243" y="581"/>
                    </a:lnTo>
                    <a:lnTo>
                      <a:pt x="1225" y="587"/>
                    </a:lnTo>
                    <a:lnTo>
                      <a:pt x="1189" y="587"/>
                    </a:lnTo>
                    <a:lnTo>
                      <a:pt x="1165" y="587"/>
                    </a:lnTo>
                    <a:lnTo>
                      <a:pt x="1147" y="587"/>
                    </a:lnTo>
                    <a:lnTo>
                      <a:pt x="1105" y="587"/>
                    </a:lnTo>
                    <a:lnTo>
                      <a:pt x="1087" y="587"/>
                    </a:lnTo>
                    <a:lnTo>
                      <a:pt x="1069" y="587"/>
                    </a:lnTo>
                    <a:lnTo>
                      <a:pt x="1027" y="587"/>
                    </a:lnTo>
                    <a:lnTo>
                      <a:pt x="1009" y="581"/>
                    </a:lnTo>
                    <a:lnTo>
                      <a:pt x="991" y="581"/>
                    </a:lnTo>
                    <a:lnTo>
                      <a:pt x="949" y="581"/>
                    </a:lnTo>
                    <a:lnTo>
                      <a:pt x="931" y="581"/>
                    </a:lnTo>
                    <a:lnTo>
                      <a:pt x="913" y="581"/>
                    </a:lnTo>
                    <a:lnTo>
                      <a:pt x="871" y="575"/>
                    </a:lnTo>
                    <a:lnTo>
                      <a:pt x="853" y="575"/>
                    </a:lnTo>
                    <a:lnTo>
                      <a:pt x="835" y="575"/>
                    </a:lnTo>
                    <a:lnTo>
                      <a:pt x="799" y="575"/>
                    </a:lnTo>
                    <a:lnTo>
                      <a:pt x="781" y="569"/>
                    </a:lnTo>
                    <a:lnTo>
                      <a:pt x="763" y="569"/>
                    </a:lnTo>
                    <a:lnTo>
                      <a:pt x="721" y="563"/>
                    </a:lnTo>
                    <a:lnTo>
                      <a:pt x="703" y="563"/>
                    </a:lnTo>
                    <a:lnTo>
                      <a:pt x="685" y="563"/>
                    </a:lnTo>
                    <a:lnTo>
                      <a:pt x="649" y="557"/>
                    </a:lnTo>
                    <a:lnTo>
                      <a:pt x="631" y="557"/>
                    </a:lnTo>
                    <a:lnTo>
                      <a:pt x="613" y="551"/>
                    </a:lnTo>
                    <a:lnTo>
                      <a:pt x="583" y="551"/>
                    </a:lnTo>
                    <a:lnTo>
                      <a:pt x="565" y="545"/>
                    </a:lnTo>
                    <a:lnTo>
                      <a:pt x="547" y="545"/>
                    </a:lnTo>
                    <a:lnTo>
                      <a:pt x="511" y="539"/>
                    </a:lnTo>
                    <a:lnTo>
                      <a:pt x="499" y="533"/>
                    </a:lnTo>
                    <a:lnTo>
                      <a:pt x="481" y="533"/>
                    </a:lnTo>
                    <a:lnTo>
                      <a:pt x="463" y="527"/>
                    </a:lnTo>
                    <a:lnTo>
                      <a:pt x="433" y="521"/>
                    </a:lnTo>
                    <a:lnTo>
                      <a:pt x="415" y="521"/>
                    </a:lnTo>
                    <a:lnTo>
                      <a:pt x="403" y="515"/>
                    </a:lnTo>
                    <a:lnTo>
                      <a:pt x="373" y="509"/>
                    </a:lnTo>
                    <a:lnTo>
                      <a:pt x="361" y="509"/>
                    </a:lnTo>
                    <a:lnTo>
                      <a:pt x="343" y="503"/>
                    </a:lnTo>
                    <a:lnTo>
                      <a:pt x="319" y="497"/>
                    </a:lnTo>
                    <a:lnTo>
                      <a:pt x="301" y="491"/>
                    </a:lnTo>
                    <a:lnTo>
                      <a:pt x="289" y="491"/>
                    </a:lnTo>
                    <a:lnTo>
                      <a:pt x="264" y="479"/>
                    </a:lnTo>
                    <a:lnTo>
                      <a:pt x="252" y="479"/>
                    </a:lnTo>
                    <a:lnTo>
                      <a:pt x="240" y="473"/>
                    </a:lnTo>
                    <a:lnTo>
                      <a:pt x="216" y="467"/>
                    </a:lnTo>
                    <a:lnTo>
                      <a:pt x="204" y="461"/>
                    </a:lnTo>
                    <a:lnTo>
                      <a:pt x="192" y="455"/>
                    </a:lnTo>
                    <a:lnTo>
                      <a:pt x="168" y="449"/>
                    </a:lnTo>
                    <a:lnTo>
                      <a:pt x="162" y="443"/>
                    </a:lnTo>
                    <a:lnTo>
                      <a:pt x="150" y="437"/>
                    </a:lnTo>
                    <a:lnTo>
                      <a:pt x="132" y="431"/>
                    </a:lnTo>
                    <a:lnTo>
                      <a:pt x="120" y="425"/>
                    </a:lnTo>
                    <a:lnTo>
                      <a:pt x="114" y="420"/>
                    </a:lnTo>
                    <a:lnTo>
                      <a:pt x="96" y="414"/>
                    </a:lnTo>
                    <a:lnTo>
                      <a:pt x="90" y="408"/>
                    </a:lnTo>
                    <a:lnTo>
                      <a:pt x="78" y="402"/>
                    </a:lnTo>
                    <a:lnTo>
                      <a:pt x="66" y="396"/>
                    </a:lnTo>
                    <a:lnTo>
                      <a:pt x="60" y="390"/>
                    </a:lnTo>
                    <a:lnTo>
                      <a:pt x="54" y="384"/>
                    </a:lnTo>
                    <a:lnTo>
                      <a:pt x="42" y="372"/>
                    </a:lnTo>
                    <a:lnTo>
                      <a:pt x="36" y="366"/>
                    </a:lnTo>
                    <a:lnTo>
                      <a:pt x="30" y="366"/>
                    </a:lnTo>
                    <a:lnTo>
                      <a:pt x="24" y="354"/>
                    </a:lnTo>
                    <a:lnTo>
                      <a:pt x="18" y="348"/>
                    </a:lnTo>
                    <a:lnTo>
                      <a:pt x="18" y="342"/>
                    </a:lnTo>
                    <a:lnTo>
                      <a:pt x="12" y="336"/>
                    </a:lnTo>
                    <a:lnTo>
                      <a:pt x="6" y="330"/>
                    </a:lnTo>
                    <a:lnTo>
                      <a:pt x="6" y="324"/>
                    </a:lnTo>
                    <a:lnTo>
                      <a:pt x="0" y="312"/>
                    </a:lnTo>
                    <a:lnTo>
                      <a:pt x="0" y="306"/>
                    </a:lnTo>
                    <a:lnTo>
                      <a:pt x="0" y="300"/>
                    </a:lnTo>
                    <a:lnTo>
                      <a:pt x="0" y="294"/>
                    </a:lnTo>
                    <a:lnTo>
                      <a:pt x="0" y="288"/>
                    </a:lnTo>
                    <a:lnTo>
                      <a:pt x="0" y="282"/>
                    </a:lnTo>
                    <a:lnTo>
                      <a:pt x="0" y="270"/>
                    </a:lnTo>
                    <a:lnTo>
                      <a:pt x="0" y="264"/>
                    </a:lnTo>
                    <a:lnTo>
                      <a:pt x="6" y="264"/>
                    </a:lnTo>
                    <a:lnTo>
                      <a:pt x="12" y="252"/>
                    </a:lnTo>
                    <a:lnTo>
                      <a:pt x="12" y="246"/>
                    </a:lnTo>
                    <a:lnTo>
                      <a:pt x="18" y="240"/>
                    </a:lnTo>
                    <a:lnTo>
                      <a:pt x="24" y="234"/>
                    </a:lnTo>
                    <a:lnTo>
                      <a:pt x="30" y="228"/>
                    </a:lnTo>
                    <a:lnTo>
                      <a:pt x="30" y="222"/>
                    </a:lnTo>
                    <a:lnTo>
                      <a:pt x="42" y="210"/>
                    </a:lnTo>
                    <a:lnTo>
                      <a:pt x="48" y="204"/>
                    </a:lnTo>
                    <a:lnTo>
                      <a:pt x="54" y="204"/>
                    </a:lnTo>
                    <a:lnTo>
                      <a:pt x="66" y="192"/>
                    </a:lnTo>
                    <a:lnTo>
                      <a:pt x="72" y="186"/>
                    </a:lnTo>
                    <a:lnTo>
                      <a:pt x="78" y="180"/>
                    </a:lnTo>
                    <a:lnTo>
                      <a:pt x="96" y="174"/>
                    </a:lnTo>
                    <a:lnTo>
                      <a:pt x="102" y="168"/>
                    </a:lnTo>
                    <a:lnTo>
                      <a:pt x="114" y="162"/>
                    </a:lnTo>
                    <a:lnTo>
                      <a:pt x="132" y="156"/>
                    </a:lnTo>
                    <a:lnTo>
                      <a:pt x="138" y="150"/>
                    </a:lnTo>
                    <a:lnTo>
                      <a:pt x="150" y="144"/>
                    </a:lnTo>
                    <a:lnTo>
                      <a:pt x="168" y="138"/>
                    </a:lnTo>
                    <a:lnTo>
                      <a:pt x="180" y="132"/>
                    </a:lnTo>
                    <a:lnTo>
                      <a:pt x="192" y="126"/>
                    </a:lnTo>
                    <a:lnTo>
                      <a:pt x="216" y="120"/>
                    </a:lnTo>
                    <a:lnTo>
                      <a:pt x="228" y="114"/>
                    </a:lnTo>
                    <a:lnTo>
                      <a:pt x="240" y="114"/>
                    </a:lnTo>
                    <a:lnTo>
                      <a:pt x="264" y="102"/>
                    </a:lnTo>
                    <a:lnTo>
                      <a:pt x="276" y="102"/>
                    </a:lnTo>
                    <a:lnTo>
                      <a:pt x="289" y="96"/>
                    </a:lnTo>
                    <a:lnTo>
                      <a:pt x="301" y="90"/>
                    </a:lnTo>
                    <a:lnTo>
                      <a:pt x="331" y="84"/>
                    </a:lnTo>
                    <a:lnTo>
                      <a:pt x="343" y="84"/>
                    </a:lnTo>
                    <a:lnTo>
                      <a:pt x="361" y="78"/>
                    </a:lnTo>
                    <a:lnTo>
                      <a:pt x="385" y="72"/>
                    </a:lnTo>
                    <a:lnTo>
                      <a:pt x="403" y="66"/>
                    </a:lnTo>
                    <a:lnTo>
                      <a:pt x="415" y="66"/>
                    </a:lnTo>
                    <a:lnTo>
                      <a:pt x="451" y="60"/>
                    </a:lnTo>
                    <a:lnTo>
                      <a:pt x="463" y="54"/>
                    </a:lnTo>
                    <a:lnTo>
                      <a:pt x="481" y="54"/>
                    </a:lnTo>
                    <a:lnTo>
                      <a:pt x="511" y="48"/>
                    </a:lnTo>
                    <a:lnTo>
                      <a:pt x="529" y="42"/>
                    </a:lnTo>
                    <a:lnTo>
                      <a:pt x="547" y="42"/>
                    </a:lnTo>
                    <a:lnTo>
                      <a:pt x="583" y="36"/>
                    </a:lnTo>
                    <a:lnTo>
                      <a:pt x="595" y="30"/>
                    </a:lnTo>
                    <a:lnTo>
                      <a:pt x="613" y="30"/>
                    </a:lnTo>
                    <a:lnTo>
                      <a:pt x="649" y="24"/>
                    </a:lnTo>
                    <a:lnTo>
                      <a:pt x="667" y="24"/>
                    </a:lnTo>
                    <a:lnTo>
                      <a:pt x="685" y="24"/>
                    </a:lnTo>
                    <a:lnTo>
                      <a:pt x="721" y="18"/>
                    </a:lnTo>
                    <a:lnTo>
                      <a:pt x="739" y="18"/>
                    </a:lnTo>
                    <a:lnTo>
                      <a:pt x="763" y="12"/>
                    </a:lnTo>
                    <a:lnTo>
                      <a:pt x="799" y="12"/>
                    </a:lnTo>
                    <a:lnTo>
                      <a:pt x="817" y="12"/>
                    </a:lnTo>
                    <a:lnTo>
                      <a:pt x="835" y="6"/>
                    </a:lnTo>
                    <a:lnTo>
                      <a:pt x="871" y="6"/>
                    </a:lnTo>
                    <a:lnTo>
                      <a:pt x="895" y="6"/>
                    </a:lnTo>
                    <a:lnTo>
                      <a:pt x="913" y="6"/>
                    </a:lnTo>
                    <a:lnTo>
                      <a:pt x="949" y="0"/>
                    </a:lnTo>
                    <a:lnTo>
                      <a:pt x="973" y="0"/>
                    </a:lnTo>
                    <a:lnTo>
                      <a:pt x="991" y="0"/>
                    </a:lnTo>
                    <a:lnTo>
                      <a:pt x="1027" y="0"/>
                    </a:lnTo>
                    <a:lnTo>
                      <a:pt x="1051" y="0"/>
                    </a:lnTo>
                    <a:lnTo>
                      <a:pt x="1069" y="0"/>
                    </a:lnTo>
                    <a:lnTo>
                      <a:pt x="1105" y="0"/>
                    </a:lnTo>
                    <a:lnTo>
                      <a:pt x="1129" y="0"/>
                    </a:lnTo>
                    <a:lnTo>
                      <a:pt x="1129" y="294"/>
                    </a:lnTo>
                    <a:lnTo>
                      <a:pt x="2150" y="168"/>
                    </a:lnTo>
                    <a:close/>
                  </a:path>
                </a:pathLst>
              </a:custGeom>
              <a:solidFill>
                <a:srgbClr val="FF0000"/>
              </a:solidFill>
              <a:ln w="9525">
                <a:solidFill>
                  <a:srgbClr val="000000"/>
                </a:solidFill>
                <a:prstDash val="solid"/>
                <a:round/>
                <a:headEnd/>
                <a:tailEnd/>
              </a:ln>
            </p:spPr>
            <p:txBody>
              <a:bodyPr/>
              <a:lstStyle/>
              <a:p>
                <a:endParaRPr lang="en-US"/>
              </a:p>
            </p:txBody>
          </p:sp>
        </p:grpSp>
        <p:sp>
          <p:nvSpPr>
            <p:cNvPr id="1036" name="Rectangle 29"/>
            <p:cNvSpPr>
              <a:spLocks noChangeArrowheads="1"/>
            </p:cNvSpPr>
            <p:nvPr/>
          </p:nvSpPr>
          <p:spPr bwMode="auto">
            <a:xfrm>
              <a:off x="4288" y="1776"/>
              <a:ext cx="291" cy="274"/>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800" b="1">
                  <a:solidFill>
                    <a:srgbClr val="000000"/>
                  </a:solidFill>
                  <a:latin typeface="Futura Lt BT" pitchFamily="34" charset="0"/>
                </a:rPr>
                <a:t>Code</a:t>
              </a:r>
            </a:p>
            <a:p>
              <a:pPr algn="ctr" eaLnBrk="0" hangingPunct="0">
                <a:spcBef>
                  <a:spcPct val="0"/>
                </a:spcBef>
              </a:pPr>
              <a:r>
                <a:rPr lang="en-US" sz="1800" b="1">
                  <a:solidFill>
                    <a:srgbClr val="000000"/>
                  </a:solidFill>
                  <a:latin typeface="Futura Lt BT" pitchFamily="34" charset="0"/>
                </a:rPr>
                <a:t>1%</a:t>
              </a:r>
            </a:p>
          </p:txBody>
        </p:sp>
        <p:sp>
          <p:nvSpPr>
            <p:cNvPr id="1037" name="Rectangle 30"/>
            <p:cNvSpPr>
              <a:spLocks noChangeArrowheads="1"/>
            </p:cNvSpPr>
            <p:nvPr/>
          </p:nvSpPr>
          <p:spPr bwMode="auto">
            <a:xfrm>
              <a:off x="4611" y="1835"/>
              <a:ext cx="310" cy="274"/>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800" b="1">
                  <a:solidFill>
                    <a:srgbClr val="000000"/>
                  </a:solidFill>
                  <a:latin typeface="Futura Lt BT" pitchFamily="34" charset="0"/>
                </a:rPr>
                <a:t>Other</a:t>
              </a:r>
            </a:p>
            <a:p>
              <a:pPr algn="ctr" eaLnBrk="0" hangingPunct="0">
                <a:spcBef>
                  <a:spcPct val="0"/>
                </a:spcBef>
              </a:pPr>
              <a:r>
                <a:rPr lang="en-US" sz="1800" b="1">
                  <a:solidFill>
                    <a:srgbClr val="000000"/>
                  </a:solidFill>
                  <a:latin typeface="Futura Lt BT" pitchFamily="34" charset="0"/>
                </a:rPr>
                <a:t>4%</a:t>
              </a:r>
            </a:p>
          </p:txBody>
        </p:sp>
        <p:sp>
          <p:nvSpPr>
            <p:cNvPr id="1038" name="Rectangle 31"/>
            <p:cNvSpPr>
              <a:spLocks noChangeArrowheads="1"/>
            </p:cNvSpPr>
            <p:nvPr/>
          </p:nvSpPr>
          <p:spPr bwMode="auto">
            <a:xfrm>
              <a:off x="5131" y="1876"/>
              <a:ext cx="388" cy="273"/>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800" b="1">
                  <a:solidFill>
                    <a:srgbClr val="000000"/>
                  </a:solidFill>
                  <a:latin typeface="Futura Lt BT" pitchFamily="34" charset="0"/>
                </a:rPr>
                <a:t>Design</a:t>
              </a:r>
            </a:p>
            <a:p>
              <a:pPr algn="ctr" eaLnBrk="0" hangingPunct="0">
                <a:spcBef>
                  <a:spcPct val="0"/>
                </a:spcBef>
              </a:pPr>
              <a:r>
                <a:rPr lang="en-US" sz="1800" b="1">
                  <a:solidFill>
                    <a:srgbClr val="000000"/>
                  </a:solidFill>
                  <a:latin typeface="Futura Lt BT" pitchFamily="34" charset="0"/>
                </a:rPr>
                <a:t>13%</a:t>
              </a:r>
            </a:p>
          </p:txBody>
        </p:sp>
        <p:sp>
          <p:nvSpPr>
            <p:cNvPr id="1039" name="Rectangle 32"/>
            <p:cNvSpPr>
              <a:spLocks noChangeArrowheads="1"/>
            </p:cNvSpPr>
            <p:nvPr/>
          </p:nvSpPr>
          <p:spPr bwMode="auto">
            <a:xfrm>
              <a:off x="3343" y="1989"/>
              <a:ext cx="776" cy="274"/>
            </a:xfrm>
            <a:prstGeom prst="rect">
              <a:avLst/>
            </a:prstGeom>
            <a:noFill/>
            <a:ln w="9525">
              <a:noFill/>
              <a:miter lim="800000"/>
              <a:headEnd/>
              <a:tailEnd/>
            </a:ln>
          </p:spPr>
          <p:txBody>
            <a:bodyPr wrap="none" lIns="0" tIns="0" rIns="0" bIns="0">
              <a:spAutoFit/>
            </a:bodyPr>
            <a:lstStyle/>
            <a:p>
              <a:pPr algn="ctr" eaLnBrk="0" hangingPunct="0">
                <a:spcBef>
                  <a:spcPct val="0"/>
                </a:spcBef>
              </a:pPr>
              <a:r>
                <a:rPr lang="en-US" sz="1800" b="1">
                  <a:solidFill>
                    <a:srgbClr val="000000"/>
                  </a:solidFill>
                  <a:latin typeface="Futura Lt BT" pitchFamily="34" charset="0"/>
                </a:rPr>
                <a:t>Requirements</a:t>
              </a:r>
            </a:p>
            <a:p>
              <a:pPr algn="ctr" eaLnBrk="0" hangingPunct="0">
                <a:spcBef>
                  <a:spcPct val="0"/>
                </a:spcBef>
              </a:pPr>
              <a:r>
                <a:rPr lang="en-US" sz="1800" b="1">
                  <a:solidFill>
                    <a:srgbClr val="000000"/>
                  </a:solidFill>
                  <a:latin typeface="Futura Lt BT" pitchFamily="34" charset="0"/>
                </a:rPr>
                <a:t>82%</a:t>
              </a:r>
            </a:p>
          </p:txBody>
        </p:sp>
      </p:grpSp>
      <p:sp>
        <p:nvSpPr>
          <p:cNvPr id="1032" name="Rectangle 33"/>
          <p:cNvSpPr>
            <a:spLocks noChangeArrowheads="1"/>
          </p:cNvSpPr>
          <p:nvPr/>
        </p:nvSpPr>
        <p:spPr bwMode="auto">
          <a:xfrm>
            <a:off x="1031875" y="1219200"/>
            <a:ext cx="4086225" cy="1241425"/>
          </a:xfrm>
          <a:prstGeom prst="rect">
            <a:avLst/>
          </a:prstGeom>
          <a:noFill/>
          <a:ln w="9525">
            <a:noFill/>
            <a:miter lim="800000"/>
            <a:headEnd/>
            <a:tailEnd/>
          </a:ln>
        </p:spPr>
        <p:txBody>
          <a:bodyPr lIns="92075" tIns="46038" rIns="92075" bIns="46038" anchor="ctr"/>
          <a:lstStyle/>
          <a:p>
            <a:pPr>
              <a:spcBef>
                <a:spcPct val="0"/>
              </a:spcBef>
            </a:pPr>
            <a:endParaRPr lang="fr-CA" sz="1900" b="1">
              <a:solidFill>
                <a:srgbClr val="000000"/>
              </a:solidFill>
            </a:endParaRPr>
          </a:p>
        </p:txBody>
      </p:sp>
      <p:sp>
        <p:nvSpPr>
          <p:cNvPr id="1034" name="Text Box 36"/>
          <p:cNvSpPr txBox="1">
            <a:spLocks noChangeArrowheads="1"/>
          </p:cNvSpPr>
          <p:nvPr/>
        </p:nvSpPr>
        <p:spPr bwMode="auto">
          <a:xfrm>
            <a:off x="1818684" y="6400800"/>
            <a:ext cx="3529492" cy="457200"/>
          </a:xfrm>
          <a:prstGeom prst="rect">
            <a:avLst/>
          </a:prstGeom>
          <a:noFill/>
          <a:ln w="9525" algn="ctr">
            <a:noFill/>
            <a:miter lim="800000"/>
            <a:headEnd/>
            <a:tailEnd/>
          </a:ln>
        </p:spPr>
        <p:txBody>
          <a:bodyPr wrap="square">
            <a:spAutoFit/>
          </a:bodyPr>
          <a:lstStyle/>
          <a:p>
            <a:pPr eaLnBrk="0" hangingPunct="0">
              <a:spcBef>
                <a:spcPct val="0"/>
              </a:spcBef>
            </a:pPr>
            <a:r>
              <a:rPr lang="en-CA" sz="1200" dirty="0">
                <a:latin typeface="Times New Roman" pitchFamily="18" charset="0"/>
              </a:rPr>
              <a:t/>
            </a:r>
            <a:br>
              <a:rPr lang="en-CA" sz="1200" dirty="0">
                <a:latin typeface="Times New Roman" pitchFamily="18" charset="0"/>
              </a:rPr>
            </a:br>
            <a:r>
              <a:rPr lang="en-CA" sz="1200" dirty="0">
                <a:latin typeface="Times New Roman" pitchFamily="18" charset="0"/>
              </a:rPr>
              <a:t> Source: Martin &amp; </a:t>
            </a:r>
            <a:r>
              <a:rPr lang="en-CA" sz="1200" dirty="0" err="1">
                <a:latin typeface="Times New Roman" pitchFamily="18" charset="0"/>
              </a:rPr>
              <a:t>Leffinwell</a:t>
            </a:r>
            <a:endParaRPr lang="en-CA" sz="1200" dirty="0">
              <a:latin typeface="Times New Roman" pitchFamily="18" charset="0"/>
            </a:endParaRPr>
          </a:p>
        </p:txBody>
      </p:sp>
      <p:sp>
        <p:nvSpPr>
          <p:cNvPr id="38"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0600" y="3381154"/>
            <a:ext cx="4681474" cy="461665"/>
          </a:xfrm>
          <a:prstGeom prst="rect">
            <a:avLst/>
          </a:prstGeom>
          <a:noFill/>
        </p:spPr>
        <p:txBody>
          <a:bodyPr wrap="none" rtlCol="0">
            <a:spAutoFit/>
          </a:bodyPr>
          <a:lstStyle/>
          <a:p>
            <a:r>
              <a:rPr lang="en-US" sz="2400" dirty="0" smtClean="0"/>
              <a:t>Back To Requirements Elicitation</a:t>
            </a:r>
            <a:endParaRPr lang="en-US" sz="2400" dirty="0"/>
          </a:p>
        </p:txBody>
      </p:sp>
      <p:sp>
        <p:nvSpPr>
          <p:cNvPr id="3"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
        <p:nvSpPr>
          <p:cNvPr id="5" name="Slide Number Placeholder 4"/>
          <p:cNvSpPr>
            <a:spLocks noGrp="1"/>
          </p:cNvSpPr>
          <p:nvPr>
            <p:ph type="sldNum" sz="quarter" idx="12"/>
          </p:nvPr>
        </p:nvSpPr>
        <p:spPr/>
        <p:txBody>
          <a:bodyPr/>
          <a:lstStyle/>
          <a:p>
            <a:pPr>
              <a:defRPr/>
            </a:pPr>
            <a:fld id="{7172B2E8-CBA5-4D0C-A017-9480F9E0BA9D}"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Challenges of Requirements Elicitation</a:t>
            </a:r>
          </a:p>
        </p:txBody>
      </p:sp>
      <p:sp>
        <p:nvSpPr>
          <p:cNvPr id="119811" name="Rectangle 3"/>
          <p:cNvSpPr>
            <a:spLocks noGrp="1" noChangeArrowheads="1"/>
          </p:cNvSpPr>
          <p:nvPr>
            <p:ph idx="1"/>
          </p:nvPr>
        </p:nvSpPr>
        <p:spPr/>
        <p:txBody>
          <a:bodyPr/>
          <a:lstStyle/>
          <a:p>
            <a:pPr>
              <a:buFontTx/>
              <a:buNone/>
            </a:pPr>
            <a:r>
              <a:rPr lang="en-US"/>
              <a:t>"The hardest single part of building a software system is deciding precisely what to build. No other part of the conceptual work is as difficult as establishing that detailed technical requirements, including all the interfaces to people, to machines, and to other software systems. No other part of the work so cripples the resulting system if done wrong. No other part is more difficult to rectify later."</a:t>
            </a:r>
          </a:p>
          <a:p>
            <a:pPr>
              <a:buFontTx/>
              <a:buNone/>
            </a:pPr>
            <a:r>
              <a:rPr lang="en-US"/>
              <a:t>                                     Frederick Brooks 1987</a:t>
            </a:r>
          </a:p>
        </p:txBody>
      </p:sp>
      <p:sp>
        <p:nvSpPr>
          <p:cNvPr id="6"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Challenges of Requirements Elicitation</a:t>
            </a:r>
          </a:p>
        </p:txBody>
      </p:sp>
      <p:sp>
        <p:nvSpPr>
          <p:cNvPr id="43" name="Slide Number Placeholder 5"/>
          <p:cNvSpPr>
            <a:spLocks noGrp="1"/>
          </p:cNvSpPr>
          <p:nvPr>
            <p:ph type="sldNum" sz="quarter" idx="12"/>
          </p:nvPr>
        </p:nvSpPr>
        <p:spPr/>
        <p:txBody>
          <a:bodyPr/>
          <a:lstStyle/>
          <a:p>
            <a:pPr>
              <a:defRPr/>
            </a:pPr>
            <a:fld id="{7F4B1FAA-A740-404F-BBC5-7C153B666279}" type="slidenum">
              <a:rPr lang="en-US" smtClean="0"/>
              <a:pPr>
                <a:defRPr/>
              </a:pPr>
              <a:t>15</a:t>
            </a:fld>
            <a:endParaRPr lang="en-US"/>
          </a:p>
        </p:txBody>
      </p:sp>
      <p:grpSp>
        <p:nvGrpSpPr>
          <p:cNvPr id="2" name="Group 59"/>
          <p:cNvGrpSpPr>
            <a:grpSpLocks/>
          </p:cNvGrpSpPr>
          <p:nvPr/>
        </p:nvGrpSpPr>
        <p:grpSpPr bwMode="auto">
          <a:xfrm>
            <a:off x="381000" y="1114425"/>
            <a:ext cx="2497138" cy="2160588"/>
            <a:chOff x="225" y="702"/>
            <a:chExt cx="1573" cy="1361"/>
          </a:xfrm>
        </p:grpSpPr>
        <p:sp>
          <p:nvSpPr>
            <p:cNvPr id="93191" name="Text Box 7"/>
            <p:cNvSpPr txBox="1">
              <a:spLocks noChangeArrowheads="1"/>
            </p:cNvSpPr>
            <p:nvPr/>
          </p:nvSpPr>
          <p:spPr bwMode="auto">
            <a:xfrm>
              <a:off x="403" y="702"/>
              <a:ext cx="1395" cy="577"/>
            </a:xfrm>
            <a:prstGeom prst="rect">
              <a:avLst/>
            </a:prstGeom>
            <a:noFill/>
            <a:ln w="9525" algn="ctr">
              <a:noFill/>
              <a:miter lim="800000"/>
              <a:headEnd/>
              <a:tailEnd type="none" w="lg" len="lg"/>
            </a:ln>
            <a:effectLst/>
          </p:spPr>
          <p:txBody>
            <a:bodyPr>
              <a:spAutoFit/>
            </a:bodyPr>
            <a:lstStyle/>
            <a:p>
              <a:pPr algn="l">
                <a:spcBef>
                  <a:spcPct val="50000"/>
                </a:spcBef>
              </a:pPr>
              <a:r>
                <a:rPr lang="en-US" sz="1800">
                  <a:solidFill>
                    <a:schemeClr val="tx1"/>
                  </a:solidFill>
                </a:rPr>
                <a:t>As an analyst, I need to know what do you want?</a:t>
              </a:r>
            </a:p>
          </p:txBody>
        </p:sp>
        <p:pic>
          <p:nvPicPr>
            <p:cNvPr id="93189" name="Picture 5" descr="TALK5"/>
            <p:cNvPicPr>
              <a:picLocks noChangeAspect="1" noChangeArrowheads="1"/>
            </p:cNvPicPr>
            <p:nvPr/>
          </p:nvPicPr>
          <p:blipFill>
            <a:blip r:embed="rId2" cstate="print"/>
            <a:srcRect/>
            <a:stretch>
              <a:fillRect/>
            </a:stretch>
          </p:blipFill>
          <p:spPr bwMode="auto">
            <a:xfrm>
              <a:off x="225" y="1339"/>
              <a:ext cx="1477" cy="724"/>
            </a:xfrm>
            <a:prstGeom prst="rect">
              <a:avLst/>
            </a:prstGeom>
            <a:noFill/>
          </p:spPr>
        </p:pic>
        <p:grpSp>
          <p:nvGrpSpPr>
            <p:cNvPr id="3" name="Group 38"/>
            <p:cNvGrpSpPr>
              <a:grpSpLocks/>
            </p:cNvGrpSpPr>
            <p:nvPr/>
          </p:nvGrpSpPr>
          <p:grpSpPr bwMode="auto">
            <a:xfrm>
              <a:off x="460" y="1285"/>
              <a:ext cx="260" cy="163"/>
              <a:chOff x="460" y="1285"/>
              <a:chExt cx="260" cy="163"/>
            </a:xfrm>
          </p:grpSpPr>
          <p:sp>
            <p:nvSpPr>
              <p:cNvPr id="93219" name="Line 35"/>
              <p:cNvSpPr>
                <a:spLocks noChangeShapeType="1"/>
              </p:cNvSpPr>
              <p:nvPr/>
            </p:nvSpPr>
            <p:spPr bwMode="auto">
              <a:xfrm flipV="1">
                <a:off x="460" y="1285"/>
                <a:ext cx="127" cy="158"/>
              </a:xfrm>
              <a:prstGeom prst="line">
                <a:avLst/>
              </a:prstGeom>
              <a:noFill/>
              <a:ln w="9525">
                <a:solidFill>
                  <a:schemeClr val="tx1"/>
                </a:solidFill>
                <a:round/>
                <a:headEnd/>
                <a:tailEnd type="none" w="lg" len="lg"/>
              </a:ln>
              <a:effectLst/>
            </p:spPr>
            <p:txBody>
              <a:bodyPr wrap="none">
                <a:spAutoFit/>
              </a:bodyPr>
              <a:lstStyle/>
              <a:p>
                <a:endParaRPr lang="en-US">
                  <a:solidFill>
                    <a:schemeClr val="tx1"/>
                  </a:solidFill>
                </a:endParaRPr>
              </a:p>
            </p:txBody>
          </p:sp>
          <p:sp>
            <p:nvSpPr>
              <p:cNvPr id="93220" name="Line 36"/>
              <p:cNvSpPr>
                <a:spLocks noChangeShapeType="1"/>
              </p:cNvSpPr>
              <p:nvPr/>
            </p:nvSpPr>
            <p:spPr bwMode="auto">
              <a:xfrm flipV="1">
                <a:off x="460" y="1285"/>
                <a:ext cx="260" cy="163"/>
              </a:xfrm>
              <a:prstGeom prst="line">
                <a:avLst/>
              </a:prstGeom>
              <a:noFill/>
              <a:ln w="9525">
                <a:solidFill>
                  <a:schemeClr val="tx1"/>
                </a:solidFill>
                <a:round/>
                <a:headEnd/>
                <a:tailEnd type="none" w="lg" len="lg"/>
              </a:ln>
              <a:effectLst/>
            </p:spPr>
            <p:txBody>
              <a:bodyPr wrap="none">
                <a:spAutoFit/>
              </a:bodyPr>
              <a:lstStyle/>
              <a:p>
                <a:endParaRPr lang="en-US">
                  <a:solidFill>
                    <a:schemeClr val="tx1"/>
                  </a:solidFill>
                </a:endParaRPr>
              </a:p>
            </p:txBody>
          </p:sp>
        </p:grpSp>
      </p:grpSp>
      <p:grpSp>
        <p:nvGrpSpPr>
          <p:cNvPr id="4" name="Group 60"/>
          <p:cNvGrpSpPr>
            <a:grpSpLocks/>
          </p:cNvGrpSpPr>
          <p:nvPr/>
        </p:nvGrpSpPr>
        <p:grpSpPr bwMode="auto">
          <a:xfrm>
            <a:off x="3414713" y="1252537"/>
            <a:ext cx="2344737" cy="2022475"/>
            <a:chOff x="2136" y="789"/>
            <a:chExt cx="1477" cy="1274"/>
          </a:xfrm>
        </p:grpSpPr>
        <p:sp>
          <p:nvSpPr>
            <p:cNvPr id="93192" name="Text Box 8"/>
            <p:cNvSpPr txBox="1">
              <a:spLocks noChangeArrowheads="1"/>
            </p:cNvSpPr>
            <p:nvPr/>
          </p:nvSpPr>
          <p:spPr bwMode="auto">
            <a:xfrm>
              <a:off x="2285" y="789"/>
              <a:ext cx="1294" cy="582"/>
            </a:xfrm>
            <a:prstGeom prst="rect">
              <a:avLst/>
            </a:prstGeom>
            <a:noFill/>
            <a:ln w="9525" algn="ctr">
              <a:noFill/>
              <a:miter lim="800000"/>
              <a:headEnd/>
              <a:tailEnd type="none" w="lg" len="lg"/>
            </a:ln>
            <a:effectLst/>
          </p:spPr>
          <p:txBody>
            <a:bodyPr>
              <a:spAutoFit/>
            </a:bodyPr>
            <a:lstStyle/>
            <a:p>
              <a:pPr algn="l">
                <a:spcBef>
                  <a:spcPct val="50000"/>
                </a:spcBef>
              </a:pPr>
              <a:r>
                <a:rPr lang="en-US" sz="1800" dirty="0">
                  <a:solidFill>
                    <a:schemeClr val="tx1"/>
                  </a:solidFill>
                </a:rPr>
                <a:t>I want you to design the software for me.</a:t>
              </a:r>
            </a:p>
          </p:txBody>
        </p:sp>
        <p:pic>
          <p:nvPicPr>
            <p:cNvPr id="93193" name="Picture 9" descr="TALK5"/>
            <p:cNvPicPr>
              <a:picLocks noChangeAspect="1" noChangeArrowheads="1"/>
            </p:cNvPicPr>
            <p:nvPr/>
          </p:nvPicPr>
          <p:blipFill>
            <a:blip r:embed="rId2" cstate="print"/>
            <a:srcRect/>
            <a:stretch>
              <a:fillRect/>
            </a:stretch>
          </p:blipFill>
          <p:spPr bwMode="auto">
            <a:xfrm>
              <a:off x="2136" y="1339"/>
              <a:ext cx="1477" cy="724"/>
            </a:xfrm>
            <a:prstGeom prst="rect">
              <a:avLst/>
            </a:prstGeom>
            <a:noFill/>
          </p:spPr>
        </p:pic>
        <p:grpSp>
          <p:nvGrpSpPr>
            <p:cNvPr id="5" name="Group 39"/>
            <p:cNvGrpSpPr>
              <a:grpSpLocks/>
            </p:cNvGrpSpPr>
            <p:nvPr/>
          </p:nvGrpSpPr>
          <p:grpSpPr bwMode="auto">
            <a:xfrm flipH="1">
              <a:off x="2887" y="1240"/>
              <a:ext cx="260" cy="230"/>
              <a:chOff x="393" y="1285"/>
              <a:chExt cx="260" cy="230"/>
            </a:xfrm>
          </p:grpSpPr>
          <p:sp>
            <p:nvSpPr>
              <p:cNvPr id="93225" name="Line 41"/>
              <p:cNvSpPr>
                <a:spLocks noChangeShapeType="1"/>
              </p:cNvSpPr>
              <p:nvPr/>
            </p:nvSpPr>
            <p:spPr bwMode="auto">
              <a:xfrm flipV="1">
                <a:off x="460" y="1285"/>
                <a:ext cx="127" cy="158"/>
              </a:xfrm>
              <a:prstGeom prst="line">
                <a:avLst/>
              </a:prstGeom>
              <a:noFill/>
              <a:ln w="9525">
                <a:solidFill>
                  <a:schemeClr val="tx1"/>
                </a:solidFill>
                <a:round/>
                <a:headEnd/>
                <a:tailEnd type="none" w="lg" len="lg"/>
              </a:ln>
              <a:effectLst/>
            </p:spPr>
            <p:txBody>
              <a:bodyPr wrap="none">
                <a:spAutoFit/>
              </a:bodyPr>
              <a:lstStyle/>
              <a:p>
                <a:endParaRPr lang="en-US"/>
              </a:p>
            </p:txBody>
          </p:sp>
          <p:sp>
            <p:nvSpPr>
              <p:cNvPr id="93226" name="Line 42"/>
              <p:cNvSpPr>
                <a:spLocks noChangeShapeType="1"/>
              </p:cNvSpPr>
              <p:nvPr/>
            </p:nvSpPr>
            <p:spPr bwMode="auto">
              <a:xfrm flipV="1">
                <a:off x="393" y="1352"/>
                <a:ext cx="260" cy="163"/>
              </a:xfrm>
              <a:prstGeom prst="line">
                <a:avLst/>
              </a:prstGeom>
              <a:noFill/>
              <a:ln w="9525">
                <a:solidFill>
                  <a:schemeClr val="tx1"/>
                </a:solidFill>
                <a:round/>
                <a:headEnd/>
                <a:tailEnd type="none" w="lg" len="lg"/>
              </a:ln>
              <a:effectLst/>
            </p:spPr>
            <p:txBody>
              <a:bodyPr wrap="none">
                <a:spAutoFit/>
              </a:bodyPr>
              <a:lstStyle/>
              <a:p>
                <a:endParaRPr lang="en-US"/>
              </a:p>
            </p:txBody>
          </p:sp>
        </p:grpSp>
      </p:grpSp>
      <p:grpSp>
        <p:nvGrpSpPr>
          <p:cNvPr id="6" name="Group 61"/>
          <p:cNvGrpSpPr>
            <a:grpSpLocks/>
          </p:cNvGrpSpPr>
          <p:nvPr/>
        </p:nvGrpSpPr>
        <p:grpSpPr bwMode="auto">
          <a:xfrm>
            <a:off x="6181725" y="1114426"/>
            <a:ext cx="2344738" cy="2160588"/>
            <a:chOff x="3879" y="702"/>
            <a:chExt cx="1477" cy="1361"/>
          </a:xfrm>
        </p:grpSpPr>
        <p:sp>
          <p:nvSpPr>
            <p:cNvPr id="93197" name="Text Box 13"/>
            <p:cNvSpPr txBox="1">
              <a:spLocks noChangeArrowheads="1"/>
            </p:cNvSpPr>
            <p:nvPr/>
          </p:nvSpPr>
          <p:spPr bwMode="auto">
            <a:xfrm>
              <a:off x="4067" y="702"/>
              <a:ext cx="1162" cy="577"/>
            </a:xfrm>
            <a:prstGeom prst="rect">
              <a:avLst/>
            </a:prstGeom>
            <a:noFill/>
            <a:ln w="9525" algn="ctr">
              <a:noFill/>
              <a:miter lim="800000"/>
              <a:headEnd/>
              <a:tailEnd type="none" w="lg" len="lg"/>
            </a:ln>
            <a:effectLst/>
          </p:spPr>
          <p:txBody>
            <a:bodyPr>
              <a:spAutoFit/>
            </a:bodyPr>
            <a:lstStyle/>
            <a:p>
              <a:pPr algn="l">
                <a:spcBef>
                  <a:spcPct val="50000"/>
                </a:spcBef>
              </a:pPr>
              <a:r>
                <a:rPr lang="en-US" sz="1800" dirty="0">
                  <a:solidFill>
                    <a:schemeClr val="tx1"/>
                  </a:solidFill>
                </a:rPr>
                <a:t>But what do you want to do with the software?</a:t>
              </a:r>
            </a:p>
          </p:txBody>
        </p:sp>
        <p:pic>
          <p:nvPicPr>
            <p:cNvPr id="93198" name="Picture 14" descr="TALK5"/>
            <p:cNvPicPr>
              <a:picLocks noChangeAspect="1" noChangeArrowheads="1"/>
            </p:cNvPicPr>
            <p:nvPr/>
          </p:nvPicPr>
          <p:blipFill>
            <a:blip r:embed="rId2" cstate="print"/>
            <a:srcRect/>
            <a:stretch>
              <a:fillRect/>
            </a:stretch>
          </p:blipFill>
          <p:spPr bwMode="auto">
            <a:xfrm>
              <a:off x="3879" y="1339"/>
              <a:ext cx="1477" cy="724"/>
            </a:xfrm>
            <a:prstGeom prst="rect">
              <a:avLst/>
            </a:prstGeom>
            <a:noFill/>
          </p:spPr>
        </p:pic>
        <p:grpSp>
          <p:nvGrpSpPr>
            <p:cNvPr id="7" name="Group 43"/>
            <p:cNvGrpSpPr>
              <a:grpSpLocks/>
            </p:cNvGrpSpPr>
            <p:nvPr/>
          </p:nvGrpSpPr>
          <p:grpSpPr bwMode="auto">
            <a:xfrm>
              <a:off x="4154" y="1275"/>
              <a:ext cx="260" cy="163"/>
              <a:chOff x="460" y="1285"/>
              <a:chExt cx="260" cy="163"/>
            </a:xfrm>
          </p:grpSpPr>
          <p:sp>
            <p:nvSpPr>
              <p:cNvPr id="93229" name="Line 45"/>
              <p:cNvSpPr>
                <a:spLocks noChangeShapeType="1"/>
              </p:cNvSpPr>
              <p:nvPr/>
            </p:nvSpPr>
            <p:spPr bwMode="auto">
              <a:xfrm flipV="1">
                <a:off x="460" y="1285"/>
                <a:ext cx="127" cy="158"/>
              </a:xfrm>
              <a:prstGeom prst="line">
                <a:avLst/>
              </a:prstGeom>
              <a:noFill/>
              <a:ln w="9525">
                <a:solidFill>
                  <a:schemeClr val="tx1"/>
                </a:solidFill>
                <a:round/>
                <a:headEnd/>
                <a:tailEnd type="none" w="lg" len="lg"/>
              </a:ln>
              <a:effectLst/>
            </p:spPr>
            <p:txBody>
              <a:bodyPr wrap="none">
                <a:spAutoFit/>
              </a:bodyPr>
              <a:lstStyle/>
              <a:p>
                <a:endParaRPr lang="en-US"/>
              </a:p>
            </p:txBody>
          </p:sp>
          <p:sp>
            <p:nvSpPr>
              <p:cNvPr id="93230" name="Line 46"/>
              <p:cNvSpPr>
                <a:spLocks noChangeShapeType="1"/>
              </p:cNvSpPr>
              <p:nvPr/>
            </p:nvSpPr>
            <p:spPr bwMode="auto">
              <a:xfrm flipV="1">
                <a:off x="460" y="1285"/>
                <a:ext cx="260" cy="163"/>
              </a:xfrm>
              <a:prstGeom prst="line">
                <a:avLst/>
              </a:prstGeom>
              <a:noFill/>
              <a:ln w="9525">
                <a:solidFill>
                  <a:schemeClr val="tx1"/>
                </a:solidFill>
                <a:round/>
                <a:headEnd/>
                <a:tailEnd type="none" w="lg" len="lg"/>
              </a:ln>
              <a:effectLst/>
            </p:spPr>
            <p:txBody>
              <a:bodyPr wrap="none">
                <a:spAutoFit/>
              </a:bodyPr>
              <a:lstStyle/>
              <a:p>
                <a:endParaRPr lang="en-US"/>
              </a:p>
            </p:txBody>
          </p:sp>
        </p:grpSp>
      </p:grpSp>
      <p:grpSp>
        <p:nvGrpSpPr>
          <p:cNvPr id="8" name="Group 62"/>
          <p:cNvGrpSpPr>
            <a:grpSpLocks/>
          </p:cNvGrpSpPr>
          <p:nvPr/>
        </p:nvGrpSpPr>
        <p:grpSpPr bwMode="auto">
          <a:xfrm>
            <a:off x="420688" y="3851275"/>
            <a:ext cx="2344737" cy="2322513"/>
            <a:chOff x="250" y="2426"/>
            <a:chExt cx="1477" cy="1463"/>
          </a:xfrm>
        </p:grpSpPr>
        <p:sp>
          <p:nvSpPr>
            <p:cNvPr id="93203" name="Text Box 19"/>
            <p:cNvSpPr txBox="1">
              <a:spLocks noChangeArrowheads="1"/>
            </p:cNvSpPr>
            <p:nvPr/>
          </p:nvSpPr>
          <p:spPr bwMode="auto">
            <a:xfrm>
              <a:off x="382" y="2426"/>
              <a:ext cx="1302" cy="756"/>
            </a:xfrm>
            <a:prstGeom prst="rect">
              <a:avLst/>
            </a:prstGeom>
            <a:noFill/>
            <a:ln w="9525" algn="ctr">
              <a:noFill/>
              <a:miter lim="800000"/>
              <a:headEnd/>
              <a:tailEnd type="none" w="lg" len="lg"/>
            </a:ln>
            <a:effectLst/>
          </p:spPr>
          <p:txBody>
            <a:bodyPr>
              <a:spAutoFit/>
            </a:bodyPr>
            <a:lstStyle/>
            <a:p>
              <a:pPr algn="l">
                <a:spcBef>
                  <a:spcPct val="50000"/>
                </a:spcBef>
              </a:pPr>
              <a:r>
                <a:rPr lang="en-US" sz="1800" dirty="0">
                  <a:solidFill>
                    <a:schemeClr val="tx1"/>
                  </a:solidFill>
                </a:rPr>
                <a:t>I don’t know until you tell me what the software can do.</a:t>
              </a:r>
            </a:p>
          </p:txBody>
        </p:sp>
        <p:pic>
          <p:nvPicPr>
            <p:cNvPr id="93204" name="Picture 20" descr="TALK5"/>
            <p:cNvPicPr>
              <a:picLocks noChangeAspect="1" noChangeArrowheads="1"/>
            </p:cNvPicPr>
            <p:nvPr/>
          </p:nvPicPr>
          <p:blipFill>
            <a:blip r:embed="rId2" cstate="print"/>
            <a:srcRect/>
            <a:stretch>
              <a:fillRect/>
            </a:stretch>
          </p:blipFill>
          <p:spPr bwMode="auto">
            <a:xfrm>
              <a:off x="250" y="3165"/>
              <a:ext cx="1477" cy="724"/>
            </a:xfrm>
            <a:prstGeom prst="rect">
              <a:avLst/>
            </a:prstGeom>
            <a:noFill/>
          </p:spPr>
        </p:pic>
        <p:grpSp>
          <p:nvGrpSpPr>
            <p:cNvPr id="9" name="Group 47"/>
            <p:cNvGrpSpPr>
              <a:grpSpLocks/>
            </p:cNvGrpSpPr>
            <p:nvPr/>
          </p:nvGrpSpPr>
          <p:grpSpPr bwMode="auto">
            <a:xfrm flipH="1">
              <a:off x="1021" y="2969"/>
              <a:ext cx="260" cy="209"/>
              <a:chOff x="460" y="1239"/>
              <a:chExt cx="260" cy="209"/>
            </a:xfrm>
          </p:grpSpPr>
          <p:sp>
            <p:nvSpPr>
              <p:cNvPr id="93232" name="Rectangle 48"/>
              <p:cNvSpPr>
                <a:spLocks noChangeArrowheads="1"/>
              </p:cNvSpPr>
              <p:nvPr/>
            </p:nvSpPr>
            <p:spPr bwMode="auto">
              <a:xfrm>
                <a:off x="577" y="1239"/>
                <a:ext cx="142" cy="61"/>
              </a:xfrm>
              <a:prstGeom prst="rect">
                <a:avLst/>
              </a:prstGeom>
              <a:solidFill>
                <a:schemeClr val="bg1"/>
              </a:solidFill>
              <a:ln w="9525" algn="ctr">
                <a:noFill/>
                <a:miter lim="800000"/>
                <a:headEnd/>
                <a:tailEnd type="none" w="lg" len="lg"/>
              </a:ln>
              <a:effectLst/>
            </p:spPr>
            <p:txBody>
              <a:bodyPr anchor="ctr">
                <a:spAutoFit/>
              </a:bodyPr>
              <a:lstStyle/>
              <a:p>
                <a:endParaRPr lang="en-US"/>
              </a:p>
            </p:txBody>
          </p:sp>
          <p:sp>
            <p:nvSpPr>
              <p:cNvPr id="93233" name="Line 49"/>
              <p:cNvSpPr>
                <a:spLocks noChangeShapeType="1"/>
              </p:cNvSpPr>
              <p:nvPr/>
            </p:nvSpPr>
            <p:spPr bwMode="auto">
              <a:xfrm flipV="1">
                <a:off x="460" y="1285"/>
                <a:ext cx="127" cy="158"/>
              </a:xfrm>
              <a:prstGeom prst="line">
                <a:avLst/>
              </a:prstGeom>
              <a:noFill/>
              <a:ln w="9525">
                <a:solidFill>
                  <a:schemeClr val="tx1"/>
                </a:solidFill>
                <a:round/>
                <a:headEnd/>
                <a:tailEnd type="none" w="lg" len="lg"/>
              </a:ln>
              <a:effectLst/>
            </p:spPr>
            <p:txBody>
              <a:bodyPr wrap="none">
                <a:spAutoFit/>
              </a:bodyPr>
              <a:lstStyle/>
              <a:p>
                <a:endParaRPr lang="en-US"/>
              </a:p>
            </p:txBody>
          </p:sp>
          <p:sp>
            <p:nvSpPr>
              <p:cNvPr id="93234" name="Line 50"/>
              <p:cNvSpPr>
                <a:spLocks noChangeShapeType="1"/>
              </p:cNvSpPr>
              <p:nvPr/>
            </p:nvSpPr>
            <p:spPr bwMode="auto">
              <a:xfrm flipV="1">
                <a:off x="460" y="1285"/>
                <a:ext cx="260" cy="163"/>
              </a:xfrm>
              <a:prstGeom prst="line">
                <a:avLst/>
              </a:prstGeom>
              <a:noFill/>
              <a:ln w="9525">
                <a:solidFill>
                  <a:schemeClr val="tx1"/>
                </a:solidFill>
                <a:round/>
                <a:headEnd/>
                <a:tailEnd type="none" w="lg" len="lg"/>
              </a:ln>
              <a:effectLst/>
            </p:spPr>
            <p:txBody>
              <a:bodyPr wrap="none">
                <a:spAutoFit/>
              </a:bodyPr>
              <a:lstStyle/>
              <a:p>
                <a:endParaRPr lang="en-US"/>
              </a:p>
            </p:txBody>
          </p:sp>
        </p:grpSp>
      </p:grpSp>
      <p:grpSp>
        <p:nvGrpSpPr>
          <p:cNvPr id="10" name="Group 63"/>
          <p:cNvGrpSpPr>
            <a:grpSpLocks/>
          </p:cNvGrpSpPr>
          <p:nvPr/>
        </p:nvGrpSpPr>
        <p:grpSpPr bwMode="auto">
          <a:xfrm>
            <a:off x="3422650" y="3851275"/>
            <a:ext cx="2344738" cy="2322513"/>
            <a:chOff x="2141" y="2426"/>
            <a:chExt cx="1477" cy="1463"/>
          </a:xfrm>
        </p:grpSpPr>
        <p:sp>
          <p:nvSpPr>
            <p:cNvPr id="93200" name="Text Box 16"/>
            <p:cNvSpPr txBox="1">
              <a:spLocks noChangeArrowheads="1"/>
            </p:cNvSpPr>
            <p:nvPr/>
          </p:nvSpPr>
          <p:spPr bwMode="auto">
            <a:xfrm>
              <a:off x="2215" y="2426"/>
              <a:ext cx="1387" cy="582"/>
            </a:xfrm>
            <a:prstGeom prst="rect">
              <a:avLst/>
            </a:prstGeom>
            <a:noFill/>
            <a:ln w="9525" algn="ctr">
              <a:noFill/>
              <a:miter lim="800000"/>
              <a:headEnd/>
              <a:tailEnd type="none" w="lg" len="lg"/>
            </a:ln>
            <a:effectLst/>
          </p:spPr>
          <p:txBody>
            <a:bodyPr wrap="square">
              <a:spAutoFit/>
            </a:bodyPr>
            <a:lstStyle/>
            <a:p>
              <a:pPr algn="l">
                <a:spcBef>
                  <a:spcPct val="50000"/>
                </a:spcBef>
              </a:pPr>
              <a:r>
                <a:rPr lang="en-US" sz="1800" dirty="0">
                  <a:solidFill>
                    <a:schemeClr val="tx1"/>
                  </a:solidFill>
                </a:rPr>
                <a:t>Well, I can design the software to do anything!</a:t>
              </a:r>
            </a:p>
          </p:txBody>
        </p:sp>
        <p:pic>
          <p:nvPicPr>
            <p:cNvPr id="93201" name="Picture 17" descr="TALK5"/>
            <p:cNvPicPr>
              <a:picLocks noChangeAspect="1" noChangeArrowheads="1"/>
            </p:cNvPicPr>
            <p:nvPr/>
          </p:nvPicPr>
          <p:blipFill>
            <a:blip r:embed="rId2" cstate="print"/>
            <a:srcRect/>
            <a:stretch>
              <a:fillRect/>
            </a:stretch>
          </p:blipFill>
          <p:spPr bwMode="auto">
            <a:xfrm>
              <a:off x="2141" y="3165"/>
              <a:ext cx="1477" cy="724"/>
            </a:xfrm>
            <a:prstGeom prst="rect">
              <a:avLst/>
            </a:prstGeom>
            <a:noFill/>
          </p:spPr>
        </p:pic>
        <p:grpSp>
          <p:nvGrpSpPr>
            <p:cNvPr id="11" name="Group 51"/>
            <p:cNvGrpSpPr>
              <a:grpSpLocks/>
            </p:cNvGrpSpPr>
            <p:nvPr/>
          </p:nvGrpSpPr>
          <p:grpSpPr bwMode="auto">
            <a:xfrm>
              <a:off x="2365" y="3029"/>
              <a:ext cx="260" cy="163"/>
              <a:chOff x="460" y="1285"/>
              <a:chExt cx="260" cy="163"/>
            </a:xfrm>
          </p:grpSpPr>
          <p:sp>
            <p:nvSpPr>
              <p:cNvPr id="93237" name="Line 53"/>
              <p:cNvSpPr>
                <a:spLocks noChangeShapeType="1"/>
              </p:cNvSpPr>
              <p:nvPr/>
            </p:nvSpPr>
            <p:spPr bwMode="auto">
              <a:xfrm flipV="1">
                <a:off x="460" y="1285"/>
                <a:ext cx="127" cy="158"/>
              </a:xfrm>
              <a:prstGeom prst="line">
                <a:avLst/>
              </a:prstGeom>
              <a:noFill/>
              <a:ln w="9525">
                <a:solidFill>
                  <a:schemeClr val="tx1"/>
                </a:solidFill>
                <a:round/>
                <a:headEnd/>
                <a:tailEnd type="none" w="lg" len="lg"/>
              </a:ln>
              <a:effectLst/>
            </p:spPr>
            <p:txBody>
              <a:bodyPr wrap="none">
                <a:spAutoFit/>
              </a:bodyPr>
              <a:lstStyle/>
              <a:p>
                <a:endParaRPr lang="en-US"/>
              </a:p>
            </p:txBody>
          </p:sp>
          <p:sp>
            <p:nvSpPr>
              <p:cNvPr id="93238" name="Line 54"/>
              <p:cNvSpPr>
                <a:spLocks noChangeShapeType="1"/>
              </p:cNvSpPr>
              <p:nvPr/>
            </p:nvSpPr>
            <p:spPr bwMode="auto">
              <a:xfrm flipV="1">
                <a:off x="460" y="1285"/>
                <a:ext cx="260" cy="163"/>
              </a:xfrm>
              <a:prstGeom prst="line">
                <a:avLst/>
              </a:prstGeom>
              <a:noFill/>
              <a:ln w="9525">
                <a:solidFill>
                  <a:schemeClr val="tx1"/>
                </a:solidFill>
                <a:round/>
                <a:headEnd/>
                <a:tailEnd type="none" w="lg" len="lg"/>
              </a:ln>
              <a:effectLst/>
            </p:spPr>
            <p:txBody>
              <a:bodyPr wrap="none">
                <a:spAutoFit/>
              </a:bodyPr>
              <a:lstStyle/>
              <a:p>
                <a:endParaRPr lang="en-US"/>
              </a:p>
            </p:txBody>
          </p:sp>
        </p:grpSp>
      </p:grpSp>
      <p:grpSp>
        <p:nvGrpSpPr>
          <p:cNvPr id="12" name="Group 64"/>
          <p:cNvGrpSpPr>
            <a:grpSpLocks/>
          </p:cNvGrpSpPr>
          <p:nvPr/>
        </p:nvGrpSpPr>
        <p:grpSpPr bwMode="auto">
          <a:xfrm>
            <a:off x="6146800" y="3851275"/>
            <a:ext cx="2344738" cy="2322513"/>
            <a:chOff x="3857" y="2426"/>
            <a:chExt cx="1477" cy="1463"/>
          </a:xfrm>
        </p:grpSpPr>
        <p:sp>
          <p:nvSpPr>
            <p:cNvPr id="93206" name="Text Box 22"/>
            <p:cNvSpPr txBox="1">
              <a:spLocks noChangeArrowheads="1"/>
            </p:cNvSpPr>
            <p:nvPr/>
          </p:nvSpPr>
          <p:spPr bwMode="auto">
            <a:xfrm>
              <a:off x="3948" y="2426"/>
              <a:ext cx="1296" cy="577"/>
            </a:xfrm>
            <a:prstGeom prst="rect">
              <a:avLst/>
            </a:prstGeom>
            <a:noFill/>
            <a:ln w="9525" algn="ctr">
              <a:noFill/>
              <a:miter lim="800000"/>
              <a:headEnd/>
              <a:tailEnd type="none" w="lg" len="lg"/>
            </a:ln>
            <a:effectLst/>
          </p:spPr>
          <p:txBody>
            <a:bodyPr>
              <a:spAutoFit/>
            </a:bodyPr>
            <a:lstStyle/>
            <a:p>
              <a:pPr algn="l">
                <a:spcBef>
                  <a:spcPct val="50000"/>
                </a:spcBef>
              </a:pPr>
              <a:r>
                <a:rPr lang="en-US" sz="1800" dirty="0">
                  <a:solidFill>
                    <a:schemeClr val="tx1"/>
                  </a:solidFill>
                </a:rPr>
                <a:t>Can you design the software to tell you my requirements?! </a:t>
              </a:r>
            </a:p>
          </p:txBody>
        </p:sp>
        <p:pic>
          <p:nvPicPr>
            <p:cNvPr id="93207" name="Picture 23" descr="TALK5"/>
            <p:cNvPicPr>
              <a:picLocks noChangeAspect="1" noChangeArrowheads="1"/>
            </p:cNvPicPr>
            <p:nvPr/>
          </p:nvPicPr>
          <p:blipFill>
            <a:blip r:embed="rId2" cstate="print"/>
            <a:srcRect/>
            <a:stretch>
              <a:fillRect/>
            </a:stretch>
          </p:blipFill>
          <p:spPr bwMode="auto">
            <a:xfrm>
              <a:off x="3857" y="3165"/>
              <a:ext cx="1477" cy="724"/>
            </a:xfrm>
            <a:prstGeom prst="rect">
              <a:avLst/>
            </a:prstGeom>
            <a:noFill/>
          </p:spPr>
        </p:pic>
        <p:grpSp>
          <p:nvGrpSpPr>
            <p:cNvPr id="13" name="Group 55"/>
            <p:cNvGrpSpPr>
              <a:grpSpLocks/>
            </p:cNvGrpSpPr>
            <p:nvPr/>
          </p:nvGrpSpPr>
          <p:grpSpPr bwMode="auto">
            <a:xfrm flipH="1">
              <a:off x="4559" y="2968"/>
              <a:ext cx="260" cy="209"/>
              <a:chOff x="460" y="1239"/>
              <a:chExt cx="260" cy="209"/>
            </a:xfrm>
          </p:grpSpPr>
          <p:sp>
            <p:nvSpPr>
              <p:cNvPr id="93240" name="Rectangle 56"/>
              <p:cNvSpPr>
                <a:spLocks noChangeArrowheads="1"/>
              </p:cNvSpPr>
              <p:nvPr/>
            </p:nvSpPr>
            <p:spPr bwMode="auto">
              <a:xfrm>
                <a:off x="577" y="1239"/>
                <a:ext cx="142" cy="61"/>
              </a:xfrm>
              <a:prstGeom prst="rect">
                <a:avLst/>
              </a:prstGeom>
              <a:solidFill>
                <a:schemeClr val="bg1"/>
              </a:solidFill>
              <a:ln w="9525" algn="ctr">
                <a:noFill/>
                <a:miter lim="800000"/>
                <a:headEnd/>
                <a:tailEnd type="none" w="lg" len="lg"/>
              </a:ln>
              <a:effectLst/>
            </p:spPr>
            <p:txBody>
              <a:bodyPr anchor="ctr">
                <a:spAutoFit/>
              </a:bodyPr>
              <a:lstStyle/>
              <a:p>
                <a:endParaRPr lang="en-US"/>
              </a:p>
            </p:txBody>
          </p:sp>
          <p:sp>
            <p:nvSpPr>
              <p:cNvPr id="93241" name="Line 57"/>
              <p:cNvSpPr>
                <a:spLocks noChangeShapeType="1"/>
              </p:cNvSpPr>
              <p:nvPr/>
            </p:nvSpPr>
            <p:spPr bwMode="auto">
              <a:xfrm flipV="1">
                <a:off x="460" y="1285"/>
                <a:ext cx="127" cy="158"/>
              </a:xfrm>
              <a:prstGeom prst="line">
                <a:avLst/>
              </a:prstGeom>
              <a:noFill/>
              <a:ln w="9525">
                <a:solidFill>
                  <a:schemeClr val="tx1"/>
                </a:solidFill>
                <a:round/>
                <a:headEnd/>
                <a:tailEnd type="none" w="lg" len="lg"/>
              </a:ln>
              <a:effectLst/>
            </p:spPr>
            <p:txBody>
              <a:bodyPr wrap="none">
                <a:spAutoFit/>
              </a:bodyPr>
              <a:lstStyle/>
              <a:p>
                <a:endParaRPr lang="en-US"/>
              </a:p>
            </p:txBody>
          </p:sp>
          <p:sp>
            <p:nvSpPr>
              <p:cNvPr id="93242" name="Line 58"/>
              <p:cNvSpPr>
                <a:spLocks noChangeShapeType="1"/>
              </p:cNvSpPr>
              <p:nvPr/>
            </p:nvSpPr>
            <p:spPr bwMode="auto">
              <a:xfrm flipV="1">
                <a:off x="460" y="1285"/>
                <a:ext cx="260" cy="163"/>
              </a:xfrm>
              <a:prstGeom prst="line">
                <a:avLst/>
              </a:prstGeom>
              <a:noFill/>
              <a:ln w="9525">
                <a:solidFill>
                  <a:schemeClr val="tx1"/>
                </a:solidFill>
                <a:round/>
                <a:headEnd/>
                <a:tailEnd type="none" w="lg" len="lg"/>
              </a:ln>
              <a:effectLst/>
            </p:spPr>
            <p:txBody>
              <a:bodyPr wrap="none">
                <a:spAutoFit/>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Communication Barrier - Misunderstanding</a:t>
            </a:r>
          </a:p>
        </p:txBody>
      </p:sp>
      <p:sp>
        <p:nvSpPr>
          <p:cNvPr id="9" name="Slide Number Placeholder 5"/>
          <p:cNvSpPr>
            <a:spLocks noGrp="1"/>
          </p:cNvSpPr>
          <p:nvPr>
            <p:ph type="sldNum" sz="quarter" idx="12"/>
          </p:nvPr>
        </p:nvSpPr>
        <p:spPr/>
        <p:txBody>
          <a:bodyPr/>
          <a:lstStyle/>
          <a:p>
            <a:pPr>
              <a:defRPr/>
            </a:pPr>
            <a:fld id="{7F4B1FAA-A740-404F-BBC5-7C153B666279}" type="slidenum">
              <a:rPr lang="en-US" smtClean="0"/>
              <a:pPr>
                <a:defRPr/>
              </a:pPr>
              <a:t>16</a:t>
            </a:fld>
            <a:endParaRPr lang="en-US"/>
          </a:p>
        </p:txBody>
      </p:sp>
      <p:pic>
        <p:nvPicPr>
          <p:cNvPr id="128004" name="Picture 4" descr="SOWA2"/>
          <p:cNvPicPr>
            <a:picLocks noChangeAspect="1" noChangeArrowheads="1"/>
          </p:cNvPicPr>
          <p:nvPr/>
        </p:nvPicPr>
        <p:blipFill>
          <a:blip r:embed="rId2" cstate="print"/>
          <a:srcRect/>
          <a:stretch>
            <a:fillRect/>
          </a:stretch>
        </p:blipFill>
        <p:spPr bwMode="auto">
          <a:xfrm>
            <a:off x="4038600" y="3122613"/>
            <a:ext cx="4187825" cy="3036887"/>
          </a:xfrm>
          <a:prstGeom prst="rect">
            <a:avLst/>
          </a:prstGeom>
          <a:noFill/>
        </p:spPr>
      </p:pic>
      <p:pic>
        <p:nvPicPr>
          <p:cNvPr id="128005" name="Picture 5"/>
          <p:cNvPicPr>
            <a:picLocks noChangeAspect="1" noChangeArrowheads="1"/>
          </p:cNvPicPr>
          <p:nvPr/>
        </p:nvPicPr>
        <p:blipFill>
          <a:blip r:embed="rId3" cstate="print"/>
          <a:srcRect/>
          <a:stretch>
            <a:fillRect/>
          </a:stretch>
        </p:blipFill>
        <p:spPr bwMode="auto">
          <a:xfrm>
            <a:off x="623888" y="1143000"/>
            <a:ext cx="3636962" cy="29083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What is a Requirement?</a:t>
            </a:r>
          </a:p>
        </p:txBody>
      </p:sp>
      <p:sp>
        <p:nvSpPr>
          <p:cNvPr id="4100" name="Rectangle 3"/>
          <p:cNvSpPr>
            <a:spLocks noGrp="1" noChangeArrowheads="1"/>
          </p:cNvSpPr>
          <p:nvPr>
            <p:ph type="body" idx="1"/>
          </p:nvPr>
        </p:nvSpPr>
        <p:spPr/>
        <p:txBody>
          <a:bodyPr/>
          <a:lstStyle/>
          <a:p>
            <a:pPr eaLnBrk="1" hangingPunct="1"/>
            <a:r>
              <a:rPr lang="en-US" smtClean="0"/>
              <a:t>Statement of some THING you want or need</a:t>
            </a:r>
            <a:br>
              <a:rPr lang="en-US" smtClean="0"/>
            </a:br>
            <a:r>
              <a:rPr lang="en-US" i="1" smtClean="0"/>
              <a:t>OR</a:t>
            </a:r>
            <a:r>
              <a:rPr lang="en-US" smtClean="0"/>
              <a:t/>
            </a:r>
            <a:br>
              <a:rPr lang="en-US" smtClean="0"/>
            </a:br>
            <a:r>
              <a:rPr lang="en-US" smtClean="0"/>
              <a:t>A characteristic of some THING you want or need</a:t>
            </a:r>
          </a:p>
          <a:p>
            <a:pPr eaLnBrk="1" hangingPunct="1"/>
            <a:endParaRPr lang="en-US" smtClean="0"/>
          </a:p>
          <a:p>
            <a:pPr eaLnBrk="1" hangingPunct="1"/>
            <a:r>
              <a:rPr lang="en-US" smtClean="0"/>
              <a:t>A requirement is also…</a:t>
            </a:r>
          </a:p>
          <a:p>
            <a:pPr lvl="1" eaLnBrk="1" hangingPunct="1"/>
            <a:r>
              <a:rPr lang="en-US" sz="2000" smtClean="0"/>
              <a:t>A </a:t>
            </a:r>
            <a:r>
              <a:rPr lang="en-US" sz="2000" i="1" smtClean="0">
                <a:solidFill>
                  <a:schemeClr val="accent2"/>
                </a:solidFill>
              </a:rPr>
              <a:t>Contractually Binding</a:t>
            </a:r>
            <a:r>
              <a:rPr lang="en-US" sz="2000" smtClean="0"/>
              <a:t> Statement</a:t>
            </a:r>
          </a:p>
          <a:p>
            <a:pPr lvl="1" eaLnBrk="1" hangingPunct="1"/>
            <a:r>
              <a:rPr lang="en-US" sz="2000" smtClean="0"/>
              <a:t>Documentation of </a:t>
            </a:r>
            <a:r>
              <a:rPr lang="en-US" sz="2000" i="1" smtClean="0">
                <a:solidFill>
                  <a:schemeClr val="accent2"/>
                </a:solidFill>
              </a:rPr>
              <a:t>Problem Space</a:t>
            </a:r>
          </a:p>
          <a:p>
            <a:pPr lvl="1" eaLnBrk="1" hangingPunct="1"/>
            <a:r>
              <a:rPr lang="en-US" sz="2000" smtClean="0"/>
              <a:t>The </a:t>
            </a:r>
            <a:r>
              <a:rPr lang="en-US" sz="2000" i="1" smtClean="0">
                <a:solidFill>
                  <a:schemeClr val="accent2"/>
                </a:solidFill>
              </a:rPr>
              <a:t>Means</a:t>
            </a:r>
            <a:r>
              <a:rPr lang="en-US" sz="2000" smtClean="0"/>
              <a:t> We Use to Communicate</a:t>
            </a:r>
          </a:p>
          <a:p>
            <a:pPr eaLnBrk="1" hangingPunct="1"/>
            <a:endParaRPr lang="en-US" smtClean="0"/>
          </a:p>
        </p:txBody>
      </p:sp>
      <p:pic>
        <p:nvPicPr>
          <p:cNvPr id="4101" name="Picture 4" descr="BD06622_"/>
          <p:cNvPicPr>
            <a:picLocks noChangeAspect="1" noChangeArrowheads="1"/>
          </p:cNvPicPr>
          <p:nvPr/>
        </p:nvPicPr>
        <p:blipFill>
          <a:blip r:embed="rId3" cstate="print"/>
          <a:srcRect/>
          <a:stretch>
            <a:fillRect/>
          </a:stretch>
        </p:blipFill>
        <p:spPr bwMode="auto">
          <a:xfrm>
            <a:off x="6019800" y="4238625"/>
            <a:ext cx="2085975" cy="2427288"/>
          </a:xfrm>
          <a:prstGeom prst="rect">
            <a:avLst/>
          </a:prstGeom>
          <a:noFill/>
          <a:ln w="9525">
            <a:noFill/>
            <a:miter lim="800000"/>
            <a:headEnd/>
            <a:tailEnd/>
          </a:ln>
        </p:spPr>
      </p:pic>
      <p:sp>
        <p:nvSpPr>
          <p:cNvPr id="5126" name="AutoShape 5"/>
          <p:cNvSpPr>
            <a:spLocks noChangeArrowheads="1"/>
          </p:cNvSpPr>
          <p:nvPr/>
        </p:nvSpPr>
        <p:spPr bwMode="auto">
          <a:xfrm>
            <a:off x="6353175" y="3476625"/>
            <a:ext cx="2133600" cy="609600"/>
          </a:xfrm>
          <a:prstGeom prst="wedgeRoundRectCallout">
            <a:avLst>
              <a:gd name="adj1" fmla="val -19569"/>
              <a:gd name="adj2" fmla="val 123958"/>
              <a:gd name="adj3" fmla="val 16667"/>
            </a:avLst>
          </a:prstGeom>
          <a:solidFill>
            <a:schemeClr val="bg1"/>
          </a:solidFill>
          <a:ln w="15875">
            <a:solidFill>
              <a:schemeClr val="tx1"/>
            </a:solidFill>
            <a:miter lim="800000"/>
            <a:headEnd/>
            <a:tailEnd/>
          </a:ln>
          <a:effectLst>
            <a:outerShdw dist="107763" dir="2700000" algn="ctr" rotWithShape="0">
              <a:schemeClr val="bg2"/>
            </a:outerShdw>
          </a:effectLst>
        </p:spPr>
        <p:txBody>
          <a:bodyPr/>
          <a:lstStyle/>
          <a:p>
            <a:pPr algn="ctr" eaLnBrk="0" hangingPunct="0">
              <a:lnSpc>
                <a:spcPct val="90000"/>
              </a:lnSpc>
              <a:defRPr/>
            </a:pPr>
            <a:r>
              <a:rPr lang="en-US" sz="1800">
                <a:latin typeface="Arial" charset="0"/>
              </a:rPr>
              <a:t>Mutual</a:t>
            </a:r>
          </a:p>
          <a:p>
            <a:pPr algn="ctr" eaLnBrk="0" hangingPunct="0">
              <a:lnSpc>
                <a:spcPct val="90000"/>
              </a:lnSpc>
              <a:defRPr/>
            </a:pPr>
            <a:r>
              <a:rPr lang="en-US" sz="1800">
                <a:latin typeface="Arial" charset="0"/>
              </a:rPr>
              <a:t>Understanding</a:t>
            </a:r>
          </a:p>
        </p:txBody>
      </p:sp>
      <p:sp>
        <p:nvSpPr>
          <p:cNvPr id="7"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17</a:t>
            </a:fld>
            <a:endParaRPr lang="en-US"/>
          </a:p>
        </p:txBody>
      </p:sp>
      <p:sp>
        <p:nvSpPr>
          <p:cNvPr id="8"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a:ea typeface="宋体" pitchFamily="2" charset="-122"/>
              </a:rPr>
              <a:t>Types of Requirement</a:t>
            </a:r>
          </a:p>
        </p:txBody>
      </p:sp>
      <p:sp>
        <p:nvSpPr>
          <p:cNvPr id="69635" name="Rectangle 3"/>
          <p:cNvSpPr>
            <a:spLocks noGrp="1" noChangeArrowheads="1"/>
          </p:cNvSpPr>
          <p:nvPr>
            <p:ph idx="1"/>
          </p:nvPr>
        </p:nvSpPr>
        <p:spPr/>
        <p:txBody>
          <a:bodyPr/>
          <a:lstStyle/>
          <a:p>
            <a:r>
              <a:rPr lang="en-US" altLang="zh-CN">
                <a:ea typeface="宋体" pitchFamily="2" charset="-122"/>
              </a:rPr>
              <a:t>Functional requirements </a:t>
            </a:r>
            <a:r>
              <a:rPr lang="en-US" altLang="zh-CN">
                <a:latin typeface="Arial"/>
                <a:ea typeface="宋体" pitchFamily="2" charset="-122"/>
              </a:rPr>
              <a:t>–</a:t>
            </a:r>
            <a:r>
              <a:rPr lang="en-US" altLang="zh-CN">
                <a:ea typeface="宋体" pitchFamily="2" charset="-122"/>
              </a:rPr>
              <a:t> statements of information processing capabilities that the software system must possess.</a:t>
            </a:r>
          </a:p>
          <a:p>
            <a:r>
              <a:rPr lang="en-US" altLang="zh-CN">
                <a:ea typeface="宋体" pitchFamily="2" charset="-122"/>
              </a:rPr>
              <a:t>Nonfunctional requirements include</a:t>
            </a:r>
          </a:p>
          <a:p>
            <a:pPr lvl="1"/>
            <a:r>
              <a:rPr lang="en-US" altLang="zh-CN">
                <a:ea typeface="宋体" pitchFamily="2" charset="-122"/>
              </a:rPr>
              <a:t>Performance requirements</a:t>
            </a:r>
          </a:p>
          <a:p>
            <a:pPr lvl="1"/>
            <a:r>
              <a:rPr lang="en-US" altLang="zh-CN">
                <a:ea typeface="宋体" pitchFamily="2" charset="-122"/>
              </a:rPr>
              <a:t>Quality requirements</a:t>
            </a:r>
          </a:p>
          <a:p>
            <a:pPr lvl="1"/>
            <a:r>
              <a:rPr lang="en-US" altLang="zh-CN">
                <a:ea typeface="宋体" pitchFamily="2" charset="-122"/>
              </a:rPr>
              <a:t>Safety requirements</a:t>
            </a:r>
          </a:p>
          <a:p>
            <a:pPr lvl="1"/>
            <a:r>
              <a:rPr lang="en-US" altLang="zh-CN">
                <a:ea typeface="宋体" pitchFamily="2" charset="-122"/>
              </a:rPr>
              <a:t>Security requirements</a:t>
            </a:r>
          </a:p>
          <a:p>
            <a:pPr lvl="1"/>
            <a:r>
              <a:rPr lang="en-US" altLang="zh-CN">
                <a:ea typeface="宋体" pitchFamily="2" charset="-122"/>
              </a:rPr>
              <a:t>Interface requirements</a:t>
            </a:r>
          </a:p>
        </p:txBody>
      </p:sp>
      <p:sp>
        <p:nvSpPr>
          <p:cNvPr id="6"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Examples of Functional Requirements</a:t>
            </a:r>
          </a:p>
        </p:txBody>
      </p:sp>
      <p:sp>
        <p:nvSpPr>
          <p:cNvPr id="112643" name="Rectangle 3"/>
          <p:cNvSpPr>
            <a:spLocks noGrp="1" noChangeArrowheads="1"/>
          </p:cNvSpPr>
          <p:nvPr>
            <p:ph idx="1"/>
          </p:nvPr>
        </p:nvSpPr>
        <p:spPr/>
        <p:txBody>
          <a:bodyPr/>
          <a:lstStyle/>
          <a:p>
            <a:r>
              <a:rPr lang="en-US" dirty="0"/>
              <a:t>For a car rental system:</a:t>
            </a:r>
          </a:p>
          <a:p>
            <a:pPr lvl="1"/>
            <a:r>
              <a:rPr lang="en-US" dirty="0"/>
              <a:t>The system </a:t>
            </a:r>
            <a:r>
              <a:rPr lang="en-US" i="1" dirty="0" smtClean="0"/>
              <a:t>shall </a:t>
            </a:r>
            <a:r>
              <a:rPr lang="en-US" dirty="0" smtClean="0"/>
              <a:t>allow </a:t>
            </a:r>
            <a:r>
              <a:rPr lang="en-US" dirty="0"/>
              <a:t>a potential customer to inquire information and availability of rental cars using various combinations of search criteria including make, model, from date, to date, price range, and class (small size, medium size, large size, and luxury cars).</a:t>
            </a:r>
          </a:p>
          <a:p>
            <a:r>
              <a:rPr lang="en-US" dirty="0"/>
              <a:t>For a study abroad system:</a:t>
            </a:r>
          </a:p>
          <a:p>
            <a:pPr lvl="1"/>
            <a:r>
              <a:rPr lang="en-US" dirty="0"/>
              <a:t>The system </a:t>
            </a:r>
            <a:r>
              <a:rPr lang="en-US" i="1" dirty="0" smtClean="0"/>
              <a:t>shall </a:t>
            </a:r>
            <a:r>
              <a:rPr lang="en-US" dirty="0" smtClean="0"/>
              <a:t>provide </a:t>
            </a:r>
            <a:r>
              <a:rPr lang="en-US" dirty="0"/>
              <a:t>interactive as well as batch-processing means for an OIE (Office of International Education) staff to enter the exchange programs into the database.</a:t>
            </a:r>
          </a:p>
        </p:txBody>
      </p:sp>
      <p:sp>
        <p:nvSpPr>
          <p:cNvPr id="6"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Key Takeaway Points</a:t>
            </a:r>
          </a:p>
        </p:txBody>
      </p:sp>
      <p:sp>
        <p:nvSpPr>
          <p:cNvPr id="91139" name="Rectangle 3"/>
          <p:cNvSpPr>
            <a:spLocks noGrp="1" noChangeArrowheads="1"/>
          </p:cNvSpPr>
          <p:nvPr>
            <p:ph idx="1"/>
          </p:nvPr>
        </p:nvSpPr>
        <p:spPr/>
        <p:txBody>
          <a:bodyPr/>
          <a:lstStyle/>
          <a:p>
            <a:r>
              <a:rPr lang="en-US" dirty="0"/>
              <a:t>Requirements are capabilities that the system must deliver.</a:t>
            </a:r>
          </a:p>
          <a:p>
            <a:r>
              <a:rPr lang="en-US" i="1" dirty="0"/>
              <a:t>The hardest single part of building a software system is deciding precisely what to build—i.e., the requirements</a:t>
            </a:r>
            <a:r>
              <a:rPr lang="en-US" dirty="0"/>
              <a:t>. (Frederick P. Brooks, Jr.)</a:t>
            </a:r>
          </a:p>
          <a:p>
            <a:r>
              <a:rPr lang="en-US" dirty="0" smtClean="0"/>
              <a:t>Requirements are the main challenge in developing software - this is the problem area!</a:t>
            </a:r>
          </a:p>
          <a:p>
            <a:r>
              <a:rPr lang="en-US" dirty="0" smtClean="0"/>
              <a:t>Software </a:t>
            </a:r>
            <a:r>
              <a:rPr lang="en-US" dirty="0"/>
              <a:t>requirements elicitation is aimed to identify the real requirements for the </a:t>
            </a:r>
            <a:r>
              <a:rPr lang="en-US" dirty="0" smtClean="0"/>
              <a:t>system – </a:t>
            </a:r>
            <a:r>
              <a:rPr lang="en-US" dirty="0" smtClean="0">
                <a:solidFill>
                  <a:srgbClr val="FF0000"/>
                </a:solidFill>
              </a:rPr>
              <a:t>this may not be the same as what the customer asked for!</a:t>
            </a:r>
          </a:p>
          <a:p>
            <a:endParaRPr lang="en-US" dirty="0" smtClean="0">
              <a:solidFill>
                <a:srgbClr val="FF0000"/>
              </a:solidFill>
            </a:endParaRPr>
          </a:p>
          <a:p>
            <a:r>
              <a:rPr lang="en-US" dirty="0" smtClean="0">
                <a:solidFill>
                  <a:srgbClr val="FF0000"/>
                </a:solidFill>
              </a:rPr>
              <a:t>This module provides an overview of the requirements process and then focuses on the requirements elicitation - which is the emphasis of the textbook and requirements specification - which is the focus of </a:t>
            </a:r>
            <a:r>
              <a:rPr lang="en-US" smtClean="0">
                <a:solidFill>
                  <a:srgbClr val="FF0000"/>
                </a:solidFill>
              </a:rPr>
              <a:t>the project</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D9BA9976-1119-42E2-BA77-85C9DD494EA2}"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dirty="0"/>
              <a:t>Examples of Non-Functional Requirements</a:t>
            </a:r>
          </a:p>
        </p:txBody>
      </p:sp>
      <p:sp>
        <p:nvSpPr>
          <p:cNvPr id="113667" name="Rectangle 3"/>
          <p:cNvSpPr>
            <a:spLocks noGrp="1" noChangeArrowheads="1"/>
          </p:cNvSpPr>
          <p:nvPr>
            <p:ph idx="1"/>
          </p:nvPr>
        </p:nvSpPr>
        <p:spPr/>
        <p:txBody>
          <a:bodyPr/>
          <a:lstStyle/>
          <a:p>
            <a:r>
              <a:rPr lang="en-US" dirty="0"/>
              <a:t>Workload:</a:t>
            </a:r>
          </a:p>
          <a:p>
            <a:pPr lvl="1"/>
            <a:r>
              <a:rPr lang="en-US" dirty="0"/>
              <a:t>The system </a:t>
            </a:r>
            <a:r>
              <a:rPr lang="en-US" dirty="0" smtClean="0"/>
              <a:t>shall be </a:t>
            </a:r>
            <a:r>
              <a:rPr lang="en-US" dirty="0"/>
              <a:t>capable of handling a typical workload of 10,000 (ten thousand) inquiries at the same time.</a:t>
            </a:r>
          </a:p>
          <a:p>
            <a:r>
              <a:rPr lang="en-US" dirty="0"/>
              <a:t>Response time:</a:t>
            </a:r>
          </a:p>
          <a:p>
            <a:pPr lvl="1"/>
            <a:r>
              <a:rPr lang="en-US" dirty="0"/>
              <a:t>The system's response time </a:t>
            </a:r>
            <a:r>
              <a:rPr lang="en-US" dirty="0" smtClean="0"/>
              <a:t>shall not </a:t>
            </a:r>
            <a:r>
              <a:rPr lang="en-US" dirty="0"/>
              <a:t>exceed 3 (three) seconds under the typical workload</a:t>
            </a:r>
            <a:r>
              <a:rPr lang="en-US" dirty="0" smtClean="0"/>
              <a:t>.</a:t>
            </a:r>
          </a:p>
        </p:txBody>
      </p:sp>
      <p:sp>
        <p:nvSpPr>
          <p:cNvPr id="6"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dirty="0"/>
              <a:t>Examples of </a:t>
            </a:r>
            <a:r>
              <a:rPr lang="en-US" dirty="0" smtClean="0"/>
              <a:t>Constraints</a:t>
            </a:r>
            <a:endParaRPr lang="en-US" dirty="0"/>
          </a:p>
        </p:txBody>
      </p:sp>
      <p:sp>
        <p:nvSpPr>
          <p:cNvPr id="113667" name="Rectangle 3"/>
          <p:cNvSpPr>
            <a:spLocks noGrp="1" noChangeArrowheads="1"/>
          </p:cNvSpPr>
          <p:nvPr>
            <p:ph idx="1"/>
          </p:nvPr>
        </p:nvSpPr>
        <p:spPr>
          <a:xfrm>
            <a:off x="838200" y="850596"/>
            <a:ext cx="8229600" cy="5062907"/>
          </a:xfrm>
        </p:spPr>
        <p:txBody>
          <a:bodyPr/>
          <a:lstStyle/>
          <a:p>
            <a:r>
              <a:rPr lang="en-US" dirty="0" smtClean="0"/>
              <a:t>A constraint is a limitation against the design or implementation (coding) space. These are not functional or non-functional requirements.</a:t>
            </a:r>
          </a:p>
          <a:p>
            <a:endParaRPr lang="en-US" dirty="0" smtClean="0"/>
          </a:p>
          <a:p>
            <a:r>
              <a:rPr lang="en-US" dirty="0" smtClean="0"/>
              <a:t>Development Methodology (sometimes specified by the customer)</a:t>
            </a:r>
          </a:p>
          <a:p>
            <a:pPr lvl="1"/>
            <a:r>
              <a:rPr lang="en-US" dirty="0" smtClean="0"/>
              <a:t>The System/software shall use the Object Oriented methodology</a:t>
            </a:r>
          </a:p>
          <a:p>
            <a:pPr lvl="1"/>
            <a:r>
              <a:rPr lang="en-US" dirty="0" smtClean="0"/>
              <a:t>The Software shall be coded in Java </a:t>
            </a:r>
          </a:p>
          <a:p>
            <a:pPr lvl="1"/>
            <a:endParaRPr lang="en-US" dirty="0" smtClean="0"/>
          </a:p>
          <a:p>
            <a:r>
              <a:rPr lang="en-US" dirty="0" smtClean="0"/>
              <a:t>What constraints will we have regarding the project?</a:t>
            </a:r>
          </a:p>
          <a:p>
            <a:endParaRPr lang="en-US" dirty="0"/>
          </a:p>
        </p:txBody>
      </p:sp>
      <p:sp>
        <p:nvSpPr>
          <p:cNvPr id="6"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ea typeface="宋体" pitchFamily="2" charset="-122"/>
              </a:rPr>
              <a:t>Requirements Elicitation Steps</a:t>
            </a:r>
          </a:p>
        </p:txBody>
      </p:sp>
      <p:sp>
        <p:nvSpPr>
          <p:cNvPr id="34" name="Slide Number Placeholder 5"/>
          <p:cNvSpPr>
            <a:spLocks noGrp="1"/>
          </p:cNvSpPr>
          <p:nvPr>
            <p:ph type="sldNum" sz="quarter" idx="12"/>
          </p:nvPr>
        </p:nvSpPr>
        <p:spPr/>
        <p:txBody>
          <a:bodyPr/>
          <a:lstStyle/>
          <a:p>
            <a:pPr>
              <a:defRPr/>
            </a:pPr>
            <a:fld id="{7F4B1FAA-A740-404F-BBC5-7C153B666279}" type="slidenum">
              <a:rPr lang="en-US" smtClean="0"/>
              <a:pPr>
                <a:defRPr/>
              </a:pPr>
              <a:t>22</a:t>
            </a:fld>
            <a:endParaRPr lang="en-US"/>
          </a:p>
        </p:txBody>
      </p:sp>
      <p:grpSp>
        <p:nvGrpSpPr>
          <p:cNvPr id="2" name="Group 74"/>
          <p:cNvGrpSpPr>
            <a:grpSpLocks/>
          </p:cNvGrpSpPr>
          <p:nvPr/>
        </p:nvGrpSpPr>
        <p:grpSpPr bwMode="auto">
          <a:xfrm>
            <a:off x="1243013" y="1376363"/>
            <a:ext cx="6575425" cy="4756150"/>
            <a:chOff x="783" y="867"/>
            <a:chExt cx="4142" cy="2996"/>
          </a:xfrm>
        </p:grpSpPr>
        <p:sp>
          <p:nvSpPr>
            <p:cNvPr id="70723" name="Oval 67"/>
            <p:cNvSpPr>
              <a:spLocks noChangeArrowheads="1"/>
            </p:cNvSpPr>
            <p:nvPr/>
          </p:nvSpPr>
          <p:spPr bwMode="auto">
            <a:xfrm>
              <a:off x="783" y="867"/>
              <a:ext cx="4142" cy="2996"/>
            </a:xfrm>
            <a:prstGeom prst="ellipse">
              <a:avLst/>
            </a:prstGeom>
            <a:noFill/>
            <a:ln w="57150" algn="ctr">
              <a:solidFill>
                <a:srgbClr val="CC6600"/>
              </a:solidFill>
              <a:round/>
              <a:headEnd/>
              <a:tailEnd type="none" w="lg" len="lg"/>
            </a:ln>
            <a:effectLst/>
          </p:spPr>
          <p:txBody>
            <a:bodyPr anchor="ctr">
              <a:spAutoFit/>
            </a:bodyPr>
            <a:lstStyle/>
            <a:p>
              <a:endParaRPr lang="en-US"/>
            </a:p>
          </p:txBody>
        </p:sp>
        <p:sp>
          <p:nvSpPr>
            <p:cNvPr id="70724" name="Line 68"/>
            <p:cNvSpPr>
              <a:spLocks noChangeShapeType="1"/>
            </p:cNvSpPr>
            <p:nvPr/>
          </p:nvSpPr>
          <p:spPr bwMode="auto">
            <a:xfrm flipV="1">
              <a:off x="1913" y="935"/>
              <a:ext cx="301" cy="90"/>
            </a:xfrm>
            <a:prstGeom prst="line">
              <a:avLst/>
            </a:prstGeom>
            <a:noFill/>
            <a:ln w="57150">
              <a:solidFill>
                <a:srgbClr val="CC6600"/>
              </a:solidFill>
              <a:round/>
              <a:headEnd/>
              <a:tailEnd type="triangle" w="lg" len="lg"/>
            </a:ln>
            <a:effectLst/>
          </p:spPr>
          <p:txBody>
            <a:bodyPr wrap="none">
              <a:spAutoFit/>
            </a:bodyPr>
            <a:lstStyle/>
            <a:p>
              <a:endParaRPr lang="en-US"/>
            </a:p>
          </p:txBody>
        </p:sp>
        <p:sp>
          <p:nvSpPr>
            <p:cNvPr id="70725" name="Line 69"/>
            <p:cNvSpPr>
              <a:spLocks noChangeShapeType="1"/>
            </p:cNvSpPr>
            <p:nvPr/>
          </p:nvSpPr>
          <p:spPr bwMode="auto">
            <a:xfrm>
              <a:off x="4103" y="1170"/>
              <a:ext cx="206" cy="142"/>
            </a:xfrm>
            <a:prstGeom prst="line">
              <a:avLst/>
            </a:prstGeom>
            <a:noFill/>
            <a:ln w="57150">
              <a:solidFill>
                <a:srgbClr val="CC6600"/>
              </a:solidFill>
              <a:round/>
              <a:headEnd/>
              <a:tailEnd type="triangle" w="lg" len="lg"/>
            </a:ln>
            <a:effectLst/>
          </p:spPr>
          <p:txBody>
            <a:bodyPr>
              <a:spAutoFit/>
            </a:bodyPr>
            <a:lstStyle/>
            <a:p>
              <a:endParaRPr lang="en-US"/>
            </a:p>
          </p:txBody>
        </p:sp>
        <p:sp>
          <p:nvSpPr>
            <p:cNvPr id="70726" name="Line 70"/>
            <p:cNvSpPr>
              <a:spLocks noChangeShapeType="1"/>
            </p:cNvSpPr>
            <p:nvPr/>
          </p:nvSpPr>
          <p:spPr bwMode="auto">
            <a:xfrm flipH="1">
              <a:off x="4759" y="2697"/>
              <a:ext cx="120" cy="259"/>
            </a:xfrm>
            <a:prstGeom prst="line">
              <a:avLst/>
            </a:prstGeom>
            <a:noFill/>
            <a:ln w="57150">
              <a:solidFill>
                <a:srgbClr val="CC6600"/>
              </a:solidFill>
              <a:round/>
              <a:headEnd/>
              <a:tailEnd type="triangle" w="lg" len="lg"/>
            </a:ln>
            <a:effectLst/>
          </p:spPr>
          <p:txBody>
            <a:bodyPr>
              <a:spAutoFit/>
            </a:bodyPr>
            <a:lstStyle/>
            <a:p>
              <a:endParaRPr lang="en-US"/>
            </a:p>
          </p:txBody>
        </p:sp>
        <p:sp>
          <p:nvSpPr>
            <p:cNvPr id="70727" name="Line 71"/>
            <p:cNvSpPr>
              <a:spLocks noChangeShapeType="1"/>
            </p:cNvSpPr>
            <p:nvPr/>
          </p:nvSpPr>
          <p:spPr bwMode="auto">
            <a:xfrm flipH="1" flipV="1">
              <a:off x="2656" y="3853"/>
              <a:ext cx="274" cy="10"/>
            </a:xfrm>
            <a:prstGeom prst="line">
              <a:avLst/>
            </a:prstGeom>
            <a:noFill/>
            <a:ln w="57150">
              <a:solidFill>
                <a:srgbClr val="CC6600"/>
              </a:solidFill>
              <a:round/>
              <a:headEnd/>
              <a:tailEnd type="triangle" w="lg" len="lg"/>
            </a:ln>
            <a:effectLst/>
          </p:spPr>
          <p:txBody>
            <a:bodyPr>
              <a:spAutoFit/>
            </a:bodyPr>
            <a:lstStyle/>
            <a:p>
              <a:endParaRPr lang="en-US"/>
            </a:p>
          </p:txBody>
        </p:sp>
        <p:sp>
          <p:nvSpPr>
            <p:cNvPr id="70728" name="Line 72"/>
            <p:cNvSpPr>
              <a:spLocks noChangeShapeType="1"/>
            </p:cNvSpPr>
            <p:nvPr/>
          </p:nvSpPr>
          <p:spPr bwMode="auto">
            <a:xfrm flipH="1" flipV="1">
              <a:off x="805" y="2602"/>
              <a:ext cx="84" cy="239"/>
            </a:xfrm>
            <a:prstGeom prst="line">
              <a:avLst/>
            </a:prstGeom>
            <a:noFill/>
            <a:ln w="57150">
              <a:solidFill>
                <a:srgbClr val="CC6600"/>
              </a:solidFill>
              <a:round/>
              <a:headEnd/>
              <a:tailEnd type="triangle" w="lg" len="lg"/>
            </a:ln>
            <a:effectLst/>
          </p:spPr>
          <p:txBody>
            <a:bodyPr>
              <a:spAutoFit/>
            </a:bodyPr>
            <a:lstStyle/>
            <a:p>
              <a:endParaRPr lang="en-US"/>
            </a:p>
          </p:txBody>
        </p:sp>
      </p:grpSp>
      <p:grpSp>
        <p:nvGrpSpPr>
          <p:cNvPr id="3" name="Group 55"/>
          <p:cNvGrpSpPr>
            <a:grpSpLocks/>
          </p:cNvGrpSpPr>
          <p:nvPr/>
        </p:nvGrpSpPr>
        <p:grpSpPr bwMode="auto">
          <a:xfrm>
            <a:off x="3465513" y="995363"/>
            <a:ext cx="2674937" cy="1408112"/>
            <a:chOff x="2431" y="828"/>
            <a:chExt cx="1685" cy="887"/>
          </a:xfrm>
        </p:grpSpPr>
        <p:grpSp>
          <p:nvGrpSpPr>
            <p:cNvPr id="4" name="Group 54"/>
            <p:cNvGrpSpPr>
              <a:grpSpLocks/>
            </p:cNvGrpSpPr>
            <p:nvPr/>
          </p:nvGrpSpPr>
          <p:grpSpPr bwMode="auto">
            <a:xfrm>
              <a:off x="2646" y="828"/>
              <a:ext cx="1254" cy="482"/>
              <a:chOff x="2487" y="828"/>
              <a:chExt cx="1254" cy="482"/>
            </a:xfrm>
          </p:grpSpPr>
          <p:pic>
            <p:nvPicPr>
              <p:cNvPr id="70700" name="Picture 44" descr="AMADJUST"/>
              <p:cNvPicPr>
                <a:picLocks noChangeAspect="1" noChangeArrowheads="1"/>
              </p:cNvPicPr>
              <p:nvPr/>
            </p:nvPicPr>
            <p:blipFill>
              <a:blip r:embed="rId2" cstate="print"/>
              <a:srcRect/>
              <a:stretch>
                <a:fillRect/>
              </a:stretch>
            </p:blipFill>
            <p:spPr bwMode="auto">
              <a:xfrm flipH="1">
                <a:off x="3256" y="828"/>
                <a:ext cx="485" cy="433"/>
              </a:xfrm>
              <a:prstGeom prst="rect">
                <a:avLst/>
              </a:prstGeom>
              <a:noFill/>
            </p:spPr>
          </p:pic>
          <p:pic>
            <p:nvPicPr>
              <p:cNvPr id="70702" name="Picture 46" descr="AMCONCER"/>
              <p:cNvPicPr>
                <a:picLocks noChangeAspect="1" noChangeArrowheads="1"/>
              </p:cNvPicPr>
              <p:nvPr/>
            </p:nvPicPr>
            <p:blipFill>
              <a:blip r:embed="rId3" cstate="print"/>
              <a:srcRect/>
              <a:stretch>
                <a:fillRect/>
              </a:stretch>
            </p:blipFill>
            <p:spPr bwMode="auto">
              <a:xfrm>
                <a:off x="2487" y="845"/>
                <a:ext cx="379" cy="465"/>
              </a:xfrm>
              <a:prstGeom prst="rect">
                <a:avLst/>
              </a:prstGeom>
              <a:noFill/>
            </p:spPr>
          </p:pic>
          <p:pic>
            <p:nvPicPr>
              <p:cNvPr id="70703" name="Picture 47" descr="AMHURRY"/>
              <p:cNvPicPr>
                <a:picLocks noChangeAspect="1" noChangeArrowheads="1"/>
              </p:cNvPicPr>
              <p:nvPr/>
            </p:nvPicPr>
            <p:blipFill>
              <a:blip r:embed="rId4" cstate="print"/>
              <a:srcRect/>
              <a:stretch>
                <a:fillRect/>
              </a:stretch>
            </p:blipFill>
            <p:spPr bwMode="auto">
              <a:xfrm>
                <a:off x="2883" y="840"/>
                <a:ext cx="394" cy="439"/>
              </a:xfrm>
              <a:prstGeom prst="rect">
                <a:avLst/>
              </a:prstGeom>
              <a:noFill/>
            </p:spPr>
          </p:pic>
        </p:grpSp>
        <p:sp>
          <p:nvSpPr>
            <p:cNvPr id="70705" name="Text Box 49"/>
            <p:cNvSpPr txBox="1">
              <a:spLocks noChangeArrowheads="1"/>
            </p:cNvSpPr>
            <p:nvPr/>
          </p:nvSpPr>
          <p:spPr bwMode="auto">
            <a:xfrm>
              <a:off x="2431" y="1269"/>
              <a:ext cx="1685" cy="446"/>
            </a:xfrm>
            <a:prstGeom prst="rect">
              <a:avLst/>
            </a:prstGeom>
            <a:noFill/>
            <a:ln w="9525" algn="ctr">
              <a:noFill/>
              <a:miter lim="800000"/>
              <a:headEnd/>
              <a:tailEnd type="none" w="lg" len="lg"/>
            </a:ln>
            <a:effectLst/>
          </p:spPr>
          <p:txBody>
            <a:bodyPr>
              <a:spAutoFit/>
            </a:bodyPr>
            <a:lstStyle/>
            <a:p>
              <a:pPr algn="l"/>
              <a:r>
                <a:rPr lang="en-US" sz="2000" b="1" dirty="0">
                  <a:solidFill>
                    <a:schemeClr val="tx1"/>
                  </a:solidFill>
                </a:rPr>
                <a:t>2. </a:t>
              </a:r>
              <a:r>
                <a:rPr lang="en-US" sz="2000" dirty="0" smtClean="0">
                  <a:solidFill>
                    <a:schemeClr val="tx1"/>
                  </a:solidFill>
                </a:rPr>
                <a:t>Construct </a:t>
              </a:r>
              <a:r>
                <a:rPr lang="en-US" sz="2000" dirty="0">
                  <a:solidFill>
                    <a:schemeClr val="tx1"/>
                  </a:solidFill>
                </a:rPr>
                <a:t>analysis models, if desired.</a:t>
              </a:r>
            </a:p>
          </p:txBody>
        </p:sp>
      </p:grpSp>
      <p:grpSp>
        <p:nvGrpSpPr>
          <p:cNvPr id="5" name="Group 53"/>
          <p:cNvGrpSpPr>
            <a:grpSpLocks/>
          </p:cNvGrpSpPr>
          <p:nvPr/>
        </p:nvGrpSpPr>
        <p:grpSpPr bwMode="auto">
          <a:xfrm>
            <a:off x="495300" y="2117725"/>
            <a:ext cx="2266950" cy="1922463"/>
            <a:chOff x="697" y="763"/>
            <a:chExt cx="1428" cy="1211"/>
          </a:xfrm>
        </p:grpSpPr>
        <p:sp>
          <p:nvSpPr>
            <p:cNvPr id="70698" name="Text Box 42"/>
            <p:cNvSpPr txBox="1">
              <a:spLocks noChangeArrowheads="1"/>
            </p:cNvSpPr>
            <p:nvPr/>
          </p:nvSpPr>
          <p:spPr bwMode="auto">
            <a:xfrm>
              <a:off x="697" y="1340"/>
              <a:ext cx="1428" cy="634"/>
            </a:xfrm>
            <a:prstGeom prst="rect">
              <a:avLst/>
            </a:prstGeom>
            <a:solidFill>
              <a:schemeClr val="bg1"/>
            </a:solidFill>
            <a:ln w="9525" algn="ctr">
              <a:noFill/>
              <a:miter lim="800000"/>
              <a:headEnd/>
              <a:tailEnd type="none" w="lg" len="lg"/>
            </a:ln>
            <a:effectLst/>
          </p:spPr>
          <p:txBody>
            <a:bodyPr>
              <a:spAutoFit/>
            </a:bodyPr>
            <a:lstStyle/>
            <a:p>
              <a:pPr algn="l">
                <a:spcBef>
                  <a:spcPct val="50000"/>
                </a:spcBef>
              </a:pPr>
              <a:r>
                <a:rPr lang="en-US" sz="2000" b="1" dirty="0">
                  <a:solidFill>
                    <a:schemeClr val="tx1"/>
                  </a:solidFill>
                </a:rPr>
                <a:t>1. </a:t>
              </a:r>
              <a:r>
                <a:rPr lang="en-US" sz="2000" dirty="0" smtClean="0">
                  <a:solidFill>
                    <a:schemeClr val="tx1"/>
                  </a:solidFill>
                </a:rPr>
                <a:t>Collect </a:t>
              </a:r>
              <a:r>
                <a:rPr lang="en-US" dirty="0">
                  <a:solidFill>
                    <a:schemeClr val="tx1"/>
                  </a:solidFill>
                </a:rPr>
                <a:t>information</a:t>
              </a:r>
              <a:r>
                <a:rPr lang="en-US" sz="2000" dirty="0">
                  <a:solidFill>
                    <a:schemeClr val="tx1"/>
                  </a:solidFill>
                </a:rPr>
                <a:t> about the application.</a:t>
              </a:r>
            </a:p>
          </p:txBody>
        </p:sp>
        <p:pic>
          <p:nvPicPr>
            <p:cNvPr id="70706" name="Picture 50" descr="AMPRODUC"/>
            <p:cNvPicPr>
              <a:picLocks noChangeAspect="1" noChangeArrowheads="1"/>
            </p:cNvPicPr>
            <p:nvPr/>
          </p:nvPicPr>
          <p:blipFill>
            <a:blip r:embed="rId5" cstate="print"/>
            <a:srcRect/>
            <a:stretch>
              <a:fillRect/>
            </a:stretch>
          </p:blipFill>
          <p:spPr bwMode="auto">
            <a:xfrm flipH="1">
              <a:off x="838" y="777"/>
              <a:ext cx="596" cy="588"/>
            </a:xfrm>
            <a:prstGeom prst="rect">
              <a:avLst/>
            </a:prstGeom>
            <a:noFill/>
          </p:spPr>
        </p:pic>
        <p:pic>
          <p:nvPicPr>
            <p:cNvPr id="70707" name="Picture 51" descr="AMBUSY"/>
            <p:cNvPicPr>
              <a:picLocks noChangeAspect="1" noChangeArrowheads="1"/>
            </p:cNvPicPr>
            <p:nvPr/>
          </p:nvPicPr>
          <p:blipFill>
            <a:blip r:embed="rId6" cstate="print"/>
            <a:srcRect/>
            <a:stretch>
              <a:fillRect/>
            </a:stretch>
          </p:blipFill>
          <p:spPr bwMode="auto">
            <a:xfrm flipH="1">
              <a:off x="1434" y="763"/>
              <a:ext cx="541" cy="617"/>
            </a:xfrm>
            <a:prstGeom prst="rect">
              <a:avLst/>
            </a:prstGeom>
            <a:noFill/>
          </p:spPr>
        </p:pic>
      </p:grpSp>
      <p:grpSp>
        <p:nvGrpSpPr>
          <p:cNvPr id="6" name="Group 58"/>
          <p:cNvGrpSpPr>
            <a:grpSpLocks/>
          </p:cNvGrpSpPr>
          <p:nvPr/>
        </p:nvGrpSpPr>
        <p:grpSpPr bwMode="auto">
          <a:xfrm>
            <a:off x="6030913" y="2203450"/>
            <a:ext cx="2797175" cy="1528763"/>
            <a:chOff x="3673" y="1625"/>
            <a:chExt cx="1762" cy="963"/>
          </a:xfrm>
        </p:grpSpPr>
        <p:pic>
          <p:nvPicPr>
            <p:cNvPr id="70708" name="Picture 52" descr="MAILPKG"/>
            <p:cNvPicPr>
              <a:picLocks noChangeAspect="1" noChangeArrowheads="1"/>
            </p:cNvPicPr>
            <p:nvPr/>
          </p:nvPicPr>
          <p:blipFill>
            <a:blip r:embed="rId7" cstate="print"/>
            <a:srcRect/>
            <a:stretch>
              <a:fillRect/>
            </a:stretch>
          </p:blipFill>
          <p:spPr bwMode="auto">
            <a:xfrm>
              <a:off x="4233" y="1625"/>
              <a:ext cx="643" cy="565"/>
            </a:xfrm>
            <a:prstGeom prst="rect">
              <a:avLst/>
            </a:prstGeom>
            <a:noFill/>
          </p:spPr>
        </p:pic>
        <p:sp>
          <p:nvSpPr>
            <p:cNvPr id="70713" name="Text Box 57"/>
            <p:cNvSpPr txBox="1">
              <a:spLocks noChangeArrowheads="1"/>
            </p:cNvSpPr>
            <p:nvPr/>
          </p:nvSpPr>
          <p:spPr bwMode="auto">
            <a:xfrm>
              <a:off x="3673" y="2142"/>
              <a:ext cx="1762" cy="446"/>
            </a:xfrm>
            <a:prstGeom prst="rect">
              <a:avLst/>
            </a:prstGeom>
            <a:noFill/>
            <a:ln w="9525" algn="ctr">
              <a:noFill/>
              <a:miter lim="800000"/>
              <a:headEnd/>
              <a:tailEnd type="none" w="lg" len="lg"/>
            </a:ln>
            <a:effectLst/>
          </p:spPr>
          <p:txBody>
            <a:bodyPr>
              <a:spAutoFit/>
            </a:bodyPr>
            <a:lstStyle/>
            <a:p>
              <a:pPr algn="l"/>
              <a:r>
                <a:rPr lang="en-US" sz="2000" b="1" dirty="0">
                  <a:solidFill>
                    <a:schemeClr val="tx1"/>
                  </a:solidFill>
                </a:rPr>
                <a:t>3. </a:t>
              </a:r>
              <a:r>
                <a:rPr lang="en-US" sz="2000" dirty="0" smtClean="0">
                  <a:solidFill>
                    <a:schemeClr val="tx1"/>
                  </a:solidFill>
                </a:rPr>
                <a:t>Derive </a:t>
              </a:r>
              <a:r>
                <a:rPr lang="en-US" sz="2000" dirty="0">
                  <a:solidFill>
                    <a:schemeClr val="tx1"/>
                  </a:solidFill>
                </a:rPr>
                <a:t>requirements &amp; constraints.</a:t>
              </a:r>
            </a:p>
          </p:txBody>
        </p:sp>
      </p:grpSp>
      <p:grpSp>
        <p:nvGrpSpPr>
          <p:cNvPr id="7" name="Group 63"/>
          <p:cNvGrpSpPr>
            <a:grpSpLocks/>
          </p:cNvGrpSpPr>
          <p:nvPr/>
        </p:nvGrpSpPr>
        <p:grpSpPr bwMode="auto">
          <a:xfrm>
            <a:off x="5700713" y="4654550"/>
            <a:ext cx="1938337" cy="1858963"/>
            <a:chOff x="3534" y="2905"/>
            <a:chExt cx="1221" cy="1171"/>
          </a:xfrm>
        </p:grpSpPr>
        <p:grpSp>
          <p:nvGrpSpPr>
            <p:cNvPr id="8" name="Group 61"/>
            <p:cNvGrpSpPr>
              <a:grpSpLocks/>
            </p:cNvGrpSpPr>
            <p:nvPr/>
          </p:nvGrpSpPr>
          <p:grpSpPr bwMode="auto">
            <a:xfrm>
              <a:off x="3578" y="2905"/>
              <a:ext cx="1132" cy="598"/>
              <a:chOff x="3535" y="2905"/>
              <a:chExt cx="1132" cy="598"/>
            </a:xfrm>
          </p:grpSpPr>
          <p:pic>
            <p:nvPicPr>
              <p:cNvPr id="70715" name="Picture 59" descr="AMPATIEN"/>
              <p:cNvPicPr>
                <a:picLocks noChangeAspect="1" noChangeArrowheads="1"/>
              </p:cNvPicPr>
              <p:nvPr/>
            </p:nvPicPr>
            <p:blipFill>
              <a:blip r:embed="rId8" cstate="print"/>
              <a:srcRect/>
              <a:stretch>
                <a:fillRect/>
              </a:stretch>
            </p:blipFill>
            <p:spPr bwMode="auto">
              <a:xfrm>
                <a:off x="3535" y="2905"/>
                <a:ext cx="397" cy="598"/>
              </a:xfrm>
              <a:prstGeom prst="rect">
                <a:avLst/>
              </a:prstGeom>
              <a:noFill/>
            </p:spPr>
          </p:pic>
          <p:pic>
            <p:nvPicPr>
              <p:cNvPr id="70716" name="Picture 60" descr="FRUSTRAT"/>
              <p:cNvPicPr>
                <a:picLocks noChangeAspect="1" noChangeArrowheads="1"/>
              </p:cNvPicPr>
              <p:nvPr/>
            </p:nvPicPr>
            <p:blipFill>
              <a:blip r:embed="rId9" cstate="print"/>
              <a:srcRect/>
              <a:stretch>
                <a:fillRect/>
              </a:stretch>
            </p:blipFill>
            <p:spPr bwMode="auto">
              <a:xfrm>
                <a:off x="3968" y="2926"/>
                <a:ext cx="699" cy="557"/>
              </a:xfrm>
              <a:prstGeom prst="rect">
                <a:avLst/>
              </a:prstGeom>
              <a:noFill/>
            </p:spPr>
          </p:pic>
        </p:grpSp>
        <p:sp>
          <p:nvSpPr>
            <p:cNvPr id="70718" name="Text Box 62"/>
            <p:cNvSpPr txBox="1">
              <a:spLocks noChangeArrowheads="1"/>
            </p:cNvSpPr>
            <p:nvPr/>
          </p:nvSpPr>
          <p:spPr bwMode="auto">
            <a:xfrm>
              <a:off x="3534" y="3436"/>
              <a:ext cx="1221" cy="640"/>
            </a:xfrm>
            <a:prstGeom prst="rect">
              <a:avLst/>
            </a:prstGeom>
            <a:noFill/>
            <a:ln w="9525" algn="ctr">
              <a:noFill/>
              <a:miter lim="800000"/>
              <a:headEnd/>
              <a:tailEnd type="none" w="lg" len="lg"/>
            </a:ln>
            <a:effectLst/>
          </p:spPr>
          <p:txBody>
            <a:bodyPr>
              <a:spAutoFit/>
            </a:bodyPr>
            <a:lstStyle/>
            <a:p>
              <a:pPr algn="l"/>
              <a:r>
                <a:rPr lang="en-US" sz="2000" b="1" dirty="0">
                  <a:solidFill>
                    <a:schemeClr val="tx1"/>
                  </a:solidFill>
                </a:rPr>
                <a:t>4. </a:t>
              </a:r>
              <a:r>
                <a:rPr lang="en-US" sz="2000" dirty="0" smtClean="0">
                  <a:solidFill>
                    <a:schemeClr val="tx1"/>
                  </a:solidFill>
                </a:rPr>
                <a:t>Conduct </a:t>
              </a:r>
              <a:r>
                <a:rPr lang="en-US" sz="2000" dirty="0">
                  <a:solidFill>
                    <a:schemeClr val="tx1"/>
                  </a:solidFill>
                </a:rPr>
                <a:t>feasibility study.</a:t>
              </a:r>
            </a:p>
          </p:txBody>
        </p:sp>
      </p:grpSp>
      <p:grpSp>
        <p:nvGrpSpPr>
          <p:cNvPr id="9" name="Group 66"/>
          <p:cNvGrpSpPr>
            <a:grpSpLocks/>
          </p:cNvGrpSpPr>
          <p:nvPr/>
        </p:nvGrpSpPr>
        <p:grpSpPr bwMode="auto">
          <a:xfrm>
            <a:off x="1895475" y="4433888"/>
            <a:ext cx="2208692" cy="1860550"/>
            <a:chOff x="655" y="2766"/>
            <a:chExt cx="1211" cy="1172"/>
          </a:xfrm>
        </p:grpSpPr>
        <p:sp>
          <p:nvSpPr>
            <p:cNvPr id="70720" name="Text Box 64"/>
            <p:cNvSpPr txBox="1">
              <a:spLocks noChangeArrowheads="1"/>
            </p:cNvSpPr>
            <p:nvPr/>
          </p:nvSpPr>
          <p:spPr bwMode="auto">
            <a:xfrm>
              <a:off x="655" y="3298"/>
              <a:ext cx="1211" cy="640"/>
            </a:xfrm>
            <a:prstGeom prst="rect">
              <a:avLst/>
            </a:prstGeom>
            <a:noFill/>
            <a:ln w="9525" algn="ctr">
              <a:noFill/>
              <a:miter lim="800000"/>
              <a:headEnd/>
              <a:tailEnd type="none" w="lg" len="lg"/>
            </a:ln>
            <a:effectLst/>
          </p:spPr>
          <p:txBody>
            <a:bodyPr>
              <a:spAutoFit/>
            </a:bodyPr>
            <a:lstStyle/>
            <a:p>
              <a:pPr algn="l">
                <a:spcBef>
                  <a:spcPct val="50000"/>
                </a:spcBef>
              </a:pPr>
              <a:r>
                <a:rPr lang="en-US" sz="2000" b="1" dirty="0">
                  <a:solidFill>
                    <a:schemeClr val="tx1"/>
                  </a:solidFill>
                </a:rPr>
                <a:t>5. </a:t>
              </a:r>
              <a:r>
                <a:rPr lang="en-US" sz="2000" dirty="0" smtClean="0">
                  <a:solidFill>
                    <a:schemeClr val="tx1"/>
                  </a:solidFill>
                </a:rPr>
                <a:t>Review </a:t>
              </a:r>
              <a:r>
                <a:rPr lang="en-US" sz="2000" dirty="0">
                  <a:solidFill>
                    <a:schemeClr val="tx1"/>
                  </a:solidFill>
                </a:rPr>
                <a:t>the requirements specification.</a:t>
              </a:r>
            </a:p>
          </p:txBody>
        </p:sp>
        <p:pic>
          <p:nvPicPr>
            <p:cNvPr id="70721" name="Picture 65" descr="ANALYZE"/>
            <p:cNvPicPr>
              <a:picLocks noChangeAspect="1" noChangeArrowheads="1"/>
            </p:cNvPicPr>
            <p:nvPr/>
          </p:nvPicPr>
          <p:blipFill>
            <a:blip r:embed="rId10" cstate="print"/>
            <a:srcRect/>
            <a:stretch>
              <a:fillRect/>
            </a:stretch>
          </p:blipFill>
          <p:spPr bwMode="auto">
            <a:xfrm>
              <a:off x="974" y="2766"/>
              <a:ext cx="572" cy="608"/>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a:ea typeface="宋体" pitchFamily="2" charset="-122"/>
              </a:rPr>
              <a:t>Information Collection Techniques</a:t>
            </a:r>
          </a:p>
        </p:txBody>
      </p:sp>
      <p:grpSp>
        <p:nvGrpSpPr>
          <p:cNvPr id="2" name="Group 24"/>
          <p:cNvGrpSpPr>
            <a:grpSpLocks/>
          </p:cNvGrpSpPr>
          <p:nvPr/>
        </p:nvGrpSpPr>
        <p:grpSpPr bwMode="auto">
          <a:xfrm>
            <a:off x="1185863" y="1144588"/>
            <a:ext cx="2530475" cy="2039937"/>
            <a:chOff x="149" y="520"/>
            <a:chExt cx="1594" cy="1285"/>
          </a:xfrm>
        </p:grpSpPr>
        <p:pic>
          <p:nvPicPr>
            <p:cNvPr id="71684" name="Picture 4" descr="K0703906"/>
            <p:cNvPicPr>
              <a:picLocks noChangeAspect="1" noChangeArrowheads="1"/>
            </p:cNvPicPr>
            <p:nvPr/>
          </p:nvPicPr>
          <p:blipFill>
            <a:blip r:embed="rId2" cstate="print"/>
            <a:srcRect/>
            <a:stretch>
              <a:fillRect/>
            </a:stretch>
          </p:blipFill>
          <p:spPr bwMode="auto">
            <a:xfrm>
              <a:off x="395" y="520"/>
              <a:ext cx="1203" cy="987"/>
            </a:xfrm>
            <a:prstGeom prst="rect">
              <a:avLst/>
            </a:prstGeom>
            <a:noFill/>
          </p:spPr>
        </p:pic>
        <p:sp>
          <p:nvSpPr>
            <p:cNvPr id="71685" name="Rectangle 5"/>
            <p:cNvSpPr>
              <a:spLocks noChangeArrowheads="1"/>
            </p:cNvSpPr>
            <p:nvPr/>
          </p:nvSpPr>
          <p:spPr bwMode="auto">
            <a:xfrm>
              <a:off x="149" y="1555"/>
              <a:ext cx="1594" cy="250"/>
            </a:xfrm>
            <a:prstGeom prst="rect">
              <a:avLst/>
            </a:prstGeom>
            <a:noFill/>
            <a:ln w="9525" algn="ctr">
              <a:noFill/>
              <a:miter lim="800000"/>
              <a:headEnd/>
              <a:tailEnd type="none" w="lg" len="lg"/>
            </a:ln>
            <a:effectLst/>
          </p:spPr>
          <p:txBody>
            <a:bodyPr>
              <a:spAutoFit/>
            </a:bodyPr>
            <a:lstStyle/>
            <a:p>
              <a:pPr algn="l"/>
              <a:r>
                <a:rPr lang="en-US" altLang="zh-CN" sz="2000">
                  <a:solidFill>
                    <a:schemeClr val="tx1"/>
                  </a:solidFill>
                  <a:ea typeface="宋体" pitchFamily="2" charset="-122"/>
                </a:rPr>
                <a:t>Customer presentation</a:t>
              </a:r>
              <a:endParaRPr lang="en-US" sz="2000">
                <a:solidFill>
                  <a:schemeClr val="tx1"/>
                </a:solidFill>
              </a:endParaRPr>
            </a:p>
          </p:txBody>
        </p:sp>
      </p:grpSp>
      <p:grpSp>
        <p:nvGrpSpPr>
          <p:cNvPr id="3" name="Group 15"/>
          <p:cNvGrpSpPr>
            <a:grpSpLocks/>
          </p:cNvGrpSpPr>
          <p:nvPr/>
        </p:nvGrpSpPr>
        <p:grpSpPr bwMode="auto">
          <a:xfrm>
            <a:off x="4305300" y="1077913"/>
            <a:ext cx="3995738" cy="2152650"/>
            <a:chOff x="1749" y="585"/>
            <a:chExt cx="2517" cy="1356"/>
          </a:xfrm>
        </p:grpSpPr>
        <p:sp>
          <p:nvSpPr>
            <p:cNvPr id="71687" name="AutoShape 7"/>
            <p:cNvSpPr>
              <a:spLocks noChangeArrowheads="1"/>
            </p:cNvSpPr>
            <p:nvPr/>
          </p:nvSpPr>
          <p:spPr bwMode="auto">
            <a:xfrm>
              <a:off x="1749" y="585"/>
              <a:ext cx="2517" cy="1355"/>
            </a:xfrm>
            <a:prstGeom prst="roundRect">
              <a:avLst>
                <a:gd name="adj" fmla="val 16667"/>
              </a:avLst>
            </a:prstGeom>
            <a:noFill/>
            <a:ln w="12700">
              <a:noFill/>
              <a:round/>
              <a:headEnd/>
              <a:tailEnd type="none" w="lg" len="lg"/>
            </a:ln>
            <a:effectLst/>
          </p:spPr>
          <p:txBody>
            <a:bodyPr wrap="none" lIns="0" tIns="0" rIns="0" bIns="0" anchor="ctr">
              <a:spAutoFit/>
            </a:bodyPr>
            <a:lstStyle/>
            <a:p>
              <a:endParaRPr lang="en-US"/>
            </a:p>
          </p:txBody>
        </p:sp>
        <p:pic>
          <p:nvPicPr>
            <p:cNvPr id="71688" name="Picture 8"/>
            <p:cNvPicPr>
              <a:picLocks noChangeAspect="1" noChangeArrowheads="1"/>
            </p:cNvPicPr>
            <p:nvPr/>
          </p:nvPicPr>
          <p:blipFill>
            <a:blip r:embed="rId3" cstate="print"/>
            <a:srcRect/>
            <a:stretch>
              <a:fillRect/>
            </a:stretch>
          </p:blipFill>
          <p:spPr bwMode="auto">
            <a:xfrm>
              <a:off x="1871" y="667"/>
              <a:ext cx="690" cy="621"/>
            </a:xfrm>
            <a:prstGeom prst="rect">
              <a:avLst/>
            </a:prstGeom>
            <a:noFill/>
            <a:ln w="12700">
              <a:noFill/>
              <a:miter lim="800000"/>
              <a:headEnd/>
              <a:tailEnd type="none" w="lg" len="lg"/>
            </a:ln>
            <a:effectLst/>
          </p:spPr>
        </p:pic>
        <p:sp>
          <p:nvSpPr>
            <p:cNvPr id="71689" name="Text Box 9"/>
            <p:cNvSpPr txBox="1">
              <a:spLocks noChangeArrowheads="1"/>
            </p:cNvSpPr>
            <p:nvPr/>
          </p:nvSpPr>
          <p:spPr bwMode="auto">
            <a:xfrm>
              <a:off x="2128" y="1749"/>
              <a:ext cx="1095" cy="192"/>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Literature survey</a:t>
              </a:r>
            </a:p>
          </p:txBody>
        </p:sp>
        <p:pic>
          <p:nvPicPr>
            <p:cNvPr id="71690" name="Picture 10"/>
            <p:cNvPicPr>
              <a:picLocks noChangeAspect="1" noChangeArrowheads="1"/>
            </p:cNvPicPr>
            <p:nvPr/>
          </p:nvPicPr>
          <p:blipFill>
            <a:blip r:embed="rId4" cstate="print"/>
            <a:srcRect/>
            <a:stretch>
              <a:fillRect/>
            </a:stretch>
          </p:blipFill>
          <p:spPr bwMode="auto">
            <a:xfrm>
              <a:off x="2642" y="626"/>
              <a:ext cx="727" cy="718"/>
            </a:xfrm>
            <a:prstGeom prst="rect">
              <a:avLst/>
            </a:prstGeom>
            <a:noFill/>
            <a:ln w="12700">
              <a:noFill/>
              <a:miter lim="800000"/>
              <a:headEnd/>
              <a:tailEnd type="none" w="lg" len="lg"/>
            </a:ln>
            <a:effectLst/>
          </p:spPr>
        </p:pic>
        <p:pic>
          <p:nvPicPr>
            <p:cNvPr id="71691" name="Picture 11"/>
            <p:cNvPicPr>
              <a:picLocks noChangeAspect="1" noChangeArrowheads="1"/>
            </p:cNvPicPr>
            <p:nvPr/>
          </p:nvPicPr>
          <p:blipFill>
            <a:blip r:embed="rId5" cstate="print"/>
            <a:srcRect/>
            <a:stretch>
              <a:fillRect/>
            </a:stretch>
          </p:blipFill>
          <p:spPr bwMode="auto">
            <a:xfrm>
              <a:off x="3454" y="626"/>
              <a:ext cx="639" cy="862"/>
            </a:xfrm>
            <a:prstGeom prst="rect">
              <a:avLst/>
            </a:prstGeom>
            <a:noFill/>
            <a:ln w="12700">
              <a:noFill/>
              <a:miter lim="800000"/>
              <a:headEnd/>
              <a:tailEnd type="none" w="lg" len="lg"/>
            </a:ln>
            <a:effectLst/>
          </p:spPr>
        </p:pic>
        <p:sp>
          <p:nvSpPr>
            <p:cNvPr id="71692" name="Text Box 12"/>
            <p:cNvSpPr txBox="1">
              <a:spLocks noChangeArrowheads="1"/>
            </p:cNvSpPr>
            <p:nvPr/>
          </p:nvSpPr>
          <p:spPr bwMode="auto">
            <a:xfrm>
              <a:off x="1952" y="1339"/>
              <a:ext cx="524" cy="346"/>
            </a:xfrm>
            <a:prstGeom prst="rect">
              <a:avLst/>
            </a:prstGeom>
            <a:noFill/>
            <a:ln w="12700">
              <a:noFill/>
              <a:miter lim="800000"/>
              <a:headEnd/>
              <a:tailEnd type="none" w="lg" len="lg"/>
            </a:ln>
            <a:effectLst/>
          </p:spPr>
          <p:txBody>
            <a:bodyPr wrap="none" lIns="0" tIns="0" rIns="0" bIns="0">
              <a:spAutoFit/>
            </a:bodyPr>
            <a:lstStyle/>
            <a:p>
              <a:pPr eaLnBrk="0" hangingPunct="0"/>
              <a:r>
                <a:rPr lang="en-US" sz="1800">
                  <a:solidFill>
                    <a:schemeClr val="tx1"/>
                  </a:solidFill>
                </a:rPr>
                <a:t>business </a:t>
              </a:r>
            </a:p>
            <a:p>
              <a:pPr eaLnBrk="0" hangingPunct="0"/>
              <a:r>
                <a:rPr lang="en-US" sz="1800">
                  <a:solidFill>
                    <a:schemeClr val="tx1"/>
                  </a:solidFill>
                </a:rPr>
                <a:t>forms</a:t>
              </a:r>
            </a:p>
          </p:txBody>
        </p:sp>
        <p:sp>
          <p:nvSpPr>
            <p:cNvPr id="71693" name="Text Box 13"/>
            <p:cNvSpPr txBox="1">
              <a:spLocks noChangeArrowheads="1"/>
            </p:cNvSpPr>
            <p:nvPr/>
          </p:nvSpPr>
          <p:spPr bwMode="auto">
            <a:xfrm>
              <a:off x="2683" y="1339"/>
              <a:ext cx="632" cy="346"/>
            </a:xfrm>
            <a:prstGeom prst="rect">
              <a:avLst/>
            </a:prstGeom>
            <a:noFill/>
            <a:ln w="12700">
              <a:noFill/>
              <a:miter lim="800000"/>
              <a:headEnd/>
              <a:tailEnd type="none" w="lg" len="lg"/>
            </a:ln>
            <a:effectLst/>
          </p:spPr>
          <p:txBody>
            <a:bodyPr wrap="none" lIns="0" tIns="0" rIns="0" bIns="0">
              <a:spAutoFit/>
            </a:bodyPr>
            <a:lstStyle/>
            <a:p>
              <a:pPr eaLnBrk="0" hangingPunct="0"/>
              <a:r>
                <a:rPr lang="en-US" sz="1800" dirty="0">
                  <a:solidFill>
                    <a:schemeClr val="tx1"/>
                  </a:solidFill>
                </a:rPr>
                <a:t>operating</a:t>
              </a:r>
            </a:p>
            <a:p>
              <a:pPr eaLnBrk="0" hangingPunct="0"/>
              <a:r>
                <a:rPr lang="en-US" sz="1800" dirty="0">
                  <a:solidFill>
                    <a:schemeClr val="tx1"/>
                  </a:solidFill>
                </a:rPr>
                <a:t>procedures</a:t>
              </a:r>
            </a:p>
          </p:txBody>
        </p:sp>
        <p:sp>
          <p:nvSpPr>
            <p:cNvPr id="71694" name="Text Box 14"/>
            <p:cNvSpPr txBox="1">
              <a:spLocks noChangeArrowheads="1"/>
            </p:cNvSpPr>
            <p:nvPr/>
          </p:nvSpPr>
          <p:spPr bwMode="auto">
            <a:xfrm>
              <a:off x="3401" y="1544"/>
              <a:ext cx="788" cy="346"/>
            </a:xfrm>
            <a:prstGeom prst="rect">
              <a:avLst/>
            </a:prstGeom>
            <a:noFill/>
            <a:ln w="12700">
              <a:noFill/>
              <a:miter lim="800000"/>
              <a:headEnd/>
              <a:tailEnd type="none" w="lg" len="lg"/>
            </a:ln>
            <a:effectLst/>
          </p:spPr>
          <p:txBody>
            <a:bodyPr wrap="none" lIns="0" tIns="0" rIns="0" bIns="0">
              <a:spAutoFit/>
            </a:bodyPr>
            <a:lstStyle/>
            <a:p>
              <a:pPr eaLnBrk="0" hangingPunct="0"/>
              <a:r>
                <a:rPr lang="en-US" sz="1800">
                  <a:solidFill>
                    <a:schemeClr val="tx1"/>
                  </a:solidFill>
                </a:rPr>
                <a:t>regulations &amp;</a:t>
              </a:r>
            </a:p>
            <a:p>
              <a:pPr eaLnBrk="0" hangingPunct="0"/>
              <a:r>
                <a:rPr lang="en-US" sz="1800">
                  <a:solidFill>
                    <a:schemeClr val="tx1"/>
                  </a:solidFill>
                </a:rPr>
                <a:t>standards</a:t>
              </a:r>
            </a:p>
          </p:txBody>
        </p:sp>
      </p:grpSp>
      <p:grpSp>
        <p:nvGrpSpPr>
          <p:cNvPr id="4" name="Group 25"/>
          <p:cNvGrpSpPr>
            <a:grpSpLocks/>
          </p:cNvGrpSpPr>
          <p:nvPr/>
        </p:nvGrpSpPr>
        <p:grpSpPr bwMode="auto">
          <a:xfrm>
            <a:off x="315913" y="3525838"/>
            <a:ext cx="2136775" cy="2547937"/>
            <a:chOff x="199" y="2221"/>
            <a:chExt cx="1346" cy="1605"/>
          </a:xfrm>
        </p:grpSpPr>
        <p:pic>
          <p:nvPicPr>
            <p:cNvPr id="71696" name="Picture 16" descr="J0705503"/>
            <p:cNvPicPr>
              <a:picLocks noChangeAspect="1" noChangeArrowheads="1"/>
            </p:cNvPicPr>
            <p:nvPr/>
          </p:nvPicPr>
          <p:blipFill>
            <a:blip r:embed="rId6" cstate="print"/>
            <a:srcRect/>
            <a:stretch>
              <a:fillRect/>
            </a:stretch>
          </p:blipFill>
          <p:spPr bwMode="auto">
            <a:xfrm>
              <a:off x="352" y="2221"/>
              <a:ext cx="1193" cy="1413"/>
            </a:xfrm>
            <a:prstGeom prst="rect">
              <a:avLst/>
            </a:prstGeom>
            <a:noFill/>
          </p:spPr>
        </p:pic>
        <p:sp>
          <p:nvSpPr>
            <p:cNvPr id="71697" name="Rectangle 17"/>
            <p:cNvSpPr>
              <a:spLocks noChangeArrowheads="1"/>
            </p:cNvSpPr>
            <p:nvPr/>
          </p:nvSpPr>
          <p:spPr bwMode="auto">
            <a:xfrm>
              <a:off x="199" y="3576"/>
              <a:ext cx="1345" cy="250"/>
            </a:xfrm>
            <a:prstGeom prst="rect">
              <a:avLst/>
            </a:prstGeom>
            <a:noFill/>
            <a:ln w="9525" algn="ctr">
              <a:noFill/>
              <a:miter lim="800000"/>
              <a:headEnd/>
              <a:tailEnd type="none" w="lg" len="lg"/>
            </a:ln>
            <a:effectLst/>
          </p:spPr>
          <p:txBody>
            <a:bodyPr wrap="none">
              <a:spAutoFit/>
            </a:bodyPr>
            <a:lstStyle/>
            <a:p>
              <a:pPr algn="l"/>
              <a:r>
                <a:rPr lang="en-US" altLang="zh-CN" sz="2000">
                  <a:solidFill>
                    <a:schemeClr val="tx1"/>
                  </a:solidFill>
                  <a:ea typeface="宋体" pitchFamily="2" charset="-122"/>
                </a:rPr>
                <a:t>Stakeholder survey</a:t>
              </a:r>
              <a:endParaRPr lang="en-US" sz="2000">
                <a:solidFill>
                  <a:schemeClr val="tx1"/>
                </a:solidFill>
              </a:endParaRPr>
            </a:p>
          </p:txBody>
        </p:sp>
      </p:grpSp>
      <p:grpSp>
        <p:nvGrpSpPr>
          <p:cNvPr id="5" name="Group 26"/>
          <p:cNvGrpSpPr>
            <a:grpSpLocks/>
          </p:cNvGrpSpPr>
          <p:nvPr/>
        </p:nvGrpSpPr>
        <p:grpSpPr bwMode="auto">
          <a:xfrm>
            <a:off x="2982913" y="3706813"/>
            <a:ext cx="2590800" cy="2393950"/>
            <a:chOff x="1879" y="2335"/>
            <a:chExt cx="1632" cy="1508"/>
          </a:xfrm>
        </p:grpSpPr>
        <p:pic>
          <p:nvPicPr>
            <p:cNvPr id="71698" name="Picture 18" descr="K0703944"/>
            <p:cNvPicPr>
              <a:picLocks noChangeAspect="1" noChangeArrowheads="1"/>
            </p:cNvPicPr>
            <p:nvPr/>
          </p:nvPicPr>
          <p:blipFill>
            <a:blip r:embed="rId7" cstate="print"/>
            <a:srcRect/>
            <a:stretch>
              <a:fillRect/>
            </a:stretch>
          </p:blipFill>
          <p:spPr bwMode="auto">
            <a:xfrm>
              <a:off x="1879" y="2335"/>
              <a:ext cx="1632" cy="1206"/>
            </a:xfrm>
            <a:prstGeom prst="rect">
              <a:avLst/>
            </a:prstGeom>
            <a:noFill/>
          </p:spPr>
        </p:pic>
        <p:sp>
          <p:nvSpPr>
            <p:cNvPr id="71699" name="Rectangle 19"/>
            <p:cNvSpPr>
              <a:spLocks noChangeArrowheads="1"/>
            </p:cNvSpPr>
            <p:nvPr/>
          </p:nvSpPr>
          <p:spPr bwMode="auto">
            <a:xfrm>
              <a:off x="2035" y="3593"/>
              <a:ext cx="1265" cy="250"/>
            </a:xfrm>
            <a:prstGeom prst="rect">
              <a:avLst/>
            </a:prstGeom>
            <a:noFill/>
            <a:ln w="9525" algn="ctr">
              <a:noFill/>
              <a:miter lim="800000"/>
              <a:headEnd/>
              <a:tailEnd type="none" w="lg" len="lg"/>
            </a:ln>
            <a:effectLst/>
          </p:spPr>
          <p:txBody>
            <a:bodyPr wrap="none">
              <a:spAutoFit/>
            </a:bodyPr>
            <a:lstStyle/>
            <a:p>
              <a:pPr algn="l">
                <a:spcBef>
                  <a:spcPct val="20000"/>
                </a:spcBef>
              </a:pPr>
              <a:r>
                <a:rPr lang="en-US" altLang="zh-CN" sz="2000">
                  <a:solidFill>
                    <a:schemeClr val="tx1"/>
                  </a:solidFill>
                  <a:ea typeface="宋体" pitchFamily="2" charset="-122"/>
                </a:rPr>
                <a:t>User interviewing</a:t>
              </a:r>
            </a:p>
          </p:txBody>
        </p:sp>
      </p:grpSp>
      <p:grpSp>
        <p:nvGrpSpPr>
          <p:cNvPr id="6" name="Group 27"/>
          <p:cNvGrpSpPr>
            <a:grpSpLocks/>
          </p:cNvGrpSpPr>
          <p:nvPr/>
        </p:nvGrpSpPr>
        <p:grpSpPr bwMode="auto">
          <a:xfrm>
            <a:off x="5867400" y="3944938"/>
            <a:ext cx="2641600" cy="1776412"/>
            <a:chOff x="3680" y="2306"/>
            <a:chExt cx="1664" cy="1119"/>
          </a:xfrm>
        </p:grpSpPr>
        <p:pic>
          <p:nvPicPr>
            <p:cNvPr id="71700" name="Picture 20" descr="K0901877"/>
            <p:cNvPicPr>
              <a:picLocks noChangeAspect="1" noChangeArrowheads="1"/>
            </p:cNvPicPr>
            <p:nvPr/>
          </p:nvPicPr>
          <p:blipFill>
            <a:blip r:embed="rId8" cstate="print"/>
            <a:srcRect/>
            <a:stretch>
              <a:fillRect/>
            </a:stretch>
          </p:blipFill>
          <p:spPr bwMode="auto">
            <a:xfrm>
              <a:off x="3680" y="2404"/>
              <a:ext cx="880" cy="719"/>
            </a:xfrm>
            <a:prstGeom prst="rect">
              <a:avLst/>
            </a:prstGeom>
            <a:noFill/>
          </p:spPr>
        </p:pic>
        <p:sp>
          <p:nvSpPr>
            <p:cNvPr id="71701" name="Rectangle 21"/>
            <p:cNvSpPr>
              <a:spLocks noChangeArrowheads="1"/>
            </p:cNvSpPr>
            <p:nvPr/>
          </p:nvSpPr>
          <p:spPr bwMode="auto">
            <a:xfrm>
              <a:off x="3757" y="3175"/>
              <a:ext cx="1374" cy="250"/>
            </a:xfrm>
            <a:prstGeom prst="rect">
              <a:avLst/>
            </a:prstGeom>
            <a:noFill/>
            <a:ln w="9525" algn="ctr">
              <a:noFill/>
              <a:miter lim="800000"/>
              <a:headEnd/>
              <a:tailEnd type="none" w="lg" len="lg"/>
            </a:ln>
            <a:effectLst/>
          </p:spPr>
          <p:txBody>
            <a:bodyPr wrap="none">
              <a:spAutoFit/>
            </a:bodyPr>
            <a:lstStyle/>
            <a:p>
              <a:pPr algn="l">
                <a:spcBef>
                  <a:spcPct val="20000"/>
                </a:spcBef>
              </a:pPr>
              <a:r>
                <a:rPr lang="en-US" altLang="zh-CN" sz="2000">
                  <a:solidFill>
                    <a:schemeClr val="tx1"/>
                  </a:solidFill>
                  <a:ea typeface="宋体" pitchFamily="2" charset="-122"/>
                </a:rPr>
                <a:t>Writing user stories</a:t>
              </a:r>
            </a:p>
          </p:txBody>
        </p:sp>
        <p:pic>
          <p:nvPicPr>
            <p:cNvPr id="71703" name="Picture 23" descr="K0193442"/>
            <p:cNvPicPr>
              <a:picLocks noChangeAspect="1" noChangeArrowheads="1"/>
            </p:cNvPicPr>
            <p:nvPr/>
          </p:nvPicPr>
          <p:blipFill>
            <a:blip r:embed="rId9" cstate="print"/>
            <a:srcRect/>
            <a:stretch>
              <a:fillRect/>
            </a:stretch>
          </p:blipFill>
          <p:spPr bwMode="auto">
            <a:xfrm>
              <a:off x="4501" y="2306"/>
              <a:ext cx="843" cy="873"/>
            </a:xfrm>
            <a:prstGeom prst="rect">
              <a:avLst/>
            </a:prstGeom>
            <a:noFill/>
          </p:spPr>
        </p:pic>
      </p:grpSp>
      <p:sp>
        <p:nvSpPr>
          <p:cNvPr id="28"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a:ea typeface="宋体" pitchFamily="2" charset="-122"/>
              </a:rPr>
              <a:t>Focuses of Information Collection Activities</a:t>
            </a:r>
          </a:p>
        </p:txBody>
      </p:sp>
      <p:sp>
        <p:nvSpPr>
          <p:cNvPr id="72707" name="Rectangle 3"/>
          <p:cNvSpPr>
            <a:spLocks noGrp="1" noChangeArrowheads="1"/>
          </p:cNvSpPr>
          <p:nvPr>
            <p:ph idx="1"/>
          </p:nvPr>
        </p:nvSpPr>
        <p:spPr/>
        <p:txBody>
          <a:bodyPr/>
          <a:lstStyle/>
          <a:p>
            <a:pPr>
              <a:lnSpc>
                <a:spcPct val="90000"/>
              </a:lnSpc>
            </a:pPr>
            <a:r>
              <a:rPr lang="en-US" altLang="zh-CN" sz="2600" dirty="0">
                <a:ea typeface="宋体" pitchFamily="2" charset="-122"/>
              </a:rPr>
              <a:t>What is the business, the current business situation, and how does it operate?</a:t>
            </a:r>
          </a:p>
          <a:p>
            <a:pPr>
              <a:lnSpc>
                <a:spcPct val="90000"/>
              </a:lnSpc>
            </a:pPr>
            <a:r>
              <a:rPr lang="en-US" altLang="zh-CN" sz="2600" dirty="0">
                <a:ea typeface="宋体" pitchFamily="2" charset="-122"/>
              </a:rPr>
              <a:t>What is the system’s environment or context?</a:t>
            </a:r>
          </a:p>
          <a:p>
            <a:pPr>
              <a:lnSpc>
                <a:spcPct val="90000"/>
              </a:lnSpc>
            </a:pPr>
            <a:r>
              <a:rPr lang="en-US" altLang="zh-CN" sz="2600" dirty="0">
                <a:ea typeface="宋体" pitchFamily="2" charset="-122"/>
              </a:rPr>
              <a:t>What are existing business processes, their input and output, and how do they relate to each other?</a:t>
            </a:r>
          </a:p>
          <a:p>
            <a:pPr>
              <a:lnSpc>
                <a:spcPct val="90000"/>
              </a:lnSpc>
            </a:pPr>
            <a:r>
              <a:rPr lang="en-US" altLang="zh-CN" sz="2600" dirty="0">
                <a:ea typeface="宋体" pitchFamily="2" charset="-122"/>
              </a:rPr>
              <a:t>What are the problems with the current system?</a:t>
            </a:r>
          </a:p>
          <a:p>
            <a:pPr>
              <a:lnSpc>
                <a:spcPct val="90000"/>
              </a:lnSpc>
            </a:pPr>
            <a:r>
              <a:rPr lang="en-US" altLang="zh-CN" sz="2600" dirty="0">
                <a:ea typeface="宋体" pitchFamily="2" charset="-122"/>
              </a:rPr>
              <a:t>What are the business or product goals?</a:t>
            </a:r>
          </a:p>
          <a:p>
            <a:pPr>
              <a:lnSpc>
                <a:spcPct val="90000"/>
              </a:lnSpc>
            </a:pPr>
            <a:r>
              <a:rPr lang="en-US" altLang="zh-CN" sz="2600" dirty="0">
                <a:ea typeface="宋体" pitchFamily="2" charset="-122"/>
              </a:rPr>
              <a:t>Who are the users of the current and future systems, respectively?</a:t>
            </a:r>
          </a:p>
          <a:p>
            <a:pPr>
              <a:lnSpc>
                <a:spcPct val="90000"/>
              </a:lnSpc>
            </a:pPr>
            <a:r>
              <a:rPr lang="en-US" altLang="zh-CN" sz="2600" dirty="0">
                <a:ea typeface="宋体" pitchFamily="2" charset="-122"/>
              </a:rPr>
              <a:t>What do the customer and users want, and what are their business priorities?</a:t>
            </a:r>
          </a:p>
          <a:p>
            <a:pPr>
              <a:lnSpc>
                <a:spcPct val="90000"/>
              </a:lnSpc>
            </a:pPr>
            <a:r>
              <a:rPr lang="en-US" altLang="zh-CN" sz="2600" dirty="0">
                <a:ea typeface="宋体" pitchFamily="2" charset="-122"/>
              </a:rPr>
              <a:t>What are the quality, performance, and security considerations?</a:t>
            </a:r>
          </a:p>
        </p:txBody>
      </p:sp>
      <p:sp>
        <p:nvSpPr>
          <p:cNvPr id="6"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2075" tIns="46038" rIns="92075" bIns="46038"/>
          <a:lstStyle/>
          <a:p>
            <a:r>
              <a:rPr lang="en-US" altLang="zh-CN">
                <a:ea typeface="宋体" pitchFamily="2" charset="-122"/>
              </a:rPr>
              <a:t>Constructing Analysis Models</a:t>
            </a:r>
            <a:endParaRPr lang="en-US">
              <a:ea typeface="宋体" pitchFamily="2" charset="-122"/>
            </a:endParaRPr>
          </a:p>
        </p:txBody>
      </p:sp>
      <p:sp>
        <p:nvSpPr>
          <p:cNvPr id="43" name="Content Placeholder 42"/>
          <p:cNvSpPr>
            <a:spLocks noGrp="1"/>
          </p:cNvSpPr>
          <p:nvPr>
            <p:ph idx="1"/>
          </p:nvPr>
        </p:nvSpPr>
        <p:spPr/>
        <p:txBody>
          <a:bodyPr/>
          <a:lstStyle/>
          <a:p>
            <a:endParaRPr lang="en-US"/>
          </a:p>
        </p:txBody>
      </p:sp>
      <p:grpSp>
        <p:nvGrpSpPr>
          <p:cNvPr id="2" name="Group 42"/>
          <p:cNvGrpSpPr>
            <a:grpSpLocks/>
          </p:cNvGrpSpPr>
          <p:nvPr/>
        </p:nvGrpSpPr>
        <p:grpSpPr bwMode="auto">
          <a:xfrm>
            <a:off x="508000" y="1279525"/>
            <a:ext cx="3914775" cy="2965450"/>
            <a:chOff x="341" y="887"/>
            <a:chExt cx="2466" cy="1868"/>
          </a:xfrm>
        </p:grpSpPr>
        <p:pic>
          <p:nvPicPr>
            <p:cNvPr id="130052" name="Picture 4"/>
            <p:cNvPicPr>
              <a:picLocks noChangeArrowheads="1"/>
            </p:cNvPicPr>
            <p:nvPr/>
          </p:nvPicPr>
          <p:blipFill>
            <a:blip r:embed="rId3" cstate="print"/>
            <a:srcRect/>
            <a:stretch>
              <a:fillRect/>
            </a:stretch>
          </p:blipFill>
          <p:spPr bwMode="auto">
            <a:xfrm rot="921783">
              <a:off x="1743" y="887"/>
              <a:ext cx="1064" cy="614"/>
            </a:xfrm>
            <a:prstGeom prst="rect">
              <a:avLst/>
            </a:prstGeom>
            <a:noFill/>
            <a:ln w="9525">
              <a:noFill/>
              <a:miter lim="800000"/>
              <a:headEnd/>
              <a:tailEnd/>
            </a:ln>
            <a:effectLst/>
          </p:spPr>
        </p:pic>
        <p:pic>
          <p:nvPicPr>
            <p:cNvPr id="130053" name="Picture 5"/>
            <p:cNvPicPr>
              <a:picLocks noChangeAspect="1" noChangeArrowheads="1"/>
            </p:cNvPicPr>
            <p:nvPr/>
          </p:nvPicPr>
          <p:blipFill>
            <a:blip r:embed="rId4" cstate="print"/>
            <a:srcRect/>
            <a:stretch>
              <a:fillRect/>
            </a:stretch>
          </p:blipFill>
          <p:spPr bwMode="auto">
            <a:xfrm rot="-579161">
              <a:off x="341" y="1770"/>
              <a:ext cx="1174" cy="601"/>
            </a:xfrm>
            <a:prstGeom prst="rect">
              <a:avLst/>
            </a:prstGeom>
            <a:noFill/>
            <a:ln w="9525">
              <a:noFill/>
              <a:miter lim="800000"/>
              <a:headEnd/>
              <a:tailEnd/>
            </a:ln>
          </p:spPr>
        </p:pic>
        <p:pic>
          <p:nvPicPr>
            <p:cNvPr id="130051" name="Picture 3"/>
            <p:cNvPicPr>
              <a:picLocks noChangeArrowheads="1"/>
            </p:cNvPicPr>
            <p:nvPr/>
          </p:nvPicPr>
          <p:blipFill>
            <a:blip r:embed="rId5" cstate="print"/>
            <a:srcRect/>
            <a:stretch>
              <a:fillRect/>
            </a:stretch>
          </p:blipFill>
          <p:spPr bwMode="auto">
            <a:xfrm rot="-802122">
              <a:off x="460" y="947"/>
              <a:ext cx="1072" cy="652"/>
            </a:xfrm>
            <a:prstGeom prst="rect">
              <a:avLst/>
            </a:prstGeom>
            <a:noFill/>
            <a:ln w="9525">
              <a:noFill/>
              <a:miter lim="800000"/>
              <a:headEnd/>
              <a:tailEnd/>
            </a:ln>
            <a:effectLst/>
          </p:spPr>
        </p:pic>
        <p:pic>
          <p:nvPicPr>
            <p:cNvPr id="130059" name="Picture 11" descr="BUILDING"/>
            <p:cNvPicPr>
              <a:picLocks noChangeAspect="1" noChangeArrowheads="1"/>
            </p:cNvPicPr>
            <p:nvPr/>
          </p:nvPicPr>
          <p:blipFill>
            <a:blip r:embed="rId6" cstate="print"/>
            <a:srcRect/>
            <a:stretch>
              <a:fillRect/>
            </a:stretch>
          </p:blipFill>
          <p:spPr bwMode="auto">
            <a:xfrm>
              <a:off x="1598" y="1529"/>
              <a:ext cx="848" cy="1049"/>
            </a:xfrm>
            <a:prstGeom prst="rect">
              <a:avLst/>
            </a:prstGeom>
            <a:noFill/>
          </p:spPr>
        </p:pic>
        <p:sp>
          <p:nvSpPr>
            <p:cNvPr id="130060" name="Text Box 12"/>
            <p:cNvSpPr txBox="1">
              <a:spLocks noChangeArrowheads="1"/>
            </p:cNvSpPr>
            <p:nvPr/>
          </p:nvSpPr>
          <p:spPr bwMode="auto">
            <a:xfrm>
              <a:off x="819" y="2503"/>
              <a:ext cx="1231" cy="252"/>
            </a:xfrm>
            <a:prstGeom prst="rect">
              <a:avLst/>
            </a:prstGeom>
            <a:noFill/>
            <a:ln w="9525" algn="ctr">
              <a:noFill/>
              <a:miter lim="800000"/>
              <a:headEnd/>
              <a:tailEnd type="none" w="lg" len="lg"/>
            </a:ln>
            <a:effectLst/>
          </p:spPr>
          <p:txBody>
            <a:bodyPr wrap="none">
              <a:spAutoFit/>
            </a:bodyPr>
            <a:lstStyle/>
            <a:p>
              <a:pPr algn="l"/>
              <a:r>
                <a:rPr lang="en-US" sz="2000" dirty="0">
                  <a:solidFill>
                    <a:schemeClr val="tx1"/>
                  </a:solidFill>
                </a:rPr>
                <a:t>Intuitive models</a:t>
              </a:r>
            </a:p>
          </p:txBody>
        </p:sp>
      </p:grpSp>
      <p:grpSp>
        <p:nvGrpSpPr>
          <p:cNvPr id="3" name="Group 41"/>
          <p:cNvGrpSpPr>
            <a:grpSpLocks/>
          </p:cNvGrpSpPr>
          <p:nvPr/>
        </p:nvGrpSpPr>
        <p:grpSpPr bwMode="auto">
          <a:xfrm>
            <a:off x="4667250" y="1149350"/>
            <a:ext cx="4024313" cy="4375150"/>
            <a:chOff x="2981" y="882"/>
            <a:chExt cx="2535" cy="2756"/>
          </a:xfrm>
        </p:grpSpPr>
        <p:pic>
          <p:nvPicPr>
            <p:cNvPr id="130054" name="Picture 6"/>
            <p:cNvPicPr>
              <a:picLocks noChangeAspect="1" noChangeArrowheads="1"/>
            </p:cNvPicPr>
            <p:nvPr/>
          </p:nvPicPr>
          <p:blipFill>
            <a:blip r:embed="rId7" cstate="print"/>
            <a:srcRect/>
            <a:stretch>
              <a:fillRect/>
            </a:stretch>
          </p:blipFill>
          <p:spPr bwMode="auto">
            <a:xfrm>
              <a:off x="4350" y="927"/>
              <a:ext cx="1166" cy="970"/>
            </a:xfrm>
            <a:prstGeom prst="rect">
              <a:avLst/>
            </a:prstGeom>
            <a:noFill/>
            <a:ln w="9525">
              <a:noFill/>
              <a:miter lim="800000"/>
              <a:headEnd/>
              <a:tailEnd/>
            </a:ln>
          </p:spPr>
        </p:pic>
        <p:pic>
          <p:nvPicPr>
            <p:cNvPr id="130055" name="Picture 7"/>
            <p:cNvPicPr>
              <a:picLocks noChangeAspect="1" noChangeArrowheads="1"/>
            </p:cNvPicPr>
            <p:nvPr/>
          </p:nvPicPr>
          <p:blipFill>
            <a:blip r:embed="rId8" cstate="print"/>
            <a:srcRect/>
            <a:stretch>
              <a:fillRect/>
            </a:stretch>
          </p:blipFill>
          <p:spPr bwMode="auto">
            <a:xfrm>
              <a:off x="2981" y="882"/>
              <a:ext cx="1288" cy="1182"/>
            </a:xfrm>
            <a:prstGeom prst="rect">
              <a:avLst/>
            </a:prstGeom>
            <a:noFill/>
            <a:ln w="9525">
              <a:noFill/>
              <a:miter lim="800000"/>
              <a:headEnd/>
              <a:tailEnd/>
            </a:ln>
          </p:spPr>
        </p:pic>
        <p:grpSp>
          <p:nvGrpSpPr>
            <p:cNvPr id="4" name="Group 13"/>
            <p:cNvGrpSpPr>
              <a:grpSpLocks/>
            </p:cNvGrpSpPr>
            <p:nvPr/>
          </p:nvGrpSpPr>
          <p:grpSpPr bwMode="auto">
            <a:xfrm>
              <a:off x="3430" y="2075"/>
              <a:ext cx="1722" cy="1209"/>
              <a:chOff x="966" y="751"/>
              <a:chExt cx="3537" cy="1802"/>
            </a:xfrm>
          </p:grpSpPr>
          <p:sp>
            <p:nvSpPr>
              <p:cNvPr id="130062" name="Rectangle 14"/>
              <p:cNvSpPr>
                <a:spLocks noChangeArrowheads="1"/>
              </p:cNvSpPr>
              <p:nvPr/>
            </p:nvSpPr>
            <p:spPr bwMode="auto">
              <a:xfrm>
                <a:off x="2199" y="763"/>
                <a:ext cx="1102" cy="638"/>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eaLnBrk="0" hangingPunct="0"/>
                <a:endParaRPr lang="en-US" sz="1200">
                  <a:solidFill>
                    <a:schemeClr val="tx1"/>
                  </a:solidFill>
                </a:endParaRPr>
              </a:p>
            </p:txBody>
          </p:sp>
          <p:sp>
            <p:nvSpPr>
              <p:cNvPr id="130063" name="AutoShape 15"/>
              <p:cNvSpPr>
                <a:spLocks noChangeArrowheads="1"/>
              </p:cNvSpPr>
              <p:nvPr/>
            </p:nvSpPr>
            <p:spPr bwMode="auto">
              <a:xfrm>
                <a:off x="2631" y="1403"/>
                <a:ext cx="280" cy="142"/>
              </a:xfrm>
              <a:prstGeom prst="triangle">
                <a:avLst>
                  <a:gd name="adj" fmla="val 49991"/>
                </a:avLst>
              </a:prstGeom>
              <a:solidFill>
                <a:schemeClr val="bg1"/>
              </a:solidFill>
              <a:ln w="12700">
                <a:solidFill>
                  <a:schemeClr val="tx1"/>
                </a:solidFill>
                <a:miter lim="800000"/>
                <a:headEnd/>
                <a:tailEnd/>
              </a:ln>
              <a:effectLst/>
            </p:spPr>
            <p:txBody>
              <a:bodyPr wrap="none" lIns="92075" tIns="46038" rIns="92075" bIns="46038" anchor="ctr"/>
              <a:lstStyle/>
              <a:p>
                <a:pPr eaLnBrk="0" hangingPunct="0"/>
                <a:endParaRPr lang="en-US" sz="1200">
                  <a:solidFill>
                    <a:schemeClr val="tx1"/>
                  </a:solidFill>
                </a:endParaRPr>
              </a:p>
            </p:txBody>
          </p:sp>
          <p:sp>
            <p:nvSpPr>
              <p:cNvPr id="130064" name="Line 16"/>
              <p:cNvSpPr>
                <a:spLocks noChangeShapeType="1"/>
              </p:cNvSpPr>
              <p:nvPr/>
            </p:nvSpPr>
            <p:spPr bwMode="auto">
              <a:xfrm>
                <a:off x="1623" y="1786"/>
                <a:ext cx="2204"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0065" name="Line 17"/>
              <p:cNvSpPr>
                <a:spLocks noChangeShapeType="1"/>
              </p:cNvSpPr>
              <p:nvPr/>
            </p:nvSpPr>
            <p:spPr bwMode="auto">
              <a:xfrm>
                <a:off x="1622" y="1787"/>
                <a:ext cx="0" cy="28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0066" name="Line 18"/>
              <p:cNvSpPr>
                <a:spLocks noChangeShapeType="1"/>
              </p:cNvSpPr>
              <p:nvPr/>
            </p:nvSpPr>
            <p:spPr bwMode="auto">
              <a:xfrm>
                <a:off x="3830" y="1787"/>
                <a:ext cx="0" cy="28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0067" name="Line 19"/>
              <p:cNvSpPr>
                <a:spLocks noChangeShapeType="1"/>
              </p:cNvSpPr>
              <p:nvPr/>
            </p:nvSpPr>
            <p:spPr bwMode="auto">
              <a:xfrm>
                <a:off x="2774" y="1547"/>
                <a:ext cx="0" cy="25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0068" name="Rectangle 20"/>
              <p:cNvSpPr>
                <a:spLocks noChangeArrowheads="1"/>
              </p:cNvSpPr>
              <p:nvPr/>
            </p:nvSpPr>
            <p:spPr bwMode="auto">
              <a:xfrm>
                <a:off x="2597" y="751"/>
                <a:ext cx="181" cy="128"/>
              </a:xfrm>
              <a:prstGeom prst="rect">
                <a:avLst/>
              </a:prstGeom>
              <a:noFill/>
              <a:ln w="9525">
                <a:noFill/>
                <a:miter lim="800000"/>
                <a:headEnd/>
                <a:tailEnd/>
              </a:ln>
              <a:effectLst/>
            </p:spPr>
            <p:txBody>
              <a:bodyPr wrap="none" lIns="0" tIns="0" rIns="0" bIns="0">
                <a:spAutoFit/>
              </a:bodyPr>
              <a:lstStyle/>
              <a:p>
                <a:pPr algn="l" eaLnBrk="0" hangingPunct="0"/>
                <a:r>
                  <a:rPr lang="en-US" sz="900">
                    <a:solidFill>
                      <a:schemeClr val="tx1"/>
                    </a:solidFill>
                  </a:rPr>
                  <a:t>fac</a:t>
                </a:r>
              </a:p>
            </p:txBody>
          </p:sp>
          <p:sp>
            <p:nvSpPr>
              <p:cNvPr id="130069" name="Line 21"/>
              <p:cNvSpPr>
                <a:spLocks noChangeShapeType="1"/>
              </p:cNvSpPr>
              <p:nvPr/>
            </p:nvSpPr>
            <p:spPr bwMode="auto">
              <a:xfrm>
                <a:off x="2214" y="901"/>
                <a:ext cx="1103"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0070" name="Line 22"/>
              <p:cNvSpPr>
                <a:spLocks noChangeShapeType="1"/>
              </p:cNvSpPr>
              <p:nvPr/>
            </p:nvSpPr>
            <p:spPr bwMode="auto">
              <a:xfrm>
                <a:off x="2204" y="1138"/>
                <a:ext cx="1097"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0071" name="Rectangle 23"/>
              <p:cNvSpPr>
                <a:spLocks noChangeArrowheads="1"/>
              </p:cNvSpPr>
              <p:nvPr/>
            </p:nvSpPr>
            <p:spPr bwMode="auto">
              <a:xfrm>
                <a:off x="2246" y="887"/>
                <a:ext cx="197" cy="114"/>
              </a:xfrm>
              <a:prstGeom prst="rect">
                <a:avLst/>
              </a:prstGeom>
              <a:noFill/>
              <a:ln w="9525">
                <a:noFill/>
                <a:miter lim="800000"/>
                <a:headEnd/>
                <a:tailEnd/>
              </a:ln>
              <a:effectLst/>
            </p:spPr>
            <p:txBody>
              <a:bodyPr wrap="none" lIns="0" tIns="0" rIns="0" bIns="0">
                <a:spAutoFit/>
              </a:bodyPr>
              <a:lstStyle/>
              <a:p>
                <a:pPr algn="l" eaLnBrk="0" hangingPunct="0"/>
                <a:r>
                  <a:rPr lang="en-US" sz="800">
                    <a:solidFill>
                      <a:schemeClr val="tx1"/>
                    </a:solidFill>
                  </a:rPr>
                  <a:t>xxx</a:t>
                </a:r>
              </a:p>
            </p:txBody>
          </p:sp>
          <p:sp>
            <p:nvSpPr>
              <p:cNvPr id="130072" name="Rectangle 24"/>
              <p:cNvSpPr>
                <a:spLocks noChangeArrowheads="1"/>
              </p:cNvSpPr>
              <p:nvPr/>
            </p:nvSpPr>
            <p:spPr bwMode="auto">
              <a:xfrm>
                <a:off x="2239" y="1112"/>
                <a:ext cx="198" cy="114"/>
              </a:xfrm>
              <a:prstGeom prst="rect">
                <a:avLst/>
              </a:prstGeom>
              <a:noFill/>
              <a:ln w="9525">
                <a:noFill/>
                <a:miter lim="800000"/>
                <a:headEnd/>
                <a:tailEnd/>
              </a:ln>
              <a:effectLst/>
            </p:spPr>
            <p:txBody>
              <a:bodyPr wrap="none" lIns="0" tIns="0" rIns="0" bIns="0">
                <a:spAutoFit/>
              </a:bodyPr>
              <a:lstStyle/>
              <a:p>
                <a:pPr algn="l" eaLnBrk="0" hangingPunct="0"/>
                <a:r>
                  <a:rPr lang="en-US" sz="800">
                    <a:solidFill>
                      <a:schemeClr val="tx1"/>
                    </a:solidFill>
                  </a:rPr>
                  <a:t>bbb</a:t>
                </a:r>
              </a:p>
            </p:txBody>
          </p:sp>
          <p:grpSp>
            <p:nvGrpSpPr>
              <p:cNvPr id="5" name="Group 25"/>
              <p:cNvGrpSpPr>
                <a:grpSpLocks/>
              </p:cNvGrpSpPr>
              <p:nvPr/>
            </p:nvGrpSpPr>
            <p:grpSpPr bwMode="auto">
              <a:xfrm>
                <a:off x="966" y="2075"/>
                <a:ext cx="1333" cy="478"/>
                <a:chOff x="966" y="2075"/>
                <a:chExt cx="1333" cy="478"/>
              </a:xfrm>
            </p:grpSpPr>
            <p:sp>
              <p:nvSpPr>
                <p:cNvPr id="130074" name="Rectangle 26"/>
                <p:cNvSpPr>
                  <a:spLocks noChangeArrowheads="1"/>
                </p:cNvSpPr>
                <p:nvPr/>
              </p:nvSpPr>
              <p:spPr bwMode="auto">
                <a:xfrm>
                  <a:off x="967" y="2075"/>
                  <a:ext cx="1325" cy="47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30075" name="Rectangle 27"/>
                <p:cNvSpPr>
                  <a:spLocks noChangeArrowheads="1"/>
                </p:cNvSpPr>
                <p:nvPr/>
              </p:nvSpPr>
              <p:spPr bwMode="auto">
                <a:xfrm>
                  <a:off x="967" y="2075"/>
                  <a:ext cx="1325" cy="478"/>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eaLnBrk="0" hangingPunct="0"/>
                  <a:endParaRPr lang="en-US" sz="1200">
                    <a:solidFill>
                      <a:schemeClr val="tx1"/>
                    </a:solidFill>
                  </a:endParaRPr>
                </a:p>
              </p:txBody>
            </p:sp>
            <p:sp>
              <p:nvSpPr>
                <p:cNvPr id="130076" name="Line 28"/>
                <p:cNvSpPr>
                  <a:spLocks noChangeShapeType="1"/>
                </p:cNvSpPr>
                <p:nvPr/>
              </p:nvSpPr>
              <p:spPr bwMode="auto">
                <a:xfrm>
                  <a:off x="973" y="2245"/>
                  <a:ext cx="132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0077" name="Line 29"/>
                <p:cNvSpPr>
                  <a:spLocks noChangeShapeType="1"/>
                </p:cNvSpPr>
                <p:nvPr/>
              </p:nvSpPr>
              <p:spPr bwMode="auto">
                <a:xfrm>
                  <a:off x="966" y="2352"/>
                  <a:ext cx="1320"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6" name="Group 30"/>
              <p:cNvGrpSpPr>
                <a:grpSpLocks/>
              </p:cNvGrpSpPr>
              <p:nvPr/>
            </p:nvGrpSpPr>
            <p:grpSpPr bwMode="auto">
              <a:xfrm>
                <a:off x="3090" y="2075"/>
                <a:ext cx="1413" cy="478"/>
                <a:chOff x="3090" y="2075"/>
                <a:chExt cx="1413" cy="478"/>
              </a:xfrm>
            </p:grpSpPr>
            <p:sp>
              <p:nvSpPr>
                <p:cNvPr id="130079" name="Rectangle 31"/>
                <p:cNvSpPr>
                  <a:spLocks noChangeArrowheads="1"/>
                </p:cNvSpPr>
                <p:nvPr/>
              </p:nvSpPr>
              <p:spPr bwMode="auto">
                <a:xfrm>
                  <a:off x="3090" y="2075"/>
                  <a:ext cx="1411" cy="478"/>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eaLnBrk="0" hangingPunct="0"/>
                  <a:endParaRPr lang="en-US" sz="1200">
                    <a:solidFill>
                      <a:schemeClr val="tx1"/>
                    </a:solidFill>
                  </a:endParaRPr>
                </a:p>
              </p:txBody>
            </p:sp>
            <p:sp>
              <p:nvSpPr>
                <p:cNvPr id="130080" name="Line 32"/>
                <p:cNvSpPr>
                  <a:spLocks noChangeShapeType="1"/>
                </p:cNvSpPr>
                <p:nvPr/>
              </p:nvSpPr>
              <p:spPr bwMode="auto">
                <a:xfrm>
                  <a:off x="3091" y="2235"/>
                  <a:ext cx="141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0081" name="Line 33"/>
                <p:cNvSpPr>
                  <a:spLocks noChangeShapeType="1"/>
                </p:cNvSpPr>
                <p:nvPr/>
              </p:nvSpPr>
              <p:spPr bwMode="auto">
                <a:xfrm>
                  <a:off x="3096" y="2347"/>
                  <a:ext cx="1406"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130082" name="Rectangle 34"/>
              <p:cNvSpPr>
                <a:spLocks noChangeArrowheads="1"/>
              </p:cNvSpPr>
              <p:nvPr/>
            </p:nvSpPr>
            <p:spPr bwMode="auto">
              <a:xfrm>
                <a:off x="2239" y="998"/>
                <a:ext cx="198" cy="115"/>
              </a:xfrm>
              <a:prstGeom prst="rect">
                <a:avLst/>
              </a:prstGeom>
              <a:noFill/>
              <a:ln w="9525">
                <a:noFill/>
                <a:miter lim="800000"/>
                <a:headEnd/>
                <a:tailEnd/>
              </a:ln>
              <a:effectLst/>
            </p:spPr>
            <p:txBody>
              <a:bodyPr wrap="none" lIns="0" tIns="0" rIns="0" bIns="0">
                <a:spAutoFit/>
              </a:bodyPr>
              <a:lstStyle/>
              <a:p>
                <a:pPr algn="l" eaLnBrk="0" hangingPunct="0"/>
                <a:r>
                  <a:rPr lang="en-US" sz="800">
                    <a:solidFill>
                      <a:schemeClr val="tx1"/>
                    </a:solidFill>
                  </a:rPr>
                  <a:t>vvv</a:t>
                </a:r>
              </a:p>
            </p:txBody>
          </p:sp>
          <p:sp>
            <p:nvSpPr>
              <p:cNvPr id="130083" name="Rectangle 35"/>
              <p:cNvSpPr>
                <a:spLocks noChangeArrowheads="1"/>
              </p:cNvSpPr>
              <p:nvPr/>
            </p:nvSpPr>
            <p:spPr bwMode="auto">
              <a:xfrm>
                <a:off x="2239" y="1247"/>
                <a:ext cx="198" cy="115"/>
              </a:xfrm>
              <a:prstGeom prst="rect">
                <a:avLst/>
              </a:prstGeom>
              <a:noFill/>
              <a:ln w="9525">
                <a:noFill/>
                <a:miter lim="800000"/>
                <a:headEnd/>
                <a:tailEnd/>
              </a:ln>
              <a:effectLst/>
            </p:spPr>
            <p:txBody>
              <a:bodyPr wrap="none" lIns="0" tIns="0" rIns="0" bIns="0">
                <a:spAutoFit/>
              </a:bodyPr>
              <a:lstStyle/>
              <a:p>
                <a:pPr algn="l" eaLnBrk="0" hangingPunct="0"/>
                <a:r>
                  <a:rPr lang="en-US" sz="800">
                    <a:solidFill>
                      <a:schemeClr val="tx1"/>
                    </a:solidFill>
                  </a:rPr>
                  <a:t>nnn</a:t>
                </a:r>
              </a:p>
            </p:txBody>
          </p:sp>
          <p:sp>
            <p:nvSpPr>
              <p:cNvPr id="130084" name="Rectangle 36"/>
              <p:cNvSpPr>
                <a:spLocks noChangeArrowheads="1"/>
              </p:cNvSpPr>
              <p:nvPr/>
            </p:nvSpPr>
            <p:spPr bwMode="auto">
              <a:xfrm>
                <a:off x="1447" y="2075"/>
                <a:ext cx="254" cy="128"/>
              </a:xfrm>
              <a:prstGeom prst="rect">
                <a:avLst/>
              </a:prstGeom>
              <a:noFill/>
              <a:ln w="9525">
                <a:noFill/>
                <a:miter lim="800000"/>
                <a:headEnd/>
                <a:tailEnd/>
              </a:ln>
              <a:effectLst/>
            </p:spPr>
            <p:txBody>
              <a:bodyPr wrap="none" lIns="0" tIns="0" rIns="0" bIns="0">
                <a:spAutoFit/>
              </a:bodyPr>
              <a:lstStyle/>
              <a:p>
                <a:pPr algn="l" eaLnBrk="0" hangingPunct="0"/>
                <a:r>
                  <a:rPr lang="en-US" sz="900">
                    <a:solidFill>
                      <a:schemeClr val="tx1"/>
                    </a:solidFill>
                  </a:rPr>
                  <a:t>fac1</a:t>
                </a:r>
              </a:p>
            </p:txBody>
          </p:sp>
          <p:sp>
            <p:nvSpPr>
              <p:cNvPr id="130085" name="Rectangle 37"/>
              <p:cNvSpPr>
                <a:spLocks noChangeArrowheads="1"/>
              </p:cNvSpPr>
              <p:nvPr/>
            </p:nvSpPr>
            <p:spPr bwMode="auto">
              <a:xfrm>
                <a:off x="3538" y="2072"/>
                <a:ext cx="254" cy="128"/>
              </a:xfrm>
              <a:prstGeom prst="rect">
                <a:avLst/>
              </a:prstGeom>
              <a:noFill/>
              <a:ln w="9525">
                <a:noFill/>
                <a:miter lim="800000"/>
                <a:headEnd/>
                <a:tailEnd/>
              </a:ln>
              <a:effectLst/>
            </p:spPr>
            <p:txBody>
              <a:bodyPr wrap="none" lIns="0" tIns="0" rIns="0" bIns="0">
                <a:spAutoFit/>
              </a:bodyPr>
              <a:lstStyle/>
              <a:p>
                <a:pPr algn="l" eaLnBrk="0" hangingPunct="0"/>
                <a:r>
                  <a:rPr lang="en-US" sz="900">
                    <a:solidFill>
                      <a:schemeClr val="tx1"/>
                    </a:solidFill>
                  </a:rPr>
                  <a:t>fac2</a:t>
                </a:r>
              </a:p>
            </p:txBody>
          </p:sp>
          <p:sp>
            <p:nvSpPr>
              <p:cNvPr id="130086" name="Rectangle 38"/>
              <p:cNvSpPr>
                <a:spLocks noChangeArrowheads="1"/>
              </p:cNvSpPr>
              <p:nvPr/>
            </p:nvSpPr>
            <p:spPr bwMode="auto">
              <a:xfrm>
                <a:off x="3129" y="2367"/>
                <a:ext cx="111" cy="114"/>
              </a:xfrm>
              <a:prstGeom prst="rect">
                <a:avLst/>
              </a:prstGeom>
              <a:noFill/>
              <a:ln w="9525">
                <a:noFill/>
                <a:miter lim="800000"/>
                <a:headEnd/>
                <a:tailEnd/>
              </a:ln>
              <a:effectLst/>
            </p:spPr>
            <p:txBody>
              <a:bodyPr wrap="none" lIns="0" tIns="0" rIns="0" bIns="0">
                <a:spAutoFit/>
              </a:bodyPr>
              <a:lstStyle/>
              <a:p>
                <a:pPr algn="l" eaLnBrk="0" hangingPunct="0"/>
                <a:r>
                  <a:rPr lang="en-US" sz="800">
                    <a:solidFill>
                      <a:schemeClr val="tx1"/>
                    </a:solidFill>
                  </a:rPr>
                  <a:t>jjj</a:t>
                </a:r>
              </a:p>
            </p:txBody>
          </p:sp>
          <p:sp>
            <p:nvSpPr>
              <p:cNvPr id="130087" name="Rectangle 39"/>
              <p:cNvSpPr>
                <a:spLocks noChangeArrowheads="1"/>
              </p:cNvSpPr>
              <p:nvPr/>
            </p:nvSpPr>
            <p:spPr bwMode="auto">
              <a:xfrm>
                <a:off x="1040" y="2367"/>
                <a:ext cx="197" cy="114"/>
              </a:xfrm>
              <a:prstGeom prst="rect">
                <a:avLst/>
              </a:prstGeom>
              <a:noFill/>
              <a:ln w="9525">
                <a:noFill/>
                <a:miter lim="800000"/>
                <a:headEnd/>
                <a:tailEnd/>
              </a:ln>
              <a:effectLst/>
            </p:spPr>
            <p:txBody>
              <a:bodyPr wrap="none" lIns="0" tIns="0" rIns="0" bIns="0">
                <a:spAutoFit/>
              </a:bodyPr>
              <a:lstStyle/>
              <a:p>
                <a:pPr algn="l" eaLnBrk="0" hangingPunct="0"/>
                <a:r>
                  <a:rPr lang="en-US" sz="800">
                    <a:solidFill>
                      <a:schemeClr val="tx1"/>
                    </a:solidFill>
                  </a:rPr>
                  <a:t>yyy</a:t>
                </a:r>
              </a:p>
            </p:txBody>
          </p:sp>
        </p:grpSp>
        <p:sp>
          <p:nvSpPr>
            <p:cNvPr id="130088" name="Text Box 40"/>
            <p:cNvSpPr txBox="1">
              <a:spLocks noChangeArrowheads="1"/>
            </p:cNvSpPr>
            <p:nvPr/>
          </p:nvSpPr>
          <p:spPr bwMode="auto">
            <a:xfrm>
              <a:off x="3414" y="3386"/>
              <a:ext cx="1981" cy="252"/>
            </a:xfrm>
            <a:prstGeom prst="rect">
              <a:avLst/>
            </a:prstGeom>
            <a:noFill/>
            <a:ln w="9525" algn="ctr">
              <a:noFill/>
              <a:miter lim="800000"/>
              <a:headEnd/>
              <a:tailEnd type="none" w="lg" len="lg"/>
            </a:ln>
            <a:effectLst/>
          </p:spPr>
          <p:txBody>
            <a:bodyPr wrap="none">
              <a:spAutoFit/>
            </a:bodyPr>
            <a:lstStyle/>
            <a:p>
              <a:pPr algn="l"/>
              <a:r>
                <a:rPr lang="en-US" sz="2000" dirty="0">
                  <a:solidFill>
                    <a:schemeClr val="tx1"/>
                  </a:solidFill>
                </a:rPr>
                <a:t>Formal or informal models</a:t>
              </a:r>
            </a:p>
          </p:txBody>
        </p:sp>
      </p:grpSp>
      <p:sp>
        <p:nvSpPr>
          <p:cNvPr id="130091" name="Text Box 43"/>
          <p:cNvSpPr txBox="1">
            <a:spLocks noChangeArrowheads="1"/>
          </p:cNvSpPr>
          <p:nvPr/>
        </p:nvSpPr>
        <p:spPr bwMode="auto">
          <a:xfrm>
            <a:off x="393700" y="4598988"/>
            <a:ext cx="5169877" cy="1384995"/>
          </a:xfrm>
          <a:prstGeom prst="rect">
            <a:avLst/>
          </a:prstGeom>
          <a:noFill/>
          <a:ln w="9525" algn="ctr">
            <a:noFill/>
            <a:miter lim="800000"/>
            <a:headEnd/>
            <a:tailEnd type="none" w="lg" len="lg"/>
          </a:ln>
          <a:effectLst/>
        </p:spPr>
        <p:txBody>
          <a:bodyPr wrap="none">
            <a:spAutoFit/>
          </a:bodyPr>
          <a:lstStyle/>
          <a:p>
            <a:pPr algn="l"/>
            <a:r>
              <a:rPr lang="en-US" sz="2800" dirty="0">
                <a:solidFill>
                  <a:schemeClr val="tx1"/>
                </a:solidFill>
              </a:rPr>
              <a:t>Purpose: to aid understanding</a:t>
            </a:r>
          </a:p>
          <a:p>
            <a:pPr algn="l"/>
            <a:r>
              <a:rPr lang="en-US" sz="2800" dirty="0">
                <a:solidFill>
                  <a:schemeClr val="tx1"/>
                </a:solidFill>
              </a:rPr>
              <a:t>of the application, requirements,</a:t>
            </a:r>
          </a:p>
          <a:p>
            <a:pPr algn="l"/>
            <a:r>
              <a:rPr lang="en-US" sz="2800" dirty="0">
                <a:solidFill>
                  <a:schemeClr val="tx1"/>
                </a:solidFill>
              </a:rPr>
              <a:t>and constraints.</a:t>
            </a:r>
          </a:p>
        </p:txBody>
      </p:sp>
      <p:sp>
        <p:nvSpPr>
          <p:cNvPr id="44"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Businesses in Different Domains</a:t>
            </a:r>
          </a:p>
        </p:txBody>
      </p:sp>
      <p:sp>
        <p:nvSpPr>
          <p:cNvPr id="29" name="Content Placeholder 28"/>
          <p:cNvSpPr>
            <a:spLocks noGrp="1"/>
          </p:cNvSpPr>
          <p:nvPr>
            <p:ph idx="1"/>
          </p:nvPr>
        </p:nvSpPr>
        <p:spPr/>
        <p:txBody>
          <a:bodyPr/>
          <a:lstStyle/>
          <a:p>
            <a:endParaRPr lang="en-US"/>
          </a:p>
        </p:txBody>
      </p:sp>
      <p:pic>
        <p:nvPicPr>
          <p:cNvPr id="135171" name="Picture 3"/>
          <p:cNvPicPr>
            <a:picLocks noChangeAspect="1" noChangeArrowheads="1"/>
          </p:cNvPicPr>
          <p:nvPr/>
        </p:nvPicPr>
        <p:blipFill>
          <a:blip r:embed="rId2" cstate="print"/>
          <a:srcRect/>
          <a:stretch>
            <a:fillRect/>
          </a:stretch>
        </p:blipFill>
        <p:spPr bwMode="auto">
          <a:xfrm>
            <a:off x="2209800" y="1143000"/>
            <a:ext cx="1447800" cy="1081088"/>
          </a:xfrm>
          <a:prstGeom prst="rect">
            <a:avLst/>
          </a:prstGeom>
          <a:noFill/>
          <a:ln w="12700">
            <a:noFill/>
            <a:miter lim="800000"/>
            <a:headEnd/>
            <a:tailEnd type="none" w="lg" len="lg"/>
          </a:ln>
          <a:effectLst/>
        </p:spPr>
      </p:pic>
      <p:pic>
        <p:nvPicPr>
          <p:cNvPr id="135172" name="Picture 4"/>
          <p:cNvPicPr>
            <a:picLocks noChangeAspect="1" noChangeArrowheads="1"/>
          </p:cNvPicPr>
          <p:nvPr/>
        </p:nvPicPr>
        <p:blipFill>
          <a:blip r:embed="rId3" cstate="print"/>
          <a:srcRect/>
          <a:stretch>
            <a:fillRect/>
          </a:stretch>
        </p:blipFill>
        <p:spPr bwMode="auto">
          <a:xfrm>
            <a:off x="990600" y="1143000"/>
            <a:ext cx="1149350" cy="1066800"/>
          </a:xfrm>
          <a:prstGeom prst="rect">
            <a:avLst/>
          </a:prstGeom>
          <a:noFill/>
          <a:ln w="12700">
            <a:noFill/>
            <a:miter lim="800000"/>
            <a:headEnd/>
            <a:tailEnd type="none" w="lg" len="lg"/>
          </a:ln>
          <a:effectLst/>
        </p:spPr>
      </p:pic>
      <p:pic>
        <p:nvPicPr>
          <p:cNvPr id="135173" name="Picture 5"/>
          <p:cNvPicPr>
            <a:picLocks noChangeAspect="1" noChangeArrowheads="1"/>
          </p:cNvPicPr>
          <p:nvPr/>
        </p:nvPicPr>
        <p:blipFill>
          <a:blip r:embed="rId4" cstate="print"/>
          <a:srcRect/>
          <a:stretch>
            <a:fillRect/>
          </a:stretch>
        </p:blipFill>
        <p:spPr bwMode="auto">
          <a:xfrm>
            <a:off x="6781800" y="1143000"/>
            <a:ext cx="1371600" cy="1038225"/>
          </a:xfrm>
          <a:prstGeom prst="rect">
            <a:avLst/>
          </a:prstGeom>
          <a:noFill/>
          <a:ln w="12700">
            <a:noFill/>
            <a:miter lim="800000"/>
            <a:headEnd/>
            <a:tailEnd type="none" w="lg" len="lg"/>
          </a:ln>
          <a:effectLst/>
        </p:spPr>
      </p:pic>
      <p:pic>
        <p:nvPicPr>
          <p:cNvPr id="135174" name="Picture 6"/>
          <p:cNvPicPr>
            <a:picLocks noChangeAspect="1" noChangeArrowheads="1"/>
          </p:cNvPicPr>
          <p:nvPr/>
        </p:nvPicPr>
        <p:blipFill>
          <a:blip r:embed="rId5" cstate="print"/>
          <a:srcRect/>
          <a:stretch>
            <a:fillRect/>
          </a:stretch>
        </p:blipFill>
        <p:spPr bwMode="auto">
          <a:xfrm>
            <a:off x="4343400" y="1143000"/>
            <a:ext cx="1760538" cy="1165225"/>
          </a:xfrm>
          <a:prstGeom prst="rect">
            <a:avLst/>
          </a:prstGeom>
          <a:noFill/>
          <a:ln w="12700">
            <a:noFill/>
            <a:miter lim="800000"/>
            <a:headEnd/>
            <a:tailEnd type="none" w="lg" len="lg"/>
          </a:ln>
          <a:effectLst/>
        </p:spPr>
      </p:pic>
      <p:sp>
        <p:nvSpPr>
          <p:cNvPr id="135175" name="Text Box 7"/>
          <p:cNvSpPr txBox="1">
            <a:spLocks noChangeArrowheads="1"/>
          </p:cNvSpPr>
          <p:nvPr/>
        </p:nvSpPr>
        <p:spPr bwMode="auto">
          <a:xfrm>
            <a:off x="1752600" y="2462213"/>
            <a:ext cx="803275"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Finance</a:t>
            </a:r>
          </a:p>
        </p:txBody>
      </p:sp>
      <p:sp>
        <p:nvSpPr>
          <p:cNvPr id="135176" name="Text Box 8"/>
          <p:cNvSpPr txBox="1">
            <a:spLocks noChangeArrowheads="1"/>
          </p:cNvSpPr>
          <p:nvPr/>
        </p:nvSpPr>
        <p:spPr bwMode="auto">
          <a:xfrm>
            <a:off x="4724400" y="2462213"/>
            <a:ext cx="985838"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Insurance</a:t>
            </a:r>
          </a:p>
        </p:txBody>
      </p:sp>
      <p:sp>
        <p:nvSpPr>
          <p:cNvPr id="135177" name="Text Box 9"/>
          <p:cNvSpPr txBox="1">
            <a:spLocks noChangeArrowheads="1"/>
          </p:cNvSpPr>
          <p:nvPr/>
        </p:nvSpPr>
        <p:spPr bwMode="auto">
          <a:xfrm>
            <a:off x="6858000" y="2446338"/>
            <a:ext cx="1219200"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Health Care</a:t>
            </a:r>
          </a:p>
        </p:txBody>
      </p:sp>
      <p:pic>
        <p:nvPicPr>
          <p:cNvPr id="135178" name="Picture 10"/>
          <p:cNvPicPr>
            <a:picLocks noChangeAspect="1" noChangeArrowheads="1"/>
          </p:cNvPicPr>
          <p:nvPr/>
        </p:nvPicPr>
        <p:blipFill>
          <a:blip r:embed="rId6" cstate="print"/>
          <a:srcRect/>
          <a:stretch>
            <a:fillRect/>
          </a:stretch>
        </p:blipFill>
        <p:spPr bwMode="auto">
          <a:xfrm>
            <a:off x="762000" y="2971800"/>
            <a:ext cx="1371600" cy="1023938"/>
          </a:xfrm>
          <a:prstGeom prst="rect">
            <a:avLst/>
          </a:prstGeom>
          <a:noFill/>
          <a:ln w="12700">
            <a:noFill/>
            <a:miter lim="800000"/>
            <a:headEnd/>
            <a:tailEnd type="none" w="lg" len="lg"/>
          </a:ln>
          <a:effectLst/>
        </p:spPr>
      </p:pic>
      <p:sp>
        <p:nvSpPr>
          <p:cNvPr id="135179" name="Text Box 11"/>
          <p:cNvSpPr txBox="1">
            <a:spLocks noChangeArrowheads="1"/>
          </p:cNvSpPr>
          <p:nvPr/>
        </p:nvSpPr>
        <p:spPr bwMode="auto">
          <a:xfrm>
            <a:off x="685800" y="4214813"/>
            <a:ext cx="1492250"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Transportation</a:t>
            </a:r>
          </a:p>
        </p:txBody>
      </p:sp>
      <p:pic>
        <p:nvPicPr>
          <p:cNvPr id="135180" name="Picture 12"/>
          <p:cNvPicPr>
            <a:picLocks noChangeAspect="1" noChangeArrowheads="1"/>
          </p:cNvPicPr>
          <p:nvPr/>
        </p:nvPicPr>
        <p:blipFill>
          <a:blip r:embed="rId7" cstate="print"/>
          <a:srcRect/>
          <a:stretch>
            <a:fillRect/>
          </a:stretch>
        </p:blipFill>
        <p:spPr bwMode="auto">
          <a:xfrm>
            <a:off x="2590800" y="2971800"/>
            <a:ext cx="1905000" cy="1095375"/>
          </a:xfrm>
          <a:prstGeom prst="rect">
            <a:avLst/>
          </a:prstGeom>
          <a:noFill/>
          <a:ln w="12700">
            <a:noFill/>
            <a:miter lim="800000"/>
            <a:headEnd/>
            <a:tailEnd type="none" w="lg" len="lg"/>
          </a:ln>
          <a:effectLst/>
        </p:spPr>
      </p:pic>
      <p:sp>
        <p:nvSpPr>
          <p:cNvPr id="135181" name="Text Box 13"/>
          <p:cNvSpPr txBox="1">
            <a:spLocks noChangeArrowheads="1"/>
          </p:cNvSpPr>
          <p:nvPr/>
        </p:nvSpPr>
        <p:spPr bwMode="auto">
          <a:xfrm>
            <a:off x="3124200" y="4291013"/>
            <a:ext cx="831850"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Defense</a:t>
            </a:r>
          </a:p>
        </p:txBody>
      </p:sp>
      <p:pic>
        <p:nvPicPr>
          <p:cNvPr id="135182" name="Picture 14"/>
          <p:cNvPicPr>
            <a:picLocks noChangeAspect="1" noChangeArrowheads="1"/>
          </p:cNvPicPr>
          <p:nvPr/>
        </p:nvPicPr>
        <p:blipFill>
          <a:blip r:embed="rId8" cstate="print"/>
          <a:srcRect/>
          <a:stretch>
            <a:fillRect/>
          </a:stretch>
        </p:blipFill>
        <p:spPr bwMode="auto">
          <a:xfrm>
            <a:off x="4953000" y="2895600"/>
            <a:ext cx="1676400" cy="1192213"/>
          </a:xfrm>
          <a:prstGeom prst="rect">
            <a:avLst/>
          </a:prstGeom>
          <a:noFill/>
          <a:ln w="12700">
            <a:noFill/>
            <a:miter lim="800000"/>
            <a:headEnd/>
            <a:tailEnd type="none" w="lg" len="lg"/>
          </a:ln>
          <a:effectLst/>
        </p:spPr>
      </p:pic>
      <p:sp>
        <p:nvSpPr>
          <p:cNvPr id="135183" name="Text Box 15"/>
          <p:cNvSpPr txBox="1">
            <a:spLocks noChangeArrowheads="1"/>
          </p:cNvSpPr>
          <p:nvPr/>
        </p:nvSpPr>
        <p:spPr bwMode="auto">
          <a:xfrm>
            <a:off x="4800600" y="4291013"/>
            <a:ext cx="2027238"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Telecommunication</a:t>
            </a:r>
          </a:p>
        </p:txBody>
      </p:sp>
      <p:pic>
        <p:nvPicPr>
          <p:cNvPr id="135184" name="Picture 16"/>
          <p:cNvPicPr>
            <a:picLocks noChangeAspect="1" noChangeArrowheads="1"/>
          </p:cNvPicPr>
          <p:nvPr/>
        </p:nvPicPr>
        <p:blipFill>
          <a:blip r:embed="rId9" cstate="print"/>
          <a:srcRect/>
          <a:stretch>
            <a:fillRect/>
          </a:stretch>
        </p:blipFill>
        <p:spPr bwMode="auto">
          <a:xfrm>
            <a:off x="7086600" y="2895600"/>
            <a:ext cx="1249363" cy="1143000"/>
          </a:xfrm>
          <a:prstGeom prst="rect">
            <a:avLst/>
          </a:prstGeom>
          <a:noFill/>
          <a:ln w="12700">
            <a:noFill/>
            <a:miter lim="800000"/>
            <a:headEnd/>
            <a:tailEnd type="none" w="lg" len="lg"/>
          </a:ln>
          <a:effectLst/>
        </p:spPr>
      </p:pic>
      <p:sp>
        <p:nvSpPr>
          <p:cNvPr id="135185" name="Text Box 17"/>
          <p:cNvSpPr txBox="1">
            <a:spLocks noChangeArrowheads="1"/>
          </p:cNvSpPr>
          <p:nvPr/>
        </p:nvSpPr>
        <p:spPr bwMode="auto">
          <a:xfrm>
            <a:off x="7315200" y="4291013"/>
            <a:ext cx="928688"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Retailing</a:t>
            </a:r>
          </a:p>
        </p:txBody>
      </p:sp>
      <p:pic>
        <p:nvPicPr>
          <p:cNvPr id="135186" name="Picture 18"/>
          <p:cNvPicPr>
            <a:picLocks noChangeAspect="1" noChangeArrowheads="1"/>
          </p:cNvPicPr>
          <p:nvPr/>
        </p:nvPicPr>
        <p:blipFill>
          <a:blip r:embed="rId10" cstate="print"/>
          <a:srcRect/>
          <a:stretch>
            <a:fillRect/>
          </a:stretch>
        </p:blipFill>
        <p:spPr bwMode="auto">
          <a:xfrm>
            <a:off x="896938" y="4691063"/>
            <a:ext cx="1096962" cy="1327150"/>
          </a:xfrm>
          <a:prstGeom prst="rect">
            <a:avLst/>
          </a:prstGeom>
          <a:noFill/>
          <a:ln w="12700">
            <a:noFill/>
            <a:miter lim="800000"/>
            <a:headEnd/>
            <a:tailEnd type="none" w="lg" len="lg"/>
          </a:ln>
          <a:effectLst/>
        </p:spPr>
      </p:pic>
      <p:sp>
        <p:nvSpPr>
          <p:cNvPr id="135187" name="Text Box 19"/>
          <p:cNvSpPr txBox="1">
            <a:spLocks noChangeArrowheads="1"/>
          </p:cNvSpPr>
          <p:nvPr/>
        </p:nvSpPr>
        <p:spPr bwMode="auto">
          <a:xfrm>
            <a:off x="1042988" y="5988050"/>
            <a:ext cx="733425"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Energy</a:t>
            </a:r>
          </a:p>
        </p:txBody>
      </p:sp>
      <p:pic>
        <p:nvPicPr>
          <p:cNvPr id="135188" name="Picture 20"/>
          <p:cNvPicPr>
            <a:picLocks noChangeAspect="1" noChangeArrowheads="1"/>
          </p:cNvPicPr>
          <p:nvPr/>
        </p:nvPicPr>
        <p:blipFill>
          <a:blip r:embed="rId11" cstate="print"/>
          <a:srcRect/>
          <a:stretch>
            <a:fillRect/>
          </a:stretch>
        </p:blipFill>
        <p:spPr bwMode="auto">
          <a:xfrm>
            <a:off x="2646363" y="4792663"/>
            <a:ext cx="1089025" cy="784225"/>
          </a:xfrm>
          <a:prstGeom prst="rect">
            <a:avLst/>
          </a:prstGeom>
          <a:noFill/>
          <a:ln w="12700">
            <a:noFill/>
            <a:miter lim="800000"/>
            <a:headEnd/>
            <a:tailEnd type="none" w="lg" len="lg"/>
          </a:ln>
          <a:effectLst/>
        </p:spPr>
      </p:pic>
      <p:sp>
        <p:nvSpPr>
          <p:cNvPr id="135189" name="Text Box 21"/>
          <p:cNvSpPr txBox="1">
            <a:spLocks noChangeArrowheads="1"/>
          </p:cNvSpPr>
          <p:nvPr/>
        </p:nvSpPr>
        <p:spPr bwMode="auto">
          <a:xfrm>
            <a:off x="2570163" y="5791200"/>
            <a:ext cx="1211262"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government</a:t>
            </a:r>
          </a:p>
        </p:txBody>
      </p:sp>
      <p:pic>
        <p:nvPicPr>
          <p:cNvPr id="135190" name="Picture 22"/>
          <p:cNvPicPr>
            <a:picLocks noChangeAspect="1" noChangeArrowheads="1"/>
          </p:cNvPicPr>
          <p:nvPr/>
        </p:nvPicPr>
        <p:blipFill>
          <a:blip r:embed="rId12" cstate="print"/>
          <a:srcRect/>
          <a:stretch>
            <a:fillRect/>
          </a:stretch>
        </p:blipFill>
        <p:spPr bwMode="auto">
          <a:xfrm>
            <a:off x="4432300" y="4733925"/>
            <a:ext cx="1038225" cy="1143000"/>
          </a:xfrm>
          <a:prstGeom prst="rect">
            <a:avLst/>
          </a:prstGeom>
          <a:noFill/>
          <a:ln w="12700">
            <a:noFill/>
            <a:miter lim="800000"/>
            <a:headEnd/>
            <a:tailEnd type="none" w="lg" len="lg"/>
          </a:ln>
          <a:effectLst/>
        </p:spPr>
      </p:pic>
      <p:sp>
        <p:nvSpPr>
          <p:cNvPr id="135191" name="Text Box 23"/>
          <p:cNvSpPr txBox="1">
            <a:spLocks noChangeArrowheads="1"/>
          </p:cNvSpPr>
          <p:nvPr/>
        </p:nvSpPr>
        <p:spPr bwMode="auto">
          <a:xfrm>
            <a:off x="4203700" y="5954713"/>
            <a:ext cx="1506538"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Manufacturing</a:t>
            </a:r>
          </a:p>
        </p:txBody>
      </p:sp>
      <p:pic>
        <p:nvPicPr>
          <p:cNvPr id="135192" name="Picture 24"/>
          <p:cNvPicPr>
            <a:picLocks noChangeAspect="1" noChangeArrowheads="1"/>
          </p:cNvPicPr>
          <p:nvPr/>
        </p:nvPicPr>
        <p:blipFill>
          <a:blip r:embed="rId13" cstate="print"/>
          <a:srcRect/>
          <a:stretch>
            <a:fillRect/>
          </a:stretch>
        </p:blipFill>
        <p:spPr bwMode="auto">
          <a:xfrm>
            <a:off x="6059488" y="4800600"/>
            <a:ext cx="1143000" cy="854075"/>
          </a:xfrm>
          <a:prstGeom prst="rect">
            <a:avLst/>
          </a:prstGeom>
          <a:noFill/>
          <a:ln w="12700">
            <a:noFill/>
            <a:miter lim="800000"/>
            <a:headEnd/>
            <a:tailEnd type="none" w="lg" len="lg"/>
          </a:ln>
          <a:effectLst/>
        </p:spPr>
      </p:pic>
      <p:sp>
        <p:nvSpPr>
          <p:cNvPr id="135193" name="Text Box 25"/>
          <p:cNvSpPr txBox="1">
            <a:spLocks noChangeArrowheads="1"/>
          </p:cNvSpPr>
          <p:nvPr/>
        </p:nvSpPr>
        <p:spPr bwMode="auto">
          <a:xfrm>
            <a:off x="6135688" y="5799138"/>
            <a:ext cx="1028700"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Education</a:t>
            </a:r>
          </a:p>
        </p:txBody>
      </p:sp>
      <p:sp>
        <p:nvSpPr>
          <p:cNvPr id="135195" name="Text Box 27"/>
          <p:cNvSpPr txBox="1">
            <a:spLocks noChangeArrowheads="1"/>
          </p:cNvSpPr>
          <p:nvPr/>
        </p:nvSpPr>
        <p:spPr bwMode="auto">
          <a:xfrm>
            <a:off x="7531100" y="5272088"/>
            <a:ext cx="950913" cy="304800"/>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and more</a:t>
            </a:r>
          </a:p>
        </p:txBody>
      </p:sp>
      <p:sp>
        <p:nvSpPr>
          <p:cNvPr id="30"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4" name="Rectangle 24"/>
          <p:cNvSpPr>
            <a:spLocks noGrp="1" noChangeArrowheads="1"/>
          </p:cNvSpPr>
          <p:nvPr>
            <p:ph type="title"/>
          </p:nvPr>
        </p:nvSpPr>
        <p:spPr/>
        <p:txBody>
          <a:bodyPr/>
          <a:lstStyle/>
          <a:p>
            <a:r>
              <a:rPr lang="en-US" altLang="zh-CN" dirty="0">
                <a:ea typeface="宋体" pitchFamily="2" charset="-122"/>
              </a:rPr>
              <a:t>Deriving Requirements and Constraints</a:t>
            </a:r>
            <a:endParaRPr lang="en-US" dirty="0">
              <a:ea typeface="宋体" pitchFamily="2" charset="-122"/>
            </a:endParaRPr>
          </a:p>
        </p:txBody>
      </p:sp>
      <p:sp>
        <p:nvSpPr>
          <p:cNvPr id="133122" name="Rectangle 2"/>
          <p:cNvSpPr>
            <a:spLocks noChangeArrowheads="1"/>
          </p:cNvSpPr>
          <p:nvPr/>
        </p:nvSpPr>
        <p:spPr bwMode="auto">
          <a:xfrm>
            <a:off x="263525" y="314325"/>
            <a:ext cx="8642350" cy="762000"/>
          </a:xfrm>
          <a:prstGeom prst="rect">
            <a:avLst/>
          </a:prstGeom>
          <a:noFill/>
          <a:ln w="9525">
            <a:noFill/>
            <a:miter lim="800000"/>
            <a:headEnd/>
            <a:tailEnd/>
          </a:ln>
          <a:effectLst/>
        </p:spPr>
        <p:txBody>
          <a:bodyPr anchor="ctr"/>
          <a:lstStyle/>
          <a:p>
            <a:pPr algn="l" eaLnBrk="0" hangingPunct="0"/>
            <a:endParaRPr lang="en-US" sz="2400">
              <a:solidFill>
                <a:schemeClr val="tx1"/>
              </a:solidFill>
            </a:endParaRPr>
          </a:p>
        </p:txBody>
      </p:sp>
      <p:sp>
        <p:nvSpPr>
          <p:cNvPr id="133147" name="AutoShape 27"/>
          <p:cNvSpPr>
            <a:spLocks noChangeArrowheads="1"/>
          </p:cNvSpPr>
          <p:nvPr/>
        </p:nvSpPr>
        <p:spPr bwMode="auto">
          <a:xfrm>
            <a:off x="2843213" y="2022475"/>
            <a:ext cx="388937" cy="219075"/>
          </a:xfrm>
          <a:prstGeom prst="rightArrow">
            <a:avLst>
              <a:gd name="adj1" fmla="val 50000"/>
              <a:gd name="adj2" fmla="val 44384"/>
            </a:avLst>
          </a:prstGeom>
          <a:solidFill>
            <a:srgbClr val="0000FF"/>
          </a:solidFill>
          <a:ln w="9525" algn="ctr">
            <a:solidFill>
              <a:schemeClr val="tx1"/>
            </a:solidFill>
            <a:miter lim="800000"/>
            <a:headEnd/>
            <a:tailEnd type="none" w="lg" len="lg"/>
          </a:ln>
          <a:effectLst>
            <a:outerShdw dist="35921" dir="2700000" algn="ctr" rotWithShape="0">
              <a:schemeClr val="bg2"/>
            </a:outerShdw>
          </a:effectLst>
        </p:spPr>
        <p:txBody>
          <a:bodyPr wrap="none" anchor="ctr">
            <a:spAutoFit/>
          </a:bodyPr>
          <a:lstStyle/>
          <a:p>
            <a:endParaRPr lang="en-US"/>
          </a:p>
        </p:txBody>
      </p:sp>
      <p:grpSp>
        <p:nvGrpSpPr>
          <p:cNvPr id="2" name="Group 47"/>
          <p:cNvGrpSpPr>
            <a:grpSpLocks/>
          </p:cNvGrpSpPr>
          <p:nvPr/>
        </p:nvGrpSpPr>
        <p:grpSpPr bwMode="auto">
          <a:xfrm>
            <a:off x="3589338" y="1022350"/>
            <a:ext cx="1492250" cy="1831975"/>
            <a:chOff x="2261" y="644"/>
            <a:chExt cx="940" cy="1154"/>
          </a:xfrm>
        </p:grpSpPr>
        <p:sp>
          <p:nvSpPr>
            <p:cNvPr id="133135" name="Text Box 15"/>
            <p:cNvSpPr txBox="1">
              <a:spLocks noChangeArrowheads="1"/>
            </p:cNvSpPr>
            <p:nvPr/>
          </p:nvSpPr>
          <p:spPr bwMode="auto">
            <a:xfrm>
              <a:off x="2261" y="1414"/>
              <a:ext cx="940" cy="384"/>
            </a:xfrm>
            <a:prstGeom prst="rect">
              <a:avLst/>
            </a:prstGeom>
            <a:noFill/>
            <a:ln w="12700">
              <a:noFill/>
              <a:miter lim="800000"/>
              <a:headEnd/>
              <a:tailEnd type="none" w="lg" len="lg"/>
            </a:ln>
            <a:effectLst/>
          </p:spPr>
          <p:txBody>
            <a:bodyPr wrap="none" lIns="0" tIns="0" rIns="0" bIns="0">
              <a:spAutoFit/>
            </a:bodyPr>
            <a:lstStyle/>
            <a:p>
              <a:pPr algn="l" eaLnBrk="0" hangingPunct="0"/>
              <a:r>
                <a:rPr lang="en-US" sz="2000">
                  <a:solidFill>
                    <a:schemeClr val="tx1"/>
                  </a:solidFill>
                </a:rPr>
                <a:t>Discrepancies/</a:t>
              </a:r>
            </a:p>
            <a:p>
              <a:pPr algn="l" eaLnBrk="0" hangingPunct="0"/>
              <a:r>
                <a:rPr lang="en-US" sz="2000">
                  <a:solidFill>
                    <a:schemeClr val="tx1"/>
                  </a:solidFill>
                </a:rPr>
                <a:t>Problems</a:t>
              </a:r>
            </a:p>
          </p:txBody>
        </p:sp>
        <p:pic>
          <p:nvPicPr>
            <p:cNvPr id="133148" name="Picture 28" descr="MC900078811[1]"/>
            <p:cNvPicPr>
              <a:picLocks noChangeAspect="1" noChangeArrowheads="1"/>
            </p:cNvPicPr>
            <p:nvPr/>
          </p:nvPicPr>
          <p:blipFill>
            <a:blip r:embed="rId2" cstate="print"/>
            <a:srcRect/>
            <a:stretch>
              <a:fillRect/>
            </a:stretch>
          </p:blipFill>
          <p:spPr bwMode="auto">
            <a:xfrm>
              <a:off x="2332" y="644"/>
              <a:ext cx="778" cy="727"/>
            </a:xfrm>
            <a:prstGeom prst="rect">
              <a:avLst/>
            </a:prstGeom>
            <a:noFill/>
          </p:spPr>
        </p:pic>
      </p:grpSp>
      <p:grpSp>
        <p:nvGrpSpPr>
          <p:cNvPr id="3" name="Group 46"/>
          <p:cNvGrpSpPr>
            <a:grpSpLocks/>
          </p:cNvGrpSpPr>
          <p:nvPr/>
        </p:nvGrpSpPr>
        <p:grpSpPr bwMode="auto">
          <a:xfrm>
            <a:off x="4875213" y="4316413"/>
            <a:ext cx="3662362" cy="2286000"/>
            <a:chOff x="3071" y="2719"/>
            <a:chExt cx="2307" cy="1440"/>
          </a:xfrm>
        </p:grpSpPr>
        <p:sp>
          <p:nvSpPr>
            <p:cNvPr id="133131" name="Text Box 11"/>
            <p:cNvSpPr txBox="1">
              <a:spLocks noChangeArrowheads="1"/>
            </p:cNvSpPr>
            <p:nvPr/>
          </p:nvSpPr>
          <p:spPr bwMode="auto">
            <a:xfrm>
              <a:off x="3071" y="3283"/>
              <a:ext cx="1116" cy="384"/>
            </a:xfrm>
            <a:prstGeom prst="rect">
              <a:avLst/>
            </a:prstGeom>
            <a:noFill/>
            <a:ln w="9525">
              <a:noFill/>
              <a:miter lim="800000"/>
              <a:headEnd/>
              <a:tailEnd/>
            </a:ln>
            <a:effectLst/>
          </p:spPr>
          <p:txBody>
            <a:bodyPr lIns="0" tIns="0" rIns="0" bIns="0">
              <a:spAutoFit/>
            </a:bodyPr>
            <a:lstStyle/>
            <a:p>
              <a:pPr eaLnBrk="0" hangingPunct="0"/>
              <a:r>
                <a:rPr lang="en-US" sz="2000" dirty="0">
                  <a:solidFill>
                    <a:schemeClr val="tx1"/>
                  </a:solidFill>
                </a:rPr>
                <a:t>Requirements &amp; constraints</a:t>
              </a:r>
            </a:p>
          </p:txBody>
        </p:sp>
        <p:grpSp>
          <p:nvGrpSpPr>
            <p:cNvPr id="4" name="Group 33"/>
            <p:cNvGrpSpPr>
              <a:grpSpLocks/>
            </p:cNvGrpSpPr>
            <p:nvPr/>
          </p:nvGrpSpPr>
          <p:grpSpPr bwMode="auto">
            <a:xfrm>
              <a:off x="3938" y="2719"/>
              <a:ext cx="1440" cy="1440"/>
              <a:chOff x="2160" y="1440"/>
              <a:chExt cx="1440" cy="1440"/>
            </a:xfrm>
          </p:grpSpPr>
          <p:pic>
            <p:nvPicPr>
              <p:cNvPr id="133151" name="Picture 31" descr="MC900434867[1]"/>
              <p:cNvPicPr>
                <a:picLocks noChangeAspect="1" noChangeArrowheads="1"/>
              </p:cNvPicPr>
              <p:nvPr/>
            </p:nvPicPr>
            <p:blipFill>
              <a:blip r:embed="rId3" cstate="print"/>
              <a:srcRect/>
              <a:stretch>
                <a:fillRect/>
              </a:stretch>
            </p:blipFill>
            <p:spPr bwMode="auto">
              <a:xfrm>
                <a:off x="2160" y="1440"/>
                <a:ext cx="1440" cy="1440"/>
              </a:xfrm>
              <a:prstGeom prst="rect">
                <a:avLst/>
              </a:prstGeom>
              <a:noFill/>
            </p:spPr>
          </p:pic>
          <p:sp>
            <p:nvSpPr>
              <p:cNvPr id="133152" name="Text Box 32"/>
              <p:cNvSpPr txBox="1">
                <a:spLocks noChangeArrowheads="1"/>
              </p:cNvSpPr>
              <p:nvPr/>
            </p:nvSpPr>
            <p:spPr bwMode="auto">
              <a:xfrm rot="264040">
                <a:off x="2725" y="1842"/>
                <a:ext cx="620" cy="352"/>
              </a:xfrm>
              <a:prstGeom prst="rect">
                <a:avLst/>
              </a:prstGeom>
              <a:solidFill>
                <a:srgbClr val="0033CC"/>
              </a:solidFill>
              <a:ln w="9525" algn="ctr">
                <a:solidFill>
                  <a:srgbClr val="3399FF"/>
                </a:solidFill>
                <a:miter lim="800000"/>
                <a:headEnd/>
                <a:tailEnd type="none" w="lg" len="lg"/>
              </a:ln>
              <a:effectLst/>
            </p:spPr>
            <p:txBody>
              <a:bodyPr>
                <a:spAutoFit/>
              </a:bodyPr>
              <a:lstStyle/>
              <a:p>
                <a:r>
                  <a:rPr lang="en-US" sz="1000" b="1">
                    <a:solidFill>
                      <a:schemeClr val="bg1"/>
                    </a:solidFill>
                  </a:rPr>
                  <a:t>Software Requirements Specification</a:t>
                </a:r>
              </a:p>
            </p:txBody>
          </p:sp>
        </p:grpSp>
      </p:grpSp>
      <p:sp>
        <p:nvSpPr>
          <p:cNvPr id="133154" name="AutoShape 34"/>
          <p:cNvSpPr>
            <a:spLocks noChangeArrowheads="1"/>
          </p:cNvSpPr>
          <p:nvPr/>
        </p:nvSpPr>
        <p:spPr bwMode="auto">
          <a:xfrm rot="5400000">
            <a:off x="3974307" y="3156744"/>
            <a:ext cx="388937" cy="219075"/>
          </a:xfrm>
          <a:prstGeom prst="rightArrow">
            <a:avLst>
              <a:gd name="adj1" fmla="val 50000"/>
              <a:gd name="adj2" fmla="val 44384"/>
            </a:avLst>
          </a:prstGeom>
          <a:solidFill>
            <a:srgbClr val="0000FF"/>
          </a:solidFill>
          <a:ln w="9525" algn="ctr">
            <a:solidFill>
              <a:schemeClr val="tx1"/>
            </a:solidFill>
            <a:miter lim="800000"/>
            <a:headEnd/>
            <a:tailEnd type="none" w="lg" len="lg"/>
          </a:ln>
          <a:effectLst>
            <a:outerShdw dist="35921" dir="2700000" algn="ctr" rotWithShape="0">
              <a:schemeClr val="bg2"/>
            </a:outerShdw>
          </a:effectLst>
        </p:spPr>
        <p:txBody>
          <a:bodyPr wrap="none" anchor="ctr">
            <a:spAutoFit/>
          </a:bodyPr>
          <a:lstStyle/>
          <a:p>
            <a:endParaRPr lang="en-US"/>
          </a:p>
        </p:txBody>
      </p:sp>
      <p:grpSp>
        <p:nvGrpSpPr>
          <p:cNvPr id="5" name="Group 45"/>
          <p:cNvGrpSpPr>
            <a:grpSpLocks/>
          </p:cNvGrpSpPr>
          <p:nvPr/>
        </p:nvGrpSpPr>
        <p:grpSpPr bwMode="auto">
          <a:xfrm>
            <a:off x="5886450" y="2543175"/>
            <a:ext cx="1900238" cy="1800225"/>
            <a:chOff x="3856" y="1490"/>
            <a:chExt cx="1197" cy="1134"/>
          </a:xfrm>
        </p:grpSpPr>
        <p:sp>
          <p:nvSpPr>
            <p:cNvPr id="133133" name="Text Box 13"/>
            <p:cNvSpPr txBox="1">
              <a:spLocks noChangeArrowheads="1"/>
            </p:cNvSpPr>
            <p:nvPr/>
          </p:nvSpPr>
          <p:spPr bwMode="auto">
            <a:xfrm>
              <a:off x="3856" y="1490"/>
              <a:ext cx="1175" cy="519"/>
            </a:xfrm>
            <a:prstGeom prst="rect">
              <a:avLst/>
            </a:prstGeom>
            <a:noFill/>
            <a:ln w="9525">
              <a:noFill/>
              <a:miter lim="800000"/>
              <a:headEnd/>
              <a:tailEnd/>
            </a:ln>
            <a:effectLst/>
          </p:spPr>
          <p:txBody>
            <a:bodyPr wrap="none" lIns="0" tIns="0" rIns="0" bIns="0">
              <a:spAutoFit/>
            </a:bodyPr>
            <a:lstStyle/>
            <a:p>
              <a:pPr algn="l" eaLnBrk="0" hangingPunct="0">
                <a:lnSpc>
                  <a:spcPct val="90000"/>
                </a:lnSpc>
              </a:pPr>
              <a:r>
                <a:rPr lang="en-US" sz="2000">
                  <a:solidFill>
                    <a:schemeClr val="tx1"/>
                  </a:solidFill>
                </a:rPr>
                <a:t>Industry standards</a:t>
              </a:r>
            </a:p>
            <a:p>
              <a:pPr algn="l" eaLnBrk="0" hangingPunct="0">
                <a:lnSpc>
                  <a:spcPct val="90000"/>
                </a:lnSpc>
              </a:pPr>
              <a:r>
                <a:rPr lang="en-US" sz="2000">
                  <a:solidFill>
                    <a:schemeClr val="tx1"/>
                  </a:solidFill>
                </a:rPr>
                <a:t>and government</a:t>
              </a:r>
            </a:p>
            <a:p>
              <a:pPr algn="l" eaLnBrk="0" hangingPunct="0">
                <a:lnSpc>
                  <a:spcPct val="90000"/>
                </a:lnSpc>
              </a:pPr>
              <a:r>
                <a:rPr lang="en-US" sz="2000">
                  <a:solidFill>
                    <a:schemeClr val="tx1"/>
                  </a:solidFill>
                </a:rPr>
                <a:t>policies</a:t>
              </a:r>
            </a:p>
          </p:txBody>
        </p:sp>
        <p:pic>
          <p:nvPicPr>
            <p:cNvPr id="133155" name="Picture 35" descr="MC900435546[1]"/>
            <p:cNvPicPr>
              <a:picLocks noChangeAspect="1" noChangeArrowheads="1"/>
            </p:cNvPicPr>
            <p:nvPr/>
          </p:nvPicPr>
          <p:blipFill>
            <a:blip r:embed="rId4" cstate="print"/>
            <a:srcRect/>
            <a:stretch>
              <a:fillRect/>
            </a:stretch>
          </p:blipFill>
          <p:spPr bwMode="auto">
            <a:xfrm>
              <a:off x="3937" y="1952"/>
              <a:ext cx="1116" cy="672"/>
            </a:xfrm>
            <a:prstGeom prst="rect">
              <a:avLst/>
            </a:prstGeom>
            <a:noFill/>
          </p:spPr>
        </p:pic>
      </p:grpSp>
      <p:grpSp>
        <p:nvGrpSpPr>
          <p:cNvPr id="6" name="Group 38"/>
          <p:cNvGrpSpPr>
            <a:grpSpLocks/>
          </p:cNvGrpSpPr>
          <p:nvPr/>
        </p:nvGrpSpPr>
        <p:grpSpPr bwMode="auto">
          <a:xfrm>
            <a:off x="714375" y="1114425"/>
            <a:ext cx="2286000" cy="2281238"/>
            <a:chOff x="159" y="662"/>
            <a:chExt cx="1440" cy="1437"/>
          </a:xfrm>
        </p:grpSpPr>
        <p:pic>
          <p:nvPicPr>
            <p:cNvPr id="133145" name="Picture 25" descr="MC900215354[1]"/>
            <p:cNvPicPr>
              <a:picLocks noChangeAspect="1" noChangeArrowheads="1"/>
            </p:cNvPicPr>
            <p:nvPr/>
          </p:nvPicPr>
          <p:blipFill>
            <a:blip r:embed="rId5" cstate="print"/>
            <a:srcRect/>
            <a:stretch>
              <a:fillRect/>
            </a:stretch>
          </p:blipFill>
          <p:spPr bwMode="auto">
            <a:xfrm flipH="1">
              <a:off x="245" y="881"/>
              <a:ext cx="931" cy="1051"/>
            </a:xfrm>
            <a:prstGeom prst="rect">
              <a:avLst/>
            </a:prstGeom>
            <a:noFill/>
          </p:spPr>
        </p:pic>
        <p:sp>
          <p:nvSpPr>
            <p:cNvPr id="133126" name="Text Box 6"/>
            <p:cNvSpPr txBox="1">
              <a:spLocks noChangeArrowheads="1"/>
            </p:cNvSpPr>
            <p:nvPr/>
          </p:nvSpPr>
          <p:spPr bwMode="auto">
            <a:xfrm>
              <a:off x="159" y="662"/>
              <a:ext cx="648" cy="308"/>
            </a:xfrm>
            <a:prstGeom prst="rect">
              <a:avLst/>
            </a:prstGeom>
            <a:noFill/>
            <a:ln w="9525">
              <a:noFill/>
              <a:miter lim="800000"/>
              <a:headEnd/>
              <a:tailEnd/>
            </a:ln>
            <a:effectLst/>
          </p:spPr>
          <p:txBody>
            <a:bodyPr lIns="0" tIns="0" rIns="0" bIns="0">
              <a:spAutoFit/>
            </a:bodyPr>
            <a:lstStyle/>
            <a:p>
              <a:pPr eaLnBrk="0" hangingPunct="0">
                <a:lnSpc>
                  <a:spcPct val="80000"/>
                </a:lnSpc>
              </a:pPr>
              <a:r>
                <a:rPr lang="en-US" sz="2000">
                  <a:solidFill>
                    <a:schemeClr val="tx1"/>
                  </a:solidFill>
                </a:rPr>
                <a:t>Current Situation</a:t>
              </a:r>
            </a:p>
          </p:txBody>
        </p:sp>
        <p:sp>
          <p:nvSpPr>
            <p:cNvPr id="133124" name="Text Box 4"/>
            <p:cNvSpPr txBox="1">
              <a:spLocks noChangeArrowheads="1"/>
            </p:cNvSpPr>
            <p:nvPr/>
          </p:nvSpPr>
          <p:spPr bwMode="auto">
            <a:xfrm>
              <a:off x="848" y="1811"/>
              <a:ext cx="751" cy="288"/>
            </a:xfrm>
            <a:prstGeom prst="rect">
              <a:avLst/>
            </a:prstGeom>
            <a:noFill/>
            <a:ln w="9525">
              <a:noFill/>
              <a:miter lim="800000"/>
              <a:headEnd/>
              <a:tailEnd/>
            </a:ln>
            <a:effectLst/>
          </p:spPr>
          <p:txBody>
            <a:bodyPr lIns="0" tIns="0" rIns="0" bIns="0">
              <a:spAutoFit/>
            </a:bodyPr>
            <a:lstStyle/>
            <a:p>
              <a:pPr eaLnBrk="0" hangingPunct="0">
                <a:lnSpc>
                  <a:spcPct val="75000"/>
                </a:lnSpc>
              </a:pPr>
              <a:r>
                <a:rPr lang="en-US" sz="2000">
                  <a:solidFill>
                    <a:schemeClr val="tx1"/>
                  </a:solidFill>
                </a:rPr>
                <a:t>Business Goals</a:t>
              </a:r>
            </a:p>
          </p:txBody>
        </p:sp>
      </p:grpSp>
      <p:grpSp>
        <p:nvGrpSpPr>
          <p:cNvPr id="7" name="Group 43"/>
          <p:cNvGrpSpPr>
            <a:grpSpLocks/>
          </p:cNvGrpSpPr>
          <p:nvPr/>
        </p:nvGrpSpPr>
        <p:grpSpPr bwMode="auto">
          <a:xfrm>
            <a:off x="1892300" y="3546475"/>
            <a:ext cx="3678238" cy="2676525"/>
            <a:chOff x="922" y="2234"/>
            <a:chExt cx="2317" cy="1686"/>
          </a:xfrm>
        </p:grpSpPr>
        <p:grpSp>
          <p:nvGrpSpPr>
            <p:cNvPr id="8" name="Group 42"/>
            <p:cNvGrpSpPr>
              <a:grpSpLocks/>
            </p:cNvGrpSpPr>
            <p:nvPr/>
          </p:nvGrpSpPr>
          <p:grpSpPr bwMode="auto">
            <a:xfrm>
              <a:off x="2247" y="2339"/>
              <a:ext cx="992" cy="526"/>
              <a:chOff x="2247" y="2339"/>
              <a:chExt cx="992" cy="526"/>
            </a:xfrm>
          </p:grpSpPr>
          <p:sp>
            <p:nvSpPr>
              <p:cNvPr id="133127" name="AutoShape 7"/>
              <p:cNvSpPr>
                <a:spLocks noChangeArrowheads="1"/>
              </p:cNvSpPr>
              <p:nvPr/>
            </p:nvSpPr>
            <p:spPr bwMode="auto">
              <a:xfrm>
                <a:off x="2247" y="2339"/>
                <a:ext cx="992" cy="526"/>
              </a:xfrm>
              <a:prstGeom prst="flowChartMultidocument">
                <a:avLst/>
              </a:prstGeom>
              <a:noFill/>
              <a:ln w="9525">
                <a:solidFill>
                  <a:schemeClr val="tx1"/>
                </a:solidFill>
                <a:miter lim="800000"/>
                <a:headEnd/>
                <a:tailEnd/>
              </a:ln>
              <a:effectLst/>
            </p:spPr>
            <p:txBody>
              <a:bodyPr wrap="none" lIns="0" tIns="0" rIns="0" bIns="0" anchor="ctr"/>
              <a:lstStyle/>
              <a:p>
                <a:endParaRPr lang="en-US"/>
              </a:p>
            </p:txBody>
          </p:sp>
          <p:sp>
            <p:nvSpPr>
              <p:cNvPr id="133128" name="Text Box 8"/>
              <p:cNvSpPr txBox="1">
                <a:spLocks noChangeArrowheads="1"/>
              </p:cNvSpPr>
              <p:nvPr/>
            </p:nvSpPr>
            <p:spPr bwMode="auto">
              <a:xfrm>
                <a:off x="2328" y="2469"/>
                <a:ext cx="678" cy="308"/>
              </a:xfrm>
              <a:prstGeom prst="rect">
                <a:avLst/>
              </a:prstGeom>
              <a:noFill/>
              <a:ln w="9525">
                <a:noFill/>
                <a:miter lim="800000"/>
                <a:headEnd/>
                <a:tailEnd/>
              </a:ln>
              <a:effectLst/>
            </p:spPr>
            <p:txBody>
              <a:bodyPr lIns="0" tIns="0" rIns="0" bIns="0">
                <a:spAutoFit/>
              </a:bodyPr>
              <a:lstStyle/>
              <a:p>
                <a:pPr eaLnBrk="0" hangingPunct="0">
                  <a:lnSpc>
                    <a:spcPct val="80000"/>
                  </a:lnSpc>
                </a:pPr>
                <a:r>
                  <a:rPr lang="en-US" sz="2000">
                    <a:solidFill>
                      <a:schemeClr val="tx1"/>
                    </a:solidFill>
                  </a:rPr>
                  <a:t>Needs &amp; wish list</a:t>
                </a:r>
              </a:p>
            </p:txBody>
          </p:sp>
        </p:grpSp>
        <p:pic>
          <p:nvPicPr>
            <p:cNvPr id="133160" name="Picture 40" descr="J0457788"/>
            <p:cNvPicPr>
              <a:picLocks noChangeAspect="1" noChangeArrowheads="1"/>
            </p:cNvPicPr>
            <p:nvPr/>
          </p:nvPicPr>
          <p:blipFill>
            <a:blip r:embed="rId6" cstate="print"/>
            <a:srcRect/>
            <a:stretch>
              <a:fillRect/>
            </a:stretch>
          </p:blipFill>
          <p:spPr bwMode="auto">
            <a:xfrm>
              <a:off x="1459" y="2973"/>
              <a:ext cx="1071" cy="947"/>
            </a:xfrm>
            <a:prstGeom prst="rect">
              <a:avLst/>
            </a:prstGeom>
            <a:noFill/>
          </p:spPr>
        </p:pic>
        <p:pic>
          <p:nvPicPr>
            <p:cNvPr id="133161" name="Picture 41" descr="MC900434667[1]"/>
            <p:cNvPicPr>
              <a:picLocks noChangeAspect="1" noChangeArrowheads="1"/>
            </p:cNvPicPr>
            <p:nvPr/>
          </p:nvPicPr>
          <p:blipFill>
            <a:blip r:embed="rId7" cstate="print"/>
            <a:srcRect/>
            <a:stretch>
              <a:fillRect/>
            </a:stretch>
          </p:blipFill>
          <p:spPr bwMode="auto">
            <a:xfrm flipH="1">
              <a:off x="922" y="2234"/>
              <a:ext cx="993" cy="920"/>
            </a:xfrm>
            <a:prstGeom prst="rect">
              <a:avLst/>
            </a:prstGeom>
            <a:noFill/>
          </p:spPr>
        </p:pic>
        <p:pic>
          <p:nvPicPr>
            <p:cNvPr id="133159" name="Picture 39" descr="MC900104328[1]"/>
            <p:cNvPicPr>
              <a:picLocks noChangeAspect="1" noChangeArrowheads="1"/>
            </p:cNvPicPr>
            <p:nvPr/>
          </p:nvPicPr>
          <p:blipFill>
            <a:blip r:embed="rId8" cstate="print"/>
            <a:srcRect/>
            <a:stretch>
              <a:fillRect/>
            </a:stretch>
          </p:blipFill>
          <p:spPr bwMode="auto">
            <a:xfrm>
              <a:off x="1198" y="2397"/>
              <a:ext cx="453" cy="453"/>
            </a:xfrm>
            <a:prstGeom prst="rect">
              <a:avLst/>
            </a:prstGeom>
            <a:noFill/>
          </p:spPr>
        </p:pic>
      </p:grpSp>
      <p:grpSp>
        <p:nvGrpSpPr>
          <p:cNvPr id="9" name="Group 48"/>
          <p:cNvGrpSpPr>
            <a:grpSpLocks/>
          </p:cNvGrpSpPr>
          <p:nvPr/>
        </p:nvGrpSpPr>
        <p:grpSpPr bwMode="auto">
          <a:xfrm>
            <a:off x="5175250" y="4600575"/>
            <a:ext cx="1303338" cy="388938"/>
            <a:chOff x="3260" y="2898"/>
            <a:chExt cx="821" cy="245"/>
          </a:xfrm>
        </p:grpSpPr>
        <p:sp>
          <p:nvSpPr>
            <p:cNvPr id="133156" name="AutoShape 36"/>
            <p:cNvSpPr>
              <a:spLocks noChangeArrowheads="1"/>
            </p:cNvSpPr>
            <p:nvPr/>
          </p:nvSpPr>
          <p:spPr bwMode="auto">
            <a:xfrm rot="5400000">
              <a:off x="3889" y="2952"/>
              <a:ext cx="245" cy="138"/>
            </a:xfrm>
            <a:prstGeom prst="rightArrow">
              <a:avLst>
                <a:gd name="adj1" fmla="val 50000"/>
                <a:gd name="adj2" fmla="val 44384"/>
              </a:avLst>
            </a:prstGeom>
            <a:solidFill>
              <a:srgbClr val="0000FF"/>
            </a:solidFill>
            <a:ln w="9525" algn="ctr">
              <a:solidFill>
                <a:schemeClr val="tx1"/>
              </a:solidFill>
              <a:miter lim="800000"/>
              <a:headEnd/>
              <a:tailEnd type="none" w="lg" len="lg"/>
            </a:ln>
            <a:effectLst>
              <a:outerShdw dist="35921" dir="2700000" algn="ctr" rotWithShape="0">
                <a:schemeClr val="bg2"/>
              </a:outerShdw>
            </a:effectLst>
          </p:spPr>
          <p:txBody>
            <a:bodyPr wrap="none" anchor="ctr">
              <a:spAutoFit/>
            </a:bodyPr>
            <a:lstStyle/>
            <a:p>
              <a:endParaRPr lang="en-US"/>
            </a:p>
          </p:txBody>
        </p:sp>
        <p:sp>
          <p:nvSpPr>
            <p:cNvPr id="133164" name="AutoShape 44"/>
            <p:cNvSpPr>
              <a:spLocks noChangeArrowheads="1"/>
            </p:cNvSpPr>
            <p:nvPr/>
          </p:nvSpPr>
          <p:spPr bwMode="auto">
            <a:xfrm rot="5400000">
              <a:off x="3206" y="2952"/>
              <a:ext cx="245" cy="138"/>
            </a:xfrm>
            <a:prstGeom prst="rightArrow">
              <a:avLst>
                <a:gd name="adj1" fmla="val 50000"/>
                <a:gd name="adj2" fmla="val 44384"/>
              </a:avLst>
            </a:prstGeom>
            <a:solidFill>
              <a:srgbClr val="0000FF"/>
            </a:solidFill>
            <a:ln w="9525" algn="ctr">
              <a:solidFill>
                <a:schemeClr val="tx1"/>
              </a:solidFill>
              <a:miter lim="800000"/>
              <a:headEnd/>
              <a:tailEnd type="none" w="lg" len="lg"/>
            </a:ln>
            <a:effectLst>
              <a:outerShdw dist="35921" dir="2700000" algn="ctr" rotWithShape="0">
                <a:schemeClr val="bg2"/>
              </a:outerShdw>
            </a:effectLst>
          </p:spPr>
          <p:txBody>
            <a:bodyPr wrap="none" anchor="ctr">
              <a:spAutoFit/>
            </a:bodyPr>
            <a:lstStyle/>
            <a:p>
              <a:endParaRPr lang="en-US"/>
            </a:p>
          </p:txBody>
        </p:sp>
      </p:grpSp>
      <p:sp>
        <p:nvSpPr>
          <p:cNvPr id="34"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27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7" grpId="0" animBg="1"/>
      <p:bldP spid="1331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99734" y="3381154"/>
            <a:ext cx="4963218" cy="461665"/>
          </a:xfrm>
          <a:prstGeom prst="rect">
            <a:avLst/>
          </a:prstGeom>
          <a:noFill/>
        </p:spPr>
        <p:txBody>
          <a:bodyPr wrap="none" rtlCol="0">
            <a:spAutoFit/>
          </a:bodyPr>
          <a:lstStyle/>
          <a:p>
            <a:r>
              <a:rPr lang="en-US" sz="2400" dirty="0" smtClean="0"/>
              <a:t>Requirements Specification Details</a:t>
            </a:r>
            <a:endParaRPr lang="en-US" sz="2400" dirty="0"/>
          </a:p>
        </p:txBody>
      </p:sp>
      <p:sp>
        <p:nvSpPr>
          <p:cNvPr id="3"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
        <p:nvSpPr>
          <p:cNvPr id="5" name="Slide Number Placeholder 4"/>
          <p:cNvSpPr>
            <a:spLocks noGrp="1"/>
          </p:cNvSpPr>
          <p:nvPr>
            <p:ph type="sldNum" sz="quarter" idx="12"/>
          </p:nvPr>
        </p:nvSpPr>
        <p:spPr/>
        <p:txBody>
          <a:bodyPr/>
          <a:lstStyle/>
          <a:p>
            <a:pPr>
              <a:defRPr/>
            </a:pPr>
            <a:fld id="{7172B2E8-CBA5-4D0C-A017-9480F9E0BA9D}" type="slidenum">
              <a:rPr lang="en-US" smtClean="0"/>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sz="2800"/>
              <a:t>Requirements Specification</a:t>
            </a:r>
          </a:p>
        </p:txBody>
      </p:sp>
      <p:sp>
        <p:nvSpPr>
          <p:cNvPr id="138243" name="Rectangle 3"/>
          <p:cNvSpPr>
            <a:spLocks noGrp="1" noChangeArrowheads="1"/>
          </p:cNvSpPr>
          <p:nvPr>
            <p:ph idx="1"/>
          </p:nvPr>
        </p:nvSpPr>
        <p:spPr/>
        <p:txBody>
          <a:bodyPr/>
          <a:lstStyle/>
          <a:p>
            <a:pPr>
              <a:lnSpc>
                <a:spcPct val="90000"/>
              </a:lnSpc>
              <a:buFontTx/>
              <a:buNone/>
            </a:pPr>
            <a:r>
              <a:rPr lang="en-US" sz="2000" dirty="0"/>
              <a:t>1. Introduction to Document</a:t>
            </a:r>
          </a:p>
          <a:p>
            <a:pPr>
              <a:lnSpc>
                <a:spcPct val="90000"/>
              </a:lnSpc>
              <a:buFontTx/>
              <a:buNone/>
            </a:pPr>
            <a:r>
              <a:rPr lang="en-US" sz="2000" dirty="0"/>
              <a:t>   1.1 Purpose of Product</a:t>
            </a:r>
          </a:p>
          <a:p>
            <a:pPr>
              <a:lnSpc>
                <a:spcPct val="90000"/>
              </a:lnSpc>
              <a:buFontTx/>
              <a:buNone/>
            </a:pPr>
            <a:r>
              <a:rPr lang="en-US" sz="2000" dirty="0"/>
              <a:t>   1.2 Scope of Product</a:t>
            </a:r>
          </a:p>
          <a:p>
            <a:pPr>
              <a:lnSpc>
                <a:spcPct val="90000"/>
              </a:lnSpc>
              <a:buFontTx/>
              <a:buNone/>
            </a:pPr>
            <a:r>
              <a:rPr lang="en-US" sz="2000" dirty="0"/>
              <a:t>   1.3 Acronyms, Abbreviations, Definitions</a:t>
            </a:r>
          </a:p>
          <a:p>
            <a:pPr>
              <a:lnSpc>
                <a:spcPct val="90000"/>
              </a:lnSpc>
              <a:buFontTx/>
              <a:buNone/>
            </a:pPr>
            <a:r>
              <a:rPr lang="en-US" sz="2000" dirty="0"/>
              <a:t>   1.4 References</a:t>
            </a:r>
          </a:p>
          <a:p>
            <a:pPr>
              <a:lnSpc>
                <a:spcPct val="90000"/>
              </a:lnSpc>
              <a:buFontTx/>
              <a:buNone/>
            </a:pPr>
            <a:r>
              <a:rPr lang="en-US" sz="2000" dirty="0"/>
              <a:t>   1.5 Outline of the Rest of the SRS</a:t>
            </a:r>
          </a:p>
          <a:p>
            <a:pPr>
              <a:lnSpc>
                <a:spcPct val="90000"/>
              </a:lnSpc>
              <a:buFontTx/>
              <a:buNone/>
            </a:pPr>
            <a:r>
              <a:rPr lang="en-US" sz="2000" dirty="0"/>
              <a:t>2. General Description of Product</a:t>
            </a:r>
          </a:p>
          <a:p>
            <a:pPr>
              <a:lnSpc>
                <a:spcPct val="90000"/>
              </a:lnSpc>
              <a:buFontTx/>
              <a:buNone/>
            </a:pPr>
            <a:r>
              <a:rPr lang="en-US" sz="2000" dirty="0"/>
              <a:t>   2.1 Context of Product</a:t>
            </a:r>
          </a:p>
          <a:p>
            <a:pPr>
              <a:lnSpc>
                <a:spcPct val="90000"/>
              </a:lnSpc>
              <a:buFontTx/>
              <a:buNone/>
            </a:pPr>
            <a:r>
              <a:rPr lang="en-US" sz="2000" dirty="0"/>
              <a:t>   2.2 Product Function</a:t>
            </a:r>
          </a:p>
          <a:p>
            <a:pPr>
              <a:lnSpc>
                <a:spcPct val="90000"/>
              </a:lnSpc>
              <a:buFontTx/>
              <a:buNone/>
            </a:pPr>
            <a:r>
              <a:rPr lang="en-US" sz="2000" dirty="0"/>
              <a:t>   2.3 User Characteristics</a:t>
            </a:r>
          </a:p>
          <a:p>
            <a:pPr>
              <a:lnSpc>
                <a:spcPct val="90000"/>
              </a:lnSpc>
              <a:buFontTx/>
              <a:buNone/>
            </a:pPr>
            <a:r>
              <a:rPr lang="en-US" sz="2000" dirty="0"/>
              <a:t>   2.4 Constraints</a:t>
            </a:r>
          </a:p>
          <a:p>
            <a:pPr>
              <a:lnSpc>
                <a:spcPct val="90000"/>
              </a:lnSpc>
              <a:buFontTx/>
              <a:buNone/>
            </a:pPr>
            <a:r>
              <a:rPr lang="en-US" sz="2000" dirty="0"/>
              <a:t>   2.5 Assumptions and Dependencies</a:t>
            </a:r>
          </a:p>
          <a:p>
            <a:pPr>
              <a:lnSpc>
                <a:spcPct val="90000"/>
              </a:lnSpc>
              <a:buFontTx/>
              <a:buNone/>
            </a:pPr>
            <a:r>
              <a:rPr lang="en-US" sz="2000" dirty="0"/>
              <a:t>3. Specific Requirements</a:t>
            </a:r>
          </a:p>
          <a:p>
            <a:pPr>
              <a:lnSpc>
                <a:spcPct val="90000"/>
              </a:lnSpc>
              <a:buFontTx/>
              <a:buNone/>
            </a:pPr>
            <a:r>
              <a:rPr lang="en-US" sz="2000" dirty="0"/>
              <a:t>   3.1 External Interface Requirements</a:t>
            </a:r>
          </a:p>
        </p:txBody>
      </p:sp>
      <p:sp>
        <p:nvSpPr>
          <p:cNvPr id="138244" name="Rectangle 4"/>
          <p:cNvSpPr>
            <a:spLocks noGrp="1" noChangeArrowheads="1"/>
          </p:cNvSpPr>
          <p:nvPr>
            <p:ph type="body" sz="half" idx="4294967295"/>
          </p:nvPr>
        </p:nvSpPr>
        <p:spPr>
          <a:xfrm>
            <a:off x="5100638" y="914400"/>
            <a:ext cx="4043362" cy="5211763"/>
          </a:xfrm>
        </p:spPr>
        <p:txBody>
          <a:bodyPr/>
          <a:lstStyle/>
          <a:p>
            <a:pPr>
              <a:buFontTx/>
              <a:buNone/>
            </a:pPr>
            <a:r>
              <a:rPr lang="en-US" sz="2000" dirty="0"/>
              <a:t>      3.1.1 User Interfaces</a:t>
            </a:r>
          </a:p>
          <a:p>
            <a:pPr>
              <a:buFontTx/>
              <a:buNone/>
            </a:pPr>
            <a:r>
              <a:rPr lang="en-US" sz="2000" dirty="0"/>
              <a:t>      3.1.2 Hardware Interfaces</a:t>
            </a:r>
          </a:p>
          <a:p>
            <a:pPr>
              <a:buFontTx/>
              <a:buNone/>
            </a:pPr>
            <a:r>
              <a:rPr lang="en-US" sz="2000" dirty="0"/>
              <a:t>      3.1.3 Software Interfaces</a:t>
            </a:r>
          </a:p>
          <a:p>
            <a:pPr>
              <a:buFontTx/>
              <a:buNone/>
            </a:pPr>
            <a:r>
              <a:rPr lang="en-US" sz="2000" dirty="0"/>
              <a:t>      3.1.4 Communication Interfaces</a:t>
            </a:r>
          </a:p>
          <a:p>
            <a:pPr>
              <a:buFontTx/>
              <a:buNone/>
            </a:pPr>
            <a:r>
              <a:rPr lang="en-US" sz="2000" dirty="0"/>
              <a:t>   3.2 Functional Requirements</a:t>
            </a:r>
          </a:p>
          <a:p>
            <a:pPr>
              <a:buFontTx/>
              <a:buNone/>
            </a:pPr>
            <a:r>
              <a:rPr lang="en-US" sz="2000" dirty="0"/>
              <a:t>      3.2.1 Class 1</a:t>
            </a:r>
          </a:p>
          <a:p>
            <a:pPr>
              <a:buFontTx/>
              <a:buNone/>
            </a:pPr>
            <a:r>
              <a:rPr lang="en-US" sz="2000" dirty="0"/>
              <a:t>      3.2.2 Class 2</a:t>
            </a:r>
          </a:p>
          <a:p>
            <a:pPr>
              <a:buFontTx/>
              <a:buNone/>
            </a:pPr>
            <a:r>
              <a:rPr lang="en-US" sz="2000" dirty="0"/>
              <a:t>      3.2.3 ...</a:t>
            </a:r>
          </a:p>
          <a:p>
            <a:pPr>
              <a:buFontTx/>
              <a:buNone/>
            </a:pPr>
            <a:r>
              <a:rPr lang="en-US" sz="2000" dirty="0"/>
              <a:t>   3.3 Performance Requirements</a:t>
            </a:r>
          </a:p>
          <a:p>
            <a:pPr>
              <a:buFontTx/>
              <a:buNone/>
            </a:pPr>
            <a:r>
              <a:rPr lang="en-US" sz="2000" dirty="0"/>
              <a:t>   3.4 Design Constraints</a:t>
            </a:r>
          </a:p>
          <a:p>
            <a:pPr>
              <a:buFontTx/>
              <a:buNone/>
            </a:pPr>
            <a:r>
              <a:rPr lang="en-US" sz="2000" dirty="0"/>
              <a:t>   3.5 Quality Requirements</a:t>
            </a:r>
          </a:p>
          <a:p>
            <a:pPr>
              <a:buFontTx/>
              <a:buNone/>
            </a:pPr>
            <a:r>
              <a:rPr lang="en-US" sz="2000" dirty="0"/>
              <a:t>   3.6 Other Requirements</a:t>
            </a:r>
          </a:p>
          <a:p>
            <a:pPr>
              <a:buFontTx/>
              <a:buNone/>
            </a:pPr>
            <a:r>
              <a:rPr lang="en-US" sz="2000" dirty="0"/>
              <a:t>4. Appendices</a:t>
            </a:r>
          </a:p>
          <a:p>
            <a:pPr>
              <a:buFontTx/>
              <a:buNone/>
            </a:pPr>
            <a:endParaRPr lang="en-US" sz="2000" dirty="0"/>
          </a:p>
          <a:p>
            <a:pPr>
              <a:buFontTx/>
              <a:buNone/>
            </a:pPr>
            <a:r>
              <a:rPr lang="en-US" sz="2000" dirty="0"/>
              <a:t>IEEE SRS Standard by Objects, 1998</a:t>
            </a:r>
          </a:p>
        </p:txBody>
      </p:sp>
      <p:sp>
        <p:nvSpPr>
          <p:cNvPr id="7"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29</a:t>
            </a:fld>
            <a:endParaRPr lang="en-US"/>
          </a:p>
        </p:txBody>
      </p:sp>
      <p:sp>
        <p:nvSpPr>
          <p:cNvPr id="6"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9198" y="3381154"/>
            <a:ext cx="5524269" cy="461665"/>
          </a:xfrm>
          <a:prstGeom prst="rect">
            <a:avLst/>
          </a:prstGeom>
          <a:noFill/>
        </p:spPr>
        <p:txBody>
          <a:bodyPr wrap="none" rtlCol="0">
            <a:spAutoFit/>
          </a:bodyPr>
          <a:lstStyle/>
          <a:p>
            <a:r>
              <a:rPr lang="en-US" sz="2400" dirty="0" smtClean="0"/>
              <a:t>Overview of the Requirements Process</a:t>
            </a:r>
            <a:endParaRPr lang="en-US" sz="2400" dirty="0"/>
          </a:p>
        </p:txBody>
      </p:sp>
      <p:sp>
        <p:nvSpPr>
          <p:cNvPr id="5"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
        <p:nvSpPr>
          <p:cNvPr id="6" name="Slide Number Placeholder 5"/>
          <p:cNvSpPr>
            <a:spLocks noGrp="1"/>
          </p:cNvSpPr>
          <p:nvPr>
            <p:ph type="sldNum" sz="quarter" idx="12"/>
          </p:nvPr>
        </p:nvSpPr>
        <p:spPr/>
        <p:txBody>
          <a:bodyPr/>
          <a:lstStyle/>
          <a:p>
            <a:pPr>
              <a:defRPr/>
            </a:pPr>
            <a:fld id="{7172B2E8-CBA5-4D0C-A017-9480F9E0BA9D}"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Feasibility Study</a:t>
            </a:r>
          </a:p>
        </p:txBody>
      </p:sp>
      <p:sp>
        <p:nvSpPr>
          <p:cNvPr id="150531" name="Rectangle 3"/>
          <p:cNvSpPr>
            <a:spLocks noGrp="1" noChangeArrowheads="1"/>
          </p:cNvSpPr>
          <p:nvPr>
            <p:ph idx="1"/>
          </p:nvPr>
        </p:nvSpPr>
        <p:spPr/>
        <p:txBody>
          <a:bodyPr/>
          <a:lstStyle/>
          <a:p>
            <a:r>
              <a:rPr lang="en-US" dirty="0"/>
              <a:t>Not all projects are practically doable with technology, time, and resource constraints.</a:t>
            </a:r>
          </a:p>
          <a:p>
            <a:r>
              <a:rPr lang="en-US" dirty="0"/>
              <a:t>Feasibility study aims at determining if the project is doable under the given constraints.</a:t>
            </a:r>
          </a:p>
          <a:p>
            <a:r>
              <a:rPr lang="en-US" dirty="0"/>
              <a:t>Feasibility study in RE is concerned with </a:t>
            </a:r>
          </a:p>
          <a:p>
            <a:pPr lvl="1"/>
            <a:r>
              <a:rPr lang="en-US" dirty="0"/>
              <a:t>the feasibility of the functional, performance, nonfunctional, and quality constraints</a:t>
            </a:r>
          </a:p>
          <a:p>
            <a:pPr lvl="1"/>
            <a:r>
              <a:rPr lang="en-US" dirty="0"/>
              <a:t>adequacy of the technology</a:t>
            </a:r>
          </a:p>
          <a:p>
            <a:pPr lvl="1"/>
            <a:r>
              <a:rPr lang="en-US" dirty="0"/>
              <a:t>timing and cost constraints</a:t>
            </a:r>
          </a:p>
          <a:p>
            <a:pPr lvl="1"/>
            <a:r>
              <a:rPr lang="en-US" dirty="0"/>
              <a:t>constraints imposed by the customer, industry and government agencies</a:t>
            </a:r>
          </a:p>
        </p:txBody>
      </p:sp>
      <p:sp>
        <p:nvSpPr>
          <p:cNvPr id="6"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Three Types of Requirements Review</a:t>
            </a:r>
          </a:p>
        </p:txBody>
      </p:sp>
      <p:sp>
        <p:nvSpPr>
          <p:cNvPr id="141315" name="Rectangle 3"/>
          <p:cNvSpPr>
            <a:spLocks noGrp="1" noChangeArrowheads="1"/>
          </p:cNvSpPr>
          <p:nvPr>
            <p:ph idx="1"/>
          </p:nvPr>
        </p:nvSpPr>
        <p:spPr/>
        <p:txBody>
          <a:bodyPr/>
          <a:lstStyle/>
          <a:p>
            <a:r>
              <a:rPr lang="en-US" dirty="0"/>
              <a:t>Technical review </a:t>
            </a:r>
            <a:r>
              <a:rPr lang="en-US" dirty="0">
                <a:ea typeface="??"/>
                <a:cs typeface="??"/>
              </a:rPr>
              <a:t>is an internal review performed by the technical team. Techniques include:</a:t>
            </a:r>
          </a:p>
          <a:p>
            <a:pPr lvl="1"/>
            <a:r>
              <a:rPr lang="en-US" b="1" dirty="0"/>
              <a:t>peer </a:t>
            </a:r>
            <a:r>
              <a:rPr lang="en-US" b="1" dirty="0" smtClean="0"/>
              <a:t>review - </a:t>
            </a:r>
            <a:r>
              <a:rPr lang="en-US" dirty="0" smtClean="0"/>
              <a:t>peers </a:t>
            </a:r>
            <a:r>
              <a:rPr lang="en-US" dirty="0" smtClean="0">
                <a:solidFill>
                  <a:srgbClr val="FF0000"/>
                </a:solidFill>
              </a:rPr>
              <a:t>perform informal “desktop reviews” sometimes </a:t>
            </a:r>
            <a:r>
              <a:rPr lang="en-US" dirty="0"/>
              <a:t>guided by a review questionnaire</a:t>
            </a:r>
          </a:p>
          <a:p>
            <a:pPr lvl="1"/>
            <a:r>
              <a:rPr lang="en-US" b="1" dirty="0" smtClean="0"/>
              <a:t>walkthrough  - </a:t>
            </a:r>
            <a:r>
              <a:rPr lang="en-US" dirty="0" smtClean="0"/>
              <a:t>the </a:t>
            </a:r>
            <a:r>
              <a:rPr lang="en-US" dirty="0"/>
              <a:t>analyst explains each requirement while the reviewers examine it and raise doubts</a:t>
            </a:r>
          </a:p>
          <a:p>
            <a:pPr lvl="1"/>
            <a:r>
              <a:rPr lang="en-US" b="1" dirty="0" smtClean="0"/>
              <a:t>inspection</a:t>
            </a:r>
            <a:r>
              <a:rPr lang="en-US" dirty="0"/>
              <a:t> </a:t>
            </a:r>
            <a:r>
              <a:rPr lang="en-US" dirty="0" smtClean="0"/>
              <a:t>-  </a:t>
            </a:r>
            <a:r>
              <a:rPr lang="en-US" dirty="0"/>
              <a:t>inspector is guided by a checklist of commonly encountered problems in SRS (e.g., incompleteness, duplicate definition, inconsistency, etc</a:t>
            </a:r>
            <a:r>
              <a:rPr lang="en-US" dirty="0" smtClean="0"/>
              <a:t>.)</a:t>
            </a:r>
          </a:p>
          <a:p>
            <a:r>
              <a:rPr lang="en-US" dirty="0" smtClean="0">
                <a:solidFill>
                  <a:srgbClr val="FF0000"/>
                </a:solidFill>
              </a:rPr>
              <a:t>In every case there is a requirement for period of time between which the review materials are available and the review is held – to allow for the pre-review (this is where most errors are found)</a:t>
            </a:r>
            <a:endParaRPr lang="en-US" dirty="0">
              <a:solidFill>
                <a:srgbClr val="FF0000"/>
              </a:solidFill>
            </a:endParaRPr>
          </a:p>
          <a:p>
            <a:pPr lvl="1"/>
            <a:endParaRPr lang="en-US" dirty="0"/>
          </a:p>
        </p:txBody>
      </p:sp>
      <p:sp>
        <p:nvSpPr>
          <p:cNvPr id="6"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31</a:t>
            </a:fld>
            <a:endParaRPr lang="en-US"/>
          </a:p>
        </p:txBody>
      </p:sp>
      <p:sp>
        <p:nvSpPr>
          <p:cNvPr id="5"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Three Types of Requirements Review</a:t>
            </a:r>
          </a:p>
        </p:txBody>
      </p:sp>
      <p:sp>
        <p:nvSpPr>
          <p:cNvPr id="142339" name="Rectangle 3"/>
          <p:cNvSpPr>
            <a:spLocks noGrp="1" noChangeArrowheads="1"/>
          </p:cNvSpPr>
          <p:nvPr>
            <p:ph idx="1"/>
          </p:nvPr>
        </p:nvSpPr>
        <p:spPr/>
        <p:txBody>
          <a:bodyPr/>
          <a:lstStyle/>
          <a:p>
            <a:r>
              <a:rPr lang="en-US" dirty="0" smtClean="0">
                <a:ea typeface="??"/>
                <a:cs typeface="??"/>
              </a:rPr>
              <a:t>Additional reviews (these are validation activities)</a:t>
            </a:r>
          </a:p>
          <a:p>
            <a:pPr lvl="1"/>
            <a:r>
              <a:rPr lang="en-US" dirty="0" smtClean="0">
                <a:ea typeface="??"/>
                <a:cs typeface="??"/>
              </a:rPr>
              <a:t>Expert review means review of the requirements specification by domain experts.</a:t>
            </a:r>
          </a:p>
          <a:p>
            <a:pPr lvl="1"/>
            <a:r>
              <a:rPr lang="en-US" dirty="0" smtClean="0">
                <a:ea typeface="??"/>
                <a:cs typeface="??"/>
              </a:rPr>
              <a:t>Customer/user reviews are performed by involving the customer and/or users of the system.</a:t>
            </a:r>
            <a:endParaRPr lang="en-US" dirty="0">
              <a:ea typeface="??"/>
              <a:cs typeface="??"/>
            </a:endParaRPr>
          </a:p>
        </p:txBody>
      </p:sp>
      <p:sp>
        <p:nvSpPr>
          <p:cNvPr id="6"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32</a:t>
            </a:fld>
            <a:endParaRPr lang="en-US"/>
          </a:p>
        </p:txBody>
      </p:sp>
      <p:sp>
        <p:nvSpPr>
          <p:cNvPr id="5"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CA" smtClean="0"/>
              <a:t>What is the right system to build </a:t>
            </a:r>
            <a:r>
              <a:rPr lang="fr-CA" smtClean="0"/>
              <a:t>?</a:t>
            </a:r>
            <a:endParaRPr lang="en-CA" smtClean="0"/>
          </a:p>
        </p:txBody>
      </p:sp>
      <p:sp>
        <p:nvSpPr>
          <p:cNvPr id="49154" name="Slide Number Placeholder 3"/>
          <p:cNvSpPr>
            <a:spLocks noGrp="1"/>
          </p:cNvSpPr>
          <p:nvPr>
            <p:ph type="sldNum" sz="quarter" idx="12"/>
          </p:nvPr>
        </p:nvSpPr>
        <p:spPr>
          <a:prstGeom prst="rect">
            <a:avLst/>
          </a:prstGeom>
          <a:noFill/>
        </p:spPr>
        <p:txBody>
          <a:bodyPr/>
          <a:lstStyle/>
          <a:p>
            <a:pPr defTabSz="762000"/>
            <a:fld id="{D86DE274-5720-4A41-BDAB-D9E215B4E179}" type="slidenum">
              <a:rPr lang="en-CA"/>
              <a:pPr defTabSz="762000"/>
              <a:t>33</a:t>
            </a:fld>
            <a:endParaRPr lang="en-CA" dirty="0"/>
          </a:p>
        </p:txBody>
      </p:sp>
      <p:pic>
        <p:nvPicPr>
          <p:cNvPr id="49156" name="Picture 3" descr="ProjMgmt"/>
          <p:cNvPicPr>
            <a:picLocks noChangeAspect="1" noChangeArrowheads="1"/>
          </p:cNvPicPr>
          <p:nvPr/>
        </p:nvPicPr>
        <p:blipFill>
          <a:blip r:embed="rId3" cstate="print"/>
          <a:srcRect/>
          <a:stretch>
            <a:fillRect/>
          </a:stretch>
        </p:blipFill>
        <p:spPr bwMode="auto">
          <a:xfrm>
            <a:off x="814388" y="866775"/>
            <a:ext cx="7515225" cy="56372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Quality Requirement Characteristics</a:t>
            </a:r>
          </a:p>
        </p:txBody>
      </p:sp>
      <p:sp>
        <p:nvSpPr>
          <p:cNvPr id="5123" name="Rectangle 4"/>
          <p:cNvSpPr>
            <a:spLocks noGrp="1" noChangeArrowheads="1"/>
          </p:cNvSpPr>
          <p:nvPr>
            <p:ph idx="1"/>
          </p:nvPr>
        </p:nvSpPr>
        <p:spPr/>
        <p:txBody>
          <a:bodyPr/>
          <a:lstStyle/>
          <a:p>
            <a:pPr eaLnBrk="1" hangingPunct="1"/>
            <a:r>
              <a:rPr lang="en-US" sz="2600" dirty="0" smtClean="0"/>
              <a:t>Correct</a:t>
            </a:r>
          </a:p>
          <a:p>
            <a:pPr eaLnBrk="1" hangingPunct="1"/>
            <a:r>
              <a:rPr lang="en-US" sz="2600" dirty="0" smtClean="0"/>
              <a:t>Feasible</a:t>
            </a:r>
          </a:p>
          <a:p>
            <a:pPr eaLnBrk="1" hangingPunct="1"/>
            <a:r>
              <a:rPr lang="en-US" sz="2600" dirty="0" smtClean="0"/>
              <a:t>Necessary</a:t>
            </a:r>
          </a:p>
        </p:txBody>
      </p:sp>
      <p:sp>
        <p:nvSpPr>
          <p:cNvPr id="5124" name="Rectangle 5"/>
          <p:cNvSpPr>
            <a:spLocks noGrp="1" noChangeArrowheads="1"/>
          </p:cNvSpPr>
          <p:nvPr>
            <p:ph type="body" sz="half" idx="4294967295"/>
          </p:nvPr>
        </p:nvSpPr>
        <p:spPr>
          <a:xfrm>
            <a:off x="4365884" y="1038780"/>
            <a:ext cx="4033837" cy="4411662"/>
          </a:xfrm>
        </p:spPr>
        <p:txBody>
          <a:bodyPr/>
          <a:lstStyle/>
          <a:p>
            <a:pPr eaLnBrk="1" hangingPunct="1"/>
            <a:r>
              <a:rPr lang="en-US" sz="2600" dirty="0" smtClean="0"/>
              <a:t>Prioritized</a:t>
            </a:r>
          </a:p>
          <a:p>
            <a:pPr eaLnBrk="1" hangingPunct="1"/>
            <a:r>
              <a:rPr lang="en-US" sz="2600" dirty="0" smtClean="0"/>
              <a:t>Unambiguous</a:t>
            </a:r>
          </a:p>
          <a:p>
            <a:pPr eaLnBrk="1" hangingPunct="1"/>
            <a:r>
              <a:rPr lang="en-US" sz="2600" dirty="0" smtClean="0"/>
              <a:t>Verifiable</a:t>
            </a:r>
          </a:p>
        </p:txBody>
      </p:sp>
      <p:sp>
        <p:nvSpPr>
          <p:cNvPr id="5"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Necessary Requirement</a:t>
            </a:r>
          </a:p>
        </p:txBody>
      </p:sp>
      <p:sp>
        <p:nvSpPr>
          <p:cNvPr id="8195" name="Rectangle 3"/>
          <p:cNvSpPr>
            <a:spLocks noGrp="1" noChangeArrowheads="1"/>
          </p:cNvSpPr>
          <p:nvPr>
            <p:ph idx="1"/>
          </p:nvPr>
        </p:nvSpPr>
        <p:spPr/>
        <p:txBody>
          <a:bodyPr/>
          <a:lstStyle/>
          <a:p>
            <a:pPr eaLnBrk="1" hangingPunct="1"/>
            <a:r>
              <a:rPr lang="en-US" dirty="0" smtClean="0"/>
              <a:t>Something the customer </a:t>
            </a:r>
            <a:r>
              <a:rPr lang="en-US" u="sng" dirty="0" smtClean="0"/>
              <a:t>really needs</a:t>
            </a:r>
          </a:p>
          <a:p>
            <a:pPr eaLnBrk="1" hangingPunct="1"/>
            <a:r>
              <a:rPr lang="en-US" dirty="0" smtClean="0"/>
              <a:t>Something required for conformance to external requirement, external interface, or standard</a:t>
            </a:r>
          </a:p>
          <a:p>
            <a:pPr eaLnBrk="1" hangingPunct="1"/>
            <a:r>
              <a:rPr lang="en-US" dirty="0" smtClean="0"/>
              <a:t>Should be traceable back to its source</a:t>
            </a:r>
          </a:p>
          <a:p>
            <a:pPr lvl="1" eaLnBrk="1" hangingPunct="1"/>
            <a:r>
              <a:rPr lang="en-US" dirty="0" smtClean="0"/>
              <a:t>Source should be someone authorized to specify requirements</a:t>
            </a:r>
          </a:p>
          <a:p>
            <a:pPr lvl="1" eaLnBrk="1" hangingPunct="1"/>
            <a:r>
              <a:rPr lang="en-US" dirty="0" smtClean="0"/>
              <a:t>Untraceable requirements may not really be necessary</a:t>
            </a:r>
          </a:p>
          <a:p>
            <a:pPr lvl="1" eaLnBrk="1" hangingPunct="1"/>
            <a:endParaRPr lang="en-US" dirty="0" smtClean="0"/>
          </a:p>
          <a:p>
            <a:r>
              <a:rPr lang="en-US" dirty="0" smtClean="0"/>
              <a:t>Estimates are that over 30% of most software requirements are capabilities that the user never asked for</a:t>
            </a:r>
          </a:p>
          <a:p>
            <a:pPr lvl="1"/>
            <a:r>
              <a:rPr lang="en-US" dirty="0" smtClean="0"/>
              <a:t>"Gold plating"</a:t>
            </a:r>
          </a:p>
        </p:txBody>
      </p:sp>
      <p:sp>
        <p:nvSpPr>
          <p:cNvPr id="4" name="Slide Number Placeholder 5"/>
          <p:cNvSpPr>
            <a:spLocks noGrp="1"/>
          </p:cNvSpPr>
          <p:nvPr>
            <p:ph type="sldNum" sz="quarter" idx="12"/>
          </p:nvPr>
        </p:nvSpPr>
        <p:spPr>
          <a:xfrm>
            <a:off x="6934200" y="6356350"/>
            <a:ext cx="2133600" cy="365125"/>
          </a:xfrm>
        </p:spPr>
        <p:txBody>
          <a:bodyPr/>
          <a:lstStyle/>
          <a:p>
            <a:pPr>
              <a:defRPr/>
            </a:pPr>
            <a:fld id="{7F4B1FAA-A740-404F-BBC5-7C153B666279}"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smtClean="0"/>
              <a:t>Module Summary: Requirements The Basics</a:t>
            </a:r>
          </a:p>
        </p:txBody>
      </p:sp>
      <p:sp>
        <p:nvSpPr>
          <p:cNvPr id="8196" name="Rectangle 3"/>
          <p:cNvSpPr>
            <a:spLocks noGrp="1" noChangeArrowheads="1"/>
          </p:cNvSpPr>
          <p:nvPr>
            <p:ph idx="1"/>
          </p:nvPr>
        </p:nvSpPr>
        <p:spPr/>
        <p:txBody>
          <a:bodyPr/>
          <a:lstStyle/>
          <a:p>
            <a:pPr eaLnBrk="1" hangingPunct="1">
              <a:lnSpc>
                <a:spcPct val="110000"/>
              </a:lnSpc>
              <a:spcBef>
                <a:spcPct val="35000"/>
              </a:spcBef>
            </a:pPr>
            <a:r>
              <a:rPr lang="en-US" smtClean="0"/>
              <a:t>Requirements define the problem to be solved and establish the terms by which mission success will be measured.</a:t>
            </a:r>
          </a:p>
          <a:p>
            <a:pPr eaLnBrk="1" hangingPunct="1">
              <a:lnSpc>
                <a:spcPct val="110000"/>
              </a:lnSpc>
              <a:spcBef>
                <a:spcPct val="35000"/>
              </a:spcBef>
            </a:pPr>
            <a:r>
              <a:rPr lang="en-US" smtClean="0"/>
              <a:t>Requirements problems are the single biggest problem on development projects so care in creating good requirements always pays off.</a:t>
            </a:r>
          </a:p>
          <a:p>
            <a:pPr eaLnBrk="1" hangingPunct="1">
              <a:lnSpc>
                <a:spcPct val="110000"/>
              </a:lnSpc>
              <a:spcBef>
                <a:spcPct val="35000"/>
              </a:spcBef>
            </a:pPr>
            <a:r>
              <a:rPr lang="en-US" smtClean="0"/>
              <a:t>The later a problem is discovered the more costly it is to recover from.</a:t>
            </a:r>
          </a:p>
          <a:p>
            <a:pPr eaLnBrk="1" hangingPunct="1">
              <a:lnSpc>
                <a:spcPct val="110000"/>
              </a:lnSpc>
              <a:spcBef>
                <a:spcPct val="35000"/>
              </a:spcBef>
            </a:pPr>
            <a:r>
              <a:rPr lang="en-US" smtClean="0"/>
              <a:t>Requirements are distributed within the system architecture via flow-down, allocation and derivation.</a:t>
            </a:r>
          </a:p>
          <a:p>
            <a:pPr eaLnBrk="1" hangingPunct="1">
              <a:lnSpc>
                <a:spcPct val="110000"/>
              </a:lnSpc>
              <a:spcBef>
                <a:spcPct val="35000"/>
              </a:spcBef>
            </a:pPr>
            <a:r>
              <a:rPr lang="en-US" smtClean="0"/>
              <a:t>Requirements traceability is a technique of tracking the source and connections between requirements. It is used to assess the consequences of potential requirements changes.</a:t>
            </a:r>
          </a:p>
          <a:p>
            <a:pPr eaLnBrk="1" hangingPunct="1">
              <a:lnSpc>
                <a:spcPct val="110000"/>
              </a:lnSpc>
              <a:spcBef>
                <a:spcPct val="35000"/>
              </a:spcBef>
            </a:pPr>
            <a:r>
              <a:rPr lang="en-US" smtClean="0"/>
              <a:t>When a system is decomposed into smaller segments, interfaces are created that must be defined and managed.</a:t>
            </a:r>
          </a:p>
        </p:txBody>
      </p:sp>
      <p:sp>
        <p:nvSpPr>
          <p:cNvPr id="8194" name="Slide Number Placeholder 3"/>
          <p:cNvSpPr>
            <a:spLocks noGrp="1"/>
          </p:cNvSpPr>
          <p:nvPr>
            <p:ph type="sldNum" sz="quarter" idx="12"/>
          </p:nvPr>
        </p:nvSpPr>
        <p:spPr>
          <a:prstGeom prst="rect">
            <a:avLst/>
          </a:prstGeom>
          <a:noFill/>
          <a:ln>
            <a:miter lim="800000"/>
            <a:headEnd/>
            <a:tailEnd/>
          </a:ln>
        </p:spPr>
        <p:txBody>
          <a:bodyPr/>
          <a:lstStyle/>
          <a:p>
            <a:fld id="{0FE76856-8444-43CB-BF7A-26F4AE892021}" type="slidenum">
              <a:rPr lang="en-US" smtClean="0">
                <a:latin typeface="Arial" pitchFamily="34" charset="0"/>
              </a:rPr>
              <a:pPr/>
              <a:t>36</a:t>
            </a:fld>
            <a:endParaRPr lang="en-US" smtClean="0">
              <a:latin typeface="Arial" pitchFamily="34" charset="0"/>
            </a:endParaRPr>
          </a:p>
        </p:txBody>
      </p:sp>
      <p:sp>
        <p:nvSpPr>
          <p:cNvPr id="5"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Tree>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the Class Project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Start with your analysis functions</a:t>
            </a:r>
          </a:p>
          <a:p>
            <a:pPr marL="457200" indent="-457200">
              <a:buFont typeface="+mj-lt"/>
              <a:buAutoNum type="arabicPeriod"/>
            </a:pPr>
            <a:r>
              <a:rPr lang="en-US" dirty="0" smtClean="0"/>
              <a:t>Use the requirements template to scope the requirements tables (UCID)</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p:txBody>
      </p:sp>
      <p:pic>
        <p:nvPicPr>
          <p:cNvPr id="133123" name="Picture 3"/>
          <p:cNvPicPr>
            <a:picLocks noChangeAspect="1" noChangeArrowheads="1"/>
          </p:cNvPicPr>
          <p:nvPr/>
        </p:nvPicPr>
        <p:blipFill>
          <a:blip r:embed="rId2" cstate="print"/>
          <a:srcRect/>
          <a:stretch>
            <a:fillRect/>
          </a:stretch>
        </p:blipFill>
        <p:spPr bwMode="auto">
          <a:xfrm>
            <a:off x="1023274" y="1883181"/>
            <a:ext cx="6887349" cy="442672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D9BA9976-1119-42E2-BA77-85C9DD494EA2}"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the Class Project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smtClean="0"/>
              <a:t>Develop the flow of the application using the UCID tables - notice that we have added the </a:t>
            </a:r>
            <a:r>
              <a:rPr lang="en-US" b="1" i="1" dirty="0" smtClean="0"/>
              <a:t>Starts from </a:t>
            </a:r>
            <a:r>
              <a:rPr lang="en-US" dirty="0" smtClean="0"/>
              <a:t>and </a:t>
            </a:r>
            <a:r>
              <a:rPr lang="en-US" b="1" i="1" dirty="0" smtClean="0"/>
              <a:t>Ends On</a:t>
            </a:r>
            <a:r>
              <a:rPr lang="en-US" i="1" dirty="0" smtClean="0"/>
              <a:t> </a:t>
            </a:r>
            <a:r>
              <a:rPr lang="en-US" dirty="0" smtClean="0"/>
              <a:t>columns</a:t>
            </a:r>
          </a:p>
          <a:p>
            <a:pPr marL="857250" lvl="1" indent="-457200">
              <a:buFont typeface="+mj-lt"/>
              <a:buAutoNum type="alphaLcPeriod"/>
            </a:pPr>
            <a:r>
              <a:rPr lang="en-US" dirty="0" smtClean="0"/>
              <a:t>Visualize the </a:t>
            </a:r>
            <a:r>
              <a:rPr lang="en-US" dirty="0" err="1" smtClean="0"/>
              <a:t>Homescreen</a:t>
            </a:r>
            <a:r>
              <a:rPr lang="en-US" dirty="0" smtClean="0"/>
              <a:t>/Main Application</a:t>
            </a:r>
          </a:p>
          <a:p>
            <a:pPr marL="857250" lvl="1" indent="-457200">
              <a:buFont typeface="+mj-lt"/>
              <a:buAutoNum type="alphaLcPeriod"/>
            </a:pPr>
            <a:r>
              <a:rPr lang="en-US" dirty="0" smtClean="0"/>
              <a:t>Click “Select” functions from these</a:t>
            </a:r>
          </a:p>
          <a:p>
            <a:pPr marL="857250" lvl="1" indent="-457200">
              <a:buFont typeface="+mj-lt"/>
              <a:buAutoNum type="alphaLcPeriod"/>
            </a:pPr>
            <a:r>
              <a:rPr lang="en-US" dirty="0" smtClean="0"/>
              <a:t>Input data when prompted and Submit</a:t>
            </a:r>
          </a:p>
          <a:p>
            <a:pPr marL="857250" lvl="1" indent="-457200">
              <a:buFont typeface="+mj-lt"/>
              <a:buAutoNum type="alphaLcPeriod"/>
            </a:pPr>
            <a:r>
              <a:rPr lang="en-US" dirty="0" smtClean="0"/>
              <a:t>Provide some sort of confirmation (see checklist)</a:t>
            </a:r>
          </a:p>
          <a:p>
            <a:pPr marL="857250" lvl="1" indent="-457200">
              <a:buFont typeface="+mj-lt"/>
              <a:buAutoNum type="alphaLcPeriod"/>
            </a:pPr>
            <a:r>
              <a:rPr lang="en-US" dirty="0" smtClean="0"/>
              <a:t>Where do you go after this?</a:t>
            </a:r>
          </a:p>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smtClean="0"/>
          </a:p>
        </p:txBody>
      </p:sp>
      <p:sp>
        <p:nvSpPr>
          <p:cNvPr id="5" name="Slide Number Placeholder 4"/>
          <p:cNvSpPr>
            <a:spLocks noGrp="1"/>
          </p:cNvSpPr>
          <p:nvPr>
            <p:ph type="sldNum" sz="quarter" idx="12"/>
          </p:nvPr>
        </p:nvSpPr>
        <p:spPr/>
        <p:txBody>
          <a:bodyPr/>
          <a:lstStyle/>
          <a:p>
            <a:pPr>
              <a:defRPr/>
            </a:pPr>
            <a:fld id="{D9BA9976-1119-42E2-BA77-85C9DD494EA2}" type="slidenum">
              <a:rPr lang="en-US" smtClean="0"/>
              <a:pPr>
                <a:defRPr/>
              </a:pPr>
              <a:t>38</a:t>
            </a:fld>
            <a:endParaRPr lang="en-US" dirty="0"/>
          </a:p>
        </p:txBody>
      </p:sp>
      <p:pic>
        <p:nvPicPr>
          <p:cNvPr id="137217" name="Picture 1"/>
          <p:cNvPicPr>
            <a:picLocks noChangeAspect="1" noChangeArrowheads="1"/>
          </p:cNvPicPr>
          <p:nvPr/>
        </p:nvPicPr>
        <p:blipFill>
          <a:blip r:embed="rId2" cstate="print"/>
          <a:srcRect/>
          <a:stretch>
            <a:fillRect/>
          </a:stretch>
        </p:blipFill>
        <p:spPr bwMode="auto">
          <a:xfrm>
            <a:off x="157724" y="3574472"/>
            <a:ext cx="8948335" cy="2196935"/>
          </a:xfrm>
          <a:prstGeom prst="rect">
            <a:avLst/>
          </a:prstGeom>
          <a:solidFill>
            <a:schemeClr val="bg1"/>
          </a:solid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the Class Project (cont.)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smtClean="0"/>
          </a:p>
        </p:txBody>
      </p:sp>
      <p:grpSp>
        <p:nvGrpSpPr>
          <p:cNvPr id="9" name="Group 8"/>
          <p:cNvGrpSpPr/>
          <p:nvPr/>
        </p:nvGrpSpPr>
        <p:grpSpPr>
          <a:xfrm>
            <a:off x="518560" y="1007213"/>
            <a:ext cx="2890210" cy="5557505"/>
            <a:chOff x="1175785" y="1073888"/>
            <a:chExt cx="2890210" cy="5557505"/>
          </a:xfrm>
        </p:grpSpPr>
        <p:grpSp>
          <p:nvGrpSpPr>
            <p:cNvPr id="7" name="Group 6"/>
            <p:cNvGrpSpPr/>
            <p:nvPr/>
          </p:nvGrpSpPr>
          <p:grpSpPr>
            <a:xfrm>
              <a:off x="1175785" y="1073888"/>
              <a:ext cx="2890210" cy="5557505"/>
              <a:chOff x="1175785" y="1073888"/>
              <a:chExt cx="2890210" cy="5557505"/>
            </a:xfrm>
          </p:grpSpPr>
          <p:pic>
            <p:nvPicPr>
              <p:cNvPr id="135170" name="Picture 2"/>
              <p:cNvPicPr>
                <a:picLocks noChangeAspect="1" noChangeArrowheads="1"/>
              </p:cNvPicPr>
              <p:nvPr/>
            </p:nvPicPr>
            <p:blipFill>
              <a:blip r:embed="rId2" cstate="print"/>
              <a:srcRect/>
              <a:stretch>
                <a:fillRect/>
              </a:stretch>
            </p:blipFill>
            <p:spPr bwMode="auto">
              <a:xfrm>
                <a:off x="1175785" y="1073888"/>
                <a:ext cx="2890210" cy="5557505"/>
              </a:xfrm>
              <a:prstGeom prst="rect">
                <a:avLst/>
              </a:prstGeom>
              <a:noFill/>
              <a:ln w="9525">
                <a:noFill/>
                <a:miter lim="800000"/>
                <a:headEnd/>
                <a:tailEnd/>
              </a:ln>
            </p:spPr>
          </p:pic>
          <p:sp>
            <p:nvSpPr>
              <p:cNvPr id="6" name="Rectangle 5"/>
              <p:cNvSpPr/>
              <p:nvPr/>
            </p:nvSpPr>
            <p:spPr>
              <a:xfrm>
                <a:off x="2041451" y="5284381"/>
                <a:ext cx="1265275" cy="47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205345" y="1286540"/>
              <a:ext cx="2803129" cy="414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UTA Housing System</a:t>
              </a:r>
              <a:endParaRPr lang="en-US" dirty="0"/>
            </a:p>
          </p:txBody>
        </p:sp>
      </p:grpSp>
      <p:sp>
        <p:nvSpPr>
          <p:cNvPr id="10" name="TextBox 9"/>
          <p:cNvSpPr txBox="1"/>
          <p:nvPr/>
        </p:nvSpPr>
        <p:spPr>
          <a:xfrm>
            <a:off x="3426923" y="1638300"/>
            <a:ext cx="2659552" cy="2862322"/>
          </a:xfrm>
          <a:prstGeom prst="rect">
            <a:avLst/>
          </a:prstGeom>
          <a:noFill/>
        </p:spPr>
        <p:txBody>
          <a:bodyPr wrap="square" rtlCol="0">
            <a:spAutoFit/>
          </a:bodyPr>
          <a:lstStyle/>
          <a:p>
            <a:pPr algn="l"/>
            <a:r>
              <a:rPr lang="en-US" dirty="0" smtClean="0"/>
              <a:t>Main Application screen</a:t>
            </a:r>
          </a:p>
          <a:p>
            <a:pPr algn="l"/>
            <a:endParaRPr lang="en-US" dirty="0" smtClean="0"/>
          </a:p>
          <a:p>
            <a:pPr marL="457200" indent="-457200" algn="l">
              <a:buAutoNum type="arabicParenR"/>
            </a:pPr>
            <a:r>
              <a:rPr lang="en-US" dirty="0" smtClean="0"/>
              <a:t>Select Register</a:t>
            </a:r>
          </a:p>
          <a:p>
            <a:pPr marL="457200" indent="-457200" algn="l">
              <a:buAutoNum type="arabicParenR"/>
            </a:pPr>
            <a:r>
              <a:rPr lang="en-US" dirty="0" smtClean="0"/>
              <a:t>Go to Registration screen</a:t>
            </a:r>
          </a:p>
          <a:p>
            <a:pPr marL="457200" indent="-457200" algn="l">
              <a:buAutoNum type="arabicParenR"/>
            </a:pPr>
            <a:r>
              <a:rPr lang="en-US" dirty="0" smtClean="0"/>
              <a:t>Fill in data</a:t>
            </a:r>
          </a:p>
          <a:p>
            <a:pPr marL="457200" indent="-457200" algn="l">
              <a:buAutoNum type="arabicParenR"/>
            </a:pPr>
            <a:r>
              <a:rPr lang="en-US" dirty="0" smtClean="0"/>
              <a:t>Click Register</a:t>
            </a:r>
            <a:endParaRPr lang="en-US" dirty="0"/>
          </a:p>
        </p:txBody>
      </p:sp>
      <p:grpSp>
        <p:nvGrpSpPr>
          <p:cNvPr id="13" name="Group 12"/>
          <p:cNvGrpSpPr/>
          <p:nvPr/>
        </p:nvGrpSpPr>
        <p:grpSpPr>
          <a:xfrm>
            <a:off x="5810250" y="1062039"/>
            <a:ext cx="2962275" cy="5281932"/>
            <a:chOff x="5810250" y="1062039"/>
            <a:chExt cx="2962275" cy="5281932"/>
          </a:xfrm>
        </p:grpSpPr>
        <p:pic>
          <p:nvPicPr>
            <p:cNvPr id="135171" name="Picture 3"/>
            <p:cNvPicPr>
              <a:picLocks noChangeAspect="1" noChangeArrowheads="1"/>
            </p:cNvPicPr>
            <p:nvPr/>
          </p:nvPicPr>
          <p:blipFill>
            <a:blip r:embed="rId3" cstate="print"/>
            <a:srcRect/>
            <a:stretch>
              <a:fillRect/>
            </a:stretch>
          </p:blipFill>
          <p:spPr bwMode="auto">
            <a:xfrm>
              <a:off x="5811342" y="1062039"/>
              <a:ext cx="2961183" cy="4367212"/>
            </a:xfrm>
            <a:prstGeom prst="rect">
              <a:avLst/>
            </a:prstGeom>
            <a:noFill/>
            <a:ln w="9525">
              <a:noFill/>
              <a:miter lim="800000"/>
              <a:headEnd/>
              <a:tailEnd/>
            </a:ln>
          </p:spPr>
        </p:pic>
        <p:pic>
          <p:nvPicPr>
            <p:cNvPr id="135172" name="Picture 4"/>
            <p:cNvPicPr>
              <a:picLocks noChangeAspect="1" noChangeArrowheads="1"/>
            </p:cNvPicPr>
            <p:nvPr/>
          </p:nvPicPr>
          <p:blipFill>
            <a:blip r:embed="rId4" cstate="print"/>
            <a:srcRect/>
            <a:stretch>
              <a:fillRect/>
            </a:stretch>
          </p:blipFill>
          <p:spPr bwMode="auto">
            <a:xfrm>
              <a:off x="5810250" y="5486400"/>
              <a:ext cx="2960675" cy="857571"/>
            </a:xfrm>
            <a:prstGeom prst="rect">
              <a:avLst/>
            </a:prstGeom>
            <a:noFill/>
            <a:ln w="9525">
              <a:noFill/>
              <a:miter lim="800000"/>
              <a:headEnd/>
              <a:tailEnd/>
            </a:ln>
          </p:spPr>
        </p:pic>
      </p:grpSp>
      <p:sp>
        <p:nvSpPr>
          <p:cNvPr id="14" name="Slide Number Placeholder 13"/>
          <p:cNvSpPr>
            <a:spLocks noGrp="1"/>
          </p:cNvSpPr>
          <p:nvPr>
            <p:ph type="sldNum" sz="quarter" idx="12"/>
          </p:nvPr>
        </p:nvSpPr>
        <p:spPr/>
        <p:txBody>
          <a:bodyPr/>
          <a:lstStyle/>
          <a:p>
            <a:pPr>
              <a:defRPr/>
            </a:pPr>
            <a:fld id="{D9BA9976-1119-42E2-BA77-85C9DD494EA2}"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Requirements Process</a:t>
            </a:r>
            <a:endParaRPr lang="en-US" dirty="0"/>
          </a:p>
        </p:txBody>
      </p:sp>
      <p:sp>
        <p:nvSpPr>
          <p:cNvPr id="3" name="Content Placeholder 2"/>
          <p:cNvSpPr>
            <a:spLocks noGrp="1"/>
          </p:cNvSpPr>
          <p:nvPr>
            <p:ph idx="1"/>
          </p:nvPr>
        </p:nvSpPr>
        <p:spPr>
          <a:xfrm>
            <a:off x="754905" y="861237"/>
            <a:ext cx="8229600" cy="5062907"/>
          </a:xfrm>
        </p:spPr>
        <p:txBody>
          <a:bodyPr/>
          <a:lstStyle/>
          <a:p>
            <a:pPr marL="381000" indent="-381000">
              <a:buFontTx/>
              <a:buNone/>
            </a:pPr>
            <a:r>
              <a:rPr lang="en-US" dirty="0" smtClean="0"/>
              <a:t>The Requirements Process consists of the following steps</a:t>
            </a:r>
          </a:p>
          <a:p>
            <a:pPr marL="838200" lvl="1" indent="-381000">
              <a:buFontTx/>
              <a:buAutoNum type="alphaUcPeriod"/>
            </a:pPr>
            <a:r>
              <a:rPr lang="en-US" dirty="0" smtClean="0"/>
              <a:t>Requirements Planning (estimating requirements work)</a:t>
            </a:r>
          </a:p>
          <a:p>
            <a:pPr marL="838200" lvl="1" indent="-381000">
              <a:buFontTx/>
              <a:buAutoNum type="alphaUcPeriod"/>
            </a:pPr>
            <a:r>
              <a:rPr lang="en-US" dirty="0" smtClean="0">
                <a:solidFill>
                  <a:srgbClr val="FF0000"/>
                </a:solidFill>
              </a:rPr>
              <a:t>Requirements Elicitation (draw-out the requirements)</a:t>
            </a:r>
          </a:p>
          <a:p>
            <a:pPr marL="838200" lvl="1" indent="-381000">
              <a:buFontTx/>
              <a:buAutoNum type="alphaUcPeriod"/>
            </a:pPr>
            <a:r>
              <a:rPr lang="en-US" dirty="0" smtClean="0"/>
              <a:t>Requirements Analysis  (do they work and work together?)</a:t>
            </a:r>
          </a:p>
          <a:p>
            <a:pPr marL="838200" lvl="1" indent="-381000">
              <a:buFontTx/>
              <a:buAutoNum type="alphaUcPeriod"/>
            </a:pPr>
            <a:r>
              <a:rPr lang="en-US" dirty="0" smtClean="0"/>
              <a:t>Software Requirements Specification (capture requirements)</a:t>
            </a:r>
          </a:p>
          <a:p>
            <a:pPr marL="838200" lvl="1" indent="-381000">
              <a:buFontTx/>
              <a:buAutoNum type="alphaUcPeriod"/>
            </a:pPr>
            <a:r>
              <a:rPr lang="en-US" dirty="0" smtClean="0"/>
              <a:t>Requirements Validation </a:t>
            </a:r>
          </a:p>
          <a:p>
            <a:pPr marL="838200" lvl="1" indent="-381000">
              <a:buFontTx/>
              <a:buAutoNum type="alphaUcPeriod"/>
            </a:pPr>
            <a:r>
              <a:rPr lang="en-US" dirty="0" smtClean="0"/>
              <a:t>Requirements Management (requirements will change - they must be managed)</a:t>
            </a:r>
          </a:p>
          <a:p>
            <a:pPr marL="838200" lvl="1" indent="-381000">
              <a:buFontTx/>
              <a:buAutoNum type="alphaUcPeriod"/>
            </a:pPr>
            <a:r>
              <a:rPr lang="en-US" dirty="0" smtClean="0"/>
              <a:t>Requirements status reporting</a:t>
            </a:r>
          </a:p>
          <a:p>
            <a:pPr marL="838200" lvl="1" indent="-381000">
              <a:buFontTx/>
              <a:buAutoNum type="alphaUcPeriod"/>
            </a:pPr>
            <a:endParaRPr lang="en-US" dirty="0" smtClean="0"/>
          </a:p>
          <a:p>
            <a:pPr marL="438150" indent="-381000">
              <a:buNone/>
            </a:pPr>
            <a:r>
              <a:rPr lang="en-US" dirty="0" smtClean="0"/>
              <a:t>Most of the industry is particularly weak in all but D and E above and many are weak here as well.</a:t>
            </a:r>
          </a:p>
          <a:p>
            <a:pPr marL="438150" indent="-381000">
              <a:buNone/>
            </a:pPr>
            <a:r>
              <a:rPr lang="en-US" dirty="0" smtClean="0"/>
              <a:t>Questions to discuss:</a:t>
            </a:r>
          </a:p>
          <a:p>
            <a:pPr marL="914400" lvl="1" indent="-457200">
              <a:buFont typeface="+mj-lt"/>
              <a:buAutoNum type="arabicPeriod"/>
            </a:pPr>
            <a:r>
              <a:rPr lang="en-US" dirty="0" smtClean="0"/>
              <a:t>What are typical software estimation measures and how do they apply to software requirements?</a:t>
            </a:r>
          </a:p>
          <a:p>
            <a:endParaRPr lang="en-US" dirty="0"/>
          </a:p>
        </p:txBody>
      </p:sp>
      <p:sp>
        <p:nvSpPr>
          <p:cNvPr id="4"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
        <p:nvSpPr>
          <p:cNvPr id="5" name="Slide Number Placeholder 4"/>
          <p:cNvSpPr>
            <a:spLocks noGrp="1"/>
          </p:cNvSpPr>
          <p:nvPr>
            <p:ph type="sldNum" sz="quarter" idx="12"/>
          </p:nvPr>
        </p:nvSpPr>
        <p:spPr/>
        <p:txBody>
          <a:bodyPr/>
          <a:lstStyle/>
          <a:p>
            <a:pPr>
              <a:defRPr/>
            </a:pPr>
            <a:fld id="{D9BA9976-1119-42E2-BA77-85C9DD494EA2}"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the Class Project (cont.)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smtClean="0"/>
          </a:p>
        </p:txBody>
      </p:sp>
      <p:sp>
        <p:nvSpPr>
          <p:cNvPr id="10" name="TextBox 9"/>
          <p:cNvSpPr txBox="1"/>
          <p:nvPr/>
        </p:nvSpPr>
        <p:spPr>
          <a:xfrm>
            <a:off x="4293821" y="1626425"/>
            <a:ext cx="2659552" cy="2554545"/>
          </a:xfrm>
          <a:prstGeom prst="rect">
            <a:avLst/>
          </a:prstGeom>
          <a:noFill/>
        </p:spPr>
        <p:txBody>
          <a:bodyPr wrap="square" rtlCol="0">
            <a:spAutoFit/>
          </a:bodyPr>
          <a:lstStyle/>
          <a:p>
            <a:pPr algn="l"/>
            <a:r>
              <a:rPr lang="en-US" dirty="0" smtClean="0"/>
              <a:t>User </a:t>
            </a:r>
            <a:r>
              <a:rPr lang="en-US" dirty="0" err="1" smtClean="0"/>
              <a:t>Homescreen</a:t>
            </a:r>
            <a:endParaRPr lang="en-US" dirty="0" smtClean="0"/>
          </a:p>
          <a:p>
            <a:pPr algn="l"/>
            <a:endParaRPr lang="en-US" dirty="0" smtClean="0"/>
          </a:p>
          <a:p>
            <a:pPr marL="457200" indent="-457200" algn="l">
              <a:buAutoNum type="arabicParenR"/>
            </a:pPr>
            <a:r>
              <a:rPr lang="en-US" dirty="0" smtClean="0"/>
              <a:t>Select a function</a:t>
            </a:r>
          </a:p>
          <a:p>
            <a:pPr marL="457200" indent="-457200" algn="l">
              <a:buAutoNum type="arabicParenR"/>
            </a:pPr>
            <a:r>
              <a:rPr lang="en-US" dirty="0" smtClean="0"/>
              <a:t>Enter data</a:t>
            </a:r>
          </a:p>
          <a:p>
            <a:pPr marL="457200" indent="-457200" algn="l">
              <a:buAutoNum type="arabicParenR"/>
            </a:pPr>
            <a:r>
              <a:rPr lang="en-US" dirty="0" smtClean="0"/>
              <a:t>Receive confirmation</a:t>
            </a:r>
          </a:p>
          <a:p>
            <a:pPr marL="457200" indent="-457200" algn="l">
              <a:buAutoNum type="arabicParenR"/>
            </a:pPr>
            <a:r>
              <a:rPr lang="en-US" dirty="0" smtClean="0"/>
              <a:t>Where do you go?</a:t>
            </a:r>
          </a:p>
        </p:txBody>
      </p:sp>
      <p:grpSp>
        <p:nvGrpSpPr>
          <p:cNvPr id="17" name="Group 16"/>
          <p:cNvGrpSpPr/>
          <p:nvPr/>
        </p:nvGrpSpPr>
        <p:grpSpPr>
          <a:xfrm>
            <a:off x="814312" y="1067234"/>
            <a:ext cx="3116407" cy="3889729"/>
            <a:chOff x="315562" y="1067234"/>
            <a:chExt cx="3116407" cy="3889729"/>
          </a:xfrm>
        </p:grpSpPr>
        <p:pic>
          <p:nvPicPr>
            <p:cNvPr id="136196" name="Picture 4"/>
            <p:cNvPicPr>
              <a:picLocks noChangeAspect="1" noChangeArrowheads="1"/>
            </p:cNvPicPr>
            <p:nvPr/>
          </p:nvPicPr>
          <p:blipFill>
            <a:blip r:embed="rId2" cstate="print"/>
            <a:srcRect/>
            <a:stretch>
              <a:fillRect/>
            </a:stretch>
          </p:blipFill>
          <p:spPr bwMode="auto">
            <a:xfrm>
              <a:off x="367828" y="1067234"/>
              <a:ext cx="3035684" cy="3421639"/>
            </a:xfrm>
            <a:prstGeom prst="rect">
              <a:avLst/>
            </a:prstGeom>
            <a:noFill/>
            <a:ln w="9525">
              <a:noFill/>
              <a:miter lim="800000"/>
              <a:headEnd/>
              <a:tailEnd/>
            </a:ln>
          </p:spPr>
        </p:pic>
        <p:pic>
          <p:nvPicPr>
            <p:cNvPr id="136197" name="Picture 5"/>
            <p:cNvPicPr>
              <a:picLocks noChangeAspect="1" noChangeArrowheads="1"/>
            </p:cNvPicPr>
            <p:nvPr/>
          </p:nvPicPr>
          <p:blipFill>
            <a:blip r:embed="rId3" cstate="print"/>
            <a:srcRect/>
            <a:stretch>
              <a:fillRect/>
            </a:stretch>
          </p:blipFill>
          <p:spPr bwMode="auto">
            <a:xfrm>
              <a:off x="315562" y="4481622"/>
              <a:ext cx="3116407" cy="475341"/>
            </a:xfrm>
            <a:prstGeom prst="rect">
              <a:avLst/>
            </a:prstGeom>
            <a:noFill/>
            <a:ln w="9525">
              <a:noFill/>
              <a:miter lim="800000"/>
              <a:headEnd/>
              <a:tailEnd/>
            </a:ln>
          </p:spPr>
        </p:pic>
      </p:grpSp>
      <p:sp>
        <p:nvSpPr>
          <p:cNvPr id="8" name="Slide Number Placeholder 7"/>
          <p:cNvSpPr>
            <a:spLocks noGrp="1"/>
          </p:cNvSpPr>
          <p:nvPr>
            <p:ph type="sldNum" sz="quarter" idx="12"/>
          </p:nvPr>
        </p:nvSpPr>
        <p:spPr/>
        <p:txBody>
          <a:bodyPr/>
          <a:lstStyle/>
          <a:p>
            <a:pPr>
              <a:defRPr/>
            </a:pPr>
            <a:fld id="{D9BA9976-1119-42E2-BA77-85C9DD494EA2}"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the Class Project (cont.)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endParaRPr lang="en-US" dirty="0" smtClean="0"/>
          </a:p>
          <a:p>
            <a:pPr marL="457200" indent="-457200">
              <a:buFont typeface="+mj-lt"/>
              <a:buAutoNum type="arabicPeriod" startAt="3"/>
            </a:pPr>
            <a:endParaRPr lang="en-US" dirty="0" smtClean="0"/>
          </a:p>
          <a:p>
            <a:pPr marL="457200" indent="-457200">
              <a:buFont typeface="+mj-lt"/>
              <a:buAutoNum type="arabicPeriod" startAt="3"/>
            </a:pPr>
            <a:endParaRPr lang="en-US" dirty="0" smtClean="0"/>
          </a:p>
        </p:txBody>
      </p:sp>
      <p:sp>
        <p:nvSpPr>
          <p:cNvPr id="10" name="TextBox 9"/>
          <p:cNvSpPr txBox="1"/>
          <p:nvPr/>
        </p:nvSpPr>
        <p:spPr>
          <a:xfrm>
            <a:off x="3320045" y="1911433"/>
            <a:ext cx="2659552" cy="4708981"/>
          </a:xfrm>
          <a:prstGeom prst="rect">
            <a:avLst/>
          </a:prstGeom>
          <a:noFill/>
        </p:spPr>
        <p:txBody>
          <a:bodyPr wrap="square" rtlCol="0">
            <a:spAutoFit/>
          </a:bodyPr>
          <a:lstStyle/>
          <a:p>
            <a:pPr algn="l"/>
            <a:r>
              <a:rPr lang="en-US" dirty="0" smtClean="0"/>
              <a:t>Two different kinds of outputs: lists and details.</a:t>
            </a:r>
          </a:p>
          <a:p>
            <a:pPr algn="l"/>
            <a:endParaRPr lang="en-US" dirty="0" smtClean="0"/>
          </a:p>
          <a:p>
            <a:pPr algn="l"/>
            <a:r>
              <a:rPr lang="en-US" dirty="0" smtClean="0"/>
              <a:t>The left is a list - it provides a summary.</a:t>
            </a:r>
          </a:p>
          <a:p>
            <a:pPr algn="l"/>
            <a:endParaRPr lang="en-US" dirty="0" smtClean="0"/>
          </a:p>
          <a:p>
            <a:pPr algn="l"/>
            <a:r>
              <a:rPr lang="en-US" dirty="0" smtClean="0"/>
              <a:t>To the right is a specific item in the list.</a:t>
            </a:r>
          </a:p>
          <a:p>
            <a:pPr algn="l"/>
            <a:endParaRPr lang="en-US" dirty="0" smtClean="0"/>
          </a:p>
          <a:p>
            <a:pPr algn="l"/>
            <a:r>
              <a:rPr lang="en-US" dirty="0" smtClean="0"/>
              <a:t>The list has to provide the ability to select an individual item</a:t>
            </a:r>
          </a:p>
        </p:txBody>
      </p:sp>
      <p:grpSp>
        <p:nvGrpSpPr>
          <p:cNvPr id="11" name="Group 10"/>
          <p:cNvGrpSpPr/>
          <p:nvPr/>
        </p:nvGrpSpPr>
        <p:grpSpPr>
          <a:xfrm>
            <a:off x="463147" y="1224642"/>
            <a:ext cx="2850079" cy="3434282"/>
            <a:chOff x="831272" y="1224642"/>
            <a:chExt cx="2850079" cy="3434282"/>
          </a:xfrm>
        </p:grpSpPr>
        <p:pic>
          <p:nvPicPr>
            <p:cNvPr id="137218" name="Picture 2"/>
            <p:cNvPicPr>
              <a:picLocks noChangeAspect="1" noChangeArrowheads="1"/>
            </p:cNvPicPr>
            <p:nvPr/>
          </p:nvPicPr>
          <p:blipFill>
            <a:blip r:embed="rId2" cstate="print"/>
            <a:srcRect/>
            <a:stretch>
              <a:fillRect/>
            </a:stretch>
          </p:blipFill>
          <p:spPr bwMode="auto">
            <a:xfrm>
              <a:off x="831272" y="1224642"/>
              <a:ext cx="2826328" cy="3002973"/>
            </a:xfrm>
            <a:prstGeom prst="rect">
              <a:avLst/>
            </a:prstGeom>
            <a:noFill/>
            <a:ln w="9525">
              <a:noFill/>
              <a:miter lim="800000"/>
              <a:headEnd/>
              <a:tailEnd/>
            </a:ln>
          </p:spPr>
        </p:pic>
        <p:pic>
          <p:nvPicPr>
            <p:cNvPr id="137219" name="Picture 3"/>
            <p:cNvPicPr>
              <a:picLocks noChangeAspect="1" noChangeArrowheads="1"/>
            </p:cNvPicPr>
            <p:nvPr/>
          </p:nvPicPr>
          <p:blipFill>
            <a:blip r:embed="rId3" cstate="print"/>
            <a:srcRect/>
            <a:stretch>
              <a:fillRect/>
            </a:stretch>
          </p:blipFill>
          <p:spPr bwMode="auto">
            <a:xfrm>
              <a:off x="871600" y="4188218"/>
              <a:ext cx="2809751" cy="470706"/>
            </a:xfrm>
            <a:prstGeom prst="rect">
              <a:avLst/>
            </a:prstGeom>
            <a:noFill/>
            <a:ln w="9525">
              <a:noFill/>
              <a:miter lim="800000"/>
              <a:headEnd/>
              <a:tailEnd/>
            </a:ln>
          </p:spPr>
        </p:pic>
      </p:grpSp>
      <p:grpSp>
        <p:nvGrpSpPr>
          <p:cNvPr id="21" name="Group 20"/>
          <p:cNvGrpSpPr/>
          <p:nvPr/>
        </p:nvGrpSpPr>
        <p:grpSpPr>
          <a:xfrm>
            <a:off x="5992986" y="1014661"/>
            <a:ext cx="2687876" cy="4756747"/>
            <a:chOff x="5992986" y="1014661"/>
            <a:chExt cx="2687876" cy="4756747"/>
          </a:xfrm>
        </p:grpSpPr>
        <p:pic>
          <p:nvPicPr>
            <p:cNvPr id="137220" name="Picture 4"/>
            <p:cNvPicPr>
              <a:picLocks noChangeAspect="1" noChangeArrowheads="1"/>
            </p:cNvPicPr>
            <p:nvPr/>
          </p:nvPicPr>
          <p:blipFill>
            <a:blip r:embed="rId4" cstate="print"/>
            <a:srcRect/>
            <a:stretch>
              <a:fillRect/>
            </a:stretch>
          </p:blipFill>
          <p:spPr bwMode="auto">
            <a:xfrm>
              <a:off x="5992986" y="1014661"/>
              <a:ext cx="2683114" cy="4756747"/>
            </a:xfrm>
            <a:prstGeom prst="rect">
              <a:avLst/>
            </a:prstGeom>
            <a:noFill/>
            <a:ln w="9525">
              <a:noFill/>
              <a:miter lim="800000"/>
              <a:headEnd/>
              <a:tailEnd/>
            </a:ln>
          </p:spPr>
        </p:pic>
        <p:sp>
          <p:nvSpPr>
            <p:cNvPr id="12" name="Rectangle 11"/>
            <p:cNvSpPr/>
            <p:nvPr/>
          </p:nvSpPr>
          <p:spPr>
            <a:xfrm>
              <a:off x="6020790" y="1175657"/>
              <a:ext cx="2660072" cy="368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Apt details</a:t>
              </a:r>
              <a:endParaRPr lang="en-US" dirty="0"/>
            </a:p>
          </p:txBody>
        </p:sp>
        <p:sp>
          <p:nvSpPr>
            <p:cNvPr id="13" name="TextBox 12"/>
            <p:cNvSpPr txBox="1"/>
            <p:nvPr/>
          </p:nvSpPr>
          <p:spPr>
            <a:xfrm>
              <a:off x="6025096" y="1757549"/>
              <a:ext cx="898222" cy="246221"/>
            </a:xfrm>
            <a:prstGeom prst="rect">
              <a:avLst/>
            </a:prstGeom>
            <a:solidFill>
              <a:schemeClr val="bg1"/>
            </a:solidFill>
          </p:spPr>
          <p:txBody>
            <a:bodyPr wrap="square" rtlCol="0">
              <a:spAutoFit/>
            </a:bodyPr>
            <a:lstStyle/>
            <a:p>
              <a:r>
                <a:rPr lang="en-US" sz="1000" dirty="0" smtClean="0">
                  <a:latin typeface="+mn-lt"/>
                </a:rPr>
                <a:t>Apt type</a:t>
              </a:r>
              <a:endParaRPr lang="en-US" sz="1000" dirty="0">
                <a:latin typeface="+mn-lt"/>
              </a:endParaRPr>
            </a:p>
          </p:txBody>
        </p:sp>
        <p:sp>
          <p:nvSpPr>
            <p:cNvPr id="14" name="TextBox 13"/>
            <p:cNvSpPr txBox="1"/>
            <p:nvPr/>
          </p:nvSpPr>
          <p:spPr>
            <a:xfrm>
              <a:off x="7127521" y="1731819"/>
              <a:ext cx="1078327" cy="246221"/>
            </a:xfrm>
            <a:prstGeom prst="rect">
              <a:avLst/>
            </a:prstGeom>
            <a:solidFill>
              <a:schemeClr val="bg1"/>
            </a:solidFill>
          </p:spPr>
          <p:txBody>
            <a:bodyPr wrap="square" rtlCol="0">
              <a:spAutoFit/>
            </a:bodyPr>
            <a:lstStyle/>
            <a:p>
              <a:r>
                <a:rPr lang="en-US" sz="1000" dirty="0" smtClean="0">
                  <a:latin typeface="+mn-lt"/>
                </a:rPr>
                <a:t>Non furnished</a:t>
              </a:r>
              <a:endParaRPr lang="en-US" sz="1000" dirty="0">
                <a:latin typeface="+mn-lt"/>
              </a:endParaRPr>
            </a:p>
          </p:txBody>
        </p:sp>
        <p:sp>
          <p:nvSpPr>
            <p:cNvPr id="15" name="TextBox 14"/>
            <p:cNvSpPr txBox="1"/>
            <p:nvPr/>
          </p:nvSpPr>
          <p:spPr>
            <a:xfrm>
              <a:off x="6023119" y="2135580"/>
              <a:ext cx="898222" cy="246221"/>
            </a:xfrm>
            <a:prstGeom prst="rect">
              <a:avLst/>
            </a:prstGeom>
            <a:solidFill>
              <a:schemeClr val="bg1"/>
            </a:solidFill>
          </p:spPr>
          <p:txBody>
            <a:bodyPr wrap="square" rtlCol="0">
              <a:spAutoFit/>
            </a:bodyPr>
            <a:lstStyle/>
            <a:p>
              <a:r>
                <a:rPr lang="en-US" sz="1000" dirty="0" smtClean="0">
                  <a:latin typeface="+mn-lt"/>
                </a:rPr>
                <a:t>Apt Name</a:t>
              </a:r>
              <a:endParaRPr lang="en-US" sz="1000" dirty="0">
                <a:latin typeface="+mn-lt"/>
              </a:endParaRPr>
            </a:p>
          </p:txBody>
        </p:sp>
        <p:sp>
          <p:nvSpPr>
            <p:cNvPr id="16" name="TextBox 15"/>
            <p:cNvSpPr txBox="1"/>
            <p:nvPr/>
          </p:nvSpPr>
          <p:spPr>
            <a:xfrm>
              <a:off x="7137417" y="2145476"/>
              <a:ext cx="1078327" cy="246221"/>
            </a:xfrm>
            <a:prstGeom prst="rect">
              <a:avLst/>
            </a:prstGeom>
            <a:solidFill>
              <a:schemeClr val="bg1"/>
            </a:solidFill>
          </p:spPr>
          <p:txBody>
            <a:bodyPr wrap="square" rtlCol="0">
              <a:spAutoFit/>
            </a:bodyPr>
            <a:lstStyle/>
            <a:p>
              <a:r>
                <a:rPr lang="en-US" sz="1000" dirty="0" smtClean="0">
                  <a:latin typeface="+mn-lt"/>
                </a:rPr>
                <a:t>Vintage Pads</a:t>
              </a:r>
              <a:endParaRPr lang="en-US" sz="1000" dirty="0">
                <a:latin typeface="+mn-lt"/>
              </a:endParaRPr>
            </a:p>
          </p:txBody>
        </p:sp>
        <p:sp>
          <p:nvSpPr>
            <p:cNvPr id="17" name="TextBox 16"/>
            <p:cNvSpPr txBox="1"/>
            <p:nvPr/>
          </p:nvSpPr>
          <p:spPr>
            <a:xfrm>
              <a:off x="6139893" y="2988625"/>
              <a:ext cx="898222" cy="246221"/>
            </a:xfrm>
            <a:prstGeom prst="rect">
              <a:avLst/>
            </a:prstGeom>
            <a:solidFill>
              <a:schemeClr val="bg1"/>
            </a:solidFill>
          </p:spPr>
          <p:txBody>
            <a:bodyPr wrap="square" rtlCol="0">
              <a:spAutoFit/>
            </a:bodyPr>
            <a:lstStyle/>
            <a:p>
              <a:r>
                <a:rPr lang="en-US" sz="1000" dirty="0" smtClean="0">
                  <a:latin typeface="+mn-lt"/>
                </a:rPr>
                <a:t>Apt Number</a:t>
              </a:r>
              <a:endParaRPr lang="en-US" sz="1000" dirty="0">
                <a:latin typeface="+mn-lt"/>
              </a:endParaRPr>
            </a:p>
          </p:txBody>
        </p:sp>
        <p:sp>
          <p:nvSpPr>
            <p:cNvPr id="18" name="TextBox 17"/>
            <p:cNvSpPr txBox="1"/>
            <p:nvPr/>
          </p:nvSpPr>
          <p:spPr>
            <a:xfrm>
              <a:off x="6280417" y="3794168"/>
              <a:ext cx="1011032" cy="246221"/>
            </a:xfrm>
            <a:prstGeom prst="rect">
              <a:avLst/>
            </a:prstGeom>
            <a:solidFill>
              <a:schemeClr val="bg1">
                <a:lumMod val="85000"/>
              </a:schemeClr>
            </a:solidFill>
          </p:spPr>
          <p:txBody>
            <a:bodyPr wrap="square" rtlCol="0">
              <a:spAutoFit/>
            </a:bodyPr>
            <a:lstStyle/>
            <a:p>
              <a:r>
                <a:rPr lang="en-US" sz="1000" dirty="0" smtClean="0">
                  <a:latin typeface="+mn-lt"/>
                </a:rPr>
                <a:t>Reserve</a:t>
              </a:r>
              <a:endParaRPr lang="en-US" sz="1000" dirty="0">
                <a:latin typeface="+mn-lt"/>
              </a:endParaRPr>
            </a:p>
          </p:txBody>
        </p:sp>
        <p:sp>
          <p:nvSpPr>
            <p:cNvPr id="19" name="TextBox 18"/>
            <p:cNvSpPr txBox="1"/>
            <p:nvPr/>
          </p:nvSpPr>
          <p:spPr>
            <a:xfrm>
              <a:off x="7454094" y="3780313"/>
              <a:ext cx="1119889" cy="246221"/>
            </a:xfrm>
            <a:prstGeom prst="rect">
              <a:avLst/>
            </a:prstGeom>
            <a:solidFill>
              <a:schemeClr val="bg1">
                <a:lumMod val="85000"/>
              </a:schemeClr>
            </a:solidFill>
          </p:spPr>
          <p:txBody>
            <a:bodyPr wrap="square" rtlCol="0">
              <a:spAutoFit/>
            </a:bodyPr>
            <a:lstStyle/>
            <a:p>
              <a:r>
                <a:rPr lang="en-US" sz="1000" dirty="0" smtClean="0">
                  <a:latin typeface="+mn-lt"/>
                </a:rPr>
                <a:t>Modify</a:t>
              </a:r>
              <a:endParaRPr lang="en-US" sz="1000" dirty="0">
                <a:latin typeface="+mn-lt"/>
              </a:endParaRPr>
            </a:p>
          </p:txBody>
        </p:sp>
        <p:sp>
          <p:nvSpPr>
            <p:cNvPr id="20" name="TextBox 19"/>
            <p:cNvSpPr txBox="1"/>
            <p:nvPr/>
          </p:nvSpPr>
          <p:spPr>
            <a:xfrm>
              <a:off x="7131481" y="4215740"/>
              <a:ext cx="1347501" cy="246221"/>
            </a:xfrm>
            <a:prstGeom prst="rect">
              <a:avLst/>
            </a:prstGeom>
            <a:solidFill>
              <a:schemeClr val="bg1">
                <a:lumMod val="85000"/>
              </a:schemeClr>
            </a:solidFill>
          </p:spPr>
          <p:txBody>
            <a:bodyPr wrap="square" rtlCol="0">
              <a:spAutoFit/>
            </a:bodyPr>
            <a:lstStyle/>
            <a:p>
              <a:r>
                <a:rPr lang="en-US" sz="1000" dirty="0" smtClean="0">
                  <a:latin typeface="+mn-lt"/>
                </a:rPr>
                <a:t>Unreserved</a:t>
              </a:r>
              <a:endParaRPr lang="en-US" sz="1000" dirty="0">
                <a:latin typeface="+mn-lt"/>
              </a:endParaRPr>
            </a:p>
          </p:txBody>
        </p:sp>
      </p:grpSp>
      <p:sp>
        <p:nvSpPr>
          <p:cNvPr id="22" name="Slide Number Placeholder 21"/>
          <p:cNvSpPr>
            <a:spLocks noGrp="1"/>
          </p:cNvSpPr>
          <p:nvPr>
            <p:ph type="sldNum" sz="quarter" idx="12"/>
          </p:nvPr>
        </p:nvSpPr>
        <p:spPr/>
        <p:txBody>
          <a:bodyPr/>
          <a:lstStyle/>
          <a:p>
            <a:pPr>
              <a:defRPr/>
            </a:pPr>
            <a:fld id="{D9BA9976-1119-42E2-BA77-85C9DD494EA2}"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and the Class Project (cont.)</a:t>
            </a:r>
            <a:endParaRPr lang="en-US" dirty="0"/>
          </a:p>
        </p:txBody>
      </p:sp>
      <p:sp>
        <p:nvSpPr>
          <p:cNvPr id="22" name="Slide Number Placeholder 21"/>
          <p:cNvSpPr>
            <a:spLocks noGrp="1"/>
          </p:cNvSpPr>
          <p:nvPr>
            <p:ph type="sldNum" sz="quarter" idx="12"/>
          </p:nvPr>
        </p:nvSpPr>
        <p:spPr/>
        <p:txBody>
          <a:bodyPr/>
          <a:lstStyle/>
          <a:p>
            <a:pPr>
              <a:defRPr/>
            </a:pPr>
            <a:fld id="{D9BA9976-1119-42E2-BA77-85C9DD494EA2}" type="slidenum">
              <a:rPr lang="en-US" smtClean="0"/>
              <a:pPr>
                <a:defRPr/>
              </a:pPr>
              <a:t>42</a:t>
            </a:fld>
            <a:endParaRPr lang="en-US" dirty="0"/>
          </a:p>
        </p:txBody>
      </p:sp>
      <p:sp>
        <p:nvSpPr>
          <p:cNvPr id="21" name="Content Placeholder 20"/>
          <p:cNvSpPr>
            <a:spLocks noGrp="1"/>
          </p:cNvSpPr>
          <p:nvPr>
            <p:ph idx="1"/>
          </p:nvPr>
        </p:nvSpPr>
        <p:spPr/>
        <p:txBody>
          <a:bodyPr/>
          <a:lstStyle/>
          <a:p>
            <a:r>
              <a:rPr lang="en-US" dirty="0" smtClean="0"/>
              <a:t>What you are doing for the requirements is laying out the</a:t>
            </a:r>
          </a:p>
          <a:p>
            <a:pPr marL="857250" lvl="1" indent="-457200">
              <a:buFont typeface="+mj-lt"/>
              <a:buAutoNum type="arabicPeriod"/>
            </a:pPr>
            <a:r>
              <a:rPr lang="en-US" dirty="0" smtClean="0"/>
              <a:t>Inputs</a:t>
            </a:r>
          </a:p>
          <a:p>
            <a:pPr marL="857250" lvl="1" indent="-457200">
              <a:buFont typeface="+mj-lt"/>
              <a:buAutoNum type="arabicPeriod"/>
            </a:pPr>
            <a:r>
              <a:rPr lang="en-US" dirty="0" smtClean="0"/>
              <a:t>Outputs</a:t>
            </a:r>
          </a:p>
          <a:p>
            <a:pPr marL="857250" lvl="1" indent="-457200">
              <a:buFont typeface="+mj-lt"/>
              <a:buAutoNum type="arabicPeriod"/>
            </a:pPr>
            <a:r>
              <a:rPr lang="en-US" dirty="0" smtClean="0"/>
              <a:t>Processing (sorting on what and how/confirmation &amp; redirect)</a:t>
            </a:r>
          </a:p>
          <a:p>
            <a:pPr marL="857250" lvl="1" indent="-457200">
              <a:buFont typeface="+mj-lt"/>
              <a:buAutoNum type="arabicPeriod"/>
            </a:pPr>
            <a:r>
              <a:rPr lang="en-US" dirty="0" smtClean="0"/>
              <a:t>Application Flow (UCID tables)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in the Life Cycle</a:t>
            </a:r>
            <a:endParaRPr lang="en-US" dirty="0"/>
          </a:p>
        </p:txBody>
      </p:sp>
      <p:sp>
        <p:nvSpPr>
          <p:cNvPr id="4" name="Rectangle 3"/>
          <p:cNvSpPr/>
          <p:nvPr/>
        </p:nvSpPr>
        <p:spPr>
          <a:xfrm>
            <a:off x="723776" y="1626743"/>
            <a:ext cx="1531089" cy="6379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smtClean="0">
                <a:solidFill>
                  <a:schemeClr val="tx1"/>
                </a:solidFill>
              </a:rPr>
              <a:t>System Requirements</a:t>
            </a:r>
            <a:endParaRPr lang="en-US" sz="1800" dirty="0">
              <a:solidFill>
                <a:schemeClr val="tx1"/>
              </a:solidFill>
            </a:endParaRPr>
          </a:p>
        </p:txBody>
      </p:sp>
      <p:sp>
        <p:nvSpPr>
          <p:cNvPr id="5" name="Rectangle 4"/>
          <p:cNvSpPr/>
          <p:nvPr/>
        </p:nvSpPr>
        <p:spPr>
          <a:xfrm>
            <a:off x="1446160" y="2523422"/>
            <a:ext cx="1531089" cy="6379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Software Requirements</a:t>
            </a:r>
            <a:endParaRPr lang="en-US" sz="1800" dirty="0">
              <a:solidFill>
                <a:schemeClr val="tx1"/>
              </a:solidFill>
            </a:endParaRPr>
          </a:p>
        </p:txBody>
      </p:sp>
      <p:sp>
        <p:nvSpPr>
          <p:cNvPr id="6" name="Rectangle 5"/>
          <p:cNvSpPr/>
          <p:nvPr/>
        </p:nvSpPr>
        <p:spPr>
          <a:xfrm>
            <a:off x="2168544" y="3345673"/>
            <a:ext cx="1672856" cy="6379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Software High-level Design</a:t>
            </a:r>
            <a:endParaRPr lang="en-US" sz="1800" dirty="0">
              <a:solidFill>
                <a:schemeClr val="tx1"/>
              </a:solidFill>
            </a:endParaRPr>
          </a:p>
        </p:txBody>
      </p:sp>
      <p:sp>
        <p:nvSpPr>
          <p:cNvPr id="7" name="Rectangle 6"/>
          <p:cNvSpPr/>
          <p:nvPr/>
        </p:nvSpPr>
        <p:spPr>
          <a:xfrm>
            <a:off x="2745604" y="4167924"/>
            <a:ext cx="1672856" cy="6379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Software Detailed Design</a:t>
            </a:r>
            <a:endParaRPr lang="en-US" sz="1800" dirty="0">
              <a:solidFill>
                <a:schemeClr val="tx1"/>
              </a:solidFill>
            </a:endParaRPr>
          </a:p>
        </p:txBody>
      </p:sp>
      <p:sp>
        <p:nvSpPr>
          <p:cNvPr id="8" name="Rectangle 7"/>
          <p:cNvSpPr/>
          <p:nvPr/>
        </p:nvSpPr>
        <p:spPr>
          <a:xfrm>
            <a:off x="3896846" y="4990175"/>
            <a:ext cx="1672856" cy="6379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Software Coding</a:t>
            </a:r>
            <a:endParaRPr lang="en-US" sz="1800" dirty="0">
              <a:solidFill>
                <a:schemeClr val="tx1"/>
              </a:solidFill>
            </a:endParaRPr>
          </a:p>
        </p:txBody>
      </p:sp>
      <p:sp>
        <p:nvSpPr>
          <p:cNvPr id="9" name="Rectangle 8"/>
          <p:cNvSpPr/>
          <p:nvPr/>
        </p:nvSpPr>
        <p:spPr>
          <a:xfrm>
            <a:off x="5016189" y="4160836"/>
            <a:ext cx="1672856" cy="6379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Software Integration Test</a:t>
            </a:r>
            <a:endParaRPr lang="en-US" sz="1800" dirty="0">
              <a:solidFill>
                <a:schemeClr val="tx1"/>
              </a:solidFill>
            </a:endParaRPr>
          </a:p>
        </p:txBody>
      </p:sp>
      <p:sp>
        <p:nvSpPr>
          <p:cNvPr id="10" name="Rectangle 9"/>
          <p:cNvSpPr/>
          <p:nvPr/>
        </p:nvSpPr>
        <p:spPr>
          <a:xfrm>
            <a:off x="5625148" y="3303143"/>
            <a:ext cx="1672856" cy="6379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Software Integration Test</a:t>
            </a:r>
            <a:endParaRPr lang="en-US" sz="1800" dirty="0">
              <a:solidFill>
                <a:schemeClr val="tx1"/>
              </a:solidFill>
            </a:endParaRPr>
          </a:p>
        </p:txBody>
      </p:sp>
      <p:sp>
        <p:nvSpPr>
          <p:cNvPr id="11" name="Rectangle 10"/>
          <p:cNvSpPr/>
          <p:nvPr/>
        </p:nvSpPr>
        <p:spPr>
          <a:xfrm>
            <a:off x="6489299" y="2445450"/>
            <a:ext cx="1761566" cy="6379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Software Verification Test</a:t>
            </a:r>
            <a:endParaRPr lang="en-US" sz="1800" dirty="0">
              <a:solidFill>
                <a:schemeClr val="tx1"/>
              </a:solidFill>
            </a:endParaRPr>
          </a:p>
        </p:txBody>
      </p:sp>
      <p:sp>
        <p:nvSpPr>
          <p:cNvPr id="12" name="Rectangle 11"/>
          <p:cNvSpPr/>
          <p:nvPr/>
        </p:nvSpPr>
        <p:spPr>
          <a:xfrm>
            <a:off x="7272670" y="1587757"/>
            <a:ext cx="1753635" cy="6379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Software Acceptance Test</a:t>
            </a:r>
            <a:endParaRPr lang="en-US" sz="1800" dirty="0">
              <a:solidFill>
                <a:schemeClr val="tx1"/>
              </a:solidFill>
            </a:endParaRPr>
          </a:p>
        </p:txBody>
      </p:sp>
      <p:cxnSp>
        <p:nvCxnSpPr>
          <p:cNvPr id="14" name="Straight Arrow Connector 13"/>
          <p:cNvCxnSpPr/>
          <p:nvPr/>
        </p:nvCxnSpPr>
        <p:spPr>
          <a:xfrm flipH="1">
            <a:off x="2466753" y="1913822"/>
            <a:ext cx="46145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055089" y="2828222"/>
            <a:ext cx="3303181" cy="14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3983666" y="3643384"/>
            <a:ext cx="1407041" cy="35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486943" y="4486901"/>
            <a:ext cx="44656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0753" y="1084521"/>
            <a:ext cx="3455581" cy="23710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
        <p:nvSpPr>
          <p:cNvPr id="21" name="Slide Number Placeholder 20"/>
          <p:cNvSpPr>
            <a:spLocks noGrp="1"/>
          </p:cNvSpPr>
          <p:nvPr>
            <p:ph type="sldNum" sz="quarter" idx="12"/>
          </p:nvPr>
        </p:nvSpPr>
        <p:spPr/>
        <p:txBody>
          <a:bodyPr/>
          <a:lstStyle/>
          <a:p>
            <a:pPr>
              <a:defRPr/>
            </a:pPr>
            <a:fld id="{494090DE-A043-4CDB-BC0B-983C13703E89}"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820738" y="1833563"/>
            <a:ext cx="2717800" cy="749300"/>
            <a:chOff x="517" y="1120"/>
            <a:chExt cx="1712" cy="472"/>
          </a:xfrm>
        </p:grpSpPr>
        <p:sp>
          <p:nvSpPr>
            <p:cNvPr id="13353" name="Text Box 4"/>
            <p:cNvSpPr txBox="1">
              <a:spLocks noChangeArrowheads="1"/>
            </p:cNvSpPr>
            <p:nvPr/>
          </p:nvSpPr>
          <p:spPr bwMode="auto">
            <a:xfrm>
              <a:off x="517" y="1361"/>
              <a:ext cx="1712" cy="231"/>
            </a:xfrm>
            <a:prstGeom prst="rect">
              <a:avLst/>
            </a:prstGeom>
            <a:solidFill>
              <a:schemeClr val="bg1"/>
            </a:solidFill>
            <a:ln w="9525">
              <a:miter lim="800000"/>
              <a:headEnd/>
              <a:tailEnd/>
            </a:ln>
            <a:scene3d>
              <a:camera prst="legacyPerspectiveTopLeft"/>
              <a:lightRig rig="legacyFlat3" dir="r"/>
            </a:scene3d>
            <a:sp3d extrusionH="227000" prstMaterial="legacyMatte">
              <a:bevelT w="13500" h="13500" prst="angle"/>
              <a:bevelB w="13500" h="13500" prst="angle"/>
              <a:extrusionClr>
                <a:schemeClr val="bg1"/>
              </a:extrusionClr>
            </a:sp3d>
          </p:spPr>
          <p:txBody>
            <a:bodyPr wrap="none" anchor="ctr">
              <a:spAutoFit/>
              <a:flatTx/>
            </a:bodyPr>
            <a:lstStyle/>
            <a:p>
              <a:r>
                <a:rPr lang="en-US" sz="1800" i="1">
                  <a:solidFill>
                    <a:schemeClr val="hlink"/>
                  </a:solidFill>
                  <a:latin typeface="Arial Narrow" pitchFamily="34" charset="0"/>
                </a:rPr>
                <a:t>Vision and Scope Document</a:t>
              </a:r>
            </a:p>
          </p:txBody>
        </p:sp>
        <p:sp>
          <p:nvSpPr>
            <p:cNvPr id="13354" name="Line 5"/>
            <p:cNvSpPr>
              <a:spLocks noChangeShapeType="1"/>
            </p:cNvSpPr>
            <p:nvPr/>
          </p:nvSpPr>
          <p:spPr bwMode="auto">
            <a:xfrm>
              <a:off x="896" y="1120"/>
              <a:ext cx="232" cy="224"/>
            </a:xfrm>
            <a:prstGeom prst="line">
              <a:avLst/>
            </a:prstGeom>
            <a:noFill/>
            <a:ln w="38100">
              <a:solidFill>
                <a:schemeClr val="tx1"/>
              </a:solidFill>
              <a:round/>
              <a:headEnd/>
              <a:tailEnd type="triangle" w="med" len="med"/>
            </a:ln>
          </p:spPr>
          <p:txBody>
            <a:bodyPr anchor="ctr">
              <a:spAutoFit/>
            </a:bodyPr>
            <a:lstStyle/>
            <a:p>
              <a:endParaRPr lang="en-US"/>
            </a:p>
          </p:txBody>
        </p:sp>
      </p:grpSp>
      <p:grpSp>
        <p:nvGrpSpPr>
          <p:cNvPr id="3" name="Group 6"/>
          <p:cNvGrpSpPr>
            <a:grpSpLocks/>
          </p:cNvGrpSpPr>
          <p:nvPr/>
        </p:nvGrpSpPr>
        <p:grpSpPr bwMode="auto">
          <a:xfrm>
            <a:off x="1878013" y="2595563"/>
            <a:ext cx="1830387" cy="981075"/>
            <a:chOff x="1183" y="1600"/>
            <a:chExt cx="1153" cy="618"/>
          </a:xfrm>
        </p:grpSpPr>
        <p:grpSp>
          <p:nvGrpSpPr>
            <p:cNvPr id="4" name="Group 7"/>
            <p:cNvGrpSpPr>
              <a:grpSpLocks/>
            </p:cNvGrpSpPr>
            <p:nvPr/>
          </p:nvGrpSpPr>
          <p:grpSpPr bwMode="auto">
            <a:xfrm>
              <a:off x="1183" y="1844"/>
              <a:ext cx="1153" cy="374"/>
              <a:chOff x="1183" y="1844"/>
              <a:chExt cx="1153" cy="374"/>
            </a:xfrm>
          </p:grpSpPr>
          <p:sp>
            <p:nvSpPr>
              <p:cNvPr id="13351" name="Oval 8"/>
              <p:cNvSpPr>
                <a:spLocks noChangeArrowheads="1"/>
              </p:cNvSpPr>
              <p:nvPr/>
            </p:nvSpPr>
            <p:spPr bwMode="auto">
              <a:xfrm>
                <a:off x="1183" y="1844"/>
                <a:ext cx="1153" cy="374"/>
              </a:xfrm>
              <a:prstGeom prst="ellipse">
                <a:avLst/>
              </a:prstGeom>
              <a:solidFill>
                <a:srgbClr val="21E9D6"/>
              </a:solidFill>
              <a:ln w="12700">
                <a:solidFill>
                  <a:schemeClr val="tx1"/>
                </a:solidFill>
                <a:round/>
                <a:headEnd type="none" w="sm" len="sm"/>
                <a:tailEnd type="none" w="sm" len="sm"/>
              </a:ln>
            </p:spPr>
            <p:txBody>
              <a:bodyPr wrap="none" anchor="ctr"/>
              <a:lstStyle/>
              <a:p>
                <a:endParaRPr lang="en-US"/>
              </a:p>
            </p:txBody>
          </p:sp>
          <p:sp>
            <p:nvSpPr>
              <p:cNvPr id="13352" name="Rectangle 9"/>
              <p:cNvSpPr>
                <a:spLocks noChangeArrowheads="1"/>
              </p:cNvSpPr>
              <p:nvPr/>
            </p:nvSpPr>
            <p:spPr bwMode="auto">
              <a:xfrm>
                <a:off x="1398" y="1885"/>
                <a:ext cx="698" cy="278"/>
              </a:xfrm>
              <a:prstGeom prst="rect">
                <a:avLst/>
              </a:prstGeom>
              <a:noFill/>
              <a:ln w="9525">
                <a:noFill/>
                <a:miter lim="800000"/>
                <a:headEnd/>
                <a:tailEnd/>
              </a:ln>
            </p:spPr>
            <p:txBody>
              <a:bodyPr wrap="none" lIns="0" tIns="0" rIns="0" bIns="0">
                <a:spAutoFit/>
              </a:bodyPr>
              <a:lstStyle/>
              <a:p>
                <a:pPr>
                  <a:lnSpc>
                    <a:spcPct val="90000"/>
                  </a:lnSpc>
                </a:pPr>
                <a:r>
                  <a:rPr lang="en-US">
                    <a:latin typeface="Arial Narrow" pitchFamily="34" charset="0"/>
                  </a:rPr>
                  <a:t>User</a:t>
                </a:r>
              </a:p>
              <a:p>
                <a:pPr>
                  <a:lnSpc>
                    <a:spcPct val="90000"/>
                  </a:lnSpc>
                </a:pPr>
                <a:r>
                  <a:rPr lang="en-US">
                    <a:latin typeface="Arial Narrow" pitchFamily="34" charset="0"/>
                  </a:rPr>
                  <a:t>Requirements</a:t>
                </a:r>
                <a:endParaRPr lang="en-US" sz="2400" b="0" i="1">
                  <a:latin typeface="Arial Narrow" pitchFamily="34" charset="0"/>
                </a:endParaRPr>
              </a:p>
            </p:txBody>
          </p:sp>
        </p:grpSp>
        <p:sp>
          <p:nvSpPr>
            <p:cNvPr id="13350" name="Line 10"/>
            <p:cNvSpPr>
              <a:spLocks noChangeShapeType="1"/>
            </p:cNvSpPr>
            <p:nvPr/>
          </p:nvSpPr>
          <p:spPr bwMode="auto">
            <a:xfrm>
              <a:off x="1304" y="1600"/>
              <a:ext cx="216" cy="232"/>
            </a:xfrm>
            <a:prstGeom prst="line">
              <a:avLst/>
            </a:prstGeom>
            <a:noFill/>
            <a:ln w="38100">
              <a:solidFill>
                <a:schemeClr val="tx1"/>
              </a:solidFill>
              <a:round/>
              <a:headEnd/>
              <a:tailEnd type="triangle" w="med" len="med"/>
            </a:ln>
          </p:spPr>
          <p:txBody>
            <a:bodyPr anchor="ctr">
              <a:spAutoFit/>
            </a:bodyPr>
            <a:lstStyle/>
            <a:p>
              <a:endParaRPr lang="en-US"/>
            </a:p>
          </p:txBody>
        </p:sp>
      </p:grpSp>
      <p:grpSp>
        <p:nvGrpSpPr>
          <p:cNvPr id="5" name="Group 11"/>
          <p:cNvGrpSpPr>
            <a:grpSpLocks/>
          </p:cNvGrpSpPr>
          <p:nvPr/>
        </p:nvGrpSpPr>
        <p:grpSpPr bwMode="auto">
          <a:xfrm>
            <a:off x="2855913" y="3573463"/>
            <a:ext cx="1998662" cy="869950"/>
            <a:chOff x="1799" y="2216"/>
            <a:chExt cx="1259" cy="548"/>
          </a:xfrm>
        </p:grpSpPr>
        <p:sp>
          <p:nvSpPr>
            <p:cNvPr id="13347" name="Text Box 12"/>
            <p:cNvSpPr txBox="1">
              <a:spLocks noChangeArrowheads="1"/>
            </p:cNvSpPr>
            <p:nvPr/>
          </p:nvSpPr>
          <p:spPr bwMode="auto">
            <a:xfrm>
              <a:off x="1799" y="2533"/>
              <a:ext cx="1259" cy="231"/>
            </a:xfrm>
            <a:prstGeom prst="rect">
              <a:avLst/>
            </a:prstGeom>
            <a:solidFill>
              <a:schemeClr val="bg1"/>
            </a:solidFill>
            <a:ln w="9525">
              <a:miter lim="800000"/>
              <a:headEnd/>
              <a:tailEnd/>
            </a:ln>
            <a:scene3d>
              <a:camera prst="legacyPerspectiveTopLeft"/>
              <a:lightRig rig="legacyFlat3" dir="r"/>
            </a:scene3d>
            <a:sp3d extrusionH="430200" prstMaterial="legacyMatte">
              <a:bevelT w="13500" h="13500" prst="angle"/>
              <a:bevelB w="13500" h="13500" prst="angle"/>
              <a:extrusionClr>
                <a:schemeClr val="bg1"/>
              </a:extrusionClr>
            </a:sp3d>
          </p:spPr>
          <p:txBody>
            <a:bodyPr wrap="none" anchor="ctr">
              <a:spAutoFit/>
              <a:flatTx/>
            </a:bodyPr>
            <a:lstStyle/>
            <a:p>
              <a:r>
                <a:rPr lang="en-US" sz="1800" i="1">
                  <a:solidFill>
                    <a:schemeClr val="hlink"/>
                  </a:solidFill>
                  <a:latin typeface="Arial Narrow" pitchFamily="34" charset="0"/>
                </a:rPr>
                <a:t>Use Case Document</a:t>
              </a:r>
            </a:p>
          </p:txBody>
        </p:sp>
        <p:sp>
          <p:nvSpPr>
            <p:cNvPr id="13348" name="Line 13"/>
            <p:cNvSpPr>
              <a:spLocks noChangeShapeType="1"/>
            </p:cNvSpPr>
            <p:nvPr/>
          </p:nvSpPr>
          <p:spPr bwMode="auto">
            <a:xfrm>
              <a:off x="1824" y="2216"/>
              <a:ext cx="248" cy="272"/>
            </a:xfrm>
            <a:prstGeom prst="line">
              <a:avLst/>
            </a:prstGeom>
            <a:noFill/>
            <a:ln w="38100">
              <a:solidFill>
                <a:schemeClr val="tx1"/>
              </a:solidFill>
              <a:round/>
              <a:headEnd/>
              <a:tailEnd type="triangle" w="med" len="med"/>
            </a:ln>
          </p:spPr>
          <p:txBody>
            <a:bodyPr wrap="none" anchor="ctr">
              <a:spAutoFit/>
            </a:bodyPr>
            <a:lstStyle/>
            <a:p>
              <a:endParaRPr lang="en-US"/>
            </a:p>
          </p:txBody>
        </p:sp>
      </p:grpSp>
      <p:grpSp>
        <p:nvGrpSpPr>
          <p:cNvPr id="6" name="Group 14"/>
          <p:cNvGrpSpPr>
            <a:grpSpLocks/>
          </p:cNvGrpSpPr>
          <p:nvPr/>
        </p:nvGrpSpPr>
        <p:grpSpPr bwMode="auto">
          <a:xfrm>
            <a:off x="3500438" y="4449763"/>
            <a:ext cx="1830387" cy="1016000"/>
            <a:chOff x="2205" y="2768"/>
            <a:chExt cx="1153" cy="640"/>
          </a:xfrm>
        </p:grpSpPr>
        <p:grpSp>
          <p:nvGrpSpPr>
            <p:cNvPr id="7" name="Group 15"/>
            <p:cNvGrpSpPr>
              <a:grpSpLocks/>
            </p:cNvGrpSpPr>
            <p:nvPr/>
          </p:nvGrpSpPr>
          <p:grpSpPr bwMode="auto">
            <a:xfrm>
              <a:off x="2205" y="3034"/>
              <a:ext cx="1153" cy="374"/>
              <a:chOff x="2205" y="3034"/>
              <a:chExt cx="1153" cy="374"/>
            </a:xfrm>
          </p:grpSpPr>
          <p:sp>
            <p:nvSpPr>
              <p:cNvPr id="13345" name="Oval 16"/>
              <p:cNvSpPr>
                <a:spLocks noChangeArrowheads="1"/>
              </p:cNvSpPr>
              <p:nvPr/>
            </p:nvSpPr>
            <p:spPr bwMode="auto">
              <a:xfrm>
                <a:off x="2205" y="3034"/>
                <a:ext cx="1153" cy="374"/>
              </a:xfrm>
              <a:prstGeom prst="ellipse">
                <a:avLst/>
              </a:prstGeom>
              <a:solidFill>
                <a:srgbClr val="21E9D6"/>
              </a:solidFill>
              <a:ln w="12700">
                <a:solidFill>
                  <a:schemeClr val="tx1"/>
                </a:solidFill>
                <a:round/>
                <a:headEnd type="none" w="sm" len="sm"/>
                <a:tailEnd type="none" w="sm" len="sm"/>
              </a:ln>
            </p:spPr>
            <p:txBody>
              <a:bodyPr wrap="none" anchor="ctr"/>
              <a:lstStyle/>
              <a:p>
                <a:endParaRPr lang="en-US"/>
              </a:p>
            </p:txBody>
          </p:sp>
          <p:sp>
            <p:nvSpPr>
              <p:cNvPr id="13346" name="Rectangle 17"/>
              <p:cNvSpPr>
                <a:spLocks noChangeArrowheads="1"/>
              </p:cNvSpPr>
              <p:nvPr/>
            </p:nvSpPr>
            <p:spPr bwMode="auto">
              <a:xfrm>
                <a:off x="2420" y="3075"/>
                <a:ext cx="698" cy="278"/>
              </a:xfrm>
              <a:prstGeom prst="rect">
                <a:avLst/>
              </a:prstGeom>
              <a:noFill/>
              <a:ln w="9525">
                <a:noFill/>
                <a:miter lim="800000"/>
                <a:headEnd/>
                <a:tailEnd/>
              </a:ln>
            </p:spPr>
            <p:txBody>
              <a:bodyPr wrap="none" lIns="0" tIns="0" rIns="0" bIns="0">
                <a:spAutoFit/>
              </a:bodyPr>
              <a:lstStyle/>
              <a:p>
                <a:pPr>
                  <a:lnSpc>
                    <a:spcPct val="90000"/>
                  </a:lnSpc>
                </a:pPr>
                <a:r>
                  <a:rPr lang="en-US">
                    <a:latin typeface="Arial Narrow" pitchFamily="34" charset="0"/>
                  </a:rPr>
                  <a:t>Functional</a:t>
                </a:r>
              </a:p>
              <a:p>
                <a:pPr>
                  <a:lnSpc>
                    <a:spcPct val="90000"/>
                  </a:lnSpc>
                </a:pPr>
                <a:r>
                  <a:rPr lang="en-US">
                    <a:latin typeface="Arial Narrow" pitchFamily="34" charset="0"/>
                  </a:rPr>
                  <a:t>Requirements</a:t>
                </a:r>
                <a:endParaRPr lang="en-US" sz="2400" b="0" i="1">
                  <a:latin typeface="Arial Narrow" pitchFamily="34" charset="0"/>
                </a:endParaRPr>
              </a:p>
            </p:txBody>
          </p:sp>
        </p:grpSp>
        <p:sp>
          <p:nvSpPr>
            <p:cNvPr id="13344" name="Line 18"/>
            <p:cNvSpPr>
              <a:spLocks noChangeShapeType="1"/>
            </p:cNvSpPr>
            <p:nvPr/>
          </p:nvSpPr>
          <p:spPr bwMode="auto">
            <a:xfrm>
              <a:off x="2328" y="2768"/>
              <a:ext cx="248" cy="240"/>
            </a:xfrm>
            <a:prstGeom prst="line">
              <a:avLst/>
            </a:prstGeom>
            <a:noFill/>
            <a:ln w="38100">
              <a:solidFill>
                <a:schemeClr val="tx1"/>
              </a:solidFill>
              <a:round/>
              <a:headEnd/>
              <a:tailEnd type="triangle" w="med" len="med"/>
            </a:ln>
          </p:spPr>
          <p:txBody>
            <a:bodyPr wrap="none" anchor="ctr">
              <a:spAutoFit/>
            </a:bodyPr>
            <a:lstStyle/>
            <a:p>
              <a:endParaRPr lang="en-US"/>
            </a:p>
          </p:txBody>
        </p:sp>
      </p:grpSp>
      <p:grpSp>
        <p:nvGrpSpPr>
          <p:cNvPr id="8" name="Group 19"/>
          <p:cNvGrpSpPr>
            <a:grpSpLocks/>
          </p:cNvGrpSpPr>
          <p:nvPr/>
        </p:nvGrpSpPr>
        <p:grpSpPr bwMode="auto">
          <a:xfrm>
            <a:off x="4124325" y="5478463"/>
            <a:ext cx="3500438" cy="793750"/>
            <a:chOff x="2598" y="3416"/>
            <a:chExt cx="2205" cy="500"/>
          </a:xfrm>
        </p:grpSpPr>
        <p:sp>
          <p:nvSpPr>
            <p:cNvPr id="13341" name="Text Box 20"/>
            <p:cNvSpPr txBox="1">
              <a:spLocks noChangeArrowheads="1"/>
            </p:cNvSpPr>
            <p:nvPr/>
          </p:nvSpPr>
          <p:spPr bwMode="auto">
            <a:xfrm>
              <a:off x="2598" y="3685"/>
              <a:ext cx="2205" cy="231"/>
            </a:xfrm>
            <a:prstGeom prst="rect">
              <a:avLst/>
            </a:prstGeom>
            <a:solidFill>
              <a:schemeClr val="bg1"/>
            </a:solidFill>
            <a:ln w="9525">
              <a:miter lim="800000"/>
              <a:headEnd/>
              <a:tailEnd/>
            </a:ln>
            <a:scene3d>
              <a:camera prst="legacyPerspectiveTopLeft"/>
              <a:lightRig rig="legacyFlat3" dir="r"/>
            </a:scene3d>
            <a:sp3d extrusionH="430200" prstMaterial="legacyMatte">
              <a:bevelT w="13500" h="13500" prst="angle"/>
              <a:bevelB w="13500" h="13500" prst="angle"/>
              <a:extrusionClr>
                <a:schemeClr val="bg1"/>
              </a:extrusionClr>
            </a:sp3d>
          </p:spPr>
          <p:txBody>
            <a:bodyPr wrap="none" anchor="ctr">
              <a:spAutoFit/>
              <a:flatTx/>
            </a:bodyPr>
            <a:lstStyle/>
            <a:p>
              <a:r>
                <a:rPr lang="en-US" sz="1800" i="1">
                  <a:solidFill>
                    <a:schemeClr val="hlink"/>
                  </a:solidFill>
                  <a:latin typeface="Arial Narrow" pitchFamily="34" charset="0"/>
                </a:rPr>
                <a:t>Software Requirements Specification</a:t>
              </a:r>
            </a:p>
          </p:txBody>
        </p:sp>
        <p:sp>
          <p:nvSpPr>
            <p:cNvPr id="13342" name="Line 21"/>
            <p:cNvSpPr>
              <a:spLocks noChangeShapeType="1"/>
            </p:cNvSpPr>
            <p:nvPr/>
          </p:nvSpPr>
          <p:spPr bwMode="auto">
            <a:xfrm>
              <a:off x="2808" y="3416"/>
              <a:ext cx="256" cy="240"/>
            </a:xfrm>
            <a:prstGeom prst="line">
              <a:avLst/>
            </a:prstGeom>
            <a:noFill/>
            <a:ln w="38100">
              <a:solidFill>
                <a:schemeClr val="tx1"/>
              </a:solidFill>
              <a:round/>
              <a:headEnd/>
              <a:tailEnd type="triangle" w="med" len="med"/>
            </a:ln>
          </p:spPr>
          <p:txBody>
            <a:bodyPr anchor="ctr">
              <a:spAutoFit/>
            </a:bodyPr>
            <a:lstStyle/>
            <a:p>
              <a:endParaRPr lang="en-US"/>
            </a:p>
          </p:txBody>
        </p:sp>
      </p:grpSp>
      <p:grpSp>
        <p:nvGrpSpPr>
          <p:cNvPr id="9" name="Group 22"/>
          <p:cNvGrpSpPr>
            <a:grpSpLocks/>
          </p:cNvGrpSpPr>
          <p:nvPr/>
        </p:nvGrpSpPr>
        <p:grpSpPr bwMode="auto">
          <a:xfrm>
            <a:off x="7065963" y="4905375"/>
            <a:ext cx="1830387" cy="915988"/>
            <a:chOff x="4451" y="3055"/>
            <a:chExt cx="1153" cy="577"/>
          </a:xfrm>
        </p:grpSpPr>
        <p:grpSp>
          <p:nvGrpSpPr>
            <p:cNvPr id="10" name="Group 23"/>
            <p:cNvGrpSpPr>
              <a:grpSpLocks/>
            </p:cNvGrpSpPr>
            <p:nvPr/>
          </p:nvGrpSpPr>
          <p:grpSpPr bwMode="auto">
            <a:xfrm>
              <a:off x="4451" y="3055"/>
              <a:ext cx="1153" cy="374"/>
              <a:chOff x="4451" y="3055"/>
              <a:chExt cx="1153" cy="374"/>
            </a:xfrm>
          </p:grpSpPr>
          <p:sp>
            <p:nvSpPr>
              <p:cNvPr id="13339" name="Oval 24"/>
              <p:cNvSpPr>
                <a:spLocks noChangeArrowheads="1"/>
              </p:cNvSpPr>
              <p:nvPr/>
            </p:nvSpPr>
            <p:spPr bwMode="auto">
              <a:xfrm>
                <a:off x="4451" y="3055"/>
                <a:ext cx="1153" cy="374"/>
              </a:xfrm>
              <a:prstGeom prst="ellipse">
                <a:avLst/>
              </a:prstGeom>
              <a:solidFill>
                <a:srgbClr val="21E9D6"/>
              </a:solidFill>
              <a:ln w="12700">
                <a:solidFill>
                  <a:schemeClr val="tx1"/>
                </a:solidFill>
                <a:round/>
                <a:headEnd type="none" w="sm" len="sm"/>
                <a:tailEnd type="none" w="sm" len="sm"/>
              </a:ln>
            </p:spPr>
            <p:txBody>
              <a:bodyPr wrap="none" anchor="ctr"/>
              <a:lstStyle/>
              <a:p>
                <a:endParaRPr lang="en-US"/>
              </a:p>
            </p:txBody>
          </p:sp>
          <p:sp>
            <p:nvSpPr>
              <p:cNvPr id="13340" name="Rectangle 25"/>
              <p:cNvSpPr>
                <a:spLocks noChangeArrowheads="1"/>
              </p:cNvSpPr>
              <p:nvPr/>
            </p:nvSpPr>
            <p:spPr bwMode="auto">
              <a:xfrm>
                <a:off x="4733" y="3174"/>
                <a:ext cx="582" cy="139"/>
              </a:xfrm>
              <a:prstGeom prst="rect">
                <a:avLst/>
              </a:prstGeom>
              <a:noFill/>
              <a:ln w="9525">
                <a:noFill/>
                <a:miter lim="800000"/>
                <a:headEnd/>
                <a:tailEnd/>
              </a:ln>
            </p:spPr>
            <p:txBody>
              <a:bodyPr wrap="none" lIns="0" tIns="0" rIns="0" bIns="0">
                <a:spAutoFit/>
              </a:bodyPr>
              <a:lstStyle/>
              <a:p>
                <a:pPr>
                  <a:lnSpc>
                    <a:spcPct val="90000"/>
                  </a:lnSpc>
                </a:pPr>
                <a:r>
                  <a:rPr lang="en-US" dirty="0">
                    <a:latin typeface="Arial Narrow" pitchFamily="34" charset="0"/>
                  </a:rPr>
                  <a:t>Constraints</a:t>
                </a:r>
                <a:endParaRPr lang="en-US" sz="2400" b="0" i="1" dirty="0">
                  <a:solidFill>
                    <a:schemeClr val="bg1"/>
                  </a:solidFill>
                  <a:latin typeface="Arial Narrow" pitchFamily="34" charset="0"/>
                </a:endParaRPr>
              </a:p>
            </p:txBody>
          </p:sp>
        </p:grpSp>
        <p:sp>
          <p:nvSpPr>
            <p:cNvPr id="13338" name="Line 26"/>
            <p:cNvSpPr>
              <a:spLocks noChangeShapeType="1"/>
            </p:cNvSpPr>
            <p:nvPr/>
          </p:nvSpPr>
          <p:spPr bwMode="auto">
            <a:xfrm flipH="1">
              <a:off x="4544" y="3392"/>
              <a:ext cx="112" cy="240"/>
            </a:xfrm>
            <a:prstGeom prst="line">
              <a:avLst/>
            </a:prstGeom>
            <a:noFill/>
            <a:ln w="38100">
              <a:solidFill>
                <a:schemeClr val="tx1"/>
              </a:solidFill>
              <a:round/>
              <a:headEnd/>
              <a:tailEnd type="triangle" w="med" len="med"/>
            </a:ln>
          </p:spPr>
          <p:txBody>
            <a:bodyPr wrap="none" anchor="ctr">
              <a:spAutoFit/>
            </a:bodyPr>
            <a:lstStyle/>
            <a:p>
              <a:endParaRPr lang="en-US"/>
            </a:p>
          </p:txBody>
        </p:sp>
      </p:grpSp>
      <p:grpSp>
        <p:nvGrpSpPr>
          <p:cNvPr id="11" name="Group 27"/>
          <p:cNvGrpSpPr>
            <a:grpSpLocks/>
          </p:cNvGrpSpPr>
          <p:nvPr/>
        </p:nvGrpSpPr>
        <p:grpSpPr bwMode="auto">
          <a:xfrm>
            <a:off x="3729038" y="2992438"/>
            <a:ext cx="3262312" cy="2828925"/>
            <a:chOff x="2349" y="1850"/>
            <a:chExt cx="2055" cy="1782"/>
          </a:xfrm>
        </p:grpSpPr>
        <p:grpSp>
          <p:nvGrpSpPr>
            <p:cNvPr id="12" name="Group 28"/>
            <p:cNvGrpSpPr>
              <a:grpSpLocks/>
            </p:cNvGrpSpPr>
            <p:nvPr/>
          </p:nvGrpSpPr>
          <p:grpSpPr bwMode="auto">
            <a:xfrm>
              <a:off x="3251" y="1850"/>
              <a:ext cx="1153" cy="384"/>
              <a:chOff x="3251" y="1850"/>
              <a:chExt cx="1153" cy="384"/>
            </a:xfrm>
          </p:grpSpPr>
          <p:sp>
            <p:nvSpPr>
              <p:cNvPr id="13335" name="Oval 29"/>
              <p:cNvSpPr>
                <a:spLocks noChangeArrowheads="1"/>
              </p:cNvSpPr>
              <p:nvPr/>
            </p:nvSpPr>
            <p:spPr bwMode="auto">
              <a:xfrm>
                <a:off x="3251" y="1850"/>
                <a:ext cx="1153" cy="384"/>
              </a:xfrm>
              <a:prstGeom prst="ellipse">
                <a:avLst/>
              </a:prstGeom>
              <a:solidFill>
                <a:srgbClr val="21E9D6"/>
              </a:solidFill>
              <a:ln w="12700">
                <a:solidFill>
                  <a:schemeClr val="tx1"/>
                </a:solidFill>
                <a:round/>
                <a:headEnd type="none" w="sm" len="sm"/>
                <a:tailEnd type="none" w="sm" len="sm"/>
              </a:ln>
            </p:spPr>
            <p:txBody>
              <a:bodyPr wrap="none" anchor="ctr"/>
              <a:lstStyle/>
              <a:p>
                <a:endParaRPr lang="en-US"/>
              </a:p>
            </p:txBody>
          </p:sp>
          <p:sp>
            <p:nvSpPr>
              <p:cNvPr id="13336" name="Rectangle 30"/>
              <p:cNvSpPr>
                <a:spLocks noChangeArrowheads="1"/>
              </p:cNvSpPr>
              <p:nvPr/>
            </p:nvSpPr>
            <p:spPr bwMode="auto">
              <a:xfrm>
                <a:off x="3570" y="1892"/>
                <a:ext cx="495" cy="278"/>
              </a:xfrm>
              <a:prstGeom prst="rect">
                <a:avLst/>
              </a:prstGeom>
              <a:noFill/>
              <a:ln w="9525">
                <a:noFill/>
                <a:miter lim="800000"/>
                <a:headEnd/>
                <a:tailEnd/>
              </a:ln>
            </p:spPr>
            <p:txBody>
              <a:bodyPr wrap="none" lIns="0" tIns="0" rIns="0" bIns="0">
                <a:spAutoFit/>
              </a:bodyPr>
              <a:lstStyle/>
              <a:p>
                <a:pPr>
                  <a:lnSpc>
                    <a:spcPct val="90000"/>
                  </a:lnSpc>
                </a:pPr>
                <a:r>
                  <a:rPr lang="en-US">
                    <a:latin typeface="Arial Narrow" pitchFamily="34" charset="0"/>
                  </a:rPr>
                  <a:t>Quality</a:t>
                </a:r>
              </a:p>
              <a:p>
                <a:pPr>
                  <a:lnSpc>
                    <a:spcPct val="90000"/>
                  </a:lnSpc>
                </a:pPr>
                <a:r>
                  <a:rPr lang="en-US">
                    <a:latin typeface="Arial Narrow" pitchFamily="34" charset="0"/>
                  </a:rPr>
                  <a:t>Attributes</a:t>
                </a:r>
                <a:endParaRPr lang="en-US" sz="2400" b="0" i="1">
                  <a:solidFill>
                    <a:schemeClr val="bg1"/>
                  </a:solidFill>
                  <a:latin typeface="Arial Narrow" pitchFamily="34" charset="0"/>
                </a:endParaRPr>
              </a:p>
            </p:txBody>
          </p:sp>
        </p:grpSp>
        <p:sp>
          <p:nvSpPr>
            <p:cNvPr id="13333" name="Line 31"/>
            <p:cNvSpPr>
              <a:spLocks noChangeShapeType="1"/>
            </p:cNvSpPr>
            <p:nvPr/>
          </p:nvSpPr>
          <p:spPr bwMode="auto">
            <a:xfrm>
              <a:off x="3824" y="2251"/>
              <a:ext cx="0" cy="1381"/>
            </a:xfrm>
            <a:prstGeom prst="line">
              <a:avLst/>
            </a:prstGeom>
            <a:noFill/>
            <a:ln w="38100">
              <a:solidFill>
                <a:schemeClr val="tx1"/>
              </a:solidFill>
              <a:round/>
              <a:headEnd/>
              <a:tailEnd type="triangle" w="med" len="med"/>
            </a:ln>
          </p:spPr>
          <p:txBody>
            <a:bodyPr wrap="none" anchor="ctr">
              <a:spAutoFit/>
            </a:bodyPr>
            <a:lstStyle/>
            <a:p>
              <a:endParaRPr lang="en-US"/>
            </a:p>
          </p:txBody>
        </p:sp>
        <p:sp>
          <p:nvSpPr>
            <p:cNvPr id="13334" name="Line 32"/>
            <p:cNvSpPr>
              <a:spLocks noChangeShapeType="1"/>
            </p:cNvSpPr>
            <p:nvPr/>
          </p:nvSpPr>
          <p:spPr bwMode="auto">
            <a:xfrm>
              <a:off x="2349" y="2040"/>
              <a:ext cx="874" cy="0"/>
            </a:xfrm>
            <a:prstGeom prst="line">
              <a:avLst/>
            </a:prstGeom>
            <a:noFill/>
            <a:ln w="38100">
              <a:solidFill>
                <a:schemeClr val="tx1"/>
              </a:solidFill>
              <a:round/>
              <a:headEnd type="none" w="sm" len="sm"/>
              <a:tailEnd type="triangle" w="med" len="med"/>
            </a:ln>
          </p:spPr>
          <p:txBody>
            <a:bodyPr wrap="none" anchor="ctr"/>
            <a:lstStyle/>
            <a:p>
              <a:endParaRPr lang="en-US"/>
            </a:p>
          </p:txBody>
        </p:sp>
      </p:grpSp>
      <p:grpSp>
        <p:nvGrpSpPr>
          <p:cNvPr id="13" name="Group 33"/>
          <p:cNvGrpSpPr>
            <a:grpSpLocks/>
          </p:cNvGrpSpPr>
          <p:nvPr/>
        </p:nvGrpSpPr>
        <p:grpSpPr bwMode="auto">
          <a:xfrm>
            <a:off x="358775" y="4451350"/>
            <a:ext cx="3171825" cy="665163"/>
            <a:chOff x="242" y="2769"/>
            <a:chExt cx="1998" cy="419"/>
          </a:xfrm>
        </p:grpSpPr>
        <p:grpSp>
          <p:nvGrpSpPr>
            <p:cNvPr id="14" name="Group 34"/>
            <p:cNvGrpSpPr>
              <a:grpSpLocks/>
            </p:cNvGrpSpPr>
            <p:nvPr/>
          </p:nvGrpSpPr>
          <p:grpSpPr bwMode="auto">
            <a:xfrm>
              <a:off x="242" y="2769"/>
              <a:ext cx="1153" cy="374"/>
              <a:chOff x="266" y="3021"/>
              <a:chExt cx="1153" cy="374"/>
            </a:xfrm>
          </p:grpSpPr>
          <p:sp>
            <p:nvSpPr>
              <p:cNvPr id="13330" name="Oval 35"/>
              <p:cNvSpPr>
                <a:spLocks noChangeArrowheads="1"/>
              </p:cNvSpPr>
              <p:nvPr/>
            </p:nvSpPr>
            <p:spPr bwMode="auto">
              <a:xfrm>
                <a:off x="266" y="3021"/>
                <a:ext cx="1153" cy="374"/>
              </a:xfrm>
              <a:prstGeom prst="ellipse">
                <a:avLst/>
              </a:prstGeom>
              <a:solidFill>
                <a:srgbClr val="21E9D6"/>
              </a:solidFill>
              <a:ln w="12700">
                <a:solidFill>
                  <a:schemeClr val="tx1"/>
                </a:solidFill>
                <a:round/>
                <a:headEnd type="none" w="sm" len="sm"/>
                <a:tailEnd type="none" w="sm" len="sm"/>
              </a:ln>
            </p:spPr>
            <p:txBody>
              <a:bodyPr wrap="none" anchor="ctr"/>
              <a:lstStyle/>
              <a:p>
                <a:endParaRPr lang="en-US"/>
              </a:p>
            </p:txBody>
          </p:sp>
          <p:sp>
            <p:nvSpPr>
              <p:cNvPr id="13331" name="Rectangle 36"/>
              <p:cNvSpPr>
                <a:spLocks noChangeArrowheads="1"/>
              </p:cNvSpPr>
              <p:nvPr/>
            </p:nvSpPr>
            <p:spPr bwMode="auto">
              <a:xfrm>
                <a:off x="489" y="3062"/>
                <a:ext cx="698" cy="278"/>
              </a:xfrm>
              <a:prstGeom prst="rect">
                <a:avLst/>
              </a:prstGeom>
              <a:noFill/>
              <a:ln w="9525">
                <a:noFill/>
                <a:miter lim="800000"/>
                <a:headEnd/>
                <a:tailEnd/>
              </a:ln>
            </p:spPr>
            <p:txBody>
              <a:bodyPr wrap="none" lIns="0" tIns="0" rIns="0" bIns="0">
                <a:spAutoFit/>
              </a:bodyPr>
              <a:lstStyle/>
              <a:p>
                <a:pPr>
                  <a:lnSpc>
                    <a:spcPct val="90000"/>
                  </a:lnSpc>
                </a:pPr>
                <a:r>
                  <a:rPr lang="en-US">
                    <a:latin typeface="Arial Narrow" pitchFamily="34" charset="0"/>
                  </a:rPr>
                  <a:t>System</a:t>
                </a:r>
              </a:p>
              <a:p>
                <a:pPr>
                  <a:lnSpc>
                    <a:spcPct val="90000"/>
                  </a:lnSpc>
                </a:pPr>
                <a:r>
                  <a:rPr lang="en-US">
                    <a:latin typeface="Arial Narrow" pitchFamily="34" charset="0"/>
                  </a:rPr>
                  <a:t>Requirements</a:t>
                </a:r>
                <a:endParaRPr lang="en-US" sz="2400" b="0" i="1">
                  <a:latin typeface="Arial Narrow" pitchFamily="34" charset="0"/>
                </a:endParaRPr>
              </a:p>
            </p:txBody>
          </p:sp>
        </p:grpSp>
        <p:sp>
          <p:nvSpPr>
            <p:cNvPr id="13329" name="Line 37"/>
            <p:cNvSpPr>
              <a:spLocks noChangeShapeType="1"/>
            </p:cNvSpPr>
            <p:nvPr/>
          </p:nvSpPr>
          <p:spPr bwMode="auto">
            <a:xfrm>
              <a:off x="1392" y="2976"/>
              <a:ext cx="848" cy="212"/>
            </a:xfrm>
            <a:prstGeom prst="line">
              <a:avLst/>
            </a:prstGeom>
            <a:noFill/>
            <a:ln w="38100">
              <a:solidFill>
                <a:schemeClr val="tx1"/>
              </a:solidFill>
              <a:round/>
              <a:headEnd/>
              <a:tailEnd type="triangle" w="med" len="med"/>
            </a:ln>
          </p:spPr>
          <p:txBody>
            <a:bodyPr anchor="ctr">
              <a:spAutoFit/>
            </a:bodyPr>
            <a:lstStyle/>
            <a:p>
              <a:endParaRPr lang="en-US"/>
            </a:p>
          </p:txBody>
        </p:sp>
      </p:grpSp>
      <p:sp>
        <p:nvSpPr>
          <p:cNvPr id="13322" name="Rectangle 38"/>
          <p:cNvSpPr>
            <a:spLocks noChangeArrowheads="1"/>
          </p:cNvSpPr>
          <p:nvPr/>
        </p:nvSpPr>
        <p:spPr bwMode="auto">
          <a:xfrm>
            <a:off x="7239000" y="6553200"/>
            <a:ext cx="1905000" cy="228600"/>
          </a:xfrm>
          <a:prstGeom prst="rect">
            <a:avLst/>
          </a:prstGeom>
          <a:noFill/>
          <a:ln w="9525">
            <a:noFill/>
            <a:miter lim="800000"/>
            <a:headEnd/>
            <a:tailEnd/>
          </a:ln>
        </p:spPr>
        <p:txBody>
          <a:bodyPr/>
          <a:lstStyle/>
          <a:p>
            <a:pPr algn="r"/>
            <a:r>
              <a:rPr lang="en-US" sz="1200">
                <a:solidFill>
                  <a:schemeClr val="bg1"/>
                </a:solidFill>
                <a:latin typeface="Futura" pitchFamily="34" charset="0"/>
              </a:rPr>
              <a:t> </a:t>
            </a:r>
            <a:r>
              <a:rPr lang="en-US" sz="1000" b="0">
                <a:solidFill>
                  <a:schemeClr val="bg1"/>
                </a:solidFill>
                <a:latin typeface="Futura" pitchFamily="34" charset="0"/>
              </a:rPr>
              <a:t>1-</a:t>
            </a:r>
            <a:fld id="{B0FB8B7E-4064-43F8-9FD2-0A99C1A4CAF0}" type="slidenum">
              <a:rPr lang="en-US" sz="1000" b="0">
                <a:solidFill>
                  <a:schemeClr val="bg1"/>
                </a:solidFill>
                <a:latin typeface="Futura" pitchFamily="34" charset="0"/>
              </a:rPr>
              <a:pPr algn="r"/>
              <a:t>6</a:t>
            </a:fld>
            <a:endParaRPr lang="en-US" sz="1000">
              <a:solidFill>
                <a:schemeClr val="bg1"/>
              </a:solidFill>
              <a:latin typeface="Futura" pitchFamily="34" charset="0"/>
            </a:endParaRPr>
          </a:p>
        </p:txBody>
      </p:sp>
      <p:grpSp>
        <p:nvGrpSpPr>
          <p:cNvPr id="15" name="Group 39"/>
          <p:cNvGrpSpPr>
            <a:grpSpLocks/>
          </p:cNvGrpSpPr>
          <p:nvPr/>
        </p:nvGrpSpPr>
        <p:grpSpPr bwMode="auto">
          <a:xfrm>
            <a:off x="552450" y="1238250"/>
            <a:ext cx="1830388" cy="644525"/>
            <a:chOff x="348" y="745"/>
            <a:chExt cx="1153" cy="374"/>
          </a:xfrm>
        </p:grpSpPr>
        <p:sp>
          <p:nvSpPr>
            <p:cNvPr id="13326" name="Oval 40"/>
            <p:cNvSpPr>
              <a:spLocks noChangeArrowheads="1"/>
            </p:cNvSpPr>
            <p:nvPr/>
          </p:nvSpPr>
          <p:spPr bwMode="auto">
            <a:xfrm>
              <a:off x="348" y="745"/>
              <a:ext cx="1153" cy="374"/>
            </a:xfrm>
            <a:prstGeom prst="ellipse">
              <a:avLst/>
            </a:prstGeom>
            <a:solidFill>
              <a:srgbClr val="21E9D6"/>
            </a:solidFill>
            <a:ln w="12700">
              <a:solidFill>
                <a:schemeClr val="tx1"/>
              </a:solidFill>
              <a:round/>
              <a:headEnd type="none" w="sm" len="sm"/>
              <a:tailEnd type="none" w="sm" len="sm"/>
            </a:ln>
          </p:spPr>
          <p:txBody>
            <a:bodyPr wrap="none" anchor="ctr"/>
            <a:lstStyle/>
            <a:p>
              <a:endParaRPr lang="en-US" sz="1800" i="1">
                <a:solidFill>
                  <a:srgbClr val="FF0000"/>
                </a:solidFill>
                <a:latin typeface="Arial Narrow" pitchFamily="34" charset="0"/>
              </a:endParaRPr>
            </a:p>
          </p:txBody>
        </p:sp>
        <p:sp>
          <p:nvSpPr>
            <p:cNvPr id="13327" name="Rectangle 41"/>
            <p:cNvSpPr>
              <a:spLocks noChangeArrowheads="1"/>
            </p:cNvSpPr>
            <p:nvPr/>
          </p:nvSpPr>
          <p:spPr bwMode="auto">
            <a:xfrm>
              <a:off x="433" y="786"/>
              <a:ext cx="961" cy="288"/>
            </a:xfrm>
            <a:prstGeom prst="rect">
              <a:avLst/>
            </a:prstGeom>
            <a:noFill/>
            <a:ln w="9525">
              <a:noFill/>
              <a:miter lim="800000"/>
              <a:headEnd/>
              <a:tailEnd/>
            </a:ln>
          </p:spPr>
          <p:txBody>
            <a:bodyPr wrap="none" lIns="0" tIns="0" rIns="0" bIns="0">
              <a:spAutoFit/>
            </a:bodyPr>
            <a:lstStyle/>
            <a:p>
              <a:pPr>
                <a:lnSpc>
                  <a:spcPct val="90000"/>
                </a:lnSpc>
              </a:pPr>
              <a:r>
                <a:rPr lang="en-US" sz="1800">
                  <a:latin typeface="Arial Narrow" pitchFamily="34" charset="0"/>
                </a:rPr>
                <a:t>Business</a:t>
              </a:r>
            </a:p>
            <a:p>
              <a:pPr>
                <a:lnSpc>
                  <a:spcPct val="90000"/>
                </a:lnSpc>
              </a:pPr>
              <a:r>
                <a:rPr lang="en-US" sz="1800">
                  <a:latin typeface="Arial Narrow" pitchFamily="34" charset="0"/>
                </a:rPr>
                <a:t>Goals/Objectives</a:t>
              </a:r>
              <a:endParaRPr lang="en-US" sz="1800" b="0" i="1">
                <a:solidFill>
                  <a:schemeClr val="bg1"/>
                </a:solidFill>
                <a:latin typeface="Arial Narrow" pitchFamily="34" charset="0"/>
              </a:endParaRPr>
            </a:p>
          </p:txBody>
        </p:sp>
      </p:grpSp>
      <p:sp>
        <p:nvSpPr>
          <p:cNvPr id="13324" name="Text Box 42"/>
          <p:cNvSpPr txBox="1">
            <a:spLocks noChangeArrowheads="1"/>
          </p:cNvSpPr>
          <p:nvPr/>
        </p:nvSpPr>
        <p:spPr bwMode="auto">
          <a:xfrm>
            <a:off x="173038" y="5818188"/>
            <a:ext cx="2411412" cy="517525"/>
          </a:xfrm>
          <a:prstGeom prst="rect">
            <a:avLst/>
          </a:prstGeom>
          <a:noFill/>
          <a:ln w="9525">
            <a:noFill/>
            <a:miter lim="800000"/>
            <a:headEnd/>
            <a:tailEnd/>
          </a:ln>
        </p:spPr>
        <p:txBody>
          <a:bodyPr wrap="none">
            <a:spAutoFit/>
          </a:bodyPr>
          <a:lstStyle/>
          <a:p>
            <a:pPr algn="l" eaLnBrk="1" hangingPunct="1">
              <a:spcBef>
                <a:spcPct val="5000"/>
              </a:spcBef>
              <a:spcAft>
                <a:spcPct val="5000"/>
              </a:spcAft>
            </a:pPr>
            <a:r>
              <a:rPr lang="en-US" sz="1400" b="0">
                <a:latin typeface="Arial" pitchFamily="34" charset="0"/>
              </a:rPr>
              <a:t>Adapted from Karl Wiegers, </a:t>
            </a:r>
            <a:br>
              <a:rPr lang="en-US" sz="1400" b="0">
                <a:latin typeface="Arial" pitchFamily="34" charset="0"/>
              </a:rPr>
            </a:br>
            <a:r>
              <a:rPr lang="en-US" sz="1400" b="0" i="1">
                <a:latin typeface="Arial" pitchFamily="34" charset="0"/>
              </a:rPr>
              <a:t>Software Requirements</a:t>
            </a:r>
          </a:p>
        </p:txBody>
      </p:sp>
      <p:sp>
        <p:nvSpPr>
          <p:cNvPr id="13325" name="Rectangle 43"/>
          <p:cNvSpPr>
            <a:spLocks noGrp="1" noChangeArrowheads="1"/>
          </p:cNvSpPr>
          <p:nvPr>
            <p:ph type="title"/>
          </p:nvPr>
        </p:nvSpPr>
        <p:spPr/>
        <p:txBody>
          <a:bodyPr/>
          <a:lstStyle/>
          <a:p>
            <a:r>
              <a:rPr lang="en-US" dirty="0" smtClean="0"/>
              <a:t>Software Requirements Specification</a:t>
            </a:r>
          </a:p>
        </p:txBody>
      </p:sp>
      <p:sp>
        <p:nvSpPr>
          <p:cNvPr id="43"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
        <p:nvSpPr>
          <p:cNvPr id="44" name="Slide Number Placeholder 43"/>
          <p:cNvSpPr>
            <a:spLocks noGrp="1"/>
          </p:cNvSpPr>
          <p:nvPr>
            <p:ph type="sldNum" sz="quarter" idx="12"/>
          </p:nvPr>
        </p:nvSpPr>
        <p:spPr/>
        <p:txBody>
          <a:bodyPr/>
          <a:lstStyle/>
          <a:p>
            <a:pPr>
              <a:defRPr/>
            </a:pPr>
            <a:fld id="{D9BA9976-1119-42E2-BA77-85C9DD494EA2}" type="slidenum">
              <a:rPr lang="en-US" smtClean="0"/>
              <a:pPr>
                <a:defRPr/>
              </a:pPr>
              <a:t>6</a:t>
            </a:fld>
            <a:endParaRPr lang="en-US"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body" sz="half" idx="4294967295"/>
          </p:nvPr>
        </p:nvSpPr>
        <p:spPr>
          <a:xfrm>
            <a:off x="5627493" y="5694363"/>
            <a:ext cx="2473325" cy="609600"/>
          </a:xfrm>
        </p:spPr>
        <p:txBody>
          <a:bodyPr lIns="92075" tIns="46038" rIns="92075" bIns="46038"/>
          <a:lstStyle/>
          <a:p>
            <a:pPr>
              <a:buFont typeface="Monotype Sorts" pitchFamily="2" charset="2"/>
              <a:buNone/>
            </a:pPr>
            <a:r>
              <a:rPr lang="en-US" sz="1800" smtClean="0"/>
              <a:t>(Martin  &amp; Leffinwell)</a:t>
            </a:r>
          </a:p>
        </p:txBody>
      </p:sp>
      <p:sp>
        <p:nvSpPr>
          <p:cNvPr id="3076" name="Line 3"/>
          <p:cNvSpPr>
            <a:spLocks noChangeShapeType="1"/>
          </p:cNvSpPr>
          <p:nvPr/>
        </p:nvSpPr>
        <p:spPr bwMode="auto">
          <a:xfrm flipH="1">
            <a:off x="4748018" y="1695450"/>
            <a:ext cx="0" cy="441960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3077" name="Rectangle 4"/>
          <p:cNvSpPr>
            <a:spLocks noChangeArrowheads="1"/>
          </p:cNvSpPr>
          <p:nvPr/>
        </p:nvSpPr>
        <p:spPr bwMode="auto">
          <a:xfrm>
            <a:off x="4782943" y="1538288"/>
            <a:ext cx="4086225" cy="1241425"/>
          </a:xfrm>
          <a:prstGeom prst="rect">
            <a:avLst/>
          </a:prstGeom>
          <a:noFill/>
          <a:ln w="9525">
            <a:noFill/>
            <a:miter lim="800000"/>
            <a:headEnd/>
            <a:tailEnd/>
          </a:ln>
        </p:spPr>
        <p:txBody>
          <a:bodyPr lIns="92075" tIns="46038" rIns="92075" bIns="46038" anchor="ctr"/>
          <a:lstStyle/>
          <a:p>
            <a:pPr algn="r"/>
            <a:r>
              <a:rPr lang="en-US" sz="2800" b="0" i="1">
                <a:solidFill>
                  <a:schemeClr val="tx2"/>
                </a:solidFill>
                <a:latin typeface="Arial" pitchFamily="34" charset="0"/>
              </a:rPr>
              <a:t>Distribution of Effort to Fix Defects</a:t>
            </a:r>
            <a:endParaRPr lang="en-US" sz="3000" b="0" i="1">
              <a:solidFill>
                <a:schemeClr val="tx2"/>
              </a:solidFill>
              <a:latin typeface="Arial" pitchFamily="34" charset="0"/>
            </a:endParaRPr>
          </a:p>
        </p:txBody>
      </p:sp>
      <p:graphicFrame>
        <p:nvGraphicFramePr>
          <p:cNvPr id="3074" name="Rectangle 5"/>
          <p:cNvGraphicFramePr>
            <a:graphicFrameLocks/>
          </p:cNvGraphicFramePr>
          <p:nvPr/>
        </p:nvGraphicFramePr>
        <p:xfrm>
          <a:off x="1322193" y="2252663"/>
          <a:ext cx="4330700" cy="3954462"/>
        </p:xfrm>
        <a:graphic>
          <a:graphicData uri="http://schemas.openxmlformats.org/presentationml/2006/ole">
            <p:oleObj spid="_x0000_s104450" name="Worksheet" r:id="rId4" imgW="0" imgH="0" progId="Excel.Sheet.8">
              <p:embed/>
            </p:oleObj>
          </a:graphicData>
        </a:graphic>
      </p:graphicFrame>
      <p:grpSp>
        <p:nvGrpSpPr>
          <p:cNvPr id="2" name="Group 6"/>
          <p:cNvGrpSpPr>
            <a:grpSpLocks/>
          </p:cNvGrpSpPr>
          <p:nvPr/>
        </p:nvGrpSpPr>
        <p:grpSpPr bwMode="auto">
          <a:xfrm>
            <a:off x="852293" y="3673475"/>
            <a:ext cx="3373437" cy="1697038"/>
            <a:chOff x="863" y="1569"/>
            <a:chExt cx="2774" cy="971"/>
          </a:xfrm>
        </p:grpSpPr>
        <p:sp>
          <p:nvSpPr>
            <p:cNvPr id="3099" name="Freeform 7"/>
            <p:cNvSpPr>
              <a:spLocks/>
            </p:cNvSpPr>
            <p:nvPr/>
          </p:nvSpPr>
          <p:spPr bwMode="auto">
            <a:xfrm>
              <a:off x="2316" y="1593"/>
              <a:ext cx="468" cy="569"/>
            </a:xfrm>
            <a:custGeom>
              <a:avLst/>
              <a:gdLst>
                <a:gd name="T0" fmla="*/ 0 w 468"/>
                <a:gd name="T1" fmla="*/ 264 h 569"/>
                <a:gd name="T2" fmla="*/ 468 w 468"/>
                <a:gd name="T3" fmla="*/ 0 h 569"/>
                <a:gd name="T4" fmla="*/ 468 w 468"/>
                <a:gd name="T5" fmla="*/ 306 h 569"/>
                <a:gd name="T6" fmla="*/ 0 w 468"/>
                <a:gd name="T7" fmla="*/ 569 h 569"/>
                <a:gd name="T8" fmla="*/ 0 w 468"/>
                <a:gd name="T9" fmla="*/ 264 h 569"/>
                <a:gd name="T10" fmla="*/ 0 60000 65536"/>
                <a:gd name="T11" fmla="*/ 0 60000 65536"/>
                <a:gd name="T12" fmla="*/ 0 60000 65536"/>
                <a:gd name="T13" fmla="*/ 0 60000 65536"/>
                <a:gd name="T14" fmla="*/ 0 60000 65536"/>
                <a:gd name="T15" fmla="*/ 0 w 468"/>
                <a:gd name="T16" fmla="*/ 0 h 569"/>
                <a:gd name="T17" fmla="*/ 468 w 468"/>
                <a:gd name="T18" fmla="*/ 569 h 569"/>
              </a:gdLst>
              <a:ahLst/>
              <a:cxnLst>
                <a:cxn ang="T10">
                  <a:pos x="T0" y="T1"/>
                </a:cxn>
                <a:cxn ang="T11">
                  <a:pos x="T2" y="T3"/>
                </a:cxn>
                <a:cxn ang="T12">
                  <a:pos x="T4" y="T5"/>
                </a:cxn>
                <a:cxn ang="T13">
                  <a:pos x="T6" y="T7"/>
                </a:cxn>
                <a:cxn ang="T14">
                  <a:pos x="T8" y="T9"/>
                </a:cxn>
              </a:cxnLst>
              <a:rect l="T15" t="T16" r="T17" b="T18"/>
              <a:pathLst>
                <a:path w="468" h="569">
                  <a:moveTo>
                    <a:pt x="0" y="264"/>
                  </a:moveTo>
                  <a:lnTo>
                    <a:pt x="468" y="0"/>
                  </a:lnTo>
                  <a:lnTo>
                    <a:pt x="468" y="306"/>
                  </a:lnTo>
                  <a:lnTo>
                    <a:pt x="0" y="569"/>
                  </a:lnTo>
                  <a:lnTo>
                    <a:pt x="0" y="264"/>
                  </a:lnTo>
                  <a:close/>
                </a:path>
              </a:pathLst>
            </a:custGeom>
            <a:solidFill>
              <a:srgbClr val="004000"/>
            </a:solidFill>
            <a:ln w="9525">
              <a:solidFill>
                <a:srgbClr val="000000"/>
              </a:solidFill>
              <a:prstDash val="solid"/>
              <a:round/>
              <a:headEnd/>
              <a:tailEnd/>
            </a:ln>
          </p:spPr>
          <p:txBody>
            <a:bodyPr/>
            <a:lstStyle/>
            <a:p>
              <a:endParaRPr lang="en-US"/>
            </a:p>
          </p:txBody>
        </p:sp>
        <p:sp>
          <p:nvSpPr>
            <p:cNvPr id="3100" name="Freeform 8"/>
            <p:cNvSpPr>
              <a:spLocks/>
            </p:cNvSpPr>
            <p:nvPr/>
          </p:nvSpPr>
          <p:spPr bwMode="auto">
            <a:xfrm>
              <a:off x="2316" y="1569"/>
              <a:ext cx="468" cy="288"/>
            </a:xfrm>
            <a:custGeom>
              <a:avLst/>
              <a:gdLst>
                <a:gd name="T0" fmla="*/ 0 w 468"/>
                <a:gd name="T1" fmla="*/ 0 h 288"/>
                <a:gd name="T2" fmla="*/ 18 w 468"/>
                <a:gd name="T3" fmla="*/ 0 h 288"/>
                <a:gd name="T4" fmla="*/ 36 w 468"/>
                <a:gd name="T5" fmla="*/ 0 h 288"/>
                <a:gd name="T6" fmla="*/ 78 w 468"/>
                <a:gd name="T7" fmla="*/ 0 h 288"/>
                <a:gd name="T8" fmla="*/ 96 w 468"/>
                <a:gd name="T9" fmla="*/ 0 h 288"/>
                <a:gd name="T10" fmla="*/ 114 w 468"/>
                <a:gd name="T11" fmla="*/ 0 h 288"/>
                <a:gd name="T12" fmla="*/ 132 w 468"/>
                <a:gd name="T13" fmla="*/ 0 h 288"/>
                <a:gd name="T14" fmla="*/ 156 w 468"/>
                <a:gd name="T15" fmla="*/ 0 h 288"/>
                <a:gd name="T16" fmla="*/ 192 w 468"/>
                <a:gd name="T17" fmla="*/ 0 h 288"/>
                <a:gd name="T18" fmla="*/ 210 w 468"/>
                <a:gd name="T19" fmla="*/ 6 h 288"/>
                <a:gd name="T20" fmla="*/ 228 w 468"/>
                <a:gd name="T21" fmla="*/ 6 h 288"/>
                <a:gd name="T22" fmla="*/ 252 w 468"/>
                <a:gd name="T23" fmla="*/ 6 h 288"/>
                <a:gd name="T24" fmla="*/ 270 w 468"/>
                <a:gd name="T25" fmla="*/ 6 h 288"/>
                <a:gd name="T26" fmla="*/ 288 w 468"/>
                <a:gd name="T27" fmla="*/ 6 h 288"/>
                <a:gd name="T28" fmla="*/ 324 w 468"/>
                <a:gd name="T29" fmla="*/ 12 h 288"/>
                <a:gd name="T30" fmla="*/ 342 w 468"/>
                <a:gd name="T31" fmla="*/ 12 h 288"/>
                <a:gd name="T32" fmla="*/ 360 w 468"/>
                <a:gd name="T33" fmla="*/ 12 h 288"/>
                <a:gd name="T34" fmla="*/ 378 w 468"/>
                <a:gd name="T35" fmla="*/ 18 h 288"/>
                <a:gd name="T36" fmla="*/ 396 w 468"/>
                <a:gd name="T37" fmla="*/ 18 h 288"/>
                <a:gd name="T38" fmla="*/ 432 w 468"/>
                <a:gd name="T39" fmla="*/ 24 h 288"/>
                <a:gd name="T40" fmla="*/ 450 w 468"/>
                <a:gd name="T41" fmla="*/ 24 h 288"/>
                <a:gd name="T42" fmla="*/ 468 w 468"/>
                <a:gd name="T43" fmla="*/ 24 h 288"/>
                <a:gd name="T44" fmla="*/ 0 w 468"/>
                <a:gd name="T45" fmla="*/ 288 h 288"/>
                <a:gd name="T46" fmla="*/ 0 w 468"/>
                <a:gd name="T47" fmla="*/ 0 h 2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8"/>
                <a:gd name="T73" fmla="*/ 0 h 288"/>
                <a:gd name="T74" fmla="*/ 468 w 468"/>
                <a:gd name="T75" fmla="*/ 288 h 2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8" h="288">
                  <a:moveTo>
                    <a:pt x="0" y="0"/>
                  </a:moveTo>
                  <a:lnTo>
                    <a:pt x="18" y="0"/>
                  </a:lnTo>
                  <a:lnTo>
                    <a:pt x="36" y="0"/>
                  </a:lnTo>
                  <a:lnTo>
                    <a:pt x="78" y="0"/>
                  </a:lnTo>
                  <a:lnTo>
                    <a:pt x="96" y="0"/>
                  </a:lnTo>
                  <a:lnTo>
                    <a:pt x="114" y="0"/>
                  </a:lnTo>
                  <a:lnTo>
                    <a:pt x="132" y="0"/>
                  </a:lnTo>
                  <a:lnTo>
                    <a:pt x="156" y="0"/>
                  </a:lnTo>
                  <a:lnTo>
                    <a:pt x="192" y="0"/>
                  </a:lnTo>
                  <a:lnTo>
                    <a:pt x="210" y="6"/>
                  </a:lnTo>
                  <a:lnTo>
                    <a:pt x="228" y="6"/>
                  </a:lnTo>
                  <a:lnTo>
                    <a:pt x="252" y="6"/>
                  </a:lnTo>
                  <a:lnTo>
                    <a:pt x="270" y="6"/>
                  </a:lnTo>
                  <a:lnTo>
                    <a:pt x="288" y="6"/>
                  </a:lnTo>
                  <a:lnTo>
                    <a:pt x="324" y="12"/>
                  </a:lnTo>
                  <a:lnTo>
                    <a:pt x="342" y="12"/>
                  </a:lnTo>
                  <a:lnTo>
                    <a:pt x="360" y="12"/>
                  </a:lnTo>
                  <a:lnTo>
                    <a:pt x="378" y="18"/>
                  </a:lnTo>
                  <a:lnTo>
                    <a:pt x="396" y="18"/>
                  </a:lnTo>
                  <a:lnTo>
                    <a:pt x="432" y="24"/>
                  </a:lnTo>
                  <a:lnTo>
                    <a:pt x="450" y="24"/>
                  </a:lnTo>
                  <a:lnTo>
                    <a:pt x="468" y="24"/>
                  </a:lnTo>
                  <a:lnTo>
                    <a:pt x="0" y="288"/>
                  </a:lnTo>
                  <a:lnTo>
                    <a:pt x="0" y="0"/>
                  </a:lnTo>
                  <a:close/>
                </a:path>
              </a:pathLst>
            </a:custGeom>
            <a:solidFill>
              <a:srgbClr val="008000"/>
            </a:solidFill>
            <a:ln w="9525">
              <a:solidFill>
                <a:srgbClr val="000000"/>
              </a:solidFill>
              <a:prstDash val="solid"/>
              <a:round/>
              <a:headEnd/>
              <a:tailEnd/>
            </a:ln>
          </p:spPr>
          <p:txBody>
            <a:bodyPr/>
            <a:lstStyle/>
            <a:p>
              <a:endParaRPr lang="en-US"/>
            </a:p>
          </p:txBody>
        </p:sp>
        <p:sp>
          <p:nvSpPr>
            <p:cNvPr id="3101" name="Freeform 9"/>
            <p:cNvSpPr>
              <a:spLocks/>
            </p:cNvSpPr>
            <p:nvPr/>
          </p:nvSpPr>
          <p:spPr bwMode="auto">
            <a:xfrm>
              <a:off x="2448" y="1737"/>
              <a:ext cx="973" cy="443"/>
            </a:xfrm>
            <a:custGeom>
              <a:avLst/>
              <a:gdLst>
                <a:gd name="T0" fmla="*/ 0 w 973"/>
                <a:gd name="T1" fmla="*/ 138 h 443"/>
                <a:gd name="T2" fmla="*/ 973 w 973"/>
                <a:gd name="T3" fmla="*/ 0 h 443"/>
                <a:gd name="T4" fmla="*/ 973 w 973"/>
                <a:gd name="T5" fmla="*/ 306 h 443"/>
                <a:gd name="T6" fmla="*/ 0 w 973"/>
                <a:gd name="T7" fmla="*/ 443 h 443"/>
                <a:gd name="T8" fmla="*/ 0 w 973"/>
                <a:gd name="T9" fmla="*/ 138 h 443"/>
                <a:gd name="T10" fmla="*/ 0 60000 65536"/>
                <a:gd name="T11" fmla="*/ 0 60000 65536"/>
                <a:gd name="T12" fmla="*/ 0 60000 65536"/>
                <a:gd name="T13" fmla="*/ 0 60000 65536"/>
                <a:gd name="T14" fmla="*/ 0 60000 65536"/>
                <a:gd name="T15" fmla="*/ 0 w 973"/>
                <a:gd name="T16" fmla="*/ 0 h 443"/>
                <a:gd name="T17" fmla="*/ 973 w 973"/>
                <a:gd name="T18" fmla="*/ 443 h 443"/>
              </a:gdLst>
              <a:ahLst/>
              <a:cxnLst>
                <a:cxn ang="T10">
                  <a:pos x="T0" y="T1"/>
                </a:cxn>
                <a:cxn ang="T11">
                  <a:pos x="T2" y="T3"/>
                </a:cxn>
                <a:cxn ang="T12">
                  <a:pos x="T4" y="T5"/>
                </a:cxn>
                <a:cxn ang="T13">
                  <a:pos x="T6" y="T7"/>
                </a:cxn>
                <a:cxn ang="T14">
                  <a:pos x="T8" y="T9"/>
                </a:cxn>
              </a:cxnLst>
              <a:rect l="T15" t="T16" r="T17" b="T18"/>
              <a:pathLst>
                <a:path w="973" h="443">
                  <a:moveTo>
                    <a:pt x="0" y="138"/>
                  </a:moveTo>
                  <a:lnTo>
                    <a:pt x="973" y="0"/>
                  </a:lnTo>
                  <a:lnTo>
                    <a:pt x="973" y="306"/>
                  </a:lnTo>
                  <a:lnTo>
                    <a:pt x="0" y="443"/>
                  </a:lnTo>
                  <a:lnTo>
                    <a:pt x="0" y="138"/>
                  </a:lnTo>
                  <a:close/>
                </a:path>
              </a:pathLst>
            </a:custGeom>
            <a:solidFill>
              <a:srgbClr val="80804D"/>
            </a:solidFill>
            <a:ln w="9525">
              <a:solidFill>
                <a:srgbClr val="000000"/>
              </a:solidFill>
              <a:prstDash val="solid"/>
              <a:round/>
              <a:headEnd/>
              <a:tailEnd/>
            </a:ln>
          </p:spPr>
          <p:txBody>
            <a:bodyPr/>
            <a:lstStyle/>
            <a:p>
              <a:endParaRPr lang="en-US"/>
            </a:p>
          </p:txBody>
        </p:sp>
        <p:sp>
          <p:nvSpPr>
            <p:cNvPr id="3102" name="Freeform 10"/>
            <p:cNvSpPr>
              <a:spLocks/>
            </p:cNvSpPr>
            <p:nvPr/>
          </p:nvSpPr>
          <p:spPr bwMode="auto">
            <a:xfrm>
              <a:off x="2448" y="1611"/>
              <a:ext cx="973" cy="264"/>
            </a:xfrm>
            <a:custGeom>
              <a:avLst/>
              <a:gdLst>
                <a:gd name="T0" fmla="*/ 468 w 973"/>
                <a:gd name="T1" fmla="*/ 0 h 264"/>
                <a:gd name="T2" fmla="*/ 486 w 973"/>
                <a:gd name="T3" fmla="*/ 6 h 264"/>
                <a:gd name="T4" fmla="*/ 523 w 973"/>
                <a:gd name="T5" fmla="*/ 6 h 264"/>
                <a:gd name="T6" fmla="*/ 541 w 973"/>
                <a:gd name="T7" fmla="*/ 12 h 264"/>
                <a:gd name="T8" fmla="*/ 559 w 973"/>
                <a:gd name="T9" fmla="*/ 12 h 264"/>
                <a:gd name="T10" fmla="*/ 589 w 973"/>
                <a:gd name="T11" fmla="*/ 18 h 264"/>
                <a:gd name="T12" fmla="*/ 607 w 973"/>
                <a:gd name="T13" fmla="*/ 24 h 264"/>
                <a:gd name="T14" fmla="*/ 625 w 973"/>
                <a:gd name="T15" fmla="*/ 24 h 264"/>
                <a:gd name="T16" fmla="*/ 655 w 973"/>
                <a:gd name="T17" fmla="*/ 30 h 264"/>
                <a:gd name="T18" fmla="*/ 673 w 973"/>
                <a:gd name="T19" fmla="*/ 36 h 264"/>
                <a:gd name="T20" fmla="*/ 685 w 973"/>
                <a:gd name="T21" fmla="*/ 36 h 264"/>
                <a:gd name="T22" fmla="*/ 715 w 973"/>
                <a:gd name="T23" fmla="*/ 42 h 264"/>
                <a:gd name="T24" fmla="*/ 733 w 973"/>
                <a:gd name="T25" fmla="*/ 48 h 264"/>
                <a:gd name="T26" fmla="*/ 745 w 973"/>
                <a:gd name="T27" fmla="*/ 48 h 264"/>
                <a:gd name="T28" fmla="*/ 775 w 973"/>
                <a:gd name="T29" fmla="*/ 54 h 264"/>
                <a:gd name="T30" fmla="*/ 787 w 973"/>
                <a:gd name="T31" fmla="*/ 60 h 264"/>
                <a:gd name="T32" fmla="*/ 805 w 973"/>
                <a:gd name="T33" fmla="*/ 66 h 264"/>
                <a:gd name="T34" fmla="*/ 829 w 973"/>
                <a:gd name="T35" fmla="*/ 72 h 264"/>
                <a:gd name="T36" fmla="*/ 841 w 973"/>
                <a:gd name="T37" fmla="*/ 72 h 264"/>
                <a:gd name="T38" fmla="*/ 853 w 973"/>
                <a:gd name="T39" fmla="*/ 78 h 264"/>
                <a:gd name="T40" fmla="*/ 877 w 973"/>
                <a:gd name="T41" fmla="*/ 84 h 264"/>
                <a:gd name="T42" fmla="*/ 889 w 973"/>
                <a:gd name="T43" fmla="*/ 90 h 264"/>
                <a:gd name="T44" fmla="*/ 901 w 973"/>
                <a:gd name="T45" fmla="*/ 96 h 264"/>
                <a:gd name="T46" fmla="*/ 925 w 973"/>
                <a:gd name="T47" fmla="*/ 102 h 264"/>
                <a:gd name="T48" fmla="*/ 937 w 973"/>
                <a:gd name="T49" fmla="*/ 108 h 264"/>
                <a:gd name="T50" fmla="*/ 943 w 973"/>
                <a:gd name="T51" fmla="*/ 114 h 264"/>
                <a:gd name="T52" fmla="*/ 967 w 973"/>
                <a:gd name="T53" fmla="*/ 120 h 264"/>
                <a:gd name="T54" fmla="*/ 973 w 973"/>
                <a:gd name="T55" fmla="*/ 126 h 264"/>
                <a:gd name="T56" fmla="*/ 0 w 973"/>
                <a:gd name="T57" fmla="*/ 264 h 264"/>
                <a:gd name="T58" fmla="*/ 468 w 973"/>
                <a:gd name="T59" fmla="*/ 0 h 2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73"/>
                <a:gd name="T91" fmla="*/ 0 h 264"/>
                <a:gd name="T92" fmla="*/ 973 w 973"/>
                <a:gd name="T93" fmla="*/ 264 h 26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73" h="264">
                  <a:moveTo>
                    <a:pt x="468" y="0"/>
                  </a:moveTo>
                  <a:lnTo>
                    <a:pt x="486" y="6"/>
                  </a:lnTo>
                  <a:lnTo>
                    <a:pt x="523" y="6"/>
                  </a:lnTo>
                  <a:lnTo>
                    <a:pt x="541" y="12"/>
                  </a:lnTo>
                  <a:lnTo>
                    <a:pt x="559" y="12"/>
                  </a:lnTo>
                  <a:lnTo>
                    <a:pt x="589" y="18"/>
                  </a:lnTo>
                  <a:lnTo>
                    <a:pt x="607" y="24"/>
                  </a:lnTo>
                  <a:lnTo>
                    <a:pt x="625" y="24"/>
                  </a:lnTo>
                  <a:lnTo>
                    <a:pt x="655" y="30"/>
                  </a:lnTo>
                  <a:lnTo>
                    <a:pt x="673" y="36"/>
                  </a:lnTo>
                  <a:lnTo>
                    <a:pt x="685" y="36"/>
                  </a:lnTo>
                  <a:lnTo>
                    <a:pt x="715" y="42"/>
                  </a:lnTo>
                  <a:lnTo>
                    <a:pt x="733" y="48"/>
                  </a:lnTo>
                  <a:lnTo>
                    <a:pt x="745" y="48"/>
                  </a:lnTo>
                  <a:lnTo>
                    <a:pt x="775" y="54"/>
                  </a:lnTo>
                  <a:lnTo>
                    <a:pt x="787" y="60"/>
                  </a:lnTo>
                  <a:lnTo>
                    <a:pt x="805" y="66"/>
                  </a:lnTo>
                  <a:lnTo>
                    <a:pt x="829" y="72"/>
                  </a:lnTo>
                  <a:lnTo>
                    <a:pt x="841" y="72"/>
                  </a:lnTo>
                  <a:lnTo>
                    <a:pt x="853" y="78"/>
                  </a:lnTo>
                  <a:lnTo>
                    <a:pt x="877" y="84"/>
                  </a:lnTo>
                  <a:lnTo>
                    <a:pt x="889" y="90"/>
                  </a:lnTo>
                  <a:lnTo>
                    <a:pt x="901" y="96"/>
                  </a:lnTo>
                  <a:lnTo>
                    <a:pt x="925" y="102"/>
                  </a:lnTo>
                  <a:lnTo>
                    <a:pt x="937" y="108"/>
                  </a:lnTo>
                  <a:lnTo>
                    <a:pt x="943" y="114"/>
                  </a:lnTo>
                  <a:lnTo>
                    <a:pt x="967" y="120"/>
                  </a:lnTo>
                  <a:lnTo>
                    <a:pt x="973" y="126"/>
                  </a:lnTo>
                  <a:lnTo>
                    <a:pt x="0" y="264"/>
                  </a:lnTo>
                  <a:lnTo>
                    <a:pt x="468" y="0"/>
                  </a:lnTo>
                  <a:close/>
                </a:path>
              </a:pathLst>
            </a:custGeom>
            <a:solidFill>
              <a:srgbClr val="FFFF99"/>
            </a:solidFill>
            <a:ln w="9525">
              <a:solidFill>
                <a:srgbClr val="000000"/>
              </a:solidFill>
              <a:prstDash val="solid"/>
              <a:round/>
              <a:headEnd/>
              <a:tailEnd/>
            </a:ln>
          </p:spPr>
          <p:txBody>
            <a:bodyPr/>
            <a:lstStyle/>
            <a:p>
              <a:endParaRPr lang="en-US"/>
            </a:p>
          </p:txBody>
        </p:sp>
        <p:sp>
          <p:nvSpPr>
            <p:cNvPr id="3103" name="Freeform 11"/>
            <p:cNvSpPr>
              <a:spLocks/>
            </p:cNvSpPr>
            <p:nvPr/>
          </p:nvSpPr>
          <p:spPr bwMode="auto">
            <a:xfrm>
              <a:off x="2934" y="1953"/>
              <a:ext cx="703" cy="575"/>
            </a:xfrm>
            <a:custGeom>
              <a:avLst/>
              <a:gdLst>
                <a:gd name="T0" fmla="*/ 703 w 703"/>
                <a:gd name="T1" fmla="*/ 6 h 575"/>
                <a:gd name="T2" fmla="*/ 697 w 703"/>
                <a:gd name="T3" fmla="*/ 24 h 575"/>
                <a:gd name="T4" fmla="*/ 691 w 703"/>
                <a:gd name="T5" fmla="*/ 36 h 575"/>
                <a:gd name="T6" fmla="*/ 685 w 703"/>
                <a:gd name="T7" fmla="*/ 48 h 575"/>
                <a:gd name="T8" fmla="*/ 679 w 703"/>
                <a:gd name="T9" fmla="*/ 60 h 575"/>
                <a:gd name="T10" fmla="*/ 661 w 703"/>
                <a:gd name="T11" fmla="*/ 78 h 575"/>
                <a:gd name="T12" fmla="*/ 655 w 703"/>
                <a:gd name="T13" fmla="*/ 84 h 575"/>
                <a:gd name="T14" fmla="*/ 637 w 703"/>
                <a:gd name="T15" fmla="*/ 102 h 575"/>
                <a:gd name="T16" fmla="*/ 613 w 703"/>
                <a:gd name="T17" fmla="*/ 114 h 575"/>
                <a:gd name="T18" fmla="*/ 595 w 703"/>
                <a:gd name="T19" fmla="*/ 126 h 575"/>
                <a:gd name="T20" fmla="*/ 571 w 703"/>
                <a:gd name="T21" fmla="*/ 138 h 575"/>
                <a:gd name="T22" fmla="*/ 541 w 703"/>
                <a:gd name="T23" fmla="*/ 150 h 575"/>
                <a:gd name="T24" fmla="*/ 523 w 703"/>
                <a:gd name="T25" fmla="*/ 162 h 575"/>
                <a:gd name="T26" fmla="*/ 487 w 703"/>
                <a:gd name="T27" fmla="*/ 173 h 575"/>
                <a:gd name="T28" fmla="*/ 451 w 703"/>
                <a:gd name="T29" fmla="*/ 185 h 575"/>
                <a:gd name="T30" fmla="*/ 427 w 703"/>
                <a:gd name="T31" fmla="*/ 191 h 575"/>
                <a:gd name="T32" fmla="*/ 391 w 703"/>
                <a:gd name="T33" fmla="*/ 203 h 575"/>
                <a:gd name="T34" fmla="*/ 349 w 703"/>
                <a:gd name="T35" fmla="*/ 215 h 575"/>
                <a:gd name="T36" fmla="*/ 319 w 703"/>
                <a:gd name="T37" fmla="*/ 221 h 575"/>
                <a:gd name="T38" fmla="*/ 271 w 703"/>
                <a:gd name="T39" fmla="*/ 227 h 575"/>
                <a:gd name="T40" fmla="*/ 223 w 703"/>
                <a:gd name="T41" fmla="*/ 239 h 575"/>
                <a:gd name="T42" fmla="*/ 193 w 703"/>
                <a:gd name="T43" fmla="*/ 245 h 575"/>
                <a:gd name="T44" fmla="*/ 145 w 703"/>
                <a:gd name="T45" fmla="*/ 251 h 575"/>
                <a:gd name="T46" fmla="*/ 91 w 703"/>
                <a:gd name="T47" fmla="*/ 257 h 575"/>
                <a:gd name="T48" fmla="*/ 55 w 703"/>
                <a:gd name="T49" fmla="*/ 263 h 575"/>
                <a:gd name="T50" fmla="*/ 0 w 703"/>
                <a:gd name="T51" fmla="*/ 269 h 575"/>
                <a:gd name="T52" fmla="*/ 19 w 703"/>
                <a:gd name="T53" fmla="*/ 575 h 575"/>
                <a:gd name="T54" fmla="*/ 73 w 703"/>
                <a:gd name="T55" fmla="*/ 569 h 575"/>
                <a:gd name="T56" fmla="*/ 127 w 703"/>
                <a:gd name="T57" fmla="*/ 563 h 575"/>
                <a:gd name="T58" fmla="*/ 163 w 703"/>
                <a:gd name="T59" fmla="*/ 557 h 575"/>
                <a:gd name="T60" fmla="*/ 211 w 703"/>
                <a:gd name="T61" fmla="*/ 545 h 575"/>
                <a:gd name="T62" fmla="*/ 259 w 703"/>
                <a:gd name="T63" fmla="*/ 539 h 575"/>
                <a:gd name="T64" fmla="*/ 289 w 703"/>
                <a:gd name="T65" fmla="*/ 533 h 575"/>
                <a:gd name="T66" fmla="*/ 331 w 703"/>
                <a:gd name="T67" fmla="*/ 521 h 575"/>
                <a:gd name="T68" fmla="*/ 373 w 703"/>
                <a:gd name="T69" fmla="*/ 515 h 575"/>
                <a:gd name="T70" fmla="*/ 403 w 703"/>
                <a:gd name="T71" fmla="*/ 503 h 575"/>
                <a:gd name="T72" fmla="*/ 439 w 703"/>
                <a:gd name="T73" fmla="*/ 491 h 575"/>
                <a:gd name="T74" fmla="*/ 475 w 703"/>
                <a:gd name="T75" fmla="*/ 479 h 575"/>
                <a:gd name="T76" fmla="*/ 499 w 703"/>
                <a:gd name="T77" fmla="*/ 473 h 575"/>
                <a:gd name="T78" fmla="*/ 529 w 703"/>
                <a:gd name="T79" fmla="*/ 461 h 575"/>
                <a:gd name="T80" fmla="*/ 559 w 703"/>
                <a:gd name="T81" fmla="*/ 449 h 575"/>
                <a:gd name="T82" fmla="*/ 577 w 703"/>
                <a:gd name="T83" fmla="*/ 437 h 575"/>
                <a:gd name="T84" fmla="*/ 607 w 703"/>
                <a:gd name="T85" fmla="*/ 425 h 575"/>
                <a:gd name="T86" fmla="*/ 625 w 703"/>
                <a:gd name="T87" fmla="*/ 413 h 575"/>
                <a:gd name="T88" fmla="*/ 643 w 703"/>
                <a:gd name="T89" fmla="*/ 401 h 575"/>
                <a:gd name="T90" fmla="*/ 661 w 703"/>
                <a:gd name="T91" fmla="*/ 389 h 575"/>
                <a:gd name="T92" fmla="*/ 673 w 703"/>
                <a:gd name="T93" fmla="*/ 371 h 575"/>
                <a:gd name="T94" fmla="*/ 679 w 703"/>
                <a:gd name="T95" fmla="*/ 365 h 575"/>
                <a:gd name="T96" fmla="*/ 691 w 703"/>
                <a:gd name="T97" fmla="*/ 347 h 575"/>
                <a:gd name="T98" fmla="*/ 697 w 703"/>
                <a:gd name="T99" fmla="*/ 329 h 575"/>
                <a:gd name="T100" fmla="*/ 697 w 703"/>
                <a:gd name="T101" fmla="*/ 323 h 575"/>
                <a:gd name="T102" fmla="*/ 703 w 703"/>
                <a:gd name="T103" fmla="*/ 305 h 5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03"/>
                <a:gd name="T157" fmla="*/ 0 h 575"/>
                <a:gd name="T158" fmla="*/ 703 w 703"/>
                <a:gd name="T159" fmla="*/ 575 h 57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03" h="575">
                  <a:moveTo>
                    <a:pt x="703" y="0"/>
                  </a:moveTo>
                  <a:lnTo>
                    <a:pt x="703" y="6"/>
                  </a:lnTo>
                  <a:lnTo>
                    <a:pt x="697" y="18"/>
                  </a:lnTo>
                  <a:lnTo>
                    <a:pt x="697" y="24"/>
                  </a:lnTo>
                  <a:lnTo>
                    <a:pt x="691" y="36"/>
                  </a:lnTo>
                  <a:lnTo>
                    <a:pt x="691" y="42"/>
                  </a:lnTo>
                  <a:lnTo>
                    <a:pt x="685" y="48"/>
                  </a:lnTo>
                  <a:lnTo>
                    <a:pt x="679" y="60"/>
                  </a:lnTo>
                  <a:lnTo>
                    <a:pt x="673" y="66"/>
                  </a:lnTo>
                  <a:lnTo>
                    <a:pt x="661" y="78"/>
                  </a:lnTo>
                  <a:lnTo>
                    <a:pt x="661" y="84"/>
                  </a:lnTo>
                  <a:lnTo>
                    <a:pt x="655" y="84"/>
                  </a:lnTo>
                  <a:lnTo>
                    <a:pt x="643" y="96"/>
                  </a:lnTo>
                  <a:lnTo>
                    <a:pt x="637" y="102"/>
                  </a:lnTo>
                  <a:lnTo>
                    <a:pt x="625" y="108"/>
                  </a:lnTo>
                  <a:lnTo>
                    <a:pt x="613" y="114"/>
                  </a:lnTo>
                  <a:lnTo>
                    <a:pt x="607" y="120"/>
                  </a:lnTo>
                  <a:lnTo>
                    <a:pt x="595" y="126"/>
                  </a:lnTo>
                  <a:lnTo>
                    <a:pt x="577" y="132"/>
                  </a:lnTo>
                  <a:lnTo>
                    <a:pt x="571" y="138"/>
                  </a:lnTo>
                  <a:lnTo>
                    <a:pt x="559" y="144"/>
                  </a:lnTo>
                  <a:lnTo>
                    <a:pt x="541" y="150"/>
                  </a:lnTo>
                  <a:lnTo>
                    <a:pt x="529" y="156"/>
                  </a:lnTo>
                  <a:lnTo>
                    <a:pt x="523" y="162"/>
                  </a:lnTo>
                  <a:lnTo>
                    <a:pt x="499" y="167"/>
                  </a:lnTo>
                  <a:lnTo>
                    <a:pt x="487" y="173"/>
                  </a:lnTo>
                  <a:lnTo>
                    <a:pt x="475" y="173"/>
                  </a:lnTo>
                  <a:lnTo>
                    <a:pt x="451" y="185"/>
                  </a:lnTo>
                  <a:lnTo>
                    <a:pt x="439" y="185"/>
                  </a:lnTo>
                  <a:lnTo>
                    <a:pt x="427" y="191"/>
                  </a:lnTo>
                  <a:lnTo>
                    <a:pt x="403" y="197"/>
                  </a:lnTo>
                  <a:lnTo>
                    <a:pt x="391" y="203"/>
                  </a:lnTo>
                  <a:lnTo>
                    <a:pt x="373" y="209"/>
                  </a:lnTo>
                  <a:lnTo>
                    <a:pt x="349" y="215"/>
                  </a:lnTo>
                  <a:lnTo>
                    <a:pt x="331" y="215"/>
                  </a:lnTo>
                  <a:lnTo>
                    <a:pt x="319" y="221"/>
                  </a:lnTo>
                  <a:lnTo>
                    <a:pt x="289" y="227"/>
                  </a:lnTo>
                  <a:lnTo>
                    <a:pt x="271" y="227"/>
                  </a:lnTo>
                  <a:lnTo>
                    <a:pt x="259" y="233"/>
                  </a:lnTo>
                  <a:lnTo>
                    <a:pt x="223" y="239"/>
                  </a:lnTo>
                  <a:lnTo>
                    <a:pt x="211" y="239"/>
                  </a:lnTo>
                  <a:lnTo>
                    <a:pt x="193" y="245"/>
                  </a:lnTo>
                  <a:lnTo>
                    <a:pt x="163" y="251"/>
                  </a:lnTo>
                  <a:lnTo>
                    <a:pt x="145" y="251"/>
                  </a:lnTo>
                  <a:lnTo>
                    <a:pt x="127" y="257"/>
                  </a:lnTo>
                  <a:lnTo>
                    <a:pt x="91" y="257"/>
                  </a:lnTo>
                  <a:lnTo>
                    <a:pt x="73" y="263"/>
                  </a:lnTo>
                  <a:lnTo>
                    <a:pt x="55" y="263"/>
                  </a:lnTo>
                  <a:lnTo>
                    <a:pt x="19" y="269"/>
                  </a:lnTo>
                  <a:lnTo>
                    <a:pt x="0" y="269"/>
                  </a:lnTo>
                  <a:lnTo>
                    <a:pt x="0" y="575"/>
                  </a:lnTo>
                  <a:lnTo>
                    <a:pt x="19" y="575"/>
                  </a:lnTo>
                  <a:lnTo>
                    <a:pt x="55" y="569"/>
                  </a:lnTo>
                  <a:lnTo>
                    <a:pt x="73" y="569"/>
                  </a:lnTo>
                  <a:lnTo>
                    <a:pt x="91" y="563"/>
                  </a:lnTo>
                  <a:lnTo>
                    <a:pt x="127" y="563"/>
                  </a:lnTo>
                  <a:lnTo>
                    <a:pt x="145" y="557"/>
                  </a:lnTo>
                  <a:lnTo>
                    <a:pt x="163" y="557"/>
                  </a:lnTo>
                  <a:lnTo>
                    <a:pt x="193" y="551"/>
                  </a:lnTo>
                  <a:lnTo>
                    <a:pt x="211" y="545"/>
                  </a:lnTo>
                  <a:lnTo>
                    <a:pt x="223" y="545"/>
                  </a:lnTo>
                  <a:lnTo>
                    <a:pt x="259" y="539"/>
                  </a:lnTo>
                  <a:lnTo>
                    <a:pt x="271" y="533"/>
                  </a:lnTo>
                  <a:lnTo>
                    <a:pt x="289" y="533"/>
                  </a:lnTo>
                  <a:lnTo>
                    <a:pt x="319" y="527"/>
                  </a:lnTo>
                  <a:lnTo>
                    <a:pt x="331" y="521"/>
                  </a:lnTo>
                  <a:lnTo>
                    <a:pt x="349" y="521"/>
                  </a:lnTo>
                  <a:lnTo>
                    <a:pt x="373" y="515"/>
                  </a:lnTo>
                  <a:lnTo>
                    <a:pt x="391" y="509"/>
                  </a:lnTo>
                  <a:lnTo>
                    <a:pt x="403" y="503"/>
                  </a:lnTo>
                  <a:lnTo>
                    <a:pt x="427" y="497"/>
                  </a:lnTo>
                  <a:lnTo>
                    <a:pt x="439" y="491"/>
                  </a:lnTo>
                  <a:lnTo>
                    <a:pt x="451" y="491"/>
                  </a:lnTo>
                  <a:lnTo>
                    <a:pt x="475" y="479"/>
                  </a:lnTo>
                  <a:lnTo>
                    <a:pt x="487" y="479"/>
                  </a:lnTo>
                  <a:lnTo>
                    <a:pt x="499" y="473"/>
                  </a:lnTo>
                  <a:lnTo>
                    <a:pt x="523" y="467"/>
                  </a:lnTo>
                  <a:lnTo>
                    <a:pt x="529" y="461"/>
                  </a:lnTo>
                  <a:lnTo>
                    <a:pt x="541" y="455"/>
                  </a:lnTo>
                  <a:lnTo>
                    <a:pt x="559" y="449"/>
                  </a:lnTo>
                  <a:lnTo>
                    <a:pt x="571" y="443"/>
                  </a:lnTo>
                  <a:lnTo>
                    <a:pt x="577" y="437"/>
                  </a:lnTo>
                  <a:lnTo>
                    <a:pt x="595" y="431"/>
                  </a:lnTo>
                  <a:lnTo>
                    <a:pt x="607" y="425"/>
                  </a:lnTo>
                  <a:lnTo>
                    <a:pt x="613" y="419"/>
                  </a:lnTo>
                  <a:lnTo>
                    <a:pt x="625" y="413"/>
                  </a:lnTo>
                  <a:lnTo>
                    <a:pt x="637" y="407"/>
                  </a:lnTo>
                  <a:lnTo>
                    <a:pt x="643" y="401"/>
                  </a:lnTo>
                  <a:lnTo>
                    <a:pt x="655" y="389"/>
                  </a:lnTo>
                  <a:lnTo>
                    <a:pt x="661" y="389"/>
                  </a:lnTo>
                  <a:lnTo>
                    <a:pt x="661" y="383"/>
                  </a:lnTo>
                  <a:lnTo>
                    <a:pt x="673" y="371"/>
                  </a:lnTo>
                  <a:lnTo>
                    <a:pt x="679" y="365"/>
                  </a:lnTo>
                  <a:lnTo>
                    <a:pt x="685" y="353"/>
                  </a:lnTo>
                  <a:lnTo>
                    <a:pt x="691" y="347"/>
                  </a:lnTo>
                  <a:lnTo>
                    <a:pt x="691" y="341"/>
                  </a:lnTo>
                  <a:lnTo>
                    <a:pt x="697" y="329"/>
                  </a:lnTo>
                  <a:lnTo>
                    <a:pt x="697" y="323"/>
                  </a:lnTo>
                  <a:lnTo>
                    <a:pt x="703" y="311"/>
                  </a:lnTo>
                  <a:lnTo>
                    <a:pt x="703" y="305"/>
                  </a:lnTo>
                  <a:lnTo>
                    <a:pt x="703" y="0"/>
                  </a:lnTo>
                  <a:close/>
                </a:path>
              </a:pathLst>
            </a:custGeom>
            <a:solidFill>
              <a:srgbClr val="1A1A4D"/>
            </a:solidFill>
            <a:ln w="9525">
              <a:solidFill>
                <a:srgbClr val="000000"/>
              </a:solidFill>
              <a:prstDash val="solid"/>
              <a:round/>
              <a:headEnd/>
              <a:tailEnd/>
            </a:ln>
          </p:spPr>
          <p:txBody>
            <a:bodyPr/>
            <a:lstStyle/>
            <a:p>
              <a:endParaRPr lang="en-US"/>
            </a:p>
          </p:txBody>
        </p:sp>
        <p:sp>
          <p:nvSpPr>
            <p:cNvPr id="3104" name="Freeform 12"/>
            <p:cNvSpPr>
              <a:spLocks/>
            </p:cNvSpPr>
            <p:nvPr/>
          </p:nvSpPr>
          <p:spPr bwMode="auto">
            <a:xfrm>
              <a:off x="2520" y="1953"/>
              <a:ext cx="414" cy="575"/>
            </a:xfrm>
            <a:custGeom>
              <a:avLst/>
              <a:gdLst>
                <a:gd name="T0" fmla="*/ 0 w 414"/>
                <a:gd name="T1" fmla="*/ 0 h 575"/>
                <a:gd name="T2" fmla="*/ 414 w 414"/>
                <a:gd name="T3" fmla="*/ 269 h 575"/>
                <a:gd name="T4" fmla="*/ 414 w 414"/>
                <a:gd name="T5" fmla="*/ 575 h 575"/>
                <a:gd name="T6" fmla="*/ 0 w 414"/>
                <a:gd name="T7" fmla="*/ 305 h 575"/>
                <a:gd name="T8" fmla="*/ 0 w 414"/>
                <a:gd name="T9" fmla="*/ 0 h 575"/>
                <a:gd name="T10" fmla="*/ 0 60000 65536"/>
                <a:gd name="T11" fmla="*/ 0 60000 65536"/>
                <a:gd name="T12" fmla="*/ 0 60000 65536"/>
                <a:gd name="T13" fmla="*/ 0 60000 65536"/>
                <a:gd name="T14" fmla="*/ 0 60000 65536"/>
                <a:gd name="T15" fmla="*/ 0 w 414"/>
                <a:gd name="T16" fmla="*/ 0 h 575"/>
                <a:gd name="T17" fmla="*/ 414 w 414"/>
                <a:gd name="T18" fmla="*/ 575 h 575"/>
              </a:gdLst>
              <a:ahLst/>
              <a:cxnLst>
                <a:cxn ang="T10">
                  <a:pos x="T0" y="T1"/>
                </a:cxn>
                <a:cxn ang="T11">
                  <a:pos x="T2" y="T3"/>
                </a:cxn>
                <a:cxn ang="T12">
                  <a:pos x="T4" y="T5"/>
                </a:cxn>
                <a:cxn ang="T13">
                  <a:pos x="T6" y="T7"/>
                </a:cxn>
                <a:cxn ang="T14">
                  <a:pos x="T8" y="T9"/>
                </a:cxn>
              </a:cxnLst>
              <a:rect l="T15" t="T16" r="T17" b="T18"/>
              <a:pathLst>
                <a:path w="414" h="575">
                  <a:moveTo>
                    <a:pt x="0" y="0"/>
                  </a:moveTo>
                  <a:lnTo>
                    <a:pt x="414" y="269"/>
                  </a:lnTo>
                  <a:lnTo>
                    <a:pt x="414" y="575"/>
                  </a:lnTo>
                  <a:lnTo>
                    <a:pt x="0" y="305"/>
                  </a:lnTo>
                  <a:lnTo>
                    <a:pt x="0" y="0"/>
                  </a:lnTo>
                  <a:close/>
                </a:path>
              </a:pathLst>
            </a:custGeom>
            <a:solidFill>
              <a:srgbClr val="1A1A4D"/>
            </a:solidFill>
            <a:ln w="9525">
              <a:solidFill>
                <a:srgbClr val="000000"/>
              </a:solidFill>
              <a:prstDash val="solid"/>
              <a:round/>
              <a:headEnd/>
              <a:tailEnd/>
            </a:ln>
          </p:spPr>
          <p:txBody>
            <a:bodyPr/>
            <a:lstStyle/>
            <a:p>
              <a:endParaRPr lang="en-US"/>
            </a:p>
          </p:txBody>
        </p:sp>
        <p:sp>
          <p:nvSpPr>
            <p:cNvPr id="3105" name="Freeform 13"/>
            <p:cNvSpPr>
              <a:spLocks/>
            </p:cNvSpPr>
            <p:nvPr/>
          </p:nvSpPr>
          <p:spPr bwMode="auto">
            <a:xfrm>
              <a:off x="2520" y="1815"/>
              <a:ext cx="1117" cy="407"/>
            </a:xfrm>
            <a:custGeom>
              <a:avLst/>
              <a:gdLst>
                <a:gd name="T0" fmla="*/ 985 w 1117"/>
                <a:gd name="T1" fmla="*/ 0 h 407"/>
                <a:gd name="T2" fmla="*/ 1009 w 1117"/>
                <a:gd name="T3" fmla="*/ 18 h 407"/>
                <a:gd name="T4" fmla="*/ 1027 w 1117"/>
                <a:gd name="T5" fmla="*/ 24 h 407"/>
                <a:gd name="T6" fmla="*/ 1051 w 1117"/>
                <a:gd name="T7" fmla="*/ 42 h 407"/>
                <a:gd name="T8" fmla="*/ 1069 w 1117"/>
                <a:gd name="T9" fmla="*/ 54 h 407"/>
                <a:gd name="T10" fmla="*/ 1075 w 1117"/>
                <a:gd name="T11" fmla="*/ 66 h 407"/>
                <a:gd name="T12" fmla="*/ 1093 w 1117"/>
                <a:gd name="T13" fmla="*/ 78 h 407"/>
                <a:gd name="T14" fmla="*/ 1099 w 1117"/>
                <a:gd name="T15" fmla="*/ 90 h 407"/>
                <a:gd name="T16" fmla="*/ 1105 w 1117"/>
                <a:gd name="T17" fmla="*/ 102 h 407"/>
                <a:gd name="T18" fmla="*/ 1111 w 1117"/>
                <a:gd name="T19" fmla="*/ 120 h 407"/>
                <a:gd name="T20" fmla="*/ 1117 w 1117"/>
                <a:gd name="T21" fmla="*/ 132 h 407"/>
                <a:gd name="T22" fmla="*/ 1117 w 1117"/>
                <a:gd name="T23" fmla="*/ 144 h 407"/>
                <a:gd name="T24" fmla="*/ 1111 w 1117"/>
                <a:gd name="T25" fmla="*/ 156 h 407"/>
                <a:gd name="T26" fmla="*/ 1111 w 1117"/>
                <a:gd name="T27" fmla="*/ 168 h 407"/>
                <a:gd name="T28" fmla="*/ 1099 w 1117"/>
                <a:gd name="T29" fmla="*/ 186 h 407"/>
                <a:gd name="T30" fmla="*/ 1093 w 1117"/>
                <a:gd name="T31" fmla="*/ 198 h 407"/>
                <a:gd name="T32" fmla="*/ 1081 w 1117"/>
                <a:gd name="T33" fmla="*/ 210 h 407"/>
                <a:gd name="T34" fmla="*/ 1075 w 1117"/>
                <a:gd name="T35" fmla="*/ 222 h 407"/>
                <a:gd name="T36" fmla="*/ 1057 w 1117"/>
                <a:gd name="T37" fmla="*/ 234 h 407"/>
                <a:gd name="T38" fmla="*/ 1039 w 1117"/>
                <a:gd name="T39" fmla="*/ 246 h 407"/>
                <a:gd name="T40" fmla="*/ 1021 w 1117"/>
                <a:gd name="T41" fmla="*/ 258 h 407"/>
                <a:gd name="T42" fmla="*/ 991 w 1117"/>
                <a:gd name="T43" fmla="*/ 270 h 407"/>
                <a:gd name="T44" fmla="*/ 973 w 1117"/>
                <a:gd name="T45" fmla="*/ 282 h 407"/>
                <a:gd name="T46" fmla="*/ 943 w 1117"/>
                <a:gd name="T47" fmla="*/ 294 h 407"/>
                <a:gd name="T48" fmla="*/ 925 w 1117"/>
                <a:gd name="T49" fmla="*/ 300 h 407"/>
                <a:gd name="T50" fmla="*/ 889 w 1117"/>
                <a:gd name="T51" fmla="*/ 311 h 407"/>
                <a:gd name="T52" fmla="*/ 853 w 1117"/>
                <a:gd name="T53" fmla="*/ 323 h 407"/>
                <a:gd name="T54" fmla="*/ 829 w 1117"/>
                <a:gd name="T55" fmla="*/ 335 h 407"/>
                <a:gd name="T56" fmla="*/ 787 w 1117"/>
                <a:gd name="T57" fmla="*/ 347 h 407"/>
                <a:gd name="T58" fmla="*/ 763 w 1117"/>
                <a:gd name="T59" fmla="*/ 353 h 407"/>
                <a:gd name="T60" fmla="*/ 715 w 1117"/>
                <a:gd name="T61" fmla="*/ 359 h 407"/>
                <a:gd name="T62" fmla="*/ 685 w 1117"/>
                <a:gd name="T63" fmla="*/ 365 h 407"/>
                <a:gd name="T64" fmla="*/ 637 w 1117"/>
                <a:gd name="T65" fmla="*/ 377 h 407"/>
                <a:gd name="T66" fmla="*/ 589 w 1117"/>
                <a:gd name="T67" fmla="*/ 383 h 407"/>
                <a:gd name="T68" fmla="*/ 559 w 1117"/>
                <a:gd name="T69" fmla="*/ 389 h 407"/>
                <a:gd name="T70" fmla="*/ 505 w 1117"/>
                <a:gd name="T71" fmla="*/ 395 h 407"/>
                <a:gd name="T72" fmla="*/ 469 w 1117"/>
                <a:gd name="T73" fmla="*/ 401 h 407"/>
                <a:gd name="T74" fmla="*/ 414 w 1117"/>
                <a:gd name="T75" fmla="*/ 407 h 407"/>
                <a:gd name="T76" fmla="*/ 973 w 1117"/>
                <a:gd name="T77" fmla="*/ 0 h 40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17"/>
                <a:gd name="T118" fmla="*/ 0 h 407"/>
                <a:gd name="T119" fmla="*/ 1117 w 1117"/>
                <a:gd name="T120" fmla="*/ 407 h 40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17" h="407">
                  <a:moveTo>
                    <a:pt x="973" y="0"/>
                  </a:moveTo>
                  <a:lnTo>
                    <a:pt x="985" y="0"/>
                  </a:lnTo>
                  <a:lnTo>
                    <a:pt x="1003" y="12"/>
                  </a:lnTo>
                  <a:lnTo>
                    <a:pt x="1009" y="18"/>
                  </a:lnTo>
                  <a:lnTo>
                    <a:pt x="1021" y="24"/>
                  </a:lnTo>
                  <a:lnTo>
                    <a:pt x="1027" y="24"/>
                  </a:lnTo>
                  <a:lnTo>
                    <a:pt x="1039" y="36"/>
                  </a:lnTo>
                  <a:lnTo>
                    <a:pt x="1051" y="42"/>
                  </a:lnTo>
                  <a:lnTo>
                    <a:pt x="1057" y="42"/>
                  </a:lnTo>
                  <a:lnTo>
                    <a:pt x="1069" y="54"/>
                  </a:lnTo>
                  <a:lnTo>
                    <a:pt x="1075" y="60"/>
                  </a:lnTo>
                  <a:lnTo>
                    <a:pt x="1075" y="66"/>
                  </a:lnTo>
                  <a:lnTo>
                    <a:pt x="1087" y="72"/>
                  </a:lnTo>
                  <a:lnTo>
                    <a:pt x="1093" y="78"/>
                  </a:lnTo>
                  <a:lnTo>
                    <a:pt x="1093" y="84"/>
                  </a:lnTo>
                  <a:lnTo>
                    <a:pt x="1099" y="90"/>
                  </a:lnTo>
                  <a:lnTo>
                    <a:pt x="1105" y="102"/>
                  </a:lnTo>
                  <a:lnTo>
                    <a:pt x="1111" y="108"/>
                  </a:lnTo>
                  <a:lnTo>
                    <a:pt x="1111" y="120"/>
                  </a:lnTo>
                  <a:lnTo>
                    <a:pt x="1111" y="126"/>
                  </a:lnTo>
                  <a:lnTo>
                    <a:pt x="1117" y="132"/>
                  </a:lnTo>
                  <a:lnTo>
                    <a:pt x="1117" y="144"/>
                  </a:lnTo>
                  <a:lnTo>
                    <a:pt x="1117" y="150"/>
                  </a:lnTo>
                  <a:lnTo>
                    <a:pt x="1111" y="156"/>
                  </a:lnTo>
                  <a:lnTo>
                    <a:pt x="1111" y="162"/>
                  </a:lnTo>
                  <a:lnTo>
                    <a:pt x="1111" y="168"/>
                  </a:lnTo>
                  <a:lnTo>
                    <a:pt x="1105" y="174"/>
                  </a:lnTo>
                  <a:lnTo>
                    <a:pt x="1099" y="186"/>
                  </a:lnTo>
                  <a:lnTo>
                    <a:pt x="1099" y="192"/>
                  </a:lnTo>
                  <a:lnTo>
                    <a:pt x="1093" y="198"/>
                  </a:lnTo>
                  <a:lnTo>
                    <a:pt x="1081" y="210"/>
                  </a:lnTo>
                  <a:lnTo>
                    <a:pt x="1075" y="216"/>
                  </a:lnTo>
                  <a:lnTo>
                    <a:pt x="1075" y="222"/>
                  </a:lnTo>
                  <a:lnTo>
                    <a:pt x="1063" y="228"/>
                  </a:lnTo>
                  <a:lnTo>
                    <a:pt x="1057" y="234"/>
                  </a:lnTo>
                  <a:lnTo>
                    <a:pt x="1051" y="240"/>
                  </a:lnTo>
                  <a:lnTo>
                    <a:pt x="1039" y="246"/>
                  </a:lnTo>
                  <a:lnTo>
                    <a:pt x="1027" y="252"/>
                  </a:lnTo>
                  <a:lnTo>
                    <a:pt x="1021" y="258"/>
                  </a:lnTo>
                  <a:lnTo>
                    <a:pt x="1009" y="264"/>
                  </a:lnTo>
                  <a:lnTo>
                    <a:pt x="991" y="270"/>
                  </a:lnTo>
                  <a:lnTo>
                    <a:pt x="985" y="276"/>
                  </a:lnTo>
                  <a:lnTo>
                    <a:pt x="973" y="282"/>
                  </a:lnTo>
                  <a:lnTo>
                    <a:pt x="967" y="288"/>
                  </a:lnTo>
                  <a:lnTo>
                    <a:pt x="943" y="294"/>
                  </a:lnTo>
                  <a:lnTo>
                    <a:pt x="937" y="300"/>
                  </a:lnTo>
                  <a:lnTo>
                    <a:pt x="925" y="300"/>
                  </a:lnTo>
                  <a:lnTo>
                    <a:pt x="901" y="311"/>
                  </a:lnTo>
                  <a:lnTo>
                    <a:pt x="889" y="311"/>
                  </a:lnTo>
                  <a:lnTo>
                    <a:pt x="877" y="317"/>
                  </a:lnTo>
                  <a:lnTo>
                    <a:pt x="853" y="323"/>
                  </a:lnTo>
                  <a:lnTo>
                    <a:pt x="841" y="329"/>
                  </a:lnTo>
                  <a:lnTo>
                    <a:pt x="829" y="335"/>
                  </a:lnTo>
                  <a:lnTo>
                    <a:pt x="817" y="335"/>
                  </a:lnTo>
                  <a:lnTo>
                    <a:pt x="787" y="347"/>
                  </a:lnTo>
                  <a:lnTo>
                    <a:pt x="775" y="347"/>
                  </a:lnTo>
                  <a:lnTo>
                    <a:pt x="763" y="353"/>
                  </a:lnTo>
                  <a:lnTo>
                    <a:pt x="733" y="359"/>
                  </a:lnTo>
                  <a:lnTo>
                    <a:pt x="715" y="359"/>
                  </a:lnTo>
                  <a:lnTo>
                    <a:pt x="703" y="365"/>
                  </a:lnTo>
                  <a:lnTo>
                    <a:pt x="685" y="365"/>
                  </a:lnTo>
                  <a:lnTo>
                    <a:pt x="655" y="371"/>
                  </a:lnTo>
                  <a:lnTo>
                    <a:pt x="637" y="377"/>
                  </a:lnTo>
                  <a:lnTo>
                    <a:pt x="625" y="377"/>
                  </a:lnTo>
                  <a:lnTo>
                    <a:pt x="589" y="383"/>
                  </a:lnTo>
                  <a:lnTo>
                    <a:pt x="577" y="389"/>
                  </a:lnTo>
                  <a:lnTo>
                    <a:pt x="559" y="389"/>
                  </a:lnTo>
                  <a:lnTo>
                    <a:pt x="523" y="395"/>
                  </a:lnTo>
                  <a:lnTo>
                    <a:pt x="505" y="395"/>
                  </a:lnTo>
                  <a:lnTo>
                    <a:pt x="487" y="401"/>
                  </a:lnTo>
                  <a:lnTo>
                    <a:pt x="469" y="401"/>
                  </a:lnTo>
                  <a:lnTo>
                    <a:pt x="433" y="407"/>
                  </a:lnTo>
                  <a:lnTo>
                    <a:pt x="414" y="407"/>
                  </a:lnTo>
                  <a:lnTo>
                    <a:pt x="0" y="138"/>
                  </a:lnTo>
                  <a:lnTo>
                    <a:pt x="973" y="0"/>
                  </a:lnTo>
                  <a:close/>
                </a:path>
              </a:pathLst>
            </a:custGeom>
            <a:solidFill>
              <a:srgbClr val="333399"/>
            </a:solidFill>
            <a:ln w="9525">
              <a:solidFill>
                <a:srgbClr val="000000"/>
              </a:solidFill>
              <a:prstDash val="solid"/>
              <a:round/>
              <a:headEnd/>
              <a:tailEnd/>
            </a:ln>
          </p:spPr>
          <p:txBody>
            <a:bodyPr/>
            <a:lstStyle/>
            <a:p>
              <a:endParaRPr lang="en-US"/>
            </a:p>
          </p:txBody>
        </p:sp>
        <p:sp>
          <p:nvSpPr>
            <p:cNvPr id="3106" name="Freeform 14"/>
            <p:cNvSpPr>
              <a:spLocks/>
            </p:cNvSpPr>
            <p:nvPr/>
          </p:nvSpPr>
          <p:spPr bwMode="auto">
            <a:xfrm>
              <a:off x="863" y="1941"/>
              <a:ext cx="1531" cy="599"/>
            </a:xfrm>
            <a:custGeom>
              <a:avLst/>
              <a:gdLst>
                <a:gd name="T0" fmla="*/ 1477 w 1531"/>
                <a:gd name="T1" fmla="*/ 275 h 599"/>
                <a:gd name="T2" fmla="*/ 1405 w 1531"/>
                <a:gd name="T3" fmla="*/ 281 h 599"/>
                <a:gd name="T4" fmla="*/ 1327 w 1531"/>
                <a:gd name="T5" fmla="*/ 287 h 599"/>
                <a:gd name="T6" fmla="*/ 1249 w 1531"/>
                <a:gd name="T7" fmla="*/ 287 h 599"/>
                <a:gd name="T8" fmla="*/ 1171 w 1531"/>
                <a:gd name="T9" fmla="*/ 293 h 599"/>
                <a:gd name="T10" fmla="*/ 1099 w 1531"/>
                <a:gd name="T11" fmla="*/ 293 h 599"/>
                <a:gd name="T12" fmla="*/ 1021 w 1531"/>
                <a:gd name="T13" fmla="*/ 293 h 599"/>
                <a:gd name="T14" fmla="*/ 943 w 1531"/>
                <a:gd name="T15" fmla="*/ 287 h 599"/>
                <a:gd name="T16" fmla="*/ 865 w 1531"/>
                <a:gd name="T17" fmla="*/ 287 h 599"/>
                <a:gd name="T18" fmla="*/ 787 w 1531"/>
                <a:gd name="T19" fmla="*/ 281 h 599"/>
                <a:gd name="T20" fmla="*/ 715 w 1531"/>
                <a:gd name="T21" fmla="*/ 275 h 599"/>
                <a:gd name="T22" fmla="*/ 643 w 1531"/>
                <a:gd name="T23" fmla="*/ 263 h 599"/>
                <a:gd name="T24" fmla="*/ 577 w 1531"/>
                <a:gd name="T25" fmla="*/ 257 h 599"/>
                <a:gd name="T26" fmla="*/ 505 w 1531"/>
                <a:gd name="T27" fmla="*/ 245 h 599"/>
                <a:gd name="T28" fmla="*/ 445 w 1531"/>
                <a:gd name="T29" fmla="*/ 233 h 599"/>
                <a:gd name="T30" fmla="*/ 384 w 1531"/>
                <a:gd name="T31" fmla="*/ 221 h 599"/>
                <a:gd name="T32" fmla="*/ 324 w 1531"/>
                <a:gd name="T33" fmla="*/ 209 h 599"/>
                <a:gd name="T34" fmla="*/ 270 w 1531"/>
                <a:gd name="T35" fmla="*/ 191 h 599"/>
                <a:gd name="T36" fmla="*/ 222 w 1531"/>
                <a:gd name="T37" fmla="*/ 174 h 599"/>
                <a:gd name="T38" fmla="*/ 180 w 1531"/>
                <a:gd name="T39" fmla="*/ 162 h 599"/>
                <a:gd name="T40" fmla="*/ 138 w 1531"/>
                <a:gd name="T41" fmla="*/ 144 h 599"/>
                <a:gd name="T42" fmla="*/ 102 w 1531"/>
                <a:gd name="T43" fmla="*/ 126 h 599"/>
                <a:gd name="T44" fmla="*/ 72 w 1531"/>
                <a:gd name="T45" fmla="*/ 108 h 599"/>
                <a:gd name="T46" fmla="*/ 48 w 1531"/>
                <a:gd name="T47" fmla="*/ 84 h 599"/>
                <a:gd name="T48" fmla="*/ 30 w 1531"/>
                <a:gd name="T49" fmla="*/ 66 h 599"/>
                <a:gd name="T50" fmla="*/ 12 w 1531"/>
                <a:gd name="T51" fmla="*/ 48 h 599"/>
                <a:gd name="T52" fmla="*/ 0 w 1531"/>
                <a:gd name="T53" fmla="*/ 24 h 599"/>
                <a:gd name="T54" fmla="*/ 0 w 1531"/>
                <a:gd name="T55" fmla="*/ 6 h 599"/>
                <a:gd name="T56" fmla="*/ 0 w 1531"/>
                <a:gd name="T57" fmla="*/ 311 h 599"/>
                <a:gd name="T58" fmla="*/ 0 w 1531"/>
                <a:gd name="T59" fmla="*/ 329 h 599"/>
                <a:gd name="T60" fmla="*/ 12 w 1531"/>
                <a:gd name="T61" fmla="*/ 353 h 599"/>
                <a:gd name="T62" fmla="*/ 30 w 1531"/>
                <a:gd name="T63" fmla="*/ 371 h 599"/>
                <a:gd name="T64" fmla="*/ 48 w 1531"/>
                <a:gd name="T65" fmla="*/ 389 h 599"/>
                <a:gd name="T66" fmla="*/ 72 w 1531"/>
                <a:gd name="T67" fmla="*/ 413 h 599"/>
                <a:gd name="T68" fmla="*/ 102 w 1531"/>
                <a:gd name="T69" fmla="*/ 431 h 599"/>
                <a:gd name="T70" fmla="*/ 138 w 1531"/>
                <a:gd name="T71" fmla="*/ 449 h 599"/>
                <a:gd name="T72" fmla="*/ 180 w 1531"/>
                <a:gd name="T73" fmla="*/ 467 h 599"/>
                <a:gd name="T74" fmla="*/ 222 w 1531"/>
                <a:gd name="T75" fmla="*/ 479 h 599"/>
                <a:gd name="T76" fmla="*/ 270 w 1531"/>
                <a:gd name="T77" fmla="*/ 497 h 599"/>
                <a:gd name="T78" fmla="*/ 324 w 1531"/>
                <a:gd name="T79" fmla="*/ 515 h 599"/>
                <a:gd name="T80" fmla="*/ 384 w 1531"/>
                <a:gd name="T81" fmla="*/ 527 h 599"/>
                <a:gd name="T82" fmla="*/ 445 w 1531"/>
                <a:gd name="T83" fmla="*/ 539 h 599"/>
                <a:gd name="T84" fmla="*/ 505 w 1531"/>
                <a:gd name="T85" fmla="*/ 551 h 599"/>
                <a:gd name="T86" fmla="*/ 577 w 1531"/>
                <a:gd name="T87" fmla="*/ 563 h 599"/>
                <a:gd name="T88" fmla="*/ 643 w 1531"/>
                <a:gd name="T89" fmla="*/ 569 h 599"/>
                <a:gd name="T90" fmla="*/ 715 w 1531"/>
                <a:gd name="T91" fmla="*/ 581 h 599"/>
                <a:gd name="T92" fmla="*/ 787 w 1531"/>
                <a:gd name="T93" fmla="*/ 587 h 599"/>
                <a:gd name="T94" fmla="*/ 865 w 1531"/>
                <a:gd name="T95" fmla="*/ 593 h 599"/>
                <a:gd name="T96" fmla="*/ 943 w 1531"/>
                <a:gd name="T97" fmla="*/ 593 h 599"/>
                <a:gd name="T98" fmla="*/ 1021 w 1531"/>
                <a:gd name="T99" fmla="*/ 599 h 599"/>
                <a:gd name="T100" fmla="*/ 1099 w 1531"/>
                <a:gd name="T101" fmla="*/ 599 h 599"/>
                <a:gd name="T102" fmla="*/ 1171 w 1531"/>
                <a:gd name="T103" fmla="*/ 599 h 599"/>
                <a:gd name="T104" fmla="*/ 1249 w 1531"/>
                <a:gd name="T105" fmla="*/ 593 h 599"/>
                <a:gd name="T106" fmla="*/ 1327 w 1531"/>
                <a:gd name="T107" fmla="*/ 593 h 599"/>
                <a:gd name="T108" fmla="*/ 1405 w 1531"/>
                <a:gd name="T109" fmla="*/ 587 h 599"/>
                <a:gd name="T110" fmla="*/ 1477 w 1531"/>
                <a:gd name="T111" fmla="*/ 581 h 599"/>
                <a:gd name="T112" fmla="*/ 1531 w 1531"/>
                <a:gd name="T113" fmla="*/ 269 h 5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31"/>
                <a:gd name="T172" fmla="*/ 0 h 599"/>
                <a:gd name="T173" fmla="*/ 1531 w 1531"/>
                <a:gd name="T174" fmla="*/ 599 h 59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31" h="599">
                  <a:moveTo>
                    <a:pt x="1531" y="269"/>
                  </a:moveTo>
                  <a:lnTo>
                    <a:pt x="1513" y="275"/>
                  </a:lnTo>
                  <a:lnTo>
                    <a:pt x="1477" y="275"/>
                  </a:lnTo>
                  <a:lnTo>
                    <a:pt x="1459" y="275"/>
                  </a:lnTo>
                  <a:lnTo>
                    <a:pt x="1441" y="281"/>
                  </a:lnTo>
                  <a:lnTo>
                    <a:pt x="1405" y="281"/>
                  </a:lnTo>
                  <a:lnTo>
                    <a:pt x="1387" y="281"/>
                  </a:lnTo>
                  <a:lnTo>
                    <a:pt x="1369" y="287"/>
                  </a:lnTo>
                  <a:lnTo>
                    <a:pt x="1327" y="287"/>
                  </a:lnTo>
                  <a:lnTo>
                    <a:pt x="1309" y="287"/>
                  </a:lnTo>
                  <a:lnTo>
                    <a:pt x="1291" y="287"/>
                  </a:lnTo>
                  <a:lnTo>
                    <a:pt x="1249" y="287"/>
                  </a:lnTo>
                  <a:lnTo>
                    <a:pt x="1231" y="287"/>
                  </a:lnTo>
                  <a:lnTo>
                    <a:pt x="1213" y="293"/>
                  </a:lnTo>
                  <a:lnTo>
                    <a:pt x="1171" y="293"/>
                  </a:lnTo>
                  <a:lnTo>
                    <a:pt x="1153" y="293"/>
                  </a:lnTo>
                  <a:lnTo>
                    <a:pt x="1135" y="293"/>
                  </a:lnTo>
                  <a:lnTo>
                    <a:pt x="1099" y="293"/>
                  </a:lnTo>
                  <a:lnTo>
                    <a:pt x="1075" y="293"/>
                  </a:lnTo>
                  <a:lnTo>
                    <a:pt x="1057" y="293"/>
                  </a:lnTo>
                  <a:lnTo>
                    <a:pt x="1021" y="293"/>
                  </a:lnTo>
                  <a:lnTo>
                    <a:pt x="997" y="287"/>
                  </a:lnTo>
                  <a:lnTo>
                    <a:pt x="979" y="287"/>
                  </a:lnTo>
                  <a:lnTo>
                    <a:pt x="943" y="287"/>
                  </a:lnTo>
                  <a:lnTo>
                    <a:pt x="919" y="287"/>
                  </a:lnTo>
                  <a:lnTo>
                    <a:pt x="901" y="287"/>
                  </a:lnTo>
                  <a:lnTo>
                    <a:pt x="865" y="287"/>
                  </a:lnTo>
                  <a:lnTo>
                    <a:pt x="847" y="281"/>
                  </a:lnTo>
                  <a:lnTo>
                    <a:pt x="829" y="281"/>
                  </a:lnTo>
                  <a:lnTo>
                    <a:pt x="787" y="281"/>
                  </a:lnTo>
                  <a:lnTo>
                    <a:pt x="769" y="275"/>
                  </a:lnTo>
                  <a:lnTo>
                    <a:pt x="751" y="275"/>
                  </a:lnTo>
                  <a:lnTo>
                    <a:pt x="715" y="275"/>
                  </a:lnTo>
                  <a:lnTo>
                    <a:pt x="697" y="269"/>
                  </a:lnTo>
                  <a:lnTo>
                    <a:pt x="679" y="269"/>
                  </a:lnTo>
                  <a:lnTo>
                    <a:pt x="643" y="263"/>
                  </a:lnTo>
                  <a:lnTo>
                    <a:pt x="625" y="263"/>
                  </a:lnTo>
                  <a:lnTo>
                    <a:pt x="607" y="257"/>
                  </a:lnTo>
                  <a:lnTo>
                    <a:pt x="577" y="257"/>
                  </a:lnTo>
                  <a:lnTo>
                    <a:pt x="559" y="251"/>
                  </a:lnTo>
                  <a:lnTo>
                    <a:pt x="541" y="251"/>
                  </a:lnTo>
                  <a:lnTo>
                    <a:pt x="505" y="245"/>
                  </a:lnTo>
                  <a:lnTo>
                    <a:pt x="493" y="239"/>
                  </a:lnTo>
                  <a:lnTo>
                    <a:pt x="475" y="239"/>
                  </a:lnTo>
                  <a:lnTo>
                    <a:pt x="445" y="233"/>
                  </a:lnTo>
                  <a:lnTo>
                    <a:pt x="427" y="227"/>
                  </a:lnTo>
                  <a:lnTo>
                    <a:pt x="415" y="227"/>
                  </a:lnTo>
                  <a:lnTo>
                    <a:pt x="384" y="221"/>
                  </a:lnTo>
                  <a:lnTo>
                    <a:pt x="366" y="215"/>
                  </a:lnTo>
                  <a:lnTo>
                    <a:pt x="354" y="215"/>
                  </a:lnTo>
                  <a:lnTo>
                    <a:pt x="324" y="209"/>
                  </a:lnTo>
                  <a:lnTo>
                    <a:pt x="312" y="203"/>
                  </a:lnTo>
                  <a:lnTo>
                    <a:pt x="300" y="197"/>
                  </a:lnTo>
                  <a:lnTo>
                    <a:pt x="270" y="191"/>
                  </a:lnTo>
                  <a:lnTo>
                    <a:pt x="258" y="185"/>
                  </a:lnTo>
                  <a:lnTo>
                    <a:pt x="246" y="185"/>
                  </a:lnTo>
                  <a:lnTo>
                    <a:pt x="222" y="174"/>
                  </a:lnTo>
                  <a:lnTo>
                    <a:pt x="210" y="174"/>
                  </a:lnTo>
                  <a:lnTo>
                    <a:pt x="198" y="168"/>
                  </a:lnTo>
                  <a:lnTo>
                    <a:pt x="180" y="162"/>
                  </a:lnTo>
                  <a:lnTo>
                    <a:pt x="168" y="156"/>
                  </a:lnTo>
                  <a:lnTo>
                    <a:pt x="156" y="150"/>
                  </a:lnTo>
                  <a:lnTo>
                    <a:pt x="138" y="144"/>
                  </a:lnTo>
                  <a:lnTo>
                    <a:pt x="132" y="138"/>
                  </a:lnTo>
                  <a:lnTo>
                    <a:pt x="120" y="132"/>
                  </a:lnTo>
                  <a:lnTo>
                    <a:pt x="102" y="126"/>
                  </a:lnTo>
                  <a:lnTo>
                    <a:pt x="96" y="120"/>
                  </a:lnTo>
                  <a:lnTo>
                    <a:pt x="90" y="114"/>
                  </a:lnTo>
                  <a:lnTo>
                    <a:pt x="72" y="108"/>
                  </a:lnTo>
                  <a:lnTo>
                    <a:pt x="66" y="102"/>
                  </a:lnTo>
                  <a:lnTo>
                    <a:pt x="60" y="96"/>
                  </a:lnTo>
                  <a:lnTo>
                    <a:pt x="48" y="84"/>
                  </a:lnTo>
                  <a:lnTo>
                    <a:pt x="42" y="84"/>
                  </a:lnTo>
                  <a:lnTo>
                    <a:pt x="36" y="78"/>
                  </a:lnTo>
                  <a:lnTo>
                    <a:pt x="30" y="66"/>
                  </a:lnTo>
                  <a:lnTo>
                    <a:pt x="24" y="60"/>
                  </a:lnTo>
                  <a:lnTo>
                    <a:pt x="18" y="60"/>
                  </a:lnTo>
                  <a:lnTo>
                    <a:pt x="12" y="48"/>
                  </a:lnTo>
                  <a:lnTo>
                    <a:pt x="12" y="42"/>
                  </a:lnTo>
                  <a:lnTo>
                    <a:pt x="6" y="36"/>
                  </a:lnTo>
                  <a:lnTo>
                    <a:pt x="0" y="24"/>
                  </a:lnTo>
                  <a:lnTo>
                    <a:pt x="0" y="18"/>
                  </a:lnTo>
                  <a:lnTo>
                    <a:pt x="0" y="6"/>
                  </a:lnTo>
                  <a:lnTo>
                    <a:pt x="0" y="0"/>
                  </a:lnTo>
                  <a:lnTo>
                    <a:pt x="0" y="305"/>
                  </a:lnTo>
                  <a:lnTo>
                    <a:pt x="0" y="311"/>
                  </a:lnTo>
                  <a:lnTo>
                    <a:pt x="0" y="323"/>
                  </a:lnTo>
                  <a:lnTo>
                    <a:pt x="0" y="329"/>
                  </a:lnTo>
                  <a:lnTo>
                    <a:pt x="6" y="341"/>
                  </a:lnTo>
                  <a:lnTo>
                    <a:pt x="12" y="347"/>
                  </a:lnTo>
                  <a:lnTo>
                    <a:pt x="12" y="353"/>
                  </a:lnTo>
                  <a:lnTo>
                    <a:pt x="18" y="365"/>
                  </a:lnTo>
                  <a:lnTo>
                    <a:pt x="24" y="365"/>
                  </a:lnTo>
                  <a:lnTo>
                    <a:pt x="30" y="371"/>
                  </a:lnTo>
                  <a:lnTo>
                    <a:pt x="36" y="383"/>
                  </a:lnTo>
                  <a:lnTo>
                    <a:pt x="42" y="389"/>
                  </a:lnTo>
                  <a:lnTo>
                    <a:pt x="48" y="389"/>
                  </a:lnTo>
                  <a:lnTo>
                    <a:pt x="60" y="401"/>
                  </a:lnTo>
                  <a:lnTo>
                    <a:pt x="66" y="407"/>
                  </a:lnTo>
                  <a:lnTo>
                    <a:pt x="72" y="413"/>
                  </a:lnTo>
                  <a:lnTo>
                    <a:pt x="90" y="419"/>
                  </a:lnTo>
                  <a:lnTo>
                    <a:pt x="96" y="425"/>
                  </a:lnTo>
                  <a:lnTo>
                    <a:pt x="102" y="431"/>
                  </a:lnTo>
                  <a:lnTo>
                    <a:pt x="120" y="437"/>
                  </a:lnTo>
                  <a:lnTo>
                    <a:pt x="132" y="443"/>
                  </a:lnTo>
                  <a:lnTo>
                    <a:pt x="138" y="449"/>
                  </a:lnTo>
                  <a:lnTo>
                    <a:pt x="156" y="455"/>
                  </a:lnTo>
                  <a:lnTo>
                    <a:pt x="168" y="461"/>
                  </a:lnTo>
                  <a:lnTo>
                    <a:pt x="180" y="467"/>
                  </a:lnTo>
                  <a:lnTo>
                    <a:pt x="198" y="473"/>
                  </a:lnTo>
                  <a:lnTo>
                    <a:pt x="210" y="479"/>
                  </a:lnTo>
                  <a:lnTo>
                    <a:pt x="222" y="479"/>
                  </a:lnTo>
                  <a:lnTo>
                    <a:pt x="246" y="491"/>
                  </a:lnTo>
                  <a:lnTo>
                    <a:pt x="258" y="491"/>
                  </a:lnTo>
                  <a:lnTo>
                    <a:pt x="270" y="497"/>
                  </a:lnTo>
                  <a:lnTo>
                    <a:pt x="300" y="503"/>
                  </a:lnTo>
                  <a:lnTo>
                    <a:pt x="312" y="509"/>
                  </a:lnTo>
                  <a:lnTo>
                    <a:pt x="324" y="515"/>
                  </a:lnTo>
                  <a:lnTo>
                    <a:pt x="354" y="521"/>
                  </a:lnTo>
                  <a:lnTo>
                    <a:pt x="366" y="521"/>
                  </a:lnTo>
                  <a:lnTo>
                    <a:pt x="384" y="527"/>
                  </a:lnTo>
                  <a:lnTo>
                    <a:pt x="415" y="533"/>
                  </a:lnTo>
                  <a:lnTo>
                    <a:pt x="427" y="533"/>
                  </a:lnTo>
                  <a:lnTo>
                    <a:pt x="445" y="539"/>
                  </a:lnTo>
                  <a:lnTo>
                    <a:pt x="475" y="545"/>
                  </a:lnTo>
                  <a:lnTo>
                    <a:pt x="493" y="545"/>
                  </a:lnTo>
                  <a:lnTo>
                    <a:pt x="505" y="551"/>
                  </a:lnTo>
                  <a:lnTo>
                    <a:pt x="541" y="557"/>
                  </a:lnTo>
                  <a:lnTo>
                    <a:pt x="559" y="557"/>
                  </a:lnTo>
                  <a:lnTo>
                    <a:pt x="577" y="563"/>
                  </a:lnTo>
                  <a:lnTo>
                    <a:pt x="607" y="563"/>
                  </a:lnTo>
                  <a:lnTo>
                    <a:pt x="625" y="569"/>
                  </a:lnTo>
                  <a:lnTo>
                    <a:pt x="643" y="569"/>
                  </a:lnTo>
                  <a:lnTo>
                    <a:pt x="679" y="575"/>
                  </a:lnTo>
                  <a:lnTo>
                    <a:pt x="697" y="575"/>
                  </a:lnTo>
                  <a:lnTo>
                    <a:pt x="715" y="581"/>
                  </a:lnTo>
                  <a:lnTo>
                    <a:pt x="751" y="581"/>
                  </a:lnTo>
                  <a:lnTo>
                    <a:pt x="769" y="581"/>
                  </a:lnTo>
                  <a:lnTo>
                    <a:pt x="787" y="587"/>
                  </a:lnTo>
                  <a:lnTo>
                    <a:pt x="829" y="587"/>
                  </a:lnTo>
                  <a:lnTo>
                    <a:pt x="847" y="587"/>
                  </a:lnTo>
                  <a:lnTo>
                    <a:pt x="865" y="593"/>
                  </a:lnTo>
                  <a:lnTo>
                    <a:pt x="901" y="593"/>
                  </a:lnTo>
                  <a:lnTo>
                    <a:pt x="919" y="593"/>
                  </a:lnTo>
                  <a:lnTo>
                    <a:pt x="943" y="593"/>
                  </a:lnTo>
                  <a:lnTo>
                    <a:pt x="979" y="593"/>
                  </a:lnTo>
                  <a:lnTo>
                    <a:pt x="997" y="593"/>
                  </a:lnTo>
                  <a:lnTo>
                    <a:pt x="1021" y="599"/>
                  </a:lnTo>
                  <a:lnTo>
                    <a:pt x="1057" y="599"/>
                  </a:lnTo>
                  <a:lnTo>
                    <a:pt x="1075" y="599"/>
                  </a:lnTo>
                  <a:lnTo>
                    <a:pt x="1099" y="599"/>
                  </a:lnTo>
                  <a:lnTo>
                    <a:pt x="1135" y="599"/>
                  </a:lnTo>
                  <a:lnTo>
                    <a:pt x="1153" y="599"/>
                  </a:lnTo>
                  <a:lnTo>
                    <a:pt x="1171" y="599"/>
                  </a:lnTo>
                  <a:lnTo>
                    <a:pt x="1213" y="599"/>
                  </a:lnTo>
                  <a:lnTo>
                    <a:pt x="1231" y="593"/>
                  </a:lnTo>
                  <a:lnTo>
                    <a:pt x="1249" y="593"/>
                  </a:lnTo>
                  <a:lnTo>
                    <a:pt x="1291" y="593"/>
                  </a:lnTo>
                  <a:lnTo>
                    <a:pt x="1309" y="593"/>
                  </a:lnTo>
                  <a:lnTo>
                    <a:pt x="1327" y="593"/>
                  </a:lnTo>
                  <a:lnTo>
                    <a:pt x="1369" y="593"/>
                  </a:lnTo>
                  <a:lnTo>
                    <a:pt x="1387" y="587"/>
                  </a:lnTo>
                  <a:lnTo>
                    <a:pt x="1405" y="587"/>
                  </a:lnTo>
                  <a:lnTo>
                    <a:pt x="1441" y="587"/>
                  </a:lnTo>
                  <a:lnTo>
                    <a:pt x="1459" y="581"/>
                  </a:lnTo>
                  <a:lnTo>
                    <a:pt x="1477" y="581"/>
                  </a:lnTo>
                  <a:lnTo>
                    <a:pt x="1513" y="581"/>
                  </a:lnTo>
                  <a:lnTo>
                    <a:pt x="1531" y="575"/>
                  </a:lnTo>
                  <a:lnTo>
                    <a:pt x="1531" y="269"/>
                  </a:lnTo>
                  <a:close/>
                </a:path>
              </a:pathLst>
            </a:custGeom>
            <a:solidFill>
              <a:srgbClr val="800000"/>
            </a:solidFill>
            <a:ln w="9525">
              <a:solidFill>
                <a:srgbClr val="000000"/>
              </a:solidFill>
              <a:prstDash val="solid"/>
              <a:round/>
              <a:headEnd/>
              <a:tailEnd/>
            </a:ln>
          </p:spPr>
          <p:txBody>
            <a:bodyPr/>
            <a:lstStyle/>
            <a:p>
              <a:endParaRPr lang="en-US"/>
            </a:p>
          </p:txBody>
        </p:sp>
        <p:sp>
          <p:nvSpPr>
            <p:cNvPr id="3107" name="Freeform 15"/>
            <p:cNvSpPr>
              <a:spLocks/>
            </p:cNvSpPr>
            <p:nvPr/>
          </p:nvSpPr>
          <p:spPr bwMode="auto">
            <a:xfrm>
              <a:off x="863" y="1653"/>
              <a:ext cx="1531" cy="581"/>
            </a:xfrm>
            <a:custGeom>
              <a:avLst/>
              <a:gdLst>
                <a:gd name="T0" fmla="*/ 1477 w 1531"/>
                <a:gd name="T1" fmla="*/ 563 h 581"/>
                <a:gd name="T2" fmla="*/ 1405 w 1531"/>
                <a:gd name="T3" fmla="*/ 569 h 581"/>
                <a:gd name="T4" fmla="*/ 1327 w 1531"/>
                <a:gd name="T5" fmla="*/ 575 h 581"/>
                <a:gd name="T6" fmla="*/ 1249 w 1531"/>
                <a:gd name="T7" fmla="*/ 575 h 581"/>
                <a:gd name="T8" fmla="*/ 1195 w 1531"/>
                <a:gd name="T9" fmla="*/ 581 h 581"/>
                <a:gd name="T10" fmla="*/ 1117 w 1531"/>
                <a:gd name="T11" fmla="*/ 581 h 581"/>
                <a:gd name="T12" fmla="*/ 1039 w 1531"/>
                <a:gd name="T13" fmla="*/ 581 h 581"/>
                <a:gd name="T14" fmla="*/ 961 w 1531"/>
                <a:gd name="T15" fmla="*/ 575 h 581"/>
                <a:gd name="T16" fmla="*/ 883 w 1531"/>
                <a:gd name="T17" fmla="*/ 575 h 581"/>
                <a:gd name="T18" fmla="*/ 805 w 1531"/>
                <a:gd name="T19" fmla="*/ 569 h 581"/>
                <a:gd name="T20" fmla="*/ 733 w 1531"/>
                <a:gd name="T21" fmla="*/ 563 h 581"/>
                <a:gd name="T22" fmla="*/ 661 w 1531"/>
                <a:gd name="T23" fmla="*/ 557 h 581"/>
                <a:gd name="T24" fmla="*/ 589 w 1531"/>
                <a:gd name="T25" fmla="*/ 545 h 581"/>
                <a:gd name="T26" fmla="*/ 523 w 1531"/>
                <a:gd name="T27" fmla="*/ 533 h 581"/>
                <a:gd name="T28" fmla="*/ 457 w 1531"/>
                <a:gd name="T29" fmla="*/ 521 h 581"/>
                <a:gd name="T30" fmla="*/ 396 w 1531"/>
                <a:gd name="T31" fmla="*/ 509 h 581"/>
                <a:gd name="T32" fmla="*/ 342 w 1531"/>
                <a:gd name="T33" fmla="*/ 497 h 581"/>
                <a:gd name="T34" fmla="*/ 288 w 1531"/>
                <a:gd name="T35" fmla="*/ 485 h 581"/>
                <a:gd name="T36" fmla="*/ 234 w 1531"/>
                <a:gd name="T37" fmla="*/ 467 h 581"/>
                <a:gd name="T38" fmla="*/ 192 w 1531"/>
                <a:gd name="T39" fmla="*/ 450 h 581"/>
                <a:gd name="T40" fmla="*/ 150 w 1531"/>
                <a:gd name="T41" fmla="*/ 438 h 581"/>
                <a:gd name="T42" fmla="*/ 114 w 1531"/>
                <a:gd name="T43" fmla="*/ 420 h 581"/>
                <a:gd name="T44" fmla="*/ 78 w 1531"/>
                <a:gd name="T45" fmla="*/ 396 h 581"/>
                <a:gd name="T46" fmla="*/ 54 w 1531"/>
                <a:gd name="T47" fmla="*/ 378 h 581"/>
                <a:gd name="T48" fmla="*/ 30 w 1531"/>
                <a:gd name="T49" fmla="*/ 360 h 581"/>
                <a:gd name="T50" fmla="*/ 18 w 1531"/>
                <a:gd name="T51" fmla="*/ 342 h 581"/>
                <a:gd name="T52" fmla="*/ 6 w 1531"/>
                <a:gd name="T53" fmla="*/ 318 h 581"/>
                <a:gd name="T54" fmla="*/ 0 w 1531"/>
                <a:gd name="T55" fmla="*/ 300 h 581"/>
                <a:gd name="T56" fmla="*/ 0 w 1531"/>
                <a:gd name="T57" fmla="*/ 282 h 581"/>
                <a:gd name="T58" fmla="*/ 6 w 1531"/>
                <a:gd name="T59" fmla="*/ 258 h 581"/>
                <a:gd name="T60" fmla="*/ 12 w 1531"/>
                <a:gd name="T61" fmla="*/ 246 h 581"/>
                <a:gd name="T62" fmla="*/ 30 w 1531"/>
                <a:gd name="T63" fmla="*/ 222 h 581"/>
                <a:gd name="T64" fmla="*/ 48 w 1531"/>
                <a:gd name="T65" fmla="*/ 204 h 581"/>
                <a:gd name="T66" fmla="*/ 72 w 1531"/>
                <a:gd name="T67" fmla="*/ 186 h 581"/>
                <a:gd name="T68" fmla="*/ 102 w 1531"/>
                <a:gd name="T69" fmla="*/ 168 h 581"/>
                <a:gd name="T70" fmla="*/ 138 w 1531"/>
                <a:gd name="T71" fmla="*/ 150 h 581"/>
                <a:gd name="T72" fmla="*/ 180 w 1531"/>
                <a:gd name="T73" fmla="*/ 132 h 581"/>
                <a:gd name="T74" fmla="*/ 222 w 1531"/>
                <a:gd name="T75" fmla="*/ 114 h 581"/>
                <a:gd name="T76" fmla="*/ 270 w 1531"/>
                <a:gd name="T77" fmla="*/ 96 h 581"/>
                <a:gd name="T78" fmla="*/ 324 w 1531"/>
                <a:gd name="T79" fmla="*/ 84 h 581"/>
                <a:gd name="T80" fmla="*/ 384 w 1531"/>
                <a:gd name="T81" fmla="*/ 72 h 581"/>
                <a:gd name="T82" fmla="*/ 445 w 1531"/>
                <a:gd name="T83" fmla="*/ 60 h 581"/>
                <a:gd name="T84" fmla="*/ 505 w 1531"/>
                <a:gd name="T85" fmla="*/ 48 h 581"/>
                <a:gd name="T86" fmla="*/ 577 w 1531"/>
                <a:gd name="T87" fmla="*/ 36 h 581"/>
                <a:gd name="T88" fmla="*/ 643 w 1531"/>
                <a:gd name="T89" fmla="*/ 24 h 581"/>
                <a:gd name="T90" fmla="*/ 715 w 1531"/>
                <a:gd name="T91" fmla="*/ 18 h 581"/>
                <a:gd name="T92" fmla="*/ 787 w 1531"/>
                <a:gd name="T93" fmla="*/ 12 h 581"/>
                <a:gd name="T94" fmla="*/ 865 w 1531"/>
                <a:gd name="T95" fmla="*/ 6 h 581"/>
                <a:gd name="T96" fmla="*/ 943 w 1531"/>
                <a:gd name="T97" fmla="*/ 0 h 581"/>
                <a:gd name="T98" fmla="*/ 1021 w 1531"/>
                <a:gd name="T99" fmla="*/ 0 h 581"/>
                <a:gd name="T100" fmla="*/ 1099 w 1531"/>
                <a:gd name="T101" fmla="*/ 0 h 581"/>
                <a:gd name="T102" fmla="*/ 1531 w 1531"/>
                <a:gd name="T103" fmla="*/ 557 h 58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31"/>
                <a:gd name="T157" fmla="*/ 0 h 581"/>
                <a:gd name="T158" fmla="*/ 1531 w 1531"/>
                <a:gd name="T159" fmla="*/ 581 h 58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31" h="581">
                  <a:moveTo>
                    <a:pt x="1531" y="557"/>
                  </a:moveTo>
                  <a:lnTo>
                    <a:pt x="1513" y="563"/>
                  </a:lnTo>
                  <a:lnTo>
                    <a:pt x="1477" y="563"/>
                  </a:lnTo>
                  <a:lnTo>
                    <a:pt x="1459" y="563"/>
                  </a:lnTo>
                  <a:lnTo>
                    <a:pt x="1441" y="569"/>
                  </a:lnTo>
                  <a:lnTo>
                    <a:pt x="1405" y="569"/>
                  </a:lnTo>
                  <a:lnTo>
                    <a:pt x="1387" y="569"/>
                  </a:lnTo>
                  <a:lnTo>
                    <a:pt x="1369" y="575"/>
                  </a:lnTo>
                  <a:lnTo>
                    <a:pt x="1327" y="575"/>
                  </a:lnTo>
                  <a:lnTo>
                    <a:pt x="1309" y="575"/>
                  </a:lnTo>
                  <a:lnTo>
                    <a:pt x="1291" y="575"/>
                  </a:lnTo>
                  <a:lnTo>
                    <a:pt x="1249" y="575"/>
                  </a:lnTo>
                  <a:lnTo>
                    <a:pt x="1231" y="575"/>
                  </a:lnTo>
                  <a:lnTo>
                    <a:pt x="1213" y="581"/>
                  </a:lnTo>
                  <a:lnTo>
                    <a:pt x="1195" y="581"/>
                  </a:lnTo>
                  <a:lnTo>
                    <a:pt x="1153" y="581"/>
                  </a:lnTo>
                  <a:lnTo>
                    <a:pt x="1135" y="581"/>
                  </a:lnTo>
                  <a:lnTo>
                    <a:pt x="1117" y="581"/>
                  </a:lnTo>
                  <a:lnTo>
                    <a:pt x="1075" y="581"/>
                  </a:lnTo>
                  <a:lnTo>
                    <a:pt x="1057" y="581"/>
                  </a:lnTo>
                  <a:lnTo>
                    <a:pt x="1039" y="581"/>
                  </a:lnTo>
                  <a:lnTo>
                    <a:pt x="997" y="575"/>
                  </a:lnTo>
                  <a:lnTo>
                    <a:pt x="979" y="575"/>
                  </a:lnTo>
                  <a:lnTo>
                    <a:pt x="961" y="575"/>
                  </a:lnTo>
                  <a:lnTo>
                    <a:pt x="919" y="575"/>
                  </a:lnTo>
                  <a:lnTo>
                    <a:pt x="901" y="575"/>
                  </a:lnTo>
                  <a:lnTo>
                    <a:pt x="883" y="575"/>
                  </a:lnTo>
                  <a:lnTo>
                    <a:pt x="847" y="569"/>
                  </a:lnTo>
                  <a:lnTo>
                    <a:pt x="829" y="569"/>
                  </a:lnTo>
                  <a:lnTo>
                    <a:pt x="805" y="569"/>
                  </a:lnTo>
                  <a:lnTo>
                    <a:pt x="769" y="563"/>
                  </a:lnTo>
                  <a:lnTo>
                    <a:pt x="751" y="563"/>
                  </a:lnTo>
                  <a:lnTo>
                    <a:pt x="733" y="563"/>
                  </a:lnTo>
                  <a:lnTo>
                    <a:pt x="697" y="557"/>
                  </a:lnTo>
                  <a:lnTo>
                    <a:pt x="679" y="557"/>
                  </a:lnTo>
                  <a:lnTo>
                    <a:pt x="661" y="557"/>
                  </a:lnTo>
                  <a:lnTo>
                    <a:pt x="625" y="551"/>
                  </a:lnTo>
                  <a:lnTo>
                    <a:pt x="607" y="545"/>
                  </a:lnTo>
                  <a:lnTo>
                    <a:pt x="589" y="545"/>
                  </a:lnTo>
                  <a:lnTo>
                    <a:pt x="577" y="545"/>
                  </a:lnTo>
                  <a:lnTo>
                    <a:pt x="541" y="539"/>
                  </a:lnTo>
                  <a:lnTo>
                    <a:pt x="523" y="533"/>
                  </a:lnTo>
                  <a:lnTo>
                    <a:pt x="505" y="533"/>
                  </a:lnTo>
                  <a:lnTo>
                    <a:pt x="475" y="527"/>
                  </a:lnTo>
                  <a:lnTo>
                    <a:pt x="457" y="521"/>
                  </a:lnTo>
                  <a:lnTo>
                    <a:pt x="445" y="521"/>
                  </a:lnTo>
                  <a:lnTo>
                    <a:pt x="415" y="515"/>
                  </a:lnTo>
                  <a:lnTo>
                    <a:pt x="396" y="509"/>
                  </a:lnTo>
                  <a:lnTo>
                    <a:pt x="384" y="509"/>
                  </a:lnTo>
                  <a:lnTo>
                    <a:pt x="354" y="503"/>
                  </a:lnTo>
                  <a:lnTo>
                    <a:pt x="342" y="497"/>
                  </a:lnTo>
                  <a:lnTo>
                    <a:pt x="324" y="497"/>
                  </a:lnTo>
                  <a:lnTo>
                    <a:pt x="300" y="485"/>
                  </a:lnTo>
                  <a:lnTo>
                    <a:pt x="288" y="485"/>
                  </a:lnTo>
                  <a:lnTo>
                    <a:pt x="270" y="479"/>
                  </a:lnTo>
                  <a:lnTo>
                    <a:pt x="246" y="473"/>
                  </a:lnTo>
                  <a:lnTo>
                    <a:pt x="234" y="467"/>
                  </a:lnTo>
                  <a:lnTo>
                    <a:pt x="222" y="462"/>
                  </a:lnTo>
                  <a:lnTo>
                    <a:pt x="198" y="456"/>
                  </a:lnTo>
                  <a:lnTo>
                    <a:pt x="192" y="450"/>
                  </a:lnTo>
                  <a:lnTo>
                    <a:pt x="180" y="450"/>
                  </a:lnTo>
                  <a:lnTo>
                    <a:pt x="156" y="438"/>
                  </a:lnTo>
                  <a:lnTo>
                    <a:pt x="150" y="438"/>
                  </a:lnTo>
                  <a:lnTo>
                    <a:pt x="138" y="432"/>
                  </a:lnTo>
                  <a:lnTo>
                    <a:pt x="132" y="426"/>
                  </a:lnTo>
                  <a:lnTo>
                    <a:pt x="114" y="420"/>
                  </a:lnTo>
                  <a:lnTo>
                    <a:pt x="102" y="414"/>
                  </a:lnTo>
                  <a:lnTo>
                    <a:pt x="96" y="408"/>
                  </a:lnTo>
                  <a:lnTo>
                    <a:pt x="78" y="396"/>
                  </a:lnTo>
                  <a:lnTo>
                    <a:pt x="72" y="396"/>
                  </a:lnTo>
                  <a:lnTo>
                    <a:pt x="66" y="390"/>
                  </a:lnTo>
                  <a:lnTo>
                    <a:pt x="54" y="378"/>
                  </a:lnTo>
                  <a:lnTo>
                    <a:pt x="48" y="372"/>
                  </a:lnTo>
                  <a:lnTo>
                    <a:pt x="42" y="372"/>
                  </a:lnTo>
                  <a:lnTo>
                    <a:pt x="30" y="360"/>
                  </a:lnTo>
                  <a:lnTo>
                    <a:pt x="30" y="354"/>
                  </a:lnTo>
                  <a:lnTo>
                    <a:pt x="24" y="348"/>
                  </a:lnTo>
                  <a:lnTo>
                    <a:pt x="18" y="342"/>
                  </a:lnTo>
                  <a:lnTo>
                    <a:pt x="12" y="336"/>
                  </a:lnTo>
                  <a:lnTo>
                    <a:pt x="12" y="330"/>
                  </a:lnTo>
                  <a:lnTo>
                    <a:pt x="6" y="318"/>
                  </a:lnTo>
                  <a:lnTo>
                    <a:pt x="0" y="312"/>
                  </a:lnTo>
                  <a:lnTo>
                    <a:pt x="0" y="300"/>
                  </a:lnTo>
                  <a:lnTo>
                    <a:pt x="0" y="294"/>
                  </a:lnTo>
                  <a:lnTo>
                    <a:pt x="0" y="288"/>
                  </a:lnTo>
                  <a:lnTo>
                    <a:pt x="0" y="282"/>
                  </a:lnTo>
                  <a:lnTo>
                    <a:pt x="0" y="276"/>
                  </a:lnTo>
                  <a:lnTo>
                    <a:pt x="0" y="270"/>
                  </a:lnTo>
                  <a:lnTo>
                    <a:pt x="6" y="258"/>
                  </a:lnTo>
                  <a:lnTo>
                    <a:pt x="6" y="252"/>
                  </a:lnTo>
                  <a:lnTo>
                    <a:pt x="12" y="252"/>
                  </a:lnTo>
                  <a:lnTo>
                    <a:pt x="12" y="246"/>
                  </a:lnTo>
                  <a:lnTo>
                    <a:pt x="18" y="234"/>
                  </a:lnTo>
                  <a:lnTo>
                    <a:pt x="24" y="228"/>
                  </a:lnTo>
                  <a:lnTo>
                    <a:pt x="30" y="222"/>
                  </a:lnTo>
                  <a:lnTo>
                    <a:pt x="36" y="216"/>
                  </a:lnTo>
                  <a:lnTo>
                    <a:pt x="42" y="210"/>
                  </a:lnTo>
                  <a:lnTo>
                    <a:pt x="48" y="204"/>
                  </a:lnTo>
                  <a:lnTo>
                    <a:pt x="60" y="192"/>
                  </a:lnTo>
                  <a:lnTo>
                    <a:pt x="66" y="192"/>
                  </a:lnTo>
                  <a:lnTo>
                    <a:pt x="72" y="186"/>
                  </a:lnTo>
                  <a:lnTo>
                    <a:pt x="90" y="174"/>
                  </a:lnTo>
                  <a:lnTo>
                    <a:pt x="96" y="174"/>
                  </a:lnTo>
                  <a:lnTo>
                    <a:pt x="102" y="168"/>
                  </a:lnTo>
                  <a:lnTo>
                    <a:pt x="120" y="156"/>
                  </a:lnTo>
                  <a:lnTo>
                    <a:pt x="132" y="150"/>
                  </a:lnTo>
                  <a:lnTo>
                    <a:pt x="138" y="150"/>
                  </a:lnTo>
                  <a:lnTo>
                    <a:pt x="156" y="138"/>
                  </a:lnTo>
                  <a:lnTo>
                    <a:pt x="168" y="138"/>
                  </a:lnTo>
                  <a:lnTo>
                    <a:pt x="180" y="132"/>
                  </a:lnTo>
                  <a:lnTo>
                    <a:pt x="198" y="120"/>
                  </a:lnTo>
                  <a:lnTo>
                    <a:pt x="210" y="120"/>
                  </a:lnTo>
                  <a:lnTo>
                    <a:pt x="222" y="114"/>
                  </a:lnTo>
                  <a:lnTo>
                    <a:pt x="246" y="108"/>
                  </a:lnTo>
                  <a:lnTo>
                    <a:pt x="258" y="102"/>
                  </a:lnTo>
                  <a:lnTo>
                    <a:pt x="270" y="96"/>
                  </a:lnTo>
                  <a:lnTo>
                    <a:pt x="288" y="96"/>
                  </a:lnTo>
                  <a:lnTo>
                    <a:pt x="312" y="90"/>
                  </a:lnTo>
                  <a:lnTo>
                    <a:pt x="324" y="84"/>
                  </a:lnTo>
                  <a:lnTo>
                    <a:pt x="342" y="78"/>
                  </a:lnTo>
                  <a:lnTo>
                    <a:pt x="366" y="72"/>
                  </a:lnTo>
                  <a:lnTo>
                    <a:pt x="384" y="72"/>
                  </a:lnTo>
                  <a:lnTo>
                    <a:pt x="396" y="66"/>
                  </a:lnTo>
                  <a:lnTo>
                    <a:pt x="427" y="60"/>
                  </a:lnTo>
                  <a:lnTo>
                    <a:pt x="445" y="60"/>
                  </a:lnTo>
                  <a:lnTo>
                    <a:pt x="457" y="54"/>
                  </a:lnTo>
                  <a:lnTo>
                    <a:pt x="493" y="48"/>
                  </a:lnTo>
                  <a:lnTo>
                    <a:pt x="505" y="48"/>
                  </a:lnTo>
                  <a:lnTo>
                    <a:pt x="523" y="42"/>
                  </a:lnTo>
                  <a:lnTo>
                    <a:pt x="559" y="36"/>
                  </a:lnTo>
                  <a:lnTo>
                    <a:pt x="577" y="36"/>
                  </a:lnTo>
                  <a:lnTo>
                    <a:pt x="589" y="30"/>
                  </a:lnTo>
                  <a:lnTo>
                    <a:pt x="625" y="30"/>
                  </a:lnTo>
                  <a:lnTo>
                    <a:pt x="643" y="24"/>
                  </a:lnTo>
                  <a:lnTo>
                    <a:pt x="661" y="24"/>
                  </a:lnTo>
                  <a:lnTo>
                    <a:pt x="697" y="18"/>
                  </a:lnTo>
                  <a:lnTo>
                    <a:pt x="715" y="18"/>
                  </a:lnTo>
                  <a:lnTo>
                    <a:pt x="733" y="18"/>
                  </a:lnTo>
                  <a:lnTo>
                    <a:pt x="769" y="12"/>
                  </a:lnTo>
                  <a:lnTo>
                    <a:pt x="787" y="12"/>
                  </a:lnTo>
                  <a:lnTo>
                    <a:pt x="805" y="12"/>
                  </a:lnTo>
                  <a:lnTo>
                    <a:pt x="829" y="6"/>
                  </a:lnTo>
                  <a:lnTo>
                    <a:pt x="865" y="6"/>
                  </a:lnTo>
                  <a:lnTo>
                    <a:pt x="883" y="6"/>
                  </a:lnTo>
                  <a:lnTo>
                    <a:pt x="901" y="6"/>
                  </a:lnTo>
                  <a:lnTo>
                    <a:pt x="943" y="0"/>
                  </a:lnTo>
                  <a:lnTo>
                    <a:pt x="961" y="0"/>
                  </a:lnTo>
                  <a:lnTo>
                    <a:pt x="979" y="0"/>
                  </a:lnTo>
                  <a:lnTo>
                    <a:pt x="1021" y="0"/>
                  </a:lnTo>
                  <a:lnTo>
                    <a:pt x="1039" y="0"/>
                  </a:lnTo>
                  <a:lnTo>
                    <a:pt x="1057" y="0"/>
                  </a:lnTo>
                  <a:lnTo>
                    <a:pt x="1099" y="0"/>
                  </a:lnTo>
                  <a:lnTo>
                    <a:pt x="1117" y="0"/>
                  </a:lnTo>
                  <a:lnTo>
                    <a:pt x="1117" y="288"/>
                  </a:lnTo>
                  <a:lnTo>
                    <a:pt x="1531" y="557"/>
                  </a:lnTo>
                  <a:close/>
                </a:path>
              </a:pathLst>
            </a:custGeom>
            <a:solidFill>
              <a:srgbClr val="FF0000"/>
            </a:solidFill>
            <a:ln w="9525">
              <a:solidFill>
                <a:srgbClr val="000000"/>
              </a:solidFill>
              <a:prstDash val="solid"/>
              <a:round/>
              <a:headEnd/>
              <a:tailEnd/>
            </a:ln>
          </p:spPr>
          <p:txBody>
            <a:bodyPr/>
            <a:lstStyle/>
            <a:p>
              <a:endParaRPr lang="en-US"/>
            </a:p>
          </p:txBody>
        </p:sp>
      </p:grpSp>
      <p:sp>
        <p:nvSpPr>
          <p:cNvPr id="3079" name="Rectangle 16"/>
          <p:cNvSpPr>
            <a:spLocks noChangeArrowheads="1"/>
          </p:cNvSpPr>
          <p:nvPr/>
        </p:nvSpPr>
        <p:spPr bwMode="auto">
          <a:xfrm>
            <a:off x="2719193" y="3154363"/>
            <a:ext cx="412750" cy="425450"/>
          </a:xfrm>
          <a:prstGeom prst="rect">
            <a:avLst/>
          </a:prstGeom>
          <a:noFill/>
          <a:ln w="9525">
            <a:noFill/>
            <a:miter lim="800000"/>
            <a:headEnd/>
            <a:tailEnd/>
          </a:ln>
        </p:spPr>
        <p:txBody>
          <a:bodyPr wrap="none" lIns="0" tIns="0" rIns="0" bIns="0">
            <a:spAutoFit/>
          </a:bodyPr>
          <a:lstStyle/>
          <a:p>
            <a:r>
              <a:rPr lang="en-US" sz="1400">
                <a:solidFill>
                  <a:srgbClr val="000000"/>
                </a:solidFill>
                <a:latin typeface="Futura Lt BT" pitchFamily="34" charset="0"/>
              </a:rPr>
              <a:t>Code</a:t>
            </a:r>
          </a:p>
          <a:p>
            <a:r>
              <a:rPr lang="en-US" sz="1400">
                <a:solidFill>
                  <a:srgbClr val="000000"/>
                </a:solidFill>
                <a:latin typeface="Futura Lt BT" pitchFamily="34" charset="0"/>
              </a:rPr>
              <a:t>7%</a:t>
            </a:r>
          </a:p>
        </p:txBody>
      </p:sp>
      <p:sp>
        <p:nvSpPr>
          <p:cNvPr id="3080" name="Rectangle 17"/>
          <p:cNvSpPr>
            <a:spLocks noChangeArrowheads="1"/>
          </p:cNvSpPr>
          <p:nvPr/>
        </p:nvSpPr>
        <p:spPr bwMode="auto">
          <a:xfrm>
            <a:off x="3651055" y="3427413"/>
            <a:ext cx="436563" cy="425450"/>
          </a:xfrm>
          <a:prstGeom prst="rect">
            <a:avLst/>
          </a:prstGeom>
          <a:noFill/>
          <a:ln w="9525">
            <a:noFill/>
            <a:miter lim="800000"/>
            <a:headEnd/>
            <a:tailEnd/>
          </a:ln>
        </p:spPr>
        <p:txBody>
          <a:bodyPr wrap="none" lIns="0" tIns="0" rIns="0" bIns="0">
            <a:spAutoFit/>
          </a:bodyPr>
          <a:lstStyle/>
          <a:p>
            <a:r>
              <a:rPr lang="en-US" sz="1400">
                <a:solidFill>
                  <a:srgbClr val="000000"/>
                </a:solidFill>
                <a:latin typeface="Futura Lt BT" pitchFamily="34" charset="0"/>
              </a:rPr>
              <a:t>Other</a:t>
            </a:r>
          </a:p>
          <a:p>
            <a:r>
              <a:rPr lang="en-US" sz="1400">
                <a:solidFill>
                  <a:srgbClr val="000000"/>
                </a:solidFill>
                <a:latin typeface="Futura Lt BT" pitchFamily="34" charset="0"/>
              </a:rPr>
              <a:t>10%</a:t>
            </a:r>
          </a:p>
        </p:txBody>
      </p:sp>
      <p:sp>
        <p:nvSpPr>
          <p:cNvPr id="3081" name="Rectangle 18"/>
          <p:cNvSpPr>
            <a:spLocks noChangeArrowheads="1"/>
          </p:cNvSpPr>
          <p:nvPr/>
        </p:nvSpPr>
        <p:spPr bwMode="auto">
          <a:xfrm>
            <a:off x="3500243" y="5419725"/>
            <a:ext cx="511175" cy="425450"/>
          </a:xfrm>
          <a:prstGeom prst="rect">
            <a:avLst/>
          </a:prstGeom>
          <a:noFill/>
          <a:ln w="9525">
            <a:noFill/>
            <a:miter lim="800000"/>
            <a:headEnd/>
            <a:tailEnd/>
          </a:ln>
        </p:spPr>
        <p:txBody>
          <a:bodyPr wrap="none" lIns="0" tIns="0" rIns="0" bIns="0">
            <a:spAutoFit/>
          </a:bodyPr>
          <a:lstStyle/>
          <a:p>
            <a:r>
              <a:rPr lang="en-US" sz="1400">
                <a:solidFill>
                  <a:srgbClr val="000000"/>
                </a:solidFill>
                <a:latin typeface="Futura Lt BT" pitchFamily="34" charset="0"/>
              </a:rPr>
              <a:t>Design</a:t>
            </a:r>
          </a:p>
          <a:p>
            <a:r>
              <a:rPr lang="en-US" sz="1400">
                <a:solidFill>
                  <a:srgbClr val="000000"/>
                </a:solidFill>
                <a:latin typeface="Futura Lt BT" pitchFamily="34" charset="0"/>
              </a:rPr>
              <a:t>27%</a:t>
            </a:r>
          </a:p>
        </p:txBody>
      </p:sp>
      <p:sp>
        <p:nvSpPr>
          <p:cNvPr id="3082" name="Rectangle 19"/>
          <p:cNvSpPr>
            <a:spLocks noChangeArrowheads="1"/>
          </p:cNvSpPr>
          <p:nvPr/>
        </p:nvSpPr>
        <p:spPr bwMode="auto">
          <a:xfrm>
            <a:off x="914205" y="3351213"/>
            <a:ext cx="992188" cy="425450"/>
          </a:xfrm>
          <a:prstGeom prst="rect">
            <a:avLst/>
          </a:prstGeom>
          <a:noFill/>
          <a:ln w="9525">
            <a:noFill/>
            <a:miter lim="800000"/>
            <a:headEnd/>
            <a:tailEnd/>
          </a:ln>
        </p:spPr>
        <p:txBody>
          <a:bodyPr wrap="none" lIns="0" tIns="0" rIns="0" bIns="0">
            <a:spAutoFit/>
          </a:bodyPr>
          <a:lstStyle/>
          <a:p>
            <a:r>
              <a:rPr lang="en-US" sz="1400">
                <a:solidFill>
                  <a:srgbClr val="000000"/>
                </a:solidFill>
                <a:latin typeface="Futura Lt BT" pitchFamily="34" charset="0"/>
              </a:rPr>
              <a:t>Requirements</a:t>
            </a:r>
          </a:p>
          <a:p>
            <a:r>
              <a:rPr lang="en-US" sz="1400">
                <a:solidFill>
                  <a:srgbClr val="000000"/>
                </a:solidFill>
                <a:latin typeface="Futura Lt BT" pitchFamily="34" charset="0"/>
              </a:rPr>
              <a:t>56%</a:t>
            </a:r>
            <a:endParaRPr lang="en-US" sz="2800" b="0">
              <a:latin typeface="Futura Lt BT" pitchFamily="34" charset="0"/>
            </a:endParaRPr>
          </a:p>
        </p:txBody>
      </p:sp>
      <p:grpSp>
        <p:nvGrpSpPr>
          <p:cNvPr id="3" name="Group 20"/>
          <p:cNvGrpSpPr>
            <a:grpSpLocks/>
          </p:cNvGrpSpPr>
          <p:nvPr/>
        </p:nvGrpSpPr>
        <p:grpSpPr bwMode="auto">
          <a:xfrm>
            <a:off x="5303643" y="3594100"/>
            <a:ext cx="3268662" cy="1765300"/>
            <a:chOff x="3043" y="1724"/>
            <a:chExt cx="2486" cy="1031"/>
          </a:xfrm>
        </p:grpSpPr>
        <p:sp>
          <p:nvSpPr>
            <p:cNvPr id="3091" name="Freeform 21"/>
            <p:cNvSpPr>
              <a:spLocks/>
            </p:cNvSpPr>
            <p:nvPr/>
          </p:nvSpPr>
          <p:spPr bwMode="auto">
            <a:xfrm>
              <a:off x="4334" y="1724"/>
              <a:ext cx="78" cy="605"/>
            </a:xfrm>
            <a:custGeom>
              <a:avLst/>
              <a:gdLst>
                <a:gd name="T0" fmla="*/ 0 w 78"/>
                <a:gd name="T1" fmla="*/ 294 h 605"/>
                <a:gd name="T2" fmla="*/ 78 w 78"/>
                <a:gd name="T3" fmla="*/ 0 h 605"/>
                <a:gd name="T4" fmla="*/ 78 w 78"/>
                <a:gd name="T5" fmla="*/ 312 h 605"/>
                <a:gd name="T6" fmla="*/ 0 w 78"/>
                <a:gd name="T7" fmla="*/ 605 h 605"/>
                <a:gd name="T8" fmla="*/ 0 w 78"/>
                <a:gd name="T9" fmla="*/ 294 h 605"/>
                <a:gd name="T10" fmla="*/ 0 60000 65536"/>
                <a:gd name="T11" fmla="*/ 0 60000 65536"/>
                <a:gd name="T12" fmla="*/ 0 60000 65536"/>
                <a:gd name="T13" fmla="*/ 0 60000 65536"/>
                <a:gd name="T14" fmla="*/ 0 60000 65536"/>
                <a:gd name="T15" fmla="*/ 0 w 78"/>
                <a:gd name="T16" fmla="*/ 0 h 605"/>
                <a:gd name="T17" fmla="*/ 78 w 78"/>
                <a:gd name="T18" fmla="*/ 605 h 605"/>
              </a:gdLst>
              <a:ahLst/>
              <a:cxnLst>
                <a:cxn ang="T10">
                  <a:pos x="T0" y="T1"/>
                </a:cxn>
                <a:cxn ang="T11">
                  <a:pos x="T2" y="T3"/>
                </a:cxn>
                <a:cxn ang="T12">
                  <a:pos x="T4" y="T5"/>
                </a:cxn>
                <a:cxn ang="T13">
                  <a:pos x="T6" y="T7"/>
                </a:cxn>
                <a:cxn ang="T14">
                  <a:pos x="T8" y="T9"/>
                </a:cxn>
              </a:cxnLst>
              <a:rect l="T15" t="T16" r="T17" b="T18"/>
              <a:pathLst>
                <a:path w="78" h="605">
                  <a:moveTo>
                    <a:pt x="0" y="294"/>
                  </a:moveTo>
                  <a:lnTo>
                    <a:pt x="78" y="0"/>
                  </a:lnTo>
                  <a:lnTo>
                    <a:pt x="78" y="312"/>
                  </a:lnTo>
                  <a:lnTo>
                    <a:pt x="0" y="605"/>
                  </a:lnTo>
                  <a:lnTo>
                    <a:pt x="0" y="294"/>
                  </a:lnTo>
                  <a:close/>
                </a:path>
              </a:pathLst>
            </a:custGeom>
            <a:solidFill>
              <a:srgbClr val="004000"/>
            </a:solidFill>
            <a:ln w="9525">
              <a:solidFill>
                <a:srgbClr val="000000"/>
              </a:solidFill>
              <a:prstDash val="solid"/>
              <a:round/>
              <a:headEnd/>
              <a:tailEnd/>
            </a:ln>
          </p:spPr>
          <p:txBody>
            <a:bodyPr/>
            <a:lstStyle/>
            <a:p>
              <a:endParaRPr lang="en-US"/>
            </a:p>
          </p:txBody>
        </p:sp>
        <p:sp>
          <p:nvSpPr>
            <p:cNvPr id="3092" name="Freeform 22"/>
            <p:cNvSpPr>
              <a:spLocks/>
            </p:cNvSpPr>
            <p:nvPr/>
          </p:nvSpPr>
          <p:spPr bwMode="auto">
            <a:xfrm>
              <a:off x="4334" y="1724"/>
              <a:ext cx="78" cy="294"/>
            </a:xfrm>
            <a:custGeom>
              <a:avLst/>
              <a:gdLst>
                <a:gd name="T0" fmla="*/ 0 w 78"/>
                <a:gd name="T1" fmla="*/ 0 h 294"/>
                <a:gd name="T2" fmla="*/ 18 w 78"/>
                <a:gd name="T3" fmla="*/ 0 h 294"/>
                <a:gd name="T4" fmla="*/ 60 w 78"/>
                <a:gd name="T5" fmla="*/ 0 h 294"/>
                <a:gd name="T6" fmla="*/ 78 w 78"/>
                <a:gd name="T7" fmla="*/ 0 h 294"/>
                <a:gd name="T8" fmla="*/ 0 w 78"/>
                <a:gd name="T9" fmla="*/ 294 h 294"/>
                <a:gd name="T10" fmla="*/ 0 w 78"/>
                <a:gd name="T11" fmla="*/ 0 h 294"/>
                <a:gd name="T12" fmla="*/ 0 60000 65536"/>
                <a:gd name="T13" fmla="*/ 0 60000 65536"/>
                <a:gd name="T14" fmla="*/ 0 60000 65536"/>
                <a:gd name="T15" fmla="*/ 0 60000 65536"/>
                <a:gd name="T16" fmla="*/ 0 60000 65536"/>
                <a:gd name="T17" fmla="*/ 0 60000 65536"/>
                <a:gd name="T18" fmla="*/ 0 w 78"/>
                <a:gd name="T19" fmla="*/ 0 h 294"/>
                <a:gd name="T20" fmla="*/ 78 w 78"/>
                <a:gd name="T21" fmla="*/ 294 h 294"/>
              </a:gdLst>
              <a:ahLst/>
              <a:cxnLst>
                <a:cxn ang="T12">
                  <a:pos x="T0" y="T1"/>
                </a:cxn>
                <a:cxn ang="T13">
                  <a:pos x="T2" y="T3"/>
                </a:cxn>
                <a:cxn ang="T14">
                  <a:pos x="T4" y="T5"/>
                </a:cxn>
                <a:cxn ang="T15">
                  <a:pos x="T6" y="T7"/>
                </a:cxn>
                <a:cxn ang="T16">
                  <a:pos x="T8" y="T9"/>
                </a:cxn>
                <a:cxn ang="T17">
                  <a:pos x="T10" y="T11"/>
                </a:cxn>
              </a:cxnLst>
              <a:rect l="T18" t="T19" r="T20" b="T21"/>
              <a:pathLst>
                <a:path w="78" h="294">
                  <a:moveTo>
                    <a:pt x="0" y="0"/>
                  </a:moveTo>
                  <a:lnTo>
                    <a:pt x="18" y="0"/>
                  </a:lnTo>
                  <a:lnTo>
                    <a:pt x="60" y="0"/>
                  </a:lnTo>
                  <a:lnTo>
                    <a:pt x="78" y="0"/>
                  </a:lnTo>
                  <a:lnTo>
                    <a:pt x="0" y="294"/>
                  </a:lnTo>
                  <a:lnTo>
                    <a:pt x="0" y="0"/>
                  </a:lnTo>
                  <a:close/>
                </a:path>
              </a:pathLst>
            </a:custGeom>
            <a:solidFill>
              <a:srgbClr val="008000"/>
            </a:solidFill>
            <a:ln w="9525">
              <a:solidFill>
                <a:srgbClr val="000000"/>
              </a:solidFill>
              <a:prstDash val="solid"/>
              <a:round/>
              <a:headEnd/>
              <a:tailEnd/>
            </a:ln>
          </p:spPr>
          <p:txBody>
            <a:bodyPr/>
            <a:lstStyle/>
            <a:p>
              <a:endParaRPr lang="en-US"/>
            </a:p>
          </p:txBody>
        </p:sp>
        <p:sp>
          <p:nvSpPr>
            <p:cNvPr id="3093" name="Freeform 23"/>
            <p:cNvSpPr>
              <a:spLocks/>
            </p:cNvSpPr>
            <p:nvPr/>
          </p:nvSpPr>
          <p:spPr bwMode="auto">
            <a:xfrm>
              <a:off x="4376" y="1742"/>
              <a:ext cx="348" cy="587"/>
            </a:xfrm>
            <a:custGeom>
              <a:avLst/>
              <a:gdLst>
                <a:gd name="T0" fmla="*/ 0 w 348"/>
                <a:gd name="T1" fmla="*/ 276 h 587"/>
                <a:gd name="T2" fmla="*/ 348 w 348"/>
                <a:gd name="T3" fmla="*/ 0 h 587"/>
                <a:gd name="T4" fmla="*/ 348 w 348"/>
                <a:gd name="T5" fmla="*/ 312 h 587"/>
                <a:gd name="T6" fmla="*/ 0 w 348"/>
                <a:gd name="T7" fmla="*/ 587 h 587"/>
                <a:gd name="T8" fmla="*/ 0 w 348"/>
                <a:gd name="T9" fmla="*/ 276 h 587"/>
                <a:gd name="T10" fmla="*/ 0 60000 65536"/>
                <a:gd name="T11" fmla="*/ 0 60000 65536"/>
                <a:gd name="T12" fmla="*/ 0 60000 65536"/>
                <a:gd name="T13" fmla="*/ 0 60000 65536"/>
                <a:gd name="T14" fmla="*/ 0 60000 65536"/>
                <a:gd name="T15" fmla="*/ 0 w 348"/>
                <a:gd name="T16" fmla="*/ 0 h 587"/>
                <a:gd name="T17" fmla="*/ 348 w 348"/>
                <a:gd name="T18" fmla="*/ 587 h 587"/>
              </a:gdLst>
              <a:ahLst/>
              <a:cxnLst>
                <a:cxn ang="T10">
                  <a:pos x="T0" y="T1"/>
                </a:cxn>
                <a:cxn ang="T11">
                  <a:pos x="T2" y="T3"/>
                </a:cxn>
                <a:cxn ang="T12">
                  <a:pos x="T4" y="T5"/>
                </a:cxn>
                <a:cxn ang="T13">
                  <a:pos x="T6" y="T7"/>
                </a:cxn>
                <a:cxn ang="T14">
                  <a:pos x="T8" y="T9"/>
                </a:cxn>
              </a:cxnLst>
              <a:rect l="T15" t="T16" r="T17" b="T18"/>
              <a:pathLst>
                <a:path w="348" h="587">
                  <a:moveTo>
                    <a:pt x="0" y="276"/>
                  </a:moveTo>
                  <a:lnTo>
                    <a:pt x="348" y="0"/>
                  </a:lnTo>
                  <a:lnTo>
                    <a:pt x="348" y="312"/>
                  </a:lnTo>
                  <a:lnTo>
                    <a:pt x="0" y="587"/>
                  </a:lnTo>
                  <a:lnTo>
                    <a:pt x="0" y="276"/>
                  </a:lnTo>
                  <a:close/>
                </a:path>
              </a:pathLst>
            </a:custGeom>
            <a:solidFill>
              <a:srgbClr val="80804D"/>
            </a:solidFill>
            <a:ln w="9525">
              <a:solidFill>
                <a:srgbClr val="000000"/>
              </a:solidFill>
              <a:prstDash val="solid"/>
              <a:round/>
              <a:headEnd/>
              <a:tailEnd/>
            </a:ln>
          </p:spPr>
          <p:txBody>
            <a:bodyPr/>
            <a:lstStyle/>
            <a:p>
              <a:endParaRPr lang="en-US"/>
            </a:p>
          </p:txBody>
        </p:sp>
        <p:sp>
          <p:nvSpPr>
            <p:cNvPr id="3094" name="Freeform 24"/>
            <p:cNvSpPr>
              <a:spLocks/>
            </p:cNvSpPr>
            <p:nvPr/>
          </p:nvSpPr>
          <p:spPr bwMode="auto">
            <a:xfrm>
              <a:off x="4376" y="1724"/>
              <a:ext cx="348" cy="294"/>
            </a:xfrm>
            <a:custGeom>
              <a:avLst/>
              <a:gdLst>
                <a:gd name="T0" fmla="*/ 78 w 348"/>
                <a:gd name="T1" fmla="*/ 0 h 294"/>
                <a:gd name="T2" fmla="*/ 96 w 348"/>
                <a:gd name="T3" fmla="*/ 0 h 294"/>
                <a:gd name="T4" fmla="*/ 114 w 348"/>
                <a:gd name="T5" fmla="*/ 0 h 294"/>
                <a:gd name="T6" fmla="*/ 156 w 348"/>
                <a:gd name="T7" fmla="*/ 0 h 294"/>
                <a:gd name="T8" fmla="*/ 174 w 348"/>
                <a:gd name="T9" fmla="*/ 0 h 294"/>
                <a:gd name="T10" fmla="*/ 192 w 348"/>
                <a:gd name="T11" fmla="*/ 0 h 294"/>
                <a:gd name="T12" fmla="*/ 216 w 348"/>
                <a:gd name="T13" fmla="*/ 6 h 294"/>
                <a:gd name="T14" fmla="*/ 234 w 348"/>
                <a:gd name="T15" fmla="*/ 6 h 294"/>
                <a:gd name="T16" fmla="*/ 252 w 348"/>
                <a:gd name="T17" fmla="*/ 6 h 294"/>
                <a:gd name="T18" fmla="*/ 288 w 348"/>
                <a:gd name="T19" fmla="*/ 6 h 294"/>
                <a:gd name="T20" fmla="*/ 312 w 348"/>
                <a:gd name="T21" fmla="*/ 12 h 294"/>
                <a:gd name="T22" fmla="*/ 330 w 348"/>
                <a:gd name="T23" fmla="*/ 12 h 294"/>
                <a:gd name="T24" fmla="*/ 348 w 348"/>
                <a:gd name="T25" fmla="*/ 12 h 294"/>
                <a:gd name="T26" fmla="*/ 0 w 348"/>
                <a:gd name="T27" fmla="*/ 294 h 294"/>
                <a:gd name="T28" fmla="*/ 78 w 348"/>
                <a:gd name="T29" fmla="*/ 0 h 2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8"/>
                <a:gd name="T46" fmla="*/ 0 h 294"/>
                <a:gd name="T47" fmla="*/ 348 w 348"/>
                <a:gd name="T48" fmla="*/ 294 h 2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8" h="294">
                  <a:moveTo>
                    <a:pt x="78" y="0"/>
                  </a:moveTo>
                  <a:lnTo>
                    <a:pt x="96" y="0"/>
                  </a:lnTo>
                  <a:lnTo>
                    <a:pt x="114" y="0"/>
                  </a:lnTo>
                  <a:lnTo>
                    <a:pt x="156" y="0"/>
                  </a:lnTo>
                  <a:lnTo>
                    <a:pt x="174" y="0"/>
                  </a:lnTo>
                  <a:lnTo>
                    <a:pt x="192" y="0"/>
                  </a:lnTo>
                  <a:lnTo>
                    <a:pt x="216" y="6"/>
                  </a:lnTo>
                  <a:lnTo>
                    <a:pt x="234" y="6"/>
                  </a:lnTo>
                  <a:lnTo>
                    <a:pt x="252" y="6"/>
                  </a:lnTo>
                  <a:lnTo>
                    <a:pt x="288" y="6"/>
                  </a:lnTo>
                  <a:lnTo>
                    <a:pt x="312" y="12"/>
                  </a:lnTo>
                  <a:lnTo>
                    <a:pt x="330" y="12"/>
                  </a:lnTo>
                  <a:lnTo>
                    <a:pt x="348" y="12"/>
                  </a:lnTo>
                  <a:lnTo>
                    <a:pt x="0" y="294"/>
                  </a:lnTo>
                  <a:lnTo>
                    <a:pt x="78" y="0"/>
                  </a:lnTo>
                  <a:close/>
                </a:path>
              </a:pathLst>
            </a:custGeom>
            <a:solidFill>
              <a:srgbClr val="FFFF99"/>
            </a:solidFill>
            <a:ln w="9525">
              <a:solidFill>
                <a:srgbClr val="000000"/>
              </a:solidFill>
              <a:prstDash val="solid"/>
              <a:round/>
              <a:headEnd/>
              <a:tailEnd/>
            </a:ln>
          </p:spPr>
          <p:txBody>
            <a:bodyPr/>
            <a:lstStyle/>
            <a:p>
              <a:endParaRPr lang="en-US"/>
            </a:p>
          </p:txBody>
        </p:sp>
        <p:sp>
          <p:nvSpPr>
            <p:cNvPr id="3095" name="Freeform 25"/>
            <p:cNvSpPr>
              <a:spLocks/>
            </p:cNvSpPr>
            <p:nvPr/>
          </p:nvSpPr>
          <p:spPr bwMode="auto">
            <a:xfrm>
              <a:off x="4508" y="1916"/>
              <a:ext cx="1021" cy="431"/>
            </a:xfrm>
            <a:custGeom>
              <a:avLst/>
              <a:gdLst>
                <a:gd name="T0" fmla="*/ 0 w 1021"/>
                <a:gd name="T1" fmla="*/ 120 h 431"/>
                <a:gd name="T2" fmla="*/ 1021 w 1021"/>
                <a:gd name="T3" fmla="*/ 0 h 431"/>
                <a:gd name="T4" fmla="*/ 1021 w 1021"/>
                <a:gd name="T5" fmla="*/ 312 h 431"/>
                <a:gd name="T6" fmla="*/ 0 w 1021"/>
                <a:gd name="T7" fmla="*/ 431 h 431"/>
                <a:gd name="T8" fmla="*/ 0 w 1021"/>
                <a:gd name="T9" fmla="*/ 120 h 431"/>
                <a:gd name="T10" fmla="*/ 0 60000 65536"/>
                <a:gd name="T11" fmla="*/ 0 60000 65536"/>
                <a:gd name="T12" fmla="*/ 0 60000 65536"/>
                <a:gd name="T13" fmla="*/ 0 60000 65536"/>
                <a:gd name="T14" fmla="*/ 0 60000 65536"/>
                <a:gd name="T15" fmla="*/ 0 w 1021"/>
                <a:gd name="T16" fmla="*/ 0 h 431"/>
                <a:gd name="T17" fmla="*/ 1021 w 1021"/>
                <a:gd name="T18" fmla="*/ 431 h 431"/>
              </a:gdLst>
              <a:ahLst/>
              <a:cxnLst>
                <a:cxn ang="T10">
                  <a:pos x="T0" y="T1"/>
                </a:cxn>
                <a:cxn ang="T11">
                  <a:pos x="T2" y="T3"/>
                </a:cxn>
                <a:cxn ang="T12">
                  <a:pos x="T4" y="T5"/>
                </a:cxn>
                <a:cxn ang="T13">
                  <a:pos x="T6" y="T7"/>
                </a:cxn>
                <a:cxn ang="T14">
                  <a:pos x="T8" y="T9"/>
                </a:cxn>
              </a:cxnLst>
              <a:rect l="T15" t="T16" r="T17" b="T18"/>
              <a:pathLst>
                <a:path w="1021" h="431">
                  <a:moveTo>
                    <a:pt x="0" y="120"/>
                  </a:moveTo>
                  <a:lnTo>
                    <a:pt x="1021" y="0"/>
                  </a:lnTo>
                  <a:lnTo>
                    <a:pt x="1021" y="312"/>
                  </a:lnTo>
                  <a:lnTo>
                    <a:pt x="0" y="431"/>
                  </a:lnTo>
                  <a:lnTo>
                    <a:pt x="0" y="120"/>
                  </a:lnTo>
                  <a:close/>
                </a:path>
              </a:pathLst>
            </a:custGeom>
            <a:solidFill>
              <a:srgbClr val="1A1A4D"/>
            </a:solidFill>
            <a:ln w="9525">
              <a:solidFill>
                <a:srgbClr val="000000"/>
              </a:solidFill>
              <a:prstDash val="solid"/>
              <a:round/>
              <a:headEnd/>
              <a:tailEnd/>
            </a:ln>
          </p:spPr>
          <p:txBody>
            <a:bodyPr/>
            <a:lstStyle/>
            <a:p>
              <a:endParaRPr lang="en-US"/>
            </a:p>
          </p:txBody>
        </p:sp>
        <p:sp>
          <p:nvSpPr>
            <p:cNvPr id="3096" name="Freeform 26"/>
            <p:cNvSpPr>
              <a:spLocks/>
            </p:cNvSpPr>
            <p:nvPr/>
          </p:nvSpPr>
          <p:spPr bwMode="auto">
            <a:xfrm>
              <a:off x="4508" y="1754"/>
              <a:ext cx="1021" cy="282"/>
            </a:xfrm>
            <a:custGeom>
              <a:avLst/>
              <a:gdLst>
                <a:gd name="T0" fmla="*/ 348 w 1021"/>
                <a:gd name="T1" fmla="*/ 0 h 282"/>
                <a:gd name="T2" fmla="*/ 366 w 1021"/>
                <a:gd name="T3" fmla="*/ 0 h 282"/>
                <a:gd name="T4" fmla="*/ 402 w 1021"/>
                <a:gd name="T5" fmla="*/ 6 h 282"/>
                <a:gd name="T6" fmla="*/ 420 w 1021"/>
                <a:gd name="T7" fmla="*/ 6 h 282"/>
                <a:gd name="T8" fmla="*/ 438 w 1021"/>
                <a:gd name="T9" fmla="*/ 12 h 282"/>
                <a:gd name="T10" fmla="*/ 474 w 1021"/>
                <a:gd name="T11" fmla="*/ 12 h 282"/>
                <a:gd name="T12" fmla="*/ 492 w 1021"/>
                <a:gd name="T13" fmla="*/ 18 h 282"/>
                <a:gd name="T14" fmla="*/ 511 w 1021"/>
                <a:gd name="T15" fmla="*/ 18 h 282"/>
                <a:gd name="T16" fmla="*/ 529 w 1021"/>
                <a:gd name="T17" fmla="*/ 18 h 282"/>
                <a:gd name="T18" fmla="*/ 565 w 1021"/>
                <a:gd name="T19" fmla="*/ 24 h 282"/>
                <a:gd name="T20" fmla="*/ 583 w 1021"/>
                <a:gd name="T21" fmla="*/ 30 h 282"/>
                <a:gd name="T22" fmla="*/ 595 w 1021"/>
                <a:gd name="T23" fmla="*/ 30 h 282"/>
                <a:gd name="T24" fmla="*/ 631 w 1021"/>
                <a:gd name="T25" fmla="*/ 36 h 282"/>
                <a:gd name="T26" fmla="*/ 649 w 1021"/>
                <a:gd name="T27" fmla="*/ 42 h 282"/>
                <a:gd name="T28" fmla="*/ 661 w 1021"/>
                <a:gd name="T29" fmla="*/ 42 h 282"/>
                <a:gd name="T30" fmla="*/ 691 w 1021"/>
                <a:gd name="T31" fmla="*/ 48 h 282"/>
                <a:gd name="T32" fmla="*/ 709 w 1021"/>
                <a:gd name="T33" fmla="*/ 54 h 282"/>
                <a:gd name="T34" fmla="*/ 727 w 1021"/>
                <a:gd name="T35" fmla="*/ 54 h 282"/>
                <a:gd name="T36" fmla="*/ 757 w 1021"/>
                <a:gd name="T37" fmla="*/ 60 h 282"/>
                <a:gd name="T38" fmla="*/ 769 w 1021"/>
                <a:gd name="T39" fmla="*/ 66 h 282"/>
                <a:gd name="T40" fmla="*/ 781 w 1021"/>
                <a:gd name="T41" fmla="*/ 72 h 282"/>
                <a:gd name="T42" fmla="*/ 799 w 1021"/>
                <a:gd name="T43" fmla="*/ 72 h 282"/>
                <a:gd name="T44" fmla="*/ 823 w 1021"/>
                <a:gd name="T45" fmla="*/ 78 h 282"/>
                <a:gd name="T46" fmla="*/ 835 w 1021"/>
                <a:gd name="T47" fmla="*/ 84 h 282"/>
                <a:gd name="T48" fmla="*/ 853 w 1021"/>
                <a:gd name="T49" fmla="*/ 90 h 282"/>
                <a:gd name="T50" fmla="*/ 877 w 1021"/>
                <a:gd name="T51" fmla="*/ 96 h 282"/>
                <a:gd name="T52" fmla="*/ 889 w 1021"/>
                <a:gd name="T53" fmla="*/ 102 h 282"/>
                <a:gd name="T54" fmla="*/ 901 w 1021"/>
                <a:gd name="T55" fmla="*/ 102 h 282"/>
                <a:gd name="T56" fmla="*/ 925 w 1021"/>
                <a:gd name="T57" fmla="*/ 114 h 282"/>
                <a:gd name="T58" fmla="*/ 937 w 1021"/>
                <a:gd name="T59" fmla="*/ 114 h 282"/>
                <a:gd name="T60" fmla="*/ 943 w 1021"/>
                <a:gd name="T61" fmla="*/ 120 h 282"/>
                <a:gd name="T62" fmla="*/ 955 w 1021"/>
                <a:gd name="T63" fmla="*/ 126 h 282"/>
                <a:gd name="T64" fmla="*/ 979 w 1021"/>
                <a:gd name="T65" fmla="*/ 132 h 282"/>
                <a:gd name="T66" fmla="*/ 985 w 1021"/>
                <a:gd name="T67" fmla="*/ 138 h 282"/>
                <a:gd name="T68" fmla="*/ 997 w 1021"/>
                <a:gd name="T69" fmla="*/ 144 h 282"/>
                <a:gd name="T70" fmla="*/ 1015 w 1021"/>
                <a:gd name="T71" fmla="*/ 150 h 282"/>
                <a:gd name="T72" fmla="*/ 1021 w 1021"/>
                <a:gd name="T73" fmla="*/ 156 h 282"/>
                <a:gd name="T74" fmla="*/ 0 w 1021"/>
                <a:gd name="T75" fmla="*/ 282 h 282"/>
                <a:gd name="T76" fmla="*/ 348 w 1021"/>
                <a:gd name="T77" fmla="*/ 0 h 2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21"/>
                <a:gd name="T118" fmla="*/ 0 h 282"/>
                <a:gd name="T119" fmla="*/ 1021 w 1021"/>
                <a:gd name="T120" fmla="*/ 282 h 2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21" h="282">
                  <a:moveTo>
                    <a:pt x="348" y="0"/>
                  </a:moveTo>
                  <a:lnTo>
                    <a:pt x="366" y="0"/>
                  </a:lnTo>
                  <a:lnTo>
                    <a:pt x="402" y="6"/>
                  </a:lnTo>
                  <a:lnTo>
                    <a:pt x="420" y="6"/>
                  </a:lnTo>
                  <a:lnTo>
                    <a:pt x="438" y="12"/>
                  </a:lnTo>
                  <a:lnTo>
                    <a:pt x="474" y="12"/>
                  </a:lnTo>
                  <a:lnTo>
                    <a:pt x="492" y="18"/>
                  </a:lnTo>
                  <a:lnTo>
                    <a:pt x="511" y="18"/>
                  </a:lnTo>
                  <a:lnTo>
                    <a:pt x="529" y="18"/>
                  </a:lnTo>
                  <a:lnTo>
                    <a:pt x="565" y="24"/>
                  </a:lnTo>
                  <a:lnTo>
                    <a:pt x="583" y="30"/>
                  </a:lnTo>
                  <a:lnTo>
                    <a:pt x="595" y="30"/>
                  </a:lnTo>
                  <a:lnTo>
                    <a:pt x="631" y="36"/>
                  </a:lnTo>
                  <a:lnTo>
                    <a:pt x="649" y="42"/>
                  </a:lnTo>
                  <a:lnTo>
                    <a:pt x="661" y="42"/>
                  </a:lnTo>
                  <a:lnTo>
                    <a:pt x="691" y="48"/>
                  </a:lnTo>
                  <a:lnTo>
                    <a:pt x="709" y="54"/>
                  </a:lnTo>
                  <a:lnTo>
                    <a:pt x="727" y="54"/>
                  </a:lnTo>
                  <a:lnTo>
                    <a:pt x="757" y="60"/>
                  </a:lnTo>
                  <a:lnTo>
                    <a:pt x="769" y="66"/>
                  </a:lnTo>
                  <a:lnTo>
                    <a:pt x="781" y="72"/>
                  </a:lnTo>
                  <a:lnTo>
                    <a:pt x="799" y="72"/>
                  </a:lnTo>
                  <a:lnTo>
                    <a:pt x="823" y="78"/>
                  </a:lnTo>
                  <a:lnTo>
                    <a:pt x="835" y="84"/>
                  </a:lnTo>
                  <a:lnTo>
                    <a:pt x="853" y="90"/>
                  </a:lnTo>
                  <a:lnTo>
                    <a:pt x="877" y="96"/>
                  </a:lnTo>
                  <a:lnTo>
                    <a:pt x="889" y="102"/>
                  </a:lnTo>
                  <a:lnTo>
                    <a:pt x="901" y="102"/>
                  </a:lnTo>
                  <a:lnTo>
                    <a:pt x="925" y="114"/>
                  </a:lnTo>
                  <a:lnTo>
                    <a:pt x="937" y="114"/>
                  </a:lnTo>
                  <a:lnTo>
                    <a:pt x="943" y="120"/>
                  </a:lnTo>
                  <a:lnTo>
                    <a:pt x="955" y="126"/>
                  </a:lnTo>
                  <a:lnTo>
                    <a:pt x="979" y="132"/>
                  </a:lnTo>
                  <a:lnTo>
                    <a:pt x="985" y="138"/>
                  </a:lnTo>
                  <a:lnTo>
                    <a:pt x="997" y="144"/>
                  </a:lnTo>
                  <a:lnTo>
                    <a:pt x="1015" y="150"/>
                  </a:lnTo>
                  <a:lnTo>
                    <a:pt x="1021" y="156"/>
                  </a:lnTo>
                  <a:lnTo>
                    <a:pt x="0" y="282"/>
                  </a:lnTo>
                  <a:lnTo>
                    <a:pt x="348" y="0"/>
                  </a:lnTo>
                  <a:close/>
                </a:path>
              </a:pathLst>
            </a:custGeom>
            <a:solidFill>
              <a:srgbClr val="333399"/>
            </a:solidFill>
            <a:ln w="9525">
              <a:solidFill>
                <a:srgbClr val="000000"/>
              </a:solidFill>
              <a:prstDash val="solid"/>
              <a:round/>
              <a:headEnd/>
              <a:tailEnd/>
            </a:ln>
          </p:spPr>
          <p:txBody>
            <a:bodyPr/>
            <a:lstStyle/>
            <a:p>
              <a:endParaRPr lang="en-US"/>
            </a:p>
          </p:txBody>
        </p:sp>
        <p:sp>
          <p:nvSpPr>
            <p:cNvPr id="3097" name="Freeform 27"/>
            <p:cNvSpPr>
              <a:spLocks/>
            </p:cNvSpPr>
            <p:nvPr/>
          </p:nvSpPr>
          <p:spPr bwMode="auto">
            <a:xfrm>
              <a:off x="3043" y="2150"/>
              <a:ext cx="2258" cy="605"/>
            </a:xfrm>
            <a:custGeom>
              <a:avLst/>
              <a:gdLst>
                <a:gd name="T0" fmla="*/ 2252 w 2258"/>
                <a:gd name="T1" fmla="*/ 24 h 605"/>
                <a:gd name="T2" fmla="*/ 2234 w 2258"/>
                <a:gd name="T3" fmla="*/ 60 h 605"/>
                <a:gd name="T4" fmla="*/ 2198 w 2258"/>
                <a:gd name="T5" fmla="*/ 96 h 605"/>
                <a:gd name="T6" fmla="*/ 2150 w 2258"/>
                <a:gd name="T7" fmla="*/ 120 h 605"/>
                <a:gd name="T8" fmla="*/ 2084 w 2258"/>
                <a:gd name="T9" fmla="*/ 155 h 605"/>
                <a:gd name="T10" fmla="*/ 2006 w 2258"/>
                <a:gd name="T11" fmla="*/ 185 h 605"/>
                <a:gd name="T12" fmla="*/ 1927 w 2258"/>
                <a:gd name="T13" fmla="*/ 203 h 605"/>
                <a:gd name="T14" fmla="*/ 1819 w 2258"/>
                <a:gd name="T15" fmla="*/ 227 h 605"/>
                <a:gd name="T16" fmla="*/ 1711 w 2258"/>
                <a:gd name="T17" fmla="*/ 251 h 605"/>
                <a:gd name="T18" fmla="*/ 1603 w 2258"/>
                <a:gd name="T19" fmla="*/ 263 h 605"/>
                <a:gd name="T20" fmla="*/ 1477 w 2258"/>
                <a:gd name="T21" fmla="*/ 275 h 605"/>
                <a:gd name="T22" fmla="*/ 1345 w 2258"/>
                <a:gd name="T23" fmla="*/ 287 h 605"/>
                <a:gd name="T24" fmla="*/ 1225 w 2258"/>
                <a:gd name="T25" fmla="*/ 293 h 605"/>
                <a:gd name="T26" fmla="*/ 1087 w 2258"/>
                <a:gd name="T27" fmla="*/ 293 h 605"/>
                <a:gd name="T28" fmla="*/ 949 w 2258"/>
                <a:gd name="T29" fmla="*/ 287 h 605"/>
                <a:gd name="T30" fmla="*/ 835 w 2258"/>
                <a:gd name="T31" fmla="*/ 281 h 605"/>
                <a:gd name="T32" fmla="*/ 703 w 2258"/>
                <a:gd name="T33" fmla="*/ 269 h 605"/>
                <a:gd name="T34" fmla="*/ 583 w 2258"/>
                <a:gd name="T35" fmla="*/ 257 h 605"/>
                <a:gd name="T36" fmla="*/ 481 w 2258"/>
                <a:gd name="T37" fmla="*/ 239 h 605"/>
                <a:gd name="T38" fmla="*/ 373 w 2258"/>
                <a:gd name="T39" fmla="*/ 215 h 605"/>
                <a:gd name="T40" fmla="*/ 276 w 2258"/>
                <a:gd name="T41" fmla="*/ 191 h 605"/>
                <a:gd name="T42" fmla="*/ 204 w 2258"/>
                <a:gd name="T43" fmla="*/ 167 h 605"/>
                <a:gd name="T44" fmla="*/ 132 w 2258"/>
                <a:gd name="T45" fmla="*/ 137 h 605"/>
                <a:gd name="T46" fmla="*/ 72 w 2258"/>
                <a:gd name="T47" fmla="*/ 102 h 605"/>
                <a:gd name="T48" fmla="*/ 36 w 2258"/>
                <a:gd name="T49" fmla="*/ 72 h 605"/>
                <a:gd name="T50" fmla="*/ 12 w 2258"/>
                <a:gd name="T51" fmla="*/ 42 h 605"/>
                <a:gd name="T52" fmla="*/ 0 w 2258"/>
                <a:gd name="T53" fmla="*/ 6 h 605"/>
                <a:gd name="T54" fmla="*/ 0 w 2258"/>
                <a:gd name="T55" fmla="*/ 329 h 605"/>
                <a:gd name="T56" fmla="*/ 18 w 2258"/>
                <a:gd name="T57" fmla="*/ 365 h 605"/>
                <a:gd name="T58" fmla="*/ 48 w 2258"/>
                <a:gd name="T59" fmla="*/ 395 h 605"/>
                <a:gd name="T60" fmla="*/ 96 w 2258"/>
                <a:gd name="T61" fmla="*/ 431 h 605"/>
                <a:gd name="T62" fmla="*/ 162 w 2258"/>
                <a:gd name="T63" fmla="*/ 461 h 605"/>
                <a:gd name="T64" fmla="*/ 228 w 2258"/>
                <a:gd name="T65" fmla="*/ 485 h 605"/>
                <a:gd name="T66" fmla="*/ 319 w 2258"/>
                <a:gd name="T67" fmla="*/ 515 h 605"/>
                <a:gd name="T68" fmla="*/ 415 w 2258"/>
                <a:gd name="T69" fmla="*/ 539 h 605"/>
                <a:gd name="T70" fmla="*/ 511 w 2258"/>
                <a:gd name="T71" fmla="*/ 557 h 605"/>
                <a:gd name="T72" fmla="*/ 631 w 2258"/>
                <a:gd name="T73" fmla="*/ 575 h 605"/>
                <a:gd name="T74" fmla="*/ 763 w 2258"/>
                <a:gd name="T75" fmla="*/ 587 h 605"/>
                <a:gd name="T76" fmla="*/ 871 w 2258"/>
                <a:gd name="T77" fmla="*/ 593 h 605"/>
                <a:gd name="T78" fmla="*/ 1009 w 2258"/>
                <a:gd name="T79" fmla="*/ 599 h 605"/>
                <a:gd name="T80" fmla="*/ 1147 w 2258"/>
                <a:gd name="T81" fmla="*/ 605 h 605"/>
                <a:gd name="T82" fmla="*/ 1267 w 2258"/>
                <a:gd name="T83" fmla="*/ 599 h 605"/>
                <a:gd name="T84" fmla="*/ 1399 w 2258"/>
                <a:gd name="T85" fmla="*/ 593 h 605"/>
                <a:gd name="T86" fmla="*/ 1531 w 2258"/>
                <a:gd name="T87" fmla="*/ 581 h 605"/>
                <a:gd name="T88" fmla="*/ 1639 w 2258"/>
                <a:gd name="T89" fmla="*/ 569 h 605"/>
                <a:gd name="T90" fmla="*/ 1759 w 2258"/>
                <a:gd name="T91" fmla="*/ 551 h 605"/>
                <a:gd name="T92" fmla="*/ 1867 w 2258"/>
                <a:gd name="T93" fmla="*/ 533 h 605"/>
                <a:gd name="T94" fmla="*/ 1951 w 2258"/>
                <a:gd name="T95" fmla="*/ 509 h 605"/>
                <a:gd name="T96" fmla="*/ 2042 w 2258"/>
                <a:gd name="T97" fmla="*/ 485 h 605"/>
                <a:gd name="T98" fmla="*/ 2114 w 2258"/>
                <a:gd name="T99" fmla="*/ 455 h 605"/>
                <a:gd name="T100" fmla="*/ 2168 w 2258"/>
                <a:gd name="T101" fmla="*/ 425 h 605"/>
                <a:gd name="T102" fmla="*/ 2210 w 2258"/>
                <a:gd name="T103" fmla="*/ 389 h 605"/>
                <a:gd name="T104" fmla="*/ 2240 w 2258"/>
                <a:gd name="T105" fmla="*/ 353 h 605"/>
                <a:gd name="T106" fmla="*/ 2252 w 2258"/>
                <a:gd name="T107" fmla="*/ 323 h 60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258"/>
                <a:gd name="T163" fmla="*/ 0 h 605"/>
                <a:gd name="T164" fmla="*/ 2258 w 2258"/>
                <a:gd name="T165" fmla="*/ 605 h 60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258" h="605">
                  <a:moveTo>
                    <a:pt x="2258" y="0"/>
                  </a:moveTo>
                  <a:lnTo>
                    <a:pt x="2258" y="6"/>
                  </a:lnTo>
                  <a:lnTo>
                    <a:pt x="2252" y="12"/>
                  </a:lnTo>
                  <a:lnTo>
                    <a:pt x="2252" y="18"/>
                  </a:lnTo>
                  <a:lnTo>
                    <a:pt x="2252" y="24"/>
                  </a:lnTo>
                  <a:lnTo>
                    <a:pt x="2246" y="36"/>
                  </a:lnTo>
                  <a:lnTo>
                    <a:pt x="2246" y="42"/>
                  </a:lnTo>
                  <a:lnTo>
                    <a:pt x="2240" y="42"/>
                  </a:lnTo>
                  <a:lnTo>
                    <a:pt x="2234" y="54"/>
                  </a:lnTo>
                  <a:lnTo>
                    <a:pt x="2234" y="60"/>
                  </a:lnTo>
                  <a:lnTo>
                    <a:pt x="2228" y="66"/>
                  </a:lnTo>
                  <a:lnTo>
                    <a:pt x="2216" y="72"/>
                  </a:lnTo>
                  <a:lnTo>
                    <a:pt x="2210" y="78"/>
                  </a:lnTo>
                  <a:lnTo>
                    <a:pt x="2210" y="84"/>
                  </a:lnTo>
                  <a:lnTo>
                    <a:pt x="2198" y="96"/>
                  </a:lnTo>
                  <a:lnTo>
                    <a:pt x="2186" y="102"/>
                  </a:lnTo>
                  <a:lnTo>
                    <a:pt x="2180" y="102"/>
                  </a:lnTo>
                  <a:lnTo>
                    <a:pt x="2168" y="114"/>
                  </a:lnTo>
                  <a:lnTo>
                    <a:pt x="2156" y="120"/>
                  </a:lnTo>
                  <a:lnTo>
                    <a:pt x="2150" y="120"/>
                  </a:lnTo>
                  <a:lnTo>
                    <a:pt x="2132" y="131"/>
                  </a:lnTo>
                  <a:lnTo>
                    <a:pt x="2126" y="137"/>
                  </a:lnTo>
                  <a:lnTo>
                    <a:pt x="2114" y="143"/>
                  </a:lnTo>
                  <a:lnTo>
                    <a:pt x="2096" y="149"/>
                  </a:lnTo>
                  <a:lnTo>
                    <a:pt x="2084" y="155"/>
                  </a:lnTo>
                  <a:lnTo>
                    <a:pt x="2072" y="155"/>
                  </a:lnTo>
                  <a:lnTo>
                    <a:pt x="2054" y="167"/>
                  </a:lnTo>
                  <a:lnTo>
                    <a:pt x="2042" y="173"/>
                  </a:lnTo>
                  <a:lnTo>
                    <a:pt x="2030" y="173"/>
                  </a:lnTo>
                  <a:lnTo>
                    <a:pt x="2006" y="185"/>
                  </a:lnTo>
                  <a:lnTo>
                    <a:pt x="1994" y="185"/>
                  </a:lnTo>
                  <a:lnTo>
                    <a:pt x="1982" y="191"/>
                  </a:lnTo>
                  <a:lnTo>
                    <a:pt x="1951" y="197"/>
                  </a:lnTo>
                  <a:lnTo>
                    <a:pt x="1939" y="203"/>
                  </a:lnTo>
                  <a:lnTo>
                    <a:pt x="1927" y="203"/>
                  </a:lnTo>
                  <a:lnTo>
                    <a:pt x="1897" y="215"/>
                  </a:lnTo>
                  <a:lnTo>
                    <a:pt x="1885" y="215"/>
                  </a:lnTo>
                  <a:lnTo>
                    <a:pt x="1867" y="221"/>
                  </a:lnTo>
                  <a:lnTo>
                    <a:pt x="1837" y="227"/>
                  </a:lnTo>
                  <a:lnTo>
                    <a:pt x="1819" y="227"/>
                  </a:lnTo>
                  <a:lnTo>
                    <a:pt x="1807" y="233"/>
                  </a:lnTo>
                  <a:lnTo>
                    <a:pt x="1777" y="239"/>
                  </a:lnTo>
                  <a:lnTo>
                    <a:pt x="1759" y="239"/>
                  </a:lnTo>
                  <a:lnTo>
                    <a:pt x="1741" y="245"/>
                  </a:lnTo>
                  <a:lnTo>
                    <a:pt x="1711" y="251"/>
                  </a:lnTo>
                  <a:lnTo>
                    <a:pt x="1693" y="251"/>
                  </a:lnTo>
                  <a:lnTo>
                    <a:pt x="1675" y="257"/>
                  </a:lnTo>
                  <a:lnTo>
                    <a:pt x="1639" y="257"/>
                  </a:lnTo>
                  <a:lnTo>
                    <a:pt x="1621" y="263"/>
                  </a:lnTo>
                  <a:lnTo>
                    <a:pt x="1603" y="263"/>
                  </a:lnTo>
                  <a:lnTo>
                    <a:pt x="1567" y="269"/>
                  </a:lnTo>
                  <a:lnTo>
                    <a:pt x="1549" y="269"/>
                  </a:lnTo>
                  <a:lnTo>
                    <a:pt x="1531" y="269"/>
                  </a:lnTo>
                  <a:lnTo>
                    <a:pt x="1495" y="275"/>
                  </a:lnTo>
                  <a:lnTo>
                    <a:pt x="1477" y="275"/>
                  </a:lnTo>
                  <a:lnTo>
                    <a:pt x="1459" y="281"/>
                  </a:lnTo>
                  <a:lnTo>
                    <a:pt x="1417" y="281"/>
                  </a:lnTo>
                  <a:lnTo>
                    <a:pt x="1399" y="281"/>
                  </a:lnTo>
                  <a:lnTo>
                    <a:pt x="1381" y="281"/>
                  </a:lnTo>
                  <a:lnTo>
                    <a:pt x="1345" y="287"/>
                  </a:lnTo>
                  <a:lnTo>
                    <a:pt x="1321" y="287"/>
                  </a:lnTo>
                  <a:lnTo>
                    <a:pt x="1303" y="287"/>
                  </a:lnTo>
                  <a:lnTo>
                    <a:pt x="1267" y="287"/>
                  </a:lnTo>
                  <a:lnTo>
                    <a:pt x="1243" y="287"/>
                  </a:lnTo>
                  <a:lnTo>
                    <a:pt x="1225" y="293"/>
                  </a:lnTo>
                  <a:lnTo>
                    <a:pt x="1189" y="293"/>
                  </a:lnTo>
                  <a:lnTo>
                    <a:pt x="1165" y="293"/>
                  </a:lnTo>
                  <a:lnTo>
                    <a:pt x="1147" y="293"/>
                  </a:lnTo>
                  <a:lnTo>
                    <a:pt x="1105" y="293"/>
                  </a:lnTo>
                  <a:lnTo>
                    <a:pt x="1087" y="293"/>
                  </a:lnTo>
                  <a:lnTo>
                    <a:pt x="1069" y="293"/>
                  </a:lnTo>
                  <a:lnTo>
                    <a:pt x="1027" y="293"/>
                  </a:lnTo>
                  <a:lnTo>
                    <a:pt x="1009" y="287"/>
                  </a:lnTo>
                  <a:lnTo>
                    <a:pt x="991" y="287"/>
                  </a:lnTo>
                  <a:lnTo>
                    <a:pt x="949" y="287"/>
                  </a:lnTo>
                  <a:lnTo>
                    <a:pt x="931" y="287"/>
                  </a:lnTo>
                  <a:lnTo>
                    <a:pt x="913" y="287"/>
                  </a:lnTo>
                  <a:lnTo>
                    <a:pt x="871" y="281"/>
                  </a:lnTo>
                  <a:lnTo>
                    <a:pt x="853" y="281"/>
                  </a:lnTo>
                  <a:lnTo>
                    <a:pt x="835" y="281"/>
                  </a:lnTo>
                  <a:lnTo>
                    <a:pt x="799" y="281"/>
                  </a:lnTo>
                  <a:lnTo>
                    <a:pt x="781" y="275"/>
                  </a:lnTo>
                  <a:lnTo>
                    <a:pt x="763" y="275"/>
                  </a:lnTo>
                  <a:lnTo>
                    <a:pt x="721" y="269"/>
                  </a:lnTo>
                  <a:lnTo>
                    <a:pt x="703" y="269"/>
                  </a:lnTo>
                  <a:lnTo>
                    <a:pt x="685" y="269"/>
                  </a:lnTo>
                  <a:lnTo>
                    <a:pt x="649" y="263"/>
                  </a:lnTo>
                  <a:lnTo>
                    <a:pt x="631" y="263"/>
                  </a:lnTo>
                  <a:lnTo>
                    <a:pt x="613" y="257"/>
                  </a:lnTo>
                  <a:lnTo>
                    <a:pt x="583" y="257"/>
                  </a:lnTo>
                  <a:lnTo>
                    <a:pt x="565" y="251"/>
                  </a:lnTo>
                  <a:lnTo>
                    <a:pt x="547" y="251"/>
                  </a:lnTo>
                  <a:lnTo>
                    <a:pt x="511" y="245"/>
                  </a:lnTo>
                  <a:lnTo>
                    <a:pt x="499" y="239"/>
                  </a:lnTo>
                  <a:lnTo>
                    <a:pt x="481" y="239"/>
                  </a:lnTo>
                  <a:lnTo>
                    <a:pt x="451" y="233"/>
                  </a:lnTo>
                  <a:lnTo>
                    <a:pt x="433" y="227"/>
                  </a:lnTo>
                  <a:lnTo>
                    <a:pt x="415" y="227"/>
                  </a:lnTo>
                  <a:lnTo>
                    <a:pt x="385" y="221"/>
                  </a:lnTo>
                  <a:lnTo>
                    <a:pt x="373" y="215"/>
                  </a:lnTo>
                  <a:lnTo>
                    <a:pt x="361" y="215"/>
                  </a:lnTo>
                  <a:lnTo>
                    <a:pt x="331" y="203"/>
                  </a:lnTo>
                  <a:lnTo>
                    <a:pt x="319" y="203"/>
                  </a:lnTo>
                  <a:lnTo>
                    <a:pt x="301" y="197"/>
                  </a:lnTo>
                  <a:lnTo>
                    <a:pt x="276" y="191"/>
                  </a:lnTo>
                  <a:lnTo>
                    <a:pt x="264" y="185"/>
                  </a:lnTo>
                  <a:lnTo>
                    <a:pt x="252" y="185"/>
                  </a:lnTo>
                  <a:lnTo>
                    <a:pt x="228" y="173"/>
                  </a:lnTo>
                  <a:lnTo>
                    <a:pt x="216" y="173"/>
                  </a:lnTo>
                  <a:lnTo>
                    <a:pt x="204" y="167"/>
                  </a:lnTo>
                  <a:lnTo>
                    <a:pt x="180" y="155"/>
                  </a:lnTo>
                  <a:lnTo>
                    <a:pt x="168" y="155"/>
                  </a:lnTo>
                  <a:lnTo>
                    <a:pt x="162" y="149"/>
                  </a:lnTo>
                  <a:lnTo>
                    <a:pt x="138" y="143"/>
                  </a:lnTo>
                  <a:lnTo>
                    <a:pt x="132" y="137"/>
                  </a:lnTo>
                  <a:lnTo>
                    <a:pt x="120" y="131"/>
                  </a:lnTo>
                  <a:lnTo>
                    <a:pt x="102" y="120"/>
                  </a:lnTo>
                  <a:lnTo>
                    <a:pt x="96" y="120"/>
                  </a:lnTo>
                  <a:lnTo>
                    <a:pt x="90" y="114"/>
                  </a:lnTo>
                  <a:lnTo>
                    <a:pt x="72" y="102"/>
                  </a:lnTo>
                  <a:lnTo>
                    <a:pt x="66" y="102"/>
                  </a:lnTo>
                  <a:lnTo>
                    <a:pt x="60" y="96"/>
                  </a:lnTo>
                  <a:lnTo>
                    <a:pt x="48" y="84"/>
                  </a:lnTo>
                  <a:lnTo>
                    <a:pt x="42" y="78"/>
                  </a:lnTo>
                  <a:lnTo>
                    <a:pt x="36" y="72"/>
                  </a:lnTo>
                  <a:lnTo>
                    <a:pt x="30" y="66"/>
                  </a:lnTo>
                  <a:lnTo>
                    <a:pt x="24" y="60"/>
                  </a:lnTo>
                  <a:lnTo>
                    <a:pt x="18" y="54"/>
                  </a:lnTo>
                  <a:lnTo>
                    <a:pt x="12" y="42"/>
                  </a:lnTo>
                  <a:lnTo>
                    <a:pt x="6" y="36"/>
                  </a:lnTo>
                  <a:lnTo>
                    <a:pt x="0" y="24"/>
                  </a:lnTo>
                  <a:lnTo>
                    <a:pt x="0" y="18"/>
                  </a:lnTo>
                  <a:lnTo>
                    <a:pt x="0" y="12"/>
                  </a:lnTo>
                  <a:lnTo>
                    <a:pt x="0" y="6"/>
                  </a:lnTo>
                  <a:lnTo>
                    <a:pt x="0" y="0"/>
                  </a:lnTo>
                  <a:lnTo>
                    <a:pt x="0" y="311"/>
                  </a:lnTo>
                  <a:lnTo>
                    <a:pt x="0" y="317"/>
                  </a:lnTo>
                  <a:lnTo>
                    <a:pt x="0" y="323"/>
                  </a:lnTo>
                  <a:lnTo>
                    <a:pt x="0" y="329"/>
                  </a:lnTo>
                  <a:lnTo>
                    <a:pt x="0" y="335"/>
                  </a:lnTo>
                  <a:lnTo>
                    <a:pt x="6" y="347"/>
                  </a:lnTo>
                  <a:lnTo>
                    <a:pt x="12" y="353"/>
                  </a:lnTo>
                  <a:lnTo>
                    <a:pt x="18" y="365"/>
                  </a:lnTo>
                  <a:lnTo>
                    <a:pt x="24" y="371"/>
                  </a:lnTo>
                  <a:lnTo>
                    <a:pt x="30" y="377"/>
                  </a:lnTo>
                  <a:lnTo>
                    <a:pt x="36" y="383"/>
                  </a:lnTo>
                  <a:lnTo>
                    <a:pt x="42" y="389"/>
                  </a:lnTo>
                  <a:lnTo>
                    <a:pt x="48" y="395"/>
                  </a:lnTo>
                  <a:lnTo>
                    <a:pt x="60" y="407"/>
                  </a:lnTo>
                  <a:lnTo>
                    <a:pt x="66" y="413"/>
                  </a:lnTo>
                  <a:lnTo>
                    <a:pt x="72" y="413"/>
                  </a:lnTo>
                  <a:lnTo>
                    <a:pt x="90" y="425"/>
                  </a:lnTo>
                  <a:lnTo>
                    <a:pt x="96" y="431"/>
                  </a:lnTo>
                  <a:lnTo>
                    <a:pt x="102" y="431"/>
                  </a:lnTo>
                  <a:lnTo>
                    <a:pt x="120" y="443"/>
                  </a:lnTo>
                  <a:lnTo>
                    <a:pt x="132" y="449"/>
                  </a:lnTo>
                  <a:lnTo>
                    <a:pt x="138" y="455"/>
                  </a:lnTo>
                  <a:lnTo>
                    <a:pt x="162" y="461"/>
                  </a:lnTo>
                  <a:lnTo>
                    <a:pt x="168" y="467"/>
                  </a:lnTo>
                  <a:lnTo>
                    <a:pt x="180" y="467"/>
                  </a:lnTo>
                  <a:lnTo>
                    <a:pt x="204" y="479"/>
                  </a:lnTo>
                  <a:lnTo>
                    <a:pt x="216" y="485"/>
                  </a:lnTo>
                  <a:lnTo>
                    <a:pt x="228" y="485"/>
                  </a:lnTo>
                  <a:lnTo>
                    <a:pt x="252" y="497"/>
                  </a:lnTo>
                  <a:lnTo>
                    <a:pt x="264" y="497"/>
                  </a:lnTo>
                  <a:lnTo>
                    <a:pt x="276" y="503"/>
                  </a:lnTo>
                  <a:lnTo>
                    <a:pt x="301" y="509"/>
                  </a:lnTo>
                  <a:lnTo>
                    <a:pt x="319" y="515"/>
                  </a:lnTo>
                  <a:lnTo>
                    <a:pt x="331" y="515"/>
                  </a:lnTo>
                  <a:lnTo>
                    <a:pt x="361" y="527"/>
                  </a:lnTo>
                  <a:lnTo>
                    <a:pt x="373" y="527"/>
                  </a:lnTo>
                  <a:lnTo>
                    <a:pt x="385" y="533"/>
                  </a:lnTo>
                  <a:lnTo>
                    <a:pt x="415" y="539"/>
                  </a:lnTo>
                  <a:lnTo>
                    <a:pt x="433" y="539"/>
                  </a:lnTo>
                  <a:lnTo>
                    <a:pt x="451" y="545"/>
                  </a:lnTo>
                  <a:lnTo>
                    <a:pt x="481" y="551"/>
                  </a:lnTo>
                  <a:lnTo>
                    <a:pt x="499" y="551"/>
                  </a:lnTo>
                  <a:lnTo>
                    <a:pt x="511" y="557"/>
                  </a:lnTo>
                  <a:lnTo>
                    <a:pt x="547" y="563"/>
                  </a:lnTo>
                  <a:lnTo>
                    <a:pt x="565" y="563"/>
                  </a:lnTo>
                  <a:lnTo>
                    <a:pt x="583" y="569"/>
                  </a:lnTo>
                  <a:lnTo>
                    <a:pt x="613" y="569"/>
                  </a:lnTo>
                  <a:lnTo>
                    <a:pt x="631" y="575"/>
                  </a:lnTo>
                  <a:lnTo>
                    <a:pt x="649" y="575"/>
                  </a:lnTo>
                  <a:lnTo>
                    <a:pt x="685" y="581"/>
                  </a:lnTo>
                  <a:lnTo>
                    <a:pt x="703" y="581"/>
                  </a:lnTo>
                  <a:lnTo>
                    <a:pt x="721" y="581"/>
                  </a:lnTo>
                  <a:lnTo>
                    <a:pt x="763" y="587"/>
                  </a:lnTo>
                  <a:lnTo>
                    <a:pt x="781" y="587"/>
                  </a:lnTo>
                  <a:lnTo>
                    <a:pt x="799" y="593"/>
                  </a:lnTo>
                  <a:lnTo>
                    <a:pt x="835" y="593"/>
                  </a:lnTo>
                  <a:lnTo>
                    <a:pt x="853" y="593"/>
                  </a:lnTo>
                  <a:lnTo>
                    <a:pt x="871" y="593"/>
                  </a:lnTo>
                  <a:lnTo>
                    <a:pt x="913" y="599"/>
                  </a:lnTo>
                  <a:lnTo>
                    <a:pt x="931" y="599"/>
                  </a:lnTo>
                  <a:lnTo>
                    <a:pt x="949" y="599"/>
                  </a:lnTo>
                  <a:lnTo>
                    <a:pt x="991" y="599"/>
                  </a:lnTo>
                  <a:lnTo>
                    <a:pt x="1009" y="599"/>
                  </a:lnTo>
                  <a:lnTo>
                    <a:pt x="1027" y="605"/>
                  </a:lnTo>
                  <a:lnTo>
                    <a:pt x="1069" y="605"/>
                  </a:lnTo>
                  <a:lnTo>
                    <a:pt x="1087" y="605"/>
                  </a:lnTo>
                  <a:lnTo>
                    <a:pt x="1105" y="605"/>
                  </a:lnTo>
                  <a:lnTo>
                    <a:pt x="1147" y="605"/>
                  </a:lnTo>
                  <a:lnTo>
                    <a:pt x="1165" y="605"/>
                  </a:lnTo>
                  <a:lnTo>
                    <a:pt x="1189" y="605"/>
                  </a:lnTo>
                  <a:lnTo>
                    <a:pt x="1225" y="605"/>
                  </a:lnTo>
                  <a:lnTo>
                    <a:pt x="1243" y="599"/>
                  </a:lnTo>
                  <a:lnTo>
                    <a:pt x="1267" y="599"/>
                  </a:lnTo>
                  <a:lnTo>
                    <a:pt x="1303" y="599"/>
                  </a:lnTo>
                  <a:lnTo>
                    <a:pt x="1321" y="599"/>
                  </a:lnTo>
                  <a:lnTo>
                    <a:pt x="1345" y="599"/>
                  </a:lnTo>
                  <a:lnTo>
                    <a:pt x="1381" y="593"/>
                  </a:lnTo>
                  <a:lnTo>
                    <a:pt x="1399" y="593"/>
                  </a:lnTo>
                  <a:lnTo>
                    <a:pt x="1417" y="593"/>
                  </a:lnTo>
                  <a:lnTo>
                    <a:pt x="1459" y="593"/>
                  </a:lnTo>
                  <a:lnTo>
                    <a:pt x="1477" y="587"/>
                  </a:lnTo>
                  <a:lnTo>
                    <a:pt x="1495" y="587"/>
                  </a:lnTo>
                  <a:lnTo>
                    <a:pt x="1531" y="581"/>
                  </a:lnTo>
                  <a:lnTo>
                    <a:pt x="1549" y="581"/>
                  </a:lnTo>
                  <a:lnTo>
                    <a:pt x="1567" y="581"/>
                  </a:lnTo>
                  <a:lnTo>
                    <a:pt x="1603" y="575"/>
                  </a:lnTo>
                  <a:lnTo>
                    <a:pt x="1621" y="575"/>
                  </a:lnTo>
                  <a:lnTo>
                    <a:pt x="1639" y="569"/>
                  </a:lnTo>
                  <a:lnTo>
                    <a:pt x="1675" y="569"/>
                  </a:lnTo>
                  <a:lnTo>
                    <a:pt x="1693" y="563"/>
                  </a:lnTo>
                  <a:lnTo>
                    <a:pt x="1711" y="563"/>
                  </a:lnTo>
                  <a:lnTo>
                    <a:pt x="1741" y="557"/>
                  </a:lnTo>
                  <a:lnTo>
                    <a:pt x="1759" y="551"/>
                  </a:lnTo>
                  <a:lnTo>
                    <a:pt x="1777" y="551"/>
                  </a:lnTo>
                  <a:lnTo>
                    <a:pt x="1807" y="545"/>
                  </a:lnTo>
                  <a:lnTo>
                    <a:pt x="1819" y="539"/>
                  </a:lnTo>
                  <a:lnTo>
                    <a:pt x="1837" y="539"/>
                  </a:lnTo>
                  <a:lnTo>
                    <a:pt x="1867" y="533"/>
                  </a:lnTo>
                  <a:lnTo>
                    <a:pt x="1885" y="527"/>
                  </a:lnTo>
                  <a:lnTo>
                    <a:pt x="1897" y="527"/>
                  </a:lnTo>
                  <a:lnTo>
                    <a:pt x="1927" y="515"/>
                  </a:lnTo>
                  <a:lnTo>
                    <a:pt x="1939" y="515"/>
                  </a:lnTo>
                  <a:lnTo>
                    <a:pt x="1951" y="509"/>
                  </a:lnTo>
                  <a:lnTo>
                    <a:pt x="1982" y="503"/>
                  </a:lnTo>
                  <a:lnTo>
                    <a:pt x="1994" y="497"/>
                  </a:lnTo>
                  <a:lnTo>
                    <a:pt x="2006" y="497"/>
                  </a:lnTo>
                  <a:lnTo>
                    <a:pt x="2030" y="485"/>
                  </a:lnTo>
                  <a:lnTo>
                    <a:pt x="2042" y="485"/>
                  </a:lnTo>
                  <a:lnTo>
                    <a:pt x="2054" y="479"/>
                  </a:lnTo>
                  <a:lnTo>
                    <a:pt x="2072" y="467"/>
                  </a:lnTo>
                  <a:lnTo>
                    <a:pt x="2084" y="467"/>
                  </a:lnTo>
                  <a:lnTo>
                    <a:pt x="2096" y="461"/>
                  </a:lnTo>
                  <a:lnTo>
                    <a:pt x="2114" y="455"/>
                  </a:lnTo>
                  <a:lnTo>
                    <a:pt x="2126" y="449"/>
                  </a:lnTo>
                  <a:lnTo>
                    <a:pt x="2132" y="443"/>
                  </a:lnTo>
                  <a:lnTo>
                    <a:pt x="2150" y="431"/>
                  </a:lnTo>
                  <a:lnTo>
                    <a:pt x="2156" y="431"/>
                  </a:lnTo>
                  <a:lnTo>
                    <a:pt x="2168" y="425"/>
                  </a:lnTo>
                  <a:lnTo>
                    <a:pt x="2180" y="413"/>
                  </a:lnTo>
                  <a:lnTo>
                    <a:pt x="2186" y="413"/>
                  </a:lnTo>
                  <a:lnTo>
                    <a:pt x="2198" y="407"/>
                  </a:lnTo>
                  <a:lnTo>
                    <a:pt x="2210" y="395"/>
                  </a:lnTo>
                  <a:lnTo>
                    <a:pt x="2210" y="389"/>
                  </a:lnTo>
                  <a:lnTo>
                    <a:pt x="2216" y="383"/>
                  </a:lnTo>
                  <a:lnTo>
                    <a:pt x="2228" y="377"/>
                  </a:lnTo>
                  <a:lnTo>
                    <a:pt x="2234" y="371"/>
                  </a:lnTo>
                  <a:lnTo>
                    <a:pt x="2234" y="365"/>
                  </a:lnTo>
                  <a:lnTo>
                    <a:pt x="2240" y="353"/>
                  </a:lnTo>
                  <a:lnTo>
                    <a:pt x="2246" y="353"/>
                  </a:lnTo>
                  <a:lnTo>
                    <a:pt x="2246" y="347"/>
                  </a:lnTo>
                  <a:lnTo>
                    <a:pt x="2252" y="335"/>
                  </a:lnTo>
                  <a:lnTo>
                    <a:pt x="2252" y="329"/>
                  </a:lnTo>
                  <a:lnTo>
                    <a:pt x="2252" y="323"/>
                  </a:lnTo>
                  <a:lnTo>
                    <a:pt x="2258" y="317"/>
                  </a:lnTo>
                  <a:lnTo>
                    <a:pt x="2258" y="311"/>
                  </a:lnTo>
                  <a:lnTo>
                    <a:pt x="2258" y="0"/>
                  </a:lnTo>
                  <a:close/>
                </a:path>
              </a:pathLst>
            </a:custGeom>
            <a:solidFill>
              <a:srgbClr val="800000"/>
            </a:solidFill>
            <a:ln w="9525">
              <a:solidFill>
                <a:srgbClr val="000000"/>
              </a:solidFill>
              <a:prstDash val="solid"/>
              <a:round/>
              <a:headEnd/>
              <a:tailEnd/>
            </a:ln>
          </p:spPr>
          <p:txBody>
            <a:bodyPr/>
            <a:lstStyle/>
            <a:p>
              <a:endParaRPr lang="en-US"/>
            </a:p>
          </p:txBody>
        </p:sp>
        <p:sp>
          <p:nvSpPr>
            <p:cNvPr id="3098" name="Freeform 28"/>
            <p:cNvSpPr>
              <a:spLocks/>
            </p:cNvSpPr>
            <p:nvPr/>
          </p:nvSpPr>
          <p:spPr bwMode="auto">
            <a:xfrm>
              <a:off x="3043" y="1856"/>
              <a:ext cx="2258" cy="587"/>
            </a:xfrm>
            <a:custGeom>
              <a:avLst/>
              <a:gdLst>
                <a:gd name="T0" fmla="*/ 2180 w 2258"/>
                <a:gd name="T1" fmla="*/ 186 h 587"/>
                <a:gd name="T2" fmla="*/ 2210 w 2258"/>
                <a:gd name="T3" fmla="*/ 210 h 587"/>
                <a:gd name="T4" fmla="*/ 2240 w 2258"/>
                <a:gd name="T5" fmla="*/ 240 h 587"/>
                <a:gd name="T6" fmla="*/ 2252 w 2258"/>
                <a:gd name="T7" fmla="*/ 264 h 587"/>
                <a:gd name="T8" fmla="*/ 2258 w 2258"/>
                <a:gd name="T9" fmla="*/ 294 h 587"/>
                <a:gd name="T10" fmla="*/ 2252 w 2258"/>
                <a:gd name="T11" fmla="*/ 324 h 587"/>
                <a:gd name="T12" fmla="*/ 2234 w 2258"/>
                <a:gd name="T13" fmla="*/ 348 h 587"/>
                <a:gd name="T14" fmla="*/ 2210 w 2258"/>
                <a:gd name="T15" fmla="*/ 372 h 587"/>
                <a:gd name="T16" fmla="*/ 2174 w 2258"/>
                <a:gd name="T17" fmla="*/ 402 h 587"/>
                <a:gd name="T18" fmla="*/ 2132 w 2258"/>
                <a:gd name="T19" fmla="*/ 425 h 587"/>
                <a:gd name="T20" fmla="*/ 2084 w 2258"/>
                <a:gd name="T21" fmla="*/ 449 h 587"/>
                <a:gd name="T22" fmla="*/ 2030 w 2258"/>
                <a:gd name="T23" fmla="*/ 467 h 587"/>
                <a:gd name="T24" fmla="*/ 1951 w 2258"/>
                <a:gd name="T25" fmla="*/ 491 h 587"/>
                <a:gd name="T26" fmla="*/ 1885 w 2258"/>
                <a:gd name="T27" fmla="*/ 509 h 587"/>
                <a:gd name="T28" fmla="*/ 1807 w 2258"/>
                <a:gd name="T29" fmla="*/ 527 h 587"/>
                <a:gd name="T30" fmla="*/ 1711 w 2258"/>
                <a:gd name="T31" fmla="*/ 545 h 587"/>
                <a:gd name="T32" fmla="*/ 1621 w 2258"/>
                <a:gd name="T33" fmla="*/ 557 h 587"/>
                <a:gd name="T34" fmla="*/ 1531 w 2258"/>
                <a:gd name="T35" fmla="*/ 563 h 587"/>
                <a:gd name="T36" fmla="*/ 1417 w 2258"/>
                <a:gd name="T37" fmla="*/ 575 h 587"/>
                <a:gd name="T38" fmla="*/ 1321 w 2258"/>
                <a:gd name="T39" fmla="*/ 581 h 587"/>
                <a:gd name="T40" fmla="*/ 1225 w 2258"/>
                <a:gd name="T41" fmla="*/ 587 h 587"/>
                <a:gd name="T42" fmla="*/ 1105 w 2258"/>
                <a:gd name="T43" fmla="*/ 587 h 587"/>
                <a:gd name="T44" fmla="*/ 1009 w 2258"/>
                <a:gd name="T45" fmla="*/ 581 h 587"/>
                <a:gd name="T46" fmla="*/ 913 w 2258"/>
                <a:gd name="T47" fmla="*/ 581 h 587"/>
                <a:gd name="T48" fmla="*/ 799 w 2258"/>
                <a:gd name="T49" fmla="*/ 575 h 587"/>
                <a:gd name="T50" fmla="*/ 703 w 2258"/>
                <a:gd name="T51" fmla="*/ 563 h 587"/>
                <a:gd name="T52" fmla="*/ 613 w 2258"/>
                <a:gd name="T53" fmla="*/ 551 h 587"/>
                <a:gd name="T54" fmla="*/ 511 w 2258"/>
                <a:gd name="T55" fmla="*/ 539 h 587"/>
                <a:gd name="T56" fmla="*/ 433 w 2258"/>
                <a:gd name="T57" fmla="*/ 521 h 587"/>
                <a:gd name="T58" fmla="*/ 361 w 2258"/>
                <a:gd name="T59" fmla="*/ 509 h 587"/>
                <a:gd name="T60" fmla="*/ 289 w 2258"/>
                <a:gd name="T61" fmla="*/ 491 h 587"/>
                <a:gd name="T62" fmla="*/ 216 w 2258"/>
                <a:gd name="T63" fmla="*/ 467 h 587"/>
                <a:gd name="T64" fmla="*/ 162 w 2258"/>
                <a:gd name="T65" fmla="*/ 443 h 587"/>
                <a:gd name="T66" fmla="*/ 114 w 2258"/>
                <a:gd name="T67" fmla="*/ 420 h 587"/>
                <a:gd name="T68" fmla="*/ 66 w 2258"/>
                <a:gd name="T69" fmla="*/ 396 h 587"/>
                <a:gd name="T70" fmla="*/ 36 w 2258"/>
                <a:gd name="T71" fmla="*/ 366 h 587"/>
                <a:gd name="T72" fmla="*/ 18 w 2258"/>
                <a:gd name="T73" fmla="*/ 342 h 587"/>
                <a:gd name="T74" fmla="*/ 0 w 2258"/>
                <a:gd name="T75" fmla="*/ 312 h 587"/>
                <a:gd name="T76" fmla="*/ 0 w 2258"/>
                <a:gd name="T77" fmla="*/ 288 h 587"/>
                <a:gd name="T78" fmla="*/ 6 w 2258"/>
                <a:gd name="T79" fmla="*/ 264 h 587"/>
                <a:gd name="T80" fmla="*/ 24 w 2258"/>
                <a:gd name="T81" fmla="*/ 234 h 587"/>
                <a:gd name="T82" fmla="*/ 48 w 2258"/>
                <a:gd name="T83" fmla="*/ 204 h 587"/>
                <a:gd name="T84" fmla="*/ 78 w 2258"/>
                <a:gd name="T85" fmla="*/ 180 h 587"/>
                <a:gd name="T86" fmla="*/ 132 w 2258"/>
                <a:gd name="T87" fmla="*/ 156 h 587"/>
                <a:gd name="T88" fmla="*/ 180 w 2258"/>
                <a:gd name="T89" fmla="*/ 132 h 587"/>
                <a:gd name="T90" fmla="*/ 240 w 2258"/>
                <a:gd name="T91" fmla="*/ 114 h 587"/>
                <a:gd name="T92" fmla="*/ 301 w 2258"/>
                <a:gd name="T93" fmla="*/ 90 h 587"/>
                <a:gd name="T94" fmla="*/ 385 w 2258"/>
                <a:gd name="T95" fmla="*/ 72 h 587"/>
                <a:gd name="T96" fmla="*/ 463 w 2258"/>
                <a:gd name="T97" fmla="*/ 54 h 587"/>
                <a:gd name="T98" fmla="*/ 547 w 2258"/>
                <a:gd name="T99" fmla="*/ 42 h 587"/>
                <a:gd name="T100" fmla="*/ 649 w 2258"/>
                <a:gd name="T101" fmla="*/ 24 h 587"/>
                <a:gd name="T102" fmla="*/ 739 w 2258"/>
                <a:gd name="T103" fmla="*/ 18 h 587"/>
                <a:gd name="T104" fmla="*/ 835 w 2258"/>
                <a:gd name="T105" fmla="*/ 6 h 587"/>
                <a:gd name="T106" fmla="*/ 949 w 2258"/>
                <a:gd name="T107" fmla="*/ 0 h 587"/>
                <a:gd name="T108" fmla="*/ 1051 w 2258"/>
                <a:gd name="T109" fmla="*/ 0 h 587"/>
                <a:gd name="T110" fmla="*/ 1129 w 2258"/>
                <a:gd name="T111" fmla="*/ 294 h 58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58"/>
                <a:gd name="T169" fmla="*/ 0 h 587"/>
                <a:gd name="T170" fmla="*/ 2258 w 2258"/>
                <a:gd name="T171" fmla="*/ 587 h 58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58" h="587">
                  <a:moveTo>
                    <a:pt x="2150" y="168"/>
                  </a:moveTo>
                  <a:lnTo>
                    <a:pt x="2156" y="174"/>
                  </a:lnTo>
                  <a:lnTo>
                    <a:pt x="2174" y="180"/>
                  </a:lnTo>
                  <a:lnTo>
                    <a:pt x="2180" y="186"/>
                  </a:lnTo>
                  <a:lnTo>
                    <a:pt x="2186" y="192"/>
                  </a:lnTo>
                  <a:lnTo>
                    <a:pt x="2204" y="204"/>
                  </a:lnTo>
                  <a:lnTo>
                    <a:pt x="2210" y="204"/>
                  </a:lnTo>
                  <a:lnTo>
                    <a:pt x="2210" y="210"/>
                  </a:lnTo>
                  <a:lnTo>
                    <a:pt x="2222" y="222"/>
                  </a:lnTo>
                  <a:lnTo>
                    <a:pt x="2228" y="228"/>
                  </a:lnTo>
                  <a:lnTo>
                    <a:pt x="2234" y="234"/>
                  </a:lnTo>
                  <a:lnTo>
                    <a:pt x="2240" y="240"/>
                  </a:lnTo>
                  <a:lnTo>
                    <a:pt x="2240" y="246"/>
                  </a:lnTo>
                  <a:lnTo>
                    <a:pt x="2246" y="252"/>
                  </a:lnTo>
                  <a:lnTo>
                    <a:pt x="2252" y="264"/>
                  </a:lnTo>
                  <a:lnTo>
                    <a:pt x="2252" y="270"/>
                  </a:lnTo>
                  <a:lnTo>
                    <a:pt x="2258" y="282"/>
                  </a:lnTo>
                  <a:lnTo>
                    <a:pt x="2258" y="288"/>
                  </a:lnTo>
                  <a:lnTo>
                    <a:pt x="2258" y="294"/>
                  </a:lnTo>
                  <a:lnTo>
                    <a:pt x="2258" y="300"/>
                  </a:lnTo>
                  <a:lnTo>
                    <a:pt x="2252" y="306"/>
                  </a:lnTo>
                  <a:lnTo>
                    <a:pt x="2252" y="312"/>
                  </a:lnTo>
                  <a:lnTo>
                    <a:pt x="2252" y="324"/>
                  </a:lnTo>
                  <a:lnTo>
                    <a:pt x="2246" y="330"/>
                  </a:lnTo>
                  <a:lnTo>
                    <a:pt x="2246" y="336"/>
                  </a:lnTo>
                  <a:lnTo>
                    <a:pt x="2240" y="342"/>
                  </a:lnTo>
                  <a:lnTo>
                    <a:pt x="2234" y="348"/>
                  </a:lnTo>
                  <a:lnTo>
                    <a:pt x="2234" y="354"/>
                  </a:lnTo>
                  <a:lnTo>
                    <a:pt x="2222" y="366"/>
                  </a:lnTo>
                  <a:lnTo>
                    <a:pt x="2216" y="366"/>
                  </a:lnTo>
                  <a:lnTo>
                    <a:pt x="2210" y="372"/>
                  </a:lnTo>
                  <a:lnTo>
                    <a:pt x="2204" y="384"/>
                  </a:lnTo>
                  <a:lnTo>
                    <a:pt x="2198" y="390"/>
                  </a:lnTo>
                  <a:lnTo>
                    <a:pt x="2186" y="396"/>
                  </a:lnTo>
                  <a:lnTo>
                    <a:pt x="2174" y="402"/>
                  </a:lnTo>
                  <a:lnTo>
                    <a:pt x="2168" y="408"/>
                  </a:lnTo>
                  <a:lnTo>
                    <a:pt x="2156" y="414"/>
                  </a:lnTo>
                  <a:lnTo>
                    <a:pt x="2150" y="414"/>
                  </a:lnTo>
                  <a:lnTo>
                    <a:pt x="2132" y="425"/>
                  </a:lnTo>
                  <a:lnTo>
                    <a:pt x="2126" y="431"/>
                  </a:lnTo>
                  <a:lnTo>
                    <a:pt x="2114" y="437"/>
                  </a:lnTo>
                  <a:lnTo>
                    <a:pt x="2096" y="443"/>
                  </a:lnTo>
                  <a:lnTo>
                    <a:pt x="2084" y="449"/>
                  </a:lnTo>
                  <a:lnTo>
                    <a:pt x="2072" y="449"/>
                  </a:lnTo>
                  <a:lnTo>
                    <a:pt x="2054" y="461"/>
                  </a:lnTo>
                  <a:lnTo>
                    <a:pt x="2042" y="467"/>
                  </a:lnTo>
                  <a:lnTo>
                    <a:pt x="2030" y="467"/>
                  </a:lnTo>
                  <a:lnTo>
                    <a:pt x="2006" y="479"/>
                  </a:lnTo>
                  <a:lnTo>
                    <a:pt x="1994" y="479"/>
                  </a:lnTo>
                  <a:lnTo>
                    <a:pt x="1982" y="485"/>
                  </a:lnTo>
                  <a:lnTo>
                    <a:pt x="1951" y="491"/>
                  </a:lnTo>
                  <a:lnTo>
                    <a:pt x="1939" y="497"/>
                  </a:lnTo>
                  <a:lnTo>
                    <a:pt x="1927" y="497"/>
                  </a:lnTo>
                  <a:lnTo>
                    <a:pt x="1897" y="509"/>
                  </a:lnTo>
                  <a:lnTo>
                    <a:pt x="1885" y="509"/>
                  </a:lnTo>
                  <a:lnTo>
                    <a:pt x="1867" y="515"/>
                  </a:lnTo>
                  <a:lnTo>
                    <a:pt x="1837" y="521"/>
                  </a:lnTo>
                  <a:lnTo>
                    <a:pt x="1819" y="521"/>
                  </a:lnTo>
                  <a:lnTo>
                    <a:pt x="1807" y="527"/>
                  </a:lnTo>
                  <a:lnTo>
                    <a:pt x="1777" y="533"/>
                  </a:lnTo>
                  <a:lnTo>
                    <a:pt x="1759" y="533"/>
                  </a:lnTo>
                  <a:lnTo>
                    <a:pt x="1741" y="539"/>
                  </a:lnTo>
                  <a:lnTo>
                    <a:pt x="1711" y="545"/>
                  </a:lnTo>
                  <a:lnTo>
                    <a:pt x="1693" y="545"/>
                  </a:lnTo>
                  <a:lnTo>
                    <a:pt x="1675" y="551"/>
                  </a:lnTo>
                  <a:lnTo>
                    <a:pt x="1639" y="551"/>
                  </a:lnTo>
                  <a:lnTo>
                    <a:pt x="1621" y="557"/>
                  </a:lnTo>
                  <a:lnTo>
                    <a:pt x="1603" y="557"/>
                  </a:lnTo>
                  <a:lnTo>
                    <a:pt x="1567" y="563"/>
                  </a:lnTo>
                  <a:lnTo>
                    <a:pt x="1549" y="563"/>
                  </a:lnTo>
                  <a:lnTo>
                    <a:pt x="1531" y="563"/>
                  </a:lnTo>
                  <a:lnTo>
                    <a:pt x="1495" y="569"/>
                  </a:lnTo>
                  <a:lnTo>
                    <a:pt x="1477" y="569"/>
                  </a:lnTo>
                  <a:lnTo>
                    <a:pt x="1459" y="575"/>
                  </a:lnTo>
                  <a:lnTo>
                    <a:pt x="1417" y="575"/>
                  </a:lnTo>
                  <a:lnTo>
                    <a:pt x="1399" y="575"/>
                  </a:lnTo>
                  <a:lnTo>
                    <a:pt x="1381" y="575"/>
                  </a:lnTo>
                  <a:lnTo>
                    <a:pt x="1345" y="581"/>
                  </a:lnTo>
                  <a:lnTo>
                    <a:pt x="1321" y="581"/>
                  </a:lnTo>
                  <a:lnTo>
                    <a:pt x="1303" y="581"/>
                  </a:lnTo>
                  <a:lnTo>
                    <a:pt x="1267" y="581"/>
                  </a:lnTo>
                  <a:lnTo>
                    <a:pt x="1243" y="581"/>
                  </a:lnTo>
                  <a:lnTo>
                    <a:pt x="1225" y="587"/>
                  </a:lnTo>
                  <a:lnTo>
                    <a:pt x="1189" y="587"/>
                  </a:lnTo>
                  <a:lnTo>
                    <a:pt x="1165" y="587"/>
                  </a:lnTo>
                  <a:lnTo>
                    <a:pt x="1147" y="587"/>
                  </a:lnTo>
                  <a:lnTo>
                    <a:pt x="1105" y="587"/>
                  </a:lnTo>
                  <a:lnTo>
                    <a:pt x="1087" y="587"/>
                  </a:lnTo>
                  <a:lnTo>
                    <a:pt x="1069" y="587"/>
                  </a:lnTo>
                  <a:lnTo>
                    <a:pt x="1027" y="587"/>
                  </a:lnTo>
                  <a:lnTo>
                    <a:pt x="1009" y="581"/>
                  </a:lnTo>
                  <a:lnTo>
                    <a:pt x="991" y="581"/>
                  </a:lnTo>
                  <a:lnTo>
                    <a:pt x="949" y="581"/>
                  </a:lnTo>
                  <a:lnTo>
                    <a:pt x="931" y="581"/>
                  </a:lnTo>
                  <a:lnTo>
                    <a:pt x="913" y="581"/>
                  </a:lnTo>
                  <a:lnTo>
                    <a:pt x="871" y="575"/>
                  </a:lnTo>
                  <a:lnTo>
                    <a:pt x="853" y="575"/>
                  </a:lnTo>
                  <a:lnTo>
                    <a:pt x="835" y="575"/>
                  </a:lnTo>
                  <a:lnTo>
                    <a:pt x="799" y="575"/>
                  </a:lnTo>
                  <a:lnTo>
                    <a:pt x="781" y="569"/>
                  </a:lnTo>
                  <a:lnTo>
                    <a:pt x="763" y="569"/>
                  </a:lnTo>
                  <a:lnTo>
                    <a:pt x="721" y="563"/>
                  </a:lnTo>
                  <a:lnTo>
                    <a:pt x="703" y="563"/>
                  </a:lnTo>
                  <a:lnTo>
                    <a:pt x="685" y="563"/>
                  </a:lnTo>
                  <a:lnTo>
                    <a:pt x="649" y="557"/>
                  </a:lnTo>
                  <a:lnTo>
                    <a:pt x="631" y="557"/>
                  </a:lnTo>
                  <a:lnTo>
                    <a:pt x="613" y="551"/>
                  </a:lnTo>
                  <a:lnTo>
                    <a:pt x="583" y="551"/>
                  </a:lnTo>
                  <a:lnTo>
                    <a:pt x="565" y="545"/>
                  </a:lnTo>
                  <a:lnTo>
                    <a:pt x="547" y="545"/>
                  </a:lnTo>
                  <a:lnTo>
                    <a:pt x="511" y="539"/>
                  </a:lnTo>
                  <a:lnTo>
                    <a:pt x="499" y="533"/>
                  </a:lnTo>
                  <a:lnTo>
                    <a:pt x="481" y="533"/>
                  </a:lnTo>
                  <a:lnTo>
                    <a:pt x="463" y="527"/>
                  </a:lnTo>
                  <a:lnTo>
                    <a:pt x="433" y="521"/>
                  </a:lnTo>
                  <a:lnTo>
                    <a:pt x="415" y="521"/>
                  </a:lnTo>
                  <a:lnTo>
                    <a:pt x="403" y="515"/>
                  </a:lnTo>
                  <a:lnTo>
                    <a:pt x="373" y="509"/>
                  </a:lnTo>
                  <a:lnTo>
                    <a:pt x="361" y="509"/>
                  </a:lnTo>
                  <a:lnTo>
                    <a:pt x="343" y="503"/>
                  </a:lnTo>
                  <a:lnTo>
                    <a:pt x="319" y="497"/>
                  </a:lnTo>
                  <a:lnTo>
                    <a:pt x="301" y="491"/>
                  </a:lnTo>
                  <a:lnTo>
                    <a:pt x="289" y="491"/>
                  </a:lnTo>
                  <a:lnTo>
                    <a:pt x="264" y="479"/>
                  </a:lnTo>
                  <a:lnTo>
                    <a:pt x="252" y="479"/>
                  </a:lnTo>
                  <a:lnTo>
                    <a:pt x="240" y="473"/>
                  </a:lnTo>
                  <a:lnTo>
                    <a:pt x="216" y="467"/>
                  </a:lnTo>
                  <a:lnTo>
                    <a:pt x="204" y="461"/>
                  </a:lnTo>
                  <a:lnTo>
                    <a:pt x="192" y="455"/>
                  </a:lnTo>
                  <a:lnTo>
                    <a:pt x="168" y="449"/>
                  </a:lnTo>
                  <a:lnTo>
                    <a:pt x="162" y="443"/>
                  </a:lnTo>
                  <a:lnTo>
                    <a:pt x="150" y="437"/>
                  </a:lnTo>
                  <a:lnTo>
                    <a:pt x="132" y="431"/>
                  </a:lnTo>
                  <a:lnTo>
                    <a:pt x="120" y="425"/>
                  </a:lnTo>
                  <a:lnTo>
                    <a:pt x="114" y="420"/>
                  </a:lnTo>
                  <a:lnTo>
                    <a:pt x="96" y="414"/>
                  </a:lnTo>
                  <a:lnTo>
                    <a:pt x="90" y="408"/>
                  </a:lnTo>
                  <a:lnTo>
                    <a:pt x="78" y="402"/>
                  </a:lnTo>
                  <a:lnTo>
                    <a:pt x="66" y="396"/>
                  </a:lnTo>
                  <a:lnTo>
                    <a:pt x="60" y="390"/>
                  </a:lnTo>
                  <a:lnTo>
                    <a:pt x="54" y="384"/>
                  </a:lnTo>
                  <a:lnTo>
                    <a:pt x="42" y="372"/>
                  </a:lnTo>
                  <a:lnTo>
                    <a:pt x="36" y="366"/>
                  </a:lnTo>
                  <a:lnTo>
                    <a:pt x="30" y="366"/>
                  </a:lnTo>
                  <a:lnTo>
                    <a:pt x="24" y="354"/>
                  </a:lnTo>
                  <a:lnTo>
                    <a:pt x="18" y="348"/>
                  </a:lnTo>
                  <a:lnTo>
                    <a:pt x="18" y="342"/>
                  </a:lnTo>
                  <a:lnTo>
                    <a:pt x="12" y="336"/>
                  </a:lnTo>
                  <a:lnTo>
                    <a:pt x="6" y="330"/>
                  </a:lnTo>
                  <a:lnTo>
                    <a:pt x="6" y="324"/>
                  </a:lnTo>
                  <a:lnTo>
                    <a:pt x="0" y="312"/>
                  </a:lnTo>
                  <a:lnTo>
                    <a:pt x="0" y="306"/>
                  </a:lnTo>
                  <a:lnTo>
                    <a:pt x="0" y="300"/>
                  </a:lnTo>
                  <a:lnTo>
                    <a:pt x="0" y="294"/>
                  </a:lnTo>
                  <a:lnTo>
                    <a:pt x="0" y="288"/>
                  </a:lnTo>
                  <a:lnTo>
                    <a:pt x="0" y="282"/>
                  </a:lnTo>
                  <a:lnTo>
                    <a:pt x="0" y="270"/>
                  </a:lnTo>
                  <a:lnTo>
                    <a:pt x="0" y="264"/>
                  </a:lnTo>
                  <a:lnTo>
                    <a:pt x="6" y="264"/>
                  </a:lnTo>
                  <a:lnTo>
                    <a:pt x="12" y="252"/>
                  </a:lnTo>
                  <a:lnTo>
                    <a:pt x="12" y="246"/>
                  </a:lnTo>
                  <a:lnTo>
                    <a:pt x="18" y="240"/>
                  </a:lnTo>
                  <a:lnTo>
                    <a:pt x="24" y="234"/>
                  </a:lnTo>
                  <a:lnTo>
                    <a:pt x="30" y="228"/>
                  </a:lnTo>
                  <a:lnTo>
                    <a:pt x="30" y="222"/>
                  </a:lnTo>
                  <a:lnTo>
                    <a:pt x="42" y="210"/>
                  </a:lnTo>
                  <a:lnTo>
                    <a:pt x="48" y="204"/>
                  </a:lnTo>
                  <a:lnTo>
                    <a:pt x="54" y="204"/>
                  </a:lnTo>
                  <a:lnTo>
                    <a:pt x="66" y="192"/>
                  </a:lnTo>
                  <a:lnTo>
                    <a:pt x="72" y="186"/>
                  </a:lnTo>
                  <a:lnTo>
                    <a:pt x="78" y="180"/>
                  </a:lnTo>
                  <a:lnTo>
                    <a:pt x="96" y="174"/>
                  </a:lnTo>
                  <a:lnTo>
                    <a:pt x="102" y="168"/>
                  </a:lnTo>
                  <a:lnTo>
                    <a:pt x="114" y="162"/>
                  </a:lnTo>
                  <a:lnTo>
                    <a:pt x="132" y="156"/>
                  </a:lnTo>
                  <a:lnTo>
                    <a:pt x="138" y="150"/>
                  </a:lnTo>
                  <a:lnTo>
                    <a:pt x="150" y="144"/>
                  </a:lnTo>
                  <a:lnTo>
                    <a:pt x="168" y="138"/>
                  </a:lnTo>
                  <a:lnTo>
                    <a:pt x="180" y="132"/>
                  </a:lnTo>
                  <a:lnTo>
                    <a:pt x="192" y="126"/>
                  </a:lnTo>
                  <a:lnTo>
                    <a:pt x="216" y="120"/>
                  </a:lnTo>
                  <a:lnTo>
                    <a:pt x="228" y="114"/>
                  </a:lnTo>
                  <a:lnTo>
                    <a:pt x="240" y="114"/>
                  </a:lnTo>
                  <a:lnTo>
                    <a:pt x="264" y="102"/>
                  </a:lnTo>
                  <a:lnTo>
                    <a:pt x="276" y="102"/>
                  </a:lnTo>
                  <a:lnTo>
                    <a:pt x="289" y="96"/>
                  </a:lnTo>
                  <a:lnTo>
                    <a:pt x="301" y="90"/>
                  </a:lnTo>
                  <a:lnTo>
                    <a:pt x="331" y="84"/>
                  </a:lnTo>
                  <a:lnTo>
                    <a:pt x="343" y="84"/>
                  </a:lnTo>
                  <a:lnTo>
                    <a:pt x="361" y="78"/>
                  </a:lnTo>
                  <a:lnTo>
                    <a:pt x="385" y="72"/>
                  </a:lnTo>
                  <a:lnTo>
                    <a:pt x="403" y="66"/>
                  </a:lnTo>
                  <a:lnTo>
                    <a:pt x="415" y="66"/>
                  </a:lnTo>
                  <a:lnTo>
                    <a:pt x="451" y="60"/>
                  </a:lnTo>
                  <a:lnTo>
                    <a:pt x="463" y="54"/>
                  </a:lnTo>
                  <a:lnTo>
                    <a:pt x="481" y="54"/>
                  </a:lnTo>
                  <a:lnTo>
                    <a:pt x="511" y="48"/>
                  </a:lnTo>
                  <a:lnTo>
                    <a:pt x="529" y="42"/>
                  </a:lnTo>
                  <a:lnTo>
                    <a:pt x="547" y="42"/>
                  </a:lnTo>
                  <a:lnTo>
                    <a:pt x="583" y="36"/>
                  </a:lnTo>
                  <a:lnTo>
                    <a:pt x="595" y="30"/>
                  </a:lnTo>
                  <a:lnTo>
                    <a:pt x="613" y="30"/>
                  </a:lnTo>
                  <a:lnTo>
                    <a:pt x="649" y="24"/>
                  </a:lnTo>
                  <a:lnTo>
                    <a:pt x="667" y="24"/>
                  </a:lnTo>
                  <a:lnTo>
                    <a:pt x="685" y="24"/>
                  </a:lnTo>
                  <a:lnTo>
                    <a:pt x="721" y="18"/>
                  </a:lnTo>
                  <a:lnTo>
                    <a:pt x="739" y="18"/>
                  </a:lnTo>
                  <a:lnTo>
                    <a:pt x="763" y="12"/>
                  </a:lnTo>
                  <a:lnTo>
                    <a:pt x="799" y="12"/>
                  </a:lnTo>
                  <a:lnTo>
                    <a:pt x="817" y="12"/>
                  </a:lnTo>
                  <a:lnTo>
                    <a:pt x="835" y="6"/>
                  </a:lnTo>
                  <a:lnTo>
                    <a:pt x="871" y="6"/>
                  </a:lnTo>
                  <a:lnTo>
                    <a:pt x="895" y="6"/>
                  </a:lnTo>
                  <a:lnTo>
                    <a:pt x="913" y="6"/>
                  </a:lnTo>
                  <a:lnTo>
                    <a:pt x="949" y="0"/>
                  </a:lnTo>
                  <a:lnTo>
                    <a:pt x="973" y="0"/>
                  </a:lnTo>
                  <a:lnTo>
                    <a:pt x="991" y="0"/>
                  </a:lnTo>
                  <a:lnTo>
                    <a:pt x="1027" y="0"/>
                  </a:lnTo>
                  <a:lnTo>
                    <a:pt x="1051" y="0"/>
                  </a:lnTo>
                  <a:lnTo>
                    <a:pt x="1069" y="0"/>
                  </a:lnTo>
                  <a:lnTo>
                    <a:pt x="1105" y="0"/>
                  </a:lnTo>
                  <a:lnTo>
                    <a:pt x="1129" y="0"/>
                  </a:lnTo>
                  <a:lnTo>
                    <a:pt x="1129" y="294"/>
                  </a:lnTo>
                  <a:lnTo>
                    <a:pt x="2150" y="168"/>
                  </a:lnTo>
                  <a:close/>
                </a:path>
              </a:pathLst>
            </a:custGeom>
            <a:solidFill>
              <a:srgbClr val="FF0000"/>
            </a:solidFill>
            <a:ln w="9525">
              <a:solidFill>
                <a:srgbClr val="000000"/>
              </a:solidFill>
              <a:prstDash val="solid"/>
              <a:round/>
              <a:headEnd/>
              <a:tailEnd/>
            </a:ln>
          </p:spPr>
          <p:txBody>
            <a:bodyPr/>
            <a:lstStyle/>
            <a:p>
              <a:endParaRPr lang="en-US"/>
            </a:p>
          </p:txBody>
        </p:sp>
      </p:grpSp>
      <p:sp>
        <p:nvSpPr>
          <p:cNvPr id="3084" name="Rectangle 29"/>
          <p:cNvSpPr>
            <a:spLocks noChangeArrowheads="1"/>
          </p:cNvSpPr>
          <p:nvPr/>
        </p:nvSpPr>
        <p:spPr bwMode="auto">
          <a:xfrm>
            <a:off x="6692705" y="3084513"/>
            <a:ext cx="412750" cy="425450"/>
          </a:xfrm>
          <a:prstGeom prst="rect">
            <a:avLst/>
          </a:prstGeom>
          <a:noFill/>
          <a:ln w="9525">
            <a:noFill/>
            <a:miter lim="800000"/>
            <a:headEnd/>
            <a:tailEnd/>
          </a:ln>
        </p:spPr>
        <p:txBody>
          <a:bodyPr wrap="none" lIns="0" tIns="0" rIns="0" bIns="0">
            <a:spAutoFit/>
          </a:bodyPr>
          <a:lstStyle/>
          <a:p>
            <a:r>
              <a:rPr lang="en-US" sz="1400">
                <a:solidFill>
                  <a:srgbClr val="000000"/>
                </a:solidFill>
                <a:latin typeface="Futura Lt BT" pitchFamily="34" charset="0"/>
              </a:rPr>
              <a:t>Code</a:t>
            </a:r>
          </a:p>
          <a:p>
            <a:r>
              <a:rPr lang="en-US" sz="1400">
                <a:solidFill>
                  <a:srgbClr val="000000"/>
                </a:solidFill>
                <a:latin typeface="Futura Lt BT" pitchFamily="34" charset="0"/>
              </a:rPr>
              <a:t>1%</a:t>
            </a:r>
          </a:p>
        </p:txBody>
      </p:sp>
      <p:sp>
        <p:nvSpPr>
          <p:cNvPr id="3085" name="Rectangle 30"/>
          <p:cNvSpPr>
            <a:spLocks noChangeArrowheads="1"/>
          </p:cNvSpPr>
          <p:nvPr/>
        </p:nvSpPr>
        <p:spPr bwMode="auto">
          <a:xfrm>
            <a:off x="7207055" y="3178175"/>
            <a:ext cx="436563" cy="425450"/>
          </a:xfrm>
          <a:prstGeom prst="rect">
            <a:avLst/>
          </a:prstGeom>
          <a:noFill/>
          <a:ln w="9525">
            <a:noFill/>
            <a:miter lim="800000"/>
            <a:headEnd/>
            <a:tailEnd/>
          </a:ln>
        </p:spPr>
        <p:txBody>
          <a:bodyPr wrap="none" lIns="0" tIns="0" rIns="0" bIns="0">
            <a:spAutoFit/>
          </a:bodyPr>
          <a:lstStyle/>
          <a:p>
            <a:r>
              <a:rPr lang="en-US" sz="1400">
                <a:solidFill>
                  <a:srgbClr val="000000"/>
                </a:solidFill>
                <a:latin typeface="Futura Lt BT" pitchFamily="34" charset="0"/>
              </a:rPr>
              <a:t>Other</a:t>
            </a:r>
          </a:p>
          <a:p>
            <a:r>
              <a:rPr lang="en-US" sz="1400">
                <a:solidFill>
                  <a:srgbClr val="000000"/>
                </a:solidFill>
                <a:latin typeface="Futura Lt BT" pitchFamily="34" charset="0"/>
              </a:rPr>
              <a:t>4%</a:t>
            </a:r>
          </a:p>
        </p:txBody>
      </p:sp>
      <p:sp>
        <p:nvSpPr>
          <p:cNvPr id="3086" name="Rectangle 31"/>
          <p:cNvSpPr>
            <a:spLocks noChangeArrowheads="1"/>
          </p:cNvSpPr>
          <p:nvPr/>
        </p:nvSpPr>
        <p:spPr bwMode="auto">
          <a:xfrm>
            <a:off x="8057955" y="3243263"/>
            <a:ext cx="511175" cy="425450"/>
          </a:xfrm>
          <a:prstGeom prst="rect">
            <a:avLst/>
          </a:prstGeom>
          <a:noFill/>
          <a:ln w="9525">
            <a:noFill/>
            <a:miter lim="800000"/>
            <a:headEnd/>
            <a:tailEnd/>
          </a:ln>
        </p:spPr>
        <p:txBody>
          <a:bodyPr wrap="none" lIns="0" tIns="0" rIns="0" bIns="0">
            <a:spAutoFit/>
          </a:bodyPr>
          <a:lstStyle/>
          <a:p>
            <a:r>
              <a:rPr lang="en-US" sz="1400">
                <a:solidFill>
                  <a:srgbClr val="000000"/>
                </a:solidFill>
                <a:latin typeface="Futura Lt BT" pitchFamily="34" charset="0"/>
              </a:rPr>
              <a:t>Design</a:t>
            </a:r>
          </a:p>
          <a:p>
            <a:r>
              <a:rPr lang="en-US" sz="1400">
                <a:solidFill>
                  <a:srgbClr val="000000"/>
                </a:solidFill>
                <a:latin typeface="Futura Lt BT" pitchFamily="34" charset="0"/>
              </a:rPr>
              <a:t>13%</a:t>
            </a:r>
          </a:p>
        </p:txBody>
      </p:sp>
      <p:sp>
        <p:nvSpPr>
          <p:cNvPr id="3087" name="Rectangle 32"/>
          <p:cNvSpPr>
            <a:spLocks noChangeArrowheads="1"/>
          </p:cNvSpPr>
          <p:nvPr/>
        </p:nvSpPr>
        <p:spPr bwMode="auto">
          <a:xfrm>
            <a:off x="5287768" y="3422650"/>
            <a:ext cx="992187" cy="425450"/>
          </a:xfrm>
          <a:prstGeom prst="rect">
            <a:avLst/>
          </a:prstGeom>
          <a:noFill/>
          <a:ln w="9525">
            <a:noFill/>
            <a:miter lim="800000"/>
            <a:headEnd/>
            <a:tailEnd/>
          </a:ln>
        </p:spPr>
        <p:txBody>
          <a:bodyPr wrap="none" lIns="0" tIns="0" rIns="0" bIns="0">
            <a:spAutoFit/>
          </a:bodyPr>
          <a:lstStyle/>
          <a:p>
            <a:r>
              <a:rPr lang="en-US" sz="1400">
                <a:solidFill>
                  <a:srgbClr val="000000"/>
                </a:solidFill>
                <a:latin typeface="Futura Lt BT" pitchFamily="34" charset="0"/>
              </a:rPr>
              <a:t>Requirements</a:t>
            </a:r>
          </a:p>
          <a:p>
            <a:r>
              <a:rPr lang="en-US" sz="1400">
                <a:solidFill>
                  <a:srgbClr val="000000"/>
                </a:solidFill>
                <a:latin typeface="Futura Lt BT" pitchFamily="34" charset="0"/>
              </a:rPr>
              <a:t>82%</a:t>
            </a:r>
          </a:p>
        </p:txBody>
      </p:sp>
      <p:sp>
        <p:nvSpPr>
          <p:cNvPr id="3088" name="Rectangle 33"/>
          <p:cNvSpPr>
            <a:spLocks noGrp="1" noChangeArrowheads="1"/>
          </p:cNvSpPr>
          <p:nvPr>
            <p:ph type="title"/>
          </p:nvPr>
        </p:nvSpPr>
        <p:spPr>
          <a:xfrm>
            <a:off x="1123619" y="224908"/>
            <a:ext cx="7640637" cy="839788"/>
          </a:xfrm>
        </p:spPr>
        <p:txBody>
          <a:bodyPr/>
          <a:lstStyle/>
          <a:p>
            <a:r>
              <a:rPr lang="en-US" dirty="0" smtClean="0"/>
              <a:t>Why Do We Manage Requirements ?</a:t>
            </a:r>
          </a:p>
        </p:txBody>
      </p:sp>
      <p:sp>
        <p:nvSpPr>
          <p:cNvPr id="3089" name="Rectangle 34"/>
          <p:cNvSpPr>
            <a:spLocks noChangeArrowheads="1"/>
          </p:cNvSpPr>
          <p:nvPr/>
        </p:nvSpPr>
        <p:spPr bwMode="auto">
          <a:xfrm>
            <a:off x="893568" y="1484313"/>
            <a:ext cx="4086225" cy="1241425"/>
          </a:xfrm>
          <a:prstGeom prst="rect">
            <a:avLst/>
          </a:prstGeom>
          <a:noFill/>
          <a:ln w="9525">
            <a:noFill/>
            <a:miter lim="800000"/>
            <a:headEnd/>
            <a:tailEnd/>
          </a:ln>
        </p:spPr>
        <p:txBody>
          <a:bodyPr lIns="92075" tIns="46038" rIns="92075" bIns="46038" anchor="ctr"/>
          <a:lstStyle/>
          <a:p>
            <a:pPr algn="r"/>
            <a:endParaRPr lang="en-US" sz="3000" b="0" i="1">
              <a:solidFill>
                <a:schemeClr val="tx2"/>
              </a:solidFill>
              <a:latin typeface="Arial" pitchFamily="34" charset="0"/>
            </a:endParaRPr>
          </a:p>
        </p:txBody>
      </p:sp>
      <p:sp>
        <p:nvSpPr>
          <p:cNvPr id="3090" name="Rectangle 35"/>
          <p:cNvSpPr>
            <a:spLocks noChangeArrowheads="1"/>
          </p:cNvSpPr>
          <p:nvPr/>
        </p:nvSpPr>
        <p:spPr bwMode="auto">
          <a:xfrm>
            <a:off x="1174555" y="1538288"/>
            <a:ext cx="3460750" cy="1241425"/>
          </a:xfrm>
          <a:prstGeom prst="rect">
            <a:avLst/>
          </a:prstGeom>
          <a:noFill/>
          <a:ln w="9525">
            <a:noFill/>
            <a:miter lim="800000"/>
            <a:headEnd/>
            <a:tailEnd/>
          </a:ln>
        </p:spPr>
        <p:txBody>
          <a:bodyPr lIns="92075" tIns="46038" rIns="92075" bIns="46038" anchor="ctr"/>
          <a:lstStyle/>
          <a:p>
            <a:pPr algn="r"/>
            <a:r>
              <a:rPr lang="en-US" sz="2800" b="0" i="1">
                <a:solidFill>
                  <a:schemeClr val="tx2"/>
                </a:solidFill>
                <a:latin typeface="Arial" pitchFamily="34" charset="0"/>
              </a:rPr>
              <a:t>Distribution of </a:t>
            </a:r>
            <a:br>
              <a:rPr lang="en-US" sz="2800" b="0" i="1">
                <a:solidFill>
                  <a:schemeClr val="tx2"/>
                </a:solidFill>
                <a:latin typeface="Arial" pitchFamily="34" charset="0"/>
              </a:rPr>
            </a:br>
            <a:r>
              <a:rPr lang="en-US" sz="2800" b="0" i="1">
                <a:solidFill>
                  <a:schemeClr val="tx2"/>
                </a:solidFill>
                <a:latin typeface="Arial" pitchFamily="34" charset="0"/>
              </a:rPr>
              <a:t>Defects</a:t>
            </a:r>
            <a:endParaRPr lang="en-US" sz="3000" b="0" i="1">
              <a:solidFill>
                <a:schemeClr val="tx2"/>
              </a:solidFill>
              <a:latin typeface="Arial" pitchFamily="34" charset="0"/>
            </a:endParaRPr>
          </a:p>
        </p:txBody>
      </p:sp>
      <p:sp>
        <p:nvSpPr>
          <p:cNvPr id="36"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
        <p:nvSpPr>
          <p:cNvPr id="37" name="Slide Number Placeholder 36"/>
          <p:cNvSpPr>
            <a:spLocks noGrp="1"/>
          </p:cNvSpPr>
          <p:nvPr>
            <p:ph type="sldNum" sz="quarter" idx="12"/>
          </p:nvPr>
        </p:nvSpPr>
        <p:spPr/>
        <p:txBody>
          <a:bodyPr/>
          <a:lstStyle/>
          <a:p>
            <a:pPr>
              <a:defRPr/>
            </a:pPr>
            <a:fld id="{494090DE-A043-4CDB-BC0B-983C13703E89}" type="slidenum">
              <a:rPr lang="en-US" smtClean="0"/>
              <a:pPr>
                <a:defRPr/>
              </a:pPr>
              <a:t>7</a:t>
            </a:fld>
            <a:endParaRPr lang="en-US"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Requirements Elicitation </a:t>
            </a:r>
          </a:p>
        </p:txBody>
      </p:sp>
      <p:sp>
        <p:nvSpPr>
          <p:cNvPr id="110595" name="Rectangle 3"/>
          <p:cNvSpPr>
            <a:spLocks noGrp="1" noChangeArrowheads="1"/>
          </p:cNvSpPr>
          <p:nvPr>
            <p:ph idx="1"/>
          </p:nvPr>
        </p:nvSpPr>
        <p:spPr/>
        <p:txBody>
          <a:bodyPr/>
          <a:lstStyle/>
          <a:p>
            <a:pPr>
              <a:buNone/>
            </a:pPr>
            <a:r>
              <a:rPr lang="en-US" dirty="0" smtClean="0"/>
              <a:t>The book concentrates mostly on Requirements Elicitation</a:t>
            </a:r>
          </a:p>
          <a:p>
            <a:r>
              <a:rPr lang="en-US" dirty="0" smtClean="0"/>
              <a:t>Requirements </a:t>
            </a:r>
            <a:r>
              <a:rPr lang="en-US" dirty="0"/>
              <a:t>are capabilities (stated as part of a contract) that the system must deliver.</a:t>
            </a:r>
          </a:p>
          <a:p>
            <a:r>
              <a:rPr lang="en-US" dirty="0"/>
              <a:t>Requirements are documented in a requirements specification, which serves as part of the contract.</a:t>
            </a:r>
          </a:p>
          <a:p>
            <a:r>
              <a:rPr lang="en-US" dirty="0"/>
              <a:t>Requirements elicitation is the process to identify and formulate the capabilities for the software system</a:t>
            </a:r>
            <a:r>
              <a:rPr lang="en-US" dirty="0" smtClean="0"/>
              <a:t>.</a:t>
            </a:r>
          </a:p>
          <a:p>
            <a:pPr lvl="1">
              <a:lnSpc>
                <a:spcPct val="90000"/>
              </a:lnSpc>
            </a:pPr>
            <a:r>
              <a:rPr lang="en-US" dirty="0" smtClean="0"/>
              <a:t>Identifying problems and needs</a:t>
            </a:r>
          </a:p>
          <a:p>
            <a:pPr lvl="1">
              <a:lnSpc>
                <a:spcPct val="90000"/>
              </a:lnSpc>
            </a:pPr>
            <a:r>
              <a:rPr lang="en-US" dirty="0" smtClean="0"/>
              <a:t>Constructing analysis models to help understanding</a:t>
            </a:r>
          </a:p>
          <a:p>
            <a:pPr lvl="1">
              <a:lnSpc>
                <a:spcPct val="90000"/>
              </a:lnSpc>
            </a:pPr>
            <a:r>
              <a:rPr lang="en-US" dirty="0" smtClean="0"/>
              <a:t>Formulating system/software requirements</a:t>
            </a:r>
          </a:p>
          <a:p>
            <a:pPr lvl="1">
              <a:lnSpc>
                <a:spcPct val="90000"/>
              </a:lnSpc>
            </a:pPr>
            <a:r>
              <a:rPr lang="en-US" dirty="0" smtClean="0"/>
              <a:t>Conducting feasibility study</a:t>
            </a:r>
          </a:p>
          <a:p>
            <a:pPr lvl="1">
              <a:lnSpc>
                <a:spcPct val="90000"/>
              </a:lnSpc>
            </a:pPr>
            <a:r>
              <a:rPr lang="en-US" dirty="0" smtClean="0"/>
              <a:t>Checking the requirements and models for desired properties such as correctness, and consistency</a:t>
            </a:r>
          </a:p>
          <a:p>
            <a:pPr lvl="1">
              <a:lnSpc>
                <a:spcPct val="90000"/>
              </a:lnSpc>
            </a:pPr>
            <a:r>
              <a:rPr lang="en-US" dirty="0" smtClean="0"/>
              <a:t>Specifying acceptance tests</a:t>
            </a:r>
          </a:p>
          <a:p>
            <a:pPr lvl="1">
              <a:lnSpc>
                <a:spcPct val="90000"/>
              </a:lnSpc>
            </a:pPr>
            <a:r>
              <a:rPr lang="en-US" dirty="0" smtClean="0"/>
              <a:t>Formulating an iterative development plan</a:t>
            </a:r>
            <a:endParaRPr lang="en-US" sz="3600" dirty="0" smtClean="0"/>
          </a:p>
          <a:p>
            <a:endParaRPr lang="en-US" dirty="0"/>
          </a:p>
        </p:txBody>
      </p:sp>
      <p:sp>
        <p:nvSpPr>
          <p:cNvPr id="4"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
        <p:nvSpPr>
          <p:cNvPr id="5" name="Slide Number Placeholder 4"/>
          <p:cNvSpPr>
            <a:spLocks noGrp="1"/>
          </p:cNvSpPr>
          <p:nvPr>
            <p:ph type="sldNum" sz="quarter" idx="12"/>
          </p:nvPr>
        </p:nvSpPr>
        <p:spPr/>
        <p:txBody>
          <a:bodyPr/>
          <a:lstStyle/>
          <a:p>
            <a:pPr>
              <a:defRPr/>
            </a:pPr>
            <a:fld id="{D9BA9976-1119-42E2-BA77-85C9DD494EA2}" type="slidenum">
              <a:rPr lang="en-US" smtClean="0"/>
              <a:pPr>
                <a:defRPr/>
              </a:pPr>
              <a:t>8</a:t>
            </a:fld>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600" dirty="0" smtClean="0"/>
              <a:t>Typical Elicitation Mistakes</a:t>
            </a:r>
            <a:br>
              <a:rPr lang="en-US" sz="3600" dirty="0" smtClean="0"/>
            </a:br>
            <a:endParaRPr lang="en-US" sz="3600" dirty="0" smtClean="0"/>
          </a:p>
        </p:txBody>
      </p:sp>
      <p:sp>
        <p:nvSpPr>
          <p:cNvPr id="18435" name="Rectangle 4"/>
          <p:cNvSpPr>
            <a:spLocks noGrp="1" noChangeArrowheads="1"/>
          </p:cNvSpPr>
          <p:nvPr>
            <p:ph type="body" sz="half" idx="1"/>
          </p:nvPr>
        </p:nvSpPr>
        <p:spPr>
          <a:xfrm>
            <a:off x="923069" y="1347788"/>
            <a:ext cx="3810000" cy="4933950"/>
          </a:xfrm>
        </p:spPr>
        <p:txBody>
          <a:bodyPr/>
          <a:lstStyle/>
          <a:p>
            <a:pPr>
              <a:lnSpc>
                <a:spcPct val="80000"/>
              </a:lnSpc>
            </a:pPr>
            <a:r>
              <a:rPr lang="en-US" sz="1800" b="1" smtClean="0"/>
              <a:t>Noise</a:t>
            </a:r>
          </a:p>
          <a:p>
            <a:pPr marL="523875" lvl="1" indent="-179388">
              <a:lnSpc>
                <a:spcPct val="80000"/>
              </a:lnSpc>
            </a:pPr>
            <a:r>
              <a:rPr lang="en-US" sz="1600" smtClean="0"/>
              <a:t>the presence of text that carries no relevant information to any feature of the problem. </a:t>
            </a:r>
          </a:p>
          <a:p>
            <a:pPr>
              <a:lnSpc>
                <a:spcPct val="80000"/>
              </a:lnSpc>
            </a:pPr>
            <a:r>
              <a:rPr lang="en-US" sz="1800" b="1" smtClean="0"/>
              <a:t>Silence</a:t>
            </a:r>
          </a:p>
          <a:p>
            <a:pPr marL="523875" lvl="1" indent="-179388">
              <a:lnSpc>
                <a:spcPct val="80000"/>
              </a:lnSpc>
            </a:pPr>
            <a:r>
              <a:rPr lang="en-US" sz="1600" smtClean="0"/>
              <a:t>a feature that is not covered by any text.</a:t>
            </a:r>
          </a:p>
          <a:p>
            <a:pPr>
              <a:lnSpc>
                <a:spcPct val="80000"/>
              </a:lnSpc>
            </a:pPr>
            <a:r>
              <a:rPr lang="en-US" sz="1800" b="1" smtClean="0"/>
              <a:t>Over-specification</a:t>
            </a:r>
          </a:p>
          <a:p>
            <a:pPr marL="523875" lvl="1" indent="-179388">
              <a:lnSpc>
                <a:spcPct val="80000"/>
              </a:lnSpc>
            </a:pPr>
            <a:r>
              <a:rPr lang="en-US" sz="1600" smtClean="0"/>
              <a:t>text that describes a feature of the solution, rather than the problem.</a:t>
            </a:r>
          </a:p>
          <a:p>
            <a:pPr>
              <a:lnSpc>
                <a:spcPct val="80000"/>
              </a:lnSpc>
            </a:pPr>
            <a:r>
              <a:rPr lang="en-US" sz="1800" b="1" smtClean="0"/>
              <a:t>Contradiction</a:t>
            </a:r>
          </a:p>
          <a:p>
            <a:pPr marL="523875" lvl="1" indent="-179388">
              <a:lnSpc>
                <a:spcPct val="80000"/>
              </a:lnSpc>
            </a:pPr>
            <a:r>
              <a:rPr lang="en-US" sz="1600" smtClean="0"/>
              <a:t>text that defines a single feature in a number of incompatible ways.</a:t>
            </a:r>
          </a:p>
          <a:p>
            <a:pPr>
              <a:lnSpc>
                <a:spcPct val="80000"/>
              </a:lnSpc>
            </a:pPr>
            <a:r>
              <a:rPr lang="en-US" sz="1800" b="1" smtClean="0"/>
              <a:t>Ambiguity</a:t>
            </a:r>
          </a:p>
          <a:p>
            <a:pPr marL="523875" lvl="1" indent="-179388">
              <a:lnSpc>
                <a:spcPct val="80000"/>
              </a:lnSpc>
            </a:pPr>
            <a:r>
              <a:rPr lang="en-US" sz="1600" smtClean="0"/>
              <a:t>text that can be interpreted in at least two different ways.</a:t>
            </a:r>
          </a:p>
          <a:p>
            <a:pPr>
              <a:lnSpc>
                <a:spcPct val="80000"/>
              </a:lnSpc>
            </a:pPr>
            <a:r>
              <a:rPr lang="en-US" sz="1800" b="1" smtClean="0"/>
              <a:t>Forward reference</a:t>
            </a:r>
          </a:p>
          <a:p>
            <a:pPr marL="523875" lvl="1" indent="-179388">
              <a:lnSpc>
                <a:spcPct val="80000"/>
              </a:lnSpc>
            </a:pPr>
            <a:r>
              <a:rPr lang="en-US" sz="1600" smtClean="0"/>
              <a:t>text that refers to a feature yet to be defined.</a:t>
            </a:r>
          </a:p>
        </p:txBody>
      </p:sp>
      <p:sp>
        <p:nvSpPr>
          <p:cNvPr id="18436" name="Rectangle 5"/>
          <p:cNvSpPr>
            <a:spLocks noGrp="1" noChangeArrowheads="1"/>
          </p:cNvSpPr>
          <p:nvPr>
            <p:ph type="body" sz="half" idx="2"/>
          </p:nvPr>
        </p:nvSpPr>
        <p:spPr>
          <a:xfrm>
            <a:off x="4885469" y="1338263"/>
            <a:ext cx="3810000" cy="4981575"/>
          </a:xfrm>
        </p:spPr>
        <p:txBody>
          <a:bodyPr/>
          <a:lstStyle/>
          <a:p>
            <a:pPr>
              <a:lnSpc>
                <a:spcPct val="80000"/>
              </a:lnSpc>
            </a:pPr>
            <a:r>
              <a:rPr lang="en-US" sz="1800" b="1" smtClean="0"/>
              <a:t>Wishful thinking</a:t>
            </a:r>
          </a:p>
          <a:p>
            <a:pPr marL="523875" lvl="1" indent="-179388">
              <a:lnSpc>
                <a:spcPct val="80000"/>
              </a:lnSpc>
            </a:pPr>
            <a:r>
              <a:rPr lang="en-US" sz="1600" smtClean="0"/>
              <a:t>text that defines a feature that cannot possibly be validated.</a:t>
            </a:r>
          </a:p>
          <a:p>
            <a:pPr>
              <a:lnSpc>
                <a:spcPct val="80000"/>
              </a:lnSpc>
            </a:pPr>
            <a:r>
              <a:rPr lang="en-US" sz="1800" b="1" smtClean="0"/>
              <a:t>Jigsaw puzzles</a:t>
            </a:r>
          </a:p>
          <a:p>
            <a:pPr marL="523875" lvl="1" indent="-179388">
              <a:lnSpc>
                <a:spcPct val="80000"/>
              </a:lnSpc>
            </a:pPr>
            <a:r>
              <a:rPr lang="en-US" sz="1600" smtClean="0"/>
              <a:t>e.g. distributing requirements across a document and then cross-referencing</a:t>
            </a:r>
          </a:p>
          <a:p>
            <a:pPr>
              <a:lnSpc>
                <a:spcPct val="80000"/>
              </a:lnSpc>
            </a:pPr>
            <a:r>
              <a:rPr lang="en-US" sz="1800" b="1" smtClean="0"/>
              <a:t>Inconsistent terminology</a:t>
            </a:r>
          </a:p>
          <a:p>
            <a:pPr marL="523875" lvl="1" indent="-179388">
              <a:lnSpc>
                <a:spcPct val="80000"/>
              </a:lnSpc>
            </a:pPr>
            <a:r>
              <a:rPr lang="en-US" sz="1600" smtClean="0"/>
              <a:t>Inventing and then changing terminology</a:t>
            </a:r>
          </a:p>
          <a:p>
            <a:pPr>
              <a:lnSpc>
                <a:spcPct val="80000"/>
              </a:lnSpc>
            </a:pPr>
            <a:r>
              <a:rPr lang="en-US" sz="1800" b="1" smtClean="0"/>
              <a:t>Putting the onus on the development staff</a:t>
            </a:r>
          </a:p>
          <a:p>
            <a:pPr marL="523875" lvl="1" indent="-179388">
              <a:lnSpc>
                <a:spcPct val="80000"/>
              </a:lnSpc>
            </a:pPr>
            <a:r>
              <a:rPr lang="en-US" sz="1600" smtClean="0"/>
              <a:t>i.e. making the reader work hard to decipher the intent</a:t>
            </a:r>
          </a:p>
          <a:p>
            <a:pPr>
              <a:lnSpc>
                <a:spcPct val="80000"/>
              </a:lnSpc>
            </a:pPr>
            <a:r>
              <a:rPr lang="en-US" sz="1800" b="1" smtClean="0"/>
              <a:t>Writing for the hostile reader</a:t>
            </a:r>
            <a:r>
              <a:rPr lang="en-US" sz="1800" smtClean="0"/>
              <a:t> </a:t>
            </a:r>
          </a:p>
          <a:p>
            <a:pPr marL="523875" lvl="1" indent="-179388">
              <a:lnSpc>
                <a:spcPct val="80000"/>
              </a:lnSpc>
            </a:pPr>
            <a:r>
              <a:rPr lang="en-US" sz="1600" smtClean="0"/>
              <a:t>There are fewer of these than friendly readers</a:t>
            </a:r>
          </a:p>
        </p:txBody>
      </p:sp>
      <p:sp>
        <p:nvSpPr>
          <p:cNvPr id="18437" name="Text Box 6"/>
          <p:cNvSpPr txBox="1">
            <a:spLocks noChangeArrowheads="1"/>
          </p:cNvSpPr>
          <p:nvPr/>
        </p:nvSpPr>
        <p:spPr bwMode="auto">
          <a:xfrm>
            <a:off x="918307" y="6040438"/>
            <a:ext cx="3435350" cy="304800"/>
          </a:xfrm>
          <a:prstGeom prst="rect">
            <a:avLst/>
          </a:prstGeom>
          <a:noFill/>
          <a:ln w="38100">
            <a:noFill/>
            <a:miter lim="800000"/>
            <a:headEnd/>
            <a:tailEnd/>
          </a:ln>
        </p:spPr>
        <p:txBody>
          <a:bodyPr wrap="none">
            <a:spAutoFit/>
          </a:bodyPr>
          <a:lstStyle/>
          <a:p>
            <a:pPr algn="l"/>
            <a:r>
              <a:rPr lang="en-US" sz="1400" b="0" i="1"/>
              <a:t>Source: Steve Easterbrook, U. of Toronto</a:t>
            </a:r>
          </a:p>
        </p:txBody>
      </p:sp>
      <p:sp>
        <p:nvSpPr>
          <p:cNvPr id="6" name="Date Placeholder 3"/>
          <p:cNvSpPr>
            <a:spLocks noGrp="1"/>
          </p:cNvSpPr>
          <p:nvPr/>
        </p:nvSpPr>
        <p:spPr>
          <a:xfrm>
            <a:off x="3909237" y="6492875"/>
            <a:ext cx="2133600"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rgbClr val="3A2222"/>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defRPr/>
            </a:pPr>
            <a:r>
              <a:rPr lang="en-US" dirty="0" smtClean="0"/>
              <a:t>(c) JRCS 2016</a:t>
            </a:r>
            <a:endParaRPr lang="en-US" dirty="0"/>
          </a:p>
        </p:txBody>
      </p:sp>
      <p:sp>
        <p:nvSpPr>
          <p:cNvPr id="7" name="Slide Number Placeholder 6"/>
          <p:cNvSpPr>
            <a:spLocks noGrp="1"/>
          </p:cNvSpPr>
          <p:nvPr>
            <p:ph type="sldNum" sz="quarter" idx="12"/>
          </p:nvPr>
        </p:nvSpPr>
        <p:spPr/>
        <p:txBody>
          <a:bodyPr/>
          <a:lstStyle/>
          <a:p>
            <a:pPr>
              <a:defRPr/>
            </a:pPr>
            <a:fld id="{BD7F53F9-9ED8-4FA9-AE12-C1B99A48A92B}"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oteboo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Notebook</Template>
  <TotalTime>8275</TotalTime>
  <Words>2448</Words>
  <Application>Microsoft Office PowerPoint</Application>
  <PresentationFormat>Letter Paper (8.5x11 in)</PresentationFormat>
  <Paragraphs>468</Paragraphs>
  <Slides>42</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Notebook</vt:lpstr>
      <vt:lpstr>Worksheet</vt:lpstr>
      <vt:lpstr>Software Requirements Elicitation</vt:lpstr>
      <vt:lpstr>Key Takeaway Points</vt:lpstr>
      <vt:lpstr>Slide 3</vt:lpstr>
      <vt:lpstr>The Requirements Process</vt:lpstr>
      <vt:lpstr>Requirements in the Life Cycle</vt:lpstr>
      <vt:lpstr>Software Requirements Specification</vt:lpstr>
      <vt:lpstr>Why Do We Manage Requirements ?</vt:lpstr>
      <vt:lpstr>Requirements Elicitation </vt:lpstr>
      <vt:lpstr>Typical Elicitation Mistakes </vt:lpstr>
      <vt:lpstr>Requirements Problems Can Be Disastrous!</vt:lpstr>
      <vt:lpstr>Statistics from NIST Report</vt:lpstr>
      <vt:lpstr>Why Focus on Requirements ?</vt:lpstr>
      <vt:lpstr>Slide 13</vt:lpstr>
      <vt:lpstr>Challenges of Requirements Elicitation</vt:lpstr>
      <vt:lpstr>Challenges of Requirements Elicitation</vt:lpstr>
      <vt:lpstr>Communication Barrier - Misunderstanding</vt:lpstr>
      <vt:lpstr>What is a Requirement?</vt:lpstr>
      <vt:lpstr>Types of Requirement</vt:lpstr>
      <vt:lpstr>Examples of Functional Requirements</vt:lpstr>
      <vt:lpstr>Examples of Non-Functional Requirements</vt:lpstr>
      <vt:lpstr>Examples of Constraints</vt:lpstr>
      <vt:lpstr>Requirements Elicitation Steps</vt:lpstr>
      <vt:lpstr>Information Collection Techniques</vt:lpstr>
      <vt:lpstr>Focuses of Information Collection Activities</vt:lpstr>
      <vt:lpstr>Constructing Analysis Models</vt:lpstr>
      <vt:lpstr>Businesses in Different Domains</vt:lpstr>
      <vt:lpstr>Deriving Requirements and Constraints</vt:lpstr>
      <vt:lpstr>Slide 28</vt:lpstr>
      <vt:lpstr>Requirements Specification</vt:lpstr>
      <vt:lpstr>Feasibility Study</vt:lpstr>
      <vt:lpstr>Three Types of Requirements Review</vt:lpstr>
      <vt:lpstr>Three Types of Requirements Review</vt:lpstr>
      <vt:lpstr>What is the right system to build ?</vt:lpstr>
      <vt:lpstr>Quality Requirement Characteristics</vt:lpstr>
      <vt:lpstr>Necessary Requirement</vt:lpstr>
      <vt:lpstr>Module Summary: Requirements The Basics</vt:lpstr>
      <vt:lpstr>Requirements and the Class Project</vt:lpstr>
      <vt:lpstr>Requirements and the Class Project</vt:lpstr>
      <vt:lpstr>Requirements and the Class Project (cont.)</vt:lpstr>
      <vt:lpstr>Requirements and the Class Project (cont.)</vt:lpstr>
      <vt:lpstr>Requirements and the Class Project (cont.)</vt:lpstr>
      <vt:lpstr>Requirements and the Class Project (cont.)</vt:lpstr>
    </vt:vector>
  </TitlesOfParts>
  <Company>Lockheed Martin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Elicitation</dc:title>
  <dc:creator>Robb</dc:creator>
  <cp:lastModifiedBy>robbjh</cp:lastModifiedBy>
  <cp:revision>370</cp:revision>
  <cp:lastPrinted>2000-04-26T18:53:56Z</cp:lastPrinted>
  <dcterms:created xsi:type="dcterms:W3CDTF">2000-10-06T16:34:12Z</dcterms:created>
  <dcterms:modified xsi:type="dcterms:W3CDTF">2019-05-13T20:26:54Z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Author">
    <vt:lpwstr>LFWC\robbjh</vt:lpwstr>
  </property>
  <property fmtid="{D5CDD505-2E9C-101B-9397-08002B2CF9AE}" pid="3" name="Document Sensitivity">
    <vt:lpwstr>1</vt:lpwstr>
  </property>
  <property fmtid="{D5CDD505-2E9C-101B-9397-08002B2CF9AE}" pid="4" name="ThirdParty">
    <vt:lpwstr/>
  </property>
  <property fmtid="{D5CDD505-2E9C-101B-9397-08002B2CF9AE}" pid="5" name="OCI Restriction">
    <vt:bool>false</vt:bool>
  </property>
  <property fmtid="{D5CDD505-2E9C-101B-9397-08002B2CF9AE}" pid="6" name="OCI Additional Info">
    <vt:lpwstr/>
  </property>
  <property fmtid="{D5CDD505-2E9C-101B-9397-08002B2CF9AE}" pid="7" name="Allow Header Overwrite">
    <vt:bool>false</vt:bool>
  </property>
  <property fmtid="{D5CDD505-2E9C-101B-9397-08002B2CF9AE}" pid="8" name="Allow Footer Overwrite">
    <vt:bool>false</vt:bool>
  </property>
  <property fmtid="{D5CDD505-2E9C-101B-9397-08002B2CF9AE}" pid="9" name="Multiple Selected">
    <vt:lpwstr>-1</vt:lpwstr>
  </property>
  <property fmtid="{D5CDD505-2E9C-101B-9397-08002B2CF9AE}" pid="10" name="SIPLongWording">
    <vt:lpwstr/>
  </property>
</Properties>
</file>