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8" roundtripDataSignature="AMtx7mg2XNi0Wl9as69V5Jsbe8txQLMh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9E8B5F-26D7-439A-8102-8CBF707EBA25}">
  <a:tblStyle styleId="{D69E8B5F-26D7-439A-8102-8CBF707EBA25}"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14" Type="http://schemas.openxmlformats.org/officeDocument/2006/relationships/slide" Target="slides/slide7.xml"/><Relationship Id="rId58"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8" name="Shape 18"/>
        <p:cNvGrpSpPr/>
        <p:nvPr/>
      </p:nvGrpSpPr>
      <p:grpSpPr>
        <a:xfrm>
          <a:off x="0" y="0"/>
          <a:ext cx="0" cy="0"/>
          <a:chOff x="0" y="0"/>
          <a:chExt cx="0" cy="0"/>
        </a:xfrm>
      </p:grpSpPr>
      <p:sp>
        <p:nvSpPr>
          <p:cNvPr id="19" name="Google Shape;19;p54"/>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54"/>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54"/>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2" name="Google Shape;22;p54"/>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4"/>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54"/>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92" name="Shape 92"/>
        <p:cNvGrpSpPr/>
        <p:nvPr/>
      </p:nvGrpSpPr>
      <p:grpSpPr>
        <a:xfrm>
          <a:off x="0" y="0"/>
          <a:ext cx="0" cy="0"/>
          <a:chOff x="0" y="0"/>
          <a:chExt cx="0" cy="0"/>
        </a:xfrm>
      </p:grpSpPr>
      <p:sp>
        <p:nvSpPr>
          <p:cNvPr id="93" name="Google Shape;93;p6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62"/>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5" name="Google Shape;95;p62"/>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6" name="Google Shape;96;p62"/>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7" name="Google Shape;97;p6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62"/>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6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2"/>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01" name="Google Shape;101;p62"/>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2"/>
          <p:cNvSpPr/>
          <p:nvPr>
            <p:ph idx="2" type="pic"/>
          </p:nvPr>
        </p:nvSpPr>
        <p:spPr>
          <a:xfrm>
            <a:off x="1560576" y="0"/>
            <a:ext cx="7583424" cy="4568952"/>
          </a:xfrm>
          <a:prstGeom prst="rect">
            <a:avLst/>
          </a:prstGeom>
          <a:solidFill>
            <a:srgbClr val="DCE5EE"/>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3" name="Shape 103"/>
        <p:cNvGrpSpPr/>
        <p:nvPr/>
      </p:nvGrpSpPr>
      <p:grpSpPr>
        <a:xfrm>
          <a:off x="0" y="0"/>
          <a:ext cx="0" cy="0"/>
          <a:chOff x="0" y="0"/>
          <a:chExt cx="0" cy="0"/>
        </a:xfrm>
      </p:grpSpPr>
      <p:sp>
        <p:nvSpPr>
          <p:cNvPr id="104" name="Google Shape;104;p6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63"/>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6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109" name="Shape 109"/>
        <p:cNvGrpSpPr/>
        <p:nvPr/>
      </p:nvGrpSpPr>
      <p:grpSpPr>
        <a:xfrm>
          <a:off x="0" y="0"/>
          <a:ext cx="0" cy="0"/>
          <a:chOff x="0" y="0"/>
          <a:chExt cx="0" cy="0"/>
        </a:xfrm>
      </p:grpSpPr>
      <p:sp>
        <p:nvSpPr>
          <p:cNvPr id="110" name="Google Shape;110;p6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6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2" name="Google Shape;112;p64"/>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4"/>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4"/>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5" name="Google Shape;115;p6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6" name="Google Shape;116;p6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7" name="Google Shape;117;p64"/>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5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2" name="Shape 42"/>
        <p:cNvGrpSpPr/>
        <p:nvPr/>
      </p:nvGrpSpPr>
      <p:grpSpPr>
        <a:xfrm>
          <a:off x="0" y="0"/>
          <a:ext cx="0" cy="0"/>
          <a:chOff x="0" y="0"/>
          <a:chExt cx="0" cy="0"/>
        </a:xfrm>
      </p:grpSpPr>
      <p:sp>
        <p:nvSpPr>
          <p:cNvPr id="43" name="Google Shape;43;p5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6"/>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5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1" name="Shape 51"/>
        <p:cNvGrpSpPr/>
        <p:nvPr/>
      </p:nvGrpSpPr>
      <p:grpSpPr>
        <a:xfrm>
          <a:off x="0" y="0"/>
          <a:ext cx="0" cy="0"/>
          <a:chOff x="0" y="0"/>
          <a:chExt cx="0" cy="0"/>
        </a:xfrm>
      </p:grpSpPr>
      <p:sp>
        <p:nvSpPr>
          <p:cNvPr id="52" name="Google Shape;52;p58"/>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58"/>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4" name="Google Shape;54;p58"/>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5" name="Google Shape;55;p58"/>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 name="Google Shape;56;p58"/>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8"/>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5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60" name="Shape 60"/>
        <p:cNvGrpSpPr/>
        <p:nvPr/>
      </p:nvGrpSpPr>
      <p:grpSpPr>
        <a:xfrm>
          <a:off x="0" y="0"/>
          <a:ext cx="0" cy="0"/>
          <a:chOff x="0" y="0"/>
          <a:chExt cx="0" cy="0"/>
        </a:xfrm>
      </p:grpSpPr>
      <p:sp>
        <p:nvSpPr>
          <p:cNvPr id="61" name="Google Shape;61;p53"/>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2" name="Google Shape;62;p53"/>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3" name="Google Shape;63;p53"/>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4" name="Google Shape;64;p53"/>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53"/>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66" name="Google Shape;66;p53"/>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3"/>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5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9"/>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59"/>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5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5" name="Google Shape;75;p5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60"/>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60"/>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60"/>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6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6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0"/>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60"/>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p6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6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90" name="Google Shape;90;p6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 name="Google Shape;91;p6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Twentieth Century"/>
              <a:buNone/>
              <a:defRPr b="0" i="0" sz="4400" u="none" cap="none" strike="noStrike">
                <a:solidFill>
                  <a:schemeClr val="lt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5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5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4" name="Google Shape;14;p52"/>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52"/>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52"/>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5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5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1"/>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5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1" name="Google Shape;31;p5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2" name="Google Shape;32;p51"/>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3" name="Google Shape;33;p51"/>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4" name="Google Shape;34;p51"/>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5" name="Google Shape;35;p5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36.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8.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5.png"/><Relationship Id="rId6" Type="http://schemas.openxmlformats.org/officeDocument/2006/relationships/image" Target="../media/image28.png"/><Relationship Id="rId7"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400"/>
              <a:buFont typeface="Twentieth Century"/>
              <a:buNone/>
            </a:pPr>
            <a:r>
              <a:rPr lang="en-US"/>
              <a:t>  SCILAB LECTURE </a:t>
            </a:r>
            <a:br>
              <a:rPr lang="en-US"/>
            </a:br>
            <a:r>
              <a:rPr lang="en-US"/>
              <a:t>DISCETE TIME SIGNALS</a:t>
            </a:r>
            <a:endParaRPr/>
          </a:p>
        </p:txBody>
      </p:sp>
      <p:sp>
        <p:nvSpPr>
          <p:cNvPr id="123" name="Google Shape;123;p1"/>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rPr lang="en-US"/>
              <a:t>Ashok Ranade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Encoding</a:t>
            </a:r>
            <a:endParaRPr/>
          </a:p>
        </p:txBody>
      </p:sp>
      <p:sp>
        <p:nvSpPr>
          <p:cNvPr id="296" name="Google Shape;296;p1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Encoder converts quantized amplitudes to binary values</a:t>
            </a:r>
            <a:endParaRPr/>
          </a:p>
        </p:txBody>
      </p:sp>
      <p:sp>
        <p:nvSpPr>
          <p:cNvPr id="297" name="Google Shape;297;p10"/>
          <p:cNvSpPr/>
          <p:nvPr/>
        </p:nvSpPr>
        <p:spPr>
          <a:xfrm>
            <a:off x="2411760" y="3465004"/>
            <a:ext cx="1836204" cy="1368152"/>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298" name="Google Shape;298;p10"/>
          <p:cNvCxnSpPr/>
          <p:nvPr/>
        </p:nvCxnSpPr>
        <p:spPr>
          <a:xfrm>
            <a:off x="1345495" y="4149080"/>
            <a:ext cx="1080120" cy="0"/>
          </a:xfrm>
          <a:prstGeom prst="straightConnector1">
            <a:avLst/>
          </a:prstGeom>
          <a:noFill/>
          <a:ln cap="flat" cmpd="sng" w="57150">
            <a:solidFill>
              <a:schemeClr val="accent1"/>
            </a:solidFill>
            <a:prstDash val="solid"/>
            <a:round/>
            <a:headEnd len="sm" w="sm" type="none"/>
            <a:tailEnd len="med" w="med" type="stealth"/>
          </a:ln>
        </p:spPr>
      </p:cxnSp>
      <p:cxnSp>
        <p:nvCxnSpPr>
          <p:cNvPr id="299" name="Google Shape;299;p10"/>
          <p:cNvCxnSpPr/>
          <p:nvPr/>
        </p:nvCxnSpPr>
        <p:spPr>
          <a:xfrm>
            <a:off x="4247964" y="3645024"/>
            <a:ext cx="504056" cy="0"/>
          </a:xfrm>
          <a:prstGeom prst="straightConnector1">
            <a:avLst/>
          </a:prstGeom>
          <a:noFill/>
          <a:ln cap="flat" cmpd="sng" w="57150">
            <a:solidFill>
              <a:schemeClr val="accent1"/>
            </a:solidFill>
            <a:prstDash val="solid"/>
            <a:round/>
            <a:headEnd len="sm" w="sm" type="none"/>
            <a:tailEnd len="med" w="med" type="stealth"/>
          </a:ln>
        </p:spPr>
      </p:cxnSp>
      <p:cxnSp>
        <p:nvCxnSpPr>
          <p:cNvPr id="300" name="Google Shape;300;p10"/>
          <p:cNvCxnSpPr/>
          <p:nvPr/>
        </p:nvCxnSpPr>
        <p:spPr>
          <a:xfrm>
            <a:off x="4247964" y="3897052"/>
            <a:ext cx="504056" cy="0"/>
          </a:xfrm>
          <a:prstGeom prst="straightConnector1">
            <a:avLst/>
          </a:prstGeom>
          <a:noFill/>
          <a:ln cap="flat" cmpd="sng" w="57150">
            <a:solidFill>
              <a:schemeClr val="accent1"/>
            </a:solidFill>
            <a:prstDash val="solid"/>
            <a:round/>
            <a:headEnd len="sm" w="sm" type="none"/>
            <a:tailEnd len="med" w="med" type="stealth"/>
          </a:ln>
        </p:spPr>
      </p:cxnSp>
      <p:cxnSp>
        <p:nvCxnSpPr>
          <p:cNvPr id="301" name="Google Shape;301;p10"/>
          <p:cNvCxnSpPr/>
          <p:nvPr/>
        </p:nvCxnSpPr>
        <p:spPr>
          <a:xfrm>
            <a:off x="4247964" y="4149080"/>
            <a:ext cx="504056" cy="0"/>
          </a:xfrm>
          <a:prstGeom prst="straightConnector1">
            <a:avLst/>
          </a:prstGeom>
          <a:noFill/>
          <a:ln cap="flat" cmpd="sng" w="57150">
            <a:solidFill>
              <a:schemeClr val="accent1"/>
            </a:solidFill>
            <a:prstDash val="solid"/>
            <a:round/>
            <a:headEnd len="sm" w="sm" type="none"/>
            <a:tailEnd len="med" w="med" type="stealth"/>
          </a:ln>
        </p:spPr>
      </p:cxnSp>
      <p:cxnSp>
        <p:nvCxnSpPr>
          <p:cNvPr id="302" name="Google Shape;302;p10"/>
          <p:cNvCxnSpPr/>
          <p:nvPr/>
        </p:nvCxnSpPr>
        <p:spPr>
          <a:xfrm>
            <a:off x="4214963" y="4473116"/>
            <a:ext cx="504056" cy="0"/>
          </a:xfrm>
          <a:prstGeom prst="straightConnector1">
            <a:avLst/>
          </a:prstGeom>
          <a:noFill/>
          <a:ln cap="flat" cmpd="sng" w="57150">
            <a:solidFill>
              <a:schemeClr val="accent1"/>
            </a:solidFill>
            <a:prstDash val="solid"/>
            <a:round/>
            <a:headEnd len="sm" w="sm" type="none"/>
            <a:tailEnd len="med" w="med" type="stealth"/>
          </a:ln>
        </p:spPr>
      </p:cxnSp>
      <p:cxnSp>
        <p:nvCxnSpPr>
          <p:cNvPr id="303" name="Google Shape;303;p10"/>
          <p:cNvCxnSpPr/>
          <p:nvPr/>
        </p:nvCxnSpPr>
        <p:spPr>
          <a:xfrm>
            <a:off x="4247964" y="4761148"/>
            <a:ext cx="504056" cy="0"/>
          </a:xfrm>
          <a:prstGeom prst="straightConnector1">
            <a:avLst/>
          </a:prstGeom>
          <a:noFill/>
          <a:ln cap="flat" cmpd="sng" w="57150">
            <a:solidFill>
              <a:schemeClr val="accent1"/>
            </a:solidFill>
            <a:prstDash val="solid"/>
            <a:round/>
            <a:headEnd len="sm" w="sm" type="none"/>
            <a:tailEnd len="med" w="med" type="stealth"/>
          </a:ln>
        </p:spPr>
      </p:cxnSp>
      <p:sp>
        <p:nvSpPr>
          <p:cNvPr id="304" name="Google Shape;304;p10"/>
          <p:cNvSpPr txBox="1"/>
          <p:nvPr/>
        </p:nvSpPr>
        <p:spPr>
          <a:xfrm>
            <a:off x="2663788" y="3609020"/>
            <a:ext cx="144016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Analog to </a:t>
            </a:r>
            <a:endParaRPr/>
          </a:p>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Digital</a:t>
            </a:r>
            <a:endParaRPr/>
          </a:p>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Converter</a:t>
            </a:r>
            <a:endParaRPr sz="2400">
              <a:solidFill>
                <a:schemeClr val="dk1"/>
              </a:solidFill>
              <a:latin typeface="Twentieth Century"/>
              <a:ea typeface="Twentieth Century"/>
              <a:cs typeface="Twentieth Century"/>
              <a:sym typeface="Twentieth Century"/>
            </a:endParaRPr>
          </a:p>
        </p:txBody>
      </p:sp>
      <p:sp>
        <p:nvSpPr>
          <p:cNvPr id="305" name="Google Shape;305;p10"/>
          <p:cNvSpPr txBox="1"/>
          <p:nvPr/>
        </p:nvSpPr>
        <p:spPr>
          <a:xfrm>
            <a:off x="575556" y="3465004"/>
            <a:ext cx="120198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Analog Signal</a:t>
            </a:r>
            <a:endParaRPr sz="2400">
              <a:solidFill>
                <a:schemeClr val="dk1"/>
              </a:solidFill>
              <a:latin typeface="Twentieth Century"/>
              <a:ea typeface="Twentieth Century"/>
              <a:cs typeface="Twentieth Century"/>
              <a:sym typeface="Twentieth Century"/>
            </a:endParaRPr>
          </a:p>
        </p:txBody>
      </p:sp>
      <p:sp>
        <p:nvSpPr>
          <p:cNvPr id="306" name="Google Shape;306;p10"/>
          <p:cNvSpPr txBox="1"/>
          <p:nvPr/>
        </p:nvSpPr>
        <p:spPr>
          <a:xfrm>
            <a:off x="5040052" y="3645024"/>
            <a:ext cx="147616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Binary  Signal</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Summary of Analog to Digital Conversion</a:t>
            </a:r>
            <a:endParaRPr/>
          </a:p>
        </p:txBody>
      </p:sp>
      <p:sp>
        <p:nvSpPr>
          <p:cNvPr id="312" name="Google Shape;312;p1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Sampling</a:t>
            </a:r>
            <a:endParaRPr/>
          </a:p>
          <a:p>
            <a:pPr indent="0" lvl="0" marL="0" rtl="0" algn="l">
              <a:spcBef>
                <a:spcPts val="700"/>
              </a:spcBef>
              <a:spcAft>
                <a:spcPts val="0"/>
              </a:spcAft>
              <a:buSzPts val="1740"/>
              <a:buNone/>
            </a:pPr>
            <a:r>
              <a:rPr lang="en-US"/>
              <a:t>   Converts CA/CT signal to CA/DT signal</a:t>
            </a:r>
            <a:endParaRPr/>
          </a:p>
          <a:p>
            <a:pPr indent="-320040" lvl="0" marL="320040" rtl="0" algn="l">
              <a:spcBef>
                <a:spcPts val="700"/>
              </a:spcBef>
              <a:spcAft>
                <a:spcPts val="0"/>
              </a:spcAft>
              <a:buSzPts val="1740"/>
              <a:buChar char="◻"/>
            </a:pPr>
            <a:r>
              <a:rPr lang="en-US"/>
              <a:t>Quantization</a:t>
            </a:r>
            <a:endParaRPr/>
          </a:p>
          <a:p>
            <a:pPr indent="0" lvl="0" marL="0" rtl="0" algn="l">
              <a:spcBef>
                <a:spcPts val="700"/>
              </a:spcBef>
              <a:spcAft>
                <a:spcPts val="0"/>
              </a:spcAft>
              <a:buSzPts val="1740"/>
              <a:buNone/>
            </a:pPr>
            <a:r>
              <a:rPr lang="en-US"/>
              <a:t>    Converts CA/DT signal to DA/DT signal</a:t>
            </a:r>
            <a:endParaRPr/>
          </a:p>
          <a:p>
            <a:pPr indent="-320040" lvl="0" marL="320040" rtl="0" algn="l">
              <a:spcBef>
                <a:spcPts val="700"/>
              </a:spcBef>
              <a:spcAft>
                <a:spcPts val="0"/>
              </a:spcAft>
              <a:buSzPts val="1740"/>
              <a:buChar char="◻"/>
            </a:pPr>
            <a:r>
              <a:rPr lang="en-US"/>
              <a:t>Encoding</a:t>
            </a:r>
            <a:endParaRPr/>
          </a:p>
          <a:p>
            <a:pPr indent="0" lvl="0" marL="0" rtl="0" algn="l">
              <a:spcBef>
                <a:spcPts val="700"/>
              </a:spcBef>
              <a:spcAft>
                <a:spcPts val="0"/>
              </a:spcAft>
              <a:buSzPts val="1740"/>
              <a:buNone/>
            </a:pPr>
            <a:r>
              <a:rPr lang="en-US"/>
              <a:t>   Gives binary output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Serial transmission</a:t>
            </a:r>
            <a:endParaRPr/>
          </a:p>
        </p:txBody>
      </p:sp>
      <p:sp>
        <p:nvSpPr>
          <p:cNvPr id="318" name="Google Shape;318;p1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Each bit is read one at a time</a:t>
            </a:r>
            <a:endParaRPr/>
          </a:p>
        </p:txBody>
      </p:sp>
      <p:sp>
        <p:nvSpPr>
          <p:cNvPr id="319" name="Google Shape;319;p12"/>
          <p:cNvSpPr/>
          <p:nvPr/>
        </p:nvSpPr>
        <p:spPr>
          <a:xfrm>
            <a:off x="2411760" y="3465004"/>
            <a:ext cx="1836204" cy="1368152"/>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320" name="Google Shape;320;p12"/>
          <p:cNvCxnSpPr/>
          <p:nvPr/>
        </p:nvCxnSpPr>
        <p:spPr>
          <a:xfrm>
            <a:off x="1345495" y="4149080"/>
            <a:ext cx="1080120" cy="0"/>
          </a:xfrm>
          <a:prstGeom prst="straightConnector1">
            <a:avLst/>
          </a:prstGeom>
          <a:noFill/>
          <a:ln cap="flat" cmpd="sng" w="57150">
            <a:solidFill>
              <a:schemeClr val="accent1"/>
            </a:solidFill>
            <a:prstDash val="solid"/>
            <a:round/>
            <a:headEnd len="sm" w="sm" type="none"/>
            <a:tailEnd len="med" w="med" type="stealth"/>
          </a:ln>
        </p:spPr>
      </p:cxnSp>
      <p:cxnSp>
        <p:nvCxnSpPr>
          <p:cNvPr id="321" name="Google Shape;321;p12"/>
          <p:cNvCxnSpPr/>
          <p:nvPr/>
        </p:nvCxnSpPr>
        <p:spPr>
          <a:xfrm>
            <a:off x="4247964" y="3645024"/>
            <a:ext cx="504056" cy="0"/>
          </a:xfrm>
          <a:prstGeom prst="straightConnector1">
            <a:avLst/>
          </a:prstGeom>
          <a:noFill/>
          <a:ln cap="flat" cmpd="sng" w="57150">
            <a:solidFill>
              <a:schemeClr val="accent1"/>
            </a:solidFill>
            <a:prstDash val="solid"/>
            <a:round/>
            <a:headEnd len="sm" w="sm" type="none"/>
            <a:tailEnd len="med" w="med" type="stealth"/>
          </a:ln>
        </p:spPr>
      </p:cxnSp>
      <p:cxnSp>
        <p:nvCxnSpPr>
          <p:cNvPr id="322" name="Google Shape;322;p12"/>
          <p:cNvCxnSpPr/>
          <p:nvPr/>
        </p:nvCxnSpPr>
        <p:spPr>
          <a:xfrm>
            <a:off x="4247964" y="3897052"/>
            <a:ext cx="504056" cy="0"/>
          </a:xfrm>
          <a:prstGeom prst="straightConnector1">
            <a:avLst/>
          </a:prstGeom>
          <a:noFill/>
          <a:ln cap="flat" cmpd="sng" w="57150">
            <a:solidFill>
              <a:schemeClr val="accent1"/>
            </a:solidFill>
            <a:prstDash val="solid"/>
            <a:round/>
            <a:headEnd len="sm" w="sm" type="none"/>
            <a:tailEnd len="med" w="med" type="stealth"/>
          </a:ln>
        </p:spPr>
      </p:cxnSp>
      <p:cxnSp>
        <p:nvCxnSpPr>
          <p:cNvPr id="323" name="Google Shape;323;p12"/>
          <p:cNvCxnSpPr/>
          <p:nvPr/>
        </p:nvCxnSpPr>
        <p:spPr>
          <a:xfrm>
            <a:off x="4247964" y="4149080"/>
            <a:ext cx="504056" cy="0"/>
          </a:xfrm>
          <a:prstGeom prst="straightConnector1">
            <a:avLst/>
          </a:prstGeom>
          <a:noFill/>
          <a:ln cap="flat" cmpd="sng" w="57150">
            <a:solidFill>
              <a:schemeClr val="accent1"/>
            </a:solidFill>
            <a:prstDash val="solid"/>
            <a:round/>
            <a:headEnd len="sm" w="sm" type="none"/>
            <a:tailEnd len="med" w="med" type="stealth"/>
          </a:ln>
        </p:spPr>
      </p:cxnSp>
      <p:cxnSp>
        <p:nvCxnSpPr>
          <p:cNvPr id="324" name="Google Shape;324;p12"/>
          <p:cNvCxnSpPr/>
          <p:nvPr/>
        </p:nvCxnSpPr>
        <p:spPr>
          <a:xfrm>
            <a:off x="4214963" y="4473116"/>
            <a:ext cx="504056" cy="0"/>
          </a:xfrm>
          <a:prstGeom prst="straightConnector1">
            <a:avLst/>
          </a:prstGeom>
          <a:noFill/>
          <a:ln cap="flat" cmpd="sng" w="57150">
            <a:solidFill>
              <a:schemeClr val="accent1"/>
            </a:solidFill>
            <a:prstDash val="solid"/>
            <a:round/>
            <a:headEnd len="sm" w="sm" type="none"/>
            <a:tailEnd len="med" w="med" type="stealth"/>
          </a:ln>
        </p:spPr>
      </p:cxnSp>
      <p:cxnSp>
        <p:nvCxnSpPr>
          <p:cNvPr id="325" name="Google Shape;325;p12"/>
          <p:cNvCxnSpPr/>
          <p:nvPr/>
        </p:nvCxnSpPr>
        <p:spPr>
          <a:xfrm>
            <a:off x="4247964" y="4761148"/>
            <a:ext cx="504056" cy="0"/>
          </a:xfrm>
          <a:prstGeom prst="straightConnector1">
            <a:avLst/>
          </a:prstGeom>
          <a:noFill/>
          <a:ln cap="flat" cmpd="sng" w="57150">
            <a:solidFill>
              <a:schemeClr val="accent1"/>
            </a:solidFill>
            <a:prstDash val="solid"/>
            <a:round/>
            <a:headEnd len="sm" w="sm" type="none"/>
            <a:tailEnd len="med" w="med" type="stealth"/>
          </a:ln>
        </p:spPr>
      </p:cxnSp>
      <p:sp>
        <p:nvSpPr>
          <p:cNvPr id="326" name="Google Shape;326;p12"/>
          <p:cNvSpPr txBox="1"/>
          <p:nvPr/>
        </p:nvSpPr>
        <p:spPr>
          <a:xfrm>
            <a:off x="2663788" y="3609020"/>
            <a:ext cx="144016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Analog to </a:t>
            </a:r>
            <a:endParaRPr/>
          </a:p>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Digital</a:t>
            </a:r>
            <a:endParaRPr/>
          </a:p>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Converter</a:t>
            </a:r>
            <a:endParaRPr sz="2400">
              <a:solidFill>
                <a:schemeClr val="dk1"/>
              </a:solidFill>
              <a:latin typeface="Twentieth Century"/>
              <a:ea typeface="Twentieth Century"/>
              <a:cs typeface="Twentieth Century"/>
              <a:sym typeface="Twentieth Century"/>
            </a:endParaRPr>
          </a:p>
        </p:txBody>
      </p:sp>
      <p:sp>
        <p:nvSpPr>
          <p:cNvPr id="327" name="Google Shape;327;p12"/>
          <p:cNvSpPr txBox="1"/>
          <p:nvPr/>
        </p:nvSpPr>
        <p:spPr>
          <a:xfrm>
            <a:off x="575556" y="3465004"/>
            <a:ext cx="120198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Analog Signal</a:t>
            </a:r>
            <a:endParaRPr sz="2400">
              <a:solidFill>
                <a:schemeClr val="dk1"/>
              </a:solidFill>
              <a:latin typeface="Twentieth Century"/>
              <a:ea typeface="Twentieth Century"/>
              <a:cs typeface="Twentieth Century"/>
              <a:sym typeface="Twentieth Century"/>
            </a:endParaRPr>
          </a:p>
        </p:txBody>
      </p:sp>
      <p:sp>
        <p:nvSpPr>
          <p:cNvPr id="328" name="Google Shape;328;p12"/>
          <p:cNvSpPr txBox="1"/>
          <p:nvPr/>
        </p:nvSpPr>
        <p:spPr>
          <a:xfrm>
            <a:off x="4013938" y="2492896"/>
            <a:ext cx="147616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Binary  Signal</a:t>
            </a:r>
            <a:endParaRPr sz="2400">
              <a:solidFill>
                <a:schemeClr val="dk1"/>
              </a:solidFill>
              <a:latin typeface="Twentieth Century"/>
              <a:ea typeface="Twentieth Century"/>
              <a:cs typeface="Twentieth Century"/>
              <a:sym typeface="Twentieth Century"/>
            </a:endParaRPr>
          </a:p>
        </p:txBody>
      </p:sp>
      <p:sp>
        <p:nvSpPr>
          <p:cNvPr id="329" name="Google Shape;329;p12"/>
          <p:cNvSpPr/>
          <p:nvPr/>
        </p:nvSpPr>
        <p:spPr>
          <a:xfrm>
            <a:off x="4738165" y="3509302"/>
            <a:ext cx="1836204" cy="1368152"/>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0" name="Google Shape;330;p12"/>
          <p:cNvSpPr txBox="1"/>
          <p:nvPr/>
        </p:nvSpPr>
        <p:spPr>
          <a:xfrm>
            <a:off x="4907110" y="3593213"/>
            <a:ext cx="149831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Parallel to serial converter</a:t>
            </a:r>
            <a:endParaRPr sz="2400">
              <a:solidFill>
                <a:schemeClr val="dk1"/>
              </a:solidFill>
              <a:latin typeface="Twentieth Century"/>
              <a:ea typeface="Twentieth Century"/>
              <a:cs typeface="Twentieth Century"/>
              <a:sym typeface="Twentieth Century"/>
            </a:endParaRPr>
          </a:p>
        </p:txBody>
      </p:sp>
      <p:cxnSp>
        <p:nvCxnSpPr>
          <p:cNvPr id="331" name="Google Shape;331;p12"/>
          <p:cNvCxnSpPr>
            <a:stCxn id="329" idx="3"/>
          </p:cNvCxnSpPr>
          <p:nvPr/>
        </p:nvCxnSpPr>
        <p:spPr>
          <a:xfrm>
            <a:off x="6574369" y="4193378"/>
            <a:ext cx="841800" cy="15900"/>
          </a:xfrm>
          <a:prstGeom prst="straightConnector1">
            <a:avLst/>
          </a:prstGeom>
          <a:noFill/>
          <a:ln cap="flat" cmpd="sng" w="38100">
            <a:solidFill>
              <a:schemeClr val="accent1"/>
            </a:solidFill>
            <a:prstDash val="solid"/>
            <a:round/>
            <a:headEnd len="sm" w="sm" type="none"/>
            <a:tailEnd len="med" w="med" type="stealth"/>
          </a:ln>
        </p:spPr>
      </p:cxnSp>
      <p:sp>
        <p:nvSpPr>
          <p:cNvPr id="332" name="Google Shape;332;p12"/>
          <p:cNvSpPr txBox="1"/>
          <p:nvPr/>
        </p:nvSpPr>
        <p:spPr>
          <a:xfrm>
            <a:off x="6995342" y="3370284"/>
            <a:ext cx="99703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Serial  output</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An example</a:t>
            </a:r>
            <a:endParaRPr/>
          </a:p>
        </p:txBody>
      </p:sp>
      <p:sp>
        <p:nvSpPr>
          <p:cNvPr id="338" name="Google Shape;338;p1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Speech signal</a:t>
            </a:r>
            <a:endParaRPr/>
          </a:p>
          <a:p>
            <a:pPr indent="0" lvl="0" marL="0" rtl="0" algn="l">
              <a:spcBef>
                <a:spcPts val="700"/>
              </a:spcBef>
              <a:spcAft>
                <a:spcPts val="0"/>
              </a:spcAft>
              <a:buSzPts val="1740"/>
              <a:buNone/>
            </a:pPr>
            <a:r>
              <a:rPr lang="en-US"/>
              <a:t>   Sampling frequency 8000 samples/s</a:t>
            </a:r>
            <a:endParaRPr/>
          </a:p>
          <a:p>
            <a:pPr indent="-320040" lvl="0" marL="320040" rtl="0" algn="l">
              <a:spcBef>
                <a:spcPts val="700"/>
              </a:spcBef>
              <a:spcAft>
                <a:spcPts val="0"/>
              </a:spcAft>
              <a:buSzPts val="1740"/>
              <a:buChar char="◻"/>
            </a:pPr>
            <a:r>
              <a:rPr lang="en-US"/>
              <a:t>4 bits per sample</a:t>
            </a:r>
            <a:endParaRPr/>
          </a:p>
        </p:txBody>
      </p:sp>
      <p:cxnSp>
        <p:nvCxnSpPr>
          <p:cNvPr id="339" name="Google Shape;339;p13"/>
          <p:cNvCxnSpPr/>
          <p:nvPr/>
        </p:nvCxnSpPr>
        <p:spPr>
          <a:xfrm>
            <a:off x="1799692" y="3392996"/>
            <a:ext cx="0" cy="1152128"/>
          </a:xfrm>
          <a:prstGeom prst="straightConnector1">
            <a:avLst/>
          </a:prstGeom>
          <a:noFill/>
          <a:ln cap="flat" cmpd="sng" w="57150">
            <a:solidFill>
              <a:schemeClr val="accent1"/>
            </a:solidFill>
            <a:prstDash val="dash"/>
            <a:round/>
            <a:headEnd len="sm" w="sm" type="none"/>
            <a:tailEnd len="sm" w="sm" type="none"/>
          </a:ln>
        </p:spPr>
      </p:cxnSp>
      <p:cxnSp>
        <p:nvCxnSpPr>
          <p:cNvPr id="340" name="Google Shape;340;p13"/>
          <p:cNvCxnSpPr/>
          <p:nvPr/>
        </p:nvCxnSpPr>
        <p:spPr>
          <a:xfrm>
            <a:off x="1799692" y="4531269"/>
            <a:ext cx="5652628" cy="0"/>
          </a:xfrm>
          <a:prstGeom prst="straightConnector1">
            <a:avLst/>
          </a:prstGeom>
          <a:noFill/>
          <a:ln cap="flat" cmpd="sng" w="10000">
            <a:solidFill>
              <a:schemeClr val="accent1"/>
            </a:solidFill>
            <a:prstDash val="solid"/>
            <a:round/>
            <a:headEnd len="sm" w="sm" type="none"/>
            <a:tailEnd len="sm" w="sm" type="none"/>
          </a:ln>
        </p:spPr>
      </p:cxnSp>
      <p:sp>
        <p:nvSpPr>
          <p:cNvPr id="341" name="Google Shape;341;p13"/>
          <p:cNvSpPr/>
          <p:nvPr/>
        </p:nvSpPr>
        <p:spPr>
          <a:xfrm>
            <a:off x="1814945" y="3435927"/>
            <a:ext cx="5278582" cy="928272"/>
          </a:xfrm>
          <a:custGeom>
            <a:rect b="b" l="l" r="r" t="t"/>
            <a:pathLst>
              <a:path extrusionOk="0" h="928272" w="5278582">
                <a:moveTo>
                  <a:pt x="0" y="0"/>
                </a:moveTo>
                <a:cubicBezTo>
                  <a:pt x="745836" y="461818"/>
                  <a:pt x="1491673" y="923637"/>
                  <a:pt x="2078182" y="928255"/>
                </a:cubicBezTo>
                <a:cubicBezTo>
                  <a:pt x="2664691" y="932873"/>
                  <a:pt x="2985655" y="43873"/>
                  <a:pt x="3519055" y="27709"/>
                </a:cubicBezTo>
                <a:cubicBezTo>
                  <a:pt x="4052455" y="11545"/>
                  <a:pt x="4665518" y="421409"/>
                  <a:pt x="5278582" y="831273"/>
                </a:cubicBezTo>
              </a:path>
            </a:pathLst>
          </a:custGeom>
          <a:noFill/>
          <a:ln cap="flat" cmpd="sng" w="3810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342" name="Google Shape;342;p13"/>
          <p:cNvCxnSpPr>
            <a:stCxn id="341" idx="1"/>
          </p:cNvCxnSpPr>
          <p:nvPr/>
        </p:nvCxnSpPr>
        <p:spPr>
          <a:xfrm>
            <a:off x="3893127" y="4364182"/>
            <a:ext cx="0" cy="180900"/>
          </a:xfrm>
          <a:prstGeom prst="straightConnector1">
            <a:avLst/>
          </a:prstGeom>
          <a:noFill/>
          <a:ln cap="flat" cmpd="sng" w="57150">
            <a:solidFill>
              <a:schemeClr val="accent1"/>
            </a:solidFill>
            <a:prstDash val="dot"/>
            <a:round/>
            <a:headEnd len="sm" w="sm" type="none"/>
            <a:tailEnd len="sm" w="sm" type="none"/>
          </a:ln>
        </p:spPr>
      </p:cxnSp>
      <p:sp>
        <p:nvSpPr>
          <p:cNvPr id="343" name="Google Shape;343;p13"/>
          <p:cNvSpPr txBox="1"/>
          <p:nvPr/>
        </p:nvSpPr>
        <p:spPr>
          <a:xfrm>
            <a:off x="1619672" y="4545124"/>
            <a:ext cx="3240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0</a:t>
            </a:r>
            <a:endParaRPr sz="2800">
              <a:solidFill>
                <a:schemeClr val="dk1"/>
              </a:solidFill>
              <a:latin typeface="Twentieth Century"/>
              <a:ea typeface="Twentieth Century"/>
              <a:cs typeface="Twentieth Century"/>
              <a:sym typeface="Twentieth Century"/>
            </a:endParaRPr>
          </a:p>
        </p:txBody>
      </p:sp>
      <p:sp>
        <p:nvSpPr>
          <p:cNvPr id="344" name="Google Shape;344;p13"/>
          <p:cNvSpPr txBox="1"/>
          <p:nvPr/>
        </p:nvSpPr>
        <p:spPr>
          <a:xfrm>
            <a:off x="3707904" y="4437112"/>
            <a:ext cx="5760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t</a:t>
            </a:r>
            <a:r>
              <a:rPr baseline="-25000" lang="en-US" sz="2800">
                <a:solidFill>
                  <a:schemeClr val="dk1"/>
                </a:solidFill>
                <a:latin typeface="Twentieth Century"/>
                <a:ea typeface="Twentieth Century"/>
                <a:cs typeface="Twentieth Century"/>
                <a:sym typeface="Twentieth Century"/>
              </a:rPr>
              <a:t>s</a:t>
            </a:r>
            <a:endParaRPr baseline="-25000" sz="2800">
              <a:solidFill>
                <a:schemeClr val="dk1"/>
              </a:solidFill>
              <a:latin typeface="Twentieth Century"/>
              <a:ea typeface="Twentieth Century"/>
              <a:cs typeface="Twentieth Century"/>
              <a:sym typeface="Twentieth Century"/>
            </a:endParaRPr>
          </a:p>
        </p:txBody>
      </p:sp>
      <p:cxnSp>
        <p:nvCxnSpPr>
          <p:cNvPr id="345" name="Google Shape;345;p13"/>
          <p:cNvCxnSpPr/>
          <p:nvPr/>
        </p:nvCxnSpPr>
        <p:spPr>
          <a:xfrm rot="10800000">
            <a:off x="5868144" y="3573016"/>
            <a:ext cx="36004" cy="972108"/>
          </a:xfrm>
          <a:prstGeom prst="straightConnector1">
            <a:avLst/>
          </a:prstGeom>
          <a:noFill/>
          <a:ln cap="flat" cmpd="sng" w="57150">
            <a:solidFill>
              <a:schemeClr val="accent1"/>
            </a:solidFill>
            <a:prstDash val="dot"/>
            <a:round/>
            <a:headEnd len="sm" w="sm" type="none"/>
            <a:tailEnd len="sm" w="sm" type="none"/>
          </a:ln>
        </p:spPr>
      </p:cxnSp>
      <p:sp>
        <p:nvSpPr>
          <p:cNvPr id="346" name="Google Shape;346;p13"/>
          <p:cNvSpPr txBox="1"/>
          <p:nvPr/>
        </p:nvSpPr>
        <p:spPr>
          <a:xfrm>
            <a:off x="5724128" y="4401108"/>
            <a:ext cx="5760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2t</a:t>
            </a:r>
            <a:r>
              <a:rPr baseline="-25000" lang="en-US" sz="2800">
                <a:solidFill>
                  <a:schemeClr val="dk1"/>
                </a:solidFill>
                <a:latin typeface="Twentieth Century"/>
                <a:ea typeface="Twentieth Century"/>
                <a:cs typeface="Twentieth Century"/>
                <a:sym typeface="Twentieth Century"/>
              </a:rPr>
              <a:t>s</a:t>
            </a:r>
            <a:endParaRPr baseline="-25000" sz="2800">
              <a:solidFill>
                <a:schemeClr val="dk1"/>
              </a:solidFill>
              <a:latin typeface="Twentieth Century"/>
              <a:ea typeface="Twentieth Century"/>
              <a:cs typeface="Twentieth Century"/>
              <a:sym typeface="Twentieth Century"/>
            </a:endParaRPr>
          </a:p>
        </p:txBody>
      </p:sp>
      <p:grpSp>
        <p:nvGrpSpPr>
          <p:cNvPr id="347" name="Google Shape;347;p13"/>
          <p:cNvGrpSpPr/>
          <p:nvPr/>
        </p:nvGrpSpPr>
        <p:grpSpPr>
          <a:xfrm>
            <a:off x="1831414" y="4993940"/>
            <a:ext cx="152400" cy="504056"/>
            <a:chOff x="2087724" y="5193196"/>
            <a:chExt cx="152400" cy="504056"/>
          </a:xfrm>
        </p:grpSpPr>
        <p:cxnSp>
          <p:nvCxnSpPr>
            <p:cNvPr id="348" name="Google Shape;348;p13"/>
            <p:cNvCxnSpPr/>
            <p:nvPr/>
          </p:nvCxnSpPr>
          <p:spPr>
            <a:xfrm rot="10800000">
              <a:off x="2087724" y="5193196"/>
              <a:ext cx="0" cy="504056"/>
            </a:xfrm>
            <a:prstGeom prst="straightConnector1">
              <a:avLst/>
            </a:prstGeom>
            <a:noFill/>
            <a:ln cap="flat" cmpd="sng" w="38100">
              <a:solidFill>
                <a:schemeClr val="accent1"/>
              </a:solidFill>
              <a:prstDash val="solid"/>
              <a:round/>
              <a:headEnd len="sm" w="sm" type="none"/>
              <a:tailEnd len="sm" w="sm" type="none"/>
            </a:ln>
          </p:spPr>
        </p:cxnSp>
        <p:cxnSp>
          <p:nvCxnSpPr>
            <p:cNvPr id="349" name="Google Shape;349;p13"/>
            <p:cNvCxnSpPr/>
            <p:nvPr/>
          </p:nvCxnSpPr>
          <p:spPr>
            <a:xfrm rot="10800000">
              <a:off x="2240124" y="5193196"/>
              <a:ext cx="0" cy="504056"/>
            </a:xfrm>
            <a:prstGeom prst="straightConnector1">
              <a:avLst/>
            </a:prstGeom>
            <a:noFill/>
            <a:ln cap="flat" cmpd="sng" w="38100">
              <a:solidFill>
                <a:schemeClr val="accent1"/>
              </a:solidFill>
              <a:prstDash val="solid"/>
              <a:round/>
              <a:headEnd len="sm" w="sm" type="none"/>
              <a:tailEnd len="sm" w="sm" type="none"/>
            </a:ln>
          </p:spPr>
        </p:cxnSp>
        <p:cxnSp>
          <p:nvCxnSpPr>
            <p:cNvPr id="350" name="Google Shape;350;p13"/>
            <p:cNvCxnSpPr/>
            <p:nvPr/>
          </p:nvCxnSpPr>
          <p:spPr>
            <a:xfrm>
              <a:off x="2087724" y="5193196"/>
              <a:ext cx="152400" cy="0"/>
            </a:xfrm>
            <a:prstGeom prst="straightConnector1">
              <a:avLst/>
            </a:prstGeom>
            <a:noFill/>
            <a:ln cap="flat" cmpd="sng" w="38100">
              <a:solidFill>
                <a:schemeClr val="accent1"/>
              </a:solidFill>
              <a:prstDash val="solid"/>
              <a:round/>
              <a:headEnd len="sm" w="sm" type="none"/>
              <a:tailEnd len="sm" w="sm" type="none"/>
            </a:ln>
          </p:spPr>
        </p:cxnSp>
      </p:grpSp>
      <p:grpSp>
        <p:nvGrpSpPr>
          <p:cNvPr id="351" name="Google Shape;351;p13"/>
          <p:cNvGrpSpPr/>
          <p:nvPr/>
        </p:nvGrpSpPr>
        <p:grpSpPr>
          <a:xfrm>
            <a:off x="2303748" y="4999459"/>
            <a:ext cx="152400" cy="504056"/>
            <a:chOff x="2087724" y="5193196"/>
            <a:chExt cx="152400" cy="504056"/>
          </a:xfrm>
        </p:grpSpPr>
        <p:cxnSp>
          <p:nvCxnSpPr>
            <p:cNvPr id="352" name="Google Shape;352;p13"/>
            <p:cNvCxnSpPr/>
            <p:nvPr/>
          </p:nvCxnSpPr>
          <p:spPr>
            <a:xfrm rot="10800000">
              <a:off x="2087724" y="5193196"/>
              <a:ext cx="0" cy="504056"/>
            </a:xfrm>
            <a:prstGeom prst="straightConnector1">
              <a:avLst/>
            </a:prstGeom>
            <a:noFill/>
            <a:ln cap="flat" cmpd="sng" w="38100">
              <a:solidFill>
                <a:schemeClr val="accent1"/>
              </a:solidFill>
              <a:prstDash val="solid"/>
              <a:round/>
              <a:headEnd len="sm" w="sm" type="none"/>
              <a:tailEnd len="sm" w="sm" type="none"/>
            </a:ln>
          </p:spPr>
        </p:cxnSp>
        <p:cxnSp>
          <p:nvCxnSpPr>
            <p:cNvPr id="353" name="Google Shape;353;p13"/>
            <p:cNvCxnSpPr/>
            <p:nvPr/>
          </p:nvCxnSpPr>
          <p:spPr>
            <a:xfrm rot="10800000">
              <a:off x="2240124" y="5193196"/>
              <a:ext cx="0" cy="504056"/>
            </a:xfrm>
            <a:prstGeom prst="straightConnector1">
              <a:avLst/>
            </a:prstGeom>
            <a:noFill/>
            <a:ln cap="flat" cmpd="sng" w="38100">
              <a:solidFill>
                <a:schemeClr val="accent1"/>
              </a:solidFill>
              <a:prstDash val="solid"/>
              <a:round/>
              <a:headEnd len="sm" w="sm" type="none"/>
              <a:tailEnd len="sm" w="sm" type="none"/>
            </a:ln>
          </p:spPr>
        </p:cxnSp>
        <p:cxnSp>
          <p:nvCxnSpPr>
            <p:cNvPr id="354" name="Google Shape;354;p13"/>
            <p:cNvCxnSpPr/>
            <p:nvPr/>
          </p:nvCxnSpPr>
          <p:spPr>
            <a:xfrm>
              <a:off x="2087724" y="5193196"/>
              <a:ext cx="152400" cy="0"/>
            </a:xfrm>
            <a:prstGeom prst="straightConnector1">
              <a:avLst/>
            </a:prstGeom>
            <a:noFill/>
            <a:ln cap="flat" cmpd="sng" w="38100">
              <a:solidFill>
                <a:schemeClr val="accent1"/>
              </a:solidFill>
              <a:prstDash val="solid"/>
              <a:round/>
              <a:headEnd len="sm" w="sm" type="none"/>
              <a:tailEnd len="sm" w="sm" type="none"/>
            </a:ln>
          </p:spPr>
        </p:cxnSp>
      </p:grpSp>
      <p:grpSp>
        <p:nvGrpSpPr>
          <p:cNvPr id="355" name="Google Shape;355;p13"/>
          <p:cNvGrpSpPr/>
          <p:nvPr/>
        </p:nvGrpSpPr>
        <p:grpSpPr>
          <a:xfrm>
            <a:off x="3383868" y="5054877"/>
            <a:ext cx="152400" cy="504056"/>
            <a:chOff x="2087724" y="5193196"/>
            <a:chExt cx="152400" cy="504056"/>
          </a:xfrm>
        </p:grpSpPr>
        <p:cxnSp>
          <p:nvCxnSpPr>
            <p:cNvPr id="356" name="Google Shape;356;p13"/>
            <p:cNvCxnSpPr/>
            <p:nvPr/>
          </p:nvCxnSpPr>
          <p:spPr>
            <a:xfrm rot="10800000">
              <a:off x="2087724" y="5193196"/>
              <a:ext cx="0" cy="504056"/>
            </a:xfrm>
            <a:prstGeom prst="straightConnector1">
              <a:avLst/>
            </a:prstGeom>
            <a:noFill/>
            <a:ln cap="flat" cmpd="sng" w="38100">
              <a:solidFill>
                <a:schemeClr val="accent1"/>
              </a:solidFill>
              <a:prstDash val="solid"/>
              <a:round/>
              <a:headEnd len="sm" w="sm" type="none"/>
              <a:tailEnd len="sm" w="sm" type="none"/>
            </a:ln>
          </p:spPr>
        </p:cxnSp>
        <p:cxnSp>
          <p:nvCxnSpPr>
            <p:cNvPr id="357" name="Google Shape;357;p13"/>
            <p:cNvCxnSpPr/>
            <p:nvPr/>
          </p:nvCxnSpPr>
          <p:spPr>
            <a:xfrm rot="10800000">
              <a:off x="2240124" y="5193196"/>
              <a:ext cx="0" cy="504056"/>
            </a:xfrm>
            <a:prstGeom prst="straightConnector1">
              <a:avLst/>
            </a:prstGeom>
            <a:noFill/>
            <a:ln cap="flat" cmpd="sng" w="38100">
              <a:solidFill>
                <a:schemeClr val="accent1"/>
              </a:solidFill>
              <a:prstDash val="solid"/>
              <a:round/>
              <a:headEnd len="sm" w="sm" type="none"/>
              <a:tailEnd len="sm" w="sm" type="none"/>
            </a:ln>
          </p:spPr>
        </p:cxnSp>
        <p:cxnSp>
          <p:nvCxnSpPr>
            <p:cNvPr id="358" name="Google Shape;358;p13"/>
            <p:cNvCxnSpPr/>
            <p:nvPr/>
          </p:nvCxnSpPr>
          <p:spPr>
            <a:xfrm>
              <a:off x="2087724" y="5193196"/>
              <a:ext cx="152400" cy="0"/>
            </a:xfrm>
            <a:prstGeom prst="straightConnector1">
              <a:avLst/>
            </a:prstGeom>
            <a:noFill/>
            <a:ln cap="flat" cmpd="sng" w="38100">
              <a:solidFill>
                <a:schemeClr val="accent1"/>
              </a:solidFill>
              <a:prstDash val="solid"/>
              <a:round/>
              <a:headEnd len="sm" w="sm" type="none"/>
              <a:tailEnd len="sm" w="sm" type="none"/>
            </a:ln>
          </p:spPr>
        </p:cxnSp>
      </p:grpSp>
      <p:grpSp>
        <p:nvGrpSpPr>
          <p:cNvPr id="359" name="Google Shape;359;p13"/>
          <p:cNvGrpSpPr/>
          <p:nvPr/>
        </p:nvGrpSpPr>
        <p:grpSpPr>
          <a:xfrm rot="10800000">
            <a:off x="2843808" y="5517232"/>
            <a:ext cx="152400" cy="504056"/>
            <a:chOff x="2087724" y="5193196"/>
            <a:chExt cx="152400" cy="504056"/>
          </a:xfrm>
        </p:grpSpPr>
        <p:cxnSp>
          <p:nvCxnSpPr>
            <p:cNvPr id="360" name="Google Shape;360;p13"/>
            <p:cNvCxnSpPr/>
            <p:nvPr/>
          </p:nvCxnSpPr>
          <p:spPr>
            <a:xfrm rot="10800000">
              <a:off x="2087724" y="5193196"/>
              <a:ext cx="0" cy="504056"/>
            </a:xfrm>
            <a:prstGeom prst="straightConnector1">
              <a:avLst/>
            </a:prstGeom>
            <a:noFill/>
            <a:ln cap="flat" cmpd="sng" w="38100">
              <a:solidFill>
                <a:schemeClr val="accent1"/>
              </a:solidFill>
              <a:prstDash val="solid"/>
              <a:round/>
              <a:headEnd len="sm" w="sm" type="none"/>
              <a:tailEnd len="sm" w="sm" type="none"/>
            </a:ln>
          </p:spPr>
        </p:cxnSp>
        <p:cxnSp>
          <p:nvCxnSpPr>
            <p:cNvPr id="361" name="Google Shape;361;p13"/>
            <p:cNvCxnSpPr/>
            <p:nvPr/>
          </p:nvCxnSpPr>
          <p:spPr>
            <a:xfrm rot="10800000">
              <a:off x="2240124" y="5193196"/>
              <a:ext cx="0" cy="504056"/>
            </a:xfrm>
            <a:prstGeom prst="straightConnector1">
              <a:avLst/>
            </a:prstGeom>
            <a:noFill/>
            <a:ln cap="flat" cmpd="sng" w="38100">
              <a:solidFill>
                <a:schemeClr val="accent1"/>
              </a:solidFill>
              <a:prstDash val="solid"/>
              <a:round/>
              <a:headEnd len="sm" w="sm" type="none"/>
              <a:tailEnd len="sm" w="sm" type="none"/>
            </a:ln>
          </p:spPr>
        </p:cxnSp>
        <p:cxnSp>
          <p:nvCxnSpPr>
            <p:cNvPr id="362" name="Google Shape;362;p13"/>
            <p:cNvCxnSpPr/>
            <p:nvPr/>
          </p:nvCxnSpPr>
          <p:spPr>
            <a:xfrm>
              <a:off x="2087724" y="5193196"/>
              <a:ext cx="152400" cy="0"/>
            </a:xfrm>
            <a:prstGeom prst="straightConnector1">
              <a:avLst/>
            </a:prstGeom>
            <a:noFill/>
            <a:ln cap="flat" cmpd="sng" w="38100">
              <a:solidFill>
                <a:schemeClr val="accent1"/>
              </a:solidFill>
              <a:prstDash val="solid"/>
              <a:round/>
              <a:headEnd len="sm" w="sm" type="none"/>
              <a:tailEnd len="sm" w="sm" type="none"/>
            </a:ln>
          </p:spPr>
        </p:cxnSp>
      </p:grpSp>
      <p:cxnSp>
        <p:nvCxnSpPr>
          <p:cNvPr id="363" name="Google Shape;363;p13"/>
          <p:cNvCxnSpPr/>
          <p:nvPr/>
        </p:nvCxnSpPr>
        <p:spPr>
          <a:xfrm>
            <a:off x="1814945" y="5497996"/>
            <a:ext cx="5097315" cy="19236"/>
          </a:xfrm>
          <a:prstGeom prst="straightConnector1">
            <a:avLst/>
          </a:prstGeom>
          <a:noFill/>
          <a:ln cap="flat" cmpd="sng" w="10000">
            <a:solidFill>
              <a:schemeClr val="accent1"/>
            </a:solidFill>
            <a:prstDash val="solid"/>
            <a:round/>
            <a:headEnd len="sm" w="sm" type="none"/>
            <a:tailEnd len="sm" w="sm" type="none"/>
          </a:ln>
        </p:spPr>
      </p:cxnSp>
      <p:cxnSp>
        <p:nvCxnSpPr>
          <p:cNvPr id="364" name="Google Shape;364;p13"/>
          <p:cNvCxnSpPr>
            <a:stCxn id="341" idx="1"/>
          </p:cNvCxnSpPr>
          <p:nvPr/>
        </p:nvCxnSpPr>
        <p:spPr>
          <a:xfrm>
            <a:off x="3893127" y="4364182"/>
            <a:ext cx="0" cy="1765200"/>
          </a:xfrm>
          <a:prstGeom prst="straightConnector1">
            <a:avLst/>
          </a:prstGeom>
          <a:noFill/>
          <a:ln cap="flat" cmpd="sng" w="38100">
            <a:solidFill>
              <a:schemeClr val="accent1"/>
            </a:solidFill>
            <a:prstDash val="dash"/>
            <a:round/>
            <a:headEnd len="sm" w="sm" type="none"/>
            <a:tailEnd len="sm" w="sm" type="none"/>
          </a:ln>
        </p:spPr>
      </p:cxnSp>
      <p:cxnSp>
        <p:nvCxnSpPr>
          <p:cNvPr id="365" name="Google Shape;365;p13"/>
          <p:cNvCxnSpPr/>
          <p:nvPr/>
        </p:nvCxnSpPr>
        <p:spPr>
          <a:xfrm>
            <a:off x="1842655" y="5497996"/>
            <a:ext cx="16469" cy="631304"/>
          </a:xfrm>
          <a:prstGeom prst="straightConnector1">
            <a:avLst/>
          </a:prstGeom>
          <a:noFill/>
          <a:ln cap="flat" cmpd="sng" w="38100">
            <a:solidFill>
              <a:schemeClr val="accent1"/>
            </a:solidFill>
            <a:prstDash val="dash"/>
            <a:round/>
            <a:headEnd len="sm" w="sm" type="none"/>
            <a:tailEnd len="sm" w="sm" type="none"/>
          </a:ln>
        </p:spPr>
      </p:cxnSp>
      <p:cxnSp>
        <p:nvCxnSpPr>
          <p:cNvPr id="366" name="Google Shape;366;p13"/>
          <p:cNvCxnSpPr/>
          <p:nvPr/>
        </p:nvCxnSpPr>
        <p:spPr>
          <a:xfrm>
            <a:off x="2303748" y="5517232"/>
            <a:ext cx="16469" cy="631304"/>
          </a:xfrm>
          <a:prstGeom prst="straightConnector1">
            <a:avLst/>
          </a:prstGeom>
          <a:noFill/>
          <a:ln cap="flat" cmpd="sng" w="38100">
            <a:solidFill>
              <a:schemeClr val="accent1"/>
            </a:solidFill>
            <a:prstDash val="dash"/>
            <a:round/>
            <a:headEnd len="sm" w="sm" type="none"/>
            <a:tailEnd len="sm" w="sm" type="none"/>
          </a:ln>
        </p:spPr>
      </p:cxnSp>
      <p:sp>
        <p:nvSpPr>
          <p:cNvPr id="367" name="Google Shape;367;p13"/>
          <p:cNvSpPr txBox="1"/>
          <p:nvPr/>
        </p:nvSpPr>
        <p:spPr>
          <a:xfrm>
            <a:off x="1907704" y="5769260"/>
            <a:ext cx="5317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tb</a:t>
            </a:r>
            <a:endParaRPr sz="2400">
              <a:solidFill>
                <a:schemeClr val="dk1"/>
              </a:solidFill>
              <a:latin typeface="Twentieth Century"/>
              <a:ea typeface="Twentieth Century"/>
              <a:cs typeface="Twentieth Century"/>
              <a:sym typeface="Twentieth Century"/>
            </a:endParaRPr>
          </a:p>
        </p:txBody>
      </p:sp>
      <p:pic>
        <p:nvPicPr>
          <p:cNvPr id="368" name="Google Shape;368;p13"/>
          <p:cNvPicPr preferRelativeResize="0"/>
          <p:nvPr/>
        </p:nvPicPr>
        <p:blipFill rotWithShape="1">
          <a:blip r:embed="rId3">
            <a:alphaModFix/>
          </a:blip>
          <a:srcRect b="0" l="0" r="0" t="0"/>
          <a:stretch/>
        </p:blipFill>
        <p:spPr>
          <a:xfrm>
            <a:off x="6988770" y="1952836"/>
            <a:ext cx="1949214" cy="480628"/>
          </a:xfrm>
          <a:prstGeom prst="rect">
            <a:avLst/>
          </a:prstGeom>
          <a:noFill/>
          <a:ln>
            <a:noFill/>
          </a:ln>
        </p:spPr>
      </p:pic>
      <p:pic>
        <p:nvPicPr>
          <p:cNvPr id="369" name="Google Shape;369;p13"/>
          <p:cNvPicPr preferRelativeResize="0"/>
          <p:nvPr/>
        </p:nvPicPr>
        <p:blipFill rotWithShape="1">
          <a:blip r:embed="rId4">
            <a:alphaModFix/>
          </a:blip>
          <a:srcRect b="0" l="0" r="0" t="0"/>
          <a:stretch/>
        </p:blipFill>
        <p:spPr>
          <a:xfrm>
            <a:off x="6533671" y="2636912"/>
            <a:ext cx="2579581" cy="756084"/>
          </a:xfrm>
          <a:prstGeom prst="rect">
            <a:avLst/>
          </a:prstGeom>
          <a:noFill/>
          <a:ln>
            <a:noFill/>
          </a:ln>
        </p:spPr>
      </p:pic>
      <p:pic>
        <p:nvPicPr>
          <p:cNvPr id="370" name="Google Shape;370;p13"/>
          <p:cNvPicPr preferRelativeResize="0"/>
          <p:nvPr/>
        </p:nvPicPr>
        <p:blipFill rotWithShape="1">
          <a:blip r:embed="rId5">
            <a:alphaModFix/>
          </a:blip>
          <a:srcRect b="0" l="0" r="0" t="0"/>
          <a:stretch/>
        </p:blipFill>
        <p:spPr>
          <a:xfrm>
            <a:off x="6660232" y="3305392"/>
            <a:ext cx="2115161" cy="753678"/>
          </a:xfrm>
          <a:prstGeom prst="rect">
            <a:avLst/>
          </a:prstGeom>
          <a:noFill/>
          <a:ln>
            <a:noFill/>
          </a:ln>
        </p:spPr>
      </p:pic>
      <p:pic>
        <p:nvPicPr>
          <p:cNvPr id="371" name="Google Shape;371;p13"/>
          <p:cNvPicPr preferRelativeResize="0"/>
          <p:nvPr/>
        </p:nvPicPr>
        <p:blipFill rotWithShape="1">
          <a:blip r:embed="rId6">
            <a:alphaModFix/>
          </a:blip>
          <a:srcRect b="0" l="0" r="0" t="0"/>
          <a:stretch/>
        </p:blipFill>
        <p:spPr>
          <a:xfrm>
            <a:off x="6924422" y="4601760"/>
            <a:ext cx="1960898" cy="7843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sz="4000"/>
              <a:t>Discrete amplitude and Continuous time (DA/CT) </a:t>
            </a:r>
            <a:endParaRPr/>
          </a:p>
        </p:txBody>
      </p:sp>
      <p:grpSp>
        <p:nvGrpSpPr>
          <p:cNvPr id="377" name="Google Shape;377;p14"/>
          <p:cNvGrpSpPr/>
          <p:nvPr/>
        </p:nvGrpSpPr>
        <p:grpSpPr>
          <a:xfrm>
            <a:off x="1403648" y="1880829"/>
            <a:ext cx="3697942" cy="3505200"/>
            <a:chOff x="1403648" y="1880829"/>
            <a:chExt cx="3697942" cy="3505200"/>
          </a:xfrm>
        </p:grpSpPr>
        <p:cxnSp>
          <p:nvCxnSpPr>
            <p:cNvPr id="378" name="Google Shape;378;p14"/>
            <p:cNvCxnSpPr/>
            <p:nvPr/>
          </p:nvCxnSpPr>
          <p:spPr>
            <a:xfrm>
              <a:off x="2076001" y="1880829"/>
              <a:ext cx="0" cy="3505200"/>
            </a:xfrm>
            <a:prstGeom prst="straightConnector1">
              <a:avLst/>
            </a:prstGeom>
            <a:noFill/>
            <a:ln cap="flat" cmpd="sng" w="9525">
              <a:solidFill>
                <a:schemeClr val="dk1"/>
              </a:solidFill>
              <a:prstDash val="solid"/>
              <a:round/>
              <a:headEnd len="med" w="med" type="none"/>
              <a:tailEnd len="med" w="med" type="none"/>
            </a:ln>
          </p:spPr>
        </p:cxnSp>
        <p:cxnSp>
          <p:nvCxnSpPr>
            <p:cNvPr id="379" name="Google Shape;379;p14"/>
            <p:cNvCxnSpPr/>
            <p:nvPr/>
          </p:nvCxnSpPr>
          <p:spPr>
            <a:xfrm>
              <a:off x="2076001" y="3633429"/>
              <a:ext cx="3025589" cy="0"/>
            </a:xfrm>
            <a:prstGeom prst="straightConnector1">
              <a:avLst/>
            </a:prstGeom>
            <a:noFill/>
            <a:ln cap="flat" cmpd="sng" w="9525">
              <a:solidFill>
                <a:schemeClr val="dk1"/>
              </a:solidFill>
              <a:prstDash val="solid"/>
              <a:round/>
              <a:headEnd len="med" w="med" type="none"/>
              <a:tailEnd len="med" w="med" type="none"/>
            </a:ln>
          </p:spPr>
        </p:cxnSp>
        <p:cxnSp>
          <p:nvCxnSpPr>
            <p:cNvPr id="380" name="Google Shape;380;p14"/>
            <p:cNvCxnSpPr/>
            <p:nvPr/>
          </p:nvCxnSpPr>
          <p:spPr>
            <a:xfrm>
              <a:off x="2076001" y="3049229"/>
              <a:ext cx="504265" cy="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14"/>
            <p:cNvCxnSpPr/>
            <p:nvPr/>
          </p:nvCxnSpPr>
          <p:spPr>
            <a:xfrm rot="10800000">
              <a:off x="2580266" y="2172929"/>
              <a:ext cx="0" cy="876300"/>
            </a:xfrm>
            <a:prstGeom prst="straightConnector1">
              <a:avLst/>
            </a:prstGeom>
            <a:noFill/>
            <a:ln cap="flat" cmpd="sng" w="9525">
              <a:solidFill>
                <a:schemeClr val="dk1"/>
              </a:solidFill>
              <a:prstDash val="solid"/>
              <a:round/>
              <a:headEnd len="med" w="med" type="none"/>
              <a:tailEnd len="med" w="med" type="none"/>
            </a:ln>
          </p:spPr>
        </p:cxnSp>
        <p:cxnSp>
          <p:nvCxnSpPr>
            <p:cNvPr id="382" name="Google Shape;382;p14"/>
            <p:cNvCxnSpPr/>
            <p:nvPr/>
          </p:nvCxnSpPr>
          <p:spPr>
            <a:xfrm>
              <a:off x="2580266" y="2172929"/>
              <a:ext cx="504265" cy="0"/>
            </a:xfrm>
            <a:prstGeom prst="straightConnector1">
              <a:avLst/>
            </a:prstGeom>
            <a:noFill/>
            <a:ln cap="flat" cmpd="sng" w="9525">
              <a:solidFill>
                <a:schemeClr val="dk1"/>
              </a:solidFill>
              <a:prstDash val="solid"/>
              <a:round/>
              <a:headEnd len="med" w="med" type="none"/>
              <a:tailEnd len="med" w="med" type="none"/>
            </a:ln>
          </p:spPr>
        </p:cxnSp>
        <p:cxnSp>
          <p:nvCxnSpPr>
            <p:cNvPr id="383" name="Google Shape;383;p14"/>
            <p:cNvCxnSpPr/>
            <p:nvPr/>
          </p:nvCxnSpPr>
          <p:spPr>
            <a:xfrm>
              <a:off x="3084531" y="2172929"/>
              <a:ext cx="0" cy="87630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14"/>
            <p:cNvCxnSpPr/>
            <p:nvPr/>
          </p:nvCxnSpPr>
          <p:spPr>
            <a:xfrm>
              <a:off x="3084531" y="3049229"/>
              <a:ext cx="0" cy="584200"/>
            </a:xfrm>
            <a:prstGeom prst="straightConnector1">
              <a:avLst/>
            </a:prstGeom>
            <a:noFill/>
            <a:ln cap="flat" cmpd="sng" w="9525">
              <a:solidFill>
                <a:schemeClr val="dk1"/>
              </a:solidFill>
              <a:prstDash val="solid"/>
              <a:round/>
              <a:headEnd len="med" w="med" type="none"/>
              <a:tailEnd len="med" w="med" type="none"/>
            </a:ln>
          </p:spPr>
        </p:cxnSp>
        <p:cxnSp>
          <p:nvCxnSpPr>
            <p:cNvPr id="385" name="Google Shape;385;p14"/>
            <p:cNvCxnSpPr/>
            <p:nvPr/>
          </p:nvCxnSpPr>
          <p:spPr>
            <a:xfrm>
              <a:off x="3084531" y="3633429"/>
              <a:ext cx="0" cy="876300"/>
            </a:xfrm>
            <a:prstGeom prst="straightConnector1">
              <a:avLst/>
            </a:prstGeom>
            <a:noFill/>
            <a:ln cap="flat" cmpd="sng" w="9525">
              <a:solidFill>
                <a:schemeClr val="dk1"/>
              </a:solidFill>
              <a:prstDash val="solid"/>
              <a:round/>
              <a:headEnd len="med" w="med" type="none"/>
              <a:tailEnd len="med" w="med" type="none"/>
            </a:ln>
          </p:spPr>
        </p:cxnSp>
        <p:cxnSp>
          <p:nvCxnSpPr>
            <p:cNvPr id="386" name="Google Shape;386;p14"/>
            <p:cNvCxnSpPr/>
            <p:nvPr/>
          </p:nvCxnSpPr>
          <p:spPr>
            <a:xfrm>
              <a:off x="3084531" y="4509729"/>
              <a:ext cx="504265" cy="0"/>
            </a:xfrm>
            <a:prstGeom prst="straightConnector1">
              <a:avLst/>
            </a:prstGeom>
            <a:noFill/>
            <a:ln cap="flat" cmpd="sng" w="9525">
              <a:solidFill>
                <a:schemeClr val="dk1"/>
              </a:solidFill>
              <a:prstDash val="solid"/>
              <a:round/>
              <a:headEnd len="med" w="med" type="none"/>
              <a:tailEnd len="med" w="med" type="none"/>
            </a:ln>
          </p:spPr>
        </p:cxnSp>
        <p:cxnSp>
          <p:nvCxnSpPr>
            <p:cNvPr id="387" name="Google Shape;387;p14"/>
            <p:cNvCxnSpPr/>
            <p:nvPr/>
          </p:nvCxnSpPr>
          <p:spPr>
            <a:xfrm rot="10800000">
              <a:off x="3588796" y="3925529"/>
              <a:ext cx="0" cy="584200"/>
            </a:xfrm>
            <a:prstGeom prst="straightConnector1">
              <a:avLst/>
            </a:prstGeom>
            <a:noFill/>
            <a:ln cap="flat" cmpd="sng" w="9525">
              <a:solidFill>
                <a:schemeClr val="dk1"/>
              </a:solidFill>
              <a:prstDash val="solid"/>
              <a:round/>
              <a:headEnd len="med" w="med" type="none"/>
              <a:tailEnd len="med" w="med" type="none"/>
            </a:ln>
          </p:spPr>
        </p:cxnSp>
        <p:cxnSp>
          <p:nvCxnSpPr>
            <p:cNvPr id="388" name="Google Shape;388;p14"/>
            <p:cNvCxnSpPr/>
            <p:nvPr/>
          </p:nvCxnSpPr>
          <p:spPr>
            <a:xfrm>
              <a:off x="3588796" y="3925529"/>
              <a:ext cx="336177" cy="0"/>
            </a:xfrm>
            <a:prstGeom prst="straightConnector1">
              <a:avLst/>
            </a:prstGeom>
            <a:noFill/>
            <a:ln cap="flat" cmpd="sng" w="9525">
              <a:solidFill>
                <a:schemeClr val="dk1"/>
              </a:solidFill>
              <a:prstDash val="solid"/>
              <a:round/>
              <a:headEnd len="med" w="med" type="none"/>
              <a:tailEnd len="med" w="med" type="none"/>
            </a:ln>
          </p:spPr>
        </p:cxnSp>
        <p:cxnSp>
          <p:nvCxnSpPr>
            <p:cNvPr id="389" name="Google Shape;389;p14"/>
            <p:cNvCxnSpPr/>
            <p:nvPr/>
          </p:nvCxnSpPr>
          <p:spPr>
            <a:xfrm rot="10800000">
              <a:off x="3924972" y="3049229"/>
              <a:ext cx="0" cy="876300"/>
            </a:xfrm>
            <a:prstGeom prst="straightConnector1">
              <a:avLst/>
            </a:prstGeom>
            <a:noFill/>
            <a:ln cap="flat" cmpd="sng" w="9525">
              <a:solidFill>
                <a:schemeClr val="dk1"/>
              </a:solidFill>
              <a:prstDash val="solid"/>
              <a:round/>
              <a:headEnd len="med" w="med" type="none"/>
              <a:tailEnd len="med" w="med" type="none"/>
            </a:ln>
          </p:spPr>
        </p:cxnSp>
        <p:cxnSp>
          <p:nvCxnSpPr>
            <p:cNvPr id="390" name="Google Shape;390;p14"/>
            <p:cNvCxnSpPr/>
            <p:nvPr/>
          </p:nvCxnSpPr>
          <p:spPr>
            <a:xfrm>
              <a:off x="3924972" y="3049229"/>
              <a:ext cx="672353" cy="0"/>
            </a:xfrm>
            <a:prstGeom prst="straightConnector1">
              <a:avLst/>
            </a:prstGeom>
            <a:noFill/>
            <a:ln cap="flat" cmpd="sng" w="9525">
              <a:solidFill>
                <a:schemeClr val="dk1"/>
              </a:solidFill>
              <a:prstDash val="solid"/>
              <a:round/>
              <a:headEnd len="med" w="med" type="none"/>
              <a:tailEnd len="med" w="med" type="none"/>
            </a:ln>
          </p:spPr>
        </p:cxnSp>
        <p:sp>
          <p:nvSpPr>
            <p:cNvPr id="391" name="Google Shape;391;p14"/>
            <p:cNvSpPr txBox="1"/>
            <p:nvPr/>
          </p:nvSpPr>
          <p:spPr>
            <a:xfrm>
              <a:off x="4093060" y="4509729"/>
              <a:ext cx="504265"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t</a:t>
              </a:r>
              <a:endParaRPr sz="2400">
                <a:solidFill>
                  <a:schemeClr val="dk1"/>
                </a:solidFill>
                <a:latin typeface="Twentieth Century"/>
                <a:ea typeface="Twentieth Century"/>
                <a:cs typeface="Twentieth Century"/>
                <a:sym typeface="Twentieth Century"/>
              </a:endParaRPr>
            </a:p>
          </p:txBody>
        </p:sp>
        <p:cxnSp>
          <p:nvCxnSpPr>
            <p:cNvPr id="392" name="Google Shape;392;p14"/>
            <p:cNvCxnSpPr/>
            <p:nvPr/>
          </p:nvCxnSpPr>
          <p:spPr>
            <a:xfrm>
              <a:off x="4429237" y="4801829"/>
              <a:ext cx="504265" cy="0"/>
            </a:xfrm>
            <a:prstGeom prst="straightConnector1">
              <a:avLst/>
            </a:prstGeom>
            <a:noFill/>
            <a:ln cap="flat" cmpd="sng" w="9525">
              <a:solidFill>
                <a:schemeClr val="dk1"/>
              </a:solidFill>
              <a:prstDash val="solid"/>
              <a:round/>
              <a:headEnd len="med" w="med" type="none"/>
              <a:tailEnd len="med" w="med" type="triangle"/>
            </a:ln>
          </p:spPr>
        </p:cxnSp>
        <p:sp>
          <p:nvSpPr>
            <p:cNvPr id="393" name="Google Shape;393;p14"/>
            <p:cNvSpPr txBox="1"/>
            <p:nvPr/>
          </p:nvSpPr>
          <p:spPr>
            <a:xfrm>
              <a:off x="1403648" y="2757129"/>
              <a:ext cx="504265"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x</a:t>
              </a:r>
              <a:endParaRPr sz="2400">
                <a:solidFill>
                  <a:schemeClr val="dk1"/>
                </a:solidFill>
                <a:latin typeface="Twentieth Century"/>
                <a:ea typeface="Twentieth Century"/>
                <a:cs typeface="Twentieth Century"/>
                <a:sym typeface="Twentieth Century"/>
              </a:endParaRPr>
            </a:p>
          </p:txBody>
        </p:sp>
        <p:cxnSp>
          <p:nvCxnSpPr>
            <p:cNvPr id="394" name="Google Shape;394;p14"/>
            <p:cNvCxnSpPr/>
            <p:nvPr/>
          </p:nvCxnSpPr>
          <p:spPr>
            <a:xfrm rot="10800000">
              <a:off x="1571736" y="2172929"/>
              <a:ext cx="0" cy="584200"/>
            </a:xfrm>
            <a:prstGeom prst="straightConnector1">
              <a:avLst/>
            </a:prstGeom>
            <a:noFill/>
            <a:ln cap="flat" cmpd="sng" w="9525">
              <a:solidFill>
                <a:schemeClr val="dk1"/>
              </a:solidFill>
              <a:prstDash val="solid"/>
              <a:round/>
              <a:headEnd len="med" w="med" type="none"/>
              <a:tailEnd len="med" w="med" type="triangle"/>
            </a:ln>
          </p:spPr>
        </p:cxnSp>
      </p:grpSp>
      <p:sp>
        <p:nvSpPr>
          <p:cNvPr id="395" name="Google Shape;395;p14"/>
          <p:cNvSpPr txBox="1"/>
          <p:nvPr/>
        </p:nvSpPr>
        <p:spPr>
          <a:xfrm>
            <a:off x="4088391" y="5239150"/>
            <a:ext cx="1185956" cy="438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DA/CT Signal</a:t>
            </a:r>
            <a:endParaRPr sz="2000">
              <a:solidFill>
                <a:schemeClr val="dk1"/>
              </a:solidFill>
              <a:latin typeface="Twentieth Century"/>
              <a:ea typeface="Twentieth Century"/>
              <a:cs typeface="Twentieth Century"/>
              <a:sym typeface="Twentieth Century"/>
            </a:endParaRPr>
          </a:p>
        </p:txBody>
      </p:sp>
      <p:grpSp>
        <p:nvGrpSpPr>
          <p:cNvPr id="396" name="Google Shape;396;p14"/>
          <p:cNvGrpSpPr/>
          <p:nvPr/>
        </p:nvGrpSpPr>
        <p:grpSpPr>
          <a:xfrm>
            <a:off x="1047060" y="5677300"/>
            <a:ext cx="7238613" cy="979286"/>
            <a:chOff x="1047060" y="5677300"/>
            <a:chExt cx="7238613" cy="979286"/>
          </a:xfrm>
        </p:grpSpPr>
        <p:sp>
          <p:nvSpPr>
            <p:cNvPr id="397" name="Google Shape;397;p14"/>
            <p:cNvSpPr/>
            <p:nvPr/>
          </p:nvSpPr>
          <p:spPr>
            <a:xfrm>
              <a:off x="2987824" y="5733256"/>
              <a:ext cx="1273324" cy="9001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398" name="Google Shape;398;p14"/>
            <p:cNvCxnSpPr/>
            <p:nvPr/>
          </p:nvCxnSpPr>
          <p:spPr>
            <a:xfrm>
              <a:off x="2341988" y="5913276"/>
              <a:ext cx="659691" cy="0"/>
            </a:xfrm>
            <a:prstGeom prst="straightConnector1">
              <a:avLst/>
            </a:prstGeom>
            <a:noFill/>
            <a:ln cap="flat" cmpd="sng" w="38100">
              <a:solidFill>
                <a:schemeClr val="accent1"/>
              </a:solidFill>
              <a:prstDash val="solid"/>
              <a:round/>
              <a:headEnd len="sm" w="sm" type="none"/>
              <a:tailEnd len="med" w="med" type="stealth"/>
            </a:ln>
          </p:spPr>
        </p:cxnSp>
        <p:cxnSp>
          <p:nvCxnSpPr>
            <p:cNvPr id="399" name="Google Shape;399;p14"/>
            <p:cNvCxnSpPr/>
            <p:nvPr/>
          </p:nvCxnSpPr>
          <p:spPr>
            <a:xfrm>
              <a:off x="2339752" y="6165304"/>
              <a:ext cx="659691" cy="0"/>
            </a:xfrm>
            <a:prstGeom prst="straightConnector1">
              <a:avLst/>
            </a:prstGeom>
            <a:noFill/>
            <a:ln cap="flat" cmpd="sng" w="38100">
              <a:solidFill>
                <a:schemeClr val="accent1"/>
              </a:solidFill>
              <a:prstDash val="solid"/>
              <a:round/>
              <a:headEnd len="sm" w="sm" type="none"/>
              <a:tailEnd len="med" w="med" type="stealth"/>
            </a:ln>
          </p:spPr>
        </p:cxnSp>
        <p:cxnSp>
          <p:nvCxnSpPr>
            <p:cNvPr id="400" name="Google Shape;400;p14"/>
            <p:cNvCxnSpPr/>
            <p:nvPr/>
          </p:nvCxnSpPr>
          <p:spPr>
            <a:xfrm>
              <a:off x="2328133" y="6367473"/>
              <a:ext cx="659691" cy="0"/>
            </a:xfrm>
            <a:prstGeom prst="straightConnector1">
              <a:avLst/>
            </a:prstGeom>
            <a:noFill/>
            <a:ln cap="flat" cmpd="sng" w="38100">
              <a:solidFill>
                <a:schemeClr val="accent1"/>
              </a:solidFill>
              <a:prstDash val="dash"/>
              <a:round/>
              <a:headEnd len="sm" w="sm" type="none"/>
              <a:tailEnd len="med" w="med" type="stealth"/>
            </a:ln>
          </p:spPr>
        </p:cxnSp>
        <p:cxnSp>
          <p:nvCxnSpPr>
            <p:cNvPr id="401" name="Google Shape;401;p14"/>
            <p:cNvCxnSpPr/>
            <p:nvPr/>
          </p:nvCxnSpPr>
          <p:spPr>
            <a:xfrm>
              <a:off x="2303748" y="6525344"/>
              <a:ext cx="659691" cy="0"/>
            </a:xfrm>
            <a:prstGeom prst="straightConnector1">
              <a:avLst/>
            </a:prstGeom>
            <a:noFill/>
            <a:ln cap="flat" cmpd="sng" w="38100">
              <a:solidFill>
                <a:schemeClr val="accent1"/>
              </a:solidFill>
              <a:prstDash val="solid"/>
              <a:round/>
              <a:headEnd len="sm" w="sm" type="none"/>
              <a:tailEnd len="med" w="med" type="stealth"/>
            </a:ln>
          </p:spPr>
        </p:cxnSp>
        <p:sp>
          <p:nvSpPr>
            <p:cNvPr id="402" name="Google Shape;402;p14"/>
            <p:cNvSpPr txBox="1"/>
            <p:nvPr/>
          </p:nvSpPr>
          <p:spPr>
            <a:xfrm>
              <a:off x="3084531" y="5733256"/>
              <a:ext cx="151279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Digital to</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Analog converter</a:t>
              </a:r>
              <a:endParaRPr sz="1800">
                <a:solidFill>
                  <a:schemeClr val="dk1"/>
                </a:solidFill>
                <a:latin typeface="Twentieth Century"/>
                <a:ea typeface="Twentieth Century"/>
                <a:cs typeface="Twentieth Century"/>
                <a:sym typeface="Twentieth Century"/>
              </a:endParaRPr>
            </a:p>
          </p:txBody>
        </p:sp>
        <p:cxnSp>
          <p:nvCxnSpPr>
            <p:cNvPr id="403" name="Google Shape;403;p14"/>
            <p:cNvCxnSpPr/>
            <p:nvPr/>
          </p:nvCxnSpPr>
          <p:spPr>
            <a:xfrm>
              <a:off x="4272349" y="6165304"/>
              <a:ext cx="659691" cy="0"/>
            </a:xfrm>
            <a:prstGeom prst="straightConnector1">
              <a:avLst/>
            </a:prstGeom>
            <a:noFill/>
            <a:ln cap="flat" cmpd="sng" w="38100">
              <a:solidFill>
                <a:schemeClr val="accent1"/>
              </a:solidFill>
              <a:prstDash val="solid"/>
              <a:round/>
              <a:headEnd len="sm" w="sm" type="none"/>
              <a:tailEnd len="med" w="med" type="stealth"/>
            </a:ln>
          </p:spPr>
        </p:cxnSp>
        <p:sp>
          <p:nvSpPr>
            <p:cNvPr id="404" name="Google Shape;404;p14"/>
            <p:cNvSpPr txBox="1"/>
            <p:nvPr/>
          </p:nvSpPr>
          <p:spPr>
            <a:xfrm>
              <a:off x="1047060" y="5744496"/>
              <a:ext cx="100832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Digital input</a:t>
              </a:r>
              <a:endParaRPr sz="2400">
                <a:solidFill>
                  <a:schemeClr val="dk1"/>
                </a:solidFill>
                <a:latin typeface="Twentieth Century"/>
                <a:ea typeface="Twentieth Century"/>
                <a:cs typeface="Twentieth Century"/>
                <a:sym typeface="Twentieth Century"/>
              </a:endParaRPr>
            </a:p>
          </p:txBody>
        </p:sp>
        <p:sp>
          <p:nvSpPr>
            <p:cNvPr id="405" name="Google Shape;405;p14"/>
            <p:cNvSpPr txBox="1"/>
            <p:nvPr/>
          </p:nvSpPr>
          <p:spPr>
            <a:xfrm>
              <a:off x="7133545" y="5677300"/>
              <a:ext cx="115212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Analog Output</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CA/CT</a:t>
              </a:r>
              <a:endParaRPr sz="1800">
                <a:solidFill>
                  <a:schemeClr val="dk1"/>
                </a:solidFill>
                <a:latin typeface="Twentieth Century"/>
                <a:ea typeface="Twentieth Century"/>
                <a:cs typeface="Twentieth Century"/>
                <a:sym typeface="Twentieth Century"/>
              </a:endParaRPr>
            </a:p>
          </p:txBody>
        </p:sp>
        <p:sp>
          <p:nvSpPr>
            <p:cNvPr id="406" name="Google Shape;406;p14"/>
            <p:cNvSpPr txBox="1"/>
            <p:nvPr/>
          </p:nvSpPr>
          <p:spPr>
            <a:xfrm>
              <a:off x="4931414" y="5697252"/>
              <a:ext cx="1512794" cy="92333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Analog Filter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cxnSp>
          <p:nvCxnSpPr>
            <p:cNvPr id="407" name="Google Shape;407;p14"/>
            <p:cNvCxnSpPr/>
            <p:nvPr/>
          </p:nvCxnSpPr>
          <p:spPr>
            <a:xfrm>
              <a:off x="6444208" y="6165304"/>
              <a:ext cx="659691" cy="0"/>
            </a:xfrm>
            <a:prstGeom prst="straightConnector1">
              <a:avLst/>
            </a:prstGeom>
            <a:noFill/>
            <a:ln cap="flat" cmpd="sng" w="38100">
              <a:solidFill>
                <a:schemeClr val="accent1"/>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500"/>
                                        <p:tgtEl>
                                          <p:spTgt spid="3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500"/>
                                        <p:tgtEl>
                                          <p:spTgt spid="3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Basic Elements of a DSP System</a:t>
            </a:r>
            <a:endParaRPr/>
          </a:p>
        </p:txBody>
      </p:sp>
      <p:sp>
        <p:nvSpPr>
          <p:cNvPr id="413" name="Google Shape;413;p15"/>
          <p:cNvSpPr/>
          <p:nvPr/>
        </p:nvSpPr>
        <p:spPr>
          <a:xfrm>
            <a:off x="1295400" y="3048000"/>
            <a:ext cx="1371600" cy="9906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14" name="Google Shape;414;p15"/>
          <p:cNvSpPr/>
          <p:nvPr/>
        </p:nvSpPr>
        <p:spPr>
          <a:xfrm>
            <a:off x="3352800" y="3006435"/>
            <a:ext cx="1371600" cy="9906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15" name="Google Shape;415;p15"/>
          <p:cNvSpPr/>
          <p:nvPr/>
        </p:nvSpPr>
        <p:spPr>
          <a:xfrm>
            <a:off x="5465620" y="2999510"/>
            <a:ext cx="1371600" cy="9906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416" name="Google Shape;416;p15"/>
          <p:cNvCxnSpPr/>
          <p:nvPr/>
        </p:nvCxnSpPr>
        <p:spPr>
          <a:xfrm>
            <a:off x="609600" y="3543300"/>
            <a:ext cx="762000" cy="0"/>
          </a:xfrm>
          <a:prstGeom prst="straightConnector1">
            <a:avLst/>
          </a:prstGeom>
          <a:noFill/>
          <a:ln cap="flat" cmpd="sng" w="57150">
            <a:solidFill>
              <a:schemeClr val="accent1"/>
            </a:solidFill>
            <a:prstDash val="solid"/>
            <a:round/>
            <a:headEnd len="sm" w="sm" type="none"/>
            <a:tailEnd len="med" w="med" type="stealth"/>
          </a:ln>
        </p:spPr>
      </p:cxnSp>
      <p:cxnSp>
        <p:nvCxnSpPr>
          <p:cNvPr id="417" name="Google Shape;417;p15"/>
          <p:cNvCxnSpPr/>
          <p:nvPr/>
        </p:nvCxnSpPr>
        <p:spPr>
          <a:xfrm>
            <a:off x="4724400" y="3498273"/>
            <a:ext cx="762000" cy="0"/>
          </a:xfrm>
          <a:prstGeom prst="straightConnector1">
            <a:avLst/>
          </a:prstGeom>
          <a:noFill/>
          <a:ln cap="flat" cmpd="sng" w="57150">
            <a:solidFill>
              <a:schemeClr val="accent1"/>
            </a:solidFill>
            <a:prstDash val="solid"/>
            <a:round/>
            <a:headEnd len="sm" w="sm" type="none"/>
            <a:tailEnd len="med" w="med" type="stealth"/>
          </a:ln>
        </p:spPr>
      </p:cxnSp>
      <p:cxnSp>
        <p:nvCxnSpPr>
          <p:cNvPr id="418" name="Google Shape;418;p15"/>
          <p:cNvCxnSpPr/>
          <p:nvPr/>
        </p:nvCxnSpPr>
        <p:spPr>
          <a:xfrm>
            <a:off x="2667000" y="3505200"/>
            <a:ext cx="762000" cy="0"/>
          </a:xfrm>
          <a:prstGeom prst="straightConnector1">
            <a:avLst/>
          </a:prstGeom>
          <a:noFill/>
          <a:ln cap="flat" cmpd="sng" w="57150">
            <a:solidFill>
              <a:schemeClr val="accent1"/>
            </a:solidFill>
            <a:prstDash val="solid"/>
            <a:round/>
            <a:headEnd len="sm" w="sm" type="none"/>
            <a:tailEnd len="med" w="med" type="stealth"/>
          </a:ln>
        </p:spPr>
      </p:cxnSp>
      <p:cxnSp>
        <p:nvCxnSpPr>
          <p:cNvPr id="419" name="Google Shape;419;p15"/>
          <p:cNvCxnSpPr/>
          <p:nvPr/>
        </p:nvCxnSpPr>
        <p:spPr>
          <a:xfrm>
            <a:off x="6858000" y="3505200"/>
            <a:ext cx="762000" cy="0"/>
          </a:xfrm>
          <a:prstGeom prst="straightConnector1">
            <a:avLst/>
          </a:prstGeom>
          <a:noFill/>
          <a:ln cap="flat" cmpd="sng" w="57150">
            <a:solidFill>
              <a:schemeClr val="accent1"/>
            </a:solidFill>
            <a:prstDash val="solid"/>
            <a:round/>
            <a:headEnd len="sm" w="sm" type="none"/>
            <a:tailEnd len="med" w="med" type="stealth"/>
          </a:ln>
        </p:spPr>
      </p:cxnSp>
      <p:sp>
        <p:nvSpPr>
          <p:cNvPr id="420" name="Google Shape;420;p15"/>
          <p:cNvSpPr txBox="1"/>
          <p:nvPr/>
        </p:nvSpPr>
        <p:spPr>
          <a:xfrm>
            <a:off x="1600200" y="3364468"/>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ADC</a:t>
            </a:r>
            <a:endParaRPr sz="1800">
              <a:solidFill>
                <a:schemeClr val="dk1"/>
              </a:solidFill>
              <a:latin typeface="Twentieth Century"/>
              <a:ea typeface="Twentieth Century"/>
              <a:cs typeface="Twentieth Century"/>
              <a:sym typeface="Twentieth Century"/>
            </a:endParaRPr>
          </a:p>
        </p:txBody>
      </p:sp>
      <p:sp>
        <p:nvSpPr>
          <p:cNvPr id="421" name="Google Shape;421;p15"/>
          <p:cNvSpPr txBox="1"/>
          <p:nvPr/>
        </p:nvSpPr>
        <p:spPr>
          <a:xfrm>
            <a:off x="3429000" y="3048000"/>
            <a:ext cx="1295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Digital signal processor</a:t>
            </a:r>
            <a:endParaRPr sz="1800">
              <a:solidFill>
                <a:schemeClr val="dk1"/>
              </a:solidFill>
              <a:latin typeface="Twentieth Century"/>
              <a:ea typeface="Twentieth Century"/>
              <a:cs typeface="Twentieth Century"/>
              <a:sym typeface="Twentieth Century"/>
            </a:endParaRPr>
          </a:p>
        </p:txBody>
      </p:sp>
      <p:sp>
        <p:nvSpPr>
          <p:cNvPr id="422" name="Google Shape;422;p15"/>
          <p:cNvSpPr txBox="1"/>
          <p:nvPr/>
        </p:nvSpPr>
        <p:spPr>
          <a:xfrm>
            <a:off x="5638800" y="3276600"/>
            <a:ext cx="11984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DAC+Filter</a:t>
            </a:r>
            <a:endParaRPr sz="1800">
              <a:solidFill>
                <a:schemeClr val="dk1"/>
              </a:solidFill>
              <a:latin typeface="Twentieth Century"/>
              <a:ea typeface="Twentieth Century"/>
              <a:cs typeface="Twentieth Century"/>
              <a:sym typeface="Twentieth Century"/>
            </a:endParaRPr>
          </a:p>
        </p:txBody>
      </p:sp>
      <p:sp>
        <p:nvSpPr>
          <p:cNvPr id="423" name="Google Shape;423;p15"/>
          <p:cNvSpPr txBox="1"/>
          <p:nvPr/>
        </p:nvSpPr>
        <p:spPr>
          <a:xfrm>
            <a:off x="228600" y="3971330"/>
            <a:ext cx="1066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Analog input</a:t>
            </a:r>
            <a:endParaRPr sz="2400">
              <a:solidFill>
                <a:schemeClr val="dk1"/>
              </a:solidFill>
              <a:latin typeface="Twentieth Century"/>
              <a:ea typeface="Twentieth Century"/>
              <a:cs typeface="Twentieth Century"/>
              <a:sym typeface="Twentieth Century"/>
            </a:endParaRPr>
          </a:p>
        </p:txBody>
      </p:sp>
      <p:sp>
        <p:nvSpPr>
          <p:cNvPr id="424" name="Google Shape;424;p15"/>
          <p:cNvSpPr txBox="1"/>
          <p:nvPr/>
        </p:nvSpPr>
        <p:spPr>
          <a:xfrm>
            <a:off x="7315200" y="3733800"/>
            <a:ext cx="1066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Analog Output</a:t>
            </a:r>
            <a:endParaRPr sz="2400">
              <a:solidFill>
                <a:schemeClr val="dk1"/>
              </a:solidFill>
              <a:latin typeface="Twentieth Century"/>
              <a:ea typeface="Twentieth Century"/>
              <a:cs typeface="Twentieth Century"/>
              <a:sym typeface="Twentieth Century"/>
            </a:endParaRPr>
          </a:p>
        </p:txBody>
      </p:sp>
      <p:cxnSp>
        <p:nvCxnSpPr>
          <p:cNvPr id="425" name="Google Shape;425;p15"/>
          <p:cNvCxnSpPr>
            <a:stCxn id="414" idx="2"/>
          </p:cNvCxnSpPr>
          <p:nvPr/>
        </p:nvCxnSpPr>
        <p:spPr>
          <a:xfrm>
            <a:off x="4038600" y="3997035"/>
            <a:ext cx="0" cy="805200"/>
          </a:xfrm>
          <a:prstGeom prst="straightConnector1">
            <a:avLst/>
          </a:prstGeom>
          <a:noFill/>
          <a:ln cap="flat" cmpd="sng" w="38100">
            <a:solidFill>
              <a:schemeClr val="accent1"/>
            </a:solidFill>
            <a:prstDash val="solid"/>
            <a:round/>
            <a:headEnd len="sm" w="sm" type="none"/>
            <a:tailEnd len="sm" w="sm" type="none"/>
          </a:ln>
        </p:spPr>
      </p:cxnSp>
      <p:cxnSp>
        <p:nvCxnSpPr>
          <p:cNvPr id="426" name="Google Shape;426;p15"/>
          <p:cNvCxnSpPr/>
          <p:nvPr/>
        </p:nvCxnSpPr>
        <p:spPr>
          <a:xfrm rot="10800000">
            <a:off x="1981200" y="4802327"/>
            <a:ext cx="2057400" cy="0"/>
          </a:xfrm>
          <a:prstGeom prst="straightConnector1">
            <a:avLst/>
          </a:prstGeom>
          <a:noFill/>
          <a:ln cap="flat" cmpd="sng" w="38100">
            <a:solidFill>
              <a:schemeClr val="accent1"/>
            </a:solidFill>
            <a:prstDash val="solid"/>
            <a:round/>
            <a:headEnd len="sm" w="sm" type="none"/>
            <a:tailEnd len="sm" w="sm" type="none"/>
          </a:ln>
        </p:spPr>
      </p:cxnSp>
      <p:cxnSp>
        <p:nvCxnSpPr>
          <p:cNvPr id="427" name="Google Shape;427;p15"/>
          <p:cNvCxnSpPr>
            <a:endCxn id="413" idx="2"/>
          </p:cNvCxnSpPr>
          <p:nvPr/>
        </p:nvCxnSpPr>
        <p:spPr>
          <a:xfrm rot="10800000">
            <a:off x="1981200" y="4038600"/>
            <a:ext cx="0" cy="763800"/>
          </a:xfrm>
          <a:prstGeom prst="straightConnector1">
            <a:avLst/>
          </a:prstGeom>
          <a:noFill/>
          <a:ln cap="flat" cmpd="sng" w="38100">
            <a:solidFill>
              <a:schemeClr val="accent1"/>
            </a:solidFill>
            <a:prstDash val="solid"/>
            <a:round/>
            <a:headEnd len="sm" w="sm" type="none"/>
            <a:tailEnd len="med" w="med" type="stealth"/>
          </a:ln>
        </p:spPr>
      </p:cxnSp>
      <p:sp>
        <p:nvSpPr>
          <p:cNvPr id="428" name="Google Shape;428;p15"/>
          <p:cNvSpPr txBox="1"/>
          <p:nvPr/>
        </p:nvSpPr>
        <p:spPr>
          <a:xfrm>
            <a:off x="1981200" y="4977172"/>
            <a:ext cx="16907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Start conversion</a:t>
            </a:r>
            <a:endParaRPr sz="2400">
              <a:solidFill>
                <a:schemeClr val="dk1"/>
              </a:solidFill>
              <a:latin typeface="Twentieth Century"/>
              <a:ea typeface="Twentieth Century"/>
              <a:cs typeface="Twentieth Century"/>
              <a:sym typeface="Twentieth Century"/>
            </a:endParaRPr>
          </a:p>
        </p:txBody>
      </p:sp>
      <p:cxnSp>
        <p:nvCxnSpPr>
          <p:cNvPr id="429" name="Google Shape;429;p15"/>
          <p:cNvCxnSpPr/>
          <p:nvPr/>
        </p:nvCxnSpPr>
        <p:spPr>
          <a:xfrm>
            <a:off x="2667000" y="3733800"/>
            <a:ext cx="685800" cy="0"/>
          </a:xfrm>
          <a:prstGeom prst="straightConnector1">
            <a:avLst/>
          </a:prstGeom>
          <a:noFill/>
          <a:ln cap="flat" cmpd="sng" w="38100">
            <a:solidFill>
              <a:schemeClr val="accent1"/>
            </a:solidFill>
            <a:prstDash val="dash"/>
            <a:round/>
            <a:headEnd len="sm" w="sm" type="none"/>
            <a:tailEnd len="med" w="med" type="stealth"/>
          </a:ln>
        </p:spPr>
      </p:cxnSp>
      <p:sp>
        <p:nvSpPr>
          <p:cNvPr id="430" name="Google Shape;430;p15"/>
          <p:cNvSpPr txBox="1"/>
          <p:nvPr/>
        </p:nvSpPr>
        <p:spPr>
          <a:xfrm>
            <a:off x="2826550" y="3971330"/>
            <a:ext cx="6024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EOC</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Comparison of DSP and ASP</a:t>
            </a:r>
            <a:endParaRPr/>
          </a:p>
        </p:txBody>
      </p:sp>
      <p:graphicFrame>
        <p:nvGraphicFramePr>
          <p:cNvPr id="436" name="Google Shape;436;p16"/>
          <p:cNvGraphicFramePr/>
          <p:nvPr/>
        </p:nvGraphicFramePr>
        <p:xfrm>
          <a:off x="1447800" y="1905000"/>
          <a:ext cx="3000000" cy="3000000"/>
        </p:xfrm>
        <a:graphic>
          <a:graphicData uri="http://schemas.openxmlformats.org/drawingml/2006/table">
            <a:tbl>
              <a:tblPr bandRow="1" firstRow="1">
                <a:noFill/>
                <a:tableStyleId>{D69E8B5F-26D7-439A-8102-8CBF707EBA25}</a:tableStyleId>
              </a:tblPr>
              <a:tblGrid>
                <a:gridCol w="2032000"/>
                <a:gridCol w="2032000"/>
                <a:gridCol w="2032000"/>
              </a:tblGrid>
              <a:tr h="370850">
                <a:tc>
                  <a:txBody>
                    <a:bodyPr/>
                    <a:lstStyle/>
                    <a:p>
                      <a:pPr indent="0" lvl="0" marL="0" marR="0" rtl="0" algn="l">
                        <a:spcBef>
                          <a:spcPts val="0"/>
                        </a:spcBef>
                        <a:spcAft>
                          <a:spcPts val="0"/>
                        </a:spcAft>
                        <a:buNone/>
                      </a:pPr>
                      <a:r>
                        <a:rPr lang="en-US" sz="2000"/>
                        <a:t>Feature</a:t>
                      </a:r>
                      <a:endParaRPr sz="2000"/>
                    </a:p>
                  </a:txBody>
                  <a:tcPr marT="45725" marB="45725" marR="91450" marL="91450"/>
                </a:tc>
                <a:tc>
                  <a:txBody>
                    <a:bodyPr/>
                    <a:lstStyle/>
                    <a:p>
                      <a:pPr indent="0" lvl="0" marL="0" marR="0" rtl="0" algn="l">
                        <a:spcBef>
                          <a:spcPts val="0"/>
                        </a:spcBef>
                        <a:spcAft>
                          <a:spcPts val="0"/>
                        </a:spcAft>
                        <a:buNone/>
                      </a:pPr>
                      <a:r>
                        <a:rPr lang="en-US" sz="2000"/>
                        <a:t>ASP</a:t>
                      </a:r>
                      <a:endParaRPr sz="2000"/>
                    </a:p>
                  </a:txBody>
                  <a:tcPr marT="45725" marB="45725" marR="91450" marL="91450"/>
                </a:tc>
                <a:tc>
                  <a:txBody>
                    <a:bodyPr/>
                    <a:lstStyle/>
                    <a:p>
                      <a:pPr indent="0" lvl="0" marL="0" marR="0" rtl="0" algn="l">
                        <a:spcBef>
                          <a:spcPts val="0"/>
                        </a:spcBef>
                        <a:spcAft>
                          <a:spcPts val="0"/>
                        </a:spcAft>
                        <a:buNone/>
                      </a:pPr>
                      <a:r>
                        <a:rPr lang="en-US" sz="2000"/>
                        <a:t>DSP</a:t>
                      </a:r>
                      <a:endParaRPr sz="2000"/>
                    </a:p>
                  </a:txBody>
                  <a:tcPr marT="45725" marB="45725" marR="91450" marL="91450"/>
                </a:tc>
              </a:tr>
              <a:tr h="370850">
                <a:tc>
                  <a:txBody>
                    <a:bodyPr/>
                    <a:lstStyle/>
                    <a:p>
                      <a:pPr indent="0" lvl="0" marL="0" marR="0" rtl="0" algn="l">
                        <a:spcBef>
                          <a:spcPts val="0"/>
                        </a:spcBef>
                        <a:spcAft>
                          <a:spcPts val="0"/>
                        </a:spcAft>
                        <a:buNone/>
                      </a:pPr>
                      <a:r>
                        <a:rPr lang="en-US" sz="2000"/>
                        <a:t>Speed</a:t>
                      </a:r>
                      <a:endParaRPr sz="2000"/>
                    </a:p>
                  </a:txBody>
                  <a:tcPr marT="45725" marB="45725" marR="91450" marL="91450"/>
                </a:tc>
                <a:tc>
                  <a:txBody>
                    <a:bodyPr/>
                    <a:lstStyle/>
                    <a:p>
                      <a:pPr indent="0" lvl="0" marL="0" marR="0" rtl="0" algn="l">
                        <a:spcBef>
                          <a:spcPts val="0"/>
                        </a:spcBef>
                        <a:spcAft>
                          <a:spcPts val="0"/>
                        </a:spcAft>
                        <a:buNone/>
                      </a:pPr>
                      <a:r>
                        <a:rPr lang="en-US" sz="2000"/>
                        <a:t>Fast</a:t>
                      </a:r>
                      <a:endParaRPr sz="2000"/>
                    </a:p>
                  </a:txBody>
                  <a:tcPr marT="45725" marB="45725" marR="91450" marL="91450"/>
                </a:tc>
                <a:tc>
                  <a:txBody>
                    <a:bodyPr/>
                    <a:lstStyle/>
                    <a:p>
                      <a:pPr indent="0" lvl="0" marL="0" marR="0" rtl="0" algn="l">
                        <a:spcBef>
                          <a:spcPts val="0"/>
                        </a:spcBef>
                        <a:spcAft>
                          <a:spcPts val="0"/>
                        </a:spcAft>
                        <a:buNone/>
                      </a:pPr>
                      <a:r>
                        <a:rPr lang="en-US" sz="2000"/>
                        <a:t>Moderate</a:t>
                      </a:r>
                      <a:endParaRPr sz="2000"/>
                    </a:p>
                  </a:txBody>
                  <a:tcPr marT="45725" marB="45725" marR="91450" marL="91450"/>
                </a:tc>
              </a:tr>
              <a:tr h="370850">
                <a:tc>
                  <a:txBody>
                    <a:bodyPr/>
                    <a:lstStyle/>
                    <a:p>
                      <a:pPr indent="0" lvl="0" marL="0" marR="0" rtl="0" algn="l">
                        <a:spcBef>
                          <a:spcPts val="0"/>
                        </a:spcBef>
                        <a:spcAft>
                          <a:spcPts val="0"/>
                        </a:spcAft>
                        <a:buNone/>
                      </a:pPr>
                      <a:r>
                        <a:rPr lang="en-US" sz="2000"/>
                        <a:t>Cost</a:t>
                      </a:r>
                      <a:endParaRPr sz="2000"/>
                    </a:p>
                  </a:txBody>
                  <a:tcPr marT="45725" marB="45725" marR="91450" marL="91450"/>
                </a:tc>
                <a:tc>
                  <a:txBody>
                    <a:bodyPr/>
                    <a:lstStyle/>
                    <a:p>
                      <a:pPr indent="0" lvl="0" marL="0" marR="0" rtl="0" algn="l">
                        <a:spcBef>
                          <a:spcPts val="0"/>
                        </a:spcBef>
                        <a:spcAft>
                          <a:spcPts val="0"/>
                        </a:spcAft>
                        <a:buNone/>
                      </a:pPr>
                      <a:r>
                        <a:rPr lang="en-US" sz="2000"/>
                        <a:t>Low to moderate</a:t>
                      </a:r>
                      <a:endParaRPr sz="2000"/>
                    </a:p>
                  </a:txBody>
                  <a:tcPr marT="45725" marB="45725" marR="91450" marL="91450"/>
                </a:tc>
                <a:tc>
                  <a:txBody>
                    <a:bodyPr/>
                    <a:lstStyle/>
                    <a:p>
                      <a:pPr indent="0" lvl="0" marL="0" marR="0" rtl="0" algn="l">
                        <a:spcBef>
                          <a:spcPts val="0"/>
                        </a:spcBef>
                        <a:spcAft>
                          <a:spcPts val="0"/>
                        </a:spcAft>
                        <a:buNone/>
                      </a:pPr>
                      <a:r>
                        <a:rPr lang="en-US" sz="2000"/>
                        <a:t>Moderate</a:t>
                      </a:r>
                      <a:endParaRPr sz="2000"/>
                    </a:p>
                  </a:txBody>
                  <a:tcPr marT="45725" marB="45725" marR="91450" marL="91450"/>
                </a:tc>
              </a:tr>
              <a:tr h="370850">
                <a:tc>
                  <a:txBody>
                    <a:bodyPr/>
                    <a:lstStyle/>
                    <a:p>
                      <a:pPr indent="0" lvl="0" marL="0" marR="0" rtl="0" algn="l">
                        <a:spcBef>
                          <a:spcPts val="0"/>
                        </a:spcBef>
                        <a:spcAft>
                          <a:spcPts val="0"/>
                        </a:spcAft>
                        <a:buNone/>
                      </a:pPr>
                      <a:r>
                        <a:rPr lang="en-US" sz="2000"/>
                        <a:t>Flexibility</a:t>
                      </a:r>
                      <a:endParaRPr sz="2000"/>
                    </a:p>
                  </a:txBody>
                  <a:tcPr marT="45725" marB="45725" marR="91450" marL="91450"/>
                </a:tc>
                <a:tc>
                  <a:txBody>
                    <a:bodyPr/>
                    <a:lstStyle/>
                    <a:p>
                      <a:pPr indent="0" lvl="0" marL="0" marR="0" rtl="0" algn="l">
                        <a:spcBef>
                          <a:spcPts val="0"/>
                        </a:spcBef>
                        <a:spcAft>
                          <a:spcPts val="0"/>
                        </a:spcAft>
                        <a:buNone/>
                      </a:pPr>
                      <a:r>
                        <a:rPr lang="en-US" sz="2000"/>
                        <a:t>Low</a:t>
                      </a:r>
                      <a:endParaRPr sz="2000"/>
                    </a:p>
                  </a:txBody>
                  <a:tcPr marT="45725" marB="45725" marR="91450" marL="91450"/>
                </a:tc>
                <a:tc>
                  <a:txBody>
                    <a:bodyPr/>
                    <a:lstStyle/>
                    <a:p>
                      <a:pPr indent="0" lvl="0" marL="0" marR="0" rtl="0" algn="l">
                        <a:spcBef>
                          <a:spcPts val="0"/>
                        </a:spcBef>
                        <a:spcAft>
                          <a:spcPts val="0"/>
                        </a:spcAft>
                        <a:buNone/>
                      </a:pPr>
                      <a:r>
                        <a:rPr lang="en-US" sz="2000"/>
                        <a:t>High</a:t>
                      </a:r>
                      <a:endParaRPr sz="2000"/>
                    </a:p>
                  </a:txBody>
                  <a:tcPr marT="45725" marB="45725" marR="91450" marL="91450"/>
                </a:tc>
              </a:tr>
              <a:tr h="370850">
                <a:tc>
                  <a:txBody>
                    <a:bodyPr/>
                    <a:lstStyle/>
                    <a:p>
                      <a:pPr indent="0" lvl="0" marL="0" marR="0" rtl="0" algn="l">
                        <a:spcBef>
                          <a:spcPts val="0"/>
                        </a:spcBef>
                        <a:spcAft>
                          <a:spcPts val="0"/>
                        </a:spcAft>
                        <a:buNone/>
                      </a:pPr>
                      <a:r>
                        <a:rPr lang="en-US" sz="2000"/>
                        <a:t>Performance</a:t>
                      </a:r>
                      <a:endParaRPr sz="2000"/>
                    </a:p>
                  </a:txBody>
                  <a:tcPr marT="45725" marB="45725" marR="91450" marL="91450"/>
                </a:tc>
                <a:tc>
                  <a:txBody>
                    <a:bodyPr/>
                    <a:lstStyle/>
                    <a:p>
                      <a:pPr indent="0" lvl="0" marL="0" marR="0" rtl="0" algn="l">
                        <a:spcBef>
                          <a:spcPts val="0"/>
                        </a:spcBef>
                        <a:spcAft>
                          <a:spcPts val="0"/>
                        </a:spcAft>
                        <a:buNone/>
                      </a:pPr>
                      <a:r>
                        <a:rPr lang="en-US" sz="2000"/>
                        <a:t>Moderate</a:t>
                      </a:r>
                      <a:endParaRPr sz="2000"/>
                    </a:p>
                  </a:txBody>
                  <a:tcPr marT="45725" marB="45725" marR="91450" marL="91450"/>
                </a:tc>
                <a:tc>
                  <a:txBody>
                    <a:bodyPr/>
                    <a:lstStyle/>
                    <a:p>
                      <a:pPr indent="0" lvl="0" marL="0" marR="0" rtl="0" algn="l">
                        <a:spcBef>
                          <a:spcPts val="0"/>
                        </a:spcBef>
                        <a:spcAft>
                          <a:spcPts val="0"/>
                        </a:spcAft>
                        <a:buNone/>
                      </a:pPr>
                      <a:r>
                        <a:rPr lang="en-US" sz="2000"/>
                        <a:t>High</a:t>
                      </a:r>
                      <a:endParaRPr sz="2000"/>
                    </a:p>
                  </a:txBody>
                  <a:tcPr marT="45725" marB="45725" marR="91450" marL="91450"/>
                </a:tc>
              </a:tr>
              <a:tr h="370850">
                <a:tc>
                  <a:txBody>
                    <a:bodyPr/>
                    <a:lstStyle/>
                    <a:p>
                      <a:pPr indent="0" lvl="0" marL="0" marR="0" rtl="0" algn="l">
                        <a:spcBef>
                          <a:spcPts val="0"/>
                        </a:spcBef>
                        <a:spcAft>
                          <a:spcPts val="0"/>
                        </a:spcAft>
                        <a:buNone/>
                      </a:pPr>
                      <a:r>
                        <a:rPr lang="en-US" sz="2000"/>
                        <a:t>Self calibrating</a:t>
                      </a:r>
                      <a:endParaRPr sz="2000"/>
                    </a:p>
                  </a:txBody>
                  <a:tcPr marT="45725" marB="45725" marR="91450" marL="91450"/>
                </a:tc>
                <a:tc>
                  <a:txBody>
                    <a:bodyPr/>
                    <a:lstStyle/>
                    <a:p>
                      <a:pPr indent="0" lvl="0" marL="0" marR="0" rtl="0" algn="l">
                        <a:spcBef>
                          <a:spcPts val="0"/>
                        </a:spcBef>
                        <a:spcAft>
                          <a:spcPts val="0"/>
                        </a:spcAft>
                        <a:buNone/>
                      </a:pPr>
                      <a:r>
                        <a:rPr lang="en-US" sz="2000"/>
                        <a:t>No</a:t>
                      </a:r>
                      <a:endParaRPr sz="2000"/>
                    </a:p>
                  </a:txBody>
                  <a:tcPr marT="45725" marB="45725" marR="91450" marL="91450"/>
                </a:tc>
                <a:tc>
                  <a:txBody>
                    <a:bodyPr/>
                    <a:lstStyle/>
                    <a:p>
                      <a:pPr indent="0" lvl="0" marL="0" marR="0" rtl="0" algn="l">
                        <a:spcBef>
                          <a:spcPts val="0"/>
                        </a:spcBef>
                        <a:spcAft>
                          <a:spcPts val="0"/>
                        </a:spcAft>
                        <a:buNone/>
                      </a:pPr>
                      <a:r>
                        <a:rPr lang="en-US" sz="2000"/>
                        <a:t>Yes</a:t>
                      </a:r>
                      <a:endParaRPr sz="2000"/>
                    </a:p>
                  </a:txBody>
                  <a:tcPr marT="45725" marB="45725" marR="91450" marL="91450"/>
                </a:tc>
              </a:tr>
              <a:tr h="370850">
                <a:tc>
                  <a:txBody>
                    <a:bodyPr/>
                    <a:lstStyle/>
                    <a:p>
                      <a:pPr indent="0" lvl="0" marL="0" marR="0" rtl="0" algn="l">
                        <a:spcBef>
                          <a:spcPts val="0"/>
                        </a:spcBef>
                        <a:spcAft>
                          <a:spcPts val="0"/>
                        </a:spcAft>
                        <a:buNone/>
                      </a:pPr>
                      <a:r>
                        <a:rPr lang="en-US" sz="2000"/>
                        <a:t>Data logging capability</a:t>
                      </a:r>
                      <a:endParaRPr sz="2000"/>
                    </a:p>
                  </a:txBody>
                  <a:tcPr marT="45725" marB="45725" marR="91450" marL="91450"/>
                </a:tc>
                <a:tc>
                  <a:txBody>
                    <a:bodyPr/>
                    <a:lstStyle/>
                    <a:p>
                      <a:pPr indent="0" lvl="0" marL="0" marR="0" rtl="0" algn="l">
                        <a:spcBef>
                          <a:spcPts val="0"/>
                        </a:spcBef>
                        <a:spcAft>
                          <a:spcPts val="0"/>
                        </a:spcAft>
                        <a:buNone/>
                      </a:pPr>
                      <a:r>
                        <a:rPr lang="en-US" sz="2000"/>
                        <a:t>Limited</a:t>
                      </a:r>
                      <a:endParaRPr sz="2000"/>
                    </a:p>
                  </a:txBody>
                  <a:tcPr marT="45725" marB="45725" marR="91450" marL="91450"/>
                </a:tc>
                <a:tc>
                  <a:txBody>
                    <a:bodyPr/>
                    <a:lstStyle/>
                    <a:p>
                      <a:pPr indent="0" lvl="0" marL="0" marR="0" rtl="0" algn="l">
                        <a:spcBef>
                          <a:spcPts val="0"/>
                        </a:spcBef>
                        <a:spcAft>
                          <a:spcPts val="0"/>
                        </a:spcAft>
                        <a:buNone/>
                      </a:pPr>
                      <a:r>
                        <a:rPr lang="en-US" sz="2000"/>
                        <a:t>High</a:t>
                      </a:r>
                      <a:endParaRPr sz="2000"/>
                    </a:p>
                  </a:txBody>
                  <a:tcPr marT="45725" marB="45725" marR="91450" marL="91450"/>
                </a:tc>
              </a:tr>
              <a:tr h="370850">
                <a:tc>
                  <a:txBody>
                    <a:bodyPr/>
                    <a:lstStyle/>
                    <a:p>
                      <a:pPr indent="0" lvl="0" marL="0" marR="0" rtl="0" algn="l">
                        <a:spcBef>
                          <a:spcPts val="0"/>
                        </a:spcBef>
                        <a:spcAft>
                          <a:spcPts val="0"/>
                        </a:spcAft>
                        <a:buNone/>
                      </a:pPr>
                      <a:r>
                        <a:rPr lang="en-US" sz="2000"/>
                        <a:t>Adaptive capability</a:t>
                      </a:r>
                      <a:endParaRPr sz="2000"/>
                    </a:p>
                  </a:txBody>
                  <a:tcPr marT="45725" marB="45725" marR="91450" marL="91450"/>
                </a:tc>
                <a:tc>
                  <a:txBody>
                    <a:bodyPr/>
                    <a:lstStyle/>
                    <a:p>
                      <a:pPr indent="0" lvl="0" marL="0" marR="0" rtl="0" algn="l">
                        <a:spcBef>
                          <a:spcPts val="0"/>
                        </a:spcBef>
                        <a:spcAft>
                          <a:spcPts val="0"/>
                        </a:spcAft>
                        <a:buNone/>
                      </a:pPr>
                      <a:r>
                        <a:rPr lang="en-US" sz="2000"/>
                        <a:t>Limited</a:t>
                      </a:r>
                      <a:endParaRPr sz="2000"/>
                    </a:p>
                  </a:txBody>
                  <a:tcPr marT="45725" marB="45725" marR="91450" marL="91450"/>
                </a:tc>
                <a:tc>
                  <a:txBody>
                    <a:bodyPr/>
                    <a:lstStyle/>
                    <a:p>
                      <a:pPr indent="0" lvl="0" marL="0" marR="0" rtl="0" algn="l">
                        <a:spcBef>
                          <a:spcPts val="0"/>
                        </a:spcBef>
                        <a:spcAft>
                          <a:spcPts val="0"/>
                        </a:spcAft>
                        <a:buNone/>
                      </a:pPr>
                      <a:r>
                        <a:rPr lang="en-US" sz="2000"/>
                        <a:t>High</a:t>
                      </a:r>
                      <a:endParaRPr sz="20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4400"/>
              <a:buFont typeface="Twentieth Century"/>
              <a:buNone/>
            </a:pPr>
            <a:r>
              <a:rPr lang="en-US"/>
              <a:t>Discrete Time signal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Digital signal</a:t>
            </a:r>
            <a:endParaRPr/>
          </a:p>
        </p:txBody>
      </p:sp>
      <p:sp>
        <p:nvSpPr>
          <p:cNvPr id="447" name="Google Shape;447;p18"/>
          <p:cNvSpPr txBox="1"/>
          <p:nvPr>
            <p:ph idx="1" type="body"/>
          </p:nvPr>
        </p:nvSpPr>
        <p:spPr>
          <a:xfrm>
            <a:off x="381000" y="2057400"/>
            <a:ext cx="4267200" cy="2209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Font typeface="Twentieth Century"/>
              <a:buNone/>
            </a:pPr>
            <a:r>
              <a:rPr lang="en-US"/>
              <a:t>Discrete time</a:t>
            </a:r>
            <a:endParaRPr/>
          </a:p>
          <a:p>
            <a:pPr indent="-320040" lvl="0" marL="320040" rtl="0" algn="l">
              <a:spcBef>
                <a:spcPts val="700"/>
              </a:spcBef>
              <a:spcAft>
                <a:spcPts val="0"/>
              </a:spcAft>
              <a:buSzPts val="1740"/>
              <a:buFont typeface="Twentieth Century"/>
              <a:buNone/>
            </a:pPr>
            <a:r>
              <a:rPr lang="en-US"/>
              <a:t>Discrete amplitude</a:t>
            </a:r>
            <a:endParaRPr/>
          </a:p>
          <a:p>
            <a:pPr indent="-320040" lvl="0" marL="320040" rtl="0" algn="l">
              <a:spcBef>
                <a:spcPts val="700"/>
              </a:spcBef>
              <a:spcAft>
                <a:spcPts val="0"/>
              </a:spcAft>
              <a:buSzPts val="1740"/>
              <a:buFont typeface="Twentieth Century"/>
              <a:buNone/>
            </a:pPr>
            <a:r>
              <a:rPr lang="en-US"/>
              <a:t>   Digital signal</a:t>
            </a:r>
            <a:endParaRPr/>
          </a:p>
        </p:txBody>
      </p:sp>
      <p:grpSp>
        <p:nvGrpSpPr>
          <p:cNvPr id="448" name="Google Shape;448;p18"/>
          <p:cNvGrpSpPr/>
          <p:nvPr/>
        </p:nvGrpSpPr>
        <p:grpSpPr>
          <a:xfrm>
            <a:off x="4419600" y="2286000"/>
            <a:ext cx="4724400" cy="2765425"/>
            <a:chOff x="2784" y="1440"/>
            <a:chExt cx="2976" cy="1742"/>
          </a:xfrm>
        </p:grpSpPr>
        <p:cxnSp>
          <p:nvCxnSpPr>
            <p:cNvPr id="449" name="Google Shape;449;p18"/>
            <p:cNvCxnSpPr/>
            <p:nvPr/>
          </p:nvCxnSpPr>
          <p:spPr>
            <a:xfrm>
              <a:off x="3648" y="1440"/>
              <a:ext cx="0" cy="1152"/>
            </a:xfrm>
            <a:prstGeom prst="straightConnector1">
              <a:avLst/>
            </a:prstGeom>
            <a:noFill/>
            <a:ln cap="flat" cmpd="sng" w="9525">
              <a:solidFill>
                <a:schemeClr val="dk1"/>
              </a:solidFill>
              <a:prstDash val="solid"/>
              <a:round/>
              <a:headEnd len="med" w="med" type="none"/>
              <a:tailEnd len="med" w="med" type="none"/>
            </a:ln>
          </p:spPr>
        </p:cxnSp>
        <p:cxnSp>
          <p:nvCxnSpPr>
            <p:cNvPr id="450" name="Google Shape;450;p18"/>
            <p:cNvCxnSpPr/>
            <p:nvPr/>
          </p:nvCxnSpPr>
          <p:spPr>
            <a:xfrm>
              <a:off x="2784" y="2592"/>
              <a:ext cx="2832" cy="0"/>
            </a:xfrm>
            <a:prstGeom prst="straightConnector1">
              <a:avLst/>
            </a:prstGeom>
            <a:noFill/>
            <a:ln cap="flat" cmpd="sng" w="9525">
              <a:solidFill>
                <a:schemeClr val="dk1"/>
              </a:solidFill>
              <a:prstDash val="solid"/>
              <a:round/>
              <a:headEnd len="med" w="med" type="none"/>
              <a:tailEnd len="med" w="med" type="none"/>
            </a:ln>
          </p:spPr>
        </p:cxnSp>
        <p:sp>
          <p:nvSpPr>
            <p:cNvPr id="451" name="Google Shape;451;p18"/>
            <p:cNvSpPr/>
            <p:nvPr/>
          </p:nvSpPr>
          <p:spPr>
            <a:xfrm>
              <a:off x="3408" y="1760"/>
              <a:ext cx="2064" cy="1120"/>
            </a:xfrm>
            <a:custGeom>
              <a:rect b="b" l="l" r="r" t="t"/>
              <a:pathLst>
                <a:path extrusionOk="0" h="1120" w="2064">
                  <a:moveTo>
                    <a:pt x="0" y="304"/>
                  </a:moveTo>
                  <a:cubicBezTo>
                    <a:pt x="120" y="168"/>
                    <a:pt x="240" y="32"/>
                    <a:pt x="384" y="16"/>
                  </a:cubicBezTo>
                  <a:cubicBezTo>
                    <a:pt x="528" y="0"/>
                    <a:pt x="736" y="176"/>
                    <a:pt x="864" y="208"/>
                  </a:cubicBezTo>
                  <a:cubicBezTo>
                    <a:pt x="992" y="240"/>
                    <a:pt x="1064" y="208"/>
                    <a:pt x="1152" y="208"/>
                  </a:cubicBezTo>
                  <a:cubicBezTo>
                    <a:pt x="1240" y="208"/>
                    <a:pt x="1296" y="160"/>
                    <a:pt x="1392" y="208"/>
                  </a:cubicBezTo>
                  <a:cubicBezTo>
                    <a:pt x="1488" y="256"/>
                    <a:pt x="1616" y="344"/>
                    <a:pt x="1728" y="496"/>
                  </a:cubicBezTo>
                  <a:cubicBezTo>
                    <a:pt x="1840" y="648"/>
                    <a:pt x="1952" y="884"/>
                    <a:pt x="2064" y="1120"/>
                  </a:cubicBezTo>
                </a:path>
              </a:pathLst>
            </a:custGeom>
            <a:no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52" name="Google Shape;452;p18"/>
            <p:cNvSpPr txBox="1"/>
            <p:nvPr/>
          </p:nvSpPr>
          <p:spPr>
            <a:xfrm>
              <a:off x="2880" y="2688"/>
              <a:ext cx="2880" cy="4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-Ts    0     Ts      2Ts   3Ts   4Ts   5Ts </a:t>
              </a:r>
              <a:endParaRPr sz="1800">
                <a:solidFill>
                  <a:schemeClr val="dk1"/>
                </a:solidFill>
                <a:latin typeface="Twentieth Century"/>
                <a:ea typeface="Twentieth Century"/>
                <a:cs typeface="Twentieth Century"/>
                <a:sym typeface="Twentieth Century"/>
              </a:endParaRPr>
            </a:p>
            <a:p>
              <a:pPr indent="0" lvl="0" marL="0" marR="0" rtl="0" algn="l">
                <a:spcBef>
                  <a:spcPts val="900"/>
                </a:spcBef>
                <a:spcAft>
                  <a:spcPts val="0"/>
                </a:spcAft>
                <a:buNone/>
              </a:pPr>
              <a:r>
                <a:rPr lang="en-US" sz="1800">
                  <a:solidFill>
                    <a:schemeClr val="dk1"/>
                  </a:solidFill>
                  <a:latin typeface="Twentieth Century"/>
                  <a:ea typeface="Twentieth Century"/>
                  <a:cs typeface="Twentieth Century"/>
                  <a:sym typeface="Twentieth Century"/>
                </a:rPr>
                <a:t>               t= nTs</a:t>
              </a:r>
              <a:endParaRPr sz="1800">
                <a:solidFill>
                  <a:schemeClr val="dk1"/>
                </a:solidFill>
                <a:latin typeface="Twentieth Century"/>
                <a:ea typeface="Twentieth Century"/>
                <a:cs typeface="Twentieth Century"/>
                <a:sym typeface="Twentieth Century"/>
              </a:endParaRPr>
            </a:p>
          </p:txBody>
        </p:sp>
        <p:sp>
          <p:nvSpPr>
            <p:cNvPr id="453" name="Google Shape;453;p18"/>
            <p:cNvSpPr txBox="1"/>
            <p:nvPr/>
          </p:nvSpPr>
          <p:spPr>
            <a:xfrm>
              <a:off x="3024" y="1488"/>
              <a:ext cx="528"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x(nTs)</a:t>
              </a:r>
              <a:endParaRPr sz="1800">
                <a:solidFill>
                  <a:schemeClr val="dk1"/>
                </a:solidFill>
                <a:latin typeface="Twentieth Century"/>
                <a:ea typeface="Twentieth Century"/>
                <a:cs typeface="Twentieth Century"/>
                <a:sym typeface="Twentieth Century"/>
              </a:endParaRPr>
            </a:p>
          </p:txBody>
        </p:sp>
        <p:cxnSp>
          <p:nvCxnSpPr>
            <p:cNvPr id="454" name="Google Shape;454;p18"/>
            <p:cNvCxnSpPr/>
            <p:nvPr/>
          </p:nvCxnSpPr>
          <p:spPr>
            <a:xfrm rot="10800000">
              <a:off x="3360" y="1920"/>
              <a:ext cx="0" cy="672"/>
            </a:xfrm>
            <a:prstGeom prst="straightConnector1">
              <a:avLst/>
            </a:prstGeom>
            <a:noFill/>
            <a:ln cap="flat" cmpd="sng" w="9525">
              <a:solidFill>
                <a:schemeClr val="dk1"/>
              </a:solidFill>
              <a:prstDash val="solid"/>
              <a:round/>
              <a:headEnd len="med" w="med" type="none"/>
              <a:tailEnd len="med" w="med" type="none"/>
            </a:ln>
          </p:spPr>
        </p:cxnSp>
        <p:cxnSp>
          <p:nvCxnSpPr>
            <p:cNvPr id="455" name="Google Shape;455;p18"/>
            <p:cNvCxnSpPr/>
            <p:nvPr/>
          </p:nvCxnSpPr>
          <p:spPr>
            <a:xfrm rot="10800000">
              <a:off x="3936" y="1728"/>
              <a:ext cx="0" cy="864"/>
            </a:xfrm>
            <a:prstGeom prst="straightConnector1">
              <a:avLst/>
            </a:prstGeom>
            <a:noFill/>
            <a:ln cap="flat" cmpd="sng" w="9525">
              <a:solidFill>
                <a:schemeClr val="dk1"/>
              </a:solidFill>
              <a:prstDash val="solid"/>
              <a:round/>
              <a:headEnd len="med" w="med" type="none"/>
              <a:tailEnd len="med" w="med" type="none"/>
            </a:ln>
          </p:spPr>
        </p:cxnSp>
        <p:cxnSp>
          <p:nvCxnSpPr>
            <p:cNvPr id="456" name="Google Shape;456;p18"/>
            <p:cNvCxnSpPr/>
            <p:nvPr/>
          </p:nvCxnSpPr>
          <p:spPr>
            <a:xfrm rot="10800000">
              <a:off x="4272" y="1920"/>
              <a:ext cx="0" cy="672"/>
            </a:xfrm>
            <a:prstGeom prst="straightConnector1">
              <a:avLst/>
            </a:prstGeom>
            <a:noFill/>
            <a:ln cap="flat" cmpd="sng" w="9525">
              <a:solidFill>
                <a:schemeClr val="dk1"/>
              </a:solidFill>
              <a:prstDash val="solid"/>
              <a:round/>
              <a:headEnd len="med" w="med" type="none"/>
              <a:tailEnd len="med" w="med" type="none"/>
            </a:ln>
          </p:spPr>
        </p:cxnSp>
        <p:cxnSp>
          <p:nvCxnSpPr>
            <p:cNvPr id="457" name="Google Shape;457;p18"/>
            <p:cNvCxnSpPr/>
            <p:nvPr/>
          </p:nvCxnSpPr>
          <p:spPr>
            <a:xfrm rot="10800000">
              <a:off x="4560" y="1968"/>
              <a:ext cx="0" cy="624"/>
            </a:xfrm>
            <a:prstGeom prst="straightConnector1">
              <a:avLst/>
            </a:prstGeom>
            <a:noFill/>
            <a:ln cap="flat" cmpd="sng" w="9525">
              <a:solidFill>
                <a:schemeClr val="dk1"/>
              </a:solidFill>
              <a:prstDash val="solid"/>
              <a:round/>
              <a:headEnd len="med" w="med" type="none"/>
              <a:tailEnd len="med" w="med" type="none"/>
            </a:ln>
          </p:spPr>
        </p:cxnSp>
        <p:cxnSp>
          <p:nvCxnSpPr>
            <p:cNvPr id="458" name="Google Shape;458;p18"/>
            <p:cNvCxnSpPr/>
            <p:nvPr/>
          </p:nvCxnSpPr>
          <p:spPr>
            <a:xfrm rot="10800000">
              <a:off x="4848" y="1968"/>
              <a:ext cx="0" cy="624"/>
            </a:xfrm>
            <a:prstGeom prst="straightConnector1">
              <a:avLst/>
            </a:prstGeom>
            <a:noFill/>
            <a:ln cap="flat" cmpd="sng" w="9525">
              <a:solidFill>
                <a:schemeClr val="dk1"/>
              </a:solidFill>
              <a:prstDash val="solid"/>
              <a:round/>
              <a:headEnd len="med" w="med" type="none"/>
              <a:tailEnd len="med" w="med" type="none"/>
            </a:ln>
          </p:spPr>
        </p:cxnSp>
        <p:cxnSp>
          <p:nvCxnSpPr>
            <p:cNvPr id="459" name="Google Shape;459;p18"/>
            <p:cNvCxnSpPr/>
            <p:nvPr/>
          </p:nvCxnSpPr>
          <p:spPr>
            <a:xfrm rot="10800000">
              <a:off x="5136" y="2160"/>
              <a:ext cx="0" cy="432"/>
            </a:xfrm>
            <a:prstGeom prst="straightConnector1">
              <a:avLst/>
            </a:prstGeom>
            <a:noFill/>
            <a:ln cap="flat" cmpd="sng" w="9525">
              <a:solidFill>
                <a:schemeClr val="dk1"/>
              </a:solidFill>
              <a:prstDash val="solid"/>
              <a:round/>
              <a:headEnd len="med" w="med" type="none"/>
              <a:tailEnd len="med" w="med" type="none"/>
            </a:ln>
          </p:spPr>
        </p:cxnSp>
        <p:cxnSp>
          <p:nvCxnSpPr>
            <p:cNvPr id="460" name="Google Shape;460;p18"/>
            <p:cNvCxnSpPr/>
            <p:nvPr/>
          </p:nvCxnSpPr>
          <p:spPr>
            <a:xfrm>
              <a:off x="5424" y="2592"/>
              <a:ext cx="0" cy="192"/>
            </a:xfrm>
            <a:prstGeom prst="straightConnector1">
              <a:avLst/>
            </a:prstGeom>
            <a:noFill/>
            <a:ln cap="flat" cmpd="sng" w="9525">
              <a:solidFill>
                <a:schemeClr val="dk1"/>
              </a:solidFill>
              <a:prstDash val="solid"/>
              <a:round/>
              <a:headEnd len="med" w="med" type="none"/>
              <a:tailEnd len="med" w="med" type="none"/>
            </a:ln>
          </p:spPr>
        </p:cxnSp>
        <p:cxnSp>
          <p:nvCxnSpPr>
            <p:cNvPr id="461" name="Google Shape;461;p18"/>
            <p:cNvCxnSpPr/>
            <p:nvPr/>
          </p:nvCxnSpPr>
          <p:spPr>
            <a:xfrm>
              <a:off x="4368" y="3072"/>
              <a:ext cx="432" cy="0"/>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Simplified notation</a:t>
            </a:r>
            <a:endParaRPr/>
          </a:p>
        </p:txBody>
      </p:sp>
      <p:sp>
        <p:nvSpPr>
          <p:cNvPr id="467" name="Google Shape;467;p19"/>
          <p:cNvSpPr txBox="1"/>
          <p:nvPr>
            <p:ph idx="1" type="body"/>
          </p:nvPr>
        </p:nvSpPr>
        <p:spPr>
          <a:xfrm>
            <a:off x="457200" y="2895600"/>
            <a:ext cx="1524000" cy="9906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Font typeface="Twentieth Century"/>
              <a:buNone/>
            </a:pPr>
            <a:r>
              <a:rPr lang="en-US"/>
              <a:t>  </a:t>
            </a:r>
            <a:endParaRPr/>
          </a:p>
        </p:txBody>
      </p:sp>
      <p:cxnSp>
        <p:nvCxnSpPr>
          <p:cNvPr id="468" name="Google Shape;468;p19"/>
          <p:cNvCxnSpPr/>
          <p:nvPr/>
        </p:nvCxnSpPr>
        <p:spPr>
          <a:xfrm>
            <a:off x="3657600" y="2743200"/>
            <a:ext cx="0" cy="1371600"/>
          </a:xfrm>
          <a:prstGeom prst="straightConnector1">
            <a:avLst/>
          </a:prstGeom>
          <a:noFill/>
          <a:ln cap="flat" cmpd="sng" w="9525">
            <a:solidFill>
              <a:schemeClr val="dk1"/>
            </a:solidFill>
            <a:prstDash val="solid"/>
            <a:round/>
            <a:headEnd len="med" w="med" type="none"/>
            <a:tailEnd len="med" w="med" type="none"/>
          </a:ln>
        </p:spPr>
      </p:cxnSp>
      <p:cxnSp>
        <p:nvCxnSpPr>
          <p:cNvPr id="469" name="Google Shape;469;p19"/>
          <p:cNvCxnSpPr/>
          <p:nvPr/>
        </p:nvCxnSpPr>
        <p:spPr>
          <a:xfrm>
            <a:off x="2286000" y="4114800"/>
            <a:ext cx="4495800" cy="0"/>
          </a:xfrm>
          <a:prstGeom prst="straightConnector1">
            <a:avLst/>
          </a:prstGeom>
          <a:noFill/>
          <a:ln cap="flat" cmpd="sng" w="9525">
            <a:solidFill>
              <a:schemeClr val="dk1"/>
            </a:solidFill>
            <a:prstDash val="solid"/>
            <a:round/>
            <a:headEnd len="med" w="med" type="none"/>
            <a:tailEnd len="med" w="med" type="none"/>
          </a:ln>
        </p:spPr>
      </p:cxnSp>
      <p:sp>
        <p:nvSpPr>
          <p:cNvPr id="470" name="Google Shape;470;p19"/>
          <p:cNvSpPr/>
          <p:nvPr/>
        </p:nvSpPr>
        <p:spPr>
          <a:xfrm>
            <a:off x="3276600" y="2794000"/>
            <a:ext cx="3276600" cy="1778000"/>
          </a:xfrm>
          <a:custGeom>
            <a:rect b="b" l="l" r="r" t="t"/>
            <a:pathLst>
              <a:path extrusionOk="0" h="1120" w="2064">
                <a:moveTo>
                  <a:pt x="0" y="304"/>
                </a:moveTo>
                <a:cubicBezTo>
                  <a:pt x="120" y="168"/>
                  <a:pt x="240" y="32"/>
                  <a:pt x="384" y="16"/>
                </a:cubicBezTo>
                <a:cubicBezTo>
                  <a:pt x="528" y="0"/>
                  <a:pt x="736" y="176"/>
                  <a:pt x="864" y="208"/>
                </a:cubicBezTo>
                <a:cubicBezTo>
                  <a:pt x="992" y="240"/>
                  <a:pt x="1064" y="208"/>
                  <a:pt x="1152" y="208"/>
                </a:cubicBezTo>
                <a:cubicBezTo>
                  <a:pt x="1240" y="208"/>
                  <a:pt x="1296" y="160"/>
                  <a:pt x="1392" y="208"/>
                </a:cubicBezTo>
                <a:cubicBezTo>
                  <a:pt x="1488" y="256"/>
                  <a:pt x="1616" y="344"/>
                  <a:pt x="1728" y="496"/>
                </a:cubicBezTo>
                <a:cubicBezTo>
                  <a:pt x="1840" y="648"/>
                  <a:pt x="1952" y="884"/>
                  <a:pt x="2064" y="1120"/>
                </a:cubicBezTo>
              </a:path>
            </a:pathLst>
          </a:custGeom>
          <a:no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71" name="Google Shape;471;p19"/>
          <p:cNvSpPr txBox="1"/>
          <p:nvPr/>
        </p:nvSpPr>
        <p:spPr>
          <a:xfrm>
            <a:off x="3048000" y="4267200"/>
            <a:ext cx="3581400" cy="7794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-1    0     1      2      3     4     5 </a:t>
            </a:r>
            <a:endParaRPr/>
          </a:p>
          <a:p>
            <a:pPr indent="0" lvl="0" marL="0" marR="0" rtl="0" algn="l">
              <a:spcBef>
                <a:spcPts val="900"/>
              </a:spcBef>
              <a:spcAft>
                <a:spcPts val="0"/>
              </a:spcAft>
              <a:buNone/>
            </a:pPr>
            <a:r>
              <a:rPr lang="en-US" sz="1800">
                <a:solidFill>
                  <a:schemeClr val="dk1"/>
                </a:solidFill>
                <a:latin typeface="Twentieth Century"/>
                <a:ea typeface="Twentieth Century"/>
                <a:cs typeface="Twentieth Century"/>
                <a:sym typeface="Twentieth Century"/>
              </a:rPr>
              <a:t>               n</a:t>
            </a:r>
            <a:endParaRPr/>
          </a:p>
        </p:txBody>
      </p:sp>
      <p:sp>
        <p:nvSpPr>
          <p:cNvPr id="472" name="Google Shape;472;p19"/>
          <p:cNvSpPr txBox="1"/>
          <p:nvPr/>
        </p:nvSpPr>
        <p:spPr>
          <a:xfrm>
            <a:off x="2667000" y="23622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x(n)</a:t>
            </a:r>
            <a:endParaRPr/>
          </a:p>
        </p:txBody>
      </p:sp>
      <p:cxnSp>
        <p:nvCxnSpPr>
          <p:cNvPr id="473" name="Google Shape;473;p19"/>
          <p:cNvCxnSpPr/>
          <p:nvPr/>
        </p:nvCxnSpPr>
        <p:spPr>
          <a:xfrm rot="10800000">
            <a:off x="3200400" y="3048000"/>
            <a:ext cx="0" cy="1066800"/>
          </a:xfrm>
          <a:prstGeom prst="straightConnector1">
            <a:avLst/>
          </a:prstGeom>
          <a:noFill/>
          <a:ln cap="flat" cmpd="sng" w="9525">
            <a:solidFill>
              <a:schemeClr val="dk1"/>
            </a:solidFill>
            <a:prstDash val="solid"/>
            <a:round/>
            <a:headEnd len="med" w="med" type="none"/>
            <a:tailEnd len="med" w="med" type="none"/>
          </a:ln>
        </p:spPr>
      </p:cxnSp>
      <p:cxnSp>
        <p:nvCxnSpPr>
          <p:cNvPr id="474" name="Google Shape;474;p19"/>
          <p:cNvCxnSpPr/>
          <p:nvPr/>
        </p:nvCxnSpPr>
        <p:spPr>
          <a:xfrm rot="10800000">
            <a:off x="4114800" y="2743200"/>
            <a:ext cx="0" cy="13716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19"/>
          <p:cNvCxnSpPr/>
          <p:nvPr/>
        </p:nvCxnSpPr>
        <p:spPr>
          <a:xfrm rot="10800000">
            <a:off x="4648200" y="3048000"/>
            <a:ext cx="0" cy="1066800"/>
          </a:xfrm>
          <a:prstGeom prst="straightConnector1">
            <a:avLst/>
          </a:prstGeom>
          <a:noFill/>
          <a:ln cap="flat" cmpd="sng" w="9525">
            <a:solidFill>
              <a:schemeClr val="dk1"/>
            </a:solidFill>
            <a:prstDash val="solid"/>
            <a:round/>
            <a:headEnd len="med" w="med" type="none"/>
            <a:tailEnd len="med" w="med" type="none"/>
          </a:ln>
        </p:spPr>
      </p:cxnSp>
      <p:cxnSp>
        <p:nvCxnSpPr>
          <p:cNvPr id="476" name="Google Shape;476;p19"/>
          <p:cNvCxnSpPr/>
          <p:nvPr/>
        </p:nvCxnSpPr>
        <p:spPr>
          <a:xfrm rot="10800000">
            <a:off x="5105400" y="3124200"/>
            <a:ext cx="0" cy="990600"/>
          </a:xfrm>
          <a:prstGeom prst="straightConnector1">
            <a:avLst/>
          </a:prstGeom>
          <a:noFill/>
          <a:ln cap="flat" cmpd="sng" w="9525">
            <a:solidFill>
              <a:schemeClr val="dk1"/>
            </a:solidFill>
            <a:prstDash val="solid"/>
            <a:round/>
            <a:headEnd len="med" w="med" type="none"/>
            <a:tailEnd len="med" w="med" type="none"/>
          </a:ln>
        </p:spPr>
      </p:cxnSp>
      <p:cxnSp>
        <p:nvCxnSpPr>
          <p:cNvPr id="477" name="Google Shape;477;p19"/>
          <p:cNvCxnSpPr/>
          <p:nvPr/>
        </p:nvCxnSpPr>
        <p:spPr>
          <a:xfrm rot="10800000">
            <a:off x="5562600" y="3124200"/>
            <a:ext cx="0" cy="990600"/>
          </a:xfrm>
          <a:prstGeom prst="straightConnector1">
            <a:avLst/>
          </a:prstGeom>
          <a:noFill/>
          <a:ln cap="flat" cmpd="sng" w="9525">
            <a:solidFill>
              <a:schemeClr val="dk1"/>
            </a:solidFill>
            <a:prstDash val="solid"/>
            <a:round/>
            <a:headEnd len="med" w="med" type="none"/>
            <a:tailEnd len="med" w="med" type="none"/>
          </a:ln>
        </p:spPr>
      </p:cxnSp>
      <p:cxnSp>
        <p:nvCxnSpPr>
          <p:cNvPr id="478" name="Google Shape;478;p19"/>
          <p:cNvCxnSpPr/>
          <p:nvPr/>
        </p:nvCxnSpPr>
        <p:spPr>
          <a:xfrm rot="10800000">
            <a:off x="6019800" y="34290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79" name="Google Shape;479;p19"/>
          <p:cNvCxnSpPr/>
          <p:nvPr/>
        </p:nvCxnSpPr>
        <p:spPr>
          <a:xfrm>
            <a:off x="6477000" y="4114800"/>
            <a:ext cx="0" cy="304800"/>
          </a:xfrm>
          <a:prstGeom prst="straightConnector1">
            <a:avLst/>
          </a:prstGeom>
          <a:noFill/>
          <a:ln cap="flat" cmpd="sng" w="9525">
            <a:solidFill>
              <a:schemeClr val="dk1"/>
            </a:solidFill>
            <a:prstDash val="solid"/>
            <a:round/>
            <a:headEnd len="med" w="med" type="none"/>
            <a:tailEnd len="med" w="med" type="none"/>
          </a:ln>
        </p:spPr>
      </p:cxnSp>
      <p:cxnSp>
        <p:nvCxnSpPr>
          <p:cNvPr id="480" name="Google Shape;480;p19"/>
          <p:cNvCxnSpPr/>
          <p:nvPr/>
        </p:nvCxnSpPr>
        <p:spPr>
          <a:xfrm>
            <a:off x="4419600" y="4876800"/>
            <a:ext cx="6858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Time domain description</a:t>
            </a:r>
            <a:endParaRPr/>
          </a:p>
        </p:txBody>
      </p:sp>
      <p:sp>
        <p:nvSpPr>
          <p:cNvPr id="129" name="Google Shape;129;p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x(t)    denotes a signal</a:t>
            </a:r>
            <a:endParaRPr/>
          </a:p>
          <a:p>
            <a:pPr indent="-320040" lvl="0" marL="320040" rtl="0" algn="l">
              <a:spcBef>
                <a:spcPts val="700"/>
              </a:spcBef>
              <a:spcAft>
                <a:spcPts val="0"/>
              </a:spcAft>
              <a:buSzPts val="1740"/>
              <a:buChar char="◻"/>
            </a:pPr>
            <a:r>
              <a:rPr lang="en-US"/>
              <a:t> x denotes the amplitude- dependent variable</a:t>
            </a:r>
            <a:endParaRPr/>
          </a:p>
          <a:p>
            <a:pPr indent="-320040" lvl="0" marL="320040" rtl="0" algn="l">
              <a:spcBef>
                <a:spcPts val="700"/>
              </a:spcBef>
              <a:spcAft>
                <a:spcPts val="0"/>
              </a:spcAft>
              <a:buSzPts val="1740"/>
              <a:buChar char="◻"/>
            </a:pPr>
            <a:r>
              <a:rPr lang="en-US"/>
              <a:t> t denotes time – independent variable</a:t>
            </a:r>
            <a:endParaRPr/>
          </a:p>
          <a:p>
            <a:pPr indent="-320040" lvl="0" marL="320040" rtl="0" algn="l">
              <a:spcBef>
                <a:spcPts val="700"/>
              </a:spcBef>
              <a:spcAft>
                <a:spcPts val="0"/>
              </a:spcAft>
              <a:buSzPts val="1740"/>
              <a:buChar char="◻"/>
            </a:pPr>
            <a:r>
              <a:rPr lang="en-US"/>
              <a:t>Nature of variables</a:t>
            </a:r>
            <a:endParaRPr/>
          </a:p>
          <a:p>
            <a:pPr indent="0" lvl="0" marL="0" rtl="0" algn="l">
              <a:spcBef>
                <a:spcPts val="700"/>
              </a:spcBef>
              <a:spcAft>
                <a:spcPts val="0"/>
              </a:spcAft>
              <a:buSzPts val="1740"/>
              <a:buNone/>
            </a:pPr>
            <a:r>
              <a:rPr lang="en-US"/>
              <a:t>   Continuous</a:t>
            </a:r>
            <a:endParaRPr/>
          </a:p>
          <a:p>
            <a:pPr indent="0" lvl="0" marL="0" rtl="0" algn="l">
              <a:spcBef>
                <a:spcPts val="700"/>
              </a:spcBef>
              <a:spcAft>
                <a:spcPts val="0"/>
              </a:spcAft>
              <a:buSzPts val="1740"/>
              <a:buNone/>
            </a:pPr>
            <a:r>
              <a:rPr lang="en-US"/>
              <a:t>   Discrete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Normalized variable n</a:t>
            </a:r>
            <a:endParaRPr/>
          </a:p>
        </p:txBody>
      </p:sp>
      <p:sp>
        <p:nvSpPr>
          <p:cNvPr id="486" name="Google Shape;486;p2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680"/>
              <a:buChar char="◻"/>
            </a:pPr>
            <a:r>
              <a:rPr lang="en-US" sz="2800"/>
              <a:t>The discrete time variable is nTs, where n is an integer.</a:t>
            </a:r>
            <a:endParaRPr/>
          </a:p>
          <a:p>
            <a:pPr indent="-320040" lvl="0" marL="320040" rtl="0" algn="l">
              <a:spcBef>
                <a:spcPts val="700"/>
              </a:spcBef>
              <a:spcAft>
                <a:spcPts val="0"/>
              </a:spcAft>
              <a:buSzPts val="1680"/>
              <a:buChar char="◻"/>
            </a:pPr>
            <a:r>
              <a:rPr lang="en-US" sz="2800"/>
              <a:t>Usually only n is used</a:t>
            </a:r>
            <a:endParaRPr/>
          </a:p>
          <a:p>
            <a:pPr indent="-320040" lvl="0" marL="320040" rtl="0" algn="l">
              <a:spcBef>
                <a:spcPts val="700"/>
              </a:spcBef>
              <a:spcAft>
                <a:spcPts val="0"/>
              </a:spcAft>
              <a:buSzPts val="1680"/>
              <a:buChar char="◻"/>
            </a:pPr>
            <a:r>
              <a:rPr lang="en-US" sz="2800"/>
              <a:t>Because  processing algorithms do not need Ts.</a:t>
            </a:r>
            <a:endParaRPr/>
          </a:p>
          <a:p>
            <a:pPr indent="-320040" lvl="0" marL="320040" rtl="0" algn="l">
              <a:spcBef>
                <a:spcPts val="700"/>
              </a:spcBef>
              <a:spcAft>
                <a:spcPts val="0"/>
              </a:spcAft>
              <a:buSzPts val="1680"/>
              <a:buChar char="◻"/>
            </a:pPr>
            <a:r>
              <a:rPr lang="en-US" sz="2800"/>
              <a:t>For example consider the calculation of running average</a:t>
            </a:r>
            <a:endParaRPr/>
          </a:p>
          <a:p>
            <a:pPr indent="-320040" lvl="0" marL="320040" rtl="0" algn="l">
              <a:spcBef>
                <a:spcPts val="700"/>
              </a:spcBef>
              <a:spcAft>
                <a:spcPts val="0"/>
              </a:spcAft>
              <a:buSzPts val="1680"/>
              <a:buChar char="◻"/>
            </a:pPr>
            <a:r>
              <a:rPr lang="en-US" sz="2800"/>
              <a:t>For implementation it is important to know Ts since the processing required for current sample must be finished before the next sample comes in. So the processor must have required speed.</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anim calcmode="lin" valueType="num">
                                      <p:cBhvr additive="base">
                                        <p:cTn dur="500"/>
                                        <p:tgtEl>
                                          <p:spTgt spid="48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anim calcmode="lin" valueType="num">
                                      <p:cBhvr additive="base">
                                        <p:cTn dur="500"/>
                                        <p:tgtEl>
                                          <p:spTgt spid="48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6">
                                            <p:txEl>
                                              <p:pRg end="2" st="2"/>
                                            </p:txEl>
                                          </p:spTgt>
                                        </p:tgtEl>
                                        <p:attrNameLst>
                                          <p:attrName>style.visibility</p:attrName>
                                        </p:attrNameLst>
                                      </p:cBhvr>
                                      <p:to>
                                        <p:strVal val="visible"/>
                                      </p:to>
                                    </p:set>
                                    <p:anim calcmode="lin" valueType="num">
                                      <p:cBhvr additive="base">
                                        <p:cTn dur="500"/>
                                        <p:tgtEl>
                                          <p:spTgt spid="48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6">
                                            <p:txEl>
                                              <p:pRg end="3" st="3"/>
                                            </p:txEl>
                                          </p:spTgt>
                                        </p:tgtEl>
                                        <p:attrNameLst>
                                          <p:attrName>style.visibility</p:attrName>
                                        </p:attrNameLst>
                                      </p:cBhvr>
                                      <p:to>
                                        <p:strVal val="visible"/>
                                      </p:to>
                                    </p:set>
                                    <p:anim calcmode="lin" valueType="num">
                                      <p:cBhvr additive="base">
                                        <p:cTn dur="500"/>
                                        <p:tgtEl>
                                          <p:spTgt spid="48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6">
                                            <p:txEl>
                                              <p:pRg end="4" st="4"/>
                                            </p:txEl>
                                          </p:spTgt>
                                        </p:tgtEl>
                                        <p:attrNameLst>
                                          <p:attrName>style.visibility</p:attrName>
                                        </p:attrNameLst>
                                      </p:cBhvr>
                                      <p:to>
                                        <p:strVal val="visible"/>
                                      </p:to>
                                    </p:set>
                                    <p:anim calcmode="lin" valueType="num">
                                      <p:cBhvr additive="base">
                                        <p:cTn dur="500"/>
                                        <p:tgtEl>
                                          <p:spTgt spid="48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 ramp signal</a:t>
            </a:r>
            <a:endParaRPr/>
          </a:p>
        </p:txBody>
      </p:sp>
      <p:sp>
        <p:nvSpPr>
          <p:cNvPr id="492" name="Google Shape;492;p2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40"/>
              <a:buNone/>
            </a:pPr>
            <a:r>
              <a:rPr lang="en-US"/>
              <a:t> </a:t>
            </a:r>
            <a:endParaRPr/>
          </a:p>
          <a:p>
            <a:pPr indent="0" lvl="0" marL="0" rtl="0" algn="l">
              <a:spcBef>
                <a:spcPts val="700"/>
              </a:spcBef>
              <a:spcAft>
                <a:spcPts val="0"/>
              </a:spcAft>
              <a:buSzPts val="1740"/>
              <a:buNone/>
            </a:pPr>
            <a:r>
              <a:t/>
            </a:r>
            <a:endParaRPr/>
          </a:p>
        </p:txBody>
      </p:sp>
      <p:sp>
        <p:nvSpPr>
          <p:cNvPr id="493" name="Google Shape;493;p21"/>
          <p:cNvSpPr/>
          <p:nvPr/>
        </p:nvSpPr>
        <p:spPr>
          <a:xfrm>
            <a:off x="1345100" y="1876485"/>
            <a:ext cx="5357100" cy="45243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64AE64"/>
              </a:buClr>
              <a:buSzPts val="3600"/>
              <a:buFont typeface="Arial"/>
              <a:buNone/>
            </a:pPr>
            <a:r>
              <a:rPr b="0" i="1" lang="en-US" sz="3600" u="none" cap="none" strike="noStrike">
                <a:solidFill>
                  <a:srgbClr val="64AE64"/>
                </a:solidFill>
                <a:latin typeface="Arial"/>
                <a:ea typeface="Arial"/>
                <a:cs typeface="Arial"/>
                <a:sym typeface="Arial"/>
              </a:rPr>
              <a:t>// A discrete ramp signal</a:t>
            </a:r>
            <a:r>
              <a:rPr b="0" i="0" lang="en-US" sz="36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32B9B9"/>
              </a:buClr>
              <a:buSzPts val="3600"/>
              <a:buFont typeface="Arial"/>
              <a:buNone/>
            </a:pPr>
            <a:r>
              <a:rPr b="0" i="0" lang="en-US" sz="3600" u="none" cap="none" strike="noStrike">
                <a:solidFill>
                  <a:srgbClr val="32B9B9"/>
                </a:solidFill>
                <a:latin typeface="Arial"/>
                <a:ea typeface="Arial"/>
                <a:cs typeface="Arial"/>
                <a:sym typeface="Arial"/>
              </a:rPr>
              <a:t>clear</a:t>
            </a:r>
            <a:r>
              <a:rPr b="0" i="0" lang="en-US" sz="3600" u="none" cap="none" strike="noStrike">
                <a:solidFill>
                  <a:srgbClr val="000000"/>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r>
              <a:rPr b="0" i="0" lang="en-US" sz="3600" u="sng" cap="none" strike="noStrike">
                <a:solidFill>
                  <a:srgbClr val="AE5CB0"/>
                </a:solidFill>
                <a:latin typeface="Arial"/>
                <a:ea typeface="Arial"/>
                <a:cs typeface="Arial"/>
                <a:sym typeface="Arial"/>
              </a:rPr>
              <a:t>clf</a:t>
            </a:r>
            <a:r>
              <a:rPr b="0" i="0" lang="en-US" sz="3600" u="none" cap="none" strike="noStrike">
                <a:solidFill>
                  <a:srgbClr val="000000"/>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r>
              <a:rPr b="0" i="0" lang="en-US" sz="3600" u="none" cap="none" strike="noStrike">
                <a:solidFill>
                  <a:srgbClr val="32B9B9"/>
                </a:solidFill>
                <a:latin typeface="Arial"/>
                <a:ea typeface="Arial"/>
                <a:cs typeface="Arial"/>
                <a:sym typeface="Arial"/>
              </a:rPr>
              <a:t>clc</a:t>
            </a:r>
            <a:r>
              <a:rPr b="0" i="0" lang="en-US" sz="3600" u="none" cap="none" strike="noStrike">
                <a:solidFill>
                  <a:srgbClr val="000000"/>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n</a:t>
            </a:r>
            <a:r>
              <a:rPr b="0" i="0" lang="en-US" sz="3600" u="none" cap="none" strike="noStrike">
                <a:solidFill>
                  <a:schemeClr val="dk1"/>
                </a:solidFill>
                <a:latin typeface="Arial"/>
                <a:ea typeface="Arial"/>
                <a:cs typeface="Arial"/>
                <a:sym typeface="Arial"/>
              </a:rPr>
              <a:t> </a:t>
            </a:r>
            <a:r>
              <a:rPr b="0" i="0" lang="en-US" sz="3600" u="none" cap="none" strike="noStrike">
                <a:solidFill>
                  <a:srgbClr val="5C5C5C"/>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r>
              <a:rPr b="0" i="0" lang="en-US" sz="3600" u="none" cap="none" strike="noStrike">
                <a:solidFill>
                  <a:srgbClr val="BC8F8F"/>
                </a:solidFill>
                <a:latin typeface="Arial"/>
                <a:ea typeface="Arial"/>
                <a:cs typeface="Arial"/>
                <a:sym typeface="Arial"/>
              </a:rPr>
              <a:t>0</a:t>
            </a:r>
            <a:r>
              <a:rPr b="0" i="0" lang="en-US" sz="3600" u="none" cap="none" strike="noStrike">
                <a:solidFill>
                  <a:srgbClr val="FFAA00"/>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r>
              <a:rPr b="0" i="0" lang="en-US" sz="3600" u="none" cap="none" strike="noStrike">
                <a:solidFill>
                  <a:srgbClr val="BC8F8F"/>
                </a:solidFill>
                <a:latin typeface="Arial"/>
                <a:ea typeface="Arial"/>
                <a:cs typeface="Arial"/>
                <a:sym typeface="Arial"/>
              </a:rPr>
              <a:t>10</a:t>
            </a:r>
            <a:r>
              <a:rPr b="0" i="0" lang="en-US" sz="3600" u="none" cap="none" strike="noStrike">
                <a:solidFill>
                  <a:srgbClr val="000000"/>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x</a:t>
            </a:r>
            <a:r>
              <a:rPr b="0" i="0" lang="en-US" sz="3600" u="none" cap="none" strike="noStrike">
                <a:solidFill>
                  <a:schemeClr val="dk1"/>
                </a:solidFill>
                <a:latin typeface="Arial"/>
                <a:ea typeface="Arial"/>
                <a:cs typeface="Arial"/>
                <a:sym typeface="Arial"/>
              </a:rPr>
              <a:t> </a:t>
            </a:r>
            <a:r>
              <a:rPr b="0" i="0" lang="en-US" sz="3600" u="none" cap="none" strike="noStrike">
                <a:solidFill>
                  <a:srgbClr val="5C5C5C"/>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r>
              <a:rPr b="0" i="0" lang="en-US" sz="3600" u="none" cap="none" strike="noStrike">
                <a:solidFill>
                  <a:srgbClr val="000000"/>
                </a:solidFill>
                <a:latin typeface="Arial"/>
                <a:ea typeface="Arial"/>
                <a:cs typeface="Arial"/>
                <a:sym typeface="Arial"/>
              </a:rPr>
              <a:t>n;</a:t>
            </a:r>
            <a:r>
              <a:rPr b="0" i="0" lang="en-US" sz="36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AE5CB0"/>
              </a:buClr>
              <a:buSzPts val="3600"/>
              <a:buFont typeface="Arial"/>
              <a:buNone/>
            </a:pPr>
            <a:r>
              <a:rPr b="0" i="0" lang="en-US" sz="3600" u="sng" cap="none" strike="noStrike">
                <a:solidFill>
                  <a:srgbClr val="AE5CB0"/>
                </a:solidFill>
                <a:latin typeface="Arial"/>
                <a:ea typeface="Arial"/>
                <a:cs typeface="Arial"/>
                <a:sym typeface="Arial"/>
              </a:rPr>
              <a:t>subplot</a:t>
            </a:r>
            <a:r>
              <a:rPr b="0" i="0" lang="en-US" sz="3600" u="none" cap="none" strike="noStrike">
                <a:solidFill>
                  <a:srgbClr val="4A55DB"/>
                </a:solidFill>
                <a:latin typeface="Arial"/>
                <a:ea typeface="Arial"/>
                <a:cs typeface="Arial"/>
                <a:sym typeface="Arial"/>
              </a:rPr>
              <a:t>(</a:t>
            </a:r>
            <a:r>
              <a:rPr b="0" i="0" lang="en-US" sz="3600" u="none" cap="none" strike="noStrike">
                <a:solidFill>
                  <a:srgbClr val="BC8F8F"/>
                </a:solidFill>
                <a:latin typeface="Arial"/>
                <a:ea typeface="Arial"/>
                <a:cs typeface="Arial"/>
                <a:sym typeface="Arial"/>
              </a:rPr>
              <a:t>211</a:t>
            </a:r>
            <a:r>
              <a:rPr b="0" i="0" lang="en-US" sz="3600" u="none" cap="none" strike="noStrike">
                <a:solidFill>
                  <a:srgbClr val="4A55DB"/>
                </a:solidFill>
                <a:latin typeface="Arial"/>
                <a:ea typeface="Arial"/>
                <a:cs typeface="Arial"/>
                <a:sym typeface="Arial"/>
              </a:rPr>
              <a:t>)</a:t>
            </a:r>
            <a:r>
              <a:rPr b="0" i="0" lang="en-US" sz="3600" u="none" cap="none" strike="noStrike">
                <a:solidFill>
                  <a:srgbClr val="000000"/>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32B9B9"/>
              </a:buClr>
              <a:buSzPts val="3600"/>
              <a:buFont typeface="Arial"/>
              <a:buNone/>
            </a:pPr>
            <a:r>
              <a:rPr b="0" i="0" lang="en-US" sz="3600" u="none" cap="none" strike="noStrike">
                <a:solidFill>
                  <a:srgbClr val="32B9B9"/>
                </a:solidFill>
                <a:latin typeface="Arial"/>
                <a:ea typeface="Arial"/>
                <a:cs typeface="Arial"/>
                <a:sym typeface="Arial"/>
              </a:rPr>
              <a:t>plot2d3</a:t>
            </a:r>
            <a:r>
              <a:rPr b="0" i="0" lang="en-US" sz="3600" u="none" cap="none" strike="noStrike">
                <a:solidFill>
                  <a:srgbClr val="4A55DB"/>
                </a:solidFill>
                <a:latin typeface="Arial"/>
                <a:ea typeface="Arial"/>
                <a:cs typeface="Arial"/>
                <a:sym typeface="Arial"/>
              </a:rPr>
              <a:t>(</a:t>
            </a:r>
            <a:r>
              <a:rPr b="0" i="0" lang="en-US" sz="3600" u="none" cap="none" strike="noStrike">
                <a:solidFill>
                  <a:srgbClr val="000000"/>
                </a:solidFill>
                <a:latin typeface="Arial"/>
                <a:ea typeface="Arial"/>
                <a:cs typeface="Arial"/>
                <a:sym typeface="Arial"/>
              </a:rPr>
              <a:t>n,x</a:t>
            </a:r>
            <a:r>
              <a:rPr b="0" i="0" lang="en-US" sz="3600" u="none" cap="none" strike="noStrike">
                <a:solidFill>
                  <a:srgbClr val="4A55DB"/>
                </a:solidFill>
                <a:latin typeface="Arial"/>
                <a:ea typeface="Arial"/>
                <a:cs typeface="Arial"/>
                <a:sym typeface="Arial"/>
              </a:rPr>
              <a:t>)</a:t>
            </a:r>
            <a:r>
              <a:rPr b="0" i="0" lang="en-US" sz="3600" u="none" cap="none" strike="noStrike">
                <a:solidFill>
                  <a:srgbClr val="000000"/>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AE5CB0"/>
              </a:buClr>
              <a:buSzPts val="3600"/>
              <a:buFont typeface="Arial"/>
              <a:buNone/>
            </a:pPr>
            <a:r>
              <a:rPr b="0" i="0" lang="en-US" sz="3600" u="sng" cap="none" strike="noStrike">
                <a:solidFill>
                  <a:srgbClr val="AE5CB0"/>
                </a:solidFill>
                <a:latin typeface="Arial"/>
                <a:ea typeface="Arial"/>
                <a:cs typeface="Arial"/>
                <a:sym typeface="Arial"/>
              </a:rPr>
              <a:t>subplot</a:t>
            </a:r>
            <a:r>
              <a:rPr b="0" i="0" lang="en-US" sz="3600" u="none" cap="none" strike="noStrike">
                <a:solidFill>
                  <a:srgbClr val="4A55DB"/>
                </a:solidFill>
                <a:latin typeface="Arial"/>
                <a:ea typeface="Arial"/>
                <a:cs typeface="Arial"/>
                <a:sym typeface="Arial"/>
              </a:rPr>
              <a:t>(</a:t>
            </a:r>
            <a:r>
              <a:rPr b="0" i="0" lang="en-US" sz="3600" u="none" cap="none" strike="noStrike">
                <a:solidFill>
                  <a:srgbClr val="BC8F8F"/>
                </a:solidFill>
                <a:latin typeface="Arial"/>
                <a:ea typeface="Arial"/>
                <a:cs typeface="Arial"/>
                <a:sym typeface="Arial"/>
              </a:rPr>
              <a:t>212</a:t>
            </a:r>
            <a:r>
              <a:rPr b="0" i="0" lang="en-US" sz="3600" u="none" cap="none" strike="noStrike">
                <a:solidFill>
                  <a:srgbClr val="4A55DB"/>
                </a:solidFill>
                <a:latin typeface="Arial"/>
                <a:ea typeface="Arial"/>
                <a:cs typeface="Arial"/>
                <a:sym typeface="Arial"/>
              </a:rPr>
              <a:t>)</a:t>
            </a:r>
            <a:r>
              <a:rPr b="0" i="0" lang="en-US" sz="3600" u="none" cap="none" strike="noStrike">
                <a:solidFill>
                  <a:srgbClr val="000000"/>
                </a:solidFill>
                <a:latin typeface="Arial"/>
                <a:ea typeface="Arial"/>
                <a:cs typeface="Arial"/>
                <a:sym typeface="Arial"/>
              </a:rPr>
              <a:t>;</a:t>
            </a:r>
            <a:r>
              <a:rPr b="0" i="0" lang="en-US" sz="36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AE5CB0"/>
              </a:buClr>
              <a:buSzPts val="3600"/>
              <a:buFont typeface="Arial"/>
              <a:buNone/>
            </a:pPr>
            <a:r>
              <a:rPr b="0" i="0" lang="en-US" sz="3600" u="sng" cap="none" strike="noStrike">
                <a:solidFill>
                  <a:srgbClr val="AE5CB0"/>
                </a:solidFill>
                <a:latin typeface="Arial"/>
                <a:ea typeface="Arial"/>
                <a:cs typeface="Arial"/>
                <a:sym typeface="Arial"/>
              </a:rPr>
              <a:t>bar</a:t>
            </a:r>
            <a:r>
              <a:rPr b="0" i="0" lang="en-US" sz="3600" u="none" cap="none" strike="noStrike">
                <a:solidFill>
                  <a:srgbClr val="4A55DB"/>
                </a:solidFill>
                <a:latin typeface="Arial"/>
                <a:ea typeface="Arial"/>
                <a:cs typeface="Arial"/>
                <a:sym typeface="Arial"/>
              </a:rPr>
              <a:t>(</a:t>
            </a:r>
            <a:r>
              <a:rPr b="0" i="0" lang="en-US" sz="3600" u="none" cap="none" strike="noStrike">
                <a:solidFill>
                  <a:srgbClr val="000000"/>
                </a:solidFill>
                <a:latin typeface="Arial"/>
                <a:ea typeface="Arial"/>
                <a:cs typeface="Arial"/>
                <a:sym typeface="Arial"/>
              </a:rPr>
              <a:t>n,x,</a:t>
            </a:r>
            <a:r>
              <a:rPr b="0" i="0" lang="en-US" sz="3600" u="none" cap="none" strike="noStrike">
                <a:solidFill>
                  <a:srgbClr val="BC8F8F"/>
                </a:solidFill>
                <a:latin typeface="Arial"/>
                <a:ea typeface="Arial"/>
                <a:cs typeface="Arial"/>
                <a:sym typeface="Arial"/>
              </a:rPr>
              <a:t>0.08</a:t>
            </a:r>
            <a:r>
              <a:rPr b="0" i="0" lang="en-US" sz="3600" u="none" cap="none" strike="noStrike">
                <a:solidFill>
                  <a:srgbClr val="000000"/>
                </a:solidFill>
                <a:latin typeface="Arial"/>
                <a:ea typeface="Arial"/>
                <a:cs typeface="Arial"/>
                <a:sym typeface="Arial"/>
              </a:rPr>
              <a:t>,</a:t>
            </a:r>
            <a:r>
              <a:rPr b="0" i="0" lang="en-US" sz="3600" u="none" cap="none" strike="noStrike">
                <a:solidFill>
                  <a:srgbClr val="BC8F8F"/>
                </a:solidFill>
                <a:latin typeface="Arial"/>
                <a:ea typeface="Arial"/>
                <a:cs typeface="Arial"/>
                <a:sym typeface="Arial"/>
              </a:rPr>
              <a:t>'red'</a:t>
            </a:r>
            <a:r>
              <a:rPr b="0" i="0" lang="en-US" sz="3600" u="none" cap="none" strike="noStrike">
                <a:solidFill>
                  <a:srgbClr val="4A55DB"/>
                </a:solidFill>
                <a:latin typeface="Arial"/>
                <a:ea typeface="Arial"/>
                <a:cs typeface="Arial"/>
                <a:sym typeface="Arial"/>
              </a:rPr>
              <a:t>)</a:t>
            </a:r>
            <a:r>
              <a:rPr b="0" i="0" lang="en-US" sz="3600" u="none" cap="none" strike="noStrike">
                <a:solidFill>
                  <a:srgbClr val="000000"/>
                </a:solidFill>
                <a:latin typeface="Arial"/>
                <a:ea typeface="Arial"/>
                <a:cs typeface="Arial"/>
                <a:sym typeface="Arial"/>
              </a:rPr>
              <a:t>;</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Output</a:t>
            </a:r>
            <a:endParaRPr/>
          </a:p>
        </p:txBody>
      </p:sp>
      <p:pic>
        <p:nvPicPr>
          <p:cNvPr id="499" name="Google Shape;499;p22"/>
          <p:cNvPicPr preferRelativeResize="0"/>
          <p:nvPr/>
        </p:nvPicPr>
        <p:blipFill rotWithShape="1">
          <a:blip r:embed="rId3">
            <a:alphaModFix/>
          </a:blip>
          <a:srcRect b="0" l="0" r="0" t="0"/>
          <a:stretch/>
        </p:blipFill>
        <p:spPr>
          <a:xfrm>
            <a:off x="1447799" y="1752600"/>
            <a:ext cx="6315489" cy="4762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Discrete signal as a sequence</a:t>
            </a:r>
            <a:endParaRPr/>
          </a:p>
        </p:txBody>
      </p:sp>
      <p:graphicFrame>
        <p:nvGraphicFramePr>
          <p:cNvPr id="505" name="Google Shape;505;p23"/>
          <p:cNvGraphicFramePr/>
          <p:nvPr/>
        </p:nvGraphicFramePr>
        <p:xfrm>
          <a:off x="719572" y="1988840"/>
          <a:ext cx="3000000" cy="3000000"/>
        </p:xfrm>
        <a:graphic>
          <a:graphicData uri="http://schemas.openxmlformats.org/drawingml/2006/table">
            <a:tbl>
              <a:tblPr bandRow="1" firstRow="1">
                <a:noFill/>
                <a:tableStyleId>{D69E8B5F-26D7-439A-8102-8CBF707EBA25}</a:tableStyleId>
              </a:tblPr>
              <a:tblGrid>
                <a:gridCol w="870850"/>
                <a:gridCol w="870850"/>
                <a:gridCol w="870850"/>
                <a:gridCol w="870850"/>
                <a:gridCol w="870850"/>
                <a:gridCol w="870850"/>
                <a:gridCol w="870850"/>
              </a:tblGrid>
              <a:tr h="370850">
                <a:tc>
                  <a:txBody>
                    <a:bodyPr/>
                    <a:lstStyle/>
                    <a:p>
                      <a:pPr indent="0" lvl="0" marL="0" marR="0" rtl="0" algn="l">
                        <a:spcBef>
                          <a:spcPts val="0"/>
                        </a:spcBef>
                        <a:spcAft>
                          <a:spcPts val="0"/>
                        </a:spcAft>
                        <a:buNone/>
                      </a:pPr>
                      <a:r>
                        <a:rPr lang="en-US" sz="2800"/>
                        <a:t>n</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0</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r>
              <a:tr h="370850">
                <a:tc>
                  <a:txBody>
                    <a:bodyPr/>
                    <a:lstStyle/>
                    <a:p>
                      <a:pPr indent="0" lvl="0" marL="0" marR="0" rtl="0" algn="l">
                        <a:spcBef>
                          <a:spcPts val="0"/>
                        </a:spcBef>
                        <a:spcAft>
                          <a:spcPts val="0"/>
                        </a:spcAft>
                        <a:buNone/>
                      </a:pPr>
                      <a:r>
                        <a:rPr lang="en-US" sz="2800"/>
                        <a:t>x(n)</a:t>
                      </a:r>
                      <a:endParaRPr sz="2800"/>
                    </a:p>
                  </a:txBody>
                  <a:tcPr marT="45725" marB="45725" marR="91450" marL="91450"/>
                </a:tc>
                <a:tc>
                  <a:txBody>
                    <a:bodyPr/>
                    <a:lstStyle/>
                    <a:p>
                      <a:pPr indent="0" lvl="0" marL="0" marR="0" rtl="0" algn="l">
                        <a:spcBef>
                          <a:spcPts val="0"/>
                        </a:spcBef>
                        <a:spcAft>
                          <a:spcPts val="0"/>
                        </a:spcAft>
                        <a:buNone/>
                      </a:pPr>
                      <a:r>
                        <a:rPr lang="en-US" sz="2800"/>
                        <a:t>5</a:t>
                      </a:r>
                      <a:endParaRPr sz="2800"/>
                    </a:p>
                  </a:txBody>
                  <a:tcPr marT="45725" marB="45725" marR="91450" marL="91450"/>
                </a:tc>
                <a:tc>
                  <a:txBody>
                    <a:bodyPr/>
                    <a:lstStyle/>
                    <a:p>
                      <a:pPr indent="0" lvl="0" marL="0" marR="0" rtl="0" algn="l">
                        <a:spcBef>
                          <a:spcPts val="0"/>
                        </a:spcBef>
                        <a:spcAft>
                          <a:spcPts val="0"/>
                        </a:spcAft>
                        <a:buNone/>
                      </a:pPr>
                      <a:r>
                        <a:rPr lang="en-US" sz="2800"/>
                        <a:t>7</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4</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r>
            </a:tbl>
          </a:graphicData>
        </a:graphic>
      </p:graphicFrame>
      <p:sp>
        <p:nvSpPr>
          <p:cNvPr id="506" name="Google Shape;506;p23"/>
          <p:cNvSpPr txBox="1"/>
          <p:nvPr/>
        </p:nvSpPr>
        <p:spPr>
          <a:xfrm>
            <a:off x="792293" y="3340149"/>
            <a:ext cx="6048672" cy="138499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Scilab Representation</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n = -3:2;</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x = [5 ,  7,   -2,   3,    4,    2];</a:t>
            </a:r>
            <a:endParaRPr sz="2800">
              <a:solidFill>
                <a:schemeClr val="dk1"/>
              </a:solidFill>
              <a:latin typeface="Twentieth Century"/>
              <a:ea typeface="Twentieth Century"/>
              <a:cs typeface="Twentieth Century"/>
              <a:sym typeface="Twentieth Century"/>
            </a:endParaRPr>
          </a:p>
        </p:txBody>
      </p:sp>
      <p:sp>
        <p:nvSpPr>
          <p:cNvPr id="507" name="Google Shape;507;p23"/>
          <p:cNvSpPr txBox="1"/>
          <p:nvPr/>
        </p:nvSpPr>
        <p:spPr>
          <a:xfrm>
            <a:off x="792293" y="5049180"/>
            <a:ext cx="568791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Shorthand notation</a:t>
            </a:r>
            <a:endParaRPr/>
          </a:p>
          <a:p>
            <a:pPr indent="0" lvl="0" marL="0" marR="0" rtl="0" algn="l">
              <a:spcBef>
                <a:spcPts val="0"/>
              </a:spcBef>
              <a:spcAft>
                <a:spcPts val="0"/>
              </a:spcAft>
              <a:buNone/>
            </a:pPr>
            <a:r>
              <a:t/>
            </a:r>
            <a:endParaRPr sz="2800">
              <a:solidFill>
                <a:schemeClr val="dk1"/>
              </a:solidFill>
              <a:latin typeface="Twentieth Century"/>
              <a:ea typeface="Twentieth Century"/>
              <a:cs typeface="Twentieth Century"/>
              <a:sym typeface="Twentieth Century"/>
            </a:endParaRPr>
          </a:p>
        </p:txBody>
      </p:sp>
      <p:pic>
        <p:nvPicPr>
          <p:cNvPr id="508" name="Google Shape;508;p23"/>
          <p:cNvPicPr preferRelativeResize="0"/>
          <p:nvPr/>
        </p:nvPicPr>
        <p:blipFill rotWithShape="1">
          <a:blip r:embed="rId3">
            <a:alphaModFix/>
          </a:blip>
          <a:srcRect b="0" l="0" r="0" t="0"/>
          <a:stretch/>
        </p:blipFill>
        <p:spPr>
          <a:xfrm>
            <a:off x="971599" y="5481228"/>
            <a:ext cx="3538393" cy="10441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Plotting a discrete signal</a:t>
            </a:r>
            <a:endParaRPr/>
          </a:p>
        </p:txBody>
      </p:sp>
      <p:sp>
        <p:nvSpPr>
          <p:cNvPr id="514" name="Google Shape;514;p24"/>
          <p:cNvSpPr txBox="1"/>
          <p:nvPr/>
        </p:nvSpPr>
        <p:spPr>
          <a:xfrm>
            <a:off x="923884" y="1935649"/>
            <a:ext cx="75249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clear;</a:t>
            </a:r>
            <a:endParaRPr/>
          </a:p>
          <a:p>
            <a:pPr indent="0" lvl="0" marL="0" marR="0" rtl="0" algn="l">
              <a:spcBef>
                <a:spcPts val="0"/>
              </a:spcBef>
              <a:spcAft>
                <a:spcPts val="0"/>
              </a:spcAft>
              <a:buNone/>
            </a:pPr>
            <a:r>
              <a:rPr lang="en-US" sz="2800" u="sng">
                <a:solidFill>
                  <a:schemeClr val="dk1"/>
                </a:solidFill>
                <a:latin typeface="Twentieth Century"/>
                <a:ea typeface="Twentieth Century"/>
                <a:cs typeface="Twentieth Century"/>
                <a:sym typeface="Twentieth Century"/>
              </a:rPr>
              <a:t>clf</a:t>
            </a:r>
            <a:r>
              <a:rPr lang="en-US" sz="2800">
                <a:solidFill>
                  <a:schemeClr val="dk1"/>
                </a:solidFill>
                <a:latin typeface="Twentieth Century"/>
                <a:ea typeface="Twentieth Century"/>
                <a:cs typeface="Twentieth Century"/>
                <a:sym typeface="Twentieth Century"/>
              </a:rPr>
              <a:t>; </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n = -3:4; </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x = [0 1 2 4 3 5 6 4 ]; </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plot2d3(n,x);</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 </a:t>
            </a:r>
            <a:r>
              <a:rPr lang="en-US" sz="2800" u="sng">
                <a:solidFill>
                  <a:schemeClr val="dk1"/>
                </a:solidFill>
                <a:latin typeface="Twentieth Century"/>
                <a:ea typeface="Twentieth Century"/>
                <a:cs typeface="Twentieth Century"/>
                <a:sym typeface="Twentieth Century"/>
              </a:rPr>
              <a:t>xlabel</a:t>
            </a:r>
            <a:r>
              <a:rPr lang="en-US" sz="2800">
                <a:solidFill>
                  <a:schemeClr val="dk1"/>
                </a:solidFill>
                <a:latin typeface="Twentieth Century"/>
                <a:ea typeface="Twentieth Century"/>
                <a:cs typeface="Twentieth Century"/>
                <a:sym typeface="Twentieth Century"/>
              </a:rPr>
              <a:t>("n","fontsize",4); </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800" u="sng">
                <a:solidFill>
                  <a:schemeClr val="dk1"/>
                </a:solidFill>
                <a:latin typeface="Twentieth Century"/>
                <a:ea typeface="Twentieth Century"/>
                <a:cs typeface="Twentieth Century"/>
                <a:sym typeface="Twentieth Century"/>
              </a:rPr>
              <a:t>ylabel</a:t>
            </a:r>
            <a:r>
              <a:rPr lang="en-US" sz="2800">
                <a:solidFill>
                  <a:schemeClr val="dk1"/>
                </a:solidFill>
                <a:latin typeface="Twentieth Century"/>
                <a:ea typeface="Twentieth Century"/>
                <a:cs typeface="Twentieth Century"/>
                <a:sym typeface="Twentieth Century"/>
              </a:rPr>
              <a:t>("x","fontsize",4);</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 </a:t>
            </a:r>
            <a:r>
              <a:rPr lang="en-US" sz="2800" u="sng">
                <a:solidFill>
                  <a:schemeClr val="dk1"/>
                </a:solidFill>
                <a:latin typeface="Twentieth Century"/>
                <a:ea typeface="Twentieth Century"/>
                <a:cs typeface="Twentieth Century"/>
                <a:sym typeface="Twentieth Century"/>
              </a:rPr>
              <a:t>title</a:t>
            </a:r>
            <a:r>
              <a:rPr lang="en-US" sz="2800">
                <a:solidFill>
                  <a:schemeClr val="dk1"/>
                </a:solidFill>
                <a:latin typeface="Twentieth Century"/>
                <a:ea typeface="Twentieth Century"/>
                <a:cs typeface="Twentieth Century"/>
                <a:sym typeface="Twentieth Century"/>
              </a:rPr>
              <a:t>("Plot of a discrete signal","fontsize",4); xgrid(4);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Program output</a:t>
            </a:r>
            <a:endParaRPr/>
          </a:p>
        </p:txBody>
      </p:sp>
      <p:pic>
        <p:nvPicPr>
          <p:cNvPr id="520" name="Google Shape;520;p25"/>
          <p:cNvPicPr preferRelativeResize="0"/>
          <p:nvPr/>
        </p:nvPicPr>
        <p:blipFill rotWithShape="1">
          <a:blip r:embed="rId3">
            <a:alphaModFix/>
          </a:blip>
          <a:srcRect b="0" l="0" r="0" t="0"/>
          <a:stretch/>
        </p:blipFill>
        <p:spPr>
          <a:xfrm>
            <a:off x="1043608" y="1550465"/>
            <a:ext cx="6624736" cy="49957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Exercise</a:t>
            </a:r>
            <a:endParaRPr/>
          </a:p>
        </p:txBody>
      </p:sp>
      <p:sp>
        <p:nvSpPr>
          <p:cNvPr id="526" name="Google Shape;526;p2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Generate and plot two discrete signals x(n1) and y(n2)</a:t>
            </a:r>
            <a:endParaRPr/>
          </a:p>
          <a:p>
            <a:pPr indent="-320040" lvl="0" marL="320040" rtl="0" algn="l">
              <a:spcBef>
                <a:spcPts val="700"/>
              </a:spcBef>
              <a:spcAft>
                <a:spcPts val="0"/>
              </a:spcAft>
              <a:buSzPts val="1740"/>
              <a:buChar char="◻"/>
            </a:pPr>
            <a:r>
              <a:rPr lang="en-US"/>
              <a:t>Range of n1 could be different than that of n2.</a:t>
            </a:r>
            <a:endParaRPr/>
          </a:p>
          <a:p>
            <a:pPr indent="-320040" lvl="0" marL="320040" rtl="0" algn="l">
              <a:spcBef>
                <a:spcPts val="700"/>
              </a:spcBef>
              <a:spcAft>
                <a:spcPts val="0"/>
              </a:spcAft>
              <a:buSzPts val="1740"/>
              <a:buChar char="◻"/>
            </a:pPr>
            <a:r>
              <a:rPr lang="en-US"/>
              <a:t>Explore the bar option instead of plot2d3</a:t>
            </a:r>
            <a:endParaRPr/>
          </a:p>
          <a:p>
            <a:pPr indent="0" lvl="0" marL="0" rtl="0" algn="l">
              <a:spcBef>
                <a:spcPts val="700"/>
              </a:spcBef>
              <a:spcAft>
                <a:spcPts val="0"/>
              </a:spcAft>
              <a:buSzPts val="1740"/>
              <a:buNone/>
            </a:pPr>
            <a:r>
              <a:rPr lang="en-US"/>
              <a:t>   </a:t>
            </a:r>
            <a:r>
              <a:rPr lang="en-US" u="sng"/>
              <a:t>bar</a:t>
            </a:r>
            <a:r>
              <a:rPr lang="en-US"/>
              <a:t>(n,x,0.05,'yellow');</a:t>
            </a:r>
            <a:endParaRPr/>
          </a:p>
          <a:p>
            <a:pPr indent="0" lvl="0" marL="0" rtl="0" algn="l">
              <a:spcBef>
                <a:spcPts val="700"/>
              </a:spcBef>
              <a:spcAft>
                <a:spcPts val="0"/>
              </a:spcAft>
              <a:buSzPts val="1740"/>
              <a:buNone/>
            </a:pPr>
            <a:r>
              <a:rPr lang="en-US"/>
              <a:t>    </a:t>
            </a:r>
            <a:endParaRPr/>
          </a:p>
          <a:p>
            <a:pPr indent="0" lvl="0" marL="0" rtl="0" algn="l">
              <a:spcBef>
                <a:spcPts val="700"/>
              </a:spcBef>
              <a:spcAft>
                <a:spcPts val="0"/>
              </a:spcAft>
              <a:buSzPts val="1740"/>
              <a:buNone/>
            </a:pPr>
            <a:r>
              <a:rPr lang="en-US"/>
              <a:t>   Line width (0 to 1)</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p:txBody>
      </p:sp>
      <p:cxnSp>
        <p:nvCxnSpPr>
          <p:cNvPr id="527" name="Google Shape;527;p26"/>
          <p:cNvCxnSpPr/>
          <p:nvPr/>
        </p:nvCxnSpPr>
        <p:spPr>
          <a:xfrm flipH="1" rot="10800000">
            <a:off x="2195736" y="4113076"/>
            <a:ext cx="144016" cy="504056"/>
          </a:xfrm>
          <a:prstGeom prst="straightConnector1">
            <a:avLst/>
          </a:prstGeom>
          <a:noFill/>
          <a:ln cap="flat" cmpd="sng" w="10000">
            <a:solidFill>
              <a:schemeClr val="accent1"/>
            </a:solidFill>
            <a:prstDash val="solid"/>
            <a:round/>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Output</a:t>
            </a:r>
            <a:endParaRPr/>
          </a:p>
        </p:txBody>
      </p:sp>
      <p:pic>
        <p:nvPicPr>
          <p:cNvPr id="533" name="Google Shape;533;p27"/>
          <p:cNvPicPr preferRelativeResize="0"/>
          <p:nvPr/>
        </p:nvPicPr>
        <p:blipFill rotWithShape="1">
          <a:blip r:embed="rId3">
            <a:alphaModFix/>
          </a:blip>
          <a:srcRect b="0" l="0" r="0" t="0"/>
          <a:stretch/>
        </p:blipFill>
        <p:spPr>
          <a:xfrm>
            <a:off x="1367643" y="1844824"/>
            <a:ext cx="6096717" cy="45975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Relation between analog cosine and digital cosine wave</a:t>
            </a:r>
            <a:endParaRPr/>
          </a:p>
        </p:txBody>
      </p:sp>
      <p:sp>
        <p:nvSpPr>
          <p:cNvPr id="539" name="Google Shape;539;p2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40"/>
              <a:buNone/>
            </a:pPr>
            <a:r>
              <a:rPr i="1" lang="en-US"/>
              <a:t>Analog signal</a:t>
            </a:r>
            <a:endParaRPr/>
          </a:p>
          <a:p>
            <a:pPr indent="0" lvl="0" marL="0" rtl="0" algn="l">
              <a:spcBef>
                <a:spcPts val="700"/>
              </a:spcBef>
              <a:spcAft>
                <a:spcPts val="0"/>
              </a:spcAft>
              <a:buSzPts val="1740"/>
              <a:buNone/>
            </a:pPr>
            <a:r>
              <a:t/>
            </a:r>
            <a:endParaRPr/>
          </a:p>
        </p:txBody>
      </p:sp>
      <p:pic>
        <p:nvPicPr>
          <p:cNvPr id="540" name="Google Shape;540;p28"/>
          <p:cNvPicPr preferRelativeResize="0"/>
          <p:nvPr/>
        </p:nvPicPr>
        <p:blipFill rotWithShape="1">
          <a:blip r:embed="rId3">
            <a:alphaModFix/>
          </a:blip>
          <a:srcRect b="0" l="0" r="0" t="0"/>
          <a:stretch/>
        </p:blipFill>
        <p:spPr>
          <a:xfrm>
            <a:off x="533401" y="2292096"/>
            <a:ext cx="2590800" cy="552704"/>
          </a:xfrm>
          <a:prstGeom prst="rect">
            <a:avLst/>
          </a:prstGeom>
          <a:noFill/>
          <a:ln>
            <a:noFill/>
          </a:ln>
        </p:spPr>
      </p:pic>
      <p:pic>
        <p:nvPicPr>
          <p:cNvPr id="541" name="Google Shape;541;p28"/>
          <p:cNvPicPr preferRelativeResize="0"/>
          <p:nvPr/>
        </p:nvPicPr>
        <p:blipFill rotWithShape="1">
          <a:blip r:embed="rId4">
            <a:alphaModFix/>
          </a:blip>
          <a:srcRect b="0" l="0" r="0" t="0"/>
          <a:stretch/>
        </p:blipFill>
        <p:spPr>
          <a:xfrm>
            <a:off x="685800" y="3124200"/>
            <a:ext cx="2762250" cy="1143000"/>
          </a:xfrm>
          <a:prstGeom prst="rect">
            <a:avLst/>
          </a:prstGeom>
          <a:noFill/>
          <a:ln>
            <a:noFill/>
          </a:ln>
        </p:spPr>
      </p:pic>
      <p:pic>
        <p:nvPicPr>
          <p:cNvPr id="542" name="Google Shape;542;p28"/>
          <p:cNvPicPr preferRelativeResize="0"/>
          <p:nvPr/>
        </p:nvPicPr>
        <p:blipFill rotWithShape="1">
          <a:blip r:embed="rId5">
            <a:alphaModFix/>
          </a:blip>
          <a:srcRect b="0" l="0" r="0" t="0"/>
          <a:stretch/>
        </p:blipFill>
        <p:spPr>
          <a:xfrm>
            <a:off x="304800" y="4572000"/>
            <a:ext cx="5173579" cy="1143000"/>
          </a:xfrm>
          <a:prstGeom prst="rect">
            <a:avLst/>
          </a:prstGeom>
          <a:noFill/>
          <a:ln>
            <a:noFill/>
          </a:ln>
        </p:spPr>
      </p:pic>
      <p:pic>
        <p:nvPicPr>
          <p:cNvPr id="543" name="Google Shape;543;p28"/>
          <p:cNvPicPr preferRelativeResize="0"/>
          <p:nvPr/>
        </p:nvPicPr>
        <p:blipFill rotWithShape="1">
          <a:blip r:embed="rId6">
            <a:alphaModFix/>
          </a:blip>
          <a:srcRect b="0" l="0" r="0" t="0"/>
          <a:stretch/>
        </p:blipFill>
        <p:spPr>
          <a:xfrm>
            <a:off x="4559300" y="1981200"/>
            <a:ext cx="4584700" cy="1379538"/>
          </a:xfrm>
          <a:prstGeom prst="rect">
            <a:avLst/>
          </a:prstGeom>
          <a:noFill/>
          <a:ln>
            <a:noFill/>
          </a:ln>
        </p:spPr>
      </p:pic>
      <p:pic>
        <p:nvPicPr>
          <p:cNvPr id="544" name="Google Shape;544;p28"/>
          <p:cNvPicPr preferRelativeResize="0"/>
          <p:nvPr/>
        </p:nvPicPr>
        <p:blipFill rotWithShape="1">
          <a:blip r:embed="rId7">
            <a:alphaModFix/>
          </a:blip>
          <a:srcRect b="0" l="0" r="0" t="0"/>
          <a:stretch/>
        </p:blipFill>
        <p:spPr>
          <a:xfrm>
            <a:off x="5867400" y="3810000"/>
            <a:ext cx="1485900" cy="12736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anim calcmode="lin" valueType="num">
                                      <p:cBhvr additive="base">
                                        <p:cTn dur="500"/>
                                        <p:tgtEl>
                                          <p:spTgt spid="53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9">
                                            <p:txEl>
                                              <p:pRg end="1" st="1"/>
                                            </p:txEl>
                                          </p:spTgt>
                                        </p:tgtEl>
                                        <p:attrNameLst>
                                          <p:attrName>style.visibility</p:attrName>
                                        </p:attrNameLst>
                                      </p:cBhvr>
                                      <p:to>
                                        <p:strVal val="visible"/>
                                      </p:to>
                                    </p:set>
                                    <p:anim calcmode="lin" valueType="num">
                                      <p:cBhvr additive="base">
                                        <p:cTn dur="500"/>
                                        <p:tgtEl>
                                          <p:spTgt spid="53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Discrete Time cosine wave</a:t>
            </a:r>
            <a:endParaRPr/>
          </a:p>
        </p:txBody>
      </p:sp>
      <p:pic>
        <p:nvPicPr>
          <p:cNvPr id="550" name="Google Shape;550;p29"/>
          <p:cNvPicPr preferRelativeResize="0"/>
          <p:nvPr/>
        </p:nvPicPr>
        <p:blipFill rotWithShape="1">
          <a:blip r:embed="rId3">
            <a:alphaModFix/>
          </a:blip>
          <a:srcRect b="0" l="0" r="0" t="0"/>
          <a:stretch/>
        </p:blipFill>
        <p:spPr>
          <a:xfrm>
            <a:off x="838200" y="2819400"/>
            <a:ext cx="6299538" cy="977900"/>
          </a:xfrm>
          <a:prstGeom prst="rect">
            <a:avLst/>
          </a:prstGeom>
          <a:noFill/>
          <a:ln>
            <a:noFill/>
          </a:ln>
        </p:spPr>
      </p:pic>
      <p:pic>
        <p:nvPicPr>
          <p:cNvPr id="551" name="Google Shape;551;p29"/>
          <p:cNvPicPr preferRelativeResize="0"/>
          <p:nvPr/>
        </p:nvPicPr>
        <p:blipFill rotWithShape="1">
          <a:blip r:embed="rId4">
            <a:alphaModFix/>
          </a:blip>
          <a:srcRect b="0" l="0" r="0" t="0"/>
          <a:stretch/>
        </p:blipFill>
        <p:spPr>
          <a:xfrm>
            <a:off x="762000" y="1600200"/>
            <a:ext cx="5173663" cy="1143000"/>
          </a:xfrm>
          <a:prstGeom prst="rect">
            <a:avLst/>
          </a:prstGeom>
          <a:noFill/>
          <a:ln>
            <a:noFill/>
          </a:ln>
        </p:spPr>
      </p:pic>
      <p:pic>
        <p:nvPicPr>
          <p:cNvPr id="552" name="Google Shape;552;p29"/>
          <p:cNvPicPr preferRelativeResize="0"/>
          <p:nvPr/>
        </p:nvPicPr>
        <p:blipFill rotWithShape="1">
          <a:blip r:embed="rId5">
            <a:alphaModFix/>
          </a:blip>
          <a:srcRect b="0" l="0" r="0" t="0"/>
          <a:stretch/>
        </p:blipFill>
        <p:spPr>
          <a:xfrm>
            <a:off x="838200" y="3886200"/>
            <a:ext cx="3314700" cy="685800"/>
          </a:xfrm>
          <a:prstGeom prst="rect">
            <a:avLst/>
          </a:prstGeom>
          <a:noFill/>
          <a:ln>
            <a:noFill/>
          </a:ln>
        </p:spPr>
      </p:pic>
      <p:pic>
        <p:nvPicPr>
          <p:cNvPr id="553" name="Google Shape;553;p29"/>
          <p:cNvPicPr preferRelativeResize="0"/>
          <p:nvPr/>
        </p:nvPicPr>
        <p:blipFill rotWithShape="1">
          <a:blip r:embed="rId6">
            <a:alphaModFix/>
          </a:blip>
          <a:srcRect b="0" l="0" r="0" t="0"/>
          <a:stretch/>
        </p:blipFill>
        <p:spPr>
          <a:xfrm>
            <a:off x="933450" y="4838700"/>
            <a:ext cx="2781300" cy="609600"/>
          </a:xfrm>
          <a:prstGeom prst="rect">
            <a:avLst/>
          </a:prstGeom>
          <a:noFill/>
          <a:ln>
            <a:noFill/>
          </a:ln>
        </p:spPr>
      </p:pic>
      <p:pic>
        <p:nvPicPr>
          <p:cNvPr id="554" name="Google Shape;554;p29"/>
          <p:cNvPicPr preferRelativeResize="0"/>
          <p:nvPr/>
        </p:nvPicPr>
        <p:blipFill rotWithShape="1">
          <a:blip r:embed="rId7">
            <a:alphaModFix/>
          </a:blip>
          <a:srcRect b="0" l="0" r="0" t="0"/>
          <a:stretch/>
        </p:blipFill>
        <p:spPr>
          <a:xfrm>
            <a:off x="1027113" y="5619750"/>
            <a:ext cx="1797050" cy="711200"/>
          </a:xfrm>
          <a:prstGeom prst="rect">
            <a:avLst/>
          </a:prstGeom>
          <a:noFill/>
          <a:ln>
            <a:noFill/>
          </a:ln>
        </p:spPr>
      </p:pic>
      <p:pic>
        <p:nvPicPr>
          <p:cNvPr id="555" name="Google Shape;555;p29"/>
          <p:cNvPicPr preferRelativeResize="0"/>
          <p:nvPr/>
        </p:nvPicPr>
        <p:blipFill rotWithShape="1">
          <a:blip r:embed="rId8">
            <a:alphaModFix/>
          </a:blip>
          <a:srcRect b="0" l="0" r="0" t="0"/>
          <a:stretch/>
        </p:blipFill>
        <p:spPr>
          <a:xfrm>
            <a:off x="4419601" y="4016512"/>
            <a:ext cx="4572000" cy="530087"/>
          </a:xfrm>
          <a:prstGeom prst="rect">
            <a:avLst/>
          </a:prstGeom>
          <a:noFill/>
          <a:ln>
            <a:noFill/>
          </a:ln>
        </p:spPr>
      </p:pic>
      <p:pic>
        <p:nvPicPr>
          <p:cNvPr id="556" name="Google Shape;556;p29"/>
          <p:cNvPicPr preferRelativeResize="0"/>
          <p:nvPr/>
        </p:nvPicPr>
        <p:blipFill rotWithShape="1">
          <a:blip r:embed="rId9">
            <a:alphaModFix/>
          </a:blip>
          <a:srcRect b="0" l="0" r="0" t="0"/>
          <a:stretch/>
        </p:blipFill>
        <p:spPr>
          <a:xfrm>
            <a:off x="3048000" y="5715000"/>
            <a:ext cx="2762250" cy="50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Analog signal</a:t>
            </a:r>
            <a:endParaRPr/>
          </a:p>
        </p:txBody>
      </p:sp>
      <p:sp>
        <p:nvSpPr>
          <p:cNvPr id="135" name="Google Shape;135;p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Both x and t continuous variables (Continuous Amplitude, Continuous time CA/CT) : Analog signal</a:t>
            </a:r>
            <a:endParaRPr/>
          </a:p>
          <a:p>
            <a:pPr indent="0" lvl="0" marL="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a:p>
            <a:pPr indent="0" lvl="0" marL="0" rtl="0" algn="l">
              <a:spcBef>
                <a:spcPts val="700"/>
              </a:spcBef>
              <a:spcAft>
                <a:spcPts val="0"/>
              </a:spcAft>
              <a:buSzPts val="1740"/>
              <a:buNone/>
            </a:pPr>
            <a:r>
              <a:t/>
            </a:r>
            <a:endParaRPr/>
          </a:p>
        </p:txBody>
      </p:sp>
      <p:grpSp>
        <p:nvGrpSpPr>
          <p:cNvPr id="136" name="Google Shape;136;p3"/>
          <p:cNvGrpSpPr/>
          <p:nvPr/>
        </p:nvGrpSpPr>
        <p:grpSpPr>
          <a:xfrm>
            <a:off x="1223628" y="2996952"/>
            <a:ext cx="5943600" cy="2705100"/>
            <a:chOff x="1223628" y="2996952"/>
            <a:chExt cx="5943600" cy="2705100"/>
          </a:xfrm>
        </p:grpSpPr>
        <p:cxnSp>
          <p:nvCxnSpPr>
            <p:cNvPr id="137" name="Google Shape;137;p3"/>
            <p:cNvCxnSpPr/>
            <p:nvPr/>
          </p:nvCxnSpPr>
          <p:spPr>
            <a:xfrm>
              <a:off x="1726866" y="3524002"/>
              <a:ext cx="0" cy="2082800"/>
            </a:xfrm>
            <a:prstGeom prst="straightConnector1">
              <a:avLst/>
            </a:prstGeom>
            <a:noFill/>
            <a:ln cap="flat" cmpd="sng" w="9525">
              <a:solidFill>
                <a:schemeClr val="dk1"/>
              </a:solidFill>
              <a:prstDash val="solid"/>
              <a:round/>
              <a:headEnd len="med" w="med" type="none"/>
              <a:tailEnd len="med" w="med" type="none"/>
            </a:ln>
          </p:spPr>
        </p:cxnSp>
        <p:sp>
          <p:nvSpPr>
            <p:cNvPr id="138" name="Google Shape;138;p3"/>
            <p:cNvSpPr/>
            <p:nvPr/>
          </p:nvSpPr>
          <p:spPr>
            <a:xfrm>
              <a:off x="1726866" y="3239840"/>
              <a:ext cx="3578225" cy="2012950"/>
            </a:xfrm>
            <a:custGeom>
              <a:rect b="b" l="l" r="r" t="t"/>
              <a:pathLst>
                <a:path extrusionOk="0" h="1740" w="4380">
                  <a:moveTo>
                    <a:pt x="0" y="870"/>
                  </a:moveTo>
                  <a:cubicBezTo>
                    <a:pt x="180" y="630"/>
                    <a:pt x="360" y="390"/>
                    <a:pt x="540" y="330"/>
                  </a:cubicBezTo>
                  <a:cubicBezTo>
                    <a:pt x="720" y="270"/>
                    <a:pt x="930" y="300"/>
                    <a:pt x="1080" y="510"/>
                  </a:cubicBezTo>
                  <a:cubicBezTo>
                    <a:pt x="1230" y="720"/>
                    <a:pt x="1260" y="1440"/>
                    <a:pt x="1440" y="1590"/>
                  </a:cubicBezTo>
                  <a:cubicBezTo>
                    <a:pt x="1620" y="1740"/>
                    <a:pt x="1950" y="1620"/>
                    <a:pt x="2160" y="1410"/>
                  </a:cubicBezTo>
                  <a:cubicBezTo>
                    <a:pt x="2370" y="1200"/>
                    <a:pt x="2490" y="480"/>
                    <a:pt x="2700" y="330"/>
                  </a:cubicBezTo>
                  <a:cubicBezTo>
                    <a:pt x="2910" y="180"/>
                    <a:pt x="3210" y="540"/>
                    <a:pt x="3420" y="510"/>
                  </a:cubicBezTo>
                  <a:cubicBezTo>
                    <a:pt x="3630" y="480"/>
                    <a:pt x="3810" y="0"/>
                    <a:pt x="3960" y="150"/>
                  </a:cubicBezTo>
                  <a:cubicBezTo>
                    <a:pt x="4110" y="300"/>
                    <a:pt x="4260" y="1170"/>
                    <a:pt x="4320" y="1410"/>
                  </a:cubicBezTo>
                  <a:cubicBezTo>
                    <a:pt x="4380" y="1650"/>
                    <a:pt x="4350" y="1620"/>
                    <a:pt x="4320" y="159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cxnSp>
          <p:nvCxnSpPr>
            <p:cNvPr id="139" name="Google Shape;139;p3"/>
            <p:cNvCxnSpPr/>
            <p:nvPr/>
          </p:nvCxnSpPr>
          <p:spPr>
            <a:xfrm>
              <a:off x="1726866" y="4246315"/>
              <a:ext cx="4557712" cy="0"/>
            </a:xfrm>
            <a:prstGeom prst="straightConnector1">
              <a:avLst/>
            </a:prstGeom>
            <a:noFill/>
            <a:ln cap="flat" cmpd="sng" w="9525">
              <a:solidFill>
                <a:schemeClr val="dk1"/>
              </a:solidFill>
              <a:prstDash val="solid"/>
              <a:round/>
              <a:headEnd len="med" w="med" type="none"/>
              <a:tailEnd len="med" w="med" type="none"/>
            </a:ln>
          </p:spPr>
        </p:cxnSp>
        <p:sp>
          <p:nvSpPr>
            <p:cNvPr id="140" name="Google Shape;140;p3"/>
            <p:cNvSpPr txBox="1"/>
            <p:nvPr/>
          </p:nvSpPr>
          <p:spPr>
            <a:xfrm>
              <a:off x="3784266" y="5286127"/>
              <a:ext cx="441325" cy="415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t</a:t>
              </a:r>
              <a:endParaRPr sz="2800">
                <a:solidFill>
                  <a:schemeClr val="dk1"/>
                </a:solidFill>
                <a:latin typeface="Twentieth Century"/>
                <a:ea typeface="Twentieth Century"/>
                <a:cs typeface="Twentieth Century"/>
                <a:sym typeface="Twentieth Century"/>
              </a:endParaRPr>
            </a:p>
          </p:txBody>
        </p:sp>
        <p:cxnSp>
          <p:nvCxnSpPr>
            <p:cNvPr id="141" name="Google Shape;141;p3"/>
            <p:cNvCxnSpPr/>
            <p:nvPr/>
          </p:nvCxnSpPr>
          <p:spPr>
            <a:xfrm>
              <a:off x="4225591" y="5494090"/>
              <a:ext cx="588962" cy="0"/>
            </a:xfrm>
            <a:prstGeom prst="straightConnector1">
              <a:avLst/>
            </a:prstGeom>
            <a:noFill/>
            <a:ln cap="flat" cmpd="sng" w="9525">
              <a:solidFill>
                <a:schemeClr val="dk1"/>
              </a:solidFill>
              <a:prstDash val="solid"/>
              <a:round/>
              <a:headEnd len="med" w="med" type="none"/>
              <a:tailEnd len="med" w="med" type="triangle"/>
            </a:ln>
          </p:spPr>
        </p:cxnSp>
        <p:sp>
          <p:nvSpPr>
            <p:cNvPr id="142" name="Google Shape;142;p3"/>
            <p:cNvSpPr txBox="1"/>
            <p:nvPr/>
          </p:nvSpPr>
          <p:spPr>
            <a:xfrm>
              <a:off x="1223628" y="4038352"/>
              <a:ext cx="441325" cy="623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x</a:t>
              </a:r>
              <a:endParaRPr sz="2800">
                <a:solidFill>
                  <a:schemeClr val="dk1"/>
                </a:solidFill>
                <a:latin typeface="Twentieth Century"/>
                <a:ea typeface="Twentieth Century"/>
                <a:cs typeface="Twentieth Century"/>
                <a:sym typeface="Twentieth Century"/>
              </a:endParaRPr>
            </a:p>
          </p:txBody>
        </p:sp>
        <p:cxnSp>
          <p:nvCxnSpPr>
            <p:cNvPr id="143" name="Google Shape;143;p3"/>
            <p:cNvCxnSpPr/>
            <p:nvPr/>
          </p:nvCxnSpPr>
          <p:spPr>
            <a:xfrm rot="10800000">
              <a:off x="1431591" y="3412877"/>
              <a:ext cx="0" cy="417513"/>
            </a:xfrm>
            <a:prstGeom prst="straightConnector1">
              <a:avLst/>
            </a:prstGeom>
            <a:noFill/>
            <a:ln cap="flat" cmpd="sng" w="9525">
              <a:solidFill>
                <a:schemeClr val="dk1"/>
              </a:solidFill>
              <a:prstDash val="solid"/>
              <a:round/>
              <a:headEnd len="med" w="med" type="none"/>
              <a:tailEnd len="med" w="med" type="triangle"/>
            </a:ln>
          </p:spPr>
        </p:cxnSp>
        <p:sp>
          <p:nvSpPr>
            <p:cNvPr id="144" name="Google Shape;144;p3"/>
            <p:cNvSpPr txBox="1"/>
            <p:nvPr/>
          </p:nvSpPr>
          <p:spPr>
            <a:xfrm>
              <a:off x="5697203" y="2996952"/>
              <a:ext cx="1470025" cy="623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CA/CT Signal</a:t>
              </a:r>
              <a:endParaRPr sz="2800">
                <a:solidFill>
                  <a:schemeClr val="dk1"/>
                </a:solidFill>
                <a:latin typeface="Twentieth Century"/>
                <a:ea typeface="Twentieth Century"/>
                <a:cs typeface="Twentieth Century"/>
                <a:sym typeface="Twentieth Century"/>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500"/>
                                        <p:tgtEl>
                                          <p:spTgt spid="1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500"/>
                                        <p:tgtEl>
                                          <p:spTgt spid="1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 calcmode="lin" valueType="num">
                                      <p:cBhvr additive="base">
                                        <p:cTn dur="500"/>
                                        <p:tgtEl>
                                          <p:spTgt spid="13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 calcmode="lin" valueType="num">
                                      <p:cBhvr additive="base">
                                        <p:cTn dur="500"/>
                                        <p:tgtEl>
                                          <p:spTgt spid="13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Periodicity of discrete cosine wave</a:t>
            </a:r>
            <a:endParaRPr/>
          </a:p>
        </p:txBody>
      </p:sp>
      <p:sp>
        <p:nvSpPr>
          <p:cNvPr id="562" name="Google Shape;562;p3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N is the number of samples after which the wave repeats</a:t>
            </a:r>
            <a:endParaRPr/>
          </a:p>
          <a:p>
            <a:pPr indent="-209550" lvl="0" marL="320040" rtl="0" algn="l">
              <a:spcBef>
                <a:spcPts val="700"/>
              </a:spcBef>
              <a:spcAft>
                <a:spcPts val="0"/>
              </a:spcAft>
              <a:buSzPts val="1740"/>
              <a:buNone/>
            </a:pPr>
            <a:r>
              <a:t/>
            </a:r>
            <a:endParaRPr/>
          </a:p>
        </p:txBody>
      </p:sp>
      <p:pic>
        <p:nvPicPr>
          <p:cNvPr id="563" name="Google Shape;563;p30"/>
          <p:cNvPicPr preferRelativeResize="0"/>
          <p:nvPr/>
        </p:nvPicPr>
        <p:blipFill rotWithShape="1">
          <a:blip r:embed="rId3">
            <a:alphaModFix/>
          </a:blip>
          <a:srcRect b="0" l="0" r="0" t="0"/>
          <a:stretch/>
        </p:blipFill>
        <p:spPr>
          <a:xfrm>
            <a:off x="1057275" y="2819400"/>
            <a:ext cx="5148263" cy="1219200"/>
          </a:xfrm>
          <a:prstGeom prst="rect">
            <a:avLst/>
          </a:prstGeom>
          <a:noFill/>
          <a:ln>
            <a:noFill/>
          </a:ln>
        </p:spPr>
      </p:pic>
      <p:pic>
        <p:nvPicPr>
          <p:cNvPr id="564" name="Google Shape;564;p30"/>
          <p:cNvPicPr preferRelativeResize="0"/>
          <p:nvPr/>
        </p:nvPicPr>
        <p:blipFill rotWithShape="1">
          <a:blip r:embed="rId4">
            <a:alphaModFix/>
          </a:blip>
          <a:srcRect b="0" l="0" r="0" t="0"/>
          <a:stretch/>
        </p:blipFill>
        <p:spPr>
          <a:xfrm>
            <a:off x="1066800" y="4572000"/>
            <a:ext cx="4157663" cy="153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2">
                                            <p:txEl>
                                              <p:pRg end="0" st="0"/>
                                            </p:txEl>
                                          </p:spTgt>
                                        </p:tgtEl>
                                        <p:attrNameLst>
                                          <p:attrName>style.visibility</p:attrName>
                                        </p:attrNameLst>
                                      </p:cBhvr>
                                      <p:to>
                                        <p:strVal val="visible"/>
                                      </p:to>
                                    </p:set>
                                    <p:anim calcmode="lin" valueType="num">
                                      <p:cBhvr additive="base">
                                        <p:cTn dur="500"/>
                                        <p:tgtEl>
                                          <p:spTgt spid="5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2">
                                            <p:txEl>
                                              <p:pRg end="1" st="1"/>
                                            </p:txEl>
                                          </p:spTgt>
                                        </p:tgtEl>
                                        <p:attrNameLst>
                                          <p:attrName>style.visibility</p:attrName>
                                        </p:attrNameLst>
                                      </p:cBhvr>
                                      <p:to>
                                        <p:strVal val="visible"/>
                                      </p:to>
                                    </p:set>
                                    <p:anim calcmode="lin" valueType="num">
                                      <p:cBhvr additive="base">
                                        <p:cTn dur="500"/>
                                        <p:tgtEl>
                                          <p:spTgt spid="5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Relation between analog period and digital period</a:t>
            </a:r>
            <a:endParaRPr/>
          </a:p>
        </p:txBody>
      </p:sp>
      <p:pic>
        <p:nvPicPr>
          <p:cNvPr id="570" name="Google Shape;570;p31"/>
          <p:cNvPicPr preferRelativeResize="0"/>
          <p:nvPr/>
        </p:nvPicPr>
        <p:blipFill rotWithShape="1">
          <a:blip r:embed="rId3">
            <a:alphaModFix/>
          </a:blip>
          <a:srcRect b="0" l="0" r="0" t="0"/>
          <a:stretch/>
        </p:blipFill>
        <p:spPr>
          <a:xfrm>
            <a:off x="838200" y="1863725"/>
            <a:ext cx="1647825" cy="1276350"/>
          </a:xfrm>
          <a:prstGeom prst="rect">
            <a:avLst/>
          </a:prstGeom>
          <a:noFill/>
          <a:ln>
            <a:noFill/>
          </a:ln>
        </p:spPr>
      </p:pic>
      <p:pic>
        <p:nvPicPr>
          <p:cNvPr id="571" name="Google Shape;571;p31"/>
          <p:cNvPicPr preferRelativeResize="0"/>
          <p:nvPr/>
        </p:nvPicPr>
        <p:blipFill rotWithShape="1">
          <a:blip r:embed="rId4">
            <a:alphaModFix/>
          </a:blip>
          <a:srcRect b="0" l="0" r="0" t="0"/>
          <a:stretch/>
        </p:blipFill>
        <p:spPr>
          <a:xfrm>
            <a:off x="385763" y="3352800"/>
            <a:ext cx="3319462" cy="1282700"/>
          </a:xfrm>
          <a:prstGeom prst="rect">
            <a:avLst/>
          </a:prstGeom>
          <a:noFill/>
          <a:ln>
            <a:noFill/>
          </a:ln>
        </p:spPr>
      </p:pic>
      <p:pic>
        <p:nvPicPr>
          <p:cNvPr id="572" name="Google Shape;572;p31"/>
          <p:cNvPicPr preferRelativeResize="0"/>
          <p:nvPr/>
        </p:nvPicPr>
        <p:blipFill rotWithShape="1">
          <a:blip r:embed="rId5">
            <a:alphaModFix/>
          </a:blip>
          <a:srcRect b="0" l="0" r="0" t="0"/>
          <a:stretch/>
        </p:blipFill>
        <p:spPr>
          <a:xfrm>
            <a:off x="685800" y="5029200"/>
            <a:ext cx="1625600" cy="609600"/>
          </a:xfrm>
          <a:prstGeom prst="rect">
            <a:avLst/>
          </a:prstGeom>
          <a:noFill/>
          <a:ln>
            <a:noFill/>
          </a:ln>
        </p:spPr>
      </p:pic>
      <p:sp>
        <p:nvSpPr>
          <p:cNvPr id="573" name="Google Shape;573;p31"/>
          <p:cNvSpPr txBox="1"/>
          <p:nvPr/>
        </p:nvSpPr>
        <p:spPr>
          <a:xfrm>
            <a:off x="4419600" y="2133600"/>
            <a:ext cx="4343400" cy="255454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Time of N samples(One cycle of discrete sine wave) corresponds to k cycles of the analog sine wave.</a:t>
            </a:r>
            <a:endParaRPr sz="3200">
              <a:solidFill>
                <a:schemeClr val="dk1"/>
              </a:solidFill>
              <a:latin typeface="Twentieth Century"/>
              <a:ea typeface="Twentieth Century"/>
              <a:cs typeface="Twentieth Century"/>
              <a:sym typeface="Twentieth Century"/>
            </a:endParaRPr>
          </a:p>
        </p:txBody>
      </p:sp>
      <p:pic>
        <p:nvPicPr>
          <p:cNvPr id="574" name="Google Shape;574;p31"/>
          <p:cNvPicPr preferRelativeResize="0"/>
          <p:nvPr/>
        </p:nvPicPr>
        <p:blipFill rotWithShape="1">
          <a:blip r:embed="rId6">
            <a:alphaModFix/>
          </a:blip>
          <a:srcRect b="0" l="0" r="0" t="0"/>
          <a:stretch/>
        </p:blipFill>
        <p:spPr>
          <a:xfrm>
            <a:off x="3717925" y="5191125"/>
            <a:ext cx="4335463" cy="11509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3"/>
                                        </p:tgtEl>
                                        <p:attrNameLst>
                                          <p:attrName>style.visibility</p:attrName>
                                        </p:attrNameLst>
                                      </p:cBhvr>
                                      <p:to>
                                        <p:strVal val="visible"/>
                                      </p:to>
                                    </p:set>
                                    <p:anim calcmode="lin" valueType="num">
                                      <p:cBhvr additive="base">
                                        <p:cTn dur="500"/>
                                        <p:tgtEl>
                                          <p:spTgt spid="5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Finding the time period</a:t>
            </a:r>
            <a:endParaRPr/>
          </a:p>
        </p:txBody>
      </p:sp>
      <p:pic>
        <p:nvPicPr>
          <p:cNvPr id="580" name="Google Shape;580;p32"/>
          <p:cNvPicPr preferRelativeResize="0"/>
          <p:nvPr/>
        </p:nvPicPr>
        <p:blipFill rotWithShape="1">
          <a:blip r:embed="rId3">
            <a:alphaModFix/>
          </a:blip>
          <a:srcRect b="0" l="0" r="0" t="0"/>
          <a:stretch/>
        </p:blipFill>
        <p:spPr>
          <a:xfrm>
            <a:off x="1371600" y="1600200"/>
            <a:ext cx="1904999" cy="1018151"/>
          </a:xfrm>
          <a:prstGeom prst="rect">
            <a:avLst/>
          </a:prstGeom>
          <a:noFill/>
          <a:ln>
            <a:noFill/>
          </a:ln>
        </p:spPr>
      </p:pic>
      <p:pic>
        <p:nvPicPr>
          <p:cNvPr id="581" name="Google Shape;581;p32"/>
          <p:cNvPicPr preferRelativeResize="0"/>
          <p:nvPr/>
        </p:nvPicPr>
        <p:blipFill rotWithShape="1">
          <a:blip r:embed="rId4">
            <a:alphaModFix/>
          </a:blip>
          <a:srcRect b="0" l="0" r="0" t="0"/>
          <a:stretch/>
        </p:blipFill>
        <p:spPr>
          <a:xfrm>
            <a:off x="381000" y="2895600"/>
            <a:ext cx="8211670" cy="1219200"/>
          </a:xfrm>
          <a:prstGeom prst="rect">
            <a:avLst/>
          </a:prstGeom>
          <a:noFill/>
          <a:ln>
            <a:noFill/>
          </a:ln>
        </p:spPr>
      </p:pic>
      <p:pic>
        <p:nvPicPr>
          <p:cNvPr id="582" name="Google Shape;582;p32"/>
          <p:cNvPicPr preferRelativeResize="0"/>
          <p:nvPr/>
        </p:nvPicPr>
        <p:blipFill rotWithShape="1">
          <a:blip r:embed="rId5">
            <a:alphaModFix/>
          </a:blip>
          <a:srcRect b="0" l="0" r="0" t="0"/>
          <a:stretch/>
        </p:blipFill>
        <p:spPr>
          <a:xfrm>
            <a:off x="685800" y="4343400"/>
            <a:ext cx="6010276" cy="21986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Examples</a:t>
            </a:r>
            <a:endParaRPr/>
          </a:p>
        </p:txBody>
      </p:sp>
      <p:sp>
        <p:nvSpPr>
          <p:cNvPr id="588" name="Google Shape;588;p3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92500" lnSpcReduction="20000"/>
          </a:bodyPr>
          <a:lstStyle/>
          <a:p>
            <a:pPr indent="-320059" lvl="0" marL="320040" rtl="0" algn="l">
              <a:spcBef>
                <a:spcPts val="0"/>
              </a:spcBef>
              <a:spcAft>
                <a:spcPts val="0"/>
              </a:spcAft>
              <a:buSzPct val="59999"/>
              <a:buChar char="◻"/>
            </a:pPr>
            <a:r>
              <a:rPr lang="en-US"/>
              <a:t>k/N = 3/20</a:t>
            </a:r>
            <a:endParaRPr/>
          </a:p>
          <a:p>
            <a:pPr indent="0" lvl="0" marL="0" rtl="0" algn="l">
              <a:spcBef>
                <a:spcPts val="700"/>
              </a:spcBef>
              <a:spcAft>
                <a:spcPts val="0"/>
              </a:spcAft>
              <a:buSzPct val="59999"/>
              <a:buNone/>
            </a:pPr>
            <a:r>
              <a:rPr lang="en-US"/>
              <a:t>   Discrete time signal repeats after 20 samples</a:t>
            </a:r>
            <a:endParaRPr/>
          </a:p>
          <a:p>
            <a:pPr indent="0" lvl="0" marL="0" rtl="0" algn="l">
              <a:spcBef>
                <a:spcPts val="700"/>
              </a:spcBef>
              <a:spcAft>
                <a:spcPts val="0"/>
              </a:spcAft>
              <a:buSzPct val="59999"/>
              <a:buNone/>
            </a:pPr>
            <a:r>
              <a:rPr lang="en-US"/>
              <a:t>   During this time analog signal completes 3 cycles</a:t>
            </a:r>
            <a:endParaRPr/>
          </a:p>
          <a:p>
            <a:pPr indent="-320059" lvl="0" marL="320040" rtl="0" algn="l">
              <a:spcBef>
                <a:spcPts val="700"/>
              </a:spcBef>
              <a:spcAft>
                <a:spcPts val="0"/>
              </a:spcAft>
              <a:buSzPct val="59999"/>
              <a:buFont typeface="Noto Sans Symbols"/>
              <a:buChar char="❑"/>
            </a:pPr>
            <a:r>
              <a:rPr lang="en-US"/>
              <a:t>k/N = 30/60</a:t>
            </a:r>
            <a:endParaRPr/>
          </a:p>
          <a:p>
            <a:pPr indent="0" lvl="0" marL="0" rtl="0" algn="l">
              <a:spcBef>
                <a:spcPts val="700"/>
              </a:spcBef>
              <a:spcAft>
                <a:spcPts val="0"/>
              </a:spcAft>
              <a:buSzPct val="59999"/>
              <a:buNone/>
            </a:pPr>
            <a:r>
              <a:rPr lang="en-US"/>
              <a:t>   Remove common factors so k/N = ½. Wave repeats</a:t>
            </a:r>
            <a:endParaRPr/>
          </a:p>
          <a:p>
            <a:pPr indent="0" lvl="0" marL="0" rtl="0" algn="l">
              <a:spcBef>
                <a:spcPts val="700"/>
              </a:spcBef>
              <a:spcAft>
                <a:spcPts val="0"/>
              </a:spcAft>
              <a:buSzPct val="59999"/>
              <a:buNone/>
            </a:pPr>
            <a:r>
              <a:rPr lang="en-US"/>
              <a:t>   after 2 samples and completes one cycle of sine </a:t>
            </a:r>
            <a:endParaRPr/>
          </a:p>
          <a:p>
            <a:pPr indent="0" lvl="0" marL="0" rtl="0" algn="l">
              <a:spcBef>
                <a:spcPts val="700"/>
              </a:spcBef>
              <a:spcAft>
                <a:spcPts val="0"/>
              </a:spcAft>
              <a:buSzPct val="59999"/>
              <a:buNone/>
            </a:pPr>
            <a:r>
              <a:rPr lang="en-US"/>
              <a:t>   wave.</a:t>
            </a:r>
            <a:endParaRPr/>
          </a:p>
          <a:p>
            <a:pPr indent="-320059" lvl="0" marL="320040" rtl="0" algn="l">
              <a:spcBef>
                <a:spcPts val="700"/>
              </a:spcBef>
              <a:spcAft>
                <a:spcPts val="0"/>
              </a:spcAft>
              <a:buSzPct val="59999"/>
              <a:buFont typeface="Noto Sans Symbols"/>
              <a:buChar char="❑"/>
            </a:pPr>
            <a:r>
              <a:rPr lang="en-US"/>
              <a:t>k/N = 31/60. Now the wave repeats after 60 samples and completes 31 cycles of analog sine signal</a:t>
            </a:r>
            <a:endParaRPr/>
          </a:p>
          <a:p>
            <a:pPr indent="0" lvl="0" marL="0" rtl="0" algn="l">
              <a:spcBef>
                <a:spcPts val="700"/>
              </a:spcBef>
              <a:spcAft>
                <a:spcPts val="0"/>
              </a:spcAft>
              <a:buSzPct val="59999"/>
              <a:buNone/>
            </a:pPr>
            <a:r>
              <a:rPr lang="en-US"/>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a:t>
            </a:r>
            <a:endParaRPr/>
          </a:p>
        </p:txBody>
      </p:sp>
      <p:pic>
        <p:nvPicPr>
          <p:cNvPr id="594" name="Google Shape;594;p34"/>
          <p:cNvPicPr preferRelativeResize="0"/>
          <p:nvPr>
            <p:ph idx="1" type="body"/>
          </p:nvPr>
        </p:nvPicPr>
        <p:blipFill rotWithShape="1">
          <a:blip r:embed="rId3">
            <a:alphaModFix/>
          </a:blip>
          <a:srcRect b="0" l="0" r="0" t="0"/>
          <a:stretch/>
        </p:blipFill>
        <p:spPr>
          <a:xfrm>
            <a:off x="1676400" y="1828800"/>
            <a:ext cx="5810250" cy="3848100"/>
          </a:xfrm>
          <a:prstGeom prst="rect">
            <a:avLst/>
          </a:prstGeom>
          <a:noFill/>
          <a:ln>
            <a:noFill/>
          </a:ln>
        </p:spPr>
      </p:pic>
      <p:cxnSp>
        <p:nvCxnSpPr>
          <p:cNvPr id="595" name="Google Shape;595;p34"/>
          <p:cNvCxnSpPr/>
          <p:nvPr/>
        </p:nvCxnSpPr>
        <p:spPr>
          <a:xfrm flipH="1" rot="10800000">
            <a:off x="2438400" y="2667000"/>
            <a:ext cx="4800600" cy="46220"/>
          </a:xfrm>
          <a:prstGeom prst="straightConnector1">
            <a:avLst/>
          </a:prstGeom>
          <a:noFill/>
          <a:ln cap="flat" cmpd="sng" w="10000">
            <a:solidFill>
              <a:schemeClr val="accent1"/>
            </a:solidFill>
            <a:prstDash val="solid"/>
            <a:round/>
            <a:headEnd len="sm" w="sm" type="none"/>
            <a:tailEnd len="sm" w="sm" type="none"/>
          </a:ln>
        </p:spPr>
      </p:cxnSp>
      <p:pic>
        <p:nvPicPr>
          <p:cNvPr id="596" name="Google Shape;596;p34"/>
          <p:cNvPicPr preferRelativeResize="0"/>
          <p:nvPr/>
        </p:nvPicPr>
        <p:blipFill rotWithShape="1">
          <a:blip r:embed="rId4">
            <a:alphaModFix/>
          </a:blip>
          <a:srcRect b="0" l="0" r="0" t="0"/>
          <a:stretch/>
        </p:blipFill>
        <p:spPr>
          <a:xfrm>
            <a:off x="381000" y="2193758"/>
            <a:ext cx="838200" cy="749968"/>
          </a:xfrm>
          <a:prstGeom prst="rect">
            <a:avLst/>
          </a:prstGeom>
          <a:noFill/>
          <a:ln>
            <a:noFill/>
          </a:ln>
        </p:spPr>
      </p:pic>
      <p:pic>
        <p:nvPicPr>
          <p:cNvPr id="597" name="Google Shape;597;p34"/>
          <p:cNvPicPr preferRelativeResize="0"/>
          <p:nvPr/>
        </p:nvPicPr>
        <p:blipFill rotWithShape="1">
          <a:blip r:embed="rId5">
            <a:alphaModFix/>
          </a:blip>
          <a:srcRect b="0" l="0" r="0" t="0"/>
          <a:stretch/>
        </p:blipFill>
        <p:spPr>
          <a:xfrm>
            <a:off x="381000" y="3429000"/>
            <a:ext cx="1702547" cy="673100"/>
          </a:xfrm>
          <a:prstGeom prst="rect">
            <a:avLst/>
          </a:prstGeom>
          <a:noFill/>
          <a:ln>
            <a:noFill/>
          </a:ln>
        </p:spPr>
      </p:pic>
      <p:pic>
        <p:nvPicPr>
          <p:cNvPr id="598" name="Google Shape;598;p34"/>
          <p:cNvPicPr preferRelativeResize="0"/>
          <p:nvPr/>
        </p:nvPicPr>
        <p:blipFill rotWithShape="1">
          <a:blip r:embed="rId6">
            <a:alphaModFix/>
          </a:blip>
          <a:srcRect b="0" l="0" r="0" t="0"/>
          <a:stretch/>
        </p:blipFill>
        <p:spPr>
          <a:xfrm>
            <a:off x="457200" y="4267200"/>
            <a:ext cx="759542" cy="654050"/>
          </a:xfrm>
          <a:prstGeom prst="rect">
            <a:avLst/>
          </a:prstGeom>
          <a:noFill/>
          <a:ln>
            <a:noFill/>
          </a:ln>
        </p:spPr>
      </p:pic>
      <p:pic>
        <p:nvPicPr>
          <p:cNvPr id="599" name="Google Shape;599;p34"/>
          <p:cNvPicPr preferRelativeResize="0"/>
          <p:nvPr/>
        </p:nvPicPr>
        <p:blipFill rotWithShape="1">
          <a:blip r:embed="rId7">
            <a:alphaModFix/>
          </a:blip>
          <a:srcRect b="0" l="0" r="0" t="0"/>
          <a:stretch/>
        </p:blipFill>
        <p:spPr>
          <a:xfrm>
            <a:off x="457200" y="5334000"/>
            <a:ext cx="1090168" cy="939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Scilab Program</a:t>
            </a:r>
            <a:endParaRPr/>
          </a:p>
        </p:txBody>
      </p:sp>
      <p:sp>
        <p:nvSpPr>
          <p:cNvPr id="605" name="Google Shape;605;p3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740"/>
              <a:buNone/>
            </a:pPr>
            <a:r>
              <a:rPr lang="en-US"/>
              <a:t>clear; </a:t>
            </a:r>
            <a:r>
              <a:rPr lang="en-US" u="sng"/>
              <a:t>clf</a:t>
            </a:r>
            <a:r>
              <a:rPr lang="en-US"/>
              <a:t>; </a:t>
            </a:r>
            <a:endParaRPr/>
          </a:p>
          <a:p>
            <a:pPr indent="0" lvl="0" marL="0" rtl="0" algn="l">
              <a:spcBef>
                <a:spcPts val="700"/>
              </a:spcBef>
              <a:spcAft>
                <a:spcPts val="0"/>
              </a:spcAft>
              <a:buSzPts val="1740"/>
              <a:buNone/>
            </a:pPr>
            <a:r>
              <a:rPr lang="en-US"/>
              <a:t>k = 1; N = 20;</a:t>
            </a:r>
            <a:endParaRPr/>
          </a:p>
          <a:p>
            <a:pPr indent="0" lvl="0" marL="0" rtl="0" algn="l">
              <a:spcBef>
                <a:spcPts val="700"/>
              </a:spcBef>
              <a:spcAft>
                <a:spcPts val="0"/>
              </a:spcAft>
              <a:buSzPts val="1740"/>
              <a:buNone/>
            </a:pPr>
            <a:r>
              <a:rPr lang="en-US"/>
              <a:t> n = 0 : 40; </a:t>
            </a:r>
            <a:endParaRPr/>
          </a:p>
          <a:p>
            <a:pPr indent="0" lvl="0" marL="0" rtl="0" algn="l">
              <a:spcBef>
                <a:spcPts val="700"/>
              </a:spcBef>
              <a:spcAft>
                <a:spcPts val="0"/>
              </a:spcAft>
              <a:buSzPts val="1740"/>
              <a:buNone/>
            </a:pPr>
            <a:r>
              <a:rPr lang="en-US"/>
              <a:t>A = 1; </a:t>
            </a:r>
            <a:endParaRPr/>
          </a:p>
          <a:p>
            <a:pPr indent="0" lvl="0" marL="0" rtl="0" algn="l">
              <a:spcBef>
                <a:spcPts val="700"/>
              </a:spcBef>
              <a:spcAft>
                <a:spcPts val="0"/>
              </a:spcAft>
              <a:buSzPts val="1740"/>
              <a:buNone/>
            </a:pPr>
            <a:r>
              <a:rPr lang="en-US"/>
              <a:t>x = A*cos(2*%pi*n*k/N); </a:t>
            </a:r>
            <a:endParaRPr/>
          </a:p>
          <a:p>
            <a:pPr indent="0" lvl="0" marL="0" rtl="0" algn="l">
              <a:spcBef>
                <a:spcPts val="700"/>
              </a:spcBef>
              <a:spcAft>
                <a:spcPts val="0"/>
              </a:spcAft>
              <a:buSzPts val="1740"/>
              <a:buNone/>
            </a:pPr>
            <a:r>
              <a:rPr lang="en-US"/>
              <a:t>plot2d3(n,x ); </a:t>
            </a:r>
            <a:endParaRPr/>
          </a:p>
          <a:p>
            <a:pPr indent="0" lvl="0" marL="0" rtl="0" algn="l">
              <a:spcBef>
                <a:spcPts val="700"/>
              </a:spcBef>
              <a:spcAft>
                <a:spcPts val="0"/>
              </a:spcAft>
              <a:buSzPts val="1740"/>
              <a:buNone/>
            </a:pPr>
            <a:r>
              <a:rPr lang="en-US"/>
              <a:t>xgrid(2); </a:t>
            </a:r>
            <a:endParaRPr/>
          </a:p>
          <a:p>
            <a:pPr indent="0" lvl="0" marL="0" rtl="0" algn="l">
              <a:spcBef>
                <a:spcPts val="700"/>
              </a:spcBef>
              <a:spcAft>
                <a:spcPts val="0"/>
              </a:spcAft>
              <a:buSzPts val="1740"/>
              <a:buNone/>
            </a:pPr>
            <a:r>
              <a:rPr lang="en-US" u="sng"/>
              <a:t>xlabel</a:t>
            </a:r>
            <a:r>
              <a:rPr lang="en-US"/>
              <a:t>("n", "fontsize",4); </a:t>
            </a:r>
            <a:r>
              <a:rPr lang="en-US" u="sng"/>
              <a:t>ylabel</a:t>
            </a:r>
            <a:r>
              <a:rPr lang="en-US"/>
              <a:t>("x(n)", "fontsize",4); </a:t>
            </a:r>
            <a:r>
              <a:rPr lang="en-US" u="sng"/>
              <a:t>title</a:t>
            </a:r>
            <a:r>
              <a:rPr lang="en-US"/>
              <a:t>("Discrete time cosine wave", "fontsize",4);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Program Output</a:t>
            </a:r>
            <a:endParaRPr/>
          </a:p>
        </p:txBody>
      </p:sp>
      <p:pic>
        <p:nvPicPr>
          <p:cNvPr id="611" name="Google Shape;611;p36"/>
          <p:cNvPicPr preferRelativeResize="0"/>
          <p:nvPr/>
        </p:nvPicPr>
        <p:blipFill rotWithShape="1">
          <a:blip r:embed="rId3">
            <a:alphaModFix/>
          </a:blip>
          <a:srcRect b="0" l="0" r="0" t="0"/>
          <a:stretch/>
        </p:blipFill>
        <p:spPr>
          <a:xfrm>
            <a:off x="1666875" y="1736812"/>
            <a:ext cx="6239950" cy="470553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Assignment</a:t>
            </a:r>
            <a:endParaRPr/>
          </a:p>
        </p:txBody>
      </p:sp>
      <p:sp>
        <p:nvSpPr>
          <p:cNvPr id="617" name="Google Shape;617;p3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Modify the program to plot two line plots . One for k =1 and one for k =2. Vary n from 0 to 20.  Place the plots one below the other</a:t>
            </a:r>
            <a:endParaRPr/>
          </a:p>
          <a:p>
            <a:pPr indent="-320040" lvl="0" marL="320040" rtl="0" algn="l">
              <a:spcBef>
                <a:spcPts val="700"/>
              </a:spcBef>
              <a:spcAft>
                <a:spcPts val="0"/>
              </a:spcAft>
              <a:buSzPts val="1740"/>
              <a:buChar char="◻"/>
            </a:pPr>
            <a:r>
              <a:rPr lang="en-US"/>
              <a:t>Explore the bar option instead of plot2d3</a:t>
            </a:r>
            <a:endParaRPr/>
          </a:p>
          <a:p>
            <a:pPr indent="0" lvl="0" marL="0" rtl="0" algn="l">
              <a:spcBef>
                <a:spcPts val="700"/>
              </a:spcBef>
              <a:spcAft>
                <a:spcPts val="0"/>
              </a:spcAft>
              <a:buSzPts val="1740"/>
              <a:buNone/>
            </a:pPr>
            <a:r>
              <a:rPr lang="en-US"/>
              <a:t>   </a:t>
            </a:r>
            <a:r>
              <a:rPr lang="en-US" u="sng"/>
              <a:t>bar</a:t>
            </a:r>
            <a:r>
              <a:rPr lang="en-US"/>
              <a:t>(n,x,0.05,'yellow');</a:t>
            </a:r>
            <a:endParaRPr/>
          </a:p>
          <a:p>
            <a:pPr indent="0" lvl="0" marL="0" rtl="0" algn="l">
              <a:spcBef>
                <a:spcPts val="700"/>
              </a:spcBef>
              <a:spcAft>
                <a:spcPts val="0"/>
              </a:spcAft>
              <a:buSzPts val="1740"/>
              <a:buNone/>
            </a:pPr>
            <a:r>
              <a:rPr lang="en-US"/>
              <a:t>    </a:t>
            </a:r>
            <a:endParaRPr/>
          </a:p>
          <a:p>
            <a:pPr indent="0" lvl="0" marL="0" rtl="0" algn="l">
              <a:spcBef>
                <a:spcPts val="700"/>
              </a:spcBef>
              <a:spcAft>
                <a:spcPts val="0"/>
              </a:spcAft>
              <a:buSzPts val="1740"/>
              <a:buNone/>
            </a:pPr>
            <a:r>
              <a:rPr lang="en-US"/>
              <a:t>   Line width (0 to 1)</a:t>
            </a:r>
            <a:endParaRPr/>
          </a:p>
        </p:txBody>
      </p:sp>
      <p:cxnSp>
        <p:nvCxnSpPr>
          <p:cNvPr id="618" name="Google Shape;618;p37"/>
          <p:cNvCxnSpPr/>
          <p:nvPr/>
        </p:nvCxnSpPr>
        <p:spPr>
          <a:xfrm flipH="1" rot="10800000">
            <a:off x="2195736" y="4077072"/>
            <a:ext cx="252028" cy="540060"/>
          </a:xfrm>
          <a:prstGeom prst="straightConnector1">
            <a:avLst/>
          </a:prstGeom>
          <a:noFill/>
          <a:ln cap="flat" cmpd="sng" w="38100">
            <a:solidFill>
              <a:schemeClr val="accent1"/>
            </a:solidFill>
            <a:prstDash val="solid"/>
            <a:round/>
            <a:headEnd len="sm" w="sm" type="none"/>
            <a:tailEnd len="med" w="med" type="stealth"/>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Result</a:t>
            </a:r>
            <a:endParaRPr/>
          </a:p>
        </p:txBody>
      </p:sp>
      <p:pic>
        <p:nvPicPr>
          <p:cNvPr id="624" name="Google Shape;624;p38"/>
          <p:cNvPicPr preferRelativeResize="0"/>
          <p:nvPr/>
        </p:nvPicPr>
        <p:blipFill rotWithShape="1">
          <a:blip r:embed="rId3">
            <a:alphaModFix/>
          </a:blip>
          <a:srcRect b="0" l="0" r="0" t="0"/>
          <a:stretch/>
        </p:blipFill>
        <p:spPr>
          <a:xfrm>
            <a:off x="1583668" y="1988840"/>
            <a:ext cx="5810250" cy="4381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Zero Padding</a:t>
            </a:r>
            <a:endParaRPr/>
          </a:p>
        </p:txBody>
      </p:sp>
      <p:sp>
        <p:nvSpPr>
          <p:cNvPr id="630" name="Google Shape;630;p3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Signal length can be increased by adding zero valued samples outside the range</a:t>
            </a:r>
            <a:endParaRPr/>
          </a:p>
          <a:p>
            <a:pPr indent="0" lvl="0" marL="0" rtl="0" algn="l">
              <a:spcBef>
                <a:spcPts val="700"/>
              </a:spcBef>
              <a:spcAft>
                <a:spcPts val="0"/>
              </a:spcAft>
              <a:buSzPts val="1740"/>
              <a:buNone/>
            </a:pPr>
            <a:r>
              <a:rPr lang="en-US"/>
              <a:t>    x(n) = { 3, -2, 1, 0, 2, -3, -1, 0, 2, 1 }</a:t>
            </a:r>
            <a:endParaRPr/>
          </a:p>
          <a:p>
            <a:pPr indent="-320040" lvl="0" marL="320040" rtl="0" algn="l">
              <a:spcBef>
                <a:spcPts val="700"/>
              </a:spcBef>
              <a:spcAft>
                <a:spcPts val="0"/>
              </a:spcAft>
              <a:buSzPts val="1740"/>
              <a:buFont typeface="Noto Sans Symbols"/>
              <a:buChar char="❑"/>
            </a:pPr>
            <a:r>
              <a:rPr lang="en-US"/>
              <a:t>The length is 10. This can be increased</a:t>
            </a:r>
            <a:endParaRPr/>
          </a:p>
          <a:p>
            <a:pPr indent="0" lvl="0" marL="0" rtl="0" algn="l">
              <a:spcBef>
                <a:spcPts val="700"/>
              </a:spcBef>
              <a:spcAft>
                <a:spcPts val="0"/>
              </a:spcAft>
              <a:buSzPts val="1740"/>
              <a:buNone/>
            </a:pPr>
            <a:r>
              <a:rPr lang="en-US"/>
              <a:t>    x(n) = { 0,0,3, -2, 1, 0, 2, -3, -1, 0, 2, 1,0,0 }</a:t>
            </a:r>
            <a:endParaRPr/>
          </a:p>
          <a:p>
            <a:pPr indent="0" lvl="0" marL="0" rtl="0" algn="l">
              <a:spcBef>
                <a:spcPts val="700"/>
              </a:spcBef>
              <a:spcAft>
                <a:spcPts val="0"/>
              </a:spcAft>
              <a:buSzPts val="1740"/>
              <a:buNone/>
            </a:pPr>
            <a:r>
              <a:rPr lang="en-US"/>
              <a:t>    Now N = 14</a:t>
            </a:r>
            <a:endParaRPr/>
          </a:p>
          <a:p>
            <a:pPr indent="0" lvl="0" marL="0" rtl="0" algn="l">
              <a:spcBef>
                <a:spcPts val="700"/>
              </a:spcBef>
              <a:spcAft>
                <a:spcPts val="0"/>
              </a:spcAft>
              <a:buSzPts val="1740"/>
              <a:buNone/>
            </a:pPr>
            <a:r>
              <a:t/>
            </a:r>
            <a:endParaRPr/>
          </a:p>
          <a:p>
            <a:pPr indent="0" lvl="0" marL="0" rtl="0" algn="l">
              <a:spcBef>
                <a:spcPts val="700"/>
              </a:spcBef>
              <a:spcAft>
                <a:spcPts val="0"/>
              </a:spcAft>
              <a:buSzPts val="1740"/>
              <a:buNone/>
            </a:pPr>
            <a:r>
              <a:rPr lang="en-US"/>
              <a:t>   </a:t>
            </a:r>
            <a:endParaRPr/>
          </a:p>
          <a:p>
            <a:pPr indent="-209550" lvl="0" marL="320040" rtl="0" algn="l">
              <a:spcBef>
                <a:spcPts val="700"/>
              </a:spcBef>
              <a:spcAft>
                <a:spcPts val="0"/>
              </a:spcAft>
              <a:buSzPts val="174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xEl>
                                              <p:pRg end="0" st="0"/>
                                            </p:txEl>
                                          </p:spTgt>
                                        </p:tgtEl>
                                        <p:attrNameLst>
                                          <p:attrName>style.visibility</p:attrName>
                                        </p:attrNameLst>
                                      </p:cBhvr>
                                      <p:to>
                                        <p:strVal val="visible"/>
                                      </p:to>
                                    </p:set>
                                    <p:anim calcmode="lin" valueType="num">
                                      <p:cBhvr additive="base">
                                        <p:cTn dur="500"/>
                                        <p:tgtEl>
                                          <p:spTgt spid="63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xEl>
                                              <p:pRg end="1" st="1"/>
                                            </p:txEl>
                                          </p:spTgt>
                                        </p:tgtEl>
                                        <p:attrNameLst>
                                          <p:attrName>style.visibility</p:attrName>
                                        </p:attrNameLst>
                                      </p:cBhvr>
                                      <p:to>
                                        <p:strVal val="visible"/>
                                      </p:to>
                                    </p:set>
                                    <p:anim calcmode="lin" valueType="num">
                                      <p:cBhvr additive="base">
                                        <p:cTn dur="500"/>
                                        <p:tgtEl>
                                          <p:spTgt spid="63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xEl>
                                              <p:pRg end="2" st="2"/>
                                            </p:txEl>
                                          </p:spTgt>
                                        </p:tgtEl>
                                        <p:attrNameLst>
                                          <p:attrName>style.visibility</p:attrName>
                                        </p:attrNameLst>
                                      </p:cBhvr>
                                      <p:to>
                                        <p:strVal val="visible"/>
                                      </p:to>
                                    </p:set>
                                    <p:anim calcmode="lin" valueType="num">
                                      <p:cBhvr additive="base">
                                        <p:cTn dur="500"/>
                                        <p:tgtEl>
                                          <p:spTgt spid="63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xEl>
                                              <p:pRg end="3" st="3"/>
                                            </p:txEl>
                                          </p:spTgt>
                                        </p:tgtEl>
                                        <p:attrNameLst>
                                          <p:attrName>style.visibility</p:attrName>
                                        </p:attrNameLst>
                                      </p:cBhvr>
                                      <p:to>
                                        <p:strVal val="visible"/>
                                      </p:to>
                                    </p:set>
                                    <p:anim calcmode="lin" valueType="num">
                                      <p:cBhvr additive="base">
                                        <p:cTn dur="500"/>
                                        <p:tgtEl>
                                          <p:spTgt spid="63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xEl>
                                              <p:pRg end="4" st="4"/>
                                            </p:txEl>
                                          </p:spTgt>
                                        </p:tgtEl>
                                        <p:attrNameLst>
                                          <p:attrName>style.visibility</p:attrName>
                                        </p:attrNameLst>
                                      </p:cBhvr>
                                      <p:to>
                                        <p:strVal val="visible"/>
                                      </p:to>
                                    </p:set>
                                    <p:anim calcmode="lin" valueType="num">
                                      <p:cBhvr additive="base">
                                        <p:cTn dur="500"/>
                                        <p:tgtEl>
                                          <p:spTgt spid="63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xEl>
                                              <p:pRg end="5" st="5"/>
                                            </p:txEl>
                                          </p:spTgt>
                                        </p:tgtEl>
                                        <p:attrNameLst>
                                          <p:attrName>style.visibility</p:attrName>
                                        </p:attrNameLst>
                                      </p:cBhvr>
                                      <p:to>
                                        <p:strVal val="visible"/>
                                      </p:to>
                                    </p:set>
                                    <p:anim calcmode="lin" valueType="num">
                                      <p:cBhvr additive="base">
                                        <p:cTn dur="500"/>
                                        <p:tgtEl>
                                          <p:spTgt spid="63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xEl>
                                              <p:pRg end="6" st="6"/>
                                            </p:txEl>
                                          </p:spTgt>
                                        </p:tgtEl>
                                        <p:attrNameLst>
                                          <p:attrName>style.visibility</p:attrName>
                                        </p:attrNameLst>
                                      </p:cBhvr>
                                      <p:to>
                                        <p:strVal val="visible"/>
                                      </p:to>
                                    </p:set>
                                    <p:anim calcmode="lin" valueType="num">
                                      <p:cBhvr additive="base">
                                        <p:cTn dur="500"/>
                                        <p:tgtEl>
                                          <p:spTgt spid="63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xEl>
                                              <p:pRg end="7" st="7"/>
                                            </p:txEl>
                                          </p:spTgt>
                                        </p:tgtEl>
                                        <p:attrNameLst>
                                          <p:attrName>style.visibility</p:attrName>
                                        </p:attrNameLst>
                                      </p:cBhvr>
                                      <p:to>
                                        <p:strVal val="visible"/>
                                      </p:to>
                                    </p:set>
                                    <p:anim calcmode="lin" valueType="num">
                                      <p:cBhvr additive="base">
                                        <p:cTn dur="500"/>
                                        <p:tgtEl>
                                          <p:spTgt spid="63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Digital  signal</a:t>
            </a:r>
            <a:endParaRPr/>
          </a:p>
        </p:txBody>
      </p:sp>
      <p:sp>
        <p:nvSpPr>
          <p:cNvPr id="150" name="Google Shape;150;p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DA/DT  </a:t>
            </a:r>
            <a:endParaRPr/>
          </a:p>
          <a:p>
            <a:pPr indent="-320040" lvl="0" marL="320040" rtl="0" algn="l">
              <a:spcBef>
                <a:spcPts val="700"/>
              </a:spcBef>
              <a:spcAft>
                <a:spcPts val="0"/>
              </a:spcAft>
              <a:buSzPts val="1740"/>
              <a:buChar char="◻"/>
            </a:pPr>
            <a:r>
              <a:rPr lang="en-US"/>
              <a:t>Most transducers give analog signal</a:t>
            </a:r>
            <a:endParaRPr/>
          </a:p>
          <a:p>
            <a:pPr indent="0" lvl="0" marL="0" rtl="0" algn="l">
              <a:spcBef>
                <a:spcPts val="700"/>
              </a:spcBef>
              <a:spcAft>
                <a:spcPts val="0"/>
              </a:spcAft>
              <a:buSzPts val="1740"/>
              <a:buNone/>
            </a:pPr>
            <a:r>
              <a:rPr lang="en-US"/>
              <a:t>   Microphone output</a:t>
            </a:r>
            <a:endParaRPr/>
          </a:p>
          <a:p>
            <a:pPr indent="0" lvl="0" marL="0" rtl="0" algn="l">
              <a:spcBef>
                <a:spcPts val="700"/>
              </a:spcBef>
              <a:spcAft>
                <a:spcPts val="0"/>
              </a:spcAft>
              <a:buSzPts val="1740"/>
              <a:buNone/>
            </a:pPr>
            <a:r>
              <a:rPr lang="en-US"/>
              <a:t>   Thermocouple</a:t>
            </a:r>
            <a:endParaRPr/>
          </a:p>
          <a:p>
            <a:pPr indent="-320040" lvl="0" marL="320040" rtl="0" algn="l">
              <a:spcBef>
                <a:spcPts val="700"/>
              </a:spcBef>
              <a:spcAft>
                <a:spcPts val="0"/>
              </a:spcAft>
              <a:buSzPts val="1740"/>
              <a:buChar char="◻"/>
            </a:pPr>
            <a:r>
              <a:rPr lang="en-US"/>
              <a:t>Analog to Digital converters</a:t>
            </a:r>
            <a:endParaRPr/>
          </a:p>
          <a:p>
            <a:pPr indent="0" lvl="0" marL="0" rtl="0" algn="l">
              <a:spcBef>
                <a:spcPts val="700"/>
              </a:spcBef>
              <a:spcAft>
                <a:spcPts val="0"/>
              </a:spcAft>
              <a:buSzPts val="1740"/>
              <a:buNone/>
            </a:pPr>
            <a:r>
              <a:rPr lang="en-US"/>
              <a:t>   Convert analog signal into a digital signal</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 calcmode="lin" valueType="num">
                                      <p:cBhvr additive="base">
                                        <p:cTn dur="500"/>
                                        <p:tgtEl>
                                          <p:spTgt spid="1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 calcmode="lin" valueType="num">
                                      <p:cBhvr additive="base">
                                        <p:cTn dur="500"/>
                                        <p:tgtEl>
                                          <p:spTgt spid="1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 calcmode="lin" valueType="num">
                                      <p:cBhvr additive="base">
                                        <p:cTn dur="500"/>
                                        <p:tgtEl>
                                          <p:spTgt spid="15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 calcmode="lin" valueType="num">
                                      <p:cBhvr additive="base">
                                        <p:cTn dur="500"/>
                                        <p:tgtEl>
                                          <p:spTgt spid="15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 calcmode="lin" valueType="num">
                                      <p:cBhvr additive="base">
                                        <p:cTn dur="500"/>
                                        <p:tgtEl>
                                          <p:spTgt spid="15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 calcmode="lin" valueType="num">
                                      <p:cBhvr additive="base">
                                        <p:cTn dur="500"/>
                                        <p:tgtEl>
                                          <p:spTgt spid="15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 calcmode="lin" valueType="num">
                                      <p:cBhvr additive="base">
                                        <p:cTn dur="500"/>
                                        <p:tgtEl>
                                          <p:spTgt spid="15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 calcmode="lin" valueType="num">
                                      <p:cBhvr additive="base">
                                        <p:cTn dur="500"/>
                                        <p:tgtEl>
                                          <p:spTgt spid="15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 calcmode="lin" valueType="num">
                                      <p:cBhvr additive="base">
                                        <p:cTn dur="500"/>
                                        <p:tgtEl>
                                          <p:spTgt spid="15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Zeros and length function</a:t>
            </a:r>
            <a:endParaRPr/>
          </a:p>
        </p:txBody>
      </p:sp>
      <p:sp>
        <p:nvSpPr>
          <p:cNvPr id="636" name="Google Shape;636;p4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740"/>
              <a:buChar char="◻"/>
            </a:pPr>
            <a:r>
              <a:rPr lang="en-US"/>
              <a:t> zeros(n,m)</a:t>
            </a:r>
            <a:endParaRPr/>
          </a:p>
          <a:p>
            <a:pPr indent="0" lvl="0" marL="0" rtl="0" algn="l">
              <a:spcBef>
                <a:spcPts val="700"/>
              </a:spcBef>
              <a:spcAft>
                <a:spcPts val="0"/>
              </a:spcAft>
              <a:buSzPts val="1740"/>
              <a:buNone/>
            </a:pPr>
            <a:r>
              <a:rPr lang="en-US"/>
              <a:t>    Generates a matrix of zeros of the dimension nxm</a:t>
            </a:r>
            <a:endParaRPr/>
          </a:p>
          <a:p>
            <a:pPr indent="0" lvl="0" marL="0" rtl="0" algn="l">
              <a:spcBef>
                <a:spcPts val="700"/>
              </a:spcBef>
              <a:spcAft>
                <a:spcPts val="0"/>
              </a:spcAft>
              <a:buSzPts val="1740"/>
              <a:buNone/>
            </a:pPr>
            <a:r>
              <a:rPr lang="en-US"/>
              <a:t>    We often use zeros(1:m)</a:t>
            </a:r>
            <a:endParaRPr/>
          </a:p>
          <a:p>
            <a:pPr indent="-320040" lvl="0" marL="320040" rtl="0" algn="l">
              <a:spcBef>
                <a:spcPts val="700"/>
              </a:spcBef>
              <a:spcAft>
                <a:spcPts val="0"/>
              </a:spcAft>
              <a:buSzPts val="1740"/>
              <a:buChar char="◻"/>
            </a:pPr>
            <a:r>
              <a:rPr lang="en-US"/>
              <a:t>length(x)</a:t>
            </a:r>
            <a:endParaRPr/>
          </a:p>
          <a:p>
            <a:pPr indent="0" lvl="0" marL="0" rtl="0" algn="l">
              <a:spcBef>
                <a:spcPts val="700"/>
              </a:spcBef>
              <a:spcAft>
                <a:spcPts val="0"/>
              </a:spcAft>
              <a:buSzPts val="1740"/>
              <a:buNone/>
            </a:pPr>
            <a:r>
              <a:rPr lang="en-US"/>
              <a:t>   returns the number of elements in matrix x</a:t>
            </a:r>
            <a:endParaRPr/>
          </a:p>
          <a:p>
            <a:pPr indent="-320040" lvl="0" marL="320040" rtl="0" algn="l">
              <a:spcBef>
                <a:spcPts val="700"/>
              </a:spcBef>
              <a:spcAft>
                <a:spcPts val="0"/>
              </a:spcAft>
              <a:buSzPts val="1740"/>
              <a:buChar char="◻"/>
            </a:pPr>
            <a:r>
              <a:rPr lang="en-US"/>
              <a:t>Program for adding two vectors</a:t>
            </a:r>
            <a:endParaRPr/>
          </a:p>
          <a:p>
            <a:pPr indent="0" lvl="0" marL="0" rtl="0" algn="l">
              <a:spcBef>
                <a:spcPts val="700"/>
              </a:spcBef>
              <a:spcAft>
                <a:spcPts val="0"/>
              </a:spcAft>
              <a:buSzPts val="1740"/>
              <a:buNone/>
            </a:pPr>
            <a:r>
              <a:rPr lang="en-US"/>
              <a:t>   First make the two vectors of same length</a:t>
            </a:r>
            <a:endParaRPr/>
          </a:p>
          <a:p>
            <a:pPr indent="0" lvl="0" marL="0" rtl="0" algn="l">
              <a:spcBef>
                <a:spcPts val="700"/>
              </a:spcBef>
              <a:spcAft>
                <a:spcPts val="0"/>
              </a:spcAft>
              <a:buSzPts val="1740"/>
              <a:buNone/>
            </a:pPr>
            <a:r>
              <a:rPr lang="en-US"/>
              <a:t>   Append trailing zeros to vector of smaller length</a:t>
            </a:r>
            <a:endParaRPr/>
          </a:p>
          <a:p>
            <a:pPr indent="0" lvl="0" marL="0" rtl="0" algn="l">
              <a:spcBef>
                <a:spcPts val="700"/>
              </a:spcBef>
              <a:spcAft>
                <a:spcPts val="0"/>
              </a:spcAft>
              <a:buSzPts val="1740"/>
              <a:buNone/>
            </a:pPr>
            <a:r>
              <a:rPr lang="en-US"/>
              <a:t>   Assume that both start at n(1) = 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Basic operations</a:t>
            </a:r>
            <a:endParaRPr/>
          </a:p>
        </p:txBody>
      </p:sp>
      <p:sp>
        <p:nvSpPr>
          <p:cNvPr id="642" name="Google Shape;642;p4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Addition</a:t>
            </a:r>
            <a:endParaRPr/>
          </a:p>
          <a:p>
            <a:pPr indent="0" lvl="0" marL="0" rtl="0" algn="l">
              <a:spcBef>
                <a:spcPts val="700"/>
              </a:spcBef>
              <a:spcAft>
                <a:spcPts val="0"/>
              </a:spcAft>
              <a:buSzPts val="1740"/>
              <a:buNone/>
            </a:pPr>
            <a:r>
              <a:rPr lang="en-US"/>
              <a:t>   z(n) = x(n) + y(n)</a:t>
            </a:r>
            <a:endParaRPr/>
          </a:p>
          <a:p>
            <a:pPr indent="-320040" lvl="0" marL="320040" rtl="0" algn="l">
              <a:spcBef>
                <a:spcPts val="700"/>
              </a:spcBef>
              <a:spcAft>
                <a:spcPts val="0"/>
              </a:spcAft>
              <a:buSzPts val="1740"/>
              <a:buChar char="◻"/>
            </a:pPr>
            <a:r>
              <a:rPr lang="en-US"/>
              <a:t>Subtraction</a:t>
            </a:r>
            <a:endParaRPr/>
          </a:p>
          <a:p>
            <a:pPr indent="0" lvl="0" marL="0" rtl="0" algn="l">
              <a:spcBef>
                <a:spcPts val="700"/>
              </a:spcBef>
              <a:spcAft>
                <a:spcPts val="0"/>
              </a:spcAft>
              <a:buSzPts val="1740"/>
              <a:buNone/>
            </a:pPr>
            <a:r>
              <a:rPr lang="en-US"/>
              <a:t>   z(n) = x(n) - y(n)</a:t>
            </a:r>
            <a:endParaRPr/>
          </a:p>
          <a:p>
            <a:pPr indent="-320040" lvl="0" marL="320040" rtl="0" algn="l">
              <a:spcBef>
                <a:spcPts val="700"/>
              </a:spcBef>
              <a:spcAft>
                <a:spcPts val="0"/>
              </a:spcAft>
              <a:buSzPts val="1740"/>
              <a:buChar char="◻"/>
            </a:pPr>
            <a:r>
              <a:rPr lang="en-US"/>
              <a:t>Multiplication</a:t>
            </a:r>
            <a:endParaRPr/>
          </a:p>
          <a:p>
            <a:pPr indent="0" lvl="0" marL="0" rtl="0" algn="l">
              <a:spcBef>
                <a:spcPts val="700"/>
              </a:spcBef>
              <a:spcAft>
                <a:spcPts val="0"/>
              </a:spcAft>
              <a:buSzPts val="1740"/>
              <a:buNone/>
            </a:pPr>
            <a:r>
              <a:rPr lang="en-US"/>
              <a:t>   z(n) = x(n) . Y(n)</a:t>
            </a:r>
            <a:endParaRPr/>
          </a:p>
          <a:p>
            <a:pPr indent="-320040" lvl="0" marL="320040" rtl="0" algn="l">
              <a:spcBef>
                <a:spcPts val="700"/>
              </a:spcBef>
              <a:spcAft>
                <a:spcPts val="0"/>
              </a:spcAft>
              <a:buSzPts val="1740"/>
              <a:buChar char="◻"/>
            </a:pPr>
            <a:r>
              <a:rPr lang="en-US"/>
              <a:t>Division</a:t>
            </a:r>
            <a:endParaRPr/>
          </a:p>
          <a:p>
            <a:pPr indent="0" lvl="0" marL="0" rtl="0" algn="l">
              <a:spcBef>
                <a:spcPts val="700"/>
              </a:spcBef>
              <a:spcAft>
                <a:spcPts val="0"/>
              </a:spcAft>
              <a:buSzPts val="1740"/>
              <a:buNone/>
            </a:pPr>
            <a:r>
              <a:rPr lang="en-US"/>
              <a:t>   z(n) = x(n)/y(n)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Scilab Example</a:t>
            </a:r>
            <a:endParaRPr/>
          </a:p>
        </p:txBody>
      </p:sp>
      <p:sp>
        <p:nvSpPr>
          <p:cNvPr id="648" name="Google Shape;648;p4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740"/>
              <a:buChar char="◻"/>
            </a:pPr>
            <a:r>
              <a:rPr lang="en-US"/>
              <a:t>Assume two signals of same length</a:t>
            </a:r>
            <a:endParaRPr/>
          </a:p>
          <a:p>
            <a:pPr indent="-320040" lvl="0" marL="320040" rtl="0" algn="l">
              <a:spcBef>
                <a:spcPts val="700"/>
              </a:spcBef>
              <a:spcAft>
                <a:spcPts val="0"/>
              </a:spcAft>
              <a:buSzPts val="1740"/>
              <a:buChar char="◻"/>
            </a:pPr>
            <a:r>
              <a:rPr lang="en-US"/>
              <a:t>Assume common n vector</a:t>
            </a:r>
            <a:endParaRPr/>
          </a:p>
          <a:p>
            <a:pPr indent="-320040" lvl="0" marL="320040" rtl="0" algn="l">
              <a:spcBef>
                <a:spcPts val="700"/>
              </a:spcBef>
              <a:spcAft>
                <a:spcPts val="0"/>
              </a:spcAft>
              <a:buSzPts val="1740"/>
              <a:buChar char="◻"/>
            </a:pPr>
            <a:r>
              <a:rPr lang="en-US"/>
              <a:t> n = [-2  -1  0  1];</a:t>
            </a:r>
            <a:endParaRPr/>
          </a:p>
          <a:p>
            <a:pPr indent="-320040" lvl="0" marL="320040" rtl="0" algn="l">
              <a:spcBef>
                <a:spcPts val="700"/>
              </a:spcBef>
              <a:spcAft>
                <a:spcPts val="0"/>
              </a:spcAft>
              <a:buSzPts val="1740"/>
              <a:buChar char="◻"/>
            </a:pPr>
            <a:r>
              <a:rPr lang="en-US"/>
              <a:t>x = [1 , 2 , 3 , 4]</a:t>
            </a:r>
            <a:endParaRPr/>
          </a:p>
          <a:p>
            <a:pPr indent="-320040" lvl="0" marL="320040" rtl="0" algn="l">
              <a:spcBef>
                <a:spcPts val="700"/>
              </a:spcBef>
              <a:spcAft>
                <a:spcPts val="0"/>
              </a:spcAft>
              <a:buSzPts val="1740"/>
              <a:buChar char="◻"/>
            </a:pPr>
            <a:r>
              <a:rPr lang="en-US"/>
              <a:t>y = [5, 6, 7, 8]</a:t>
            </a:r>
            <a:endParaRPr/>
          </a:p>
          <a:p>
            <a:pPr indent="-320040" lvl="0" marL="320040" rtl="0" algn="l">
              <a:spcBef>
                <a:spcPts val="700"/>
              </a:spcBef>
              <a:spcAft>
                <a:spcPts val="0"/>
              </a:spcAft>
              <a:buSzPts val="1740"/>
              <a:buChar char="◻"/>
            </a:pPr>
            <a:r>
              <a:rPr lang="en-US"/>
              <a:t>z= x +y</a:t>
            </a:r>
            <a:endParaRPr/>
          </a:p>
          <a:p>
            <a:pPr indent="0" lvl="0" marL="0" rtl="0" algn="l">
              <a:spcBef>
                <a:spcPts val="700"/>
              </a:spcBef>
              <a:spcAft>
                <a:spcPts val="0"/>
              </a:spcAft>
              <a:buSzPts val="1740"/>
              <a:buNone/>
            </a:pPr>
            <a:r>
              <a:rPr lang="en-US"/>
              <a:t>   z = [6 ,8, 10, 12]</a:t>
            </a:r>
            <a:endParaRPr/>
          </a:p>
          <a:p>
            <a:pPr indent="-320040" lvl="0" marL="320040" rtl="0" algn="l">
              <a:spcBef>
                <a:spcPts val="700"/>
              </a:spcBef>
              <a:spcAft>
                <a:spcPts val="0"/>
              </a:spcAft>
              <a:buSzPts val="1740"/>
              <a:buChar char="◻"/>
            </a:pPr>
            <a:r>
              <a:rPr lang="en-US"/>
              <a:t>Write a Scilab program to define n,x,y. And calculate z. Display all i.e. n,x,y,z</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Modification of program</a:t>
            </a:r>
            <a:endParaRPr/>
          </a:p>
        </p:txBody>
      </p:sp>
      <p:sp>
        <p:nvSpPr>
          <p:cNvPr id="654" name="Google Shape;654;p4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Modify the program to obtain z = x*y</a:t>
            </a:r>
            <a:endParaRPr/>
          </a:p>
          <a:p>
            <a:pPr indent="-320040" lvl="0" marL="320040" rtl="0" algn="l">
              <a:spcBef>
                <a:spcPts val="700"/>
              </a:spcBef>
              <a:spcAft>
                <a:spcPts val="0"/>
              </a:spcAft>
              <a:buSzPts val="1740"/>
              <a:buChar char="◻"/>
            </a:pPr>
            <a:r>
              <a:rPr lang="en-US"/>
              <a:t>Use point wise multiplication</a:t>
            </a:r>
            <a:endParaRPr/>
          </a:p>
          <a:p>
            <a:pPr indent="-320040" lvl="0" marL="320040" rtl="0" algn="l">
              <a:spcBef>
                <a:spcPts val="700"/>
              </a:spcBef>
              <a:spcAft>
                <a:spcPts val="0"/>
              </a:spcAft>
              <a:buSzPts val="1740"/>
              <a:buChar char="◻"/>
            </a:pPr>
            <a:r>
              <a:rPr lang="en-US"/>
              <a:t>z = x.*y</a:t>
            </a:r>
            <a:endParaRPr/>
          </a:p>
          <a:p>
            <a:pPr indent="-320040" lvl="0" marL="320040" rtl="0" algn="l">
              <a:spcBef>
                <a:spcPts val="700"/>
              </a:spcBef>
              <a:spcAft>
                <a:spcPts val="0"/>
              </a:spcAft>
              <a:buSzPts val="1740"/>
              <a:buChar char="◻"/>
            </a:pPr>
            <a:r>
              <a:rPr lang="en-US"/>
              <a:t>Note that x*y will be a matrix multiplication in scilab</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Program</a:t>
            </a:r>
            <a:endParaRPr/>
          </a:p>
        </p:txBody>
      </p:sp>
      <p:sp>
        <p:nvSpPr>
          <p:cNvPr id="660" name="Google Shape;660;p43"/>
          <p:cNvSpPr txBox="1"/>
          <p:nvPr>
            <p:ph idx="1" type="body"/>
          </p:nvPr>
        </p:nvSpPr>
        <p:spPr>
          <a:xfrm>
            <a:off x="612648" y="1585945"/>
            <a:ext cx="5413800" cy="4525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64AE64"/>
              </a:buClr>
              <a:buSzPts val="3200"/>
              <a:buFont typeface="Arial"/>
              <a:buNone/>
            </a:pPr>
            <a:r>
              <a:rPr b="0" i="1" lang="en-US" sz="3200" u="none" cap="none" strike="noStrike">
                <a:solidFill>
                  <a:srgbClr val="64AE64"/>
                </a:solidFill>
                <a:latin typeface="Arial"/>
                <a:ea typeface="Arial"/>
                <a:cs typeface="Arial"/>
                <a:sym typeface="Arial"/>
              </a:rPr>
              <a:t>// Discrete signal addition</a:t>
            </a:r>
            <a:r>
              <a:rPr b="0" i="0" lang="en-US" sz="3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32B9B9"/>
              </a:buClr>
              <a:buSzPts val="3200"/>
              <a:buFont typeface="Arial"/>
              <a:buNone/>
            </a:pPr>
            <a:r>
              <a:rPr b="0" i="0" lang="en-US" sz="3200" u="none" cap="none" strike="noStrike">
                <a:solidFill>
                  <a:srgbClr val="32B9B9"/>
                </a:solidFill>
                <a:latin typeface="Arial"/>
                <a:ea typeface="Arial"/>
                <a:cs typeface="Arial"/>
                <a:sym typeface="Arial"/>
              </a:rPr>
              <a:t>clear</a:t>
            </a:r>
            <a:r>
              <a:rPr b="0" i="0" lang="en-US" sz="3200" u="none" cap="none" strike="noStrike">
                <a:solidFill>
                  <a:srgbClr val="000000"/>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r>
              <a:rPr b="0" i="0" lang="en-US" sz="3200" u="none" cap="none" strike="noStrike">
                <a:solidFill>
                  <a:srgbClr val="32B9B9"/>
                </a:solidFill>
                <a:latin typeface="Arial"/>
                <a:ea typeface="Arial"/>
                <a:cs typeface="Arial"/>
                <a:sym typeface="Arial"/>
              </a:rPr>
              <a:t>clc</a:t>
            </a:r>
            <a:r>
              <a:rPr b="0" i="0" lang="en-US" sz="3200" u="none" cap="none" strike="noStrike">
                <a:solidFill>
                  <a:srgbClr val="000000"/>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n</a:t>
            </a:r>
            <a:r>
              <a:rPr b="0" i="0" lang="en-US" sz="3200" u="none" cap="none" strike="noStrike">
                <a:solidFill>
                  <a:schemeClr val="dk1"/>
                </a:solidFill>
                <a:latin typeface="Arial"/>
                <a:ea typeface="Arial"/>
                <a:cs typeface="Arial"/>
                <a:sym typeface="Arial"/>
              </a:rPr>
              <a:t> </a:t>
            </a:r>
            <a:r>
              <a:rPr b="0" i="0" lang="en-US" sz="3200" u="none" cap="none" strike="noStrike">
                <a:solidFill>
                  <a:srgbClr val="5C5C5C"/>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r>
              <a:rPr b="0" i="0" lang="en-US" sz="3200" u="none" cap="none" strike="noStrike">
                <a:solidFill>
                  <a:srgbClr val="5C5C5C"/>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2</a:t>
            </a:r>
            <a:r>
              <a:rPr b="0" i="0" lang="en-US" sz="3200" u="none" cap="none" strike="noStrike">
                <a:solidFill>
                  <a:srgbClr val="FFAA00"/>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4</a:t>
            </a:r>
            <a:r>
              <a:rPr b="0" i="0" lang="en-US" sz="3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x</a:t>
            </a:r>
            <a:r>
              <a:rPr b="0" i="0" lang="en-US" sz="3200" u="none" cap="none" strike="noStrike">
                <a:solidFill>
                  <a:schemeClr val="dk1"/>
                </a:solidFill>
                <a:latin typeface="Arial"/>
                <a:ea typeface="Arial"/>
                <a:cs typeface="Arial"/>
                <a:sym typeface="Arial"/>
              </a:rPr>
              <a:t> </a:t>
            </a:r>
            <a:r>
              <a:rPr b="0" i="0" lang="en-US" sz="3200" u="none" cap="none" strike="noStrike">
                <a:solidFill>
                  <a:srgbClr val="5C5C5C"/>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r>
              <a:rPr b="0" i="0" lang="en-US" sz="3200" u="none" cap="none" strike="noStrike">
                <a:solidFill>
                  <a:srgbClr val="4A55DB"/>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1</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4</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2</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6</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4</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7</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3</a:t>
            </a:r>
            <a:r>
              <a:rPr b="0" i="0" lang="en-US" sz="3200" u="none" cap="none" strike="noStrike">
                <a:solidFill>
                  <a:srgbClr val="4A55DB"/>
                </a:solidFill>
                <a:latin typeface="Arial"/>
                <a:ea typeface="Arial"/>
                <a:cs typeface="Arial"/>
                <a:sym typeface="Arial"/>
              </a:rPr>
              <a:t>]</a:t>
            </a:r>
            <a:r>
              <a:rPr b="0" i="0" lang="en-US" sz="3200" u="none" cap="none" strike="noStrike">
                <a:solidFill>
                  <a:srgbClr val="000000"/>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y</a:t>
            </a:r>
            <a:r>
              <a:rPr b="0" i="0" lang="en-US" sz="3200" u="none" cap="none" strike="noStrike">
                <a:solidFill>
                  <a:schemeClr val="dk1"/>
                </a:solidFill>
                <a:latin typeface="Arial"/>
                <a:ea typeface="Arial"/>
                <a:cs typeface="Arial"/>
                <a:sym typeface="Arial"/>
              </a:rPr>
              <a:t> </a:t>
            </a:r>
            <a:r>
              <a:rPr b="0" i="0" lang="en-US" sz="3200" u="none" cap="none" strike="noStrike">
                <a:solidFill>
                  <a:srgbClr val="5C5C5C"/>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r>
              <a:rPr b="0" i="0" lang="en-US" sz="3200" u="none" cap="none" strike="noStrike">
                <a:solidFill>
                  <a:srgbClr val="4A55DB"/>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2</a:t>
            </a:r>
            <a:r>
              <a:rPr b="0" i="0" lang="en-US" sz="3200" u="none" cap="none" strike="noStrike">
                <a:solidFill>
                  <a:schemeClr val="dk1"/>
                </a:solidFill>
                <a:latin typeface="Arial"/>
                <a:ea typeface="Arial"/>
                <a:cs typeface="Arial"/>
                <a:sym typeface="Arial"/>
              </a:rPr>
              <a:t> </a:t>
            </a:r>
            <a:r>
              <a:rPr b="0" i="0" lang="en-US" sz="3200" u="none" cap="none" strike="noStrike">
                <a:solidFill>
                  <a:srgbClr val="5C5C5C"/>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3</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5</a:t>
            </a:r>
            <a:r>
              <a:rPr b="0" i="0" lang="en-US" sz="3200" u="none" cap="none" strike="noStrike">
                <a:solidFill>
                  <a:schemeClr val="dk1"/>
                </a:solidFill>
                <a:latin typeface="Arial"/>
                <a:ea typeface="Arial"/>
                <a:cs typeface="Arial"/>
                <a:sym typeface="Arial"/>
              </a:rPr>
              <a:t> </a:t>
            </a:r>
            <a:r>
              <a:rPr b="0" i="0" lang="en-US" sz="3200" u="none" cap="none" strike="noStrike">
                <a:solidFill>
                  <a:srgbClr val="5C5C5C"/>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1</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8</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9</a:t>
            </a:r>
            <a:r>
              <a:rPr b="0" i="0" lang="en-US" sz="3200" u="none" cap="none" strike="noStrike">
                <a:solidFill>
                  <a:schemeClr val="dk1"/>
                </a:solidFill>
                <a:latin typeface="Arial"/>
                <a:ea typeface="Arial"/>
                <a:cs typeface="Arial"/>
                <a:sym typeface="Arial"/>
              </a:rPr>
              <a:t> </a:t>
            </a:r>
            <a:r>
              <a:rPr b="0" i="0" lang="en-US" sz="3200" u="none" cap="none" strike="noStrike">
                <a:solidFill>
                  <a:srgbClr val="BC8F8F"/>
                </a:solidFill>
                <a:latin typeface="Arial"/>
                <a:ea typeface="Arial"/>
                <a:cs typeface="Arial"/>
                <a:sym typeface="Arial"/>
              </a:rPr>
              <a:t>3</a:t>
            </a:r>
            <a:r>
              <a:rPr b="0" i="0" lang="en-US" sz="3200" u="none" cap="none" strike="noStrike">
                <a:solidFill>
                  <a:srgbClr val="4A55DB"/>
                </a:solidFill>
                <a:latin typeface="Arial"/>
                <a:ea typeface="Arial"/>
                <a:cs typeface="Arial"/>
                <a:sym typeface="Arial"/>
              </a:rPr>
              <a:t>]</a:t>
            </a:r>
            <a:r>
              <a:rPr b="0" i="0" lang="en-US" sz="3200" u="none" cap="none" strike="noStrike">
                <a:solidFill>
                  <a:srgbClr val="000000"/>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r>
              <a:rPr b="0" i="0" lang="en-US" sz="3200" u="none" cap="none" strike="noStrike">
                <a:solidFill>
                  <a:srgbClr val="000000"/>
                </a:solidFill>
                <a:latin typeface="Arial"/>
                <a:ea typeface="Arial"/>
                <a:cs typeface="Arial"/>
                <a:sym typeface="Arial"/>
              </a:rPr>
              <a:t>z</a:t>
            </a:r>
            <a:r>
              <a:rPr b="0" i="0" lang="en-US" sz="3200" u="none" cap="none" strike="noStrike">
                <a:solidFill>
                  <a:schemeClr val="dk1"/>
                </a:solidFill>
                <a:latin typeface="Arial"/>
                <a:ea typeface="Arial"/>
                <a:cs typeface="Arial"/>
                <a:sym typeface="Arial"/>
              </a:rPr>
              <a:t> </a:t>
            </a:r>
            <a:r>
              <a:rPr b="0" i="0" lang="en-US" sz="3200" u="none" cap="none" strike="noStrike">
                <a:solidFill>
                  <a:srgbClr val="5C5C5C"/>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r>
              <a:rPr b="0" i="0" lang="en-US" sz="3200" u="none" cap="none" strike="noStrike">
                <a:solidFill>
                  <a:srgbClr val="000000"/>
                </a:solidFill>
                <a:latin typeface="Arial"/>
                <a:ea typeface="Arial"/>
                <a:cs typeface="Arial"/>
                <a:sym typeface="Arial"/>
              </a:rPr>
              <a:t>x</a:t>
            </a:r>
            <a:r>
              <a:rPr b="0" i="0" lang="en-US" sz="3200" u="none" cap="none" strike="noStrike">
                <a:solidFill>
                  <a:srgbClr val="5C5C5C"/>
                </a:solidFill>
                <a:latin typeface="Arial"/>
                <a:ea typeface="Arial"/>
                <a:cs typeface="Arial"/>
                <a:sym typeface="Arial"/>
              </a:rPr>
              <a:t>+</a:t>
            </a:r>
            <a:r>
              <a:rPr b="0" i="0" lang="en-US" sz="3200" u="none" cap="none" strike="noStrike">
                <a:solidFill>
                  <a:srgbClr val="000000"/>
                </a:solidFill>
                <a:latin typeface="Arial"/>
                <a:ea typeface="Arial"/>
                <a:cs typeface="Arial"/>
                <a:sym typeface="Arial"/>
              </a:rPr>
              <a:t>y;</a:t>
            </a:r>
            <a:r>
              <a:rPr b="0" i="0" lang="en-US" sz="3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32B9B9"/>
              </a:buClr>
              <a:buSzPts val="3200"/>
              <a:buFont typeface="Arial"/>
              <a:buNone/>
            </a:pPr>
            <a:r>
              <a:rPr b="0" i="0" lang="en-US" sz="3200" u="none" cap="none" strike="noStrike">
                <a:solidFill>
                  <a:srgbClr val="32B9B9"/>
                </a:solidFill>
                <a:latin typeface="Arial"/>
                <a:ea typeface="Arial"/>
                <a:cs typeface="Arial"/>
                <a:sym typeface="Arial"/>
              </a:rPr>
              <a:t>disp</a:t>
            </a:r>
            <a:r>
              <a:rPr b="0" i="0" lang="en-US" sz="3200" u="none" cap="none" strike="noStrike">
                <a:solidFill>
                  <a:srgbClr val="4A55DB"/>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"n"</a:t>
            </a:r>
            <a:r>
              <a:rPr b="0" i="0" lang="en-US" sz="3200" u="none" cap="none" strike="noStrike">
                <a:solidFill>
                  <a:srgbClr val="000000"/>
                </a:solidFill>
                <a:latin typeface="Arial"/>
                <a:ea typeface="Arial"/>
                <a:cs typeface="Arial"/>
                <a:sym typeface="Arial"/>
              </a:rPr>
              <a:t>,n</a:t>
            </a:r>
            <a:r>
              <a:rPr b="0" i="0" lang="en-US" sz="3200" u="none" cap="none" strike="noStrike">
                <a:solidFill>
                  <a:srgbClr val="4A55DB"/>
                </a:solidFill>
                <a:latin typeface="Arial"/>
                <a:ea typeface="Arial"/>
                <a:cs typeface="Arial"/>
                <a:sym typeface="Arial"/>
              </a:rPr>
              <a:t>)</a:t>
            </a:r>
            <a:r>
              <a:rPr b="0" i="0" lang="en-US" sz="3200" u="none" cap="none" strike="noStrike">
                <a:solidFill>
                  <a:srgbClr val="000000"/>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32B9B9"/>
              </a:buClr>
              <a:buSzPts val="3200"/>
              <a:buFont typeface="Arial"/>
              <a:buNone/>
            </a:pPr>
            <a:r>
              <a:rPr b="0" i="0" lang="en-US" sz="3200" u="none" cap="none" strike="noStrike">
                <a:solidFill>
                  <a:srgbClr val="32B9B9"/>
                </a:solidFill>
                <a:latin typeface="Arial"/>
                <a:ea typeface="Arial"/>
                <a:cs typeface="Arial"/>
                <a:sym typeface="Arial"/>
              </a:rPr>
              <a:t>disp</a:t>
            </a:r>
            <a:r>
              <a:rPr b="0" i="0" lang="en-US" sz="3200" u="none" cap="none" strike="noStrike">
                <a:solidFill>
                  <a:srgbClr val="4A55DB"/>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"x"</a:t>
            </a:r>
            <a:r>
              <a:rPr b="0" i="0" lang="en-US" sz="3200" u="none" cap="none" strike="noStrike">
                <a:solidFill>
                  <a:srgbClr val="000000"/>
                </a:solidFill>
                <a:latin typeface="Arial"/>
                <a:ea typeface="Arial"/>
                <a:cs typeface="Arial"/>
                <a:sym typeface="Arial"/>
              </a:rPr>
              <a:t>,</a:t>
            </a:r>
            <a:r>
              <a:rPr lang="en-US" sz="3200">
                <a:solidFill>
                  <a:srgbClr val="000000"/>
                </a:solidFill>
                <a:latin typeface="Arial"/>
                <a:ea typeface="Arial"/>
                <a:cs typeface="Arial"/>
                <a:sym typeface="Arial"/>
              </a:rPr>
              <a:t>a</a:t>
            </a:r>
            <a:r>
              <a:rPr b="0" i="0" lang="en-US" sz="3200" u="none" cap="none" strike="noStrike">
                <a:solidFill>
                  <a:srgbClr val="4A55DB"/>
                </a:solidFill>
                <a:latin typeface="Arial"/>
                <a:ea typeface="Arial"/>
                <a:cs typeface="Arial"/>
                <a:sym typeface="Arial"/>
              </a:rPr>
              <a:t>)</a:t>
            </a:r>
            <a:r>
              <a:rPr b="0" i="0" lang="en-US" sz="3200" u="none" cap="none" strike="noStrike">
                <a:solidFill>
                  <a:srgbClr val="000000"/>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32B9B9"/>
              </a:buClr>
              <a:buSzPts val="3200"/>
              <a:buFont typeface="Arial"/>
              <a:buNone/>
            </a:pPr>
            <a:r>
              <a:rPr b="0" i="0" lang="en-US" sz="3200" u="none" cap="none" strike="noStrike">
                <a:solidFill>
                  <a:srgbClr val="32B9B9"/>
                </a:solidFill>
                <a:latin typeface="Arial"/>
                <a:ea typeface="Arial"/>
                <a:cs typeface="Arial"/>
                <a:sym typeface="Arial"/>
              </a:rPr>
              <a:t>disp</a:t>
            </a:r>
            <a:r>
              <a:rPr b="0" i="0" lang="en-US" sz="3200" u="none" cap="none" strike="noStrike">
                <a:solidFill>
                  <a:srgbClr val="4A55DB"/>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"y"</a:t>
            </a:r>
            <a:r>
              <a:rPr b="0" i="0" lang="en-US" sz="3200" u="none" cap="none" strike="noStrike">
                <a:solidFill>
                  <a:srgbClr val="000000"/>
                </a:solidFill>
                <a:latin typeface="Arial"/>
                <a:ea typeface="Arial"/>
                <a:cs typeface="Arial"/>
                <a:sym typeface="Arial"/>
              </a:rPr>
              <a:t>,y</a:t>
            </a:r>
            <a:r>
              <a:rPr b="0" i="0" lang="en-US" sz="3200" u="none" cap="none" strike="noStrike">
                <a:solidFill>
                  <a:srgbClr val="4A55DB"/>
                </a:solidFill>
                <a:latin typeface="Arial"/>
                <a:ea typeface="Arial"/>
                <a:cs typeface="Arial"/>
                <a:sym typeface="Arial"/>
              </a:rPr>
              <a:t>)</a:t>
            </a:r>
            <a:r>
              <a:rPr b="0" i="0" lang="en-US" sz="3200" u="none" cap="none" strike="noStrike">
                <a:solidFill>
                  <a:srgbClr val="000000"/>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32B9B9"/>
              </a:buClr>
              <a:buSzPts val="3200"/>
              <a:buFont typeface="Arial"/>
              <a:buNone/>
            </a:pPr>
            <a:r>
              <a:rPr b="0" i="0" lang="en-US" sz="3200" u="none" cap="none" strike="noStrike">
                <a:solidFill>
                  <a:srgbClr val="32B9B9"/>
                </a:solidFill>
                <a:latin typeface="Arial"/>
                <a:ea typeface="Arial"/>
                <a:cs typeface="Arial"/>
                <a:sym typeface="Arial"/>
              </a:rPr>
              <a:t>disp</a:t>
            </a:r>
            <a:r>
              <a:rPr b="0" i="0" lang="en-US" sz="3200" u="none" cap="none" strike="noStrike">
                <a:solidFill>
                  <a:srgbClr val="4A55DB"/>
                </a:solidFill>
                <a:latin typeface="Arial"/>
                <a:ea typeface="Arial"/>
                <a:cs typeface="Arial"/>
                <a:sym typeface="Arial"/>
              </a:rPr>
              <a:t>(</a:t>
            </a:r>
            <a:r>
              <a:rPr b="0" i="0" lang="en-US" sz="3200" u="none" cap="none" strike="noStrike">
                <a:solidFill>
                  <a:srgbClr val="BC8F8F"/>
                </a:solidFill>
                <a:latin typeface="Arial"/>
                <a:ea typeface="Arial"/>
                <a:cs typeface="Arial"/>
                <a:sym typeface="Arial"/>
              </a:rPr>
              <a:t>"z"</a:t>
            </a:r>
            <a:r>
              <a:rPr b="0" i="0" lang="en-US" sz="3200" u="none" cap="none" strike="noStrike">
                <a:solidFill>
                  <a:srgbClr val="000000"/>
                </a:solidFill>
                <a:latin typeface="Arial"/>
                <a:ea typeface="Arial"/>
                <a:cs typeface="Arial"/>
                <a:sym typeface="Arial"/>
              </a:rPr>
              <a:t>,z</a:t>
            </a:r>
            <a:r>
              <a:rPr b="0" i="0" lang="en-US" sz="3200" u="none" cap="none" strike="noStrike">
                <a:solidFill>
                  <a:srgbClr val="4A55DB"/>
                </a:solidFill>
                <a:latin typeface="Arial"/>
                <a:ea typeface="Arial"/>
                <a:cs typeface="Arial"/>
                <a:sym typeface="Arial"/>
              </a:rPr>
              <a:t>)</a:t>
            </a:r>
            <a:r>
              <a:rPr b="0" i="0" lang="en-US" sz="3200" u="none" cap="none" strike="noStrike">
                <a:solidFill>
                  <a:srgbClr val="000000"/>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Operation on signals of different lengths</a:t>
            </a:r>
            <a:endParaRPr/>
          </a:p>
        </p:txBody>
      </p:sp>
      <p:graphicFrame>
        <p:nvGraphicFramePr>
          <p:cNvPr id="666" name="Google Shape;666;p45"/>
          <p:cNvGraphicFramePr/>
          <p:nvPr/>
        </p:nvGraphicFramePr>
        <p:xfrm>
          <a:off x="1066800" y="1905000"/>
          <a:ext cx="3000000" cy="3000000"/>
        </p:xfrm>
        <a:graphic>
          <a:graphicData uri="http://schemas.openxmlformats.org/drawingml/2006/table">
            <a:tbl>
              <a:tblPr bandRow="1" firstRow="1">
                <a:noFill/>
                <a:tableStyleId>{D69E8B5F-26D7-439A-8102-8CBF707EBA25}</a:tableStyleId>
              </a:tblPr>
              <a:tblGrid>
                <a:gridCol w="914400"/>
                <a:gridCol w="609600"/>
                <a:gridCol w="762000"/>
                <a:gridCol w="762000"/>
                <a:gridCol w="762000"/>
                <a:gridCol w="762000"/>
                <a:gridCol w="762000"/>
                <a:gridCol w="762000"/>
              </a:tblGrid>
              <a:tr h="370850">
                <a:tc>
                  <a:txBody>
                    <a:bodyPr/>
                    <a:lstStyle/>
                    <a:p>
                      <a:pPr indent="0" lvl="0" marL="0" marR="0" rtl="0" algn="l">
                        <a:spcBef>
                          <a:spcPts val="0"/>
                        </a:spcBef>
                        <a:spcAft>
                          <a:spcPts val="0"/>
                        </a:spcAft>
                        <a:buNone/>
                      </a:pPr>
                      <a:r>
                        <a:rPr lang="en-US" sz="2800"/>
                        <a:t>n1</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0</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t/>
                      </a:r>
                      <a:endParaRPr sz="2800"/>
                    </a:p>
                  </a:txBody>
                  <a:tcPr marT="45725" marB="45725" marR="91450" marL="91450"/>
                </a:tc>
                <a:tc>
                  <a:txBody>
                    <a:bodyPr/>
                    <a:lstStyle/>
                    <a:p>
                      <a:pPr indent="0" lvl="0" marL="0" marR="0" rtl="0" algn="l">
                        <a:spcBef>
                          <a:spcPts val="0"/>
                        </a:spcBef>
                        <a:spcAft>
                          <a:spcPts val="0"/>
                        </a:spcAft>
                        <a:buNone/>
                      </a:pPr>
                      <a:r>
                        <a:t/>
                      </a:r>
                      <a:endParaRPr sz="2800"/>
                    </a:p>
                  </a:txBody>
                  <a:tcPr marT="45725" marB="45725" marR="91450" marL="91450"/>
                </a:tc>
              </a:tr>
              <a:tr h="370850">
                <a:tc>
                  <a:txBody>
                    <a:bodyPr/>
                    <a:lstStyle/>
                    <a:p>
                      <a:pPr indent="0" lvl="0" marL="0" marR="0" rtl="0" algn="l">
                        <a:spcBef>
                          <a:spcPts val="0"/>
                        </a:spcBef>
                        <a:spcAft>
                          <a:spcPts val="0"/>
                        </a:spcAft>
                        <a:buNone/>
                      </a:pPr>
                      <a:r>
                        <a:rPr lang="en-US" sz="2800"/>
                        <a:t>x1</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6</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t/>
                      </a:r>
                      <a:endParaRPr sz="2800"/>
                    </a:p>
                  </a:txBody>
                  <a:tcPr marT="45725" marB="45725" marR="91450" marL="91450"/>
                </a:tc>
                <a:tc>
                  <a:txBody>
                    <a:bodyPr/>
                    <a:lstStyle/>
                    <a:p>
                      <a:pPr indent="0" lvl="0" marL="0" marR="0" rtl="0" algn="l">
                        <a:spcBef>
                          <a:spcPts val="0"/>
                        </a:spcBef>
                        <a:spcAft>
                          <a:spcPts val="0"/>
                        </a:spcAft>
                        <a:buNone/>
                      </a:pPr>
                      <a:r>
                        <a:t/>
                      </a:r>
                      <a:endParaRPr sz="2800"/>
                    </a:p>
                  </a:txBody>
                  <a:tcPr marT="45725" marB="45725" marR="91450" marL="91450"/>
                </a:tc>
              </a:tr>
              <a:tr h="370850">
                <a:tc>
                  <a:txBody>
                    <a:bodyPr/>
                    <a:lstStyle/>
                    <a:p>
                      <a:pPr indent="0" lvl="0" marL="0" marR="0" rtl="0" algn="l">
                        <a:spcBef>
                          <a:spcPts val="0"/>
                        </a:spcBef>
                        <a:spcAft>
                          <a:spcPts val="0"/>
                        </a:spcAft>
                        <a:buNone/>
                      </a:pPr>
                      <a:r>
                        <a:rPr lang="en-US" sz="2800"/>
                        <a:t>n2</a:t>
                      </a:r>
                      <a:endParaRPr sz="2800"/>
                    </a:p>
                  </a:txBody>
                  <a:tcPr marT="45725" marB="45725" marR="91450" marL="91450"/>
                </a:tc>
                <a:tc>
                  <a:txBody>
                    <a:bodyPr/>
                    <a:lstStyle/>
                    <a:p>
                      <a:pPr indent="0" lvl="0" marL="0" marR="0" rtl="0" algn="l">
                        <a:spcBef>
                          <a:spcPts val="0"/>
                        </a:spcBef>
                        <a:spcAft>
                          <a:spcPts val="0"/>
                        </a:spcAft>
                        <a:buNone/>
                      </a:pPr>
                      <a:r>
                        <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0</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r>
              <a:tr h="370850">
                <a:tc>
                  <a:txBody>
                    <a:bodyPr/>
                    <a:lstStyle/>
                    <a:p>
                      <a:pPr indent="0" lvl="0" marL="0" marR="0" rtl="0" algn="l">
                        <a:spcBef>
                          <a:spcPts val="0"/>
                        </a:spcBef>
                        <a:spcAft>
                          <a:spcPts val="0"/>
                        </a:spcAft>
                        <a:buNone/>
                      </a:pPr>
                      <a:r>
                        <a:rPr lang="en-US" sz="2800"/>
                        <a:t>x2</a:t>
                      </a:r>
                      <a:endParaRPr sz="2800"/>
                    </a:p>
                  </a:txBody>
                  <a:tcPr marT="45725" marB="45725" marR="91450" marL="91450"/>
                </a:tc>
                <a:tc>
                  <a:txBody>
                    <a:bodyPr/>
                    <a:lstStyle/>
                    <a:p>
                      <a:pPr indent="0" lvl="0" marL="0" marR="0" rtl="0" algn="l">
                        <a:spcBef>
                          <a:spcPts val="0"/>
                        </a:spcBef>
                        <a:spcAft>
                          <a:spcPts val="0"/>
                        </a:spcAft>
                        <a:buNone/>
                      </a:pPr>
                      <a:r>
                        <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4</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6</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r>
              <a:tr h="370850">
                <a:tc>
                  <a:txBody>
                    <a:bodyPr/>
                    <a:lstStyle/>
                    <a:p>
                      <a:pPr indent="0" lvl="0" marL="0" marR="0" rtl="0" algn="l">
                        <a:spcBef>
                          <a:spcPts val="0"/>
                        </a:spcBef>
                        <a:spcAft>
                          <a:spcPts val="0"/>
                        </a:spcAft>
                        <a:buNone/>
                      </a:pPr>
                      <a:r>
                        <a:rPr lang="en-US" sz="2800"/>
                        <a:t>n</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0</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r>
              <a:tr h="370850">
                <a:tc>
                  <a:txBody>
                    <a:bodyPr/>
                    <a:lstStyle/>
                    <a:p>
                      <a:pPr indent="0" lvl="0" marL="0" marR="0" rtl="0" algn="l">
                        <a:spcBef>
                          <a:spcPts val="0"/>
                        </a:spcBef>
                        <a:spcAft>
                          <a:spcPts val="0"/>
                        </a:spcAft>
                        <a:buNone/>
                      </a:pPr>
                      <a:r>
                        <a:rPr lang="en-US" sz="2800"/>
                        <a:t>x1</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6</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0</a:t>
                      </a:r>
                      <a:endParaRPr sz="2800"/>
                    </a:p>
                  </a:txBody>
                  <a:tcPr marT="45725" marB="45725" marR="91450" marL="91450"/>
                </a:tc>
                <a:tc>
                  <a:txBody>
                    <a:bodyPr/>
                    <a:lstStyle/>
                    <a:p>
                      <a:pPr indent="0" lvl="0" marL="0" marR="0" rtl="0" algn="l">
                        <a:spcBef>
                          <a:spcPts val="0"/>
                        </a:spcBef>
                        <a:spcAft>
                          <a:spcPts val="0"/>
                        </a:spcAft>
                        <a:buNone/>
                      </a:pPr>
                      <a:r>
                        <a:rPr lang="en-US" sz="2800"/>
                        <a:t>0</a:t>
                      </a:r>
                      <a:endParaRPr sz="2800"/>
                    </a:p>
                  </a:txBody>
                  <a:tcPr marT="45725" marB="45725" marR="91450" marL="91450"/>
                </a:tc>
              </a:tr>
              <a:tr h="370850">
                <a:tc>
                  <a:txBody>
                    <a:bodyPr/>
                    <a:lstStyle/>
                    <a:p>
                      <a:pPr indent="0" lvl="0" marL="0" marR="0" rtl="0" algn="l">
                        <a:spcBef>
                          <a:spcPts val="0"/>
                        </a:spcBef>
                        <a:spcAft>
                          <a:spcPts val="0"/>
                        </a:spcAft>
                        <a:buNone/>
                      </a:pPr>
                      <a:r>
                        <a:rPr lang="en-US" sz="2800"/>
                        <a:t>x2</a:t>
                      </a:r>
                      <a:endParaRPr sz="2800"/>
                    </a:p>
                  </a:txBody>
                  <a:tcPr marT="45725" marB="45725" marR="91450" marL="91450"/>
                </a:tc>
                <a:tc>
                  <a:txBody>
                    <a:bodyPr/>
                    <a:lstStyle/>
                    <a:p>
                      <a:pPr indent="0" lvl="0" marL="0" marR="0" rtl="0" algn="l">
                        <a:spcBef>
                          <a:spcPts val="0"/>
                        </a:spcBef>
                        <a:spcAft>
                          <a:spcPts val="0"/>
                        </a:spcAft>
                        <a:buNone/>
                      </a:pPr>
                      <a:r>
                        <a:rPr lang="en-US" sz="2800"/>
                        <a:t>0</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4</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6</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r>
              <a:tr h="370850">
                <a:tc>
                  <a:txBody>
                    <a:bodyPr/>
                    <a:lstStyle/>
                    <a:p>
                      <a:pPr indent="0" lvl="0" marL="0" marR="0" rtl="0" algn="l">
                        <a:spcBef>
                          <a:spcPts val="0"/>
                        </a:spcBef>
                        <a:spcAft>
                          <a:spcPts val="0"/>
                        </a:spcAft>
                        <a:buNone/>
                      </a:pPr>
                      <a:r>
                        <a:rPr lang="en-US" sz="2800"/>
                        <a:t>x1+x2</a:t>
                      </a:r>
                      <a:endParaRPr sz="2800"/>
                    </a:p>
                  </a:txBody>
                  <a:tcPr marT="45725" marB="45725" marR="91450" marL="91450"/>
                </a:tc>
                <a:tc>
                  <a:txBody>
                    <a:bodyPr/>
                    <a:lstStyle/>
                    <a:p>
                      <a:pPr indent="0" lvl="0" marL="0" marR="0" rtl="0" algn="l">
                        <a:spcBef>
                          <a:spcPts val="0"/>
                        </a:spcBef>
                        <a:spcAft>
                          <a:spcPts val="0"/>
                        </a:spcAft>
                        <a:buNone/>
                      </a:pPr>
                      <a:r>
                        <a:rPr lang="en-US" sz="2800"/>
                        <a:t>3</a:t>
                      </a:r>
                      <a:endParaRPr sz="2800"/>
                    </a:p>
                  </a:txBody>
                  <a:tcPr marT="45725" marB="45725" marR="91450" marL="91450"/>
                </a:tc>
                <a:tc>
                  <a:txBody>
                    <a:bodyPr/>
                    <a:lstStyle/>
                    <a:p>
                      <a:pPr indent="0" lvl="0" marL="0" marR="0" rtl="0" algn="l">
                        <a:spcBef>
                          <a:spcPts val="0"/>
                        </a:spcBef>
                        <a:spcAft>
                          <a:spcPts val="0"/>
                        </a:spcAft>
                        <a:buNone/>
                      </a:pPr>
                      <a:r>
                        <a:rPr lang="en-US" sz="2800"/>
                        <a:t>5</a:t>
                      </a:r>
                      <a:endParaRPr sz="2800"/>
                    </a:p>
                  </a:txBody>
                  <a:tcPr marT="45725" marB="45725" marR="91450" marL="91450"/>
                </a:tc>
                <a:tc>
                  <a:txBody>
                    <a:bodyPr/>
                    <a:lstStyle/>
                    <a:p>
                      <a:pPr indent="0" lvl="0" marL="0" marR="0" rtl="0" algn="l">
                        <a:spcBef>
                          <a:spcPts val="0"/>
                        </a:spcBef>
                        <a:spcAft>
                          <a:spcPts val="0"/>
                        </a:spcAft>
                        <a:buNone/>
                      </a:pPr>
                      <a:r>
                        <a:rPr lang="en-US" sz="2800"/>
                        <a:t>10</a:t>
                      </a:r>
                      <a:endParaRPr sz="2800"/>
                    </a:p>
                  </a:txBody>
                  <a:tcPr marT="45725" marB="45725" marR="91450" marL="91450"/>
                </a:tc>
                <a:tc>
                  <a:txBody>
                    <a:bodyPr/>
                    <a:lstStyle/>
                    <a:p>
                      <a:pPr indent="0" lvl="0" marL="0" marR="0" rtl="0" algn="l">
                        <a:spcBef>
                          <a:spcPts val="0"/>
                        </a:spcBef>
                        <a:spcAft>
                          <a:spcPts val="0"/>
                        </a:spcAft>
                        <a:buNone/>
                      </a:pPr>
                      <a:r>
                        <a:rPr lang="en-US" sz="2800"/>
                        <a:t>1</a:t>
                      </a:r>
                      <a:endParaRPr sz="2800"/>
                    </a:p>
                  </a:txBody>
                  <a:tcPr marT="45725" marB="45725" marR="91450" marL="91450"/>
                </a:tc>
                <a:tc>
                  <a:txBody>
                    <a:bodyPr/>
                    <a:lstStyle/>
                    <a:p>
                      <a:pPr indent="0" lvl="0" marL="0" marR="0" rtl="0" algn="l">
                        <a:spcBef>
                          <a:spcPts val="0"/>
                        </a:spcBef>
                        <a:spcAft>
                          <a:spcPts val="0"/>
                        </a:spcAft>
                        <a:buNone/>
                      </a:pPr>
                      <a:r>
                        <a:rPr lang="en-US" sz="2800"/>
                        <a:t>4</a:t>
                      </a:r>
                      <a:endParaRPr sz="2800"/>
                    </a:p>
                  </a:txBody>
                  <a:tcPr marT="45725" marB="45725" marR="91450" marL="91450"/>
                </a:tc>
                <a:tc>
                  <a:txBody>
                    <a:bodyPr/>
                    <a:lstStyle/>
                    <a:p>
                      <a:pPr indent="0" lvl="0" marL="0" marR="0" rtl="0" algn="l">
                        <a:spcBef>
                          <a:spcPts val="0"/>
                        </a:spcBef>
                        <a:spcAft>
                          <a:spcPts val="0"/>
                        </a:spcAft>
                        <a:buNone/>
                      </a:pPr>
                      <a:r>
                        <a:rPr lang="en-US" sz="2800"/>
                        <a:t>6</a:t>
                      </a:r>
                      <a:endParaRPr sz="2800"/>
                    </a:p>
                  </a:txBody>
                  <a:tcPr marT="45725" marB="45725" marR="91450" marL="91450"/>
                </a:tc>
                <a:tc>
                  <a:txBody>
                    <a:bodyPr/>
                    <a:lstStyle/>
                    <a:p>
                      <a:pPr indent="0" lvl="0" marL="0" marR="0" rtl="0" algn="l">
                        <a:spcBef>
                          <a:spcPts val="0"/>
                        </a:spcBef>
                        <a:spcAft>
                          <a:spcPts val="0"/>
                        </a:spcAft>
                        <a:buNone/>
                      </a:pPr>
                      <a:r>
                        <a:rPr lang="en-US" sz="2800"/>
                        <a:t>2</a:t>
                      </a:r>
                      <a:endParaRPr sz="2800"/>
                    </a:p>
                  </a:txBody>
                  <a:tcPr marT="45725" marB="45725" marR="91450" marL="9145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Assignment</a:t>
            </a:r>
            <a:endParaRPr/>
          </a:p>
        </p:txBody>
      </p:sp>
      <p:sp>
        <p:nvSpPr>
          <p:cNvPr id="672" name="Google Shape;672;p4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Inputs to the program</a:t>
            </a:r>
            <a:endParaRPr/>
          </a:p>
          <a:p>
            <a:pPr indent="0" lvl="0" marL="0" rtl="0" algn="l">
              <a:spcBef>
                <a:spcPts val="700"/>
              </a:spcBef>
              <a:spcAft>
                <a:spcPts val="0"/>
              </a:spcAft>
              <a:buSzPts val="1740"/>
              <a:buNone/>
            </a:pPr>
            <a:r>
              <a:rPr lang="en-US"/>
              <a:t>    n1 and x1 arrays</a:t>
            </a:r>
            <a:endParaRPr/>
          </a:p>
          <a:p>
            <a:pPr indent="0" lvl="0" marL="0" rtl="0" algn="l">
              <a:spcBef>
                <a:spcPts val="700"/>
              </a:spcBef>
              <a:spcAft>
                <a:spcPts val="0"/>
              </a:spcAft>
              <a:buSzPts val="1740"/>
              <a:buNone/>
            </a:pPr>
            <a:r>
              <a:rPr lang="en-US"/>
              <a:t>    n2 and x2 arrays</a:t>
            </a:r>
            <a:endParaRPr/>
          </a:p>
          <a:p>
            <a:pPr indent="-320040" lvl="0" marL="320040" rtl="0" algn="l">
              <a:spcBef>
                <a:spcPts val="700"/>
              </a:spcBef>
              <a:spcAft>
                <a:spcPts val="0"/>
              </a:spcAft>
              <a:buSzPts val="1740"/>
              <a:buChar char="◻"/>
            </a:pPr>
            <a:r>
              <a:rPr lang="en-US"/>
              <a:t>Output should be </a:t>
            </a:r>
            <a:endParaRPr/>
          </a:p>
          <a:p>
            <a:pPr indent="0" lvl="0" marL="0" rtl="0" algn="l">
              <a:spcBef>
                <a:spcPts val="700"/>
              </a:spcBef>
              <a:spcAft>
                <a:spcPts val="0"/>
              </a:spcAft>
              <a:buSzPts val="1740"/>
              <a:buNone/>
            </a:pPr>
            <a:r>
              <a:rPr lang="en-US"/>
              <a:t>    n</a:t>
            </a:r>
            <a:endParaRPr/>
          </a:p>
          <a:p>
            <a:pPr indent="0" lvl="0" marL="0" rtl="0" algn="l">
              <a:spcBef>
                <a:spcPts val="700"/>
              </a:spcBef>
              <a:spcAft>
                <a:spcPts val="0"/>
              </a:spcAft>
              <a:buSzPts val="1740"/>
              <a:buNone/>
            </a:pPr>
            <a:r>
              <a:rPr lang="en-US"/>
              <a:t>    x1 with prefix and suffix zeros</a:t>
            </a:r>
            <a:endParaRPr/>
          </a:p>
          <a:p>
            <a:pPr indent="0" lvl="0" marL="0" rtl="0" algn="l">
              <a:spcBef>
                <a:spcPts val="700"/>
              </a:spcBef>
              <a:spcAft>
                <a:spcPts val="0"/>
              </a:spcAft>
              <a:buSzPts val="1740"/>
              <a:buNone/>
            </a:pPr>
            <a:r>
              <a:rPr lang="en-US"/>
              <a:t>    x2 with prefix and suffix zeros</a:t>
            </a:r>
            <a:endParaRPr/>
          </a:p>
          <a:p>
            <a:pPr indent="-320040" lvl="0" marL="320040" rtl="0" algn="l">
              <a:spcBef>
                <a:spcPts val="700"/>
              </a:spcBef>
              <a:spcAft>
                <a:spcPts val="0"/>
              </a:spcAft>
              <a:buSzPts val="1740"/>
              <a:buChar char="◻"/>
            </a:pPr>
            <a:r>
              <a:rPr lang="en-US"/>
              <a:t>Now any operation can be done x1+x2 : x1*x2 etc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 vectors</a:t>
            </a:r>
            <a:endParaRPr/>
          </a:p>
        </p:txBody>
      </p:sp>
      <p:sp>
        <p:nvSpPr>
          <p:cNvPr id="678" name="Google Shape;678;p4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40"/>
              <a:buNone/>
            </a:pPr>
            <a:r>
              <a:rPr lang="en-US"/>
              <a:t> x = ( 1  5  3)</a:t>
            </a:r>
            <a:endParaRPr/>
          </a:p>
          <a:p>
            <a:pPr indent="0" lvl="0" marL="0" rtl="0" algn="l">
              <a:spcBef>
                <a:spcPts val="700"/>
              </a:spcBef>
              <a:spcAft>
                <a:spcPts val="0"/>
              </a:spcAft>
              <a:buSzPts val="1740"/>
              <a:buNone/>
            </a:pPr>
            <a:r>
              <a:rPr lang="en-US"/>
              <a:t> y = ( 2  4  5  6   7  8)</a:t>
            </a:r>
            <a:endParaRPr/>
          </a:p>
          <a:p>
            <a:pPr indent="0" lvl="0" marL="0" rtl="0" algn="l">
              <a:spcBef>
                <a:spcPts val="700"/>
              </a:spcBef>
              <a:spcAft>
                <a:spcPts val="0"/>
              </a:spcAft>
              <a:buSzPts val="1740"/>
              <a:buNone/>
            </a:pPr>
            <a:r>
              <a:rPr lang="en-US"/>
              <a:t>Append three zeros to x and then add</a:t>
            </a:r>
            <a:endParaRPr/>
          </a:p>
          <a:p>
            <a:pPr indent="0" lvl="0" marL="0" rtl="0" algn="l">
              <a:spcBef>
                <a:spcPts val="700"/>
              </a:spcBef>
              <a:spcAft>
                <a:spcPts val="0"/>
              </a:spcAft>
              <a:buSzPts val="1740"/>
              <a:buNone/>
            </a:pPr>
            <a:r>
              <a:rPr lang="en-US"/>
              <a:t>Method in Scilab</a:t>
            </a:r>
            <a:endParaRPr/>
          </a:p>
          <a:p>
            <a:pPr indent="0" lvl="0" marL="0" rtl="0" algn="l">
              <a:spcBef>
                <a:spcPts val="700"/>
              </a:spcBef>
              <a:spcAft>
                <a:spcPts val="0"/>
              </a:spcAft>
              <a:buSzPts val="1740"/>
              <a:buNone/>
            </a:pPr>
            <a:r>
              <a:rPr lang="en-US"/>
              <a:t>x = [x zeros(1,3)] </a:t>
            </a:r>
            <a:endParaRPr/>
          </a:p>
          <a:p>
            <a:pPr indent="0" lvl="0" marL="0" rtl="0" algn="l">
              <a:spcBef>
                <a:spcPts val="700"/>
              </a:spcBef>
              <a:spcAft>
                <a:spcPts val="0"/>
              </a:spcAft>
              <a:buSzPts val="1740"/>
              <a:buNone/>
            </a:pPr>
            <a:r>
              <a:rPr lang="en-US"/>
              <a:t>Study absolute function : abs(M);</a:t>
            </a:r>
            <a:endParaRPr/>
          </a:p>
          <a:p>
            <a:pPr indent="0" lvl="0" marL="0" rtl="0" algn="l">
              <a:spcBef>
                <a:spcPts val="700"/>
              </a:spcBef>
              <a:spcAft>
                <a:spcPts val="0"/>
              </a:spcAft>
              <a:buSzPts val="1740"/>
              <a:buNone/>
            </a:pPr>
            <a:r>
              <a:rPr lang="en-US"/>
              <a:t>Use of If then else</a:t>
            </a:r>
            <a:endParaRPr/>
          </a:p>
          <a:p>
            <a:pPr indent="0" lvl="0" marL="0" rtl="0" algn="l">
              <a:spcBef>
                <a:spcPts val="700"/>
              </a:spcBef>
              <a:spcAft>
                <a:spcPts val="0"/>
              </a:spcAft>
              <a:buSzPts val="1740"/>
              <a:buNone/>
            </a:pPr>
            <a:r>
              <a:rPr lang="en-US"/>
              <a:t>Also study disp() function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Scilab program</a:t>
            </a:r>
            <a:endParaRPr/>
          </a:p>
        </p:txBody>
      </p:sp>
      <p:sp>
        <p:nvSpPr>
          <p:cNvPr id="684" name="Google Shape;684;p48"/>
          <p:cNvSpPr/>
          <p:nvPr/>
        </p:nvSpPr>
        <p:spPr>
          <a:xfrm>
            <a:off x="954119" y="1557373"/>
            <a:ext cx="5397631" cy="526297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clear</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clc</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x</a:t>
            </a:r>
            <a:r>
              <a:rPr b="0" i="0" lang="en-US" sz="2800" u="none" cap="none" strike="noStrike">
                <a:solidFill>
                  <a:schemeClr val="dk1"/>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[1</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2</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3]</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y</a:t>
            </a:r>
            <a:r>
              <a:rPr b="0" i="0" lang="en-US" sz="2800" u="none" cap="none" strike="noStrike">
                <a:solidFill>
                  <a:schemeClr val="dk1"/>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[5</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6</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7</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8</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9</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10</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12]</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Lx</a:t>
            </a:r>
            <a:r>
              <a:rPr b="0" i="0" lang="en-US" sz="2800" u="none" cap="none" strike="noStrike">
                <a:solidFill>
                  <a:schemeClr val="dk1"/>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length(x)</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Ly</a:t>
            </a:r>
            <a:r>
              <a:rPr b="0" i="0" lang="en-US" sz="2800" u="none" cap="none" strike="noStrike">
                <a:solidFill>
                  <a:schemeClr val="dk1"/>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length(y)</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sign</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Lx-Ly</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M</a:t>
            </a:r>
            <a:r>
              <a:rPr b="0" i="0" lang="en-US" sz="2800" u="none" cap="none" strike="noStrike">
                <a:solidFill>
                  <a:schemeClr val="dk1"/>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abs(sign)</a:t>
            </a:r>
            <a:r>
              <a:rPr b="1" i="0" lang="en-US" sz="2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if</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sign</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&lt;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0</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then</a:t>
            </a:r>
            <a:r>
              <a:rPr b="0" i="0" lang="en-US" sz="2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x</a:t>
            </a:r>
            <a:r>
              <a:rPr b="0" i="0" lang="en-US" sz="2800" u="none" cap="none" strike="noStrike">
                <a:solidFill>
                  <a:schemeClr val="dk1"/>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[x</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zeros(1</a:t>
            </a:r>
            <a:r>
              <a:rPr b="1" i="0" lang="en-US" sz="2800" u="none" cap="none" strike="noStrike">
                <a:solidFill>
                  <a:srgbClr val="000000"/>
                </a:solidFill>
                <a:latin typeface="Arial"/>
                <a:ea typeface="Arial"/>
                <a:cs typeface="Arial"/>
                <a:sym typeface="Arial"/>
              </a:rPr>
              <a:t>,</a:t>
            </a:r>
            <a:r>
              <a:rPr b="0" i="0" lang="en-US" sz="2800" u="none" cap="none" strike="noStrike">
                <a:solidFill>
                  <a:srgbClr val="000000"/>
                </a:solidFill>
                <a:latin typeface="Arial"/>
                <a:ea typeface="Arial"/>
                <a:cs typeface="Arial"/>
                <a:sym typeface="Arial"/>
              </a:rPr>
              <a:t>M)]</a:t>
            </a:r>
            <a:r>
              <a:rPr b="1" i="0" lang="en-US" sz="2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elseif</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sign</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&gt;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0</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then</a:t>
            </a:r>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y</a:t>
            </a:r>
            <a:r>
              <a:rPr b="0" i="0" lang="en-US" sz="2800" u="none" cap="none" strike="noStrike">
                <a:solidFill>
                  <a:schemeClr val="dk1"/>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[y</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zeros(1</a:t>
            </a:r>
            <a:r>
              <a:rPr b="1" i="0" lang="en-US" sz="2800" u="none" cap="none" strike="noStrike">
                <a:solidFill>
                  <a:srgbClr val="000000"/>
                </a:solidFill>
                <a:latin typeface="Arial"/>
                <a:ea typeface="Arial"/>
                <a:cs typeface="Arial"/>
                <a:sym typeface="Arial"/>
              </a:rPr>
              <a:t>,</a:t>
            </a:r>
            <a:r>
              <a:rPr b="0" i="0" lang="en-US" sz="2800" u="none" cap="none" strike="noStrike">
                <a:solidFill>
                  <a:srgbClr val="000000"/>
                </a:solidFill>
                <a:latin typeface="Arial"/>
                <a:ea typeface="Arial"/>
                <a:cs typeface="Arial"/>
                <a:sym typeface="Arial"/>
              </a:rPr>
              <a:t>M)]</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else</a:t>
            </a:r>
            <a:r>
              <a:rPr b="0" i="0" lang="en-US" sz="2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800"/>
              <a:buFont typeface="Arial"/>
              <a:buNone/>
            </a:pPr>
            <a:r>
              <a:rPr lang="en-US" sz="2800">
                <a:solidFill>
                  <a:srgbClr val="000000"/>
                </a:solidFill>
                <a:latin typeface="Arial"/>
                <a:ea typeface="Arial"/>
                <a:cs typeface="Arial"/>
                <a:sym typeface="Arial"/>
              </a:rPr>
              <a:t>e</a:t>
            </a:r>
            <a:r>
              <a:rPr b="0" i="0" lang="en-US" sz="2800" u="none" cap="none" strike="noStrike">
                <a:solidFill>
                  <a:srgbClr val="000000"/>
                </a:solidFill>
                <a:latin typeface="Arial"/>
                <a:ea typeface="Arial"/>
                <a:cs typeface="Arial"/>
                <a:sym typeface="Arial"/>
              </a:rPr>
              <a:t>nd</a:t>
            </a:r>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z</a:t>
            </a:r>
            <a:r>
              <a:rPr b="0" i="0" lang="en-US" sz="2800" u="none" cap="none" strike="noStrike">
                <a:solidFill>
                  <a:schemeClr val="dk1"/>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x</a:t>
            </a:r>
            <a:r>
              <a:rPr b="1" i="0" lang="en-US" sz="2800" u="none" cap="none" strike="noStrike">
                <a:solidFill>
                  <a:srgbClr val="000000"/>
                </a:solidFill>
                <a:latin typeface="Arial"/>
                <a:ea typeface="Arial"/>
                <a:cs typeface="Arial"/>
                <a:sym typeface="Arial"/>
              </a:rPr>
              <a:t>+</a:t>
            </a:r>
            <a:r>
              <a:rPr b="0" i="0" lang="en-US" sz="2800" u="none" cap="none" strike="noStrike">
                <a:solidFill>
                  <a:srgbClr val="000000"/>
                </a:solidFill>
                <a:latin typeface="Arial"/>
                <a:ea typeface="Arial"/>
                <a:cs typeface="Arial"/>
                <a:sym typeface="Arial"/>
              </a:rPr>
              <a:t>y</a:t>
            </a:r>
            <a:r>
              <a:rPr b="1" i="0" lang="en-US" sz="2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disp(x)</a:t>
            </a:r>
            <a:r>
              <a:rPr b="1" i="0" lang="en-US" sz="2800" u="none" cap="none" strike="noStrike">
                <a:solidFill>
                  <a:srgbClr val="000000"/>
                </a:solidFill>
                <a:latin typeface="Arial"/>
                <a:ea typeface="Arial"/>
                <a:cs typeface="Arial"/>
                <a:sym typeface="Arial"/>
              </a:rPr>
              <a:t>;</a:t>
            </a:r>
            <a:r>
              <a:rPr b="0" i="0" lang="en-US" sz="2800" u="none" cap="none" strike="noStrike">
                <a:solidFill>
                  <a:srgbClr val="000000"/>
                </a:solidFill>
                <a:latin typeface="Arial"/>
                <a:ea typeface="Arial"/>
                <a:cs typeface="Arial"/>
                <a:sym typeface="Arial"/>
              </a:rPr>
              <a:t>disp(y)</a:t>
            </a:r>
            <a:r>
              <a:rPr b="1" i="0" lang="en-US" sz="2800" u="none" cap="none" strike="noStrike">
                <a:solidFill>
                  <a:srgbClr val="000000"/>
                </a:solidFill>
                <a:latin typeface="Arial"/>
                <a:ea typeface="Arial"/>
                <a:cs typeface="Arial"/>
                <a:sym typeface="Arial"/>
              </a:rPr>
              <a:t>;</a:t>
            </a:r>
            <a:r>
              <a:rPr b="0" i="0" lang="en-US" sz="2800" u="none" cap="none" strike="noStrike">
                <a:solidFill>
                  <a:srgbClr val="000000"/>
                </a:solidFill>
                <a:latin typeface="Arial"/>
                <a:ea typeface="Arial"/>
                <a:cs typeface="Arial"/>
                <a:sym typeface="Arial"/>
              </a:rPr>
              <a:t>disp(z)</a:t>
            </a:r>
            <a:r>
              <a:rPr b="1" i="0" lang="en-US" sz="2800" u="none" cap="none" strike="noStrike">
                <a:solidFill>
                  <a:srgbClr val="000000"/>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The output</a:t>
            </a:r>
            <a:endParaRPr/>
          </a:p>
        </p:txBody>
      </p:sp>
      <p:sp>
        <p:nvSpPr>
          <p:cNvPr id="690" name="Google Shape;690;p49"/>
          <p:cNvSpPr/>
          <p:nvPr/>
        </p:nvSpPr>
        <p:spPr>
          <a:xfrm>
            <a:off x="1619672" y="2096852"/>
            <a:ext cx="4572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1.    2.    3.    0.    0.    0.    0.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5.    6.    7.    8.    9.    10.    12.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6.    8.    10.    8.    9.    10.    12.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ADC operations</a:t>
            </a:r>
            <a:endParaRPr/>
          </a:p>
        </p:txBody>
      </p:sp>
      <p:sp>
        <p:nvSpPr>
          <p:cNvPr id="156" name="Google Shape;156;p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Sampling</a:t>
            </a:r>
            <a:endParaRPr/>
          </a:p>
          <a:p>
            <a:pPr indent="0" lvl="0" marL="0" rtl="0" algn="l">
              <a:spcBef>
                <a:spcPts val="700"/>
              </a:spcBef>
              <a:spcAft>
                <a:spcPts val="0"/>
              </a:spcAft>
              <a:buSzPts val="1740"/>
              <a:buNone/>
            </a:pPr>
            <a:r>
              <a:rPr lang="en-US"/>
              <a:t>   This converts CA/CT signal into CA/DT signals</a:t>
            </a:r>
            <a:endParaRPr/>
          </a:p>
        </p:txBody>
      </p:sp>
      <p:grpSp>
        <p:nvGrpSpPr>
          <p:cNvPr id="157" name="Google Shape;157;p5"/>
          <p:cNvGrpSpPr/>
          <p:nvPr/>
        </p:nvGrpSpPr>
        <p:grpSpPr>
          <a:xfrm>
            <a:off x="1057002" y="3082503"/>
            <a:ext cx="6019800" cy="3298825"/>
            <a:chOff x="1296" y="1426"/>
            <a:chExt cx="2520" cy="816"/>
          </a:xfrm>
        </p:grpSpPr>
        <p:cxnSp>
          <p:nvCxnSpPr>
            <p:cNvPr id="158" name="Google Shape;158;p5"/>
            <p:cNvCxnSpPr/>
            <p:nvPr/>
          </p:nvCxnSpPr>
          <p:spPr>
            <a:xfrm>
              <a:off x="1584" y="1450"/>
              <a:ext cx="0" cy="792"/>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5"/>
            <p:cNvCxnSpPr/>
            <p:nvPr/>
          </p:nvCxnSpPr>
          <p:spPr>
            <a:xfrm>
              <a:off x="1584" y="1810"/>
              <a:ext cx="1296" cy="0"/>
            </a:xfrm>
            <a:prstGeom prst="straightConnector1">
              <a:avLst/>
            </a:prstGeom>
            <a:noFill/>
            <a:ln cap="flat" cmpd="sng" w="9525">
              <a:solidFill>
                <a:schemeClr val="dk1"/>
              </a:solidFill>
              <a:prstDash val="solid"/>
              <a:round/>
              <a:headEnd len="med" w="med" type="none"/>
              <a:tailEnd len="med" w="med" type="none"/>
            </a:ln>
          </p:spPr>
        </p:cxnSp>
        <p:cxnSp>
          <p:nvCxnSpPr>
            <p:cNvPr id="160" name="Google Shape;160;p5"/>
            <p:cNvCxnSpPr/>
            <p:nvPr/>
          </p:nvCxnSpPr>
          <p:spPr>
            <a:xfrm>
              <a:off x="1800" y="1594"/>
              <a:ext cx="0" cy="216"/>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5"/>
            <p:cNvCxnSpPr/>
            <p:nvPr/>
          </p:nvCxnSpPr>
          <p:spPr>
            <a:xfrm>
              <a:off x="2016" y="1450"/>
              <a:ext cx="0" cy="36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5"/>
            <p:cNvCxnSpPr/>
            <p:nvPr/>
          </p:nvCxnSpPr>
          <p:spPr>
            <a:xfrm>
              <a:off x="2592" y="1594"/>
              <a:ext cx="0" cy="216"/>
            </a:xfrm>
            <a:prstGeom prst="straightConnector1">
              <a:avLst/>
            </a:prstGeom>
            <a:noFill/>
            <a:ln cap="flat" cmpd="sng" w="9525">
              <a:solidFill>
                <a:schemeClr val="dk1"/>
              </a:solidFill>
              <a:prstDash val="solid"/>
              <a:round/>
              <a:headEnd len="med" w="med" type="none"/>
              <a:tailEnd len="med" w="med" type="none"/>
            </a:ln>
          </p:spPr>
        </p:cxnSp>
        <p:cxnSp>
          <p:nvCxnSpPr>
            <p:cNvPr id="163" name="Google Shape;163;p5"/>
            <p:cNvCxnSpPr/>
            <p:nvPr/>
          </p:nvCxnSpPr>
          <p:spPr>
            <a:xfrm rot="10800000">
              <a:off x="2232" y="1738"/>
              <a:ext cx="0" cy="72"/>
            </a:xfrm>
            <a:prstGeom prst="straightConnector1">
              <a:avLst/>
            </a:prstGeom>
            <a:noFill/>
            <a:ln cap="flat" cmpd="sng" w="9525">
              <a:solidFill>
                <a:schemeClr val="dk1"/>
              </a:solidFill>
              <a:prstDash val="solid"/>
              <a:round/>
              <a:headEnd len="med" w="med" type="none"/>
              <a:tailEnd len="med" w="med" type="none"/>
            </a:ln>
          </p:spPr>
        </p:cxnSp>
        <p:cxnSp>
          <p:nvCxnSpPr>
            <p:cNvPr id="164" name="Google Shape;164;p5"/>
            <p:cNvCxnSpPr/>
            <p:nvPr/>
          </p:nvCxnSpPr>
          <p:spPr>
            <a:xfrm>
              <a:off x="2448" y="1810"/>
              <a:ext cx="0" cy="144"/>
            </a:xfrm>
            <a:prstGeom prst="straightConnector1">
              <a:avLst/>
            </a:prstGeom>
            <a:noFill/>
            <a:ln cap="flat" cmpd="sng" w="9525">
              <a:solidFill>
                <a:schemeClr val="dk1"/>
              </a:solidFill>
              <a:prstDash val="solid"/>
              <a:round/>
              <a:headEnd len="med" w="med" type="none"/>
              <a:tailEnd len="med" w="med" type="none"/>
            </a:ln>
          </p:spPr>
        </p:cxnSp>
        <p:sp>
          <p:nvSpPr>
            <p:cNvPr id="165" name="Google Shape;165;p5"/>
            <p:cNvSpPr txBox="1"/>
            <p:nvPr/>
          </p:nvSpPr>
          <p:spPr>
            <a:xfrm>
              <a:off x="1889" y="2006"/>
              <a:ext cx="216" cy="1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t</a:t>
              </a:r>
              <a:endParaRPr sz="2800">
                <a:solidFill>
                  <a:schemeClr val="dk1"/>
                </a:solidFill>
                <a:latin typeface="Twentieth Century"/>
                <a:ea typeface="Twentieth Century"/>
                <a:cs typeface="Twentieth Century"/>
                <a:sym typeface="Twentieth Century"/>
              </a:endParaRPr>
            </a:p>
          </p:txBody>
        </p:sp>
        <p:cxnSp>
          <p:nvCxnSpPr>
            <p:cNvPr id="166" name="Google Shape;166;p5"/>
            <p:cNvCxnSpPr/>
            <p:nvPr/>
          </p:nvCxnSpPr>
          <p:spPr>
            <a:xfrm>
              <a:off x="2029" y="2082"/>
              <a:ext cx="288" cy="0"/>
            </a:xfrm>
            <a:prstGeom prst="straightConnector1">
              <a:avLst/>
            </a:prstGeom>
            <a:noFill/>
            <a:ln cap="flat" cmpd="sng" w="9525">
              <a:solidFill>
                <a:schemeClr val="dk1"/>
              </a:solidFill>
              <a:prstDash val="solid"/>
              <a:round/>
              <a:headEnd len="med" w="med" type="none"/>
              <a:tailEnd len="med" w="med" type="triangle"/>
            </a:ln>
          </p:spPr>
        </p:cxnSp>
        <p:sp>
          <p:nvSpPr>
            <p:cNvPr id="167" name="Google Shape;167;p5"/>
            <p:cNvSpPr txBox="1"/>
            <p:nvPr/>
          </p:nvSpPr>
          <p:spPr>
            <a:xfrm>
              <a:off x="1296" y="1666"/>
              <a:ext cx="216" cy="1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x</a:t>
              </a:r>
              <a:endParaRPr sz="2800">
                <a:solidFill>
                  <a:schemeClr val="dk1"/>
                </a:solidFill>
                <a:latin typeface="Twentieth Century"/>
                <a:ea typeface="Twentieth Century"/>
                <a:cs typeface="Twentieth Century"/>
                <a:sym typeface="Twentieth Century"/>
              </a:endParaRPr>
            </a:p>
          </p:txBody>
        </p:sp>
        <p:cxnSp>
          <p:nvCxnSpPr>
            <p:cNvPr id="168" name="Google Shape;168;p5"/>
            <p:cNvCxnSpPr/>
            <p:nvPr/>
          </p:nvCxnSpPr>
          <p:spPr>
            <a:xfrm rot="10800000">
              <a:off x="1368" y="1522"/>
              <a:ext cx="0" cy="144"/>
            </a:xfrm>
            <a:prstGeom prst="straightConnector1">
              <a:avLst/>
            </a:prstGeom>
            <a:noFill/>
            <a:ln cap="flat" cmpd="sng" w="9525">
              <a:solidFill>
                <a:schemeClr val="dk1"/>
              </a:solidFill>
              <a:prstDash val="solid"/>
              <a:round/>
              <a:headEnd len="med" w="med" type="none"/>
              <a:tailEnd len="med" w="med" type="triangle"/>
            </a:ln>
          </p:spPr>
        </p:cxnSp>
        <p:sp>
          <p:nvSpPr>
            <p:cNvPr id="169" name="Google Shape;169;p5"/>
            <p:cNvSpPr txBox="1"/>
            <p:nvPr/>
          </p:nvSpPr>
          <p:spPr>
            <a:xfrm>
              <a:off x="3096" y="1450"/>
              <a:ext cx="720" cy="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CA/DT Signal</a:t>
              </a:r>
              <a:endParaRPr sz="2400">
                <a:solidFill>
                  <a:schemeClr val="dk1"/>
                </a:solidFill>
                <a:latin typeface="Twentieth Century"/>
                <a:ea typeface="Twentieth Century"/>
                <a:cs typeface="Twentieth Century"/>
                <a:sym typeface="Twentieth Century"/>
              </a:endParaRPr>
            </a:p>
          </p:txBody>
        </p:sp>
        <p:sp>
          <p:nvSpPr>
            <p:cNvPr id="170" name="Google Shape;170;p5"/>
            <p:cNvSpPr/>
            <p:nvPr/>
          </p:nvSpPr>
          <p:spPr>
            <a:xfrm>
              <a:off x="1584" y="1426"/>
              <a:ext cx="1008" cy="552"/>
            </a:xfrm>
            <a:custGeom>
              <a:rect b="b" l="l" r="r" t="t"/>
              <a:pathLst>
                <a:path extrusionOk="0" h="1380" w="2520">
                  <a:moveTo>
                    <a:pt x="0" y="960"/>
                  </a:moveTo>
                  <a:cubicBezTo>
                    <a:pt x="180" y="765"/>
                    <a:pt x="360" y="570"/>
                    <a:pt x="540" y="420"/>
                  </a:cubicBezTo>
                  <a:cubicBezTo>
                    <a:pt x="720" y="270"/>
                    <a:pt x="900" y="0"/>
                    <a:pt x="1080" y="60"/>
                  </a:cubicBezTo>
                  <a:cubicBezTo>
                    <a:pt x="1260" y="120"/>
                    <a:pt x="1440" y="570"/>
                    <a:pt x="1620" y="780"/>
                  </a:cubicBezTo>
                  <a:cubicBezTo>
                    <a:pt x="1800" y="990"/>
                    <a:pt x="2010" y="1380"/>
                    <a:pt x="2160" y="1320"/>
                  </a:cubicBezTo>
                  <a:cubicBezTo>
                    <a:pt x="2310" y="1260"/>
                    <a:pt x="2460" y="570"/>
                    <a:pt x="2520" y="420"/>
                  </a:cubicBezTo>
                </a:path>
              </a:pathLst>
            </a:custGeom>
            <a:noFill/>
            <a:ln cap="flat" cmpd="sng" w="9525">
              <a:solidFill>
                <a:schemeClr val="dk1"/>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sp>
        <p:nvSpPr>
          <p:cNvPr id="171" name="Google Shape;171;p5"/>
          <p:cNvSpPr txBox="1"/>
          <p:nvPr/>
        </p:nvSpPr>
        <p:spPr>
          <a:xfrm>
            <a:off x="4644008" y="5427576"/>
            <a:ext cx="432047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Sampling frequency(fs) </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&gt;= 2 fmax (Nyquist rate)</a:t>
            </a:r>
            <a:endParaRPr sz="2800">
              <a:solidFill>
                <a:schemeClr val="dk1"/>
              </a:solidFill>
              <a:latin typeface="Twentieth Century"/>
              <a:ea typeface="Twentieth Century"/>
              <a:cs typeface="Twentieth Century"/>
              <a:sym typeface="Twentieth Century"/>
            </a:endParaRPr>
          </a:p>
        </p:txBody>
      </p:sp>
      <p:sp>
        <p:nvSpPr>
          <p:cNvPr id="172" name="Google Shape;172;p5"/>
          <p:cNvSpPr txBox="1"/>
          <p:nvPr/>
        </p:nvSpPr>
        <p:spPr>
          <a:xfrm>
            <a:off x="2159732" y="4675335"/>
            <a:ext cx="5400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ts</a:t>
            </a:r>
            <a:endParaRPr sz="2800">
              <a:solidFill>
                <a:schemeClr val="dk1"/>
              </a:solidFill>
              <a:latin typeface="Twentieth Century"/>
              <a:ea typeface="Twentieth Century"/>
              <a:cs typeface="Twentieth Century"/>
              <a:sym typeface="Twentieth Century"/>
            </a:endParaRPr>
          </a:p>
        </p:txBody>
      </p:sp>
      <p:sp>
        <p:nvSpPr>
          <p:cNvPr id="173" name="Google Shape;173;p5"/>
          <p:cNvSpPr txBox="1"/>
          <p:nvPr/>
        </p:nvSpPr>
        <p:spPr>
          <a:xfrm>
            <a:off x="2591780" y="4617132"/>
            <a:ext cx="7560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2ts</a:t>
            </a:r>
            <a:endParaRPr sz="2800">
              <a:solidFill>
                <a:schemeClr val="dk1"/>
              </a:solidFill>
              <a:latin typeface="Twentieth Century"/>
              <a:ea typeface="Twentieth Century"/>
              <a:cs typeface="Twentieth Century"/>
              <a:sym typeface="Twentieth Century"/>
            </a:endParaRPr>
          </a:p>
        </p:txBody>
      </p:sp>
      <p:sp>
        <p:nvSpPr>
          <p:cNvPr id="174" name="Google Shape;174;p5"/>
          <p:cNvSpPr txBox="1"/>
          <p:nvPr/>
        </p:nvSpPr>
        <p:spPr>
          <a:xfrm>
            <a:off x="1658983" y="4675335"/>
            <a:ext cx="5007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0</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Writing a user defined function</a:t>
            </a:r>
            <a:endParaRPr/>
          </a:p>
        </p:txBody>
      </p:sp>
      <p:sp>
        <p:nvSpPr>
          <p:cNvPr id="696" name="Google Shape;696;p50"/>
          <p:cNvSpPr/>
          <p:nvPr/>
        </p:nvSpPr>
        <p:spPr>
          <a:xfrm>
            <a:off x="260528" y="1952836"/>
            <a:ext cx="5452134" cy="34163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clear</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clc</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function</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x, y</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a:t>
            </a:r>
            <a:r>
              <a:rPr b="0" i="0" lang="en-US" sz="2400" u="sng" cap="none" strike="noStrike">
                <a:solidFill>
                  <a:srgbClr val="000000"/>
                </a:solidFill>
                <a:latin typeface="Arial"/>
                <a:ea typeface="Arial"/>
                <a:cs typeface="Arial"/>
                <a:sym typeface="Arial"/>
              </a:rPr>
              <a:t>Eq</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x, y</a:t>
            </a:r>
            <a:r>
              <a:rPr b="0" i="0" lang="en-US" sz="2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Lx</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length(</a:t>
            </a:r>
            <a:r>
              <a:rPr b="1" i="0" lang="en-US" sz="2400" u="none" cap="none" strike="noStrike">
                <a:solidFill>
                  <a:srgbClr val="000000"/>
                </a:solidFill>
                <a:latin typeface="Arial"/>
                <a:ea typeface="Arial"/>
                <a:cs typeface="Arial"/>
                <a:sym typeface="Arial"/>
              </a:rPr>
              <a:t>x</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Ly</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length(</a:t>
            </a:r>
            <a:r>
              <a:rPr b="1" i="0" lang="en-US" sz="2400" u="none" cap="none" strike="noStrike">
                <a:solidFill>
                  <a:srgbClr val="000000"/>
                </a:solidFill>
                <a:latin typeface="Arial"/>
                <a:ea typeface="Arial"/>
                <a:cs typeface="Arial"/>
                <a:sym typeface="Arial"/>
              </a:rPr>
              <a:t>y</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sign</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Lx-Ly</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M</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abs(sign)</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if</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sign</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&lt;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0</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then</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zeros(1</a:t>
            </a:r>
            <a:r>
              <a:rPr b="1" i="0" lang="en-US" sz="2400" u="none" cap="none" strike="noStrike">
                <a:solidFill>
                  <a:srgbClr val="00000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M)]</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elseif</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sign</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&gt;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0</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then</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y</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y</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zeros(1</a:t>
            </a:r>
            <a:r>
              <a:rPr b="1" i="0" lang="en-US" sz="2400" u="none" cap="none" strike="noStrike">
                <a:solidFill>
                  <a:srgbClr val="00000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M)]</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else</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end</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endfunction</a:t>
            </a:r>
            <a:endParaRPr b="0" i="0" sz="2400" u="none" cap="none" strike="noStrike">
              <a:solidFill>
                <a:schemeClr val="dk1"/>
              </a:solidFill>
              <a:latin typeface="Arial"/>
              <a:ea typeface="Arial"/>
              <a:cs typeface="Arial"/>
              <a:sym typeface="Arial"/>
            </a:endParaRPr>
          </a:p>
        </p:txBody>
      </p:sp>
      <p:sp>
        <p:nvSpPr>
          <p:cNvPr id="697" name="Google Shape;697;p50"/>
          <p:cNvSpPr/>
          <p:nvPr/>
        </p:nvSpPr>
        <p:spPr>
          <a:xfrm>
            <a:off x="6048164" y="1881699"/>
            <a:ext cx="2327881" cy="267765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3</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4</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5</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y</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[5</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6</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7</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[x</a:t>
            </a:r>
            <a:r>
              <a:rPr b="1" i="0" lang="en-US" sz="2400" u="none" cap="none" strike="noStrike">
                <a:solidFill>
                  <a:srgbClr val="00000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y]</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Eq(x</a:t>
            </a:r>
            <a:r>
              <a:rPr b="1" i="0" lang="en-US" sz="2400" u="none" cap="none" strike="noStrike">
                <a:solidFill>
                  <a:srgbClr val="00000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y)</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z</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x</a:t>
            </a:r>
            <a:r>
              <a:rPr b="1" i="0" lang="en-US" sz="2400" u="none" cap="none" strike="noStrike">
                <a:solidFill>
                  <a:srgbClr val="00000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y</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disp(x</a:t>
            </a:r>
            <a:r>
              <a:rPr b="1" i="0" lang="en-US" sz="2400" u="none" cap="none" strike="noStrike">
                <a:solidFill>
                  <a:srgbClr val="00000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"x")</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disp(y</a:t>
            </a:r>
            <a:r>
              <a:rPr b="1" i="0" lang="en-US" sz="2400" u="none" cap="none" strike="noStrike">
                <a:solidFill>
                  <a:srgbClr val="00000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"y")</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disp(z</a:t>
            </a:r>
            <a:r>
              <a:rPr b="1" i="0" lang="en-US" sz="2400" u="none" cap="none" strike="noStrike">
                <a:solidFill>
                  <a:srgbClr val="00000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"z")</a:t>
            </a:r>
            <a:r>
              <a:rPr b="1" i="0" lang="en-US" sz="2400" u="none" cap="none" strike="noStrike">
                <a:solidFill>
                  <a:srgbClr val="000000"/>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Examples</a:t>
            </a:r>
            <a:endParaRPr/>
          </a:p>
        </p:txBody>
      </p:sp>
      <p:sp>
        <p:nvSpPr>
          <p:cNvPr id="180" name="Google Shape;180;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Speech signal</a:t>
            </a:r>
            <a:endParaRPr/>
          </a:p>
          <a:p>
            <a:pPr indent="0" lvl="0" marL="0" rtl="0" algn="l">
              <a:spcBef>
                <a:spcPts val="700"/>
              </a:spcBef>
              <a:spcAft>
                <a:spcPts val="0"/>
              </a:spcAft>
              <a:buSzPts val="1740"/>
              <a:buNone/>
            </a:pPr>
            <a:r>
              <a:rPr lang="en-US"/>
              <a:t>   fmax = 3.5 KHz</a:t>
            </a:r>
            <a:endParaRPr/>
          </a:p>
          <a:p>
            <a:pPr indent="0" lvl="0" marL="0" rtl="0" algn="l">
              <a:spcBef>
                <a:spcPts val="700"/>
              </a:spcBef>
              <a:spcAft>
                <a:spcPts val="0"/>
              </a:spcAft>
              <a:buSzPts val="1740"/>
              <a:buNone/>
            </a:pPr>
            <a:r>
              <a:rPr lang="en-US"/>
              <a:t>  Sampling frequency = 8 Ksamples/s</a:t>
            </a:r>
            <a:endParaRPr/>
          </a:p>
          <a:p>
            <a:pPr indent="-320040" lvl="0" marL="320040" rtl="0" algn="l">
              <a:spcBef>
                <a:spcPts val="700"/>
              </a:spcBef>
              <a:spcAft>
                <a:spcPts val="0"/>
              </a:spcAft>
              <a:buSzPts val="1740"/>
              <a:buChar char="◻"/>
            </a:pPr>
            <a:r>
              <a:rPr lang="en-US"/>
              <a:t>Sound signal</a:t>
            </a:r>
            <a:endParaRPr/>
          </a:p>
          <a:p>
            <a:pPr indent="0" lvl="0" marL="0" rtl="0" algn="l">
              <a:spcBef>
                <a:spcPts val="700"/>
              </a:spcBef>
              <a:spcAft>
                <a:spcPts val="0"/>
              </a:spcAft>
              <a:buSzPts val="1740"/>
              <a:buNone/>
            </a:pPr>
            <a:r>
              <a:rPr lang="en-US"/>
              <a:t>   fmax = 20 KHz</a:t>
            </a:r>
            <a:endParaRPr/>
          </a:p>
          <a:p>
            <a:pPr indent="0" lvl="0" marL="0" rtl="0" algn="l">
              <a:spcBef>
                <a:spcPts val="700"/>
              </a:spcBef>
              <a:spcAft>
                <a:spcPts val="0"/>
              </a:spcAft>
              <a:buSzPts val="1740"/>
              <a:buNone/>
            </a:pPr>
            <a:r>
              <a:rPr lang="en-US"/>
              <a:t>   Sampling frequency fs = 48 Ksamples/s</a:t>
            </a:r>
            <a:endParaRPr/>
          </a:p>
          <a:p>
            <a:pPr indent="0" lvl="0" marL="0" rtl="0" algn="l">
              <a:spcBef>
                <a:spcPts val="700"/>
              </a:spcBef>
              <a:spcAft>
                <a:spcPts val="0"/>
              </a:spcAft>
              <a:buSzPts val="1740"/>
              <a:buNone/>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How sampling can be achieved</a:t>
            </a:r>
            <a:endParaRPr/>
          </a:p>
        </p:txBody>
      </p:sp>
      <p:sp>
        <p:nvSpPr>
          <p:cNvPr id="186" name="Google Shape;186;p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A multiplier</a:t>
            </a:r>
            <a:endParaRPr/>
          </a:p>
          <a:p>
            <a:pPr indent="0" lvl="0" marL="0" rtl="0" algn="l">
              <a:spcBef>
                <a:spcPts val="700"/>
              </a:spcBef>
              <a:spcAft>
                <a:spcPts val="0"/>
              </a:spcAft>
              <a:buSzPts val="1740"/>
              <a:buNone/>
            </a:pPr>
            <a:r>
              <a:rPr lang="en-US"/>
              <a:t>   One input is the analog signal</a:t>
            </a:r>
            <a:endParaRPr/>
          </a:p>
          <a:p>
            <a:pPr indent="0" lvl="0" marL="0" rtl="0" algn="l">
              <a:spcBef>
                <a:spcPts val="700"/>
              </a:spcBef>
              <a:spcAft>
                <a:spcPts val="0"/>
              </a:spcAft>
              <a:buSzPts val="1740"/>
              <a:buNone/>
            </a:pPr>
            <a:r>
              <a:rPr lang="en-US"/>
              <a:t>   The other input is a periodic train of narrow pulses</a:t>
            </a:r>
            <a:endParaRPr/>
          </a:p>
          <a:p>
            <a:pPr indent="-209550" lvl="0" marL="320040" rtl="0" algn="l">
              <a:spcBef>
                <a:spcPts val="700"/>
              </a:spcBef>
              <a:spcAft>
                <a:spcPts val="0"/>
              </a:spcAft>
              <a:buSzPts val="1740"/>
              <a:buNone/>
            </a:pPr>
            <a:r>
              <a:t/>
            </a:r>
            <a:endParaRPr/>
          </a:p>
        </p:txBody>
      </p:sp>
      <p:sp>
        <p:nvSpPr>
          <p:cNvPr id="187" name="Google Shape;187;p7"/>
          <p:cNvSpPr txBox="1"/>
          <p:nvPr/>
        </p:nvSpPr>
        <p:spPr>
          <a:xfrm>
            <a:off x="1403648" y="4293096"/>
            <a:ext cx="2088232" cy="584775"/>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Multiplier</a:t>
            </a:r>
            <a:endParaRPr sz="3200">
              <a:solidFill>
                <a:schemeClr val="dk1"/>
              </a:solidFill>
              <a:latin typeface="Twentieth Century"/>
              <a:ea typeface="Twentieth Century"/>
              <a:cs typeface="Twentieth Century"/>
              <a:sym typeface="Twentieth Century"/>
            </a:endParaRPr>
          </a:p>
        </p:txBody>
      </p:sp>
      <p:cxnSp>
        <p:nvCxnSpPr>
          <p:cNvPr id="188" name="Google Shape;188;p7"/>
          <p:cNvCxnSpPr>
            <a:endCxn id="187" idx="1"/>
          </p:cNvCxnSpPr>
          <p:nvPr/>
        </p:nvCxnSpPr>
        <p:spPr>
          <a:xfrm>
            <a:off x="755648" y="4585484"/>
            <a:ext cx="648000" cy="0"/>
          </a:xfrm>
          <a:prstGeom prst="straightConnector1">
            <a:avLst/>
          </a:prstGeom>
          <a:noFill/>
          <a:ln cap="flat" cmpd="sng" w="38100">
            <a:solidFill>
              <a:schemeClr val="accent1"/>
            </a:solidFill>
            <a:prstDash val="solid"/>
            <a:round/>
            <a:headEnd len="sm" w="sm" type="none"/>
            <a:tailEnd len="med" w="med" type="stealth"/>
          </a:ln>
        </p:spPr>
      </p:cxnSp>
      <p:cxnSp>
        <p:nvCxnSpPr>
          <p:cNvPr id="189" name="Google Shape;189;p7"/>
          <p:cNvCxnSpPr>
            <a:endCxn id="187" idx="2"/>
          </p:cNvCxnSpPr>
          <p:nvPr/>
        </p:nvCxnSpPr>
        <p:spPr>
          <a:xfrm rot="10800000">
            <a:off x="2447764" y="4877871"/>
            <a:ext cx="0" cy="675300"/>
          </a:xfrm>
          <a:prstGeom prst="straightConnector1">
            <a:avLst/>
          </a:prstGeom>
          <a:noFill/>
          <a:ln cap="flat" cmpd="sng" w="38100">
            <a:solidFill>
              <a:schemeClr val="accent1"/>
            </a:solidFill>
            <a:prstDash val="solid"/>
            <a:round/>
            <a:headEnd len="sm" w="sm" type="none"/>
            <a:tailEnd len="med" w="med" type="stealth"/>
          </a:ln>
        </p:spPr>
      </p:cxnSp>
      <p:cxnSp>
        <p:nvCxnSpPr>
          <p:cNvPr id="190" name="Google Shape;190;p7"/>
          <p:cNvCxnSpPr>
            <a:stCxn id="187" idx="3"/>
          </p:cNvCxnSpPr>
          <p:nvPr/>
        </p:nvCxnSpPr>
        <p:spPr>
          <a:xfrm>
            <a:off x="3491880" y="4585484"/>
            <a:ext cx="504000" cy="0"/>
          </a:xfrm>
          <a:prstGeom prst="straightConnector1">
            <a:avLst/>
          </a:prstGeom>
          <a:noFill/>
          <a:ln cap="flat" cmpd="sng" w="38100">
            <a:solidFill>
              <a:schemeClr val="accent1"/>
            </a:solidFill>
            <a:prstDash val="solid"/>
            <a:round/>
            <a:headEnd len="sm" w="sm" type="none"/>
            <a:tailEnd len="med" w="med" type="stealth"/>
          </a:ln>
        </p:spPr>
      </p:cxnSp>
      <p:sp>
        <p:nvSpPr>
          <p:cNvPr id="191" name="Google Shape;191;p7"/>
          <p:cNvSpPr txBox="1"/>
          <p:nvPr/>
        </p:nvSpPr>
        <p:spPr>
          <a:xfrm>
            <a:off x="251520" y="4293096"/>
            <a:ext cx="5040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vi</a:t>
            </a:r>
            <a:endParaRPr sz="2400">
              <a:solidFill>
                <a:schemeClr val="dk1"/>
              </a:solidFill>
              <a:latin typeface="Twentieth Century"/>
              <a:ea typeface="Twentieth Century"/>
              <a:cs typeface="Twentieth Century"/>
              <a:sym typeface="Twentieth Century"/>
            </a:endParaRPr>
          </a:p>
        </p:txBody>
      </p:sp>
      <p:sp>
        <p:nvSpPr>
          <p:cNvPr id="192" name="Google Shape;192;p7"/>
          <p:cNvSpPr txBox="1"/>
          <p:nvPr/>
        </p:nvSpPr>
        <p:spPr>
          <a:xfrm>
            <a:off x="1727684" y="5553236"/>
            <a:ext cx="7200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p(t)</a:t>
            </a:r>
            <a:endParaRPr sz="2800">
              <a:solidFill>
                <a:schemeClr val="dk1"/>
              </a:solidFill>
              <a:latin typeface="Twentieth Century"/>
              <a:ea typeface="Twentieth Century"/>
              <a:cs typeface="Twentieth Century"/>
              <a:sym typeface="Twentieth Century"/>
            </a:endParaRPr>
          </a:p>
        </p:txBody>
      </p:sp>
      <p:cxnSp>
        <p:nvCxnSpPr>
          <p:cNvPr id="193" name="Google Shape;193;p7"/>
          <p:cNvCxnSpPr/>
          <p:nvPr/>
        </p:nvCxnSpPr>
        <p:spPr>
          <a:xfrm flipH="1">
            <a:off x="5040052" y="3465004"/>
            <a:ext cx="36004" cy="3276364"/>
          </a:xfrm>
          <a:prstGeom prst="straightConnector1">
            <a:avLst/>
          </a:prstGeom>
          <a:noFill/>
          <a:ln cap="flat" cmpd="sng" w="10000">
            <a:solidFill>
              <a:schemeClr val="accent1"/>
            </a:solidFill>
            <a:prstDash val="solid"/>
            <a:round/>
            <a:headEnd len="sm" w="sm" type="none"/>
            <a:tailEnd len="sm" w="sm" type="none"/>
          </a:ln>
        </p:spPr>
      </p:cxnSp>
      <p:cxnSp>
        <p:nvCxnSpPr>
          <p:cNvPr id="194" name="Google Shape;194;p7"/>
          <p:cNvCxnSpPr/>
          <p:nvPr/>
        </p:nvCxnSpPr>
        <p:spPr>
          <a:xfrm>
            <a:off x="5076056" y="3933056"/>
            <a:ext cx="3278235" cy="36004"/>
          </a:xfrm>
          <a:prstGeom prst="straightConnector1">
            <a:avLst/>
          </a:prstGeom>
          <a:noFill/>
          <a:ln cap="flat" cmpd="sng" w="10000">
            <a:solidFill>
              <a:schemeClr val="accent1"/>
            </a:solidFill>
            <a:prstDash val="solid"/>
            <a:round/>
            <a:headEnd len="sm" w="sm" type="none"/>
            <a:tailEnd len="sm" w="sm" type="none"/>
          </a:ln>
        </p:spPr>
      </p:cxnSp>
      <p:sp>
        <p:nvSpPr>
          <p:cNvPr id="195" name="Google Shape;195;p7"/>
          <p:cNvSpPr/>
          <p:nvPr/>
        </p:nvSpPr>
        <p:spPr>
          <a:xfrm>
            <a:off x="5070764" y="3312384"/>
            <a:ext cx="3283527" cy="1241565"/>
          </a:xfrm>
          <a:custGeom>
            <a:rect b="b" l="l" r="r" t="t"/>
            <a:pathLst>
              <a:path extrusionOk="0" h="1241565" w="3283527">
                <a:moveTo>
                  <a:pt x="0" y="622307"/>
                </a:moveTo>
                <a:cubicBezTo>
                  <a:pt x="140854" y="414489"/>
                  <a:pt x="281709" y="206671"/>
                  <a:pt x="471054" y="165107"/>
                </a:cubicBezTo>
                <a:cubicBezTo>
                  <a:pt x="660399" y="123543"/>
                  <a:pt x="953654" y="396016"/>
                  <a:pt x="1136072" y="372925"/>
                </a:cubicBezTo>
                <a:cubicBezTo>
                  <a:pt x="1318490" y="349834"/>
                  <a:pt x="1376218" y="-114293"/>
                  <a:pt x="1565563" y="26561"/>
                </a:cubicBezTo>
                <a:cubicBezTo>
                  <a:pt x="1754908" y="167415"/>
                  <a:pt x="2025072" y="1091052"/>
                  <a:pt x="2272145" y="1218052"/>
                </a:cubicBezTo>
                <a:cubicBezTo>
                  <a:pt x="2519218" y="1345052"/>
                  <a:pt x="2879436" y="922488"/>
                  <a:pt x="3048000" y="788561"/>
                </a:cubicBezTo>
                <a:cubicBezTo>
                  <a:pt x="3216564" y="654634"/>
                  <a:pt x="3250045" y="534561"/>
                  <a:pt x="3283527" y="414489"/>
                </a:cubicBezTo>
              </a:path>
            </a:pathLst>
          </a:custGeom>
          <a:no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196" name="Google Shape;196;p7"/>
          <p:cNvCxnSpPr/>
          <p:nvPr/>
        </p:nvCxnSpPr>
        <p:spPr>
          <a:xfrm>
            <a:off x="5058054" y="5215553"/>
            <a:ext cx="3618402" cy="0"/>
          </a:xfrm>
          <a:prstGeom prst="straightConnector1">
            <a:avLst/>
          </a:prstGeom>
          <a:noFill/>
          <a:ln cap="flat" cmpd="sng" w="10000">
            <a:solidFill>
              <a:schemeClr val="accent1"/>
            </a:solidFill>
            <a:prstDash val="solid"/>
            <a:round/>
            <a:headEnd len="sm" w="sm" type="none"/>
            <a:tailEnd len="sm" w="sm" type="none"/>
          </a:ln>
        </p:spPr>
      </p:cxnSp>
      <p:sp>
        <p:nvSpPr>
          <p:cNvPr id="197" name="Google Shape;197;p7"/>
          <p:cNvSpPr/>
          <p:nvPr/>
        </p:nvSpPr>
        <p:spPr>
          <a:xfrm>
            <a:off x="5040052" y="4523928"/>
            <a:ext cx="45719" cy="691625"/>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98" name="Google Shape;198;p7"/>
          <p:cNvSpPr/>
          <p:nvPr/>
        </p:nvSpPr>
        <p:spPr>
          <a:xfrm>
            <a:off x="5498389" y="4509120"/>
            <a:ext cx="45719" cy="691625"/>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99" name="Google Shape;199;p7"/>
          <p:cNvSpPr/>
          <p:nvPr/>
        </p:nvSpPr>
        <p:spPr>
          <a:xfrm>
            <a:off x="6002445" y="4509120"/>
            <a:ext cx="45719" cy="691625"/>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0" name="Google Shape;200;p7"/>
          <p:cNvSpPr/>
          <p:nvPr/>
        </p:nvSpPr>
        <p:spPr>
          <a:xfrm>
            <a:off x="6516216" y="4509120"/>
            <a:ext cx="45719" cy="691625"/>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1" name="Google Shape;201;p7"/>
          <p:cNvSpPr/>
          <p:nvPr/>
        </p:nvSpPr>
        <p:spPr>
          <a:xfrm>
            <a:off x="7046561" y="4545124"/>
            <a:ext cx="45719" cy="691625"/>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2" name="Google Shape;202;p7"/>
          <p:cNvSpPr/>
          <p:nvPr/>
        </p:nvSpPr>
        <p:spPr>
          <a:xfrm>
            <a:off x="7560332" y="4545124"/>
            <a:ext cx="45719" cy="691625"/>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203" name="Google Shape;203;p7"/>
          <p:cNvCxnSpPr/>
          <p:nvPr/>
        </p:nvCxnSpPr>
        <p:spPr>
          <a:xfrm>
            <a:off x="4896036" y="6076456"/>
            <a:ext cx="3458255" cy="0"/>
          </a:xfrm>
          <a:prstGeom prst="straightConnector1">
            <a:avLst/>
          </a:prstGeom>
          <a:noFill/>
          <a:ln cap="flat" cmpd="sng" w="10000">
            <a:solidFill>
              <a:schemeClr val="accent1"/>
            </a:solidFill>
            <a:prstDash val="solid"/>
            <a:round/>
            <a:headEnd len="sm" w="sm" type="none"/>
            <a:tailEnd len="sm" w="sm" type="none"/>
          </a:ln>
        </p:spPr>
      </p:cxnSp>
      <p:sp>
        <p:nvSpPr>
          <p:cNvPr id="204" name="Google Shape;204;p7"/>
          <p:cNvSpPr/>
          <p:nvPr/>
        </p:nvSpPr>
        <p:spPr>
          <a:xfrm>
            <a:off x="4990193" y="6021288"/>
            <a:ext cx="180020" cy="124852"/>
          </a:xfrm>
          <a:prstGeom prst="ellipse">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5" name="Google Shape;205;p7"/>
          <p:cNvSpPr/>
          <p:nvPr/>
        </p:nvSpPr>
        <p:spPr>
          <a:xfrm>
            <a:off x="5498389" y="5625244"/>
            <a:ext cx="45719" cy="468052"/>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6" name="Google Shape;206;p7"/>
          <p:cNvSpPr/>
          <p:nvPr/>
        </p:nvSpPr>
        <p:spPr>
          <a:xfrm>
            <a:off x="6002445" y="5769260"/>
            <a:ext cx="45719" cy="306034"/>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7" name="Google Shape;207;p7"/>
          <p:cNvSpPr/>
          <p:nvPr/>
        </p:nvSpPr>
        <p:spPr>
          <a:xfrm>
            <a:off x="6516216" y="5445224"/>
            <a:ext cx="45719" cy="656676"/>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8" name="Google Shape;208;p7"/>
          <p:cNvSpPr/>
          <p:nvPr/>
        </p:nvSpPr>
        <p:spPr>
          <a:xfrm>
            <a:off x="7092280" y="6075294"/>
            <a:ext cx="45719" cy="342038"/>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9" name="Google Shape;209;p7"/>
          <p:cNvSpPr txBox="1"/>
          <p:nvPr/>
        </p:nvSpPr>
        <p:spPr>
          <a:xfrm>
            <a:off x="4535996" y="3501008"/>
            <a:ext cx="5040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vi</a:t>
            </a:r>
            <a:endParaRPr sz="2400">
              <a:solidFill>
                <a:schemeClr val="dk1"/>
              </a:solidFill>
              <a:latin typeface="Twentieth Century"/>
              <a:ea typeface="Twentieth Century"/>
              <a:cs typeface="Twentieth Century"/>
              <a:sym typeface="Twentieth Century"/>
            </a:endParaRPr>
          </a:p>
        </p:txBody>
      </p:sp>
      <p:sp>
        <p:nvSpPr>
          <p:cNvPr id="210" name="Google Shape;210;p7"/>
          <p:cNvSpPr txBox="1"/>
          <p:nvPr/>
        </p:nvSpPr>
        <p:spPr>
          <a:xfrm>
            <a:off x="4391980" y="4725144"/>
            <a:ext cx="9001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p(t)</a:t>
            </a:r>
            <a:endParaRPr sz="2400">
              <a:solidFill>
                <a:schemeClr val="dk1"/>
              </a:solidFill>
              <a:latin typeface="Twentieth Century"/>
              <a:ea typeface="Twentieth Century"/>
              <a:cs typeface="Twentieth Century"/>
              <a:sym typeface="Twentieth Century"/>
            </a:endParaRPr>
          </a:p>
        </p:txBody>
      </p:sp>
      <p:sp>
        <p:nvSpPr>
          <p:cNvPr id="211" name="Google Shape;211;p7"/>
          <p:cNvSpPr txBox="1"/>
          <p:nvPr/>
        </p:nvSpPr>
        <p:spPr>
          <a:xfrm>
            <a:off x="4535996" y="4391816"/>
            <a:ext cx="4541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a:t>
            </a:r>
            <a:endParaRPr sz="1800">
              <a:solidFill>
                <a:schemeClr val="dk1"/>
              </a:solidFill>
              <a:latin typeface="Twentieth Century"/>
              <a:ea typeface="Twentieth Century"/>
              <a:cs typeface="Twentieth Century"/>
              <a:sym typeface="Twentieth Century"/>
            </a:endParaRPr>
          </a:p>
        </p:txBody>
      </p:sp>
      <p:sp>
        <p:nvSpPr>
          <p:cNvPr id="212" name="Google Shape;212;p7"/>
          <p:cNvSpPr txBox="1"/>
          <p:nvPr/>
        </p:nvSpPr>
        <p:spPr>
          <a:xfrm>
            <a:off x="3743908" y="4113076"/>
            <a:ext cx="6480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vo</a:t>
            </a:r>
            <a:endParaRPr b="1" sz="2000">
              <a:solidFill>
                <a:schemeClr val="dk1"/>
              </a:solidFill>
              <a:latin typeface="Twentieth Century"/>
              <a:ea typeface="Twentieth Century"/>
              <a:cs typeface="Twentieth Century"/>
              <a:sym typeface="Twentieth Century"/>
            </a:endParaRPr>
          </a:p>
        </p:txBody>
      </p:sp>
      <p:sp>
        <p:nvSpPr>
          <p:cNvPr id="213" name="Google Shape;213;p7"/>
          <p:cNvSpPr txBox="1"/>
          <p:nvPr/>
        </p:nvSpPr>
        <p:spPr>
          <a:xfrm>
            <a:off x="4499992" y="5477162"/>
            <a:ext cx="6480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vo</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p8"/>
          <p:cNvGraphicFramePr/>
          <p:nvPr/>
        </p:nvGraphicFramePr>
        <p:xfrm>
          <a:off x="2438400" y="762000"/>
          <a:ext cx="3000000" cy="3000000"/>
        </p:xfrm>
        <a:graphic>
          <a:graphicData uri="http://schemas.openxmlformats.org/drawingml/2006/table">
            <a:tbl>
              <a:tblPr bandRow="1" firstRow="1">
                <a:noFill/>
                <a:tableStyleId>{D69E8B5F-26D7-439A-8102-8CBF707EBA25}</a:tableStyleId>
              </a:tblPr>
              <a:tblGrid>
                <a:gridCol w="6096000"/>
              </a:tblGrid>
              <a:tr h="370850">
                <a:tc>
                  <a:txBody>
                    <a:bodyPr/>
                    <a:lstStyle/>
                    <a:p>
                      <a:pPr indent="0" lvl="0" marL="0" marR="0" rtl="0" algn="l">
                        <a:spcBef>
                          <a:spcPts val="0"/>
                        </a:spcBef>
                        <a:spcAft>
                          <a:spcPts val="0"/>
                        </a:spcAft>
                        <a:buNone/>
                      </a:pPr>
                      <a:r>
                        <a:t/>
                      </a:r>
                      <a:endParaRPr sz="1800"/>
                    </a:p>
                  </a:txBody>
                  <a:tcPr marT="45725" marB="45725" marR="91450" marL="91450">
                    <a:solidFill>
                      <a:schemeClr val="accent2"/>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accent2"/>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accent2"/>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accent2"/>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accent2"/>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accent2"/>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accent2"/>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accent2"/>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r>
            </a:tbl>
          </a:graphicData>
        </a:graphic>
      </p:graphicFrame>
      <p:sp>
        <p:nvSpPr>
          <p:cNvPr id="219" name="Google Shape;219;p8"/>
          <p:cNvSpPr txBox="1"/>
          <p:nvPr/>
        </p:nvSpPr>
        <p:spPr>
          <a:xfrm>
            <a:off x="1676400" y="609600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-3.5</a:t>
            </a:r>
            <a:endParaRPr sz="2000">
              <a:solidFill>
                <a:schemeClr val="dk1"/>
              </a:solidFill>
              <a:latin typeface="Twentieth Century"/>
              <a:ea typeface="Twentieth Century"/>
              <a:cs typeface="Twentieth Century"/>
              <a:sym typeface="Twentieth Century"/>
            </a:endParaRPr>
          </a:p>
        </p:txBody>
      </p:sp>
      <p:sp>
        <p:nvSpPr>
          <p:cNvPr id="220" name="Google Shape;220;p8"/>
          <p:cNvSpPr txBox="1"/>
          <p:nvPr/>
        </p:nvSpPr>
        <p:spPr>
          <a:xfrm>
            <a:off x="1676400" y="541020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-2.5</a:t>
            </a:r>
            <a:endParaRPr sz="2000">
              <a:solidFill>
                <a:schemeClr val="dk1"/>
              </a:solidFill>
              <a:latin typeface="Twentieth Century"/>
              <a:ea typeface="Twentieth Century"/>
              <a:cs typeface="Twentieth Century"/>
              <a:sym typeface="Twentieth Century"/>
            </a:endParaRPr>
          </a:p>
        </p:txBody>
      </p:sp>
      <p:sp>
        <p:nvSpPr>
          <p:cNvPr id="221" name="Google Shape;221;p8"/>
          <p:cNvSpPr txBox="1"/>
          <p:nvPr/>
        </p:nvSpPr>
        <p:spPr>
          <a:xfrm>
            <a:off x="1676400" y="464820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-1.5</a:t>
            </a:r>
            <a:endParaRPr sz="2000">
              <a:solidFill>
                <a:schemeClr val="dk1"/>
              </a:solidFill>
              <a:latin typeface="Twentieth Century"/>
              <a:ea typeface="Twentieth Century"/>
              <a:cs typeface="Twentieth Century"/>
              <a:sym typeface="Twentieth Century"/>
            </a:endParaRPr>
          </a:p>
        </p:txBody>
      </p:sp>
      <p:sp>
        <p:nvSpPr>
          <p:cNvPr id="222" name="Google Shape;222;p8"/>
          <p:cNvSpPr txBox="1"/>
          <p:nvPr/>
        </p:nvSpPr>
        <p:spPr>
          <a:xfrm>
            <a:off x="1676400" y="396240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 .5</a:t>
            </a:r>
            <a:endParaRPr sz="2000">
              <a:solidFill>
                <a:schemeClr val="dk1"/>
              </a:solidFill>
              <a:latin typeface="Twentieth Century"/>
              <a:ea typeface="Twentieth Century"/>
              <a:cs typeface="Twentieth Century"/>
              <a:sym typeface="Twentieth Century"/>
            </a:endParaRPr>
          </a:p>
        </p:txBody>
      </p:sp>
      <p:sp>
        <p:nvSpPr>
          <p:cNvPr id="223" name="Google Shape;223;p8"/>
          <p:cNvSpPr txBox="1"/>
          <p:nvPr/>
        </p:nvSpPr>
        <p:spPr>
          <a:xfrm>
            <a:off x="1752600" y="320040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a:t>
            </a:r>
            <a:r>
              <a:rPr lang="en-US" sz="2000">
                <a:solidFill>
                  <a:schemeClr val="dk1"/>
                </a:solidFill>
                <a:latin typeface="Twentieth Century"/>
                <a:ea typeface="Twentieth Century"/>
                <a:cs typeface="Twentieth Century"/>
                <a:sym typeface="Twentieth Century"/>
              </a:rPr>
              <a:t>.5</a:t>
            </a:r>
            <a:endParaRPr sz="2000">
              <a:solidFill>
                <a:schemeClr val="dk1"/>
              </a:solidFill>
              <a:latin typeface="Twentieth Century"/>
              <a:ea typeface="Twentieth Century"/>
              <a:cs typeface="Twentieth Century"/>
              <a:sym typeface="Twentieth Century"/>
            </a:endParaRPr>
          </a:p>
        </p:txBody>
      </p:sp>
      <p:sp>
        <p:nvSpPr>
          <p:cNvPr id="224" name="Google Shape;224;p8"/>
          <p:cNvSpPr txBox="1"/>
          <p:nvPr/>
        </p:nvSpPr>
        <p:spPr>
          <a:xfrm>
            <a:off x="1676400" y="251460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 1.5</a:t>
            </a:r>
            <a:endParaRPr sz="2000">
              <a:solidFill>
                <a:schemeClr val="dk1"/>
              </a:solidFill>
              <a:latin typeface="Twentieth Century"/>
              <a:ea typeface="Twentieth Century"/>
              <a:cs typeface="Twentieth Century"/>
              <a:sym typeface="Twentieth Century"/>
            </a:endParaRPr>
          </a:p>
        </p:txBody>
      </p:sp>
      <p:sp>
        <p:nvSpPr>
          <p:cNvPr id="225" name="Google Shape;225;p8"/>
          <p:cNvSpPr txBox="1"/>
          <p:nvPr/>
        </p:nvSpPr>
        <p:spPr>
          <a:xfrm>
            <a:off x="1676400" y="175260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 2.5</a:t>
            </a:r>
            <a:endParaRPr sz="2000">
              <a:solidFill>
                <a:schemeClr val="dk1"/>
              </a:solidFill>
              <a:latin typeface="Twentieth Century"/>
              <a:ea typeface="Twentieth Century"/>
              <a:cs typeface="Twentieth Century"/>
              <a:sym typeface="Twentieth Century"/>
            </a:endParaRPr>
          </a:p>
        </p:txBody>
      </p:sp>
      <p:sp>
        <p:nvSpPr>
          <p:cNvPr id="226" name="Google Shape;226;p8"/>
          <p:cNvSpPr txBox="1"/>
          <p:nvPr/>
        </p:nvSpPr>
        <p:spPr>
          <a:xfrm>
            <a:off x="1752600" y="99060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 3.5</a:t>
            </a:r>
            <a:endParaRPr sz="2000">
              <a:solidFill>
                <a:schemeClr val="dk1"/>
              </a:solidFill>
              <a:latin typeface="Twentieth Century"/>
              <a:ea typeface="Twentieth Century"/>
              <a:cs typeface="Twentieth Century"/>
              <a:sym typeface="Twentieth Century"/>
            </a:endParaRPr>
          </a:p>
        </p:txBody>
      </p:sp>
      <p:sp>
        <p:nvSpPr>
          <p:cNvPr id="227" name="Google Shape;227;p8"/>
          <p:cNvSpPr txBox="1"/>
          <p:nvPr/>
        </p:nvSpPr>
        <p:spPr>
          <a:xfrm>
            <a:off x="2819400" y="0"/>
            <a:ext cx="3048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wentieth Century"/>
                <a:ea typeface="Twentieth Century"/>
                <a:cs typeface="Twentieth Century"/>
                <a:sym typeface="Twentieth Century"/>
              </a:rPr>
              <a:t>Quantization</a:t>
            </a:r>
            <a:endParaRPr sz="3600">
              <a:solidFill>
                <a:schemeClr val="dk1"/>
              </a:solidFill>
              <a:latin typeface="Twentieth Century"/>
              <a:ea typeface="Twentieth Century"/>
              <a:cs typeface="Twentieth Century"/>
              <a:sym typeface="Twentieth Century"/>
            </a:endParaRPr>
          </a:p>
        </p:txBody>
      </p:sp>
      <p:cxnSp>
        <p:nvCxnSpPr>
          <p:cNvPr id="228" name="Google Shape;228;p8"/>
          <p:cNvCxnSpPr/>
          <p:nvPr/>
        </p:nvCxnSpPr>
        <p:spPr>
          <a:xfrm>
            <a:off x="2438400" y="3733800"/>
            <a:ext cx="6248400" cy="1588"/>
          </a:xfrm>
          <a:prstGeom prst="straightConnector1">
            <a:avLst/>
          </a:prstGeom>
          <a:noFill/>
          <a:ln cap="flat" cmpd="sng" w="28575">
            <a:solidFill>
              <a:schemeClr val="dk1"/>
            </a:solidFill>
            <a:prstDash val="dash"/>
            <a:round/>
            <a:headEnd len="sm" w="sm" type="none"/>
            <a:tailEnd len="sm" w="sm" type="none"/>
          </a:ln>
        </p:spPr>
      </p:cxnSp>
      <p:cxnSp>
        <p:nvCxnSpPr>
          <p:cNvPr id="229" name="Google Shape;229;p8"/>
          <p:cNvCxnSpPr/>
          <p:nvPr/>
        </p:nvCxnSpPr>
        <p:spPr>
          <a:xfrm rot="5400000">
            <a:off x="-533400" y="3733800"/>
            <a:ext cx="5943600" cy="1588"/>
          </a:xfrm>
          <a:prstGeom prst="straightConnector1">
            <a:avLst/>
          </a:prstGeom>
          <a:noFill/>
          <a:ln cap="flat" cmpd="sng" w="28575">
            <a:solidFill>
              <a:schemeClr val="dk1"/>
            </a:solidFill>
            <a:prstDash val="dash"/>
            <a:round/>
            <a:headEnd len="sm" w="sm" type="none"/>
            <a:tailEnd len="sm" w="sm" type="none"/>
          </a:ln>
        </p:spPr>
      </p:cxnSp>
      <p:sp>
        <p:nvSpPr>
          <p:cNvPr id="230" name="Google Shape;230;p8"/>
          <p:cNvSpPr/>
          <p:nvPr/>
        </p:nvSpPr>
        <p:spPr>
          <a:xfrm>
            <a:off x="2447778" y="609600"/>
            <a:ext cx="5992837" cy="6339840"/>
          </a:xfrm>
          <a:custGeom>
            <a:rect b="b" l="l" r="r" t="t"/>
            <a:pathLst>
              <a:path extrusionOk="0" h="6339840" w="5992837">
                <a:moveTo>
                  <a:pt x="0" y="3104271"/>
                </a:moveTo>
                <a:cubicBezTo>
                  <a:pt x="237979" y="1552135"/>
                  <a:pt x="475958" y="0"/>
                  <a:pt x="1308296" y="389206"/>
                </a:cubicBezTo>
                <a:cubicBezTo>
                  <a:pt x="2140634" y="778412"/>
                  <a:pt x="4213274" y="4539176"/>
                  <a:pt x="4994031" y="5439508"/>
                </a:cubicBezTo>
                <a:cubicBezTo>
                  <a:pt x="5774788" y="6339840"/>
                  <a:pt x="5992837" y="5791200"/>
                  <a:pt x="5992837" y="5791200"/>
                </a:cubicBezTo>
                <a:lnTo>
                  <a:pt x="5992837" y="5791200"/>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31" name="Google Shape;231;p8"/>
          <p:cNvSpPr/>
          <p:nvPr/>
        </p:nvSpPr>
        <p:spPr>
          <a:xfrm>
            <a:off x="2691408" y="1808820"/>
            <a:ext cx="152400" cy="152400"/>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2" name="Google Shape;232;p8"/>
          <p:cNvSpPr/>
          <p:nvPr/>
        </p:nvSpPr>
        <p:spPr>
          <a:xfrm>
            <a:off x="3512127" y="1066800"/>
            <a:ext cx="152400" cy="152400"/>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3" name="Google Shape;233;p8"/>
          <p:cNvSpPr/>
          <p:nvPr/>
        </p:nvSpPr>
        <p:spPr>
          <a:xfrm>
            <a:off x="4343400" y="1764432"/>
            <a:ext cx="152400" cy="152400"/>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4" name="Google Shape;234;p8"/>
          <p:cNvSpPr/>
          <p:nvPr/>
        </p:nvSpPr>
        <p:spPr>
          <a:xfrm>
            <a:off x="6096000" y="4041068"/>
            <a:ext cx="152400" cy="152400"/>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5" name="Google Shape;235;p8"/>
          <p:cNvSpPr/>
          <p:nvPr/>
        </p:nvSpPr>
        <p:spPr>
          <a:xfrm>
            <a:off x="7543800" y="6172200"/>
            <a:ext cx="152400" cy="152400"/>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236" name="Google Shape;236;p8"/>
          <p:cNvCxnSpPr/>
          <p:nvPr/>
        </p:nvCxnSpPr>
        <p:spPr>
          <a:xfrm>
            <a:off x="2438400" y="6324600"/>
            <a:ext cx="6019800" cy="1588"/>
          </a:xfrm>
          <a:prstGeom prst="straightConnector1">
            <a:avLst/>
          </a:prstGeom>
          <a:noFill/>
          <a:ln cap="flat" cmpd="sng" w="28575">
            <a:solidFill>
              <a:srgbClr val="00B050"/>
            </a:solidFill>
            <a:prstDash val="solid"/>
            <a:round/>
            <a:headEnd len="sm" w="sm" type="none"/>
            <a:tailEnd len="sm" w="sm" type="none"/>
          </a:ln>
        </p:spPr>
      </p:cxnSp>
      <p:cxnSp>
        <p:nvCxnSpPr>
          <p:cNvPr id="237" name="Google Shape;237;p8"/>
          <p:cNvCxnSpPr/>
          <p:nvPr/>
        </p:nvCxnSpPr>
        <p:spPr>
          <a:xfrm>
            <a:off x="2438400" y="5583380"/>
            <a:ext cx="6019800" cy="1588"/>
          </a:xfrm>
          <a:prstGeom prst="straightConnector1">
            <a:avLst/>
          </a:prstGeom>
          <a:noFill/>
          <a:ln cap="flat" cmpd="sng" w="28575">
            <a:solidFill>
              <a:srgbClr val="00B050"/>
            </a:solidFill>
            <a:prstDash val="solid"/>
            <a:round/>
            <a:headEnd len="sm" w="sm" type="none"/>
            <a:tailEnd len="sm" w="sm" type="none"/>
          </a:ln>
        </p:spPr>
      </p:cxnSp>
      <p:cxnSp>
        <p:nvCxnSpPr>
          <p:cNvPr id="238" name="Google Shape;238;p8"/>
          <p:cNvCxnSpPr/>
          <p:nvPr/>
        </p:nvCxnSpPr>
        <p:spPr>
          <a:xfrm>
            <a:off x="2514600" y="4849090"/>
            <a:ext cx="6019800" cy="1588"/>
          </a:xfrm>
          <a:prstGeom prst="straightConnector1">
            <a:avLst/>
          </a:prstGeom>
          <a:noFill/>
          <a:ln cap="flat" cmpd="sng" w="28575">
            <a:solidFill>
              <a:srgbClr val="00B050"/>
            </a:solidFill>
            <a:prstDash val="solid"/>
            <a:round/>
            <a:headEnd len="sm" w="sm" type="none"/>
            <a:tailEnd len="sm" w="sm" type="none"/>
          </a:ln>
        </p:spPr>
      </p:cxnSp>
      <p:cxnSp>
        <p:nvCxnSpPr>
          <p:cNvPr id="239" name="Google Shape;239;p8"/>
          <p:cNvCxnSpPr/>
          <p:nvPr/>
        </p:nvCxnSpPr>
        <p:spPr>
          <a:xfrm>
            <a:off x="2438400" y="4083778"/>
            <a:ext cx="6019800" cy="1588"/>
          </a:xfrm>
          <a:prstGeom prst="straightConnector1">
            <a:avLst/>
          </a:prstGeom>
          <a:noFill/>
          <a:ln cap="flat" cmpd="sng" w="28575">
            <a:solidFill>
              <a:srgbClr val="00B050"/>
            </a:solidFill>
            <a:prstDash val="solid"/>
            <a:round/>
            <a:headEnd len="sm" w="sm" type="none"/>
            <a:tailEnd len="sm" w="sm" type="none"/>
          </a:ln>
        </p:spPr>
      </p:cxnSp>
      <p:cxnSp>
        <p:nvCxnSpPr>
          <p:cNvPr id="240" name="Google Shape;240;p8"/>
          <p:cNvCxnSpPr/>
          <p:nvPr/>
        </p:nvCxnSpPr>
        <p:spPr>
          <a:xfrm>
            <a:off x="2514600" y="3359299"/>
            <a:ext cx="6019800" cy="1588"/>
          </a:xfrm>
          <a:prstGeom prst="straightConnector1">
            <a:avLst/>
          </a:prstGeom>
          <a:noFill/>
          <a:ln cap="flat" cmpd="sng" w="28575">
            <a:solidFill>
              <a:srgbClr val="00B050"/>
            </a:solidFill>
            <a:prstDash val="solid"/>
            <a:round/>
            <a:headEnd len="sm" w="sm" type="none"/>
            <a:tailEnd len="sm" w="sm" type="none"/>
          </a:ln>
        </p:spPr>
      </p:cxnSp>
      <p:cxnSp>
        <p:nvCxnSpPr>
          <p:cNvPr id="241" name="Google Shape;241;p8"/>
          <p:cNvCxnSpPr/>
          <p:nvPr/>
        </p:nvCxnSpPr>
        <p:spPr>
          <a:xfrm>
            <a:off x="2438400" y="2625435"/>
            <a:ext cx="6019800" cy="1588"/>
          </a:xfrm>
          <a:prstGeom prst="straightConnector1">
            <a:avLst/>
          </a:prstGeom>
          <a:noFill/>
          <a:ln cap="flat" cmpd="sng" w="28575">
            <a:solidFill>
              <a:srgbClr val="00B050"/>
            </a:solidFill>
            <a:prstDash val="solid"/>
            <a:round/>
            <a:headEnd len="sm" w="sm" type="none"/>
            <a:tailEnd len="sm" w="sm" type="none"/>
          </a:ln>
        </p:spPr>
      </p:cxnSp>
      <p:cxnSp>
        <p:nvCxnSpPr>
          <p:cNvPr id="242" name="Google Shape;242;p8"/>
          <p:cNvCxnSpPr/>
          <p:nvPr/>
        </p:nvCxnSpPr>
        <p:spPr>
          <a:xfrm>
            <a:off x="2438400" y="1891145"/>
            <a:ext cx="6019800" cy="1588"/>
          </a:xfrm>
          <a:prstGeom prst="straightConnector1">
            <a:avLst/>
          </a:prstGeom>
          <a:noFill/>
          <a:ln cap="flat" cmpd="sng" w="28575">
            <a:solidFill>
              <a:srgbClr val="00B050"/>
            </a:solidFill>
            <a:prstDash val="solid"/>
            <a:round/>
            <a:headEnd len="sm" w="sm" type="none"/>
            <a:tailEnd len="sm" w="sm" type="none"/>
          </a:ln>
        </p:spPr>
      </p:cxnSp>
      <p:cxnSp>
        <p:nvCxnSpPr>
          <p:cNvPr id="243" name="Google Shape;243;p8"/>
          <p:cNvCxnSpPr/>
          <p:nvPr/>
        </p:nvCxnSpPr>
        <p:spPr>
          <a:xfrm>
            <a:off x="2438400" y="1128932"/>
            <a:ext cx="6019800" cy="1588"/>
          </a:xfrm>
          <a:prstGeom prst="straightConnector1">
            <a:avLst/>
          </a:prstGeom>
          <a:noFill/>
          <a:ln cap="flat" cmpd="sng" w="28575">
            <a:solidFill>
              <a:srgbClr val="00B050"/>
            </a:solidFill>
            <a:prstDash val="solid"/>
            <a:round/>
            <a:headEnd len="sm" w="sm" type="none"/>
            <a:tailEnd len="sm" w="sm" type="none"/>
          </a:ln>
        </p:spPr>
      </p:cxnSp>
      <p:sp>
        <p:nvSpPr>
          <p:cNvPr id="244" name="Google Shape;244;p8"/>
          <p:cNvSpPr txBox="1"/>
          <p:nvPr/>
        </p:nvSpPr>
        <p:spPr>
          <a:xfrm>
            <a:off x="533400" y="6019800"/>
            <a:ext cx="91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000</a:t>
            </a:r>
            <a:endParaRPr sz="2800">
              <a:solidFill>
                <a:schemeClr val="dk1"/>
              </a:solidFill>
              <a:latin typeface="Twentieth Century"/>
              <a:ea typeface="Twentieth Century"/>
              <a:cs typeface="Twentieth Century"/>
              <a:sym typeface="Twentieth Century"/>
            </a:endParaRPr>
          </a:p>
        </p:txBody>
      </p:sp>
      <p:sp>
        <p:nvSpPr>
          <p:cNvPr id="245" name="Google Shape;245;p8"/>
          <p:cNvSpPr txBox="1"/>
          <p:nvPr/>
        </p:nvSpPr>
        <p:spPr>
          <a:xfrm>
            <a:off x="533400" y="5334000"/>
            <a:ext cx="91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001</a:t>
            </a:r>
            <a:endParaRPr sz="2800">
              <a:solidFill>
                <a:schemeClr val="dk1"/>
              </a:solidFill>
              <a:latin typeface="Twentieth Century"/>
              <a:ea typeface="Twentieth Century"/>
              <a:cs typeface="Twentieth Century"/>
              <a:sym typeface="Twentieth Century"/>
            </a:endParaRPr>
          </a:p>
        </p:txBody>
      </p:sp>
      <p:sp>
        <p:nvSpPr>
          <p:cNvPr id="246" name="Google Shape;246;p8"/>
          <p:cNvSpPr txBox="1"/>
          <p:nvPr/>
        </p:nvSpPr>
        <p:spPr>
          <a:xfrm>
            <a:off x="533400" y="4648200"/>
            <a:ext cx="91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010</a:t>
            </a:r>
            <a:endParaRPr sz="2800">
              <a:solidFill>
                <a:schemeClr val="dk1"/>
              </a:solidFill>
              <a:latin typeface="Twentieth Century"/>
              <a:ea typeface="Twentieth Century"/>
              <a:cs typeface="Twentieth Century"/>
              <a:sym typeface="Twentieth Century"/>
            </a:endParaRPr>
          </a:p>
        </p:txBody>
      </p:sp>
      <p:sp>
        <p:nvSpPr>
          <p:cNvPr id="247" name="Google Shape;247;p8"/>
          <p:cNvSpPr txBox="1"/>
          <p:nvPr/>
        </p:nvSpPr>
        <p:spPr>
          <a:xfrm>
            <a:off x="609600" y="3810000"/>
            <a:ext cx="91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011</a:t>
            </a:r>
            <a:endParaRPr sz="2800">
              <a:solidFill>
                <a:schemeClr val="dk1"/>
              </a:solidFill>
              <a:latin typeface="Twentieth Century"/>
              <a:ea typeface="Twentieth Century"/>
              <a:cs typeface="Twentieth Century"/>
              <a:sym typeface="Twentieth Century"/>
            </a:endParaRPr>
          </a:p>
        </p:txBody>
      </p:sp>
      <p:sp>
        <p:nvSpPr>
          <p:cNvPr id="248" name="Google Shape;248;p8"/>
          <p:cNvSpPr txBox="1"/>
          <p:nvPr/>
        </p:nvSpPr>
        <p:spPr>
          <a:xfrm>
            <a:off x="533400" y="3048000"/>
            <a:ext cx="91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100</a:t>
            </a:r>
            <a:endParaRPr sz="2800">
              <a:solidFill>
                <a:schemeClr val="dk1"/>
              </a:solidFill>
              <a:latin typeface="Twentieth Century"/>
              <a:ea typeface="Twentieth Century"/>
              <a:cs typeface="Twentieth Century"/>
              <a:sym typeface="Twentieth Century"/>
            </a:endParaRPr>
          </a:p>
        </p:txBody>
      </p:sp>
      <p:sp>
        <p:nvSpPr>
          <p:cNvPr id="249" name="Google Shape;249;p8"/>
          <p:cNvSpPr txBox="1"/>
          <p:nvPr/>
        </p:nvSpPr>
        <p:spPr>
          <a:xfrm>
            <a:off x="609600" y="2362200"/>
            <a:ext cx="91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101</a:t>
            </a:r>
            <a:endParaRPr sz="2800">
              <a:solidFill>
                <a:schemeClr val="dk1"/>
              </a:solidFill>
              <a:latin typeface="Twentieth Century"/>
              <a:ea typeface="Twentieth Century"/>
              <a:cs typeface="Twentieth Century"/>
              <a:sym typeface="Twentieth Century"/>
            </a:endParaRPr>
          </a:p>
        </p:txBody>
      </p:sp>
      <p:sp>
        <p:nvSpPr>
          <p:cNvPr id="250" name="Google Shape;250;p8"/>
          <p:cNvSpPr txBox="1"/>
          <p:nvPr/>
        </p:nvSpPr>
        <p:spPr>
          <a:xfrm>
            <a:off x="609600" y="1600200"/>
            <a:ext cx="91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110</a:t>
            </a:r>
            <a:endParaRPr sz="2800">
              <a:solidFill>
                <a:schemeClr val="dk1"/>
              </a:solidFill>
              <a:latin typeface="Twentieth Century"/>
              <a:ea typeface="Twentieth Century"/>
              <a:cs typeface="Twentieth Century"/>
              <a:sym typeface="Twentieth Century"/>
            </a:endParaRPr>
          </a:p>
        </p:txBody>
      </p:sp>
      <p:sp>
        <p:nvSpPr>
          <p:cNvPr id="251" name="Google Shape;251;p8"/>
          <p:cNvSpPr txBox="1"/>
          <p:nvPr/>
        </p:nvSpPr>
        <p:spPr>
          <a:xfrm>
            <a:off x="685800" y="914400"/>
            <a:ext cx="91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111</a:t>
            </a:r>
            <a:endParaRPr sz="2800">
              <a:solidFill>
                <a:schemeClr val="dk1"/>
              </a:solidFill>
              <a:latin typeface="Twentieth Century"/>
              <a:ea typeface="Twentieth Century"/>
              <a:cs typeface="Twentieth Century"/>
              <a:sym typeface="Twentieth Century"/>
            </a:endParaRPr>
          </a:p>
        </p:txBody>
      </p:sp>
      <p:cxnSp>
        <p:nvCxnSpPr>
          <p:cNvPr id="252" name="Google Shape;252;p8"/>
          <p:cNvCxnSpPr/>
          <p:nvPr/>
        </p:nvCxnSpPr>
        <p:spPr>
          <a:xfrm rot="-5400000">
            <a:off x="6553200" y="1828006"/>
            <a:ext cx="762000" cy="1588"/>
          </a:xfrm>
          <a:prstGeom prst="straightConnector1">
            <a:avLst/>
          </a:prstGeom>
          <a:noFill/>
          <a:ln cap="flat" cmpd="sng" w="38100">
            <a:solidFill>
              <a:srgbClr val="0070C0"/>
            </a:solidFill>
            <a:prstDash val="solid"/>
            <a:round/>
            <a:headEnd len="sm" w="sm" type="none"/>
            <a:tailEnd len="med" w="med" type="stealth"/>
          </a:ln>
        </p:spPr>
      </p:cxnSp>
      <p:sp>
        <p:nvSpPr>
          <p:cNvPr id="253" name="Google Shape;253;p8"/>
          <p:cNvSpPr txBox="1"/>
          <p:nvPr/>
        </p:nvSpPr>
        <p:spPr>
          <a:xfrm>
            <a:off x="7162800" y="1548825"/>
            <a:ext cx="1295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q= 1</a:t>
            </a:r>
            <a:endParaRPr sz="3200">
              <a:solidFill>
                <a:schemeClr val="dk1"/>
              </a:solidFill>
              <a:latin typeface="Twentieth Century"/>
              <a:ea typeface="Twentieth Century"/>
              <a:cs typeface="Twentieth Century"/>
              <a:sym typeface="Twentieth Century"/>
            </a:endParaRPr>
          </a:p>
        </p:txBody>
      </p:sp>
      <p:cxnSp>
        <p:nvCxnSpPr>
          <p:cNvPr id="254" name="Google Shape;254;p8"/>
          <p:cNvCxnSpPr/>
          <p:nvPr/>
        </p:nvCxnSpPr>
        <p:spPr>
          <a:xfrm rot="5400000">
            <a:off x="6820694" y="2170906"/>
            <a:ext cx="228600" cy="1588"/>
          </a:xfrm>
          <a:prstGeom prst="straightConnector1">
            <a:avLst/>
          </a:prstGeom>
          <a:noFill/>
          <a:ln cap="flat" cmpd="sng" w="38100">
            <a:solidFill>
              <a:srgbClr val="0070C0"/>
            </a:solidFill>
            <a:prstDash val="solid"/>
            <a:round/>
            <a:headEnd len="sm" w="sm" type="none"/>
            <a:tailEnd len="med" w="med" type="stealth"/>
          </a:ln>
        </p:spPr>
      </p:cxnSp>
      <p:sp>
        <p:nvSpPr>
          <p:cNvPr id="255" name="Google Shape;255;p8"/>
          <p:cNvSpPr txBox="1"/>
          <p:nvPr/>
        </p:nvSpPr>
        <p:spPr>
          <a:xfrm>
            <a:off x="7391400" y="3581400"/>
            <a:ext cx="609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t</a:t>
            </a:r>
            <a:endParaRPr sz="3200">
              <a:solidFill>
                <a:schemeClr val="dk1"/>
              </a:solidFill>
              <a:latin typeface="Twentieth Century"/>
              <a:ea typeface="Twentieth Century"/>
              <a:cs typeface="Twentieth Century"/>
              <a:sym typeface="Twentieth Century"/>
            </a:endParaRPr>
          </a:p>
        </p:txBody>
      </p:sp>
      <p:cxnSp>
        <p:nvCxnSpPr>
          <p:cNvPr id="256" name="Google Shape;256;p8"/>
          <p:cNvCxnSpPr/>
          <p:nvPr/>
        </p:nvCxnSpPr>
        <p:spPr>
          <a:xfrm>
            <a:off x="7696200" y="3886200"/>
            <a:ext cx="533400" cy="1588"/>
          </a:xfrm>
          <a:prstGeom prst="straightConnector1">
            <a:avLst/>
          </a:prstGeom>
          <a:noFill/>
          <a:ln cap="flat" cmpd="sng" w="28575">
            <a:solidFill>
              <a:schemeClr val="dk1"/>
            </a:solidFill>
            <a:prstDash val="solid"/>
            <a:round/>
            <a:headEnd len="sm" w="sm" type="none"/>
            <a:tailEnd len="med" w="med" type="stealth"/>
          </a:ln>
        </p:spPr>
      </p:cxnSp>
      <p:sp>
        <p:nvSpPr>
          <p:cNvPr id="257" name="Google Shape;257;p8"/>
          <p:cNvSpPr txBox="1"/>
          <p:nvPr/>
        </p:nvSpPr>
        <p:spPr>
          <a:xfrm>
            <a:off x="1219200" y="3352800"/>
            <a:ext cx="914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x(t)</a:t>
            </a:r>
            <a:endParaRPr sz="3200">
              <a:solidFill>
                <a:schemeClr val="dk1"/>
              </a:solidFill>
              <a:latin typeface="Twentieth Century"/>
              <a:ea typeface="Twentieth Century"/>
              <a:cs typeface="Twentieth Century"/>
              <a:sym typeface="Twentieth Century"/>
            </a:endParaRPr>
          </a:p>
        </p:txBody>
      </p:sp>
      <p:cxnSp>
        <p:nvCxnSpPr>
          <p:cNvPr id="258" name="Google Shape;258;p8"/>
          <p:cNvCxnSpPr>
            <a:stCxn id="257" idx="0"/>
          </p:cNvCxnSpPr>
          <p:nvPr/>
        </p:nvCxnSpPr>
        <p:spPr>
          <a:xfrm flipH="1" rot="10800000">
            <a:off x="1676400" y="3124200"/>
            <a:ext cx="1500" cy="228600"/>
          </a:xfrm>
          <a:prstGeom prst="straightConnector1">
            <a:avLst/>
          </a:prstGeom>
          <a:noFill/>
          <a:ln cap="flat" cmpd="sng" w="28575">
            <a:solidFill>
              <a:schemeClr val="dk1"/>
            </a:solidFill>
            <a:prstDash val="solid"/>
            <a:round/>
            <a:headEnd len="sm" w="sm" type="none"/>
            <a:tailEnd len="med" w="med" type="stealth"/>
          </a:ln>
        </p:spPr>
      </p:cxnSp>
      <p:sp>
        <p:nvSpPr>
          <p:cNvPr id="259" name="Google Shape;259;p8"/>
          <p:cNvSpPr txBox="1"/>
          <p:nvPr/>
        </p:nvSpPr>
        <p:spPr>
          <a:xfrm>
            <a:off x="1675606" y="66669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  4</a:t>
            </a:r>
            <a:endParaRPr sz="2000">
              <a:solidFill>
                <a:schemeClr val="dk1"/>
              </a:solidFill>
              <a:latin typeface="Twentieth Century"/>
              <a:ea typeface="Twentieth Century"/>
              <a:cs typeface="Twentieth Century"/>
              <a:sym typeface="Twentieth Century"/>
            </a:endParaRPr>
          </a:p>
        </p:txBody>
      </p:sp>
      <p:sp>
        <p:nvSpPr>
          <p:cNvPr id="260" name="Google Shape;260;p8"/>
          <p:cNvSpPr txBox="1"/>
          <p:nvPr/>
        </p:nvSpPr>
        <p:spPr>
          <a:xfrm>
            <a:off x="1675606" y="6457890"/>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  -4</a:t>
            </a:r>
            <a:endParaRPr sz="2000">
              <a:solidFill>
                <a:schemeClr val="dk1"/>
              </a:solidFill>
              <a:latin typeface="Twentieth Century"/>
              <a:ea typeface="Twentieth Century"/>
              <a:cs typeface="Twentieth Century"/>
              <a:sym typeface="Twentieth Century"/>
            </a:endParaRPr>
          </a:p>
        </p:txBody>
      </p:sp>
      <p:cxnSp>
        <p:nvCxnSpPr>
          <p:cNvPr id="261" name="Google Shape;261;p8"/>
          <p:cNvCxnSpPr/>
          <p:nvPr/>
        </p:nvCxnSpPr>
        <p:spPr>
          <a:xfrm>
            <a:off x="2807804" y="1891145"/>
            <a:ext cx="0" cy="1844243"/>
          </a:xfrm>
          <a:prstGeom prst="straightConnector1">
            <a:avLst/>
          </a:prstGeom>
          <a:noFill/>
          <a:ln cap="flat" cmpd="sng" w="57150">
            <a:solidFill>
              <a:srgbClr val="C00000"/>
            </a:solidFill>
            <a:prstDash val="solid"/>
            <a:round/>
            <a:headEnd len="sm" w="sm" type="none"/>
            <a:tailEnd len="sm" w="sm" type="none"/>
          </a:ln>
        </p:spPr>
      </p:cxnSp>
      <p:cxnSp>
        <p:nvCxnSpPr>
          <p:cNvPr id="262" name="Google Shape;262;p8"/>
          <p:cNvCxnSpPr/>
          <p:nvPr/>
        </p:nvCxnSpPr>
        <p:spPr>
          <a:xfrm>
            <a:off x="3581400" y="1130520"/>
            <a:ext cx="76200" cy="2604868"/>
          </a:xfrm>
          <a:prstGeom prst="straightConnector1">
            <a:avLst/>
          </a:prstGeom>
          <a:noFill/>
          <a:ln cap="flat" cmpd="sng" w="57150">
            <a:solidFill>
              <a:srgbClr val="C00000"/>
            </a:solidFill>
            <a:prstDash val="solid"/>
            <a:round/>
            <a:headEnd len="sm" w="sm" type="none"/>
            <a:tailEnd len="sm" w="sm" type="none"/>
          </a:ln>
        </p:spPr>
      </p:cxnSp>
      <p:cxnSp>
        <p:nvCxnSpPr>
          <p:cNvPr id="263" name="Google Shape;263;p8"/>
          <p:cNvCxnSpPr/>
          <p:nvPr/>
        </p:nvCxnSpPr>
        <p:spPr>
          <a:xfrm>
            <a:off x="4419600" y="1892733"/>
            <a:ext cx="0" cy="1842655"/>
          </a:xfrm>
          <a:prstGeom prst="straightConnector1">
            <a:avLst/>
          </a:prstGeom>
          <a:noFill/>
          <a:ln cap="flat" cmpd="sng" w="57150">
            <a:solidFill>
              <a:srgbClr val="C00000"/>
            </a:solidFill>
            <a:prstDash val="solid"/>
            <a:round/>
            <a:headEnd len="sm" w="sm" type="none"/>
            <a:tailEnd len="sm" w="sm" type="none"/>
          </a:ln>
        </p:spPr>
      </p:cxnSp>
      <p:cxnSp>
        <p:nvCxnSpPr>
          <p:cNvPr id="264" name="Google Shape;264;p8"/>
          <p:cNvCxnSpPr/>
          <p:nvPr/>
        </p:nvCxnSpPr>
        <p:spPr>
          <a:xfrm rot="10800000">
            <a:off x="6172200" y="3360887"/>
            <a:ext cx="0" cy="753913"/>
          </a:xfrm>
          <a:prstGeom prst="straightConnector1">
            <a:avLst/>
          </a:prstGeom>
          <a:noFill/>
          <a:ln cap="flat" cmpd="sng" w="57150">
            <a:solidFill>
              <a:srgbClr val="C00000"/>
            </a:solidFill>
            <a:prstDash val="solid"/>
            <a:round/>
            <a:headEnd len="sm" w="sm" type="none"/>
            <a:tailEnd len="sm" w="sm" type="none"/>
          </a:ln>
        </p:spPr>
      </p:cxnSp>
      <p:cxnSp>
        <p:nvCxnSpPr>
          <p:cNvPr id="265" name="Google Shape;265;p8"/>
          <p:cNvCxnSpPr/>
          <p:nvPr/>
        </p:nvCxnSpPr>
        <p:spPr>
          <a:xfrm>
            <a:off x="5184068" y="2623810"/>
            <a:ext cx="0" cy="1114033"/>
          </a:xfrm>
          <a:prstGeom prst="straightConnector1">
            <a:avLst/>
          </a:prstGeom>
          <a:noFill/>
          <a:ln cap="flat" cmpd="sng" w="57150">
            <a:solidFill>
              <a:srgbClr val="C00000"/>
            </a:solidFill>
            <a:prstDash val="solid"/>
            <a:round/>
            <a:headEnd len="sm" w="sm" type="none"/>
            <a:tailEnd len="sm" w="sm" type="none"/>
          </a:ln>
        </p:spPr>
      </p:cxnSp>
      <p:sp>
        <p:nvSpPr>
          <p:cNvPr id="266" name="Google Shape;266;p8"/>
          <p:cNvSpPr/>
          <p:nvPr/>
        </p:nvSpPr>
        <p:spPr>
          <a:xfrm>
            <a:off x="5103676" y="2520516"/>
            <a:ext cx="152400" cy="152400"/>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267" name="Google Shape;267;p8"/>
          <p:cNvCxnSpPr/>
          <p:nvPr/>
        </p:nvCxnSpPr>
        <p:spPr>
          <a:xfrm>
            <a:off x="6933406" y="3737843"/>
            <a:ext cx="2382" cy="1845537"/>
          </a:xfrm>
          <a:prstGeom prst="straightConnector1">
            <a:avLst/>
          </a:prstGeom>
          <a:noFill/>
          <a:ln cap="flat" cmpd="sng" w="57150">
            <a:solidFill>
              <a:srgbClr val="C00000"/>
            </a:solidFill>
            <a:prstDash val="solid"/>
            <a:round/>
            <a:headEnd len="sm" w="sm" type="none"/>
            <a:tailEnd len="sm" w="sm" type="none"/>
          </a:ln>
        </p:spPr>
      </p:cxnSp>
      <p:cxnSp>
        <p:nvCxnSpPr>
          <p:cNvPr id="268" name="Google Shape;268;p8"/>
          <p:cNvCxnSpPr/>
          <p:nvPr/>
        </p:nvCxnSpPr>
        <p:spPr>
          <a:xfrm flipH="1" rot="10800000">
            <a:off x="7620000" y="3733800"/>
            <a:ext cx="76200" cy="2592388"/>
          </a:xfrm>
          <a:prstGeom prst="straightConnector1">
            <a:avLst/>
          </a:prstGeom>
          <a:noFill/>
          <a:ln cap="flat" cmpd="sng" w="57150">
            <a:solidFill>
              <a:srgbClr val="C00000"/>
            </a:solidFill>
            <a:prstDash val="solid"/>
            <a:round/>
            <a:headEnd len="sm" w="sm" type="none"/>
            <a:tailEnd len="sm" w="sm" type="none"/>
          </a:ln>
        </p:spPr>
      </p:cxnSp>
      <p:sp>
        <p:nvSpPr>
          <p:cNvPr id="269" name="Google Shape;269;p8"/>
          <p:cNvSpPr/>
          <p:nvPr/>
        </p:nvSpPr>
        <p:spPr>
          <a:xfrm>
            <a:off x="6867872" y="5544852"/>
            <a:ext cx="152400" cy="152400"/>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70" name="Google Shape;270;p8"/>
          <p:cNvSpPr txBox="1"/>
          <p:nvPr/>
        </p:nvSpPr>
        <p:spPr>
          <a:xfrm>
            <a:off x="1763688" y="3532946"/>
            <a:ext cx="68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  0</a:t>
            </a:r>
            <a:endParaRPr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Quantization</a:t>
            </a:r>
            <a:endParaRPr/>
          </a:p>
        </p:txBody>
      </p:sp>
      <p:sp>
        <p:nvSpPr>
          <p:cNvPr id="276" name="Google Shape;276;p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This converts continuous amplitude to discrete amplitude</a:t>
            </a:r>
            <a:endParaRPr/>
          </a:p>
        </p:txBody>
      </p:sp>
      <p:grpSp>
        <p:nvGrpSpPr>
          <p:cNvPr id="277" name="Google Shape;277;p9"/>
          <p:cNvGrpSpPr/>
          <p:nvPr/>
        </p:nvGrpSpPr>
        <p:grpSpPr>
          <a:xfrm>
            <a:off x="1219200" y="2831740"/>
            <a:ext cx="6553200" cy="3657600"/>
            <a:chOff x="1632" y="1776"/>
            <a:chExt cx="2520" cy="816"/>
          </a:xfrm>
        </p:grpSpPr>
        <p:cxnSp>
          <p:nvCxnSpPr>
            <p:cNvPr id="278" name="Google Shape;278;p9"/>
            <p:cNvCxnSpPr/>
            <p:nvPr/>
          </p:nvCxnSpPr>
          <p:spPr>
            <a:xfrm>
              <a:off x="1920" y="1800"/>
              <a:ext cx="0" cy="792"/>
            </a:xfrm>
            <a:prstGeom prst="straightConnector1">
              <a:avLst/>
            </a:prstGeom>
            <a:noFill/>
            <a:ln cap="flat" cmpd="sng" w="9525">
              <a:solidFill>
                <a:schemeClr val="dk1"/>
              </a:solidFill>
              <a:prstDash val="solid"/>
              <a:round/>
              <a:headEnd len="med" w="med" type="none"/>
              <a:tailEnd len="med" w="med" type="none"/>
            </a:ln>
          </p:spPr>
        </p:cxnSp>
        <p:cxnSp>
          <p:nvCxnSpPr>
            <p:cNvPr id="279" name="Google Shape;279;p9"/>
            <p:cNvCxnSpPr/>
            <p:nvPr/>
          </p:nvCxnSpPr>
          <p:spPr>
            <a:xfrm>
              <a:off x="1920" y="2160"/>
              <a:ext cx="1296" cy="0"/>
            </a:xfrm>
            <a:prstGeom prst="straightConnector1">
              <a:avLst/>
            </a:prstGeom>
            <a:noFill/>
            <a:ln cap="flat" cmpd="sng" w="9525">
              <a:solidFill>
                <a:schemeClr val="dk1"/>
              </a:solidFill>
              <a:prstDash val="solid"/>
              <a:round/>
              <a:headEnd len="med" w="med" type="none"/>
              <a:tailEnd len="med" w="med" type="none"/>
            </a:ln>
          </p:spPr>
        </p:cxnSp>
        <p:cxnSp>
          <p:nvCxnSpPr>
            <p:cNvPr id="280" name="Google Shape;280;p9"/>
            <p:cNvCxnSpPr/>
            <p:nvPr/>
          </p:nvCxnSpPr>
          <p:spPr>
            <a:xfrm>
              <a:off x="2136" y="1920"/>
              <a:ext cx="0" cy="240"/>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9"/>
            <p:cNvCxnSpPr/>
            <p:nvPr/>
          </p:nvCxnSpPr>
          <p:spPr>
            <a:xfrm>
              <a:off x="2352" y="1776"/>
              <a:ext cx="0" cy="384"/>
            </a:xfrm>
            <a:prstGeom prst="straightConnector1">
              <a:avLst/>
            </a:prstGeom>
            <a:noFill/>
            <a:ln cap="flat" cmpd="sng" w="9525">
              <a:solidFill>
                <a:schemeClr val="dk1"/>
              </a:solidFill>
              <a:prstDash val="solid"/>
              <a:round/>
              <a:headEnd len="med" w="med" type="none"/>
              <a:tailEnd len="med" w="med" type="none"/>
            </a:ln>
          </p:spPr>
        </p:cxnSp>
        <p:cxnSp>
          <p:nvCxnSpPr>
            <p:cNvPr id="282" name="Google Shape;282;p9"/>
            <p:cNvCxnSpPr/>
            <p:nvPr/>
          </p:nvCxnSpPr>
          <p:spPr>
            <a:xfrm>
              <a:off x="2928" y="1992"/>
              <a:ext cx="0" cy="168"/>
            </a:xfrm>
            <a:prstGeom prst="straightConnector1">
              <a:avLst/>
            </a:prstGeom>
            <a:noFill/>
            <a:ln cap="flat" cmpd="sng" w="9525">
              <a:solidFill>
                <a:schemeClr val="dk1"/>
              </a:solidFill>
              <a:prstDash val="solid"/>
              <a:round/>
              <a:headEnd len="med" w="med" type="none"/>
              <a:tailEnd len="med" w="med" type="none"/>
            </a:ln>
          </p:spPr>
        </p:cxnSp>
        <p:cxnSp>
          <p:nvCxnSpPr>
            <p:cNvPr id="283" name="Google Shape;283;p9"/>
            <p:cNvCxnSpPr/>
            <p:nvPr/>
          </p:nvCxnSpPr>
          <p:spPr>
            <a:xfrm rot="10800000">
              <a:off x="2568" y="2064"/>
              <a:ext cx="0" cy="96"/>
            </a:xfrm>
            <a:prstGeom prst="straightConnector1">
              <a:avLst/>
            </a:prstGeom>
            <a:noFill/>
            <a:ln cap="flat" cmpd="sng" w="9525">
              <a:solidFill>
                <a:schemeClr val="dk1"/>
              </a:solidFill>
              <a:prstDash val="solid"/>
              <a:round/>
              <a:headEnd len="med" w="med" type="none"/>
              <a:tailEnd len="med" w="med" type="none"/>
            </a:ln>
          </p:spPr>
        </p:cxnSp>
        <p:cxnSp>
          <p:nvCxnSpPr>
            <p:cNvPr id="284" name="Google Shape;284;p9"/>
            <p:cNvCxnSpPr/>
            <p:nvPr/>
          </p:nvCxnSpPr>
          <p:spPr>
            <a:xfrm>
              <a:off x="2784" y="2160"/>
              <a:ext cx="0" cy="144"/>
            </a:xfrm>
            <a:prstGeom prst="straightConnector1">
              <a:avLst/>
            </a:prstGeom>
            <a:noFill/>
            <a:ln cap="flat" cmpd="sng" w="9525">
              <a:solidFill>
                <a:schemeClr val="dk1"/>
              </a:solidFill>
              <a:prstDash val="solid"/>
              <a:round/>
              <a:headEnd len="med" w="med" type="none"/>
              <a:tailEnd len="med" w="med" type="none"/>
            </a:ln>
          </p:spPr>
        </p:cxnSp>
        <p:sp>
          <p:nvSpPr>
            <p:cNvPr id="285" name="Google Shape;285;p9"/>
            <p:cNvSpPr txBox="1"/>
            <p:nvPr/>
          </p:nvSpPr>
          <p:spPr>
            <a:xfrm>
              <a:off x="2568" y="2448"/>
              <a:ext cx="216" cy="1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t</a:t>
              </a:r>
              <a:endParaRPr sz="2800">
                <a:solidFill>
                  <a:schemeClr val="dk1"/>
                </a:solidFill>
                <a:latin typeface="Twentieth Century"/>
                <a:ea typeface="Twentieth Century"/>
                <a:cs typeface="Twentieth Century"/>
                <a:sym typeface="Twentieth Century"/>
              </a:endParaRPr>
            </a:p>
          </p:txBody>
        </p:sp>
        <p:cxnSp>
          <p:nvCxnSpPr>
            <p:cNvPr id="286" name="Google Shape;286;p9"/>
            <p:cNvCxnSpPr/>
            <p:nvPr/>
          </p:nvCxnSpPr>
          <p:spPr>
            <a:xfrm>
              <a:off x="2712" y="2520"/>
              <a:ext cx="288" cy="0"/>
            </a:xfrm>
            <a:prstGeom prst="straightConnector1">
              <a:avLst/>
            </a:prstGeom>
            <a:noFill/>
            <a:ln cap="flat" cmpd="sng" w="9525">
              <a:solidFill>
                <a:schemeClr val="dk1"/>
              </a:solidFill>
              <a:prstDash val="solid"/>
              <a:round/>
              <a:headEnd len="med" w="med" type="none"/>
              <a:tailEnd len="med" w="med" type="triangle"/>
            </a:ln>
          </p:spPr>
        </p:cxnSp>
        <p:sp>
          <p:nvSpPr>
            <p:cNvPr id="287" name="Google Shape;287;p9"/>
            <p:cNvSpPr txBox="1"/>
            <p:nvPr/>
          </p:nvSpPr>
          <p:spPr>
            <a:xfrm>
              <a:off x="1632" y="2016"/>
              <a:ext cx="216" cy="1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x</a:t>
              </a:r>
              <a:endParaRPr sz="2800">
                <a:solidFill>
                  <a:schemeClr val="dk1"/>
                </a:solidFill>
                <a:latin typeface="Twentieth Century"/>
                <a:ea typeface="Twentieth Century"/>
                <a:cs typeface="Twentieth Century"/>
                <a:sym typeface="Twentieth Century"/>
              </a:endParaRPr>
            </a:p>
          </p:txBody>
        </p:sp>
        <p:cxnSp>
          <p:nvCxnSpPr>
            <p:cNvPr id="288" name="Google Shape;288;p9"/>
            <p:cNvCxnSpPr/>
            <p:nvPr/>
          </p:nvCxnSpPr>
          <p:spPr>
            <a:xfrm rot="10800000">
              <a:off x="1704" y="1872"/>
              <a:ext cx="0" cy="144"/>
            </a:xfrm>
            <a:prstGeom prst="straightConnector1">
              <a:avLst/>
            </a:prstGeom>
            <a:noFill/>
            <a:ln cap="flat" cmpd="sng" w="9525">
              <a:solidFill>
                <a:schemeClr val="dk1"/>
              </a:solidFill>
              <a:prstDash val="solid"/>
              <a:round/>
              <a:headEnd len="med" w="med" type="none"/>
              <a:tailEnd len="med" w="med" type="triangle"/>
            </a:ln>
          </p:spPr>
        </p:cxnSp>
        <p:sp>
          <p:nvSpPr>
            <p:cNvPr id="289" name="Google Shape;289;p9"/>
            <p:cNvSpPr txBox="1"/>
            <p:nvPr/>
          </p:nvSpPr>
          <p:spPr>
            <a:xfrm>
              <a:off x="3432" y="1800"/>
              <a:ext cx="720" cy="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DA/DT Signal</a:t>
              </a:r>
              <a:endParaRPr sz="2400">
                <a:solidFill>
                  <a:schemeClr val="dk1"/>
                </a:solidFill>
                <a:latin typeface="Twentieth Century"/>
                <a:ea typeface="Twentieth Century"/>
                <a:cs typeface="Twentieth Century"/>
                <a:sym typeface="Twentieth Century"/>
              </a:endParaRPr>
            </a:p>
          </p:txBody>
        </p:sp>
        <p:sp>
          <p:nvSpPr>
            <p:cNvPr id="290" name="Google Shape;290;p9"/>
            <p:cNvSpPr/>
            <p:nvPr/>
          </p:nvSpPr>
          <p:spPr>
            <a:xfrm>
              <a:off x="1920" y="1776"/>
              <a:ext cx="1008" cy="552"/>
            </a:xfrm>
            <a:custGeom>
              <a:rect b="b" l="l" r="r" t="t"/>
              <a:pathLst>
                <a:path extrusionOk="0" h="1380" w="2520">
                  <a:moveTo>
                    <a:pt x="0" y="960"/>
                  </a:moveTo>
                  <a:cubicBezTo>
                    <a:pt x="180" y="765"/>
                    <a:pt x="360" y="570"/>
                    <a:pt x="540" y="420"/>
                  </a:cubicBezTo>
                  <a:cubicBezTo>
                    <a:pt x="720" y="270"/>
                    <a:pt x="900" y="0"/>
                    <a:pt x="1080" y="60"/>
                  </a:cubicBezTo>
                  <a:cubicBezTo>
                    <a:pt x="1260" y="120"/>
                    <a:pt x="1440" y="570"/>
                    <a:pt x="1620" y="780"/>
                  </a:cubicBezTo>
                  <a:cubicBezTo>
                    <a:pt x="1800" y="990"/>
                    <a:pt x="2010" y="1380"/>
                    <a:pt x="2160" y="1320"/>
                  </a:cubicBezTo>
                  <a:cubicBezTo>
                    <a:pt x="2310" y="1260"/>
                    <a:pt x="2460" y="570"/>
                    <a:pt x="2520" y="420"/>
                  </a:cubicBezTo>
                </a:path>
              </a:pathLst>
            </a:custGeom>
            <a:noFill/>
            <a:ln cap="flat" cmpd="sng" w="9525">
              <a:solidFill>
                <a:schemeClr val="dk1"/>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Dell-2</dc:creator>
</cp:coreProperties>
</file>