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X/GT9DZIv2fmiE5oKnMzWJ0We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3786DB-D884-4221-897D-AE2CBA75D8C6}">
  <a:tblStyle styleId="{113786DB-D884-4221-897D-AE2CBA75D8C6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fill>
          <a:solidFill>
            <a:srgbClr val="DCE5EE"/>
          </a:solidFill>
        </a:fill>
      </a:tcStyle>
    </a:band1H>
    <a:band2H>
      <a:tcTxStyle/>
    </a:band2H>
    <a:band1V>
      <a:tcTxStyle/>
      <a:tcStyle>
        <a:fill>
          <a:solidFill>
            <a:srgbClr val="DCE5EE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customschemas.google.com/relationships/presentationmetadata" Target="meta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38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38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38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46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46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46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46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46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6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48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48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4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48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37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8" name="Google Shape;58;p41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" name="Google Shape;59;p41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" name="Google Shape;60;p4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41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5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36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36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35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-US"/>
              <a:t>  SCILAB LECTURE </a:t>
            </a:r>
            <a:br>
              <a:rPr lang="en-US"/>
            </a:br>
            <a:r>
              <a:rPr lang="en-US"/>
              <a:t>DISCRETE TIME SIGNALS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Ashok Ranade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delay(Discrete Time Signals)</a:t>
            </a:r>
            <a:endParaRPr/>
          </a:p>
        </p:txBody>
      </p:sp>
      <p:cxnSp>
        <p:nvCxnSpPr>
          <p:cNvPr id="215" name="Google Shape;215;p10"/>
          <p:cNvCxnSpPr/>
          <p:nvPr/>
        </p:nvCxnSpPr>
        <p:spPr>
          <a:xfrm>
            <a:off x="3815916" y="1808820"/>
            <a:ext cx="0" cy="1764196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0"/>
          <p:cNvCxnSpPr/>
          <p:nvPr/>
        </p:nvCxnSpPr>
        <p:spPr>
          <a:xfrm>
            <a:off x="899592" y="3573016"/>
            <a:ext cx="6624736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0"/>
          <p:cNvCxnSpPr/>
          <p:nvPr/>
        </p:nvCxnSpPr>
        <p:spPr>
          <a:xfrm>
            <a:off x="3815916" y="2420888"/>
            <a:ext cx="0" cy="115212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0"/>
          <p:cNvCxnSpPr/>
          <p:nvPr/>
        </p:nvCxnSpPr>
        <p:spPr>
          <a:xfrm>
            <a:off x="3239852" y="2690918"/>
            <a:ext cx="0" cy="88209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0"/>
          <p:cNvCxnSpPr/>
          <p:nvPr/>
        </p:nvCxnSpPr>
        <p:spPr>
          <a:xfrm>
            <a:off x="2663788" y="3131967"/>
            <a:ext cx="0" cy="45075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0"/>
          <p:cNvCxnSpPr/>
          <p:nvPr/>
        </p:nvCxnSpPr>
        <p:spPr>
          <a:xfrm>
            <a:off x="2123728" y="3366346"/>
            <a:ext cx="0" cy="22537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0"/>
          <p:cNvCxnSpPr/>
          <p:nvPr/>
        </p:nvCxnSpPr>
        <p:spPr>
          <a:xfrm>
            <a:off x="4427984" y="2690918"/>
            <a:ext cx="0" cy="88209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0"/>
          <p:cNvCxnSpPr/>
          <p:nvPr/>
        </p:nvCxnSpPr>
        <p:spPr>
          <a:xfrm>
            <a:off x="5076056" y="3122259"/>
            <a:ext cx="0" cy="45075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0"/>
          <p:cNvCxnSpPr/>
          <p:nvPr/>
        </p:nvCxnSpPr>
        <p:spPr>
          <a:xfrm>
            <a:off x="5724128" y="3356992"/>
            <a:ext cx="0" cy="22537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0"/>
          <p:cNvSpPr txBox="1"/>
          <p:nvPr/>
        </p:nvSpPr>
        <p:spPr>
          <a:xfrm>
            <a:off x="3635896" y="3591725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4247964" y="3573016"/>
            <a:ext cx="612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4868326" y="3537012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5521959" y="3537012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3023828" y="3579403"/>
            <a:ext cx="612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2447764" y="3537012"/>
            <a:ext cx="504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-2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907704" y="3537012"/>
            <a:ext cx="540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-3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1" name="Google Shape;231;p10"/>
          <p:cNvCxnSpPr/>
          <p:nvPr/>
        </p:nvCxnSpPr>
        <p:spPr>
          <a:xfrm>
            <a:off x="3815916" y="3488686"/>
            <a:ext cx="0" cy="1764196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0"/>
          <p:cNvCxnSpPr/>
          <p:nvPr/>
        </p:nvCxnSpPr>
        <p:spPr>
          <a:xfrm>
            <a:off x="1475656" y="5252882"/>
            <a:ext cx="6624736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0"/>
          <p:cNvCxnSpPr/>
          <p:nvPr/>
        </p:nvCxnSpPr>
        <p:spPr>
          <a:xfrm>
            <a:off x="4391980" y="4100754"/>
            <a:ext cx="0" cy="115212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0"/>
          <p:cNvCxnSpPr/>
          <p:nvPr/>
        </p:nvCxnSpPr>
        <p:spPr>
          <a:xfrm>
            <a:off x="3815916" y="4370784"/>
            <a:ext cx="0" cy="88209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0"/>
          <p:cNvCxnSpPr/>
          <p:nvPr/>
        </p:nvCxnSpPr>
        <p:spPr>
          <a:xfrm>
            <a:off x="3239852" y="4811833"/>
            <a:ext cx="0" cy="45075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0"/>
          <p:cNvCxnSpPr/>
          <p:nvPr/>
        </p:nvCxnSpPr>
        <p:spPr>
          <a:xfrm>
            <a:off x="2699792" y="5046212"/>
            <a:ext cx="0" cy="22537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0"/>
          <p:cNvCxnSpPr/>
          <p:nvPr/>
        </p:nvCxnSpPr>
        <p:spPr>
          <a:xfrm>
            <a:off x="5004048" y="4370784"/>
            <a:ext cx="0" cy="88209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0"/>
          <p:cNvCxnSpPr/>
          <p:nvPr/>
        </p:nvCxnSpPr>
        <p:spPr>
          <a:xfrm>
            <a:off x="5652120" y="4802125"/>
            <a:ext cx="0" cy="45075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0"/>
          <p:cNvCxnSpPr/>
          <p:nvPr/>
        </p:nvCxnSpPr>
        <p:spPr>
          <a:xfrm>
            <a:off x="6300192" y="5036858"/>
            <a:ext cx="0" cy="22537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0"/>
          <p:cNvSpPr txBox="1"/>
          <p:nvPr/>
        </p:nvSpPr>
        <p:spPr>
          <a:xfrm>
            <a:off x="3616215" y="5327009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4211960" y="5266736"/>
            <a:ext cx="612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4824028" y="5216878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472100" y="5216878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3023828" y="5279160"/>
            <a:ext cx="6120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2447764" y="5279160"/>
            <a:ext cx="504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-2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1691680" y="5271591"/>
            <a:ext cx="540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-3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6084168" y="5193196"/>
            <a:ext cx="3960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5126956" y="1988840"/>
            <a:ext cx="22605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y(n) = x(n-1)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2447764" y="1988840"/>
            <a:ext cx="7920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x(n)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3616215" y="5913276"/>
            <a:ext cx="9017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2600164" y="4021904"/>
            <a:ext cx="7920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y(n)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Shifting (delay)</a:t>
            </a:r>
            <a:endParaRPr/>
          </a:p>
        </p:txBody>
      </p:sp>
      <p:sp>
        <p:nvSpPr>
          <p:cNvPr id="257" name="Google Shape;257;p1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59" lvl="0" marL="320040" rtl="0" algn="l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 y(n) = x(n-n</a:t>
            </a:r>
            <a:r>
              <a:rPr baseline="-25000" lang="en-US"/>
              <a:t>0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If n</a:t>
            </a:r>
            <a:r>
              <a:rPr baseline="-25000" lang="en-US"/>
              <a:t>0</a:t>
            </a:r>
            <a:r>
              <a:rPr lang="en-US"/>
              <a:t> &gt; 0 the signal is shifted to the right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    Provides a delay of n</a:t>
            </a:r>
            <a:r>
              <a:rPr baseline="-25000" lang="en-US"/>
              <a:t>0</a:t>
            </a:r>
            <a:r>
              <a:rPr lang="en-US"/>
              <a:t> samples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Font typeface="Noto Sans Symbols"/>
              <a:buChar char="❑"/>
            </a:pPr>
            <a:r>
              <a:rPr lang="en-US"/>
              <a:t>x(n) = { 1, 2, 3, 4, 3, 2, 1}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y(n) = x(n-2)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y(n) = { 1, 2, 3, 4, 3, 2, 1}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cxnSp>
        <p:nvCxnSpPr>
          <p:cNvPr id="258" name="Google Shape;258;p11"/>
          <p:cNvCxnSpPr/>
          <p:nvPr/>
        </p:nvCxnSpPr>
        <p:spPr>
          <a:xfrm rot="10800000">
            <a:off x="3352800" y="3429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11"/>
          <p:cNvCxnSpPr/>
          <p:nvPr/>
        </p:nvCxnSpPr>
        <p:spPr>
          <a:xfrm rot="10800000">
            <a:off x="2701635" y="48768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shifting(Advance)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59" lvl="0" marL="320040" rtl="0" algn="l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 y(n) = x(n-n</a:t>
            </a:r>
            <a:r>
              <a:rPr baseline="-25000" lang="en-US"/>
              <a:t>0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If n</a:t>
            </a:r>
            <a:r>
              <a:rPr baseline="-25000" lang="en-US"/>
              <a:t>0</a:t>
            </a:r>
            <a:r>
              <a:rPr lang="en-US"/>
              <a:t> &lt; 0 the signal is shifted to the left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    Provides an advance  of n</a:t>
            </a:r>
            <a:r>
              <a:rPr baseline="-25000" lang="en-US"/>
              <a:t>0</a:t>
            </a:r>
            <a:r>
              <a:rPr lang="en-US"/>
              <a:t> samples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Font typeface="Noto Sans Symbols"/>
              <a:buChar char="❑"/>
            </a:pPr>
            <a:r>
              <a:rPr lang="en-US"/>
              <a:t>x(n) = { 1, 2, 3, 4, 3, 2, 1}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y(n) = x(n+2)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y(n) = { 1, 2, 3, 4, 3, 2, 1}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   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cxnSp>
        <p:nvCxnSpPr>
          <p:cNvPr id="266" name="Google Shape;266;p12"/>
          <p:cNvCxnSpPr/>
          <p:nvPr/>
        </p:nvCxnSpPr>
        <p:spPr>
          <a:xfrm rot="10800000">
            <a:off x="3352800" y="34290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7" name="Google Shape;267;p12"/>
          <p:cNvCxnSpPr/>
          <p:nvPr/>
        </p:nvCxnSpPr>
        <p:spPr>
          <a:xfrm rot="10800000">
            <a:off x="4114800" y="4793673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assignment</a:t>
            </a:r>
            <a:endParaRPr/>
          </a:p>
        </p:txBody>
      </p:sp>
      <p:sp>
        <p:nvSpPr>
          <p:cNvPr id="273" name="Google Shape;273;p1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Write a program to demonstrate the delay or advance of a digital signal. For this do the  following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Define a digital pulse xp by generating a sequence of arbitrary N numbers. The pulse starts at n =0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Vary n from -3N to 3N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Generate x by putting appropriate sequences of zeros to the right and left of the pulse xp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Generate y = x(n-nd) or y = x(n+nd)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 possible output. (Delay)</a:t>
            </a:r>
            <a:endParaRPr/>
          </a:p>
        </p:txBody>
      </p:sp>
      <p:pic>
        <p:nvPicPr>
          <p:cNvPr id="279" name="Google Shape;2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484" y="1772816"/>
            <a:ext cx="6335439" cy="477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 possible output (Advance)</a:t>
            </a:r>
            <a:endParaRPr/>
          </a:p>
        </p:txBody>
      </p:sp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204" y="1730255"/>
            <a:ext cx="6153156" cy="464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Twentieth Century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Program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sz="4000"/>
          </a:p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clear</a:t>
            </a:r>
            <a:r>
              <a:rPr b="1" i="1" lang="en-US"/>
              <a:t>;</a:t>
            </a:r>
            <a:r>
              <a:rPr lang="en-US"/>
              <a:t> </a:t>
            </a:r>
            <a:r>
              <a:rPr b="1" lang="en-US"/>
              <a:t>clf</a:t>
            </a:r>
            <a:r>
              <a:rPr b="1" i="1" lang="en-US"/>
              <a:t>;</a:t>
            </a:r>
            <a:r>
              <a:rPr lang="en-US"/>
              <a:t> clc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xp </a:t>
            </a:r>
            <a:r>
              <a:rPr b="1" lang="en-US"/>
              <a:t>=</a:t>
            </a:r>
            <a:r>
              <a:rPr lang="en-US"/>
              <a:t> [1 1 2 3 4 3 2 1 1 0]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nd </a:t>
            </a:r>
            <a:r>
              <a:rPr b="1" lang="en-US"/>
              <a:t>=</a:t>
            </a:r>
            <a:r>
              <a:rPr lang="en-US"/>
              <a:t> 5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N </a:t>
            </a:r>
            <a:r>
              <a:rPr b="1" lang="en-US"/>
              <a:t>=</a:t>
            </a:r>
            <a:r>
              <a:rPr lang="en-US"/>
              <a:t> length(xp)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n </a:t>
            </a:r>
            <a:r>
              <a:rPr b="1" lang="en-US"/>
              <a:t>=</a:t>
            </a:r>
            <a:r>
              <a:rPr lang="en-US"/>
              <a:t> </a:t>
            </a:r>
            <a:r>
              <a:rPr b="1" lang="en-US"/>
              <a:t>-</a:t>
            </a:r>
            <a:r>
              <a:rPr lang="en-US"/>
              <a:t>3</a:t>
            </a:r>
            <a:r>
              <a:rPr b="1" lang="en-US"/>
              <a:t>*</a:t>
            </a:r>
            <a:r>
              <a:rPr lang="en-US"/>
              <a:t>N</a:t>
            </a:r>
            <a:r>
              <a:rPr b="1" lang="en-US"/>
              <a:t>:</a:t>
            </a:r>
            <a:r>
              <a:rPr lang="en-US"/>
              <a:t>3</a:t>
            </a:r>
            <a:r>
              <a:rPr b="1" lang="en-US"/>
              <a:t>*</a:t>
            </a:r>
            <a:r>
              <a:rPr lang="en-US"/>
              <a:t>N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x </a:t>
            </a:r>
            <a:r>
              <a:rPr b="1" lang="en-US"/>
              <a:t>=</a:t>
            </a:r>
            <a:r>
              <a:rPr lang="en-US"/>
              <a:t> [zeros(1</a:t>
            </a:r>
            <a:r>
              <a:rPr b="1" i="1" lang="en-US"/>
              <a:t>,</a:t>
            </a:r>
            <a:r>
              <a:rPr lang="en-US"/>
              <a:t>3</a:t>
            </a:r>
            <a:r>
              <a:rPr b="1" lang="en-US"/>
              <a:t>*</a:t>
            </a:r>
            <a:r>
              <a:rPr lang="en-US"/>
              <a:t>N)</a:t>
            </a:r>
            <a:r>
              <a:rPr b="1" i="1" lang="en-US"/>
              <a:t>,</a:t>
            </a:r>
            <a:r>
              <a:rPr lang="en-US"/>
              <a:t>xp</a:t>
            </a:r>
            <a:r>
              <a:rPr b="1" i="1" lang="en-US"/>
              <a:t>,</a:t>
            </a:r>
            <a:r>
              <a:rPr lang="en-US"/>
              <a:t>zeros(1</a:t>
            </a:r>
            <a:r>
              <a:rPr b="1" i="1" lang="en-US"/>
              <a:t>,</a:t>
            </a:r>
            <a:r>
              <a:rPr lang="en-US"/>
              <a:t>(2</a:t>
            </a:r>
            <a:r>
              <a:rPr b="1" lang="en-US"/>
              <a:t>*</a:t>
            </a:r>
            <a:r>
              <a:rPr lang="en-US"/>
              <a:t>N</a:t>
            </a:r>
            <a:r>
              <a:rPr b="1" lang="en-US"/>
              <a:t>+</a:t>
            </a:r>
            <a:r>
              <a:rPr lang="en-US"/>
              <a:t>1))]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y </a:t>
            </a:r>
            <a:r>
              <a:rPr b="1" lang="en-US"/>
              <a:t>=</a:t>
            </a:r>
            <a:r>
              <a:rPr lang="en-US"/>
              <a:t> [zeros(1</a:t>
            </a:r>
            <a:r>
              <a:rPr b="1" i="1" lang="en-US"/>
              <a:t>,</a:t>
            </a:r>
            <a:r>
              <a:rPr lang="en-US"/>
              <a:t>3</a:t>
            </a:r>
            <a:r>
              <a:rPr b="1" lang="en-US"/>
              <a:t>*</a:t>
            </a:r>
            <a:r>
              <a:rPr lang="en-US"/>
              <a:t>N</a:t>
            </a:r>
            <a:r>
              <a:rPr b="1" lang="en-US"/>
              <a:t>+</a:t>
            </a:r>
            <a:r>
              <a:rPr lang="en-US"/>
              <a:t>nd)</a:t>
            </a:r>
            <a:r>
              <a:rPr b="1" i="1" lang="en-US"/>
              <a:t>,</a:t>
            </a:r>
            <a:r>
              <a:rPr lang="en-US"/>
              <a:t>xp</a:t>
            </a:r>
            <a:r>
              <a:rPr b="1" i="1" lang="en-US"/>
              <a:t>,</a:t>
            </a:r>
            <a:r>
              <a:rPr lang="en-US"/>
              <a:t>zeros(1</a:t>
            </a:r>
            <a:r>
              <a:rPr b="1" i="1" lang="en-US"/>
              <a:t>,</a:t>
            </a:r>
            <a:r>
              <a:rPr lang="en-US"/>
              <a:t>(2</a:t>
            </a:r>
            <a:r>
              <a:rPr b="1" lang="en-US"/>
              <a:t>*</a:t>
            </a:r>
            <a:r>
              <a:rPr lang="en-US"/>
              <a:t>N</a:t>
            </a:r>
            <a:r>
              <a:rPr b="1" lang="en-US"/>
              <a:t>+</a:t>
            </a:r>
            <a:r>
              <a:rPr lang="en-US"/>
              <a:t>1)</a:t>
            </a:r>
            <a:r>
              <a:rPr b="1" lang="en-US"/>
              <a:t>-</a:t>
            </a:r>
            <a:r>
              <a:rPr lang="en-US"/>
              <a:t>nd)]</a:t>
            </a:r>
            <a:r>
              <a:rPr b="1" i="1" lang="en-US"/>
              <a:t>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continued</a:t>
            </a:r>
            <a:endParaRPr/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b="1" lang="en-US"/>
              <a:t>subplot</a:t>
            </a:r>
            <a:r>
              <a:rPr lang="en-US"/>
              <a:t>(211)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plot2d3(n</a:t>
            </a:r>
            <a:r>
              <a:rPr b="1" i="1" lang="en-US"/>
              <a:t>,</a:t>
            </a:r>
            <a:r>
              <a:rPr lang="en-US"/>
              <a:t>x)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b="1" lang="en-US"/>
              <a:t>xlabel</a:t>
            </a:r>
            <a:r>
              <a:rPr lang="en-US"/>
              <a:t>("n"</a:t>
            </a:r>
            <a:r>
              <a:rPr b="1" i="1" lang="en-US"/>
              <a:t>,</a:t>
            </a:r>
            <a:r>
              <a:rPr lang="en-US"/>
              <a:t>"fontsize"</a:t>
            </a:r>
            <a:r>
              <a:rPr b="1" i="1" lang="en-US"/>
              <a:t>,</a:t>
            </a:r>
            <a:r>
              <a:rPr lang="en-US"/>
              <a:t>4)</a:t>
            </a:r>
            <a:r>
              <a:rPr b="1" i="1" lang="en-US"/>
              <a:t>;</a:t>
            </a:r>
            <a:r>
              <a:rPr lang="en-US"/>
              <a:t> </a:t>
            </a:r>
            <a:r>
              <a:rPr b="1" lang="en-US"/>
              <a:t>ylabel</a:t>
            </a:r>
            <a:r>
              <a:rPr lang="en-US"/>
              <a:t>("x"</a:t>
            </a:r>
            <a:r>
              <a:rPr b="1" i="1" lang="en-US"/>
              <a:t>,</a:t>
            </a:r>
            <a:r>
              <a:rPr lang="en-US"/>
              <a:t>"fontsize"</a:t>
            </a:r>
            <a:r>
              <a:rPr b="1" i="1" lang="en-US"/>
              <a:t>,</a:t>
            </a:r>
            <a:r>
              <a:rPr lang="en-US"/>
              <a:t>4)</a:t>
            </a:r>
            <a:r>
              <a:rPr b="1" i="1" lang="en-US"/>
              <a:t>;</a:t>
            </a:r>
            <a:r>
              <a:rPr lang="en-US"/>
              <a:t> </a:t>
            </a:r>
            <a:r>
              <a:rPr b="1" lang="en-US"/>
              <a:t>title</a:t>
            </a:r>
            <a:r>
              <a:rPr lang="en-US"/>
              <a:t>("The digital pulse"</a:t>
            </a:r>
            <a:r>
              <a:rPr b="1" i="1" lang="en-US"/>
              <a:t>,</a:t>
            </a:r>
            <a:r>
              <a:rPr lang="en-US"/>
              <a:t>"fontsize"</a:t>
            </a:r>
            <a:r>
              <a:rPr b="1" i="1" lang="en-US"/>
              <a:t>,</a:t>
            </a:r>
            <a:r>
              <a:rPr lang="en-US"/>
              <a:t>4) </a:t>
            </a:r>
            <a:r>
              <a:rPr b="1" lang="en-US"/>
              <a:t>subplot</a:t>
            </a:r>
            <a:r>
              <a:rPr lang="en-US"/>
              <a:t>(212)</a:t>
            </a:r>
            <a:r>
              <a:rPr b="1" i="1" lang="en-US"/>
              <a:t>;</a:t>
            </a:r>
            <a:r>
              <a:rPr lang="en-US"/>
              <a:t> plot2d3(n</a:t>
            </a:r>
            <a:r>
              <a:rPr b="1" i="1" lang="en-US"/>
              <a:t>,</a:t>
            </a:r>
            <a:r>
              <a:rPr lang="en-US"/>
              <a:t>y)</a:t>
            </a:r>
            <a:r>
              <a:rPr b="1" i="1" lang="en-US"/>
              <a:t>;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b="1" lang="en-US"/>
              <a:t>xlabel</a:t>
            </a:r>
            <a:r>
              <a:rPr lang="en-US"/>
              <a:t>("n"</a:t>
            </a:r>
            <a:r>
              <a:rPr b="1" i="1" lang="en-US"/>
              <a:t>,</a:t>
            </a:r>
            <a:r>
              <a:rPr lang="en-US"/>
              <a:t>"fontsize"</a:t>
            </a:r>
            <a:r>
              <a:rPr b="1" i="1" lang="en-US"/>
              <a:t>,</a:t>
            </a:r>
            <a:r>
              <a:rPr lang="en-US"/>
              <a:t>4)</a:t>
            </a:r>
            <a:r>
              <a:rPr b="1" i="1" lang="en-US"/>
              <a:t>;</a:t>
            </a:r>
            <a:r>
              <a:rPr lang="en-US"/>
              <a:t> </a:t>
            </a:r>
            <a:r>
              <a:rPr b="1" lang="en-US"/>
              <a:t>ylabel</a:t>
            </a:r>
            <a:r>
              <a:rPr lang="en-US"/>
              <a:t>("y"</a:t>
            </a:r>
            <a:r>
              <a:rPr b="1" i="1" lang="en-US"/>
              <a:t>,</a:t>
            </a:r>
            <a:r>
              <a:rPr lang="en-US"/>
              <a:t>"fontsize"</a:t>
            </a:r>
            <a:r>
              <a:rPr b="1" i="1" lang="en-US"/>
              <a:t>,</a:t>
            </a:r>
            <a:r>
              <a:rPr lang="en-US"/>
              <a:t>4)</a:t>
            </a:r>
            <a:r>
              <a:rPr b="1" i="1" lang="en-US"/>
              <a:t>;</a:t>
            </a:r>
            <a:r>
              <a:rPr lang="en-US"/>
              <a:t> </a:t>
            </a:r>
            <a:r>
              <a:rPr b="1" lang="en-US"/>
              <a:t>title</a:t>
            </a:r>
            <a:r>
              <a:rPr lang="en-US"/>
              <a:t>("The advanced digital pulse nd= 6 "</a:t>
            </a:r>
            <a:r>
              <a:rPr b="1" i="1" lang="en-US"/>
              <a:t>,</a:t>
            </a:r>
            <a:r>
              <a:rPr lang="en-US"/>
              <a:t>"fontsize"</a:t>
            </a:r>
            <a:r>
              <a:rPr b="1" i="1" lang="en-US"/>
              <a:t>,</a:t>
            </a:r>
            <a:r>
              <a:rPr lang="en-US"/>
              <a:t>4)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scaling</a:t>
            </a:r>
            <a:endParaRPr/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Background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Audio recording and playing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Old disc records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Two major speeds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  Recording and playing speeds must be same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</a:t>
            </a:r>
            <a:endParaRPr/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3825044"/>
            <a:ext cx="1224136" cy="108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Result of unequal speeds </a:t>
            </a:r>
            <a:endParaRPr/>
          </a:p>
        </p:txBody>
      </p:sp>
      <p:cxnSp>
        <p:nvCxnSpPr>
          <p:cNvPr id="310" name="Google Shape;310;p19"/>
          <p:cNvCxnSpPr/>
          <p:nvPr/>
        </p:nvCxnSpPr>
        <p:spPr>
          <a:xfrm>
            <a:off x="1763688" y="1988840"/>
            <a:ext cx="0" cy="165618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9"/>
          <p:cNvCxnSpPr/>
          <p:nvPr/>
        </p:nvCxnSpPr>
        <p:spPr>
          <a:xfrm>
            <a:off x="1763688" y="3645024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9"/>
          <p:cNvSpPr/>
          <p:nvPr/>
        </p:nvSpPr>
        <p:spPr>
          <a:xfrm>
            <a:off x="1759527" y="2989550"/>
            <a:ext cx="3879273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1771983" y="4711661"/>
            <a:ext cx="2232248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14" name="Google Shape;314;p19"/>
          <p:cNvCxnSpPr/>
          <p:nvPr/>
        </p:nvCxnSpPr>
        <p:spPr>
          <a:xfrm>
            <a:off x="1763688" y="3681028"/>
            <a:ext cx="0" cy="165618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9"/>
          <p:cNvCxnSpPr/>
          <p:nvPr/>
        </p:nvCxnSpPr>
        <p:spPr>
          <a:xfrm>
            <a:off x="1799692" y="5337212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9"/>
          <p:cNvSpPr txBox="1"/>
          <p:nvPr/>
        </p:nvSpPr>
        <p:spPr>
          <a:xfrm>
            <a:off x="4190167" y="1947276"/>
            <a:ext cx="31683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Recorded at  lower speed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4234733" y="4307305"/>
            <a:ext cx="31683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Played  at  higher  speed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3699162" y="5913276"/>
            <a:ext cx="45812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Shorter duration and higher frequencies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appy birthday, Donald Duck! | Blogs"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9" y="4400929"/>
            <a:ext cx="1116124" cy="151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 sz="3600"/>
              <a:t>Transformation of independent variable</a:t>
            </a:r>
            <a:endParaRPr sz="3600"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Time Shift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Delay or advance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Time scaling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Compression or Expansion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Time inversion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Combined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Result of unequal speeds </a:t>
            </a:r>
            <a:endParaRPr/>
          </a:p>
        </p:txBody>
      </p:sp>
      <p:cxnSp>
        <p:nvCxnSpPr>
          <p:cNvPr id="325" name="Google Shape;325;p20"/>
          <p:cNvCxnSpPr/>
          <p:nvPr/>
        </p:nvCxnSpPr>
        <p:spPr>
          <a:xfrm>
            <a:off x="1763688" y="1988840"/>
            <a:ext cx="0" cy="165618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0"/>
          <p:cNvCxnSpPr/>
          <p:nvPr/>
        </p:nvCxnSpPr>
        <p:spPr>
          <a:xfrm>
            <a:off x="1763688" y="3645024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0"/>
          <p:cNvSpPr/>
          <p:nvPr/>
        </p:nvSpPr>
        <p:spPr>
          <a:xfrm>
            <a:off x="1771982" y="4716024"/>
            <a:ext cx="3879273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763688" y="3044216"/>
            <a:ext cx="2232248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>
            <a:off x="1763688" y="3681028"/>
            <a:ext cx="0" cy="165618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0"/>
          <p:cNvCxnSpPr/>
          <p:nvPr/>
        </p:nvCxnSpPr>
        <p:spPr>
          <a:xfrm>
            <a:off x="1799692" y="5337212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20"/>
          <p:cNvSpPr txBox="1"/>
          <p:nvPr/>
        </p:nvSpPr>
        <p:spPr>
          <a:xfrm>
            <a:off x="4190167" y="1947276"/>
            <a:ext cx="31683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Recorded at  higher speed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5256076" y="3933056"/>
            <a:ext cx="31683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Played  at  lower speed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3699162" y="5913276"/>
            <a:ext cx="45812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Longer  duration and lower frequencies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descr="Very Dangerous Man Cartoon Vector Illustration Stock Illustration ..." id="334" name="Google Shape;334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descr="Very Dangerous Man Cartoon Vector Illustration Stock Illustration ..." id="335" name="Google Shape;335;p2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10" y="4186132"/>
            <a:ext cx="1583432" cy="190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Record at one speed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Play at same speed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Record at desired speed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Disadvantage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Quality gets degraded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Can be avoided by digital signal processing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Digital Formats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There are often different sampling rates in different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formats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CD audio : 44. 1kHz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Audio tape : 48 KHz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If it is required to play the data recorded in one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format into another format the rate the data has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to be processed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Interpolation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Consider 48 Khz sampling rate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 piece of music is recorded for one minute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It is to be played with format having 96 KHz sampling rate.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If it is played directly what will happen ?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Clearly the piece will finish in half the time.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So we need to insert one extra sample for every sample of original record.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Interpolation is required(Expansion or up-sampling)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Up-sampling </a:t>
            </a:r>
            <a:endParaRPr/>
          </a:p>
        </p:txBody>
      </p:sp>
      <p:cxnSp>
        <p:nvCxnSpPr>
          <p:cNvPr id="360" name="Google Shape;360;p24"/>
          <p:cNvCxnSpPr/>
          <p:nvPr/>
        </p:nvCxnSpPr>
        <p:spPr>
          <a:xfrm>
            <a:off x="1763688" y="1988840"/>
            <a:ext cx="0" cy="165618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24"/>
          <p:cNvCxnSpPr/>
          <p:nvPr/>
        </p:nvCxnSpPr>
        <p:spPr>
          <a:xfrm>
            <a:off x="1763688" y="2996952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24"/>
          <p:cNvSpPr/>
          <p:nvPr/>
        </p:nvSpPr>
        <p:spPr>
          <a:xfrm>
            <a:off x="1771982" y="3645024"/>
            <a:ext cx="3879273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1763688" y="2384884"/>
            <a:ext cx="2232248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64" name="Google Shape;364;p24"/>
          <p:cNvCxnSpPr/>
          <p:nvPr/>
        </p:nvCxnSpPr>
        <p:spPr>
          <a:xfrm>
            <a:off x="1763688" y="3681028"/>
            <a:ext cx="0" cy="273630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1771982" y="4329100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24"/>
          <p:cNvSpPr txBox="1"/>
          <p:nvPr/>
        </p:nvSpPr>
        <p:spPr>
          <a:xfrm>
            <a:off x="4190166" y="1947276"/>
            <a:ext cx="40902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Recorded at  48 KHz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5868144" y="3586499"/>
            <a:ext cx="442849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(Interpolated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Expanded,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Up sampled)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descr="Very Dangerous Man Cartoon Vector Illustration Stock Illustration ..." id="368" name="Google Shape;368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descr="Very Dangerous Man Cartoon Vector Illustration Stock Illustration ..." id="369" name="Google Shape;369;p2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1763688" y="5251721"/>
            <a:ext cx="2232248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4463988" y="5589240"/>
            <a:ext cx="274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Played at 96 KHz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72" name="Google Shape;372;p24"/>
          <p:cNvCxnSpPr/>
          <p:nvPr/>
        </p:nvCxnSpPr>
        <p:spPr>
          <a:xfrm>
            <a:off x="1763688" y="5877272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Decimation</a:t>
            </a:r>
            <a:endParaRPr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But if a piece of music recorded with higher sampling rate is to be played using format having lower sampling  rate?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Here some samples have to be discarded to keep the time same.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This is called decimation(Compression or Down-sampling)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Down -sampling </a:t>
            </a:r>
            <a:endParaRPr/>
          </a:p>
        </p:txBody>
      </p:sp>
      <p:cxnSp>
        <p:nvCxnSpPr>
          <p:cNvPr id="384" name="Google Shape;384;p26"/>
          <p:cNvCxnSpPr/>
          <p:nvPr/>
        </p:nvCxnSpPr>
        <p:spPr>
          <a:xfrm>
            <a:off x="1763688" y="1988840"/>
            <a:ext cx="0" cy="165618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26"/>
          <p:cNvCxnSpPr/>
          <p:nvPr/>
        </p:nvCxnSpPr>
        <p:spPr>
          <a:xfrm>
            <a:off x="1799692" y="2996952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26"/>
          <p:cNvSpPr/>
          <p:nvPr/>
        </p:nvSpPr>
        <p:spPr>
          <a:xfrm>
            <a:off x="1771982" y="2348880"/>
            <a:ext cx="3879273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87" name="Google Shape;387;p26"/>
          <p:cNvCxnSpPr/>
          <p:nvPr/>
        </p:nvCxnSpPr>
        <p:spPr>
          <a:xfrm>
            <a:off x="1763688" y="3681028"/>
            <a:ext cx="0" cy="2736304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6"/>
          <p:cNvCxnSpPr/>
          <p:nvPr/>
        </p:nvCxnSpPr>
        <p:spPr>
          <a:xfrm>
            <a:off x="1799692" y="4329100"/>
            <a:ext cx="54006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26"/>
          <p:cNvSpPr txBox="1"/>
          <p:nvPr/>
        </p:nvSpPr>
        <p:spPr>
          <a:xfrm>
            <a:off x="4190166" y="1947276"/>
            <a:ext cx="40902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Recorded at  96 KHz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5831770" y="3421159"/>
            <a:ext cx="442849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(Decimated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Compressed,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Down sampled)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descr="Very Dangerous Man Cartoon Vector Illustration Stock Illustration ..." id="391" name="Google Shape;391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descr="Very Dangerous Man Cartoon Vector Illustration Stock Illustration ..." id="392" name="Google Shape;392;p2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1763688" y="3717032"/>
            <a:ext cx="2232248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5890917" y="5589240"/>
            <a:ext cx="274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Played at 48 KHz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835696" y="5287725"/>
            <a:ext cx="3879273" cy="1201615"/>
          </a:xfrm>
          <a:custGeom>
            <a:rect b="b" l="l" r="r" t="t"/>
            <a:pathLst>
              <a:path extrusionOk="0" h="1201615" w="3879273">
                <a:moveTo>
                  <a:pt x="0" y="654195"/>
                </a:moveTo>
                <a:cubicBezTo>
                  <a:pt x="85436" y="366713"/>
                  <a:pt x="170873" y="79232"/>
                  <a:pt x="235528" y="30741"/>
                </a:cubicBezTo>
                <a:cubicBezTo>
                  <a:pt x="300183" y="-17750"/>
                  <a:pt x="316346" y="333232"/>
                  <a:pt x="387928" y="363250"/>
                </a:cubicBezTo>
                <a:cubicBezTo>
                  <a:pt x="459510" y="393268"/>
                  <a:pt x="544945" y="86159"/>
                  <a:pt x="665018" y="210850"/>
                </a:cubicBezTo>
                <a:cubicBezTo>
                  <a:pt x="785091" y="335541"/>
                  <a:pt x="976746" y="1146031"/>
                  <a:pt x="1108364" y="1111395"/>
                </a:cubicBezTo>
                <a:cubicBezTo>
                  <a:pt x="1239982" y="1076759"/>
                  <a:pt x="1343892" y="60759"/>
                  <a:pt x="1454728" y="3032"/>
                </a:cubicBezTo>
                <a:cubicBezTo>
                  <a:pt x="1565564" y="-54695"/>
                  <a:pt x="1678709" y="730396"/>
                  <a:pt x="1773382" y="765032"/>
                </a:cubicBezTo>
                <a:cubicBezTo>
                  <a:pt x="1868055" y="799668"/>
                  <a:pt x="1930400" y="141577"/>
                  <a:pt x="2022764" y="210850"/>
                </a:cubicBezTo>
                <a:cubicBezTo>
                  <a:pt x="2115128" y="280123"/>
                  <a:pt x="2253673" y="1067523"/>
                  <a:pt x="2327564" y="1180668"/>
                </a:cubicBezTo>
                <a:cubicBezTo>
                  <a:pt x="2401455" y="1293813"/>
                  <a:pt x="2419927" y="912814"/>
                  <a:pt x="2466109" y="889723"/>
                </a:cubicBezTo>
                <a:cubicBezTo>
                  <a:pt x="2512291" y="866632"/>
                  <a:pt x="2519219" y="1164505"/>
                  <a:pt x="2604655" y="1042123"/>
                </a:cubicBezTo>
                <a:cubicBezTo>
                  <a:pt x="2690091" y="919741"/>
                  <a:pt x="2879437" y="176214"/>
                  <a:pt x="2978728" y="155432"/>
                </a:cubicBezTo>
                <a:cubicBezTo>
                  <a:pt x="3078019" y="134650"/>
                  <a:pt x="3105727" y="887414"/>
                  <a:pt x="3200400" y="917432"/>
                </a:cubicBezTo>
                <a:cubicBezTo>
                  <a:pt x="3295073" y="947450"/>
                  <a:pt x="3489037" y="434832"/>
                  <a:pt x="3546764" y="335541"/>
                </a:cubicBezTo>
                <a:cubicBezTo>
                  <a:pt x="3604491" y="236250"/>
                  <a:pt x="3491346" y="233940"/>
                  <a:pt x="3546764" y="321686"/>
                </a:cubicBezTo>
                <a:cubicBezTo>
                  <a:pt x="3602182" y="409431"/>
                  <a:pt x="3879273" y="862014"/>
                  <a:pt x="3879273" y="862014"/>
                </a:cubicBezTo>
                <a:lnTo>
                  <a:pt x="3879273" y="862014"/>
                </a:lnTo>
              </a:path>
            </a:pathLst>
          </a:custGeom>
          <a:noFill/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lang="en-US"/>
              <a:t>Time scaling for discrete time signals</a:t>
            </a:r>
            <a:endParaRPr/>
          </a:p>
        </p:txBody>
      </p:sp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Decimation refers to the process of reducing signal length by discarding signal samples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y(n) = x(Mn)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M is an integer.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Every M</a:t>
            </a:r>
            <a:r>
              <a:rPr baseline="30000" lang="en-US"/>
              <a:t>th </a:t>
            </a:r>
            <a:r>
              <a:rPr lang="en-US"/>
              <a:t>sample of x(n) is kept and discarding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(M-1) samples in between.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Example -  Decimation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 y(n) = x(2n)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graphicFrame>
        <p:nvGraphicFramePr>
          <p:cNvPr id="408" name="Google Shape;408;p28"/>
          <p:cNvGraphicFramePr/>
          <p:nvPr/>
        </p:nvGraphicFramePr>
        <p:xfrm>
          <a:off x="1219200" y="304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{113786DB-D884-4221-897D-AE2CBA75D8C6}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 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x(n)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y(n)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9" name="Google Shape;409;p28"/>
          <p:cNvSpPr txBox="1"/>
          <p:nvPr/>
        </p:nvSpPr>
        <p:spPr>
          <a:xfrm>
            <a:off x="1583668" y="4761148"/>
            <a:ext cx="248427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y(0) = x(0) =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y(-1) = x(-2)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y(-2) = x(-4)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y(1) = x(2)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y(2) = x(4) = 3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Decimation program</a:t>
            </a:r>
            <a:endParaRPr/>
          </a:p>
        </p:txBody>
      </p:sp>
      <p:sp>
        <p:nvSpPr>
          <p:cNvPr id="415" name="Google Shape;415;p2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Inputs to the program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x an array of numbers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M order of decimation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Output in array 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Example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M = 3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x = 1.   8.   4.   5.   9.   7.   4.   6.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y = 1.   5.   4.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Delay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2555776" y="3645024"/>
            <a:ext cx="6955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37" name="Google Shape;137;p3"/>
          <p:cNvGrpSpPr/>
          <p:nvPr/>
        </p:nvGrpSpPr>
        <p:grpSpPr>
          <a:xfrm>
            <a:off x="935596" y="1880828"/>
            <a:ext cx="5436604" cy="1632548"/>
            <a:chOff x="935596" y="1880828"/>
            <a:chExt cx="5436604" cy="1632548"/>
          </a:xfrm>
        </p:grpSpPr>
        <p:cxnSp>
          <p:nvCxnSpPr>
            <p:cNvPr id="138" name="Google Shape;138;p3"/>
            <p:cNvCxnSpPr/>
            <p:nvPr/>
          </p:nvCxnSpPr>
          <p:spPr>
            <a:xfrm>
              <a:off x="1799692" y="1880828"/>
              <a:ext cx="0" cy="1548172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1799692" y="3415145"/>
              <a:ext cx="4572508" cy="0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3"/>
            <p:cNvSpPr/>
            <p:nvPr/>
          </p:nvSpPr>
          <p:spPr>
            <a:xfrm>
              <a:off x="1842655" y="2512407"/>
              <a:ext cx="1835422" cy="1000969"/>
            </a:xfrm>
            <a:custGeom>
              <a:rect b="b" l="l" r="r" t="t"/>
              <a:pathLst>
                <a:path extrusionOk="0" h="1000969" w="1835422">
                  <a:moveTo>
                    <a:pt x="0" y="895811"/>
                  </a:moveTo>
                  <a:cubicBezTo>
                    <a:pt x="76199" y="656820"/>
                    <a:pt x="152399" y="417829"/>
                    <a:pt x="277090" y="341629"/>
                  </a:cubicBezTo>
                  <a:cubicBezTo>
                    <a:pt x="401781" y="265429"/>
                    <a:pt x="598054" y="494029"/>
                    <a:pt x="748145" y="438611"/>
                  </a:cubicBezTo>
                  <a:cubicBezTo>
                    <a:pt x="898236" y="383193"/>
                    <a:pt x="1006763" y="-69389"/>
                    <a:pt x="1177636" y="9120"/>
                  </a:cubicBezTo>
                  <a:cubicBezTo>
                    <a:pt x="1348509" y="87629"/>
                    <a:pt x="1671781" y="757266"/>
                    <a:pt x="1773381" y="909666"/>
                  </a:cubicBezTo>
                  <a:cubicBezTo>
                    <a:pt x="1874981" y="1062066"/>
                    <a:pt x="1831108" y="992793"/>
                    <a:pt x="1787236" y="923520"/>
                  </a:cubicBezTo>
                </a:path>
              </a:pathLst>
            </a:custGeom>
            <a:noFill/>
            <a:ln cap="flat" cmpd="sng" w="3810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935596" y="2276872"/>
              <a:ext cx="9721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x(t)</a:t>
              </a:r>
              <a:endParaRPr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42" name="Google Shape;142;p3"/>
          <p:cNvSpPr txBox="1"/>
          <p:nvPr/>
        </p:nvSpPr>
        <p:spPr>
          <a:xfrm>
            <a:off x="1691680" y="3363379"/>
            <a:ext cx="695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2544342" y="3356992"/>
            <a:ext cx="695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480446" y="3356992"/>
            <a:ext cx="695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935596" y="4229799"/>
            <a:ext cx="5436604" cy="2115525"/>
            <a:chOff x="935596" y="4229799"/>
            <a:chExt cx="5436604" cy="2115525"/>
          </a:xfrm>
        </p:grpSpPr>
        <p:cxnSp>
          <p:nvCxnSpPr>
            <p:cNvPr id="146" name="Google Shape;146;p3"/>
            <p:cNvCxnSpPr/>
            <p:nvPr/>
          </p:nvCxnSpPr>
          <p:spPr>
            <a:xfrm>
              <a:off x="1799692" y="4229799"/>
              <a:ext cx="0" cy="1159666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1799692" y="5375610"/>
              <a:ext cx="4572508" cy="0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3"/>
            <p:cNvSpPr/>
            <p:nvPr/>
          </p:nvSpPr>
          <p:spPr>
            <a:xfrm>
              <a:off x="2727502" y="4472872"/>
              <a:ext cx="1835422" cy="1000969"/>
            </a:xfrm>
            <a:custGeom>
              <a:rect b="b" l="l" r="r" t="t"/>
              <a:pathLst>
                <a:path extrusionOk="0" h="1000969" w="1835422">
                  <a:moveTo>
                    <a:pt x="0" y="895811"/>
                  </a:moveTo>
                  <a:cubicBezTo>
                    <a:pt x="76199" y="656820"/>
                    <a:pt x="152399" y="417829"/>
                    <a:pt x="277090" y="341629"/>
                  </a:cubicBezTo>
                  <a:cubicBezTo>
                    <a:pt x="401781" y="265429"/>
                    <a:pt x="598054" y="494029"/>
                    <a:pt x="748145" y="438611"/>
                  </a:cubicBezTo>
                  <a:cubicBezTo>
                    <a:pt x="898236" y="383193"/>
                    <a:pt x="1006763" y="-69389"/>
                    <a:pt x="1177636" y="9120"/>
                  </a:cubicBezTo>
                  <a:cubicBezTo>
                    <a:pt x="1348509" y="87629"/>
                    <a:pt x="1671781" y="757266"/>
                    <a:pt x="1773381" y="909666"/>
                  </a:cubicBezTo>
                  <a:cubicBezTo>
                    <a:pt x="1874981" y="1062066"/>
                    <a:pt x="1831108" y="992793"/>
                    <a:pt x="1787236" y="923520"/>
                  </a:cubicBezTo>
                </a:path>
              </a:pathLst>
            </a:custGeom>
            <a:noFill/>
            <a:ln cap="flat" cmpd="sng" w="3810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2555776" y="5760549"/>
              <a:ext cx="6955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935596" y="4237337"/>
              <a:ext cx="9721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y(t)</a:t>
              </a:r>
              <a:endParaRPr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1691680" y="5323844"/>
              <a:ext cx="6955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2544342" y="5317457"/>
              <a:ext cx="6955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3480446" y="5317457"/>
              <a:ext cx="6955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4" name="Google Shape;154;p3"/>
          <p:cNvSpPr txBox="1"/>
          <p:nvPr/>
        </p:nvSpPr>
        <p:spPr>
          <a:xfrm>
            <a:off x="5508104" y="2220019"/>
            <a:ext cx="21962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y(t) = x(t-1)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612648" y="1862943"/>
            <a:ext cx="453201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disp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disp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427" name="Google Shape;427;p31"/>
          <p:cNvSpPr txBox="1"/>
          <p:nvPr>
            <p:ph idx="1" type="body"/>
          </p:nvPr>
        </p:nvSpPr>
        <p:spPr>
          <a:xfrm>
            <a:off x="612648" y="1862943"/>
            <a:ext cx="503214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disp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disp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scaling (Interpolation)</a:t>
            </a:r>
            <a:endParaRPr/>
          </a:p>
        </p:txBody>
      </p:sp>
      <p:sp>
        <p:nvSpPr>
          <p:cNvPr id="433" name="Google Shape;433;p3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Interpolation refers to the process of increasing the signal length by inserting zeros between signal samples.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❑"/>
            </a:pPr>
            <a:r>
              <a:rPr lang="en-US"/>
              <a:t>The process consists of inserting L-1 zero valued samples between each two consecutive samples of x(n)</a:t>
            </a:r>
            <a:endParaRPr/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434" name="Google Shape;4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50" y="3227388"/>
            <a:ext cx="4319588" cy="14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Interpolation program</a:t>
            </a:r>
            <a:endParaRPr/>
          </a:p>
        </p:txBody>
      </p:sp>
      <p:sp>
        <p:nvSpPr>
          <p:cNvPr id="440" name="Google Shape;440;p3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Inputs to the program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x  input array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L  Interpolation order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Example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M = 2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x = 1.   3.   5.   2.   3.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y = 1.   0.   3.   0.   5.   0.   2.   0.   3.   0.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612648" y="21407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for interpolation</a:t>
            </a:r>
            <a:endParaRPr/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612648" y="1585945"/>
            <a:ext cx="40703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clc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zeros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disp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disp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6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Time Advance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2555776" y="6345324"/>
            <a:ext cx="6955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>
            <a:off x="935596" y="4424744"/>
            <a:ext cx="5436604" cy="1632548"/>
            <a:chOff x="935596" y="1880828"/>
            <a:chExt cx="5436604" cy="1632548"/>
          </a:xfrm>
        </p:grpSpPr>
        <p:cxnSp>
          <p:nvCxnSpPr>
            <p:cNvPr id="163" name="Google Shape;163;p4"/>
            <p:cNvCxnSpPr/>
            <p:nvPr/>
          </p:nvCxnSpPr>
          <p:spPr>
            <a:xfrm>
              <a:off x="1799692" y="1880828"/>
              <a:ext cx="0" cy="1548172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1799692" y="3415145"/>
              <a:ext cx="4572508" cy="0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4"/>
            <p:cNvSpPr/>
            <p:nvPr/>
          </p:nvSpPr>
          <p:spPr>
            <a:xfrm>
              <a:off x="1842655" y="2512407"/>
              <a:ext cx="1835422" cy="1000969"/>
            </a:xfrm>
            <a:custGeom>
              <a:rect b="b" l="l" r="r" t="t"/>
              <a:pathLst>
                <a:path extrusionOk="0" h="1000969" w="1835422">
                  <a:moveTo>
                    <a:pt x="0" y="895811"/>
                  </a:moveTo>
                  <a:cubicBezTo>
                    <a:pt x="76199" y="656820"/>
                    <a:pt x="152399" y="417829"/>
                    <a:pt x="277090" y="341629"/>
                  </a:cubicBezTo>
                  <a:cubicBezTo>
                    <a:pt x="401781" y="265429"/>
                    <a:pt x="598054" y="494029"/>
                    <a:pt x="748145" y="438611"/>
                  </a:cubicBezTo>
                  <a:cubicBezTo>
                    <a:pt x="898236" y="383193"/>
                    <a:pt x="1006763" y="-69389"/>
                    <a:pt x="1177636" y="9120"/>
                  </a:cubicBezTo>
                  <a:cubicBezTo>
                    <a:pt x="1348509" y="87629"/>
                    <a:pt x="1671781" y="757266"/>
                    <a:pt x="1773381" y="909666"/>
                  </a:cubicBezTo>
                  <a:cubicBezTo>
                    <a:pt x="1874981" y="1062066"/>
                    <a:pt x="1831108" y="992793"/>
                    <a:pt x="1787236" y="923520"/>
                  </a:cubicBezTo>
                </a:path>
              </a:pathLst>
            </a:custGeom>
            <a:noFill/>
            <a:ln cap="flat" cmpd="sng" w="3810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935596" y="2276872"/>
              <a:ext cx="9721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y(t)</a:t>
              </a:r>
              <a:endParaRPr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67" name="Google Shape;167;p4"/>
          <p:cNvSpPr txBox="1"/>
          <p:nvPr/>
        </p:nvSpPr>
        <p:spPr>
          <a:xfrm>
            <a:off x="1691680" y="6063679"/>
            <a:ext cx="695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2544342" y="6057292"/>
            <a:ext cx="695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3480446" y="6057292"/>
            <a:ext cx="6955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70" name="Google Shape;170;p4"/>
          <p:cNvGrpSpPr/>
          <p:nvPr/>
        </p:nvGrpSpPr>
        <p:grpSpPr>
          <a:xfrm>
            <a:off x="935596" y="1988840"/>
            <a:ext cx="5436604" cy="2115525"/>
            <a:chOff x="935596" y="4229799"/>
            <a:chExt cx="5436604" cy="2115525"/>
          </a:xfrm>
        </p:grpSpPr>
        <p:cxnSp>
          <p:nvCxnSpPr>
            <p:cNvPr id="171" name="Google Shape;171;p4"/>
            <p:cNvCxnSpPr/>
            <p:nvPr/>
          </p:nvCxnSpPr>
          <p:spPr>
            <a:xfrm>
              <a:off x="1799692" y="4229799"/>
              <a:ext cx="0" cy="1159666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1799692" y="5375610"/>
              <a:ext cx="4572508" cy="0"/>
            </a:xfrm>
            <a:prstGeom prst="straightConnector1">
              <a:avLst/>
            </a:prstGeom>
            <a:noFill/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4"/>
            <p:cNvSpPr/>
            <p:nvPr/>
          </p:nvSpPr>
          <p:spPr>
            <a:xfrm>
              <a:off x="2741356" y="4459018"/>
              <a:ext cx="1835422" cy="1000969"/>
            </a:xfrm>
            <a:custGeom>
              <a:rect b="b" l="l" r="r" t="t"/>
              <a:pathLst>
                <a:path extrusionOk="0" h="1000969" w="1835422">
                  <a:moveTo>
                    <a:pt x="0" y="895811"/>
                  </a:moveTo>
                  <a:cubicBezTo>
                    <a:pt x="76199" y="656820"/>
                    <a:pt x="152399" y="417829"/>
                    <a:pt x="277090" y="341629"/>
                  </a:cubicBezTo>
                  <a:cubicBezTo>
                    <a:pt x="401781" y="265429"/>
                    <a:pt x="598054" y="494029"/>
                    <a:pt x="748145" y="438611"/>
                  </a:cubicBezTo>
                  <a:cubicBezTo>
                    <a:pt x="898236" y="383193"/>
                    <a:pt x="1006763" y="-69389"/>
                    <a:pt x="1177636" y="9120"/>
                  </a:cubicBezTo>
                  <a:cubicBezTo>
                    <a:pt x="1348509" y="87629"/>
                    <a:pt x="1671781" y="757266"/>
                    <a:pt x="1773381" y="909666"/>
                  </a:cubicBezTo>
                  <a:cubicBezTo>
                    <a:pt x="1874981" y="1062066"/>
                    <a:pt x="1831108" y="992793"/>
                    <a:pt x="1787236" y="923520"/>
                  </a:cubicBezTo>
                </a:path>
              </a:pathLst>
            </a:custGeom>
            <a:noFill/>
            <a:ln cap="flat" cmpd="sng" w="38100">
              <a:solidFill>
                <a:srgbClr val="6C84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2555776" y="5760549"/>
              <a:ext cx="6955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</a:t>
              </a:r>
              <a:endParaRPr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935596" y="4237337"/>
              <a:ext cx="9721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x(t)</a:t>
              </a:r>
              <a:endParaRPr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1691680" y="5323844"/>
              <a:ext cx="6955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2544342" y="5317457"/>
              <a:ext cx="6955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3480446" y="5317457"/>
              <a:ext cx="6955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79" name="Google Shape;179;p4"/>
          <p:cNvSpPr txBox="1"/>
          <p:nvPr/>
        </p:nvSpPr>
        <p:spPr>
          <a:xfrm>
            <a:off x="5508104" y="2220019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y(t) = x(t+1)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59" lvl="0" marL="320040" rtl="0" algn="l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Write a Scilab program to do the following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Generate a half cycle of sine wave of period T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Chose the sampling frequency of 100 times the frequency of sine wave.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Total simulation time is  from -3T to 3T.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The signal should be the above halfcycle starting from t = 0. All other samples are zero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Generate a output y such that y = x(t-td) or y = x(t+td) as specified.</a:t>
            </a:r>
            <a:endParaRPr/>
          </a:p>
          <a:p>
            <a:pPr indent="-320059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/>
              <a:t>Plot x and 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 possible output delayed signal</a:t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659" y="1808820"/>
            <a:ext cx="6192205" cy="466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Plot of advanced signal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691" y="1808820"/>
            <a:ext cx="6192205" cy="466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Program(File : Sine pulse shift)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179512" y="1828251"/>
            <a:ext cx="52935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B9B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clf;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DA70D6"/>
                </a:solidFill>
                <a:latin typeface="Arial"/>
                <a:ea typeface="Arial"/>
                <a:cs typeface="Arial"/>
                <a:sym typeface="Arial"/>
              </a:rPr>
              <a:t>%pi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t2x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</a:t>
            </a:r>
            <a:r>
              <a:rPr b="0" i="0" lang="en-US" sz="2800" u="none" cap="none" strike="noStrike">
                <a:solidFill>
                  <a:srgbClr val="FFA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t2x</a:t>
            </a:r>
            <a:r>
              <a:rPr b="0" i="0" lang="en-US" sz="28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N2x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0" i="0" lang="en-US" sz="28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N1x;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6858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Program continued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58924" y="1470847"/>
            <a:ext cx="121350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zeros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,N1x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,xp,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zeros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,N2x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zeros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,N1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,xp,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zeros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,N2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211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t1,x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xgrid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"The half sine pulse waveform frequency 100 Hz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subplot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212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t1,y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32B9B9"/>
                </a:solidFill>
                <a:latin typeface="Arial"/>
                <a:ea typeface="Arial"/>
                <a:cs typeface="Arial"/>
                <a:sym typeface="Arial"/>
              </a:rPr>
              <a:t>xgrid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"The shifted waveform td = -T(Advance) 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"fontsize"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BC8F8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4A55D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Dell-2</dc:creator>
</cp:coreProperties>
</file>