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6735750" cy="9869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hWMhSE7E67mwblUNnxUUrT554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B159E4-D50C-4C1C-A227-97F22D4B073A}">
  <a:tblStyle styleId="{D9B159E4-D50C-4C1C-A227-97F22D4B073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fill>
          <a:solidFill>
            <a:srgbClr val="DCE5EE"/>
          </a:solidFill>
        </a:fill>
      </a:tcStyle>
    </a:band1H>
    <a:band2H>
      <a:tcTxStyle/>
    </a:band2H>
    <a:band1V>
      <a:tcTxStyle/>
      <a:tcStyle>
        <a:fill>
          <a:solidFill>
            <a:srgbClr val="DCE5EE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8831" cy="49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373" y="0"/>
            <a:ext cx="2918831" cy="49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4301"/>
            <a:ext cx="2918831" cy="493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 txBox="1"/>
          <p:nvPr>
            <p:ph idx="12" type="sldNum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note is obtained by addition of many signals of  various frequencies the pitch corresponding to the highest amplitude will be detected by the ear.</a:t>
            </a:r>
            <a:endParaRPr/>
          </a:p>
        </p:txBody>
      </p:sp>
      <p:sp>
        <p:nvSpPr>
          <p:cNvPr id="127" name="Google Shape;127;p2:notes"/>
          <p:cNvSpPr txBox="1"/>
          <p:nvPr>
            <p:ph idx="12" type="sldNum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900113" y="739775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33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41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41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41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41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41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1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43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43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3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3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8" name="Google Shape;58;p3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" name="Google Shape;59;p3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" name="Google Shape;60;p3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36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3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30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30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30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/>
              <a:t>MUSIC THROUGH  SCILAB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By A.S.Ranade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lang="en-US"/>
              <a:t>Amplitude and Phase modulation for music note synthesis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96" y="2132856"/>
            <a:ext cx="4610100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760" y="3212976"/>
            <a:ext cx="2132012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585" y="4135611"/>
            <a:ext cx="29686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088" y="4956274"/>
            <a:ext cx="7173912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7584" y="5949280"/>
            <a:ext cx="3951287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Bell sound waveforms</a:t>
            </a:r>
            <a:endParaRPr/>
          </a:p>
        </p:txBody>
      </p:sp>
      <p:pic>
        <p:nvPicPr>
          <p:cNvPr descr="Waveforms.gif"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1772816"/>
            <a:ext cx="6383183" cy="481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What frequencies?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Melody is a sequence of notes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What should be the ratio of frequencies of successive notes?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Pythagoras first showed that ratios of small integers sounded pleasant to the ear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Tempered scale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Natural scale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Ratio of consecutive notes not same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Design of harmonium or piano difficult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Tempered scale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Ratio of consecutive notes is kept same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2 </a:t>
            </a:r>
            <a:r>
              <a:rPr baseline="30000" lang="en-US"/>
              <a:t>1/12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Base note S1 = 260 Hz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R1 = 260x 2 </a:t>
            </a:r>
            <a:r>
              <a:rPr baseline="30000" lang="en-US"/>
              <a:t>1/12 </a:t>
            </a:r>
            <a:r>
              <a:rPr lang="en-US"/>
              <a:t>= </a:t>
            </a:r>
            <a:r>
              <a:rPr baseline="30000" lang="en-US"/>
              <a:t> </a:t>
            </a:r>
            <a:r>
              <a:rPr lang="en-US"/>
              <a:t>275.46 Hz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685800" y="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 Tempered   Scale</a:t>
            </a:r>
            <a:endParaRPr/>
          </a:p>
        </p:txBody>
      </p:sp>
      <p:graphicFrame>
        <p:nvGraphicFramePr>
          <p:cNvPr id="207" name="Google Shape;207;p14"/>
          <p:cNvGraphicFramePr/>
          <p:nvPr/>
        </p:nvGraphicFramePr>
        <p:xfrm>
          <a:off x="1331640" y="1358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{D9B159E4-D50C-4C1C-A227-97F22D4B073A}</a:tableStyleId>
              </a:tblPr>
              <a:tblGrid>
                <a:gridCol w="1581150"/>
                <a:gridCol w="1581150"/>
                <a:gridCol w="1900275"/>
              </a:tblGrid>
              <a:tr h="61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Western Notation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Indian Notation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ratio(Tempered)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    1</a:t>
                      </a:r>
                      <a:endParaRPr sz="1800"/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C#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Re</a:t>
                      </a:r>
                      <a:endParaRPr sz="1800"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Ga</a:t>
                      </a:r>
                      <a:endParaRPr sz="1800"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F#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Dh</a:t>
                      </a:r>
                      <a:endParaRPr sz="1800"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Ni</a:t>
                      </a:r>
                      <a:endParaRPr sz="1800"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11/12</a:t>
                      </a:r>
                      <a:endParaRPr b="0" baseline="3000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/>
          <p:nvPr/>
        </p:nvSpPr>
        <p:spPr>
          <a:xfrm>
            <a:off x="2528668" y="2133600"/>
            <a:ext cx="533400" cy="1066800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514600" y="213360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752600" y="213360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1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Frequencies</a:t>
            </a:r>
            <a:endParaRPr/>
          </a:p>
        </p:txBody>
      </p:sp>
      <p:graphicFrame>
        <p:nvGraphicFramePr>
          <p:cNvPr id="216" name="Google Shape;216;p15"/>
          <p:cNvGraphicFramePr/>
          <p:nvPr/>
        </p:nvGraphicFramePr>
        <p:xfrm>
          <a:off x="612775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{D9B159E4-D50C-4C1C-A227-97F22D4B073A}</a:tableStyleId>
              </a:tblPr>
              <a:tblGrid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  <a:gridCol w="62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p15"/>
          <p:cNvSpPr/>
          <p:nvPr/>
        </p:nvSpPr>
        <p:spPr>
          <a:xfrm>
            <a:off x="121920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00025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781300" y="2133600"/>
            <a:ext cx="78120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356235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434340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512445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590550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6686550" y="2133600"/>
            <a:ext cx="781050" cy="22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1718604" y="213360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7174706" y="2133600"/>
            <a:ext cx="292894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990600" y="4572000"/>
            <a:ext cx="75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260        291.84    327.58 367.69 389.56  437.27 490.81    520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1219200" y="1676400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275.46       309.19  347.06             412.72 463.27  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1219200" y="3962400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S1             R2         G2     M2          P          D2        N2         S1t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752600" y="2438400"/>
            <a:ext cx="5334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62000" y="5791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381000" y="2667000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2520460" y="213360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2534528" y="2438400"/>
            <a:ext cx="5334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3296528" y="214532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3310596" y="2438400"/>
            <a:ext cx="5334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4845844" y="213360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4876800" y="2438400"/>
            <a:ext cx="5334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5638800" y="2133600"/>
            <a:ext cx="564356" cy="103124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5666936" y="2438400"/>
            <a:ext cx="5334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Three octaves (Saptaks)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495307" y="1736312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These are defined relative to base note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Say f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Mandra saptak :  f/2 to 2</a:t>
            </a:r>
            <a:r>
              <a:rPr baseline="30000" lang="en-US"/>
              <a:t>11/12</a:t>
            </a:r>
            <a:r>
              <a:rPr lang="en-US"/>
              <a:t>xf/2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Madhya Saptak :  f   to 2</a:t>
            </a:r>
            <a:r>
              <a:rPr baseline="30000" lang="en-US"/>
              <a:t>11/12</a:t>
            </a:r>
            <a:r>
              <a:rPr lang="en-US"/>
              <a:t>xf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Tar Saptak :  2f to 2</a:t>
            </a:r>
            <a:r>
              <a:rPr baseline="30000" lang="en-US"/>
              <a:t>11/12</a:t>
            </a:r>
            <a:r>
              <a:rPr lang="en-US"/>
              <a:t>x2f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Example (Frequencies are in Hz)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Mandra Saptak   : 130  to 245.4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Madhya Saptak  : 260  to  490.81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Tar Saptak         : 520  to 981.63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Generation of musical note</a:t>
            </a:r>
            <a:endParaRPr/>
          </a:p>
        </p:txBody>
      </p:sp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612648" y="1600200"/>
            <a:ext cx="853135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function </a:t>
            </a:r>
            <a:r>
              <a:rPr b="1" lang="en-US" sz="2000"/>
              <a:t>tone</a:t>
            </a:r>
            <a:r>
              <a:rPr lang="en-US" sz="2000"/>
              <a:t>=</a:t>
            </a:r>
            <a:r>
              <a:rPr lang="en-US" sz="2000" u="sng"/>
              <a:t>noteG</a:t>
            </a:r>
            <a:r>
              <a:rPr lang="en-US" sz="2000"/>
              <a:t>(</a:t>
            </a:r>
            <a:r>
              <a:rPr b="1" lang="en-US" sz="2000"/>
              <a:t>s</a:t>
            </a:r>
            <a:r>
              <a:rPr lang="en-US" sz="2000"/>
              <a:t>, </a:t>
            </a:r>
            <a:r>
              <a:rPr b="1" lang="en-US" sz="2000"/>
              <a:t>n</a:t>
            </a:r>
            <a:r>
              <a:rPr lang="en-US" sz="2000"/>
              <a:t>, </a:t>
            </a:r>
            <a:r>
              <a:rPr b="1" lang="en-US" sz="2000"/>
              <a:t>d</a:t>
            </a:r>
            <a:r>
              <a:rPr lang="en-US" sz="2000"/>
              <a:t>)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if </a:t>
            </a:r>
            <a:r>
              <a:rPr b="1" lang="en-US" sz="2000"/>
              <a:t>s</a:t>
            </a:r>
            <a:r>
              <a:rPr lang="en-US" sz="2000"/>
              <a:t> == 1 N = 2^(</a:t>
            </a:r>
            <a:r>
              <a:rPr b="1" lang="en-US" sz="2000"/>
              <a:t>n</a:t>
            </a:r>
            <a:r>
              <a:rPr lang="en-US" sz="2000"/>
              <a:t>/12);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elseif </a:t>
            </a:r>
            <a:r>
              <a:rPr b="1" lang="en-US" sz="2000"/>
              <a:t>s</a:t>
            </a:r>
            <a:r>
              <a:rPr lang="en-US" sz="2000"/>
              <a:t> == 2 N = 2*2^(</a:t>
            </a:r>
            <a:r>
              <a:rPr b="1" lang="en-US" sz="2000"/>
              <a:t>n</a:t>
            </a:r>
            <a:r>
              <a:rPr lang="en-US" sz="2000"/>
              <a:t>/12);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else N = 4*2^(</a:t>
            </a:r>
            <a:r>
              <a:rPr b="1" lang="en-US" sz="2000"/>
              <a:t>n</a:t>
            </a:r>
            <a:r>
              <a:rPr lang="en-US" sz="2000"/>
              <a:t>/12);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end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f = 130; f1 = f*N;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 t = 0:1/22050:</a:t>
            </a:r>
            <a:r>
              <a:rPr b="1" lang="en-US" sz="2000"/>
              <a:t>d</a:t>
            </a:r>
            <a:r>
              <a:rPr lang="en-US" sz="2000"/>
              <a:t>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a =0.8* exp(-t/1.5*</a:t>
            </a:r>
            <a:r>
              <a:rPr b="1" lang="en-US" sz="2000"/>
              <a:t>d</a:t>
            </a:r>
            <a:r>
              <a:rPr lang="en-US" sz="2000"/>
              <a:t>) </a:t>
            </a:r>
            <a:r>
              <a:rPr i="1" lang="en-US" sz="2000"/>
              <a:t>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 S = sin((2*%pi*f1*t + a.*sin(4*%pi*f1*t) ))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i="1" lang="en-US" sz="2000"/>
              <a:t>S = 0.25*S</a:t>
            </a:r>
            <a:r>
              <a:rPr lang="en-US" sz="2000"/>
              <a:t> 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1" lang="en-US" sz="2000"/>
              <a:t>tone</a:t>
            </a:r>
            <a:r>
              <a:rPr lang="en-US" sz="2000"/>
              <a:t> = a.*S;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endfunction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Examples of note generation</a:t>
            </a:r>
            <a:endParaRPr/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/>
              <a:t>d1 = 0.4;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Silence  = 0*[0:1/22050:d1]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S1 = noteG(2,0,d1);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S1t = noteG(3,0,d1);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S1td = noteG(3,0, 2*d1);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R1 = noteG(2,1,d1);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R2 = noteG(2,2,d1);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G1 = noteG(2,3,d1);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G2 = noteG(2,4,d1);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M1 = noteG(2,5,d1);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M2 = noteG(2,6,d1);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P = noteG(2,7,d1); D1 = noteG(2,8,d1); D2h = noteG(2,9,d1/2);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N1 = noteG(2,10,d1); N2 = noteG(2,11,d1);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Bhoop 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b1 = [</a:t>
            </a:r>
            <a:r>
              <a:rPr lang="en-US" sz="2400">
                <a:solidFill>
                  <a:srgbClr val="FF0000"/>
                </a:solidFill>
              </a:rPr>
              <a:t>S1t S1t D2d </a:t>
            </a:r>
            <a:r>
              <a:rPr lang="en-US" sz="2400"/>
              <a:t>S1t S1t D2d </a:t>
            </a:r>
            <a:r>
              <a:rPr lang="en-US" sz="2400">
                <a:solidFill>
                  <a:srgbClr val="FF0000"/>
                </a:solidFill>
              </a:rPr>
              <a:t>P G2 R2 S1 </a:t>
            </a:r>
            <a:r>
              <a:rPr lang="en-US" sz="2400"/>
              <a:t>G2 P D2d];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b2 = [</a:t>
            </a:r>
            <a:r>
              <a:rPr lang="en-US" sz="2400">
                <a:solidFill>
                  <a:srgbClr val="FF0000"/>
                </a:solidFill>
              </a:rPr>
              <a:t>Pd G2d </a:t>
            </a:r>
            <a:r>
              <a:rPr lang="en-US" sz="2400"/>
              <a:t>Pd G2d </a:t>
            </a:r>
            <a:r>
              <a:rPr lang="en-US" sz="2400">
                <a:solidFill>
                  <a:srgbClr val="FF0000"/>
                </a:solidFill>
              </a:rPr>
              <a:t>R2 S1 R2d </a:t>
            </a:r>
            <a:r>
              <a:rPr lang="en-US" sz="2400"/>
              <a:t>G2 D2 S1td]; </a:t>
            </a: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b3 = [</a:t>
            </a:r>
            <a:r>
              <a:rPr lang="en-US" sz="2400">
                <a:solidFill>
                  <a:srgbClr val="FF0000"/>
                </a:solidFill>
              </a:rPr>
              <a:t>P G2 D2d </a:t>
            </a:r>
            <a:r>
              <a:rPr lang="en-US" sz="2400"/>
              <a:t>P G2 R2 S1 </a:t>
            </a:r>
            <a:r>
              <a:rPr lang="en-US" sz="2400">
                <a:solidFill>
                  <a:srgbClr val="FF0000"/>
                </a:solidFill>
              </a:rPr>
              <a:t>P G2 D2d </a:t>
            </a:r>
            <a:r>
              <a:rPr lang="en-US" sz="2400"/>
              <a:t>P G2 R2 S1] </a:t>
            </a: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b = [b1 b2 b3 b2]; </a:t>
            </a: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u="sng"/>
              <a:t>sound</a:t>
            </a:r>
            <a:r>
              <a:rPr lang="en-US" sz="2400"/>
              <a:t>(b);</a:t>
            </a:r>
            <a:endParaRPr sz="2400" u="sng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u="sng"/>
              <a:t>wavwrite</a:t>
            </a:r>
            <a:r>
              <a:rPr lang="en-US" sz="2400"/>
              <a:t>(b,‘bhoop.wav');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Music notes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Simplest note : A pure sine wave of desired duration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Quality(Timbre)  can be changed by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Adding harmonics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Multiplying by an envelope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Musical instrument manufacturers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High quality conventional instruments, Microphone, A/D converter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Generating ADSR</a:t>
            </a:r>
            <a:endParaRPr/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T = length(t)</a:t>
            </a:r>
            <a:r>
              <a:rPr b="1" lang="en-US"/>
              <a:t>;</a:t>
            </a:r>
            <a:r>
              <a:rPr lang="en-US"/>
              <a:t> T1 = round(0.02*T)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T2 = round(0.04*T)</a:t>
            </a:r>
            <a:r>
              <a:rPr b="1" lang="en-US"/>
              <a:t>;</a:t>
            </a:r>
            <a:r>
              <a:rPr lang="en-US"/>
              <a:t> T3 = round(0.88*T)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L1 = </a:t>
            </a:r>
            <a:r>
              <a:rPr lang="en-US" u="sng"/>
              <a:t>linspace</a:t>
            </a:r>
            <a:r>
              <a:rPr lang="en-US"/>
              <a:t>(0</a:t>
            </a:r>
            <a:r>
              <a:rPr b="1" lang="en-US"/>
              <a:t>,</a:t>
            </a:r>
            <a:r>
              <a:rPr lang="en-US"/>
              <a:t>1</a:t>
            </a:r>
            <a:r>
              <a:rPr b="1" lang="en-US"/>
              <a:t>,</a:t>
            </a:r>
            <a:r>
              <a:rPr lang="en-US"/>
              <a:t>T1)</a:t>
            </a:r>
            <a:r>
              <a:rPr b="1" lang="en-US"/>
              <a:t>;</a:t>
            </a:r>
            <a:r>
              <a:rPr lang="en-US"/>
              <a:t> L2 = </a:t>
            </a:r>
            <a:r>
              <a:rPr lang="en-US" u="sng"/>
              <a:t>linspace</a:t>
            </a:r>
            <a:r>
              <a:rPr lang="en-US"/>
              <a:t>(1</a:t>
            </a:r>
            <a:r>
              <a:rPr b="1" lang="en-US"/>
              <a:t>,</a:t>
            </a:r>
            <a:r>
              <a:rPr lang="en-US"/>
              <a:t>1</a:t>
            </a:r>
            <a:r>
              <a:rPr b="1" lang="en-US"/>
              <a:t>,</a:t>
            </a:r>
            <a:r>
              <a:rPr lang="en-US"/>
              <a:t>T2)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L3 = </a:t>
            </a:r>
            <a:r>
              <a:rPr lang="en-US" u="sng"/>
              <a:t>linspace</a:t>
            </a:r>
            <a:r>
              <a:rPr lang="en-US"/>
              <a:t>(1</a:t>
            </a:r>
            <a:r>
              <a:rPr b="1" lang="en-US"/>
              <a:t>,</a:t>
            </a:r>
            <a:r>
              <a:rPr lang="en-US"/>
              <a:t>0.9</a:t>
            </a:r>
            <a:r>
              <a:rPr b="1" lang="en-US"/>
              <a:t>,</a:t>
            </a:r>
            <a:r>
              <a:rPr lang="en-US"/>
              <a:t>T2)</a:t>
            </a:r>
            <a:r>
              <a:rPr b="1" lang="en-US"/>
              <a:t>;</a:t>
            </a:r>
            <a:r>
              <a:rPr lang="en-US"/>
              <a:t> L4 = </a:t>
            </a:r>
            <a:r>
              <a:rPr lang="en-US" u="sng"/>
              <a:t>linspace</a:t>
            </a:r>
            <a:r>
              <a:rPr lang="en-US"/>
              <a:t>(0.9</a:t>
            </a:r>
            <a:r>
              <a:rPr b="1" lang="en-US"/>
              <a:t>,</a:t>
            </a:r>
            <a:r>
              <a:rPr lang="en-US"/>
              <a:t> 0.45</a:t>
            </a:r>
            <a:r>
              <a:rPr b="1" lang="en-US"/>
              <a:t>,</a:t>
            </a:r>
            <a:r>
              <a:rPr lang="en-US"/>
              <a:t>T3)</a:t>
            </a:r>
            <a:r>
              <a:rPr b="1" lang="en-US"/>
              <a:t>;</a:t>
            </a:r>
            <a:r>
              <a:rPr lang="en-US"/>
              <a:t> L5 = </a:t>
            </a:r>
            <a:r>
              <a:rPr lang="en-US" u="sng"/>
              <a:t>linspace</a:t>
            </a:r>
            <a:r>
              <a:rPr lang="en-US"/>
              <a:t>(0.45</a:t>
            </a:r>
            <a:r>
              <a:rPr b="1" lang="en-US"/>
              <a:t>,</a:t>
            </a:r>
            <a:r>
              <a:rPr lang="en-US"/>
              <a:t>0</a:t>
            </a:r>
            <a:r>
              <a:rPr b="1" lang="en-US"/>
              <a:t>,</a:t>
            </a:r>
            <a:r>
              <a:rPr lang="en-US"/>
              <a:t>T1)</a:t>
            </a:r>
            <a:r>
              <a:rPr b="1" lang="en-US"/>
              <a:t>;</a:t>
            </a:r>
            <a:r>
              <a:rPr lang="en-US"/>
              <a:t> a = [L1 L2 L3 L4 L5 ]</a:t>
            </a:r>
            <a:r>
              <a:rPr b="1" lang="en-US"/>
              <a:t>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A = length(a)</a:t>
            </a:r>
            <a:r>
              <a:rPr b="1" lang="en-US"/>
              <a:t>;</a:t>
            </a:r>
            <a:r>
              <a:rPr lang="en-US"/>
              <a:t> if T &gt; A then </a:t>
            </a:r>
            <a:r>
              <a:rPr lang="en-US" u="sng"/>
              <a:t>diff</a:t>
            </a:r>
            <a:r>
              <a:rPr lang="en-US"/>
              <a:t> = T-A</a:t>
            </a:r>
            <a:r>
              <a:rPr b="1" lang="en-US"/>
              <a:t>;</a:t>
            </a:r>
            <a:r>
              <a:rPr lang="en-US"/>
              <a:t> for i = 1</a:t>
            </a:r>
            <a:r>
              <a:rPr b="1" lang="en-US"/>
              <a:t>:</a:t>
            </a:r>
            <a:r>
              <a:rPr lang="en-US" u="sng"/>
              <a:t>diff</a:t>
            </a:r>
            <a:r>
              <a:rPr lang="en-US"/>
              <a:t> a = [a 0]</a:t>
            </a:r>
            <a:r>
              <a:rPr b="1" lang="en-US"/>
              <a:t>;</a:t>
            </a:r>
            <a:r>
              <a:rPr lang="en-US"/>
              <a:t> end elseif T &lt; A then </a:t>
            </a:r>
            <a:r>
              <a:rPr lang="en-US" u="sng"/>
              <a:t>diff</a:t>
            </a:r>
            <a:r>
              <a:rPr lang="en-US"/>
              <a:t> = A-T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for i = 1</a:t>
            </a:r>
            <a:r>
              <a:rPr b="1" lang="en-US"/>
              <a:t>:</a:t>
            </a:r>
            <a:r>
              <a:rPr lang="en-US" u="sng"/>
              <a:t>diff</a:t>
            </a:r>
            <a:r>
              <a:rPr lang="en-US"/>
              <a:t> t = {t 0}</a:t>
            </a:r>
            <a:r>
              <a:rPr b="1" lang="en-US"/>
              <a:t>;</a:t>
            </a:r>
            <a:r>
              <a:rPr lang="en-US"/>
              <a:t> end end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778" y="191683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/>
        </p:nvSpPr>
        <p:spPr>
          <a:xfrm>
            <a:off x="2843808" y="1916832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Phase modulation synthesis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778" y="344978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/>
        </p:nvSpPr>
        <p:spPr>
          <a:xfrm>
            <a:off x="2987824" y="3449782"/>
            <a:ext cx="34563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Additive Synthesis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2987824" y="5013176"/>
            <a:ext cx="41044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Sustained sine wave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778" y="5103231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Important terms in Rhythm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Tempo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Note durations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Time Signatures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Tempo</a:t>
            </a:r>
            <a:endParaRPr/>
          </a:p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Time reference required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Beats per minute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Tabla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Drum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Tempo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Slow : 40 to 75 bpm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Moderate : 70 to 115 bpm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Fast : 110 to 220 bpm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Tempo- Example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ct val="60000"/>
              <a:buChar char="◻"/>
            </a:pPr>
            <a:r>
              <a:rPr lang="en-US" sz="12800"/>
              <a:t>Tempo : quarter note 120 bpm</a:t>
            </a:r>
            <a:endParaRPr sz="1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2800"/>
              <a:t>               120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12800"/>
              <a:t>Quarter note lasts for 0.5 seconds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12800"/>
              <a:t>Half note  lasts for 1 second</a:t>
            </a:r>
            <a:endParaRPr/>
          </a:p>
          <a:p>
            <a:pPr indent="-198120" lvl="0" marL="320040" rtl="0" algn="l"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1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12800"/>
              <a:t>Whole note  lasts for 2 seconds</a:t>
            </a:r>
            <a:endParaRPr/>
          </a:p>
          <a:p>
            <a:pPr indent="-198120" lvl="0" marL="320040" rtl="0" algn="l"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1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12800"/>
              <a:t>Eighth note lasts 0.25 second</a:t>
            </a:r>
            <a:endParaRPr/>
          </a:p>
          <a:p>
            <a:pPr indent="-198120" lvl="0" marL="320040" rtl="0" algn="l"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1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12800"/>
              <a:t>Sixteenth note lasts 0.125 second</a:t>
            </a:r>
            <a:endParaRPr/>
          </a:p>
          <a:p>
            <a:pPr indent="-198120" lvl="0" marL="320040" rtl="0" algn="l"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12800"/>
          </a:p>
          <a:p>
            <a:pPr indent="-292417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292417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292417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</a:t>
            </a:r>
            <a:endParaRPr/>
          </a:p>
        </p:txBody>
      </p:sp>
      <p:grpSp>
        <p:nvGrpSpPr>
          <p:cNvPr id="300" name="Google Shape;300;p24"/>
          <p:cNvGrpSpPr/>
          <p:nvPr/>
        </p:nvGrpSpPr>
        <p:grpSpPr>
          <a:xfrm>
            <a:off x="1979712" y="1988840"/>
            <a:ext cx="306300" cy="533400"/>
            <a:chOff x="6172200" y="4267200"/>
            <a:chExt cx="306300" cy="533400"/>
          </a:xfrm>
        </p:grpSpPr>
        <p:sp>
          <p:nvSpPr>
            <p:cNvPr id="301" name="Google Shape;301;p24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02" name="Google Shape;302;p24"/>
            <p:cNvCxnSpPr>
              <a:stCxn id="301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3" name="Google Shape;303;p24"/>
          <p:cNvGrpSpPr/>
          <p:nvPr/>
        </p:nvGrpSpPr>
        <p:grpSpPr>
          <a:xfrm>
            <a:off x="6569868" y="2996952"/>
            <a:ext cx="306300" cy="457200"/>
            <a:chOff x="5715000" y="3886200"/>
            <a:chExt cx="306300" cy="457200"/>
          </a:xfrm>
        </p:grpSpPr>
        <p:sp>
          <p:nvSpPr>
            <p:cNvPr id="304" name="Google Shape;304;p24"/>
            <p:cNvSpPr/>
            <p:nvPr/>
          </p:nvSpPr>
          <p:spPr>
            <a:xfrm>
              <a:off x="5715000" y="41910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05" name="Google Shape;305;p24"/>
            <p:cNvCxnSpPr>
              <a:stCxn id="304" idx="6"/>
            </p:cNvCxnSpPr>
            <p:nvPr/>
          </p:nvCxnSpPr>
          <p:spPr>
            <a:xfrm flipH="1" rot="10800000">
              <a:off x="6019800" y="38862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6" name="Google Shape;306;p24"/>
          <p:cNvSpPr/>
          <p:nvPr/>
        </p:nvSpPr>
        <p:spPr>
          <a:xfrm>
            <a:off x="6571456" y="4149080"/>
            <a:ext cx="304800" cy="152400"/>
          </a:xfrm>
          <a:prstGeom prst="ellipse">
            <a:avLst/>
          </a:prstGeom>
          <a:noFill/>
          <a:ln cap="flat" cmpd="sng" w="28575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6588224" y="5661248"/>
            <a:ext cx="533400" cy="609600"/>
            <a:chOff x="7162800" y="5181600"/>
            <a:chExt cx="533400" cy="609600"/>
          </a:xfrm>
        </p:grpSpPr>
        <p:sp>
          <p:nvSpPr>
            <p:cNvPr id="308" name="Google Shape;308;p24"/>
            <p:cNvSpPr/>
            <p:nvPr/>
          </p:nvSpPr>
          <p:spPr>
            <a:xfrm>
              <a:off x="7162800" y="56388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09" name="Google Shape;309;p24"/>
            <p:cNvCxnSpPr>
              <a:stCxn id="308" idx="6"/>
            </p:cNvCxnSpPr>
            <p:nvPr/>
          </p:nvCxnSpPr>
          <p:spPr>
            <a:xfrm flipH="1" rot="10800000">
              <a:off x="7467600" y="5181600"/>
              <a:ext cx="1500" cy="5334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4"/>
            <p:cNvCxnSpPr/>
            <p:nvPr/>
          </p:nvCxnSpPr>
          <p:spPr>
            <a:xfrm flipH="1" rot="-5400000">
              <a:off x="7467600" y="5181600"/>
              <a:ext cx="152400" cy="1524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7467600" y="5334000"/>
              <a:ext cx="228600" cy="1524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2" name="Google Shape;312;p24"/>
          <p:cNvGrpSpPr/>
          <p:nvPr/>
        </p:nvGrpSpPr>
        <p:grpSpPr>
          <a:xfrm>
            <a:off x="6567264" y="4797152"/>
            <a:ext cx="381000" cy="533400"/>
            <a:chOff x="6553200" y="4800600"/>
            <a:chExt cx="381000" cy="533400"/>
          </a:xfrm>
        </p:grpSpPr>
        <p:sp>
          <p:nvSpPr>
            <p:cNvPr id="313" name="Google Shape;313;p24"/>
            <p:cNvSpPr/>
            <p:nvPr/>
          </p:nvSpPr>
          <p:spPr>
            <a:xfrm>
              <a:off x="6553200" y="51816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14" name="Google Shape;314;p24"/>
            <p:cNvGrpSpPr/>
            <p:nvPr/>
          </p:nvGrpSpPr>
          <p:grpSpPr>
            <a:xfrm>
              <a:off x="6858000" y="4800600"/>
              <a:ext cx="76200" cy="457200"/>
              <a:chOff x="6858000" y="4800600"/>
              <a:chExt cx="76200" cy="457200"/>
            </a:xfrm>
          </p:grpSpPr>
          <p:cxnSp>
            <p:nvCxnSpPr>
              <p:cNvPr id="315" name="Google Shape;315;p24"/>
              <p:cNvCxnSpPr>
                <a:stCxn id="313" idx="6"/>
              </p:cNvCxnSpPr>
              <p:nvPr/>
            </p:nvCxnSpPr>
            <p:spPr>
              <a:xfrm flipH="1" rot="10800000">
                <a:off x="6858000" y="4800600"/>
                <a:ext cx="15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24"/>
              <p:cNvCxnSpPr/>
              <p:nvPr/>
            </p:nvCxnSpPr>
            <p:spPr>
              <a:xfrm flipH="1" rot="-5400000">
                <a:off x="6781800" y="4876800"/>
                <a:ext cx="228600" cy="76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17" name="Google Shape;317;p24"/>
          <p:cNvGrpSpPr/>
          <p:nvPr/>
        </p:nvGrpSpPr>
        <p:grpSpPr>
          <a:xfrm>
            <a:off x="6588224" y="2319536"/>
            <a:ext cx="306300" cy="533400"/>
            <a:chOff x="6172200" y="4267200"/>
            <a:chExt cx="306300" cy="533400"/>
          </a:xfrm>
        </p:grpSpPr>
        <p:sp>
          <p:nvSpPr>
            <p:cNvPr id="318" name="Google Shape;318;p24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19" name="Google Shape;319;p24"/>
            <p:cNvCxnSpPr>
              <a:stCxn id="318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Rhythm : Time Signature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Each melodic phrase is subdivided into sections called measures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Measure is defined by Time signature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 denotes the number of beats in the measure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N denotes the type of the note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N = 4 : Quarter note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N = 2 : Half note</a:t>
            </a:r>
            <a:endParaRPr/>
          </a:p>
        </p:txBody>
      </p:sp>
      <p:pic>
        <p:nvPicPr>
          <p:cNvPr id="326" name="Google Shape;3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240" y="2564904"/>
            <a:ext cx="381000" cy="65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Rhythmic patterns for 4/4</a:t>
            </a:r>
            <a:endParaRPr/>
          </a:p>
        </p:txBody>
      </p:sp>
      <p:graphicFrame>
        <p:nvGraphicFramePr>
          <p:cNvPr id="332" name="Google Shape;332;p26"/>
          <p:cNvGraphicFramePr/>
          <p:nvPr/>
        </p:nvGraphicFramePr>
        <p:xfrm>
          <a:off x="642910" y="185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{D9B159E4-D50C-4C1C-A227-97F22D4B073A}</a:tableStyleId>
              </a:tblPr>
              <a:tblGrid>
                <a:gridCol w="3446325"/>
                <a:gridCol w="2435350"/>
              </a:tblGrid>
              <a:tr h="11239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Note durations are so selected that each measure occupies time corresponding to 4 quarter notes</a:t>
                      </a:r>
                      <a:endParaRPr b="0" sz="2400"/>
                    </a:p>
                  </a:txBody>
                  <a:tcPr marT="45725" marB="45725" marR="91450" marL="91450"/>
                </a:tc>
                <a:tc hMerge="1"/>
              </a:tr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333" name="Google Shape;333;p26"/>
          <p:cNvGrpSpPr/>
          <p:nvPr/>
        </p:nvGrpSpPr>
        <p:grpSpPr>
          <a:xfrm>
            <a:off x="1295400" y="3200400"/>
            <a:ext cx="306300" cy="533400"/>
            <a:chOff x="6172200" y="4267200"/>
            <a:chExt cx="306300" cy="533400"/>
          </a:xfrm>
        </p:grpSpPr>
        <p:sp>
          <p:nvSpPr>
            <p:cNvPr id="334" name="Google Shape;334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5" name="Google Shape;335;p26"/>
            <p:cNvCxnSpPr>
              <a:stCxn id="334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6" name="Google Shape;336;p26"/>
          <p:cNvGrpSpPr/>
          <p:nvPr/>
        </p:nvGrpSpPr>
        <p:grpSpPr>
          <a:xfrm>
            <a:off x="4419600" y="3200400"/>
            <a:ext cx="306300" cy="457200"/>
            <a:chOff x="8001000" y="5257800"/>
            <a:chExt cx="306300" cy="457200"/>
          </a:xfrm>
        </p:grpSpPr>
        <p:sp>
          <p:nvSpPr>
            <p:cNvPr id="337" name="Google Shape;337;p26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8" name="Google Shape;338;p26"/>
            <p:cNvCxnSpPr>
              <a:stCxn id="337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9" name="Google Shape;339;p26"/>
          <p:cNvSpPr/>
          <p:nvPr/>
        </p:nvSpPr>
        <p:spPr>
          <a:xfrm>
            <a:off x="4572000" y="5638800"/>
            <a:ext cx="304800" cy="152400"/>
          </a:xfrm>
          <a:prstGeom prst="ellipse">
            <a:avLst/>
          </a:prstGeom>
          <a:noFill/>
          <a:ln cap="flat" cmpd="sng" w="28575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0" name="Google Shape;340;p26"/>
          <p:cNvGrpSpPr/>
          <p:nvPr/>
        </p:nvGrpSpPr>
        <p:grpSpPr>
          <a:xfrm>
            <a:off x="2057400" y="3200400"/>
            <a:ext cx="306300" cy="533400"/>
            <a:chOff x="6172200" y="4267200"/>
            <a:chExt cx="306300" cy="533400"/>
          </a:xfrm>
        </p:grpSpPr>
        <p:sp>
          <p:nvSpPr>
            <p:cNvPr id="341" name="Google Shape;341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42" name="Google Shape;342;p26"/>
            <p:cNvCxnSpPr>
              <a:stCxn id="341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3429000" y="3200400"/>
            <a:ext cx="306300" cy="533400"/>
            <a:chOff x="6172200" y="4267200"/>
            <a:chExt cx="306300" cy="533400"/>
          </a:xfrm>
        </p:grpSpPr>
        <p:sp>
          <p:nvSpPr>
            <p:cNvPr id="344" name="Google Shape;344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45" name="Google Shape;345;p26"/>
            <p:cNvCxnSpPr>
              <a:stCxn id="344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6" name="Google Shape;346;p26"/>
          <p:cNvGrpSpPr/>
          <p:nvPr/>
        </p:nvGrpSpPr>
        <p:grpSpPr>
          <a:xfrm>
            <a:off x="2743200" y="3200400"/>
            <a:ext cx="306300" cy="533400"/>
            <a:chOff x="6172200" y="4267200"/>
            <a:chExt cx="306300" cy="533400"/>
          </a:xfrm>
        </p:grpSpPr>
        <p:sp>
          <p:nvSpPr>
            <p:cNvPr id="347" name="Google Shape;347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48" name="Google Shape;348;p26"/>
            <p:cNvCxnSpPr>
              <a:stCxn id="347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9" name="Google Shape;349;p26"/>
          <p:cNvGrpSpPr/>
          <p:nvPr/>
        </p:nvGrpSpPr>
        <p:grpSpPr>
          <a:xfrm>
            <a:off x="5181600" y="3124200"/>
            <a:ext cx="306300" cy="533400"/>
            <a:chOff x="6172200" y="4267200"/>
            <a:chExt cx="306300" cy="533400"/>
          </a:xfrm>
        </p:grpSpPr>
        <p:sp>
          <p:nvSpPr>
            <p:cNvPr id="350" name="Google Shape;350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51" name="Google Shape;351;p26"/>
            <p:cNvCxnSpPr>
              <a:stCxn id="350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2" name="Google Shape;352;p26"/>
          <p:cNvGrpSpPr/>
          <p:nvPr/>
        </p:nvGrpSpPr>
        <p:grpSpPr>
          <a:xfrm>
            <a:off x="5943600" y="3124200"/>
            <a:ext cx="306300" cy="533400"/>
            <a:chOff x="6172200" y="4267200"/>
            <a:chExt cx="306300" cy="533400"/>
          </a:xfrm>
        </p:grpSpPr>
        <p:sp>
          <p:nvSpPr>
            <p:cNvPr id="353" name="Google Shape;353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54" name="Google Shape;354;p26"/>
            <p:cNvCxnSpPr>
              <a:stCxn id="353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5" name="Google Shape;355;p26"/>
          <p:cNvGrpSpPr/>
          <p:nvPr/>
        </p:nvGrpSpPr>
        <p:grpSpPr>
          <a:xfrm>
            <a:off x="1295400" y="4343400"/>
            <a:ext cx="306300" cy="457200"/>
            <a:chOff x="8001000" y="5257800"/>
            <a:chExt cx="306300" cy="457200"/>
          </a:xfrm>
        </p:grpSpPr>
        <p:sp>
          <p:nvSpPr>
            <p:cNvPr id="356" name="Google Shape;356;p26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57" name="Google Shape;357;p26"/>
            <p:cNvCxnSpPr>
              <a:stCxn id="356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8" name="Google Shape;358;p26"/>
          <p:cNvGrpSpPr/>
          <p:nvPr/>
        </p:nvGrpSpPr>
        <p:grpSpPr>
          <a:xfrm>
            <a:off x="2819400" y="4343400"/>
            <a:ext cx="306300" cy="457200"/>
            <a:chOff x="8001000" y="5257800"/>
            <a:chExt cx="306300" cy="457200"/>
          </a:xfrm>
        </p:grpSpPr>
        <p:sp>
          <p:nvSpPr>
            <p:cNvPr id="359" name="Google Shape;359;p26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60" name="Google Shape;360;p26"/>
            <p:cNvCxnSpPr>
              <a:stCxn id="359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1" name="Google Shape;361;p26"/>
          <p:cNvGrpSpPr/>
          <p:nvPr/>
        </p:nvGrpSpPr>
        <p:grpSpPr>
          <a:xfrm>
            <a:off x="4419600" y="4267200"/>
            <a:ext cx="306300" cy="533400"/>
            <a:chOff x="6172200" y="4267200"/>
            <a:chExt cx="306300" cy="533400"/>
          </a:xfrm>
        </p:grpSpPr>
        <p:sp>
          <p:nvSpPr>
            <p:cNvPr id="362" name="Google Shape;362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63" name="Google Shape;363;p26"/>
            <p:cNvCxnSpPr>
              <a:stCxn id="362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4" name="Google Shape;364;p26"/>
          <p:cNvGrpSpPr/>
          <p:nvPr/>
        </p:nvGrpSpPr>
        <p:grpSpPr>
          <a:xfrm>
            <a:off x="5105400" y="4267200"/>
            <a:ext cx="306300" cy="533400"/>
            <a:chOff x="6172200" y="4267200"/>
            <a:chExt cx="306300" cy="533400"/>
          </a:xfrm>
        </p:grpSpPr>
        <p:sp>
          <p:nvSpPr>
            <p:cNvPr id="365" name="Google Shape;365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66" name="Google Shape;366;p26"/>
            <p:cNvCxnSpPr>
              <a:stCxn id="365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7" name="Google Shape;367;p26"/>
          <p:cNvGrpSpPr/>
          <p:nvPr/>
        </p:nvGrpSpPr>
        <p:grpSpPr>
          <a:xfrm>
            <a:off x="6019800" y="4267200"/>
            <a:ext cx="306300" cy="457200"/>
            <a:chOff x="8001000" y="5257800"/>
            <a:chExt cx="306300" cy="457200"/>
          </a:xfrm>
        </p:grpSpPr>
        <p:sp>
          <p:nvSpPr>
            <p:cNvPr id="368" name="Google Shape;368;p26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69" name="Google Shape;369;p26"/>
            <p:cNvCxnSpPr>
              <a:stCxn id="368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0" name="Google Shape;370;p26"/>
          <p:cNvGrpSpPr/>
          <p:nvPr/>
        </p:nvGrpSpPr>
        <p:grpSpPr>
          <a:xfrm>
            <a:off x="1447800" y="5486400"/>
            <a:ext cx="306300" cy="457200"/>
            <a:chOff x="8001000" y="5257800"/>
            <a:chExt cx="306300" cy="457200"/>
          </a:xfrm>
        </p:grpSpPr>
        <p:sp>
          <p:nvSpPr>
            <p:cNvPr id="371" name="Google Shape;371;p26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72" name="Google Shape;372;p26"/>
            <p:cNvCxnSpPr>
              <a:stCxn id="371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3" name="Google Shape;373;p26"/>
          <p:cNvGrpSpPr/>
          <p:nvPr/>
        </p:nvGrpSpPr>
        <p:grpSpPr>
          <a:xfrm>
            <a:off x="3276600" y="5410200"/>
            <a:ext cx="306300" cy="533400"/>
            <a:chOff x="6172200" y="4267200"/>
            <a:chExt cx="306300" cy="533400"/>
          </a:xfrm>
        </p:grpSpPr>
        <p:sp>
          <p:nvSpPr>
            <p:cNvPr id="374" name="Google Shape;374;p26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75" name="Google Shape;375;p26"/>
            <p:cNvCxnSpPr>
              <a:stCxn id="374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6" name="Google Shape;376;p26"/>
          <p:cNvSpPr/>
          <p:nvPr/>
        </p:nvSpPr>
        <p:spPr>
          <a:xfrm>
            <a:off x="2057400" y="5791200"/>
            <a:ext cx="304800" cy="152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7" name="Google Shape;377;p26"/>
          <p:cNvGrpSpPr/>
          <p:nvPr/>
        </p:nvGrpSpPr>
        <p:grpSpPr>
          <a:xfrm>
            <a:off x="2362200" y="5410200"/>
            <a:ext cx="76200" cy="457200"/>
            <a:chOff x="6858000" y="4800600"/>
            <a:chExt cx="76200" cy="457200"/>
          </a:xfrm>
        </p:grpSpPr>
        <p:cxnSp>
          <p:nvCxnSpPr>
            <p:cNvPr id="378" name="Google Shape;378;p26"/>
            <p:cNvCxnSpPr>
              <a:stCxn id="376" idx="6"/>
            </p:cNvCxnSpPr>
            <p:nvPr/>
          </p:nvCxnSpPr>
          <p:spPr>
            <a:xfrm flipH="1" rot="10800000">
              <a:off x="6858000" y="48006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26"/>
            <p:cNvCxnSpPr/>
            <p:nvPr/>
          </p:nvCxnSpPr>
          <p:spPr>
            <a:xfrm flipH="1" rot="-5400000">
              <a:off x="6781800" y="4876800"/>
              <a:ext cx="228600" cy="76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0" name="Google Shape;380;p26"/>
          <p:cNvSpPr/>
          <p:nvPr/>
        </p:nvSpPr>
        <p:spPr>
          <a:xfrm>
            <a:off x="2743200" y="5791200"/>
            <a:ext cx="304800" cy="152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1" name="Google Shape;381;p26"/>
          <p:cNvGrpSpPr/>
          <p:nvPr/>
        </p:nvGrpSpPr>
        <p:grpSpPr>
          <a:xfrm>
            <a:off x="3048000" y="5410200"/>
            <a:ext cx="76200" cy="457200"/>
            <a:chOff x="6858000" y="4800600"/>
            <a:chExt cx="76200" cy="457200"/>
          </a:xfrm>
        </p:grpSpPr>
        <p:cxnSp>
          <p:nvCxnSpPr>
            <p:cNvPr id="382" name="Google Shape;382;p26"/>
            <p:cNvCxnSpPr>
              <a:stCxn id="380" idx="6"/>
            </p:cNvCxnSpPr>
            <p:nvPr/>
          </p:nvCxnSpPr>
          <p:spPr>
            <a:xfrm flipH="1" rot="10800000">
              <a:off x="6858000" y="48006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26"/>
            <p:cNvCxnSpPr/>
            <p:nvPr/>
          </p:nvCxnSpPr>
          <p:spPr>
            <a:xfrm flipH="1" rot="-5400000">
              <a:off x="6781800" y="4876800"/>
              <a:ext cx="228600" cy="76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4" name="Google Shape;384;p26"/>
          <p:cNvSpPr txBox="1"/>
          <p:nvPr/>
        </p:nvSpPr>
        <p:spPr>
          <a:xfrm>
            <a:off x="6786578" y="2000240"/>
            <a:ext cx="1928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 = 120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6786578" y="3214686"/>
            <a:ext cx="20002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Quarter note duration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 0.5 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Measure Duration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seconds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Signature Examples</a:t>
            </a:r>
            <a:endParaRPr/>
          </a:p>
        </p:txBody>
      </p:sp>
      <p:graphicFrame>
        <p:nvGraphicFramePr>
          <p:cNvPr id="391" name="Google Shape;391;p27"/>
          <p:cNvGraphicFramePr/>
          <p:nvPr/>
        </p:nvGraphicFramePr>
        <p:xfrm>
          <a:off x="11430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{D9B159E4-D50C-4C1C-A227-97F22D4B073A}</a:tableStyleId>
              </a:tblPr>
              <a:tblGrid>
                <a:gridCol w="1183350"/>
                <a:gridCol w="4516425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 Signature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Beats per measure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2" name="Google Shape;3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971800"/>
            <a:ext cx="228600" cy="59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7"/>
          <p:cNvGrpSpPr/>
          <p:nvPr/>
        </p:nvGrpSpPr>
        <p:grpSpPr>
          <a:xfrm>
            <a:off x="3124200" y="2971800"/>
            <a:ext cx="306300" cy="533400"/>
            <a:chOff x="6172200" y="4267200"/>
            <a:chExt cx="306300" cy="533400"/>
          </a:xfrm>
        </p:grpSpPr>
        <p:sp>
          <p:nvSpPr>
            <p:cNvPr id="394" name="Google Shape;394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95" name="Google Shape;395;p27"/>
            <p:cNvCxnSpPr>
              <a:stCxn id="394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6" name="Google Shape;396;p27"/>
          <p:cNvGrpSpPr/>
          <p:nvPr/>
        </p:nvGrpSpPr>
        <p:grpSpPr>
          <a:xfrm>
            <a:off x="3886200" y="2971800"/>
            <a:ext cx="306300" cy="533400"/>
            <a:chOff x="6172200" y="4267200"/>
            <a:chExt cx="306300" cy="533400"/>
          </a:xfrm>
        </p:grpSpPr>
        <p:sp>
          <p:nvSpPr>
            <p:cNvPr id="397" name="Google Shape;397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98" name="Google Shape;398;p27"/>
            <p:cNvCxnSpPr>
              <a:stCxn id="397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9" name="Google Shape;399;p27"/>
          <p:cNvGrpSpPr/>
          <p:nvPr/>
        </p:nvGrpSpPr>
        <p:grpSpPr>
          <a:xfrm>
            <a:off x="4572000" y="2971800"/>
            <a:ext cx="306300" cy="533400"/>
            <a:chOff x="6172200" y="4267200"/>
            <a:chExt cx="306300" cy="533400"/>
          </a:xfrm>
        </p:grpSpPr>
        <p:sp>
          <p:nvSpPr>
            <p:cNvPr id="400" name="Google Shape;400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01" name="Google Shape;401;p27"/>
            <p:cNvCxnSpPr>
              <a:stCxn id="400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27"/>
          <p:cNvGrpSpPr/>
          <p:nvPr/>
        </p:nvGrpSpPr>
        <p:grpSpPr>
          <a:xfrm>
            <a:off x="5257800" y="2971800"/>
            <a:ext cx="306300" cy="533400"/>
            <a:chOff x="6172200" y="4267200"/>
            <a:chExt cx="306300" cy="533400"/>
          </a:xfrm>
        </p:grpSpPr>
        <p:sp>
          <p:nvSpPr>
            <p:cNvPr id="403" name="Google Shape;403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04" name="Google Shape;404;p27"/>
            <p:cNvCxnSpPr>
              <a:stCxn id="403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05" name="Google Shape;4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3810000"/>
            <a:ext cx="228600" cy="59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27"/>
          <p:cNvGrpSpPr/>
          <p:nvPr/>
        </p:nvGrpSpPr>
        <p:grpSpPr>
          <a:xfrm>
            <a:off x="3200400" y="3733800"/>
            <a:ext cx="306300" cy="533400"/>
            <a:chOff x="6172200" y="4267200"/>
            <a:chExt cx="306300" cy="533400"/>
          </a:xfrm>
        </p:grpSpPr>
        <p:sp>
          <p:nvSpPr>
            <p:cNvPr id="407" name="Google Shape;407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08" name="Google Shape;408;p27"/>
            <p:cNvCxnSpPr>
              <a:stCxn id="407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9" name="Google Shape;409;p27"/>
          <p:cNvGrpSpPr/>
          <p:nvPr/>
        </p:nvGrpSpPr>
        <p:grpSpPr>
          <a:xfrm>
            <a:off x="3810000" y="3733800"/>
            <a:ext cx="306300" cy="533400"/>
            <a:chOff x="6172200" y="4267200"/>
            <a:chExt cx="306300" cy="533400"/>
          </a:xfrm>
        </p:grpSpPr>
        <p:sp>
          <p:nvSpPr>
            <p:cNvPr id="410" name="Google Shape;410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11" name="Google Shape;411;p27"/>
            <p:cNvCxnSpPr>
              <a:stCxn id="410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2" name="Google Shape;412;p27"/>
          <p:cNvGrpSpPr/>
          <p:nvPr/>
        </p:nvGrpSpPr>
        <p:grpSpPr>
          <a:xfrm>
            <a:off x="4572000" y="3733800"/>
            <a:ext cx="306300" cy="533400"/>
            <a:chOff x="6172200" y="4267200"/>
            <a:chExt cx="306300" cy="533400"/>
          </a:xfrm>
        </p:grpSpPr>
        <p:sp>
          <p:nvSpPr>
            <p:cNvPr id="413" name="Google Shape;413;p27"/>
            <p:cNvSpPr/>
            <p:nvPr/>
          </p:nvSpPr>
          <p:spPr>
            <a:xfrm>
              <a:off x="6172200" y="46482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14" name="Google Shape;414;p27"/>
            <p:cNvCxnSpPr>
              <a:stCxn id="413" idx="6"/>
            </p:cNvCxnSpPr>
            <p:nvPr/>
          </p:nvCxnSpPr>
          <p:spPr>
            <a:xfrm flipH="1" rot="10800000">
              <a:off x="6477000" y="4267200"/>
              <a:ext cx="15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15" name="Google Shape;41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4572000"/>
            <a:ext cx="209550" cy="59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7"/>
          <p:cNvGrpSpPr/>
          <p:nvPr/>
        </p:nvGrpSpPr>
        <p:grpSpPr>
          <a:xfrm>
            <a:off x="3810000" y="5486400"/>
            <a:ext cx="306300" cy="457200"/>
            <a:chOff x="8001000" y="5257800"/>
            <a:chExt cx="306300" cy="457200"/>
          </a:xfrm>
        </p:grpSpPr>
        <p:sp>
          <p:nvSpPr>
            <p:cNvPr id="417" name="Google Shape;417;p27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18" name="Google Shape;418;p27"/>
            <p:cNvCxnSpPr>
              <a:stCxn id="417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9" name="Google Shape;419;p27"/>
          <p:cNvGrpSpPr/>
          <p:nvPr/>
        </p:nvGrpSpPr>
        <p:grpSpPr>
          <a:xfrm>
            <a:off x="4648200" y="5486400"/>
            <a:ext cx="306300" cy="457200"/>
            <a:chOff x="8001000" y="5257800"/>
            <a:chExt cx="306300" cy="457200"/>
          </a:xfrm>
        </p:grpSpPr>
        <p:sp>
          <p:nvSpPr>
            <p:cNvPr id="420" name="Google Shape;420;p27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21" name="Google Shape;421;p27"/>
            <p:cNvCxnSpPr>
              <a:stCxn id="420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2" name="Google Shape;422;p27"/>
          <p:cNvGrpSpPr/>
          <p:nvPr/>
        </p:nvGrpSpPr>
        <p:grpSpPr>
          <a:xfrm>
            <a:off x="5562600" y="5486400"/>
            <a:ext cx="306300" cy="457200"/>
            <a:chOff x="8001000" y="5257800"/>
            <a:chExt cx="306300" cy="457200"/>
          </a:xfrm>
        </p:grpSpPr>
        <p:sp>
          <p:nvSpPr>
            <p:cNvPr id="423" name="Google Shape;423;p27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24" name="Google Shape;424;p27"/>
            <p:cNvCxnSpPr>
              <a:stCxn id="423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5" name="Google Shape;425;p27"/>
          <p:cNvGrpSpPr/>
          <p:nvPr/>
        </p:nvGrpSpPr>
        <p:grpSpPr>
          <a:xfrm>
            <a:off x="3124200" y="5486400"/>
            <a:ext cx="306300" cy="457200"/>
            <a:chOff x="8001000" y="5257800"/>
            <a:chExt cx="306300" cy="457200"/>
          </a:xfrm>
        </p:grpSpPr>
        <p:sp>
          <p:nvSpPr>
            <p:cNvPr id="426" name="Google Shape;426;p27"/>
            <p:cNvSpPr/>
            <p:nvPr/>
          </p:nvSpPr>
          <p:spPr>
            <a:xfrm>
              <a:off x="8001000" y="5562600"/>
              <a:ext cx="304800" cy="152400"/>
            </a:xfrm>
            <a:prstGeom prst="ellipse">
              <a:avLst/>
            </a:prstGeom>
            <a:noFill/>
            <a:ln cap="flat" cmpd="sng" w="28575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27" name="Google Shape;427;p27"/>
            <p:cNvCxnSpPr>
              <a:stCxn id="426" idx="6"/>
            </p:cNvCxnSpPr>
            <p:nvPr/>
          </p:nvCxnSpPr>
          <p:spPr>
            <a:xfrm flipH="1" rot="10800000">
              <a:off x="8305800" y="5257800"/>
              <a:ext cx="1500" cy="381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28" name="Google Shape;42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275" y="5486400"/>
            <a:ext cx="228600" cy="59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7"/>
          <p:cNvGrpSpPr/>
          <p:nvPr/>
        </p:nvGrpSpPr>
        <p:grpSpPr>
          <a:xfrm>
            <a:off x="4495800" y="4572000"/>
            <a:ext cx="381000" cy="533400"/>
            <a:chOff x="6553200" y="4800600"/>
            <a:chExt cx="381000" cy="533400"/>
          </a:xfrm>
        </p:grpSpPr>
        <p:sp>
          <p:nvSpPr>
            <p:cNvPr id="430" name="Google Shape;430;p27"/>
            <p:cNvSpPr/>
            <p:nvPr/>
          </p:nvSpPr>
          <p:spPr>
            <a:xfrm>
              <a:off x="6553200" y="51816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31" name="Google Shape;431;p27"/>
            <p:cNvGrpSpPr/>
            <p:nvPr/>
          </p:nvGrpSpPr>
          <p:grpSpPr>
            <a:xfrm>
              <a:off x="6858000" y="4800600"/>
              <a:ext cx="76200" cy="457200"/>
              <a:chOff x="6858000" y="4800600"/>
              <a:chExt cx="76200" cy="457200"/>
            </a:xfrm>
          </p:grpSpPr>
          <p:cxnSp>
            <p:nvCxnSpPr>
              <p:cNvPr id="432" name="Google Shape;432;p27"/>
              <p:cNvCxnSpPr>
                <a:stCxn id="430" idx="6"/>
              </p:cNvCxnSpPr>
              <p:nvPr/>
            </p:nvCxnSpPr>
            <p:spPr>
              <a:xfrm flipH="1" rot="10800000">
                <a:off x="6858000" y="4800600"/>
                <a:ext cx="15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27"/>
              <p:cNvCxnSpPr/>
              <p:nvPr/>
            </p:nvCxnSpPr>
            <p:spPr>
              <a:xfrm flipH="1" rot="-5400000">
                <a:off x="6781800" y="4876800"/>
                <a:ext cx="228600" cy="76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34" name="Google Shape;434;p27"/>
          <p:cNvGrpSpPr/>
          <p:nvPr/>
        </p:nvGrpSpPr>
        <p:grpSpPr>
          <a:xfrm>
            <a:off x="3124200" y="4572000"/>
            <a:ext cx="381000" cy="533400"/>
            <a:chOff x="6553200" y="4800600"/>
            <a:chExt cx="381000" cy="533400"/>
          </a:xfrm>
        </p:grpSpPr>
        <p:sp>
          <p:nvSpPr>
            <p:cNvPr id="435" name="Google Shape;435;p27"/>
            <p:cNvSpPr/>
            <p:nvPr/>
          </p:nvSpPr>
          <p:spPr>
            <a:xfrm>
              <a:off x="6553200" y="51816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36" name="Google Shape;436;p27"/>
            <p:cNvGrpSpPr/>
            <p:nvPr/>
          </p:nvGrpSpPr>
          <p:grpSpPr>
            <a:xfrm>
              <a:off x="6858000" y="4800600"/>
              <a:ext cx="76200" cy="457200"/>
              <a:chOff x="6858000" y="4800600"/>
              <a:chExt cx="76200" cy="457200"/>
            </a:xfrm>
          </p:grpSpPr>
          <p:cxnSp>
            <p:nvCxnSpPr>
              <p:cNvPr id="437" name="Google Shape;437;p27"/>
              <p:cNvCxnSpPr>
                <a:stCxn id="435" idx="6"/>
              </p:cNvCxnSpPr>
              <p:nvPr/>
            </p:nvCxnSpPr>
            <p:spPr>
              <a:xfrm flipH="1" rot="10800000">
                <a:off x="6858000" y="4800600"/>
                <a:ext cx="15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27"/>
              <p:cNvCxnSpPr/>
              <p:nvPr/>
            </p:nvCxnSpPr>
            <p:spPr>
              <a:xfrm flipH="1" rot="-5400000">
                <a:off x="6781800" y="4876800"/>
                <a:ext cx="228600" cy="76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39" name="Google Shape;439;p27"/>
          <p:cNvGrpSpPr/>
          <p:nvPr/>
        </p:nvGrpSpPr>
        <p:grpSpPr>
          <a:xfrm>
            <a:off x="3810000" y="4572000"/>
            <a:ext cx="381000" cy="533400"/>
            <a:chOff x="6553200" y="4800600"/>
            <a:chExt cx="381000" cy="533400"/>
          </a:xfrm>
        </p:grpSpPr>
        <p:sp>
          <p:nvSpPr>
            <p:cNvPr id="440" name="Google Shape;440;p27"/>
            <p:cNvSpPr/>
            <p:nvPr/>
          </p:nvSpPr>
          <p:spPr>
            <a:xfrm>
              <a:off x="6553200" y="5181600"/>
              <a:ext cx="304800" cy="152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41" name="Google Shape;441;p27"/>
            <p:cNvGrpSpPr/>
            <p:nvPr/>
          </p:nvGrpSpPr>
          <p:grpSpPr>
            <a:xfrm>
              <a:off x="6858000" y="4800600"/>
              <a:ext cx="76200" cy="457200"/>
              <a:chOff x="6858000" y="4800600"/>
              <a:chExt cx="76200" cy="457200"/>
            </a:xfrm>
          </p:grpSpPr>
          <p:cxnSp>
            <p:nvCxnSpPr>
              <p:cNvPr id="442" name="Google Shape;442;p27"/>
              <p:cNvCxnSpPr>
                <a:stCxn id="440" idx="6"/>
              </p:cNvCxnSpPr>
              <p:nvPr/>
            </p:nvCxnSpPr>
            <p:spPr>
              <a:xfrm flipH="1" rot="10800000">
                <a:off x="6858000" y="4800600"/>
                <a:ext cx="15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27"/>
              <p:cNvCxnSpPr/>
              <p:nvPr/>
            </p:nvCxnSpPr>
            <p:spPr>
              <a:xfrm flipH="1" rot="-5400000">
                <a:off x="6781800" y="4876800"/>
                <a:ext cx="228600" cy="76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 Structure of a song</a:t>
            </a:r>
            <a:endParaRPr/>
          </a:p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   Two structures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   Lyrical  structure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 A number of lines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   Each line is a sequence of words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      Each word is a sequence of letters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chemeClr val="accent2"/>
                </a:solidFill>
              </a:rPr>
              <a:t>    </a:t>
            </a:r>
            <a:r>
              <a:rPr lang="en-US"/>
              <a:t>Melodic  Structure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A number of phrases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   Each phrase is a sequence of measures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      Each measure is a sequence of notes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455" name="Google Shape;455;p2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Notes are selected from a scale or a raga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Each phrase consists of 2 or 4 or 8 or 16 measures typically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 a line there are typically ascending and descending notes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Usually there are small steps in the sequence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Repetitions  and variety are used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Repetition of rhythm in a line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Repetition of a line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Generating and playing a note</a:t>
            </a:r>
            <a:endParaRPr/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clear;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clc;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d = 1;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 = 0:1/22050:d;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x = sin(2*%pi*520*t);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</a:t>
            </a:r>
            <a:r>
              <a:rPr lang="en-US" u="sng"/>
              <a:t>sound</a:t>
            </a:r>
            <a:r>
              <a:rPr lang="en-US"/>
              <a:t>(x);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Effect of downsampling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clear;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clc;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d = 1;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 = 0:1/44100:d;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x = sin(2*%pi*520*t);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</a:t>
            </a:r>
            <a:r>
              <a:rPr lang="en-US" u="sng"/>
              <a:t>sound</a:t>
            </a:r>
            <a:r>
              <a:rPr lang="en-US"/>
              <a:t>(x);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The note will be of double duration and half frequency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Effect of upsampling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clear;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clc;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d = 1;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 = 0:1/11025:d;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x = sin(2*%pi*520*t);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</a:t>
            </a:r>
            <a:r>
              <a:rPr lang="en-US" u="sng"/>
              <a:t>sound</a:t>
            </a:r>
            <a:r>
              <a:rPr lang="en-US"/>
              <a:t>(x);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The note will be of half duration and double frequency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Generating simple notes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clear</a:t>
            </a:r>
            <a:r>
              <a:rPr b="1" lang="en-US"/>
              <a:t>;</a:t>
            </a:r>
            <a:r>
              <a:rPr lang="en-US"/>
              <a:t>clc</a:t>
            </a:r>
            <a:r>
              <a:rPr b="1" lang="en-US"/>
              <a:t>;</a:t>
            </a:r>
            <a:r>
              <a:rPr lang="en-US"/>
              <a:t> d = 0.4</a:t>
            </a:r>
            <a:r>
              <a:rPr b="1" lang="en-US"/>
              <a:t>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t = 0</a:t>
            </a:r>
            <a:r>
              <a:rPr b="1" lang="en-US"/>
              <a:t>:</a:t>
            </a:r>
            <a:r>
              <a:rPr lang="en-US"/>
              <a:t>1/22050</a:t>
            </a:r>
            <a:r>
              <a:rPr b="1" lang="en-US"/>
              <a:t>:</a:t>
            </a:r>
            <a:r>
              <a:rPr lang="en-US"/>
              <a:t>d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fs = 260</a:t>
            </a:r>
            <a:r>
              <a:rPr b="1" lang="en-US"/>
              <a:t>;</a:t>
            </a:r>
            <a:r>
              <a:rPr lang="en-US"/>
              <a:t>fr = 260*2^(2/12)</a:t>
            </a:r>
            <a:r>
              <a:rPr b="1" lang="en-US"/>
              <a:t>;</a:t>
            </a:r>
            <a:r>
              <a:rPr lang="en-US"/>
              <a:t>fg = 260*2^(4/12)</a:t>
            </a:r>
            <a:r>
              <a:rPr b="1" lang="en-US"/>
              <a:t>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Sa = sin(2*%pi*fs*t)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Re = sin(2*%pi*fr*t)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Ga = sin(2*%pi*fg*t)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C = [Sa Re Ga Re Sa]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u="sng"/>
              <a:t>sound</a:t>
            </a:r>
            <a:r>
              <a:rPr lang="en-US"/>
              <a:t>(C)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Nr = length(Re)</a:t>
            </a:r>
            <a:r>
              <a:rPr b="1" lang="en-US"/>
              <a:t>;</a:t>
            </a:r>
            <a:r>
              <a:rPr lang="en-US"/>
              <a:t> disp(Re(Nr))</a:t>
            </a:r>
            <a:r>
              <a:rPr b="1" lang="en-US"/>
              <a:t>;</a:t>
            </a:r>
            <a:r>
              <a:rPr lang="en-US"/>
              <a:t> disp(Ga(1))</a:t>
            </a:r>
            <a:r>
              <a:rPr b="1" lang="en-US"/>
              <a:t>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Envelope</a:t>
            </a:r>
            <a:endParaRPr/>
          </a:p>
        </p:txBody>
      </p:sp>
      <p:pic>
        <p:nvPicPr>
          <p:cNvPr id="160" name="Google Shape;16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350" y="1657350"/>
            <a:ext cx="58102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Envelope generation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clear</a:t>
            </a:r>
            <a:r>
              <a:rPr b="1" lang="en-US"/>
              <a:t>;</a:t>
            </a:r>
            <a:r>
              <a:rPr lang="en-US"/>
              <a:t>clc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d = 0.4</a:t>
            </a:r>
            <a:r>
              <a:rPr b="1" lang="en-US"/>
              <a:t>;</a:t>
            </a:r>
            <a:r>
              <a:rPr lang="en-US"/>
              <a:t>t = 0</a:t>
            </a:r>
            <a:r>
              <a:rPr b="1" lang="en-US"/>
              <a:t>:</a:t>
            </a:r>
            <a:r>
              <a:rPr lang="en-US"/>
              <a:t>1/22050</a:t>
            </a:r>
            <a:r>
              <a:rPr b="1" lang="en-US"/>
              <a:t>:</a:t>
            </a:r>
            <a:r>
              <a:rPr lang="en-US"/>
              <a:t>d</a:t>
            </a:r>
            <a:r>
              <a:rPr b="1" lang="en-US"/>
              <a:t>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fs = 260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En = sin(%pi*t/d);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fr = 260*2^(2/12)</a:t>
            </a:r>
            <a:r>
              <a:rPr b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fg = 260*2^(4/12)</a:t>
            </a:r>
            <a:r>
              <a:rPr b="1" lang="en-US"/>
              <a:t>;</a:t>
            </a:r>
            <a:r>
              <a:rPr lang="en-US"/>
              <a:t> Sa = En.*sin(2*%pi*fs*t)</a:t>
            </a:r>
            <a:r>
              <a:rPr b="1" lang="en-US"/>
              <a:t>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Re = En.*sin(2*%pi*fr*t)</a:t>
            </a:r>
            <a:r>
              <a:rPr b="1" lang="en-US"/>
              <a:t>;</a:t>
            </a:r>
            <a:r>
              <a:rPr lang="en-US"/>
              <a:t> Ga = En.*sin(2*%pi*fg*t)</a:t>
            </a:r>
            <a:r>
              <a:rPr b="1" lang="en-US"/>
              <a:t>;</a:t>
            </a:r>
            <a:r>
              <a:rPr lang="en-US"/>
              <a:t> C = [Sa Re Ga Re Sa]</a:t>
            </a:r>
            <a:r>
              <a:rPr b="1" lang="en-US"/>
              <a:t>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</a:t>
            </a:r>
            <a:r>
              <a:rPr lang="en-US" u="sng"/>
              <a:t>sound</a:t>
            </a:r>
            <a:r>
              <a:rPr lang="en-US"/>
              <a:t>(C)</a:t>
            </a:r>
            <a:r>
              <a:rPr b="1" lang="en-US"/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Note synthesis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Phase modulation of fundamental sine wave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Bell like sound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Adding harmonics to fundamental sine wave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Thinner sound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Envelope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Attack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Decay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Sustain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Ashok Rande</dc:creator>
</cp:coreProperties>
</file>