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9" r:id="rId14"/>
    <p:sldId id="267" r:id="rId15"/>
    <p:sldId id="268" r:id="rId16"/>
    <p:sldId id="270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60"/>
  </p:normalViewPr>
  <p:slideViewPr>
    <p:cSldViewPr>
      <p:cViewPr>
        <p:scale>
          <a:sx n="76" d="100"/>
          <a:sy n="76" d="100"/>
        </p:scale>
        <p:origin x="-55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B3A7-81CD-47B4-84C8-9B8CFC2D13FB}" type="datetimeFigureOut">
              <a:rPr lang="en-IN" smtClean="0"/>
              <a:t>27-10-2013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BAAB-9386-4A8F-9219-9F25BB4E620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B3A7-81CD-47B4-84C8-9B8CFC2D13FB}" type="datetimeFigureOut">
              <a:rPr lang="en-IN" smtClean="0"/>
              <a:t>27-10-2013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BAAB-9386-4A8F-9219-9F25BB4E62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B3A7-81CD-47B4-84C8-9B8CFC2D13FB}" type="datetimeFigureOut">
              <a:rPr lang="en-IN" smtClean="0"/>
              <a:t>27-10-2013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BAAB-9386-4A8F-9219-9F25BB4E62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B3A7-81CD-47B4-84C8-9B8CFC2D13FB}" type="datetimeFigureOut">
              <a:rPr lang="en-IN" smtClean="0"/>
              <a:t>27-10-2013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BAAB-9386-4A8F-9219-9F25BB4E62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B3A7-81CD-47B4-84C8-9B8CFC2D13FB}" type="datetimeFigureOut">
              <a:rPr lang="en-IN" smtClean="0"/>
              <a:t>27-10-2013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BAAB-9386-4A8F-9219-9F25BB4E620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B3A7-81CD-47B4-84C8-9B8CFC2D13FB}" type="datetimeFigureOut">
              <a:rPr lang="en-IN" smtClean="0"/>
              <a:t>27-10-2013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BAAB-9386-4A8F-9219-9F25BB4E62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B3A7-81CD-47B4-84C8-9B8CFC2D13FB}" type="datetimeFigureOut">
              <a:rPr lang="en-IN" smtClean="0"/>
              <a:t>27-10-2013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BAAB-9386-4A8F-9219-9F25BB4E62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B3A7-81CD-47B4-84C8-9B8CFC2D13FB}" type="datetimeFigureOut">
              <a:rPr lang="en-IN" smtClean="0"/>
              <a:t>27-10-2013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92BAAB-9386-4A8F-9219-9F25BB4E620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B3A7-81CD-47B4-84C8-9B8CFC2D13FB}" type="datetimeFigureOut">
              <a:rPr lang="en-IN" smtClean="0"/>
              <a:t>27-10-2013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BAAB-9386-4A8F-9219-9F25BB4E62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B3A7-81CD-47B4-84C8-9B8CFC2D13FB}" type="datetimeFigureOut">
              <a:rPr lang="en-IN" smtClean="0"/>
              <a:t>27-10-2013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792BAAB-9386-4A8F-9219-9F25BB4E62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74CB3A7-81CD-47B4-84C8-9B8CFC2D13FB}" type="datetimeFigureOut">
              <a:rPr lang="en-IN" smtClean="0"/>
              <a:t>27-10-2013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BAAB-9386-4A8F-9219-9F25BB4E62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4CB3A7-81CD-47B4-84C8-9B8CFC2D13FB}" type="datetimeFigureOut">
              <a:rPr lang="en-IN" smtClean="0"/>
              <a:t>27-10-2013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92BAAB-9386-4A8F-9219-9F25BB4E620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914400"/>
            <a:ext cx="47461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Monotype Corsiva" pitchFamily="66" charset="0"/>
                <a:ea typeface="Batang" pitchFamily="18" charset="-127"/>
              </a:rPr>
              <a:t>Android Based Online Testing System</a:t>
            </a:r>
            <a:endParaRPr lang="en-IN" sz="4600" dirty="0">
              <a:solidFill>
                <a:schemeClr val="accent2">
                  <a:lumMod val="40000"/>
                  <a:lumOff val="60000"/>
                </a:schemeClr>
              </a:solidFill>
              <a:latin typeface="Monotype Corsiva" pitchFamily="66" charset="0"/>
              <a:ea typeface="Batang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3125926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Harshal Dalvi 	(A-13)</a:t>
            </a:r>
            <a:endParaRPr lang="en-IN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Pranav Firake 	(A-16)</a:t>
            </a:r>
          </a:p>
          <a:p>
            <a:r>
              <a:rPr lang="en-US" sz="2000" dirty="0" smtClean="0">
                <a:latin typeface="Cambria" pitchFamily="18" charset="0"/>
              </a:rPr>
              <a:t>Aditya Gaikar 	(A-17)</a:t>
            </a:r>
          </a:p>
        </p:txBody>
      </p:sp>
      <p:pic>
        <p:nvPicPr>
          <p:cNvPr id="7170" name="Picture 2" descr="C:\Users\Bhupesh\Desktop\android-dev-logo-590x1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4648200"/>
            <a:ext cx="5619750" cy="1781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171" name="Picture 3" descr="C:\Users\Bhupesh\Desktop\Pupils-sitting-an-exam-23718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0901"/>
            <a:ext cx="3571875" cy="23754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8085" y="3444589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Under the guidance of:</a:t>
            </a:r>
          </a:p>
          <a:p>
            <a:pPr algn="ctr"/>
            <a:r>
              <a:rPr lang="en-US" sz="2000" dirty="0" smtClean="0">
                <a:latin typeface="Cambria" pitchFamily="18" charset="0"/>
              </a:rPr>
              <a:t>Mrs. Nusrat Parveen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8376" y="525959"/>
            <a:ext cx="4131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WAMP Server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49000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Synchronization of </a:t>
            </a:r>
            <a:endParaRPr lang="en-IN" sz="2400" dirty="0" smtClean="0">
              <a:latin typeface="Cambria" pitchFamily="18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2400" dirty="0" smtClean="0">
                <a:latin typeface="Cambria" pitchFamily="18" charset="0"/>
              </a:rPr>
              <a:t>Windows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2400" dirty="0" smtClean="0">
                <a:latin typeface="Cambria" pitchFamily="18" charset="0"/>
              </a:rPr>
              <a:t>Apache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2400" dirty="0" smtClean="0">
                <a:latin typeface="Cambria" pitchFamily="18" charset="0"/>
              </a:rPr>
              <a:t>MySQL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2400" dirty="0" smtClean="0">
                <a:latin typeface="Cambria" pitchFamily="18" charset="0"/>
              </a:rPr>
              <a:t>PHP/Perl/Python</a:t>
            </a:r>
            <a:r>
              <a:rPr lang="en-IN" sz="2400" dirty="0">
                <a:latin typeface="Cambria" pitchFamily="18" charset="0"/>
              </a:rPr>
              <a:t>) </a:t>
            </a:r>
          </a:p>
        </p:txBody>
      </p:sp>
      <p:pic>
        <p:nvPicPr>
          <p:cNvPr id="3077" name="Picture 5" descr="C:\Users\Bhupesh\Desktop\lamp_wamp_mam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29000"/>
            <a:ext cx="4572000" cy="2600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1906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hupesh\Desktop\leKt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492739" cy="43481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8252" y="685798"/>
            <a:ext cx="59747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WAMP Server Usage </a:t>
            </a:r>
          </a:p>
        </p:txBody>
      </p:sp>
    </p:spTree>
    <p:extLst>
      <p:ext uri="{BB962C8B-B14F-4D97-AF65-F5344CB8AC3E}">
        <p14:creationId xmlns:p14="http://schemas.microsoft.com/office/powerpoint/2010/main" val="260051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0248" y="685797"/>
            <a:ext cx="59747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WAMP Server Usage </a:t>
            </a:r>
          </a:p>
        </p:txBody>
      </p:sp>
      <p:pic>
        <p:nvPicPr>
          <p:cNvPr id="5122" name="Picture 2" descr="C:\Users\Bhupesh\Desktop\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4876800" cy="3686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4878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746146" y="2288607"/>
            <a:ext cx="5934076" cy="3709986"/>
            <a:chOff x="-137" y="0"/>
            <a:chExt cx="8259" cy="4826"/>
          </a:xfrm>
        </p:grpSpPr>
        <p:sp>
          <p:nvSpPr>
            <p:cNvPr id="3" name="AutoShape 45"/>
            <p:cNvSpPr>
              <a:spLocks noChangeArrowheads="1"/>
            </p:cNvSpPr>
            <p:nvPr/>
          </p:nvSpPr>
          <p:spPr bwMode="auto">
            <a:xfrm>
              <a:off x="2167" y="118"/>
              <a:ext cx="2022" cy="1136"/>
            </a:xfrm>
            <a:prstGeom prst="cloudCallout">
              <a:avLst>
                <a:gd name="adj1" fmla="val 241"/>
                <a:gd name="adj2" fmla="val 16514"/>
              </a:avLst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chemeClr val="bg1"/>
                  </a:solidFill>
                  <a:effectLst/>
                  <a:latin typeface="Tahoma"/>
                  <a:ea typeface="Times New Roman"/>
                  <a:cs typeface="Mangal"/>
                </a:rPr>
                <a:t>LOCAL NETWORK</a:t>
              </a:r>
              <a:endParaRPr lang="en-IN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" name="AutoShape 46"/>
            <p:cNvCxnSpPr>
              <a:cxnSpLocks noChangeShapeType="1"/>
            </p:cNvCxnSpPr>
            <p:nvPr/>
          </p:nvCxnSpPr>
          <p:spPr bwMode="auto">
            <a:xfrm>
              <a:off x="3992" y="880"/>
              <a:ext cx="2655" cy="1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5" name="Text Box 47"/>
            <p:cNvSpPr txBox="1">
              <a:spLocks noChangeArrowheads="1"/>
            </p:cNvSpPr>
            <p:nvPr/>
          </p:nvSpPr>
          <p:spPr bwMode="auto">
            <a:xfrm>
              <a:off x="5989" y="2646"/>
              <a:ext cx="2103" cy="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chemeClr val="bg1"/>
                  </a:solidFill>
                  <a:effectLst/>
                  <a:latin typeface="Tahoma"/>
                  <a:ea typeface="Times New Roman"/>
                  <a:cs typeface="Mangal"/>
                </a:rPr>
                <a:t>LOCAL SERVER</a:t>
              </a:r>
              <a:endParaRPr lang="en-IN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Text Box 48"/>
            <p:cNvSpPr txBox="1">
              <a:spLocks noChangeArrowheads="1"/>
            </p:cNvSpPr>
            <p:nvPr/>
          </p:nvSpPr>
          <p:spPr bwMode="auto">
            <a:xfrm>
              <a:off x="-137" y="0"/>
              <a:ext cx="2304" cy="10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chemeClr val="bg1"/>
                  </a:solidFill>
                  <a:effectLst/>
                  <a:latin typeface="Tahoma"/>
                  <a:ea typeface="Times New Roman"/>
                  <a:cs typeface="Mangal"/>
                </a:rPr>
                <a:t> CLIENT</a:t>
              </a:r>
              <a:endParaRPr lang="en-IN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chemeClr val="bg1"/>
                  </a:solidFill>
                  <a:effectLst/>
                  <a:latin typeface="Tahoma"/>
                  <a:ea typeface="Times New Roman"/>
                  <a:cs typeface="Mangal"/>
                </a:rPr>
                <a:t>(User android enabled smartphone or tablet)</a:t>
              </a:r>
              <a:endParaRPr lang="en-IN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auto">
            <a:xfrm>
              <a:off x="5959" y="4130"/>
              <a:ext cx="2163" cy="6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chemeClr val="bg1"/>
                  </a:solidFill>
                  <a:effectLst/>
                  <a:latin typeface="Tahoma"/>
                  <a:ea typeface="Times New Roman"/>
                  <a:cs typeface="Mangal"/>
                </a:rPr>
                <a:t>DB SERVER</a:t>
              </a:r>
              <a:endParaRPr lang="en-IN" sz="120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chemeClr val="bg1"/>
                  </a:solidFill>
                  <a:effectLst/>
                  <a:latin typeface="Tahoma"/>
                  <a:ea typeface="Times New Roman"/>
                  <a:cs typeface="Mangal"/>
                </a:rPr>
                <a:t>(for MySQL)</a:t>
              </a:r>
              <a:endParaRPr lang="en-IN" sz="120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" name="Line 50"/>
            <p:cNvCxnSpPr/>
            <p:nvPr/>
          </p:nvCxnSpPr>
          <p:spPr bwMode="auto">
            <a:xfrm>
              <a:off x="6982" y="3096"/>
              <a:ext cx="0" cy="10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9" name="Text Box 51"/>
            <p:cNvSpPr txBox="1">
              <a:spLocks noChangeArrowheads="1"/>
            </p:cNvSpPr>
            <p:nvPr/>
          </p:nvSpPr>
          <p:spPr bwMode="auto">
            <a:xfrm>
              <a:off x="5590" y="635"/>
              <a:ext cx="2532" cy="78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chemeClr val="bg1"/>
                  </a:solidFill>
                  <a:effectLst/>
                  <a:latin typeface="Tahoma"/>
                  <a:ea typeface="Times New Roman"/>
                  <a:cs typeface="Mangal"/>
                </a:rPr>
                <a:t>DB SERVER</a:t>
              </a:r>
              <a:endParaRPr lang="en-IN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chemeClr val="bg1"/>
                  </a:solidFill>
                  <a:effectLst/>
                  <a:latin typeface="Tahoma"/>
                  <a:ea typeface="Times New Roman"/>
                  <a:cs typeface="Mangal"/>
                </a:rPr>
                <a:t>(For MySQL)</a:t>
              </a:r>
              <a:endParaRPr lang="en-IN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681338" y="685800"/>
            <a:ext cx="43460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Implementation</a:t>
            </a:r>
            <a:r>
              <a:rPr lang="en-IN" sz="3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IN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8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229" y="355232"/>
            <a:ext cx="6043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Design of the System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52400"/>
            <a:ext cx="5181600" cy="1107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sz="2400" dirty="0" smtClean="0">
              <a:latin typeface="Cambria" pitchFamily="18" charset="0"/>
            </a:endParaRPr>
          </a:p>
          <a:p>
            <a:endParaRPr lang="en-IN" sz="2400" dirty="0" smtClean="0">
              <a:latin typeface="Cambria" pitchFamily="18" charset="0"/>
            </a:endParaRPr>
          </a:p>
          <a:p>
            <a:r>
              <a:rPr lang="en-IN" sz="2400" dirty="0" smtClean="0">
                <a:latin typeface="Cambria" pitchFamily="18" charset="0"/>
              </a:rPr>
              <a:t>Modules </a:t>
            </a:r>
            <a:r>
              <a:rPr lang="en-IN" sz="2400" dirty="0">
                <a:latin typeface="Cambria" pitchFamily="18" charset="0"/>
              </a:rPr>
              <a:t>of Online Exam </a:t>
            </a:r>
            <a:r>
              <a:rPr lang="en-IN" sz="2400" dirty="0" smtClean="0">
                <a:latin typeface="Cambria" pitchFamily="18" charset="0"/>
              </a:rPr>
              <a:t>Software:</a:t>
            </a:r>
          </a:p>
          <a:p>
            <a:endParaRPr lang="en-IN" sz="2400" b="1" dirty="0" smtClean="0">
              <a:latin typeface="Cambria" pitchFamily="18" charset="0"/>
            </a:endParaRPr>
          </a:p>
          <a:p>
            <a:r>
              <a:rPr lang="en-IN" sz="2400" b="1" dirty="0" smtClean="0">
                <a:latin typeface="Cambria" pitchFamily="18" charset="0"/>
              </a:rPr>
              <a:t>(1) Verifier</a:t>
            </a:r>
            <a:r>
              <a:rPr lang="en-IN" sz="2400" b="1" dirty="0">
                <a:latin typeface="Cambria" pitchFamily="18" charset="0"/>
              </a:rPr>
              <a:t>:</a:t>
            </a:r>
            <a:endParaRPr lang="en-IN" sz="2400" dirty="0">
              <a:latin typeface="Cambria" pitchFamily="18" charset="0"/>
            </a:endParaRPr>
          </a:p>
          <a:p>
            <a:r>
              <a:rPr lang="en-IN" sz="2400" dirty="0">
                <a:latin typeface="Cambria" pitchFamily="18" charset="0"/>
              </a:rPr>
              <a:t>A</a:t>
            </a:r>
            <a:r>
              <a:rPr lang="en-IN" sz="2400" dirty="0" smtClean="0">
                <a:latin typeface="Cambria" pitchFamily="18" charset="0"/>
              </a:rPr>
              <a:t>uthentication </a:t>
            </a:r>
            <a:r>
              <a:rPr lang="en-IN" sz="2400" dirty="0">
                <a:latin typeface="Cambria" pitchFamily="18" charset="0"/>
              </a:rPr>
              <a:t>of </a:t>
            </a:r>
            <a:r>
              <a:rPr lang="en-IN" sz="2400" dirty="0" smtClean="0">
                <a:latin typeface="Cambria" pitchFamily="18" charset="0"/>
              </a:rPr>
              <a:t>users/examinees</a:t>
            </a:r>
          </a:p>
          <a:p>
            <a:r>
              <a:rPr lang="en-US" sz="2400" dirty="0" smtClean="0">
                <a:latin typeface="Cambria" pitchFamily="18" charset="0"/>
              </a:rPr>
              <a:t>System acts as verifier</a:t>
            </a:r>
          </a:p>
          <a:p>
            <a:endParaRPr lang="en-US" sz="2400" dirty="0">
              <a:latin typeface="Cambria" pitchFamily="18" charset="0"/>
            </a:endParaRPr>
          </a:p>
          <a:p>
            <a:endParaRPr lang="en-IN" sz="2400" dirty="0">
              <a:latin typeface="Cambria" pitchFamily="18" charset="0"/>
            </a:endParaRPr>
          </a:p>
          <a:p>
            <a:r>
              <a:rPr lang="en-IN" sz="2400" b="1" dirty="0" smtClean="0">
                <a:latin typeface="Cambria" pitchFamily="18" charset="0"/>
              </a:rPr>
              <a:t>(2) Conductor:</a:t>
            </a:r>
          </a:p>
          <a:p>
            <a:r>
              <a:rPr lang="en-US" sz="2400" dirty="0" smtClean="0">
                <a:latin typeface="Cambria" pitchFamily="18" charset="0"/>
              </a:rPr>
              <a:t>Admin acts as test conductor</a:t>
            </a:r>
            <a:endParaRPr lang="en-IN" sz="2400" dirty="0">
              <a:latin typeface="Cambria" pitchFamily="18" charset="0"/>
            </a:endParaRPr>
          </a:p>
          <a:p>
            <a:r>
              <a:rPr lang="en-IN" sz="2400" dirty="0" smtClean="0">
                <a:latin typeface="Cambria" pitchFamily="18" charset="0"/>
              </a:rPr>
              <a:t>1. Setting </a:t>
            </a:r>
            <a:r>
              <a:rPr lang="en-IN" sz="2400" dirty="0">
                <a:latin typeface="Cambria" pitchFamily="18" charset="0"/>
              </a:rPr>
              <a:t>a </a:t>
            </a:r>
            <a:r>
              <a:rPr lang="en-IN" sz="2400" dirty="0" smtClean="0">
                <a:latin typeface="Cambria" pitchFamily="18" charset="0"/>
              </a:rPr>
              <a:t>test</a:t>
            </a:r>
            <a:endParaRPr lang="en-IN" sz="2400" dirty="0">
              <a:latin typeface="Cambria" pitchFamily="18" charset="0"/>
            </a:endParaRPr>
          </a:p>
          <a:p>
            <a:r>
              <a:rPr lang="en-IN" sz="2400" dirty="0">
                <a:latin typeface="Cambria" pitchFamily="18" charset="0"/>
              </a:rPr>
              <a:t>2. Setting marks evaluation </a:t>
            </a:r>
            <a:r>
              <a:rPr lang="en-IN" sz="2400" dirty="0" smtClean="0">
                <a:latin typeface="Cambria" pitchFamily="18" charset="0"/>
              </a:rPr>
              <a:t>policy</a:t>
            </a:r>
            <a:endParaRPr lang="en-IN" sz="2400" dirty="0">
              <a:latin typeface="Cambria" pitchFamily="18" charset="0"/>
            </a:endParaRPr>
          </a:p>
          <a:p>
            <a:r>
              <a:rPr lang="en-IN" sz="2400" dirty="0">
                <a:latin typeface="Cambria" pitchFamily="18" charset="0"/>
              </a:rPr>
              <a:t>3. Setting </a:t>
            </a:r>
            <a:r>
              <a:rPr lang="en-IN" sz="2400" dirty="0" smtClean="0">
                <a:latin typeface="Cambria" pitchFamily="18" charset="0"/>
              </a:rPr>
              <a:t>questions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  <a:p>
            <a:endParaRPr lang="en-I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990600"/>
            <a:ext cx="38264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sz="2400" b="1" dirty="0" smtClean="0">
              <a:latin typeface="Cambria" pitchFamily="18" charset="0"/>
            </a:endParaRPr>
          </a:p>
          <a:p>
            <a:r>
              <a:rPr lang="en-IN" sz="2400" b="1" dirty="0" smtClean="0">
                <a:latin typeface="Cambria" pitchFamily="18" charset="0"/>
              </a:rPr>
              <a:t>(3) Test Giver:</a:t>
            </a:r>
            <a:endParaRPr lang="en-IN" sz="2400" dirty="0" smtClean="0">
              <a:latin typeface="Cambria" pitchFamily="18" charset="0"/>
            </a:endParaRPr>
          </a:p>
          <a:p>
            <a:r>
              <a:rPr lang="en-IN" sz="2400" dirty="0" smtClean="0">
                <a:latin typeface="Cambria" pitchFamily="18" charset="0"/>
              </a:rPr>
              <a:t>Students are the actual test </a:t>
            </a:r>
          </a:p>
          <a:p>
            <a:r>
              <a:rPr lang="en-IN" sz="2400" dirty="0" smtClean="0">
                <a:latin typeface="Cambria" pitchFamily="18" charset="0"/>
              </a:rPr>
              <a:t>givers</a:t>
            </a:r>
          </a:p>
          <a:p>
            <a:r>
              <a:rPr lang="en-IN" sz="2400" dirty="0" smtClean="0">
                <a:latin typeface="Cambria" pitchFamily="18" charset="0"/>
              </a:rPr>
              <a:t>1. Authentication</a:t>
            </a:r>
          </a:p>
          <a:p>
            <a:r>
              <a:rPr lang="en-IN" sz="2400" dirty="0" smtClean="0">
                <a:latin typeface="Cambria" pitchFamily="18" charset="0"/>
              </a:rPr>
              <a:t>2. Selecting the test</a:t>
            </a:r>
          </a:p>
          <a:p>
            <a:r>
              <a:rPr lang="en-IN" sz="2400" dirty="0" smtClean="0">
                <a:latin typeface="Cambria" pitchFamily="18" charset="0"/>
              </a:rPr>
              <a:t>3. Selecting the mode</a:t>
            </a:r>
          </a:p>
          <a:p>
            <a:r>
              <a:rPr lang="en-IN" sz="2400" dirty="0" smtClean="0">
                <a:latin typeface="Cambria" pitchFamily="18" charset="0"/>
              </a:rPr>
              <a:t>4. Giving test</a:t>
            </a:r>
          </a:p>
          <a:p>
            <a:endParaRPr lang="en-US" sz="2400" b="1" dirty="0">
              <a:latin typeface="Cambria" pitchFamily="18" charset="0"/>
            </a:endParaRPr>
          </a:p>
          <a:p>
            <a:endParaRPr lang="en-US" sz="2400" b="1" dirty="0" smtClean="0">
              <a:latin typeface="Cambria" pitchFamily="18" charset="0"/>
            </a:endParaRPr>
          </a:p>
          <a:p>
            <a:r>
              <a:rPr lang="en-IN" sz="2400" b="1" dirty="0" smtClean="0">
                <a:latin typeface="Cambria" pitchFamily="18" charset="0"/>
              </a:rPr>
              <a:t>(4) Result maker:</a:t>
            </a:r>
            <a:endParaRPr lang="en-IN" sz="2400" dirty="0">
              <a:latin typeface="Cambria" pitchFamily="18" charset="0"/>
            </a:endParaRPr>
          </a:p>
          <a:p>
            <a:r>
              <a:rPr lang="en-IN" sz="2400" dirty="0">
                <a:latin typeface="Cambria" pitchFamily="18" charset="0"/>
              </a:rPr>
              <a:t>takes care of marks calculation scheme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9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2400" y="304800"/>
            <a:ext cx="36038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System Flow</a:t>
            </a:r>
            <a:endParaRPr lang="en-IN" sz="4400" b="1" dirty="0">
              <a:solidFill>
                <a:schemeClr val="accent2">
                  <a:lumMod val="40000"/>
                  <a:lumOff val="60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828800"/>
            <a:ext cx="6629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ambria" pitchFamily="18" charset="0"/>
              </a:rPr>
              <a:t>Admin </a:t>
            </a:r>
            <a:r>
              <a:rPr lang="en-US" sz="2400" dirty="0" smtClean="0">
                <a:latin typeface="Cambria" pitchFamily="18" charset="0"/>
              </a:rPr>
              <a:t>Login</a:t>
            </a:r>
          </a:p>
          <a:p>
            <a:endParaRPr lang="en-US" sz="2400" dirty="0">
              <a:latin typeface="Cambria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ambria" pitchFamily="18" charset="0"/>
              </a:rPr>
              <a:t>Set Test </a:t>
            </a:r>
            <a:r>
              <a:rPr lang="en-US" sz="2400" dirty="0" smtClean="0">
                <a:latin typeface="Cambria" pitchFamily="18" charset="0"/>
              </a:rPr>
              <a:t>Activity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Set test </a:t>
            </a:r>
            <a:r>
              <a:rPr lang="en-US" sz="2400" dirty="0" smtClean="0">
                <a:latin typeface="Cambria" pitchFamily="18" charset="0"/>
              </a:rPr>
              <a:t>name/ID</a:t>
            </a:r>
            <a:endParaRPr lang="en-US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Set number of </a:t>
            </a:r>
            <a:endParaRPr lang="en-US" sz="2400" dirty="0" smtClean="0">
              <a:latin typeface="Cambria" pitchFamily="18" charset="0"/>
            </a:endParaRPr>
          </a:p>
          <a:p>
            <a:pPr lvl="1"/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      questions</a:t>
            </a:r>
            <a:endParaRPr lang="en-US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Store correct answers </a:t>
            </a:r>
            <a:endParaRPr lang="en-US" sz="2400" dirty="0" smtClean="0">
              <a:latin typeface="Cambria" pitchFamily="18" charset="0"/>
            </a:endParaRPr>
          </a:p>
          <a:p>
            <a:pPr lvl="1"/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      record</a:t>
            </a:r>
            <a:endParaRPr lang="en-US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Add the </a:t>
            </a:r>
            <a:r>
              <a:rPr lang="en-US" sz="2400" dirty="0" smtClean="0">
                <a:latin typeface="Cambria" pitchFamily="18" charset="0"/>
              </a:rPr>
              <a:t>questions</a:t>
            </a:r>
            <a:endParaRPr lang="en-US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Set mode of test (</a:t>
            </a:r>
            <a:r>
              <a:rPr lang="en-US" sz="2400" dirty="0" smtClean="0">
                <a:latin typeface="Cambria" pitchFamily="18" charset="0"/>
              </a:rPr>
              <a:t>practice/timed)</a:t>
            </a:r>
            <a:endParaRPr lang="en-US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Set time for </a:t>
            </a:r>
            <a:r>
              <a:rPr lang="en-US" sz="2400" dirty="0" smtClean="0">
                <a:latin typeface="Cambria" pitchFamily="18" charset="0"/>
              </a:rPr>
              <a:t>answering</a:t>
            </a:r>
            <a:endParaRPr lang="en-US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Set marks evaluation scheme</a:t>
            </a:r>
            <a:endParaRPr lang="en-IN" sz="2400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3718049" cy="3691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3078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2464" y="279400"/>
            <a:ext cx="36038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System Flow</a:t>
            </a:r>
            <a:endParaRPr lang="en-IN" sz="4400" b="1" dirty="0">
              <a:solidFill>
                <a:schemeClr val="accent2">
                  <a:lumMod val="40000"/>
                  <a:lumOff val="60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295400"/>
            <a:ext cx="7162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Student Login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Cambria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Answer </a:t>
            </a:r>
            <a:r>
              <a:rPr lang="en-US" sz="2400" dirty="0">
                <a:latin typeface="Cambria" pitchFamily="18" charset="0"/>
              </a:rPr>
              <a:t>Test </a:t>
            </a:r>
            <a:r>
              <a:rPr lang="en-US" sz="2400" dirty="0" smtClean="0">
                <a:latin typeface="Cambria" pitchFamily="18" charset="0"/>
              </a:rPr>
              <a:t>Activity</a:t>
            </a:r>
            <a:endParaRPr lang="en-US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Select test </a:t>
            </a:r>
            <a:r>
              <a:rPr lang="en-US" sz="2400" dirty="0" smtClean="0">
                <a:latin typeface="Cambria" pitchFamily="18" charset="0"/>
              </a:rPr>
              <a:t>name/ID</a:t>
            </a:r>
            <a:endParaRPr lang="en-US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Select mode of the </a:t>
            </a:r>
            <a:r>
              <a:rPr lang="en-US" sz="2400" dirty="0" smtClean="0">
                <a:latin typeface="Cambria" pitchFamily="18" charset="0"/>
              </a:rPr>
              <a:t>test</a:t>
            </a:r>
            <a:endParaRPr lang="en-US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Answer the </a:t>
            </a:r>
            <a:r>
              <a:rPr lang="en-US" sz="2400" dirty="0" smtClean="0">
                <a:latin typeface="Cambria" pitchFamily="18" charset="0"/>
              </a:rPr>
              <a:t>questions</a:t>
            </a:r>
            <a:endParaRPr lang="en-US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Exit the </a:t>
            </a:r>
            <a:r>
              <a:rPr lang="en-US" sz="2400" dirty="0" smtClean="0">
                <a:latin typeface="Cambria" pitchFamily="18" charset="0"/>
              </a:rPr>
              <a:t>test</a:t>
            </a:r>
            <a:endParaRPr lang="en-US" sz="2400" dirty="0">
              <a:latin typeface="Cambria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Cambria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ambria" pitchFamily="18" charset="0"/>
              </a:rPr>
              <a:t>Generate </a:t>
            </a:r>
            <a:r>
              <a:rPr lang="en-US" sz="2400" dirty="0" smtClean="0">
                <a:latin typeface="Cambria" pitchFamily="18" charset="0"/>
              </a:rPr>
              <a:t>Result Activity</a:t>
            </a:r>
            <a:endParaRPr lang="en-US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Compare correct answers data with 	answers marked by </a:t>
            </a:r>
            <a:r>
              <a:rPr lang="en-US" sz="2400" dirty="0" smtClean="0">
                <a:latin typeface="Cambria" pitchFamily="18" charset="0"/>
              </a:rPr>
              <a:t>students</a:t>
            </a:r>
            <a:endParaRPr lang="en-US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Follow marks evaluation </a:t>
            </a:r>
            <a:r>
              <a:rPr lang="en-US" sz="2400" dirty="0" smtClean="0">
                <a:latin typeface="Cambria" pitchFamily="18" charset="0"/>
              </a:rPr>
              <a:t>policy</a:t>
            </a:r>
            <a:r>
              <a:rPr lang="en-US" sz="2400" dirty="0">
                <a:latin typeface="Cambria" pitchFamily="18" charset="0"/>
              </a:rPr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 Calculate marks and percentile</a:t>
            </a:r>
            <a:endParaRPr lang="en-US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	Display Result</a:t>
            </a:r>
            <a:endParaRPr lang="en-IN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228600"/>
            <a:ext cx="4724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Later Versions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524000" y="1752600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>
                <a:latin typeface="Cambria" pitchFamily="18" charset="0"/>
              </a:rPr>
              <a:t>Graphical questions and answers</a:t>
            </a:r>
          </a:p>
          <a:p>
            <a:pPr lvl="1"/>
            <a:endParaRPr lang="en-IN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>
                <a:latin typeface="Cambria" pitchFamily="18" charset="0"/>
              </a:rPr>
              <a:t>Adaptive tests based on many-choice questions</a:t>
            </a:r>
          </a:p>
          <a:p>
            <a:pPr lvl="1"/>
            <a:endParaRPr lang="en-IN" sz="2400" dirty="0" smtClean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>
                <a:latin typeface="Cambria" pitchFamily="18" charset="0"/>
              </a:rPr>
              <a:t>Complex authentication techniques like face recognition, fingerprint scanning, verbal passwords</a:t>
            </a:r>
            <a:endParaRPr lang="en-IN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290286"/>
            <a:ext cx="1981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Future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24000" y="1752600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>
                <a:latin typeface="Cambria" pitchFamily="18" charset="0"/>
              </a:rPr>
              <a:t>Make available on all platforms</a:t>
            </a:r>
          </a:p>
          <a:p>
            <a:pPr lvl="1"/>
            <a:endParaRPr lang="en-IN" sz="2400" dirty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>
                <a:latin typeface="Cambria" pitchFamily="18" charset="0"/>
              </a:rPr>
              <a:t>Larger scale tests</a:t>
            </a:r>
          </a:p>
          <a:p>
            <a:pPr lvl="1"/>
            <a:endParaRPr lang="en-IN" sz="2400" dirty="0" smtClean="0"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>
                <a:latin typeface="Cambria" pitchFamily="18" charset="0"/>
              </a:rPr>
              <a:t>Ability to conduct competitive examinations on a national scale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930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58143" y="838200"/>
            <a:ext cx="4088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Monotype Corsiva" pitchFamily="66" charset="0"/>
                <a:ea typeface="Batang" pitchFamily="18" charset="-127"/>
              </a:rPr>
              <a:t>THANK YOU</a:t>
            </a:r>
            <a:endParaRPr lang="en-IN" sz="7200" dirty="0">
              <a:solidFill>
                <a:schemeClr val="accent2">
                  <a:lumMod val="40000"/>
                  <a:lumOff val="60000"/>
                </a:schemeClr>
              </a:solidFill>
              <a:latin typeface="Monotype Corsiva" pitchFamily="66" charset="0"/>
              <a:ea typeface="Batang" pitchFamily="18" charset="-127"/>
            </a:endParaRPr>
          </a:p>
        </p:txBody>
      </p:sp>
      <p:pic>
        <p:nvPicPr>
          <p:cNvPr id="1026" name="Picture 2" descr="http://www.androidfreeapp.net/wp-content/uploads/2012/09/thank_you_an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31833"/>
            <a:ext cx="4495800" cy="26451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501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4097" y="457200"/>
            <a:ext cx="27158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Overview</a:t>
            </a:r>
            <a:endParaRPr lang="en-IN" sz="4400" b="1" dirty="0">
              <a:solidFill>
                <a:schemeClr val="accent2">
                  <a:lumMod val="40000"/>
                  <a:lumOff val="60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752599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Motivation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Scope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Why Android?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Problem Definition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System Study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Technologies 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Design of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System Flow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Later Versions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Future</a:t>
            </a:r>
          </a:p>
        </p:txBody>
      </p:sp>
      <p:pic>
        <p:nvPicPr>
          <p:cNvPr id="2052" name="Picture 4" descr="C:\Users\Harshal\Documents\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5350"/>
            <a:ext cx="42005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6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4029" y="228600"/>
            <a:ext cx="77724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32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Easy and convenient platform- </a:t>
            </a:r>
          </a:p>
          <a:p>
            <a:r>
              <a:rPr lang="en-US" sz="2400" dirty="0" smtClean="0">
                <a:latin typeface="Cambria" pitchFamily="18" charset="0"/>
              </a:rPr>
              <a:t>    android.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Immediate result.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Reduce paper Work.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Ease of maintaining statistical data </a:t>
            </a:r>
          </a:p>
          <a:p>
            <a:r>
              <a:rPr lang="en-US" sz="2400" dirty="0" smtClean="0">
                <a:latin typeface="Cambria" pitchFamily="18" charset="0"/>
              </a:rPr>
              <a:t>    online.</a:t>
            </a:r>
          </a:p>
          <a:p>
            <a:endParaRPr lang="en-US" sz="2400" dirty="0">
              <a:latin typeface="Cambria" pitchFamily="18" charset="0"/>
            </a:endParaRPr>
          </a:p>
          <a:p>
            <a:endParaRPr lang="en-US" sz="2400" dirty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It can be used at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Educational Institutes.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Organizations conducting specific objective tests.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Placement cell for conducting aptitude tests.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550886" y="357415"/>
            <a:ext cx="36503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Motivation</a:t>
            </a:r>
          </a:p>
          <a:p>
            <a:endParaRPr lang="en-IN" dirty="0"/>
          </a:p>
        </p:txBody>
      </p:sp>
      <p:pic>
        <p:nvPicPr>
          <p:cNvPr id="13" name="Picture 2" descr="http://ecx.images-amazon.com/images/I/61MpemebokL._SL500_AA300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29" y="1663701"/>
            <a:ext cx="2514600" cy="2514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05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471714"/>
            <a:ext cx="4343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Scope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600200"/>
            <a:ext cx="5715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Student: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Create an account.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Schedule / Reschedule / Cancel Test.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Appear for test.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View Results.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endParaRPr lang="en-US" sz="2400" dirty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Administrator: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Design a test.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Update test questions.</a:t>
            </a:r>
            <a:endParaRPr lang="en-IN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3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4761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Android as a 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828800"/>
            <a:ext cx="5715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Increasing number of android based handheld device users</a:t>
            </a:r>
            <a:r>
              <a:rPr lang="en-US" sz="2400" dirty="0" smtClean="0">
                <a:latin typeface="Cambria" pitchFamily="18" charset="0"/>
              </a:rPr>
              <a:t>.</a:t>
            </a:r>
            <a:endParaRPr lang="en-US" sz="2400" dirty="0">
              <a:latin typeface="Cambria" pitchFamily="18" charset="0"/>
            </a:endParaRPr>
          </a:p>
          <a:p>
            <a:pPr marL="4572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Open source mobile OS.</a:t>
            </a:r>
          </a:p>
          <a:p>
            <a:pPr marL="4572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Portability to PC through android simulators.</a:t>
            </a:r>
          </a:p>
          <a:p>
            <a:pPr marL="4572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OS with better graphics user interface.</a:t>
            </a:r>
          </a:p>
          <a:p>
            <a:pPr marL="4572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Free tool as SDK for application development.</a:t>
            </a:r>
          </a:p>
          <a:p>
            <a:pPr marL="4572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Easy delivery of android application through Google Play Store.</a:t>
            </a:r>
          </a:p>
        </p:txBody>
      </p:sp>
    </p:spTree>
    <p:extLst>
      <p:ext uri="{BB962C8B-B14F-4D97-AF65-F5344CB8AC3E}">
        <p14:creationId xmlns:p14="http://schemas.microsoft.com/office/powerpoint/2010/main" val="15562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7160" y="297359"/>
            <a:ext cx="54970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Problem Definition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66800"/>
            <a:ext cx="78486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</a:t>
            </a:r>
          </a:p>
          <a:p>
            <a:r>
              <a:rPr lang="en-US" sz="2400" dirty="0" smtClean="0">
                <a:latin typeface="Cambria" pitchFamily="18" charset="0"/>
              </a:rPr>
              <a:t>A complete online testing system: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mbria" pitchFamily="18" charset="0"/>
              </a:rPr>
              <a:t>Administrator</a:t>
            </a:r>
            <a:r>
              <a:rPr lang="en-US" sz="2400" dirty="0" smtClean="0">
                <a:latin typeface="Cambria" pitchFamily="18" charset="0"/>
              </a:rPr>
              <a:t>:</a:t>
            </a:r>
          </a:p>
          <a:p>
            <a:r>
              <a:rPr lang="en-US" sz="2400" dirty="0">
                <a:latin typeface="Cambria" pitchFamily="18" charset="0"/>
              </a:rPr>
              <a:t>-</a:t>
            </a:r>
            <a:r>
              <a:rPr lang="en-US" sz="2400" dirty="0" smtClean="0">
                <a:latin typeface="Cambria" pitchFamily="18" charset="0"/>
              </a:rPr>
              <a:t>making test</a:t>
            </a:r>
          </a:p>
          <a:p>
            <a:r>
              <a:rPr lang="en-US" sz="2400" dirty="0">
                <a:latin typeface="Cambria" pitchFamily="18" charset="0"/>
              </a:rPr>
              <a:t>-</a:t>
            </a:r>
            <a:r>
              <a:rPr lang="en-US" sz="2400" dirty="0" smtClean="0">
                <a:latin typeface="Cambria" pitchFamily="18" charset="0"/>
              </a:rPr>
              <a:t>maintaining their questions and temporal parameters</a:t>
            </a:r>
          </a:p>
          <a:p>
            <a:r>
              <a:rPr lang="en-US" sz="2400" dirty="0">
                <a:latin typeface="Cambria" pitchFamily="18" charset="0"/>
              </a:rPr>
              <a:t>-</a:t>
            </a:r>
            <a:r>
              <a:rPr lang="en-US" sz="2400" dirty="0" smtClean="0">
                <a:latin typeface="Cambria" pitchFamily="18" charset="0"/>
              </a:rPr>
              <a:t>conducting test and even deleting it.</a:t>
            </a:r>
          </a:p>
          <a:p>
            <a:r>
              <a:rPr lang="en-US" sz="2400" dirty="0" smtClean="0">
                <a:latin typeface="Cambria" pitchFamily="18" charset="0"/>
              </a:rPr>
              <a:t>-view various types of records in system.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mbria" pitchFamily="18" charset="0"/>
              </a:rPr>
              <a:t>Student</a:t>
            </a:r>
            <a:endParaRPr lang="en-US" sz="2400" dirty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-login and give test on android enabled device.</a:t>
            </a:r>
          </a:p>
          <a:p>
            <a:r>
              <a:rPr lang="en-US" sz="2400" dirty="0" smtClean="0">
                <a:latin typeface="Cambria" pitchFamily="18" charset="0"/>
              </a:rPr>
              <a:t>-choose the test to give, mode of test</a:t>
            </a:r>
          </a:p>
          <a:p>
            <a:endParaRPr lang="en-US" sz="2400" dirty="0">
              <a:latin typeface="Cambria" pitchFamily="18" charset="0"/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itchFamily="18" charset="0"/>
              </a:rPr>
              <a:t>Marks evaluation scheme </a:t>
            </a:r>
            <a:r>
              <a:rPr lang="en-US" sz="2400" dirty="0" smtClean="0">
                <a:latin typeface="Cambria" pitchFamily="18" charset="0"/>
              </a:rPr>
              <a:t>can be maintained and followed likewise.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45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0358" y="370110"/>
            <a:ext cx="38186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System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161326"/>
            <a:ext cx="64770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chemeClr val="accent1">
                  <a:lumMod val="40000"/>
                  <a:lumOff val="60000"/>
                </a:schemeClr>
              </a:solidFill>
              <a:latin typeface="Cambria" pitchFamily="18" charset="0"/>
            </a:endParaRPr>
          </a:p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mbria" pitchFamily="18" charset="0"/>
              </a:rPr>
              <a:t>Existing Systems:</a:t>
            </a:r>
          </a:p>
          <a:p>
            <a:r>
              <a:rPr lang="en-IN" sz="2400" dirty="0" smtClean="0">
                <a:latin typeface="Cambria" pitchFamily="18" charset="0"/>
              </a:rPr>
              <a:t>1. The manual type of examination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Time wastage.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Paper work and manual assessments</a:t>
            </a:r>
          </a:p>
          <a:p>
            <a:r>
              <a:rPr lang="en-US" sz="2400" dirty="0" smtClean="0">
                <a:latin typeface="Cambria" pitchFamily="18" charset="0"/>
              </a:rPr>
              <a:t>	</a:t>
            </a:r>
          </a:p>
          <a:p>
            <a:r>
              <a:rPr lang="en-IN" sz="2400" dirty="0" smtClean="0">
                <a:latin typeface="Cambria" pitchFamily="18" charset="0"/>
              </a:rPr>
              <a:t>2. The </a:t>
            </a:r>
            <a:r>
              <a:rPr lang="en-IN" sz="2400" dirty="0">
                <a:latin typeface="Cambria" pitchFamily="18" charset="0"/>
              </a:rPr>
              <a:t>desktop based </a:t>
            </a:r>
            <a:r>
              <a:rPr lang="en-IN" sz="2400" dirty="0" smtClean="0">
                <a:latin typeface="Cambria" pitchFamily="18" charset="0"/>
              </a:rPr>
              <a:t>online test system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Low portability.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Every time laptop will be required.</a:t>
            </a:r>
          </a:p>
          <a:p>
            <a:endParaRPr lang="en-US" sz="2400" dirty="0">
              <a:latin typeface="Cambria" pitchFamily="18" charset="0"/>
            </a:endParaRP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itchFamily="18" charset="0"/>
              </a:rPr>
              <a:t>Proposed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mbria" pitchFamily="18" charset="0"/>
              </a:rPr>
              <a:t>System: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ambria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Easily available system.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Quick result technique.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And many others.</a:t>
            </a:r>
          </a:p>
          <a:p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3074" name="Picture 2" descr="https://encrypted-tbn1.gstatic.com/images?q=tbn:ANd9GcS9aBLmKwh9g-ZhrccaCB25wkT5cYFclVL-td8NtDBisj5OaI_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754830"/>
            <a:ext cx="2286000" cy="1743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178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0457" y="533400"/>
            <a:ext cx="63681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tang" pitchFamily="18" charset="-127"/>
                <a:ea typeface="Batang" pitchFamily="18" charset="-127"/>
              </a:rPr>
              <a:t>Technologies Used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0457" y="1596571"/>
            <a:ext cx="533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mbria" pitchFamily="18" charset="0"/>
              </a:rPr>
              <a:t>Front 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itchFamily="18" charset="0"/>
              </a:rPr>
              <a:t>End</a:t>
            </a:r>
            <a:r>
              <a:rPr lang="en-IN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mbria" pitchFamily="18" charset="0"/>
              </a:rPr>
              <a:t>: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latin typeface="Cambria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latin typeface="Cambria" pitchFamily="18" charset="0"/>
              </a:rPr>
              <a:t>XML for frame </a:t>
            </a:r>
            <a:r>
              <a:rPr lang="en-IN" sz="2400" dirty="0" smtClean="0">
                <a:latin typeface="Cambria" pitchFamily="18" charset="0"/>
              </a:rPr>
              <a:t>design</a:t>
            </a:r>
            <a:endParaRPr lang="en-IN" sz="2400" dirty="0">
              <a:latin typeface="Cambria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latin typeface="Cambria" pitchFamily="18" charset="0"/>
              </a:rPr>
              <a:t>Android SDK through Eclipse </a:t>
            </a:r>
            <a:r>
              <a:rPr lang="en-IN" sz="2400" dirty="0" smtClean="0">
                <a:latin typeface="Cambria" pitchFamily="18" charset="0"/>
              </a:rPr>
              <a:t>IDE</a:t>
            </a:r>
            <a:endParaRPr lang="en-IN" sz="2400" dirty="0">
              <a:latin typeface="Cambria" pitchFamily="18" charset="0"/>
            </a:endParaRPr>
          </a:p>
          <a:p>
            <a:r>
              <a:rPr lang="en-IN" sz="2400" b="1" dirty="0">
                <a:latin typeface="Cambria" pitchFamily="18" charset="0"/>
                <a:ea typeface="Batang" pitchFamily="18" charset="-127"/>
              </a:rPr>
              <a:t> </a:t>
            </a:r>
            <a:endParaRPr lang="en-IN" sz="2400" dirty="0">
              <a:latin typeface="Cambria" pitchFamily="18" charset="0"/>
              <a:ea typeface="Batang" pitchFamily="18" charset="-127"/>
            </a:endParaRPr>
          </a:p>
          <a:p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itchFamily="18" charset="0"/>
              </a:rPr>
              <a:t>Back End: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latin typeface="Cambria" pitchFamily="18" charset="0"/>
              </a:rPr>
              <a:t>Java.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latin typeface="Cambria" pitchFamily="18" charset="0"/>
              </a:rPr>
              <a:t>WAMP synchronisation</a:t>
            </a:r>
          </a:p>
          <a:p>
            <a:r>
              <a:rPr lang="en-IN" sz="2400" dirty="0">
                <a:latin typeface="Cambria" pitchFamily="18" charset="0"/>
              </a:rPr>
              <a:t> </a:t>
            </a:r>
            <a:r>
              <a:rPr lang="en-IN" sz="2400" dirty="0" smtClean="0">
                <a:latin typeface="Cambria" pitchFamily="18" charset="0"/>
              </a:rPr>
              <a:t>    (</a:t>
            </a:r>
            <a:r>
              <a:rPr lang="en-IN" sz="2400" dirty="0">
                <a:latin typeface="Cambria" pitchFamily="18" charset="0"/>
              </a:rPr>
              <a:t>Apache server, MySQL, PHP</a:t>
            </a:r>
            <a:r>
              <a:rPr lang="en-IN" sz="2400" dirty="0" smtClean="0">
                <a:latin typeface="Cambria" pitchFamily="18" charset="0"/>
              </a:rPr>
              <a:t>)</a:t>
            </a:r>
            <a:endParaRPr lang="en-IN" sz="2400" dirty="0">
              <a:latin typeface="Cambria" pitchFamily="18" charset="0"/>
            </a:endParaRPr>
          </a:p>
          <a:p>
            <a:r>
              <a:rPr lang="en-IN" sz="2400" dirty="0">
                <a:latin typeface="Cambria" pitchFamily="18" charset="0"/>
              </a:rPr>
              <a:t> </a:t>
            </a:r>
          </a:p>
          <a:p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itchFamily="18" charset="0"/>
              </a:rPr>
              <a:t>Database Tools: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Cambria" pitchFamily="18" charset="0"/>
              </a:rPr>
              <a:t>MySQL</a:t>
            </a:r>
            <a:endParaRPr lang="en-IN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hupesh\Desktop\ax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42" y="4114800"/>
            <a:ext cx="36576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Bhupesh\Desktop\android_eclips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2247900" cy="2247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148" name="Picture 4" descr="C:\Users\Bhupesh\Desktop\android_resourc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20" y="890183"/>
            <a:ext cx="2266026" cy="2286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extBox 1"/>
          <p:cNvSpPr txBox="1"/>
          <p:nvPr/>
        </p:nvSpPr>
        <p:spPr>
          <a:xfrm>
            <a:off x="685800" y="168826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Eclipse IDE platform</a:t>
            </a:r>
            <a:endParaRPr lang="en-IN" sz="2400" dirty="0"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5002" y="388560"/>
            <a:ext cx="265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itchFamily="18" charset="0"/>
              </a:rPr>
              <a:t>Android SDK</a:t>
            </a:r>
            <a:endParaRPr lang="en-IN" sz="2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3930134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XML</a:t>
            </a:r>
            <a:endParaRPr lang="en-IN" sz="2400" dirty="0">
              <a:latin typeface="Cambria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48050" y="1872935"/>
            <a:ext cx="1962150" cy="9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8050" y="3397136"/>
            <a:ext cx="1962150" cy="902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0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290</TotalTime>
  <Words>391</Words>
  <Application>Microsoft Office PowerPoint</Application>
  <PresentationFormat>On-screen Show (4:3)</PresentationFormat>
  <Paragraphs>205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Bhupesh</dc:creator>
  <cp:lastModifiedBy>Bhupesh</cp:lastModifiedBy>
  <cp:revision>50</cp:revision>
  <dcterms:created xsi:type="dcterms:W3CDTF">2013-10-25T17:09:01Z</dcterms:created>
  <dcterms:modified xsi:type="dcterms:W3CDTF">2013-10-26T19:46:14Z</dcterms:modified>
</cp:coreProperties>
</file>