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6" r:id="rId6"/>
    <p:sldId id="267" r:id="rId7"/>
    <p:sldId id="260" r:id="rId8"/>
    <p:sldId id="263" r:id="rId9"/>
    <p:sldId id="264"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0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8144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76867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009137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428956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825377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4B45D3-5FFA-4E81-95E8-417082DCF56B}"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90756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4B45D3-5FFA-4E81-95E8-417082DCF56B}" type="datetimeFigureOut">
              <a:rPr lang="en-US" smtClean="0"/>
              <a:t>9/2/2023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4203566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493223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0643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62859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93426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B45D3-5FFA-4E81-95E8-417082DCF56B}"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93652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B45D3-5FFA-4E81-95E8-417082DCF56B}"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16914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4B45D3-5FFA-4E81-95E8-417082DCF56B}" type="datetimeFigureOut">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46910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45D3-5FFA-4E81-95E8-417082DCF56B}" type="datetimeFigureOut">
              <a:rPr lang="en-US" smtClean="0"/>
              <a:t>9/2/2023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91980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8226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3079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4B45D3-5FFA-4E81-95E8-417082DCF56B}" type="datetimeFigureOut">
              <a:rPr lang="en-US" smtClean="0"/>
              <a:t>9/2/2023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070F1F-12DF-4DAC-9421-D92C2651EA73}" type="slidenum">
              <a:rPr lang="en-US" smtClean="0"/>
              <a:t>‹#›</a:t>
            </a:fld>
            <a:endParaRPr lang="en-US"/>
          </a:p>
        </p:txBody>
      </p:sp>
    </p:spTree>
    <p:extLst>
      <p:ext uri="{BB962C8B-B14F-4D97-AF65-F5344CB8AC3E}">
        <p14:creationId xmlns:p14="http://schemas.microsoft.com/office/powerpoint/2010/main" val="292277199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8976" y="628862"/>
            <a:ext cx="6692348" cy="1285461"/>
          </a:xfrm>
        </p:spPr>
        <p:txBody>
          <a:bodyPr/>
          <a:lstStyle/>
          <a:p>
            <a:pPr algn="ctr"/>
            <a:r>
              <a:rPr lang="en-GB" sz="7200" b="1" dirty="0">
                <a:solidFill>
                  <a:schemeClr val="bg1">
                    <a:lumMod val="85000"/>
                  </a:schemeClr>
                </a:solidFill>
              </a:rPr>
              <a:t>HelloMaid</a:t>
            </a:r>
            <a:endParaRPr lang="en-US" sz="7200" b="1" dirty="0">
              <a:solidFill>
                <a:schemeClr val="bg1">
                  <a:lumMod val="85000"/>
                </a:schemeClr>
              </a:solidFill>
            </a:endParaRPr>
          </a:p>
        </p:txBody>
      </p:sp>
      <p:sp>
        <p:nvSpPr>
          <p:cNvPr id="3" name="Subtitle 2"/>
          <p:cNvSpPr>
            <a:spLocks noGrp="1"/>
          </p:cNvSpPr>
          <p:nvPr>
            <p:ph type="subTitle" idx="1"/>
          </p:nvPr>
        </p:nvSpPr>
        <p:spPr>
          <a:xfrm>
            <a:off x="1444487" y="3012157"/>
            <a:ext cx="9906001" cy="3517853"/>
          </a:xfrm>
        </p:spPr>
        <p:txBody>
          <a:bodyPr>
            <a:normAutofit fontScale="92500"/>
          </a:bodyPr>
          <a:lstStyle/>
          <a:p>
            <a:pPr algn="ctr"/>
            <a:endParaRPr lang="en-US" sz="4000" b="1" cap="none" dirty="0">
              <a:solidFill>
                <a:schemeClr val="bg1">
                  <a:lumMod val="85000"/>
                </a:schemeClr>
              </a:solidFill>
            </a:endParaRPr>
          </a:p>
          <a:p>
            <a:r>
              <a:rPr lang="en-US" sz="3200" b="1" cap="none" dirty="0">
                <a:solidFill>
                  <a:schemeClr val="bg1">
                    <a:lumMod val="85000"/>
                  </a:schemeClr>
                </a:solidFill>
              </a:rPr>
              <a:t>Group Members:- </a:t>
            </a:r>
            <a:r>
              <a:rPr lang="en-US" sz="3600" b="1" cap="none" dirty="0">
                <a:solidFill>
                  <a:schemeClr val="bg1">
                    <a:lumMod val="85000"/>
                  </a:schemeClr>
                </a:solidFill>
              </a:rPr>
              <a:t>					P</a:t>
            </a:r>
            <a:r>
              <a:rPr lang="en-US" sz="3200" b="1" cap="none" dirty="0">
                <a:solidFill>
                  <a:schemeClr val="bg1">
                    <a:lumMod val="85000"/>
                  </a:schemeClr>
                </a:solidFill>
              </a:rPr>
              <a:t>roject Guide</a:t>
            </a:r>
            <a:r>
              <a:rPr lang="en-US" sz="3600" b="1" cap="none" dirty="0">
                <a:solidFill>
                  <a:schemeClr val="bg1">
                    <a:lumMod val="85000"/>
                  </a:schemeClr>
                </a:solidFill>
              </a:rPr>
              <a:t>:- </a:t>
            </a:r>
            <a:r>
              <a:rPr lang="en-US" sz="2400" b="1" cap="none" dirty="0">
                <a:solidFill>
                  <a:schemeClr val="bg1">
                    <a:lumMod val="85000"/>
                  </a:schemeClr>
                </a:solidFill>
              </a:rPr>
              <a:t>Suraja PK</a:t>
            </a:r>
            <a:endParaRPr lang="en-US" sz="2000" b="1" cap="none" dirty="0">
              <a:solidFill>
                <a:schemeClr val="bg1">
                  <a:lumMod val="85000"/>
                </a:schemeClr>
              </a:solidFill>
            </a:endParaRPr>
          </a:p>
          <a:p>
            <a:pPr marL="285750" indent="-285750">
              <a:buFont typeface="Wingdings" panose="05000000000000000000" pitchFamily="2" charset="2"/>
              <a:buChar char="v"/>
            </a:pPr>
            <a:r>
              <a:rPr lang="en-US" sz="2000" b="1" cap="none" dirty="0">
                <a:solidFill>
                  <a:schemeClr val="bg1">
                    <a:lumMod val="85000"/>
                  </a:schemeClr>
                </a:solidFill>
              </a:rPr>
              <a:t>Aditya Palkar 				</a:t>
            </a:r>
          </a:p>
          <a:p>
            <a:pPr marL="285750" indent="-285750">
              <a:buFont typeface="Wingdings" panose="05000000000000000000" pitchFamily="2" charset="2"/>
              <a:buChar char="v"/>
            </a:pPr>
            <a:r>
              <a:rPr lang="en-US" sz="2000" b="1" cap="none" dirty="0">
                <a:solidFill>
                  <a:schemeClr val="bg1">
                    <a:lumMod val="85000"/>
                  </a:schemeClr>
                </a:solidFill>
              </a:rPr>
              <a:t>Abhijit Wagh </a:t>
            </a:r>
          </a:p>
          <a:p>
            <a:pPr marL="285750" indent="-285750">
              <a:buFont typeface="Wingdings" panose="05000000000000000000" pitchFamily="2" charset="2"/>
              <a:buChar char="v"/>
            </a:pPr>
            <a:r>
              <a:rPr lang="en-US" sz="2000" b="1" cap="none" dirty="0">
                <a:solidFill>
                  <a:schemeClr val="bg1">
                    <a:lumMod val="85000"/>
                  </a:schemeClr>
                </a:solidFill>
              </a:rPr>
              <a:t>Aditi Pawar </a:t>
            </a:r>
          </a:p>
          <a:p>
            <a:pPr marL="285750" indent="-285750">
              <a:buFont typeface="Wingdings" panose="05000000000000000000" pitchFamily="2" charset="2"/>
              <a:buChar char="v"/>
            </a:pPr>
            <a:r>
              <a:rPr lang="en-US" sz="2000" b="1" cap="none" dirty="0">
                <a:solidFill>
                  <a:schemeClr val="bg1">
                    <a:lumMod val="85000"/>
                  </a:schemeClr>
                </a:solidFill>
              </a:rPr>
              <a:t>Aditya Wath </a:t>
            </a:r>
          </a:p>
          <a:p>
            <a:pPr marL="285750" indent="-285750">
              <a:buFont typeface="Wingdings" panose="05000000000000000000" pitchFamily="2" charset="2"/>
              <a:buChar char="v"/>
            </a:pPr>
            <a:r>
              <a:rPr lang="en-US" sz="2000" b="1" cap="none" dirty="0">
                <a:solidFill>
                  <a:schemeClr val="bg1">
                    <a:lumMod val="85000"/>
                  </a:schemeClr>
                </a:solidFill>
              </a:rPr>
              <a:t>Aditya Deshmukh</a:t>
            </a:r>
          </a:p>
        </p:txBody>
      </p:sp>
      <p:pic>
        <p:nvPicPr>
          <p:cNvPr id="1028" name="Picture 4" descr="The Difference Between Teamwork and Team Building">
            <a:extLst>
              <a:ext uri="{FF2B5EF4-FFF2-40B4-BE49-F238E27FC236}">
                <a16:creationId xmlns="" xmlns:a16="http://schemas.microsoft.com/office/drawing/2014/main" id="{75538D6E-D8C8-4437-8A34-CF92E104FB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0504" y="4958944"/>
            <a:ext cx="2540898" cy="14252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50 Inspiring Teamwork Quotes To Motivate Employees In 2023">
            <a:extLst>
              <a:ext uri="{FF2B5EF4-FFF2-40B4-BE49-F238E27FC236}">
                <a16:creationId xmlns="" xmlns:a16="http://schemas.microsoft.com/office/drawing/2014/main" id="{D984AEEF-9BEF-42C2-A8A3-FBABC7AFC2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575" y="435022"/>
            <a:ext cx="2291620" cy="12854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4180A3DC-2D41-4813-B893-753CF52C15DF}"/>
              </a:ext>
            </a:extLst>
          </p:cNvPr>
          <p:cNvSpPr txBox="1"/>
          <p:nvPr/>
        </p:nvSpPr>
        <p:spPr>
          <a:xfrm>
            <a:off x="3299791" y="2190522"/>
            <a:ext cx="6824869" cy="646331"/>
          </a:xfrm>
          <a:prstGeom prst="rect">
            <a:avLst/>
          </a:prstGeom>
          <a:noFill/>
        </p:spPr>
        <p:txBody>
          <a:bodyPr wrap="square" rtlCol="0">
            <a:spAutoFit/>
          </a:bodyPr>
          <a:lstStyle/>
          <a:p>
            <a:pPr algn="ctr"/>
            <a:r>
              <a:rPr lang="en-US" sz="3600" b="1" u="sng" dirty="0">
                <a:solidFill>
                  <a:schemeClr val="bg1"/>
                </a:solidFill>
              </a:rPr>
              <a:t>Project Group No:- 01</a:t>
            </a:r>
            <a:endParaRPr lang="en-IN" sz="3600" b="1" u="sng" dirty="0">
              <a:solidFill>
                <a:schemeClr val="bg1"/>
              </a:solidFill>
            </a:endParaRPr>
          </a:p>
        </p:txBody>
      </p:sp>
    </p:spTree>
    <p:extLst>
      <p:ext uri="{BB962C8B-B14F-4D97-AF65-F5344CB8AC3E}">
        <p14:creationId xmlns:p14="http://schemas.microsoft.com/office/powerpoint/2010/main" val="2344596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88682D-C335-4E11-93DD-01E482B562C7}"/>
              </a:ext>
            </a:extLst>
          </p:cNvPr>
          <p:cNvSpPr>
            <a:spLocks noGrp="1"/>
          </p:cNvSpPr>
          <p:nvPr>
            <p:ph type="title"/>
          </p:nvPr>
        </p:nvSpPr>
        <p:spPr/>
        <p:txBody>
          <a:bodyPr/>
          <a:lstStyle/>
          <a:p>
            <a:pPr algn="ctr"/>
            <a:r>
              <a:rPr lang="en-IN" sz="4400" b="1" dirty="0"/>
              <a:t>GitHub Link </a:t>
            </a:r>
          </a:p>
        </p:txBody>
      </p:sp>
      <p:sp>
        <p:nvSpPr>
          <p:cNvPr id="3" name="Content Placeholder 2">
            <a:extLst>
              <a:ext uri="{FF2B5EF4-FFF2-40B4-BE49-F238E27FC236}">
                <a16:creationId xmlns="" xmlns:a16="http://schemas.microsoft.com/office/drawing/2014/main" id="{8DA7957B-F1F3-4151-864D-768D6BEBBEE7}"/>
              </a:ext>
            </a:extLst>
          </p:cNvPr>
          <p:cNvSpPr>
            <a:spLocks noGrp="1"/>
          </p:cNvSpPr>
          <p:nvPr>
            <p:ph idx="1"/>
          </p:nvPr>
        </p:nvSpPr>
        <p:spPr>
          <a:xfrm>
            <a:off x="2374154" y="2468032"/>
            <a:ext cx="8825659" cy="3416300"/>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dirty="0" smtClean="0"/>
              <a:t>https</a:t>
            </a:r>
            <a:r>
              <a:rPr lang="en-IN" dirty="0"/>
              <a:t>://github.com/AdityaPalkar/HelloMaid</a:t>
            </a:r>
          </a:p>
        </p:txBody>
      </p:sp>
      <p:pic>
        <p:nvPicPr>
          <p:cNvPr id="2050" name="Picture 2" descr="GitHub changes its compromised SSH key">
            <a:extLst>
              <a:ext uri="{FF2B5EF4-FFF2-40B4-BE49-F238E27FC236}">
                <a16:creationId xmlns="" xmlns:a16="http://schemas.microsoft.com/office/drawing/2014/main" id="{F5BFC1E1-E6F9-4705-BA69-1ADE67F6BA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6304" y="5544171"/>
            <a:ext cx="2335696" cy="13138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 Download for Free - 2023 Latest Version">
            <a:extLst>
              <a:ext uri="{FF2B5EF4-FFF2-40B4-BE49-F238E27FC236}">
                <a16:creationId xmlns="" xmlns:a16="http://schemas.microsoft.com/office/drawing/2014/main" id="{8FD0A735-F029-4D76-9A19-80DDE1D13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874" y="1753148"/>
            <a:ext cx="2352261" cy="176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110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500DE85-08AD-46AF-88C6-97D2E9B63089}"/>
              </a:ext>
            </a:extLst>
          </p:cNvPr>
          <p:cNvSpPr>
            <a:spLocks noGrp="1"/>
          </p:cNvSpPr>
          <p:nvPr>
            <p:ph idx="1"/>
          </p:nvPr>
        </p:nvSpPr>
        <p:spPr/>
        <p:txBody>
          <a:bodyPr/>
          <a:lstStyle/>
          <a:p>
            <a:pPr lvl="3"/>
            <a:endParaRPr lang="en-IN" dirty="0"/>
          </a:p>
          <a:p>
            <a:pPr lvl="3"/>
            <a:endParaRPr lang="en-IN" dirty="0"/>
          </a:p>
          <a:p>
            <a:pPr lvl="3"/>
            <a:endParaRPr lang="en-IN" dirty="0"/>
          </a:p>
        </p:txBody>
      </p:sp>
      <p:pic>
        <p:nvPicPr>
          <p:cNvPr id="9218" name="Picture 2" descr="Incredible Thank You PowerPoint Template and Google Slides">
            <a:extLst>
              <a:ext uri="{FF2B5EF4-FFF2-40B4-BE49-F238E27FC236}">
                <a16:creationId xmlns="" xmlns:a16="http://schemas.microsoft.com/office/drawing/2014/main" id="{28F5355C-E14B-4235-AFF5-3B5FE3FFC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538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pPr algn="ctr"/>
            <a:r>
              <a:rPr lang="en-GB" sz="4800" b="1" dirty="0"/>
              <a:t>Agenda</a:t>
            </a:r>
            <a:endParaRPr lang="en-US" sz="4800" b="1" dirty="0"/>
          </a:p>
        </p:txBody>
      </p:sp>
      <p:sp>
        <p:nvSpPr>
          <p:cNvPr id="3" name="Content Placeholder 2"/>
          <p:cNvSpPr>
            <a:spLocks noGrp="1"/>
          </p:cNvSpPr>
          <p:nvPr>
            <p:ph idx="1"/>
          </p:nvPr>
        </p:nvSpPr>
        <p:spPr>
          <a:xfrm>
            <a:off x="2105867" y="2504662"/>
            <a:ext cx="12192000" cy="4538870"/>
          </a:xfrm>
        </p:spPr>
        <p:txBody>
          <a:bodyPr>
            <a:normAutofit/>
          </a:bodyPr>
          <a:lstStyle/>
          <a:p>
            <a:pPr>
              <a:buFont typeface="Wingdings" panose="05000000000000000000" pitchFamily="2" charset="2"/>
              <a:buChar char="Ø"/>
            </a:pPr>
            <a:r>
              <a:rPr lang="en-GB" sz="2400" dirty="0"/>
              <a:t> Project Introduction</a:t>
            </a:r>
          </a:p>
          <a:p>
            <a:pPr>
              <a:buFont typeface="Wingdings" panose="05000000000000000000" pitchFamily="2" charset="2"/>
              <a:buChar char="Ø"/>
            </a:pPr>
            <a:r>
              <a:rPr lang="en-GB" sz="2400" dirty="0"/>
              <a:t>Project Architecture</a:t>
            </a:r>
          </a:p>
          <a:p>
            <a:pPr>
              <a:buFont typeface="Wingdings" panose="05000000000000000000" pitchFamily="2" charset="2"/>
              <a:buChar char="Ø"/>
            </a:pPr>
            <a:r>
              <a:rPr lang="en-GB" sz="2400" dirty="0"/>
              <a:t>Technology Platform used for Project</a:t>
            </a:r>
          </a:p>
          <a:p>
            <a:pPr>
              <a:buFont typeface="Wingdings" panose="05000000000000000000" pitchFamily="2" charset="2"/>
              <a:buChar char="Ø"/>
            </a:pPr>
            <a:r>
              <a:rPr lang="en-GB" sz="2400" dirty="0"/>
              <a:t>User Roles and Responsibility</a:t>
            </a:r>
          </a:p>
          <a:p>
            <a:pPr>
              <a:buFont typeface="Wingdings" panose="05000000000000000000" pitchFamily="2" charset="2"/>
              <a:buChar char="Ø"/>
            </a:pPr>
            <a:r>
              <a:rPr lang="en-GB" sz="2400" dirty="0" smtClean="0"/>
              <a:t>Future </a:t>
            </a:r>
            <a:r>
              <a:rPr lang="en-GB" sz="2400" dirty="0"/>
              <a:t>Extensions if any</a:t>
            </a:r>
          </a:p>
          <a:p>
            <a:pPr>
              <a:buFont typeface="Wingdings" panose="05000000000000000000" pitchFamily="2" charset="2"/>
              <a:buChar char="Ø"/>
            </a:pPr>
            <a:r>
              <a:rPr lang="en-GB" sz="2400" dirty="0"/>
              <a:t>Conclusion</a:t>
            </a:r>
          </a:p>
        </p:txBody>
      </p:sp>
      <p:pic>
        <p:nvPicPr>
          <p:cNvPr id="6148" name="Picture 4" descr="Agenda Stock Illustrations – 91,328 Agenda Stock Illustrations, Vectors &amp;  Clipart - Dreamstime">
            <a:extLst>
              <a:ext uri="{FF2B5EF4-FFF2-40B4-BE49-F238E27FC236}">
                <a16:creationId xmlns="" xmlns:a16="http://schemas.microsoft.com/office/drawing/2014/main" id="{CD8FACFA-B433-487B-A93A-D314E66E8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867" y="2769704"/>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896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Project Introduction</a:t>
            </a:r>
            <a:endParaRPr lang="en-US" b="1" dirty="0"/>
          </a:p>
        </p:txBody>
      </p:sp>
      <p:sp>
        <p:nvSpPr>
          <p:cNvPr id="3" name="Content Placeholder 2"/>
          <p:cNvSpPr>
            <a:spLocks noGrp="1"/>
          </p:cNvSpPr>
          <p:nvPr>
            <p:ph idx="1"/>
          </p:nvPr>
        </p:nvSpPr>
        <p:spPr>
          <a:xfrm>
            <a:off x="0" y="2279374"/>
            <a:ext cx="12192000" cy="4578626"/>
          </a:xfrm>
        </p:spPr>
        <p:txBody>
          <a:bodyPr>
            <a:normAutofit/>
          </a:bodyPr>
          <a:lstStyle/>
          <a:p>
            <a:r>
              <a:rPr lang="en-GB" sz="2000" dirty="0"/>
              <a:t>Purpose of the Project</a:t>
            </a:r>
          </a:p>
          <a:p>
            <a:pPr marL="0" indent="0">
              <a:buNone/>
            </a:pPr>
            <a:r>
              <a:rPr lang="en-GB" sz="2000" dirty="0"/>
              <a:t> </a:t>
            </a:r>
          </a:p>
          <a:p>
            <a:pPr marL="0" indent="0" algn="just">
              <a:buNone/>
            </a:pPr>
            <a:r>
              <a:rPr lang="en-GB" sz="2000" dirty="0"/>
              <a:t>This Maid Booking project provides an Online Platform for the customers to book maid online on the basis of categories given in project. </a:t>
            </a:r>
          </a:p>
          <a:p>
            <a:pPr marL="0" indent="0">
              <a:buNone/>
            </a:pPr>
            <a:endParaRPr lang="en-GB" sz="2000" dirty="0"/>
          </a:p>
          <a:p>
            <a:r>
              <a:rPr lang="en-GB" sz="2000" dirty="0"/>
              <a:t>Need of Project</a:t>
            </a:r>
          </a:p>
          <a:p>
            <a:pPr marL="0" indent="0" algn="just">
              <a:buNone/>
            </a:pPr>
            <a:r>
              <a:rPr lang="en-GB" sz="2000" dirty="0"/>
              <a:t>Whenever we visit some places and end up finding no suitable maid for work and with extra charges. We came up with solution of providing maid online booking to customer in terms of Cooking,Cleaning,Washing categories.</a:t>
            </a:r>
            <a:endParaRPr lang="en-US" sz="2000" dirty="0"/>
          </a:p>
        </p:txBody>
      </p:sp>
    </p:spTree>
    <p:extLst>
      <p:ext uri="{BB962C8B-B14F-4D97-AF65-F5344CB8AC3E}">
        <p14:creationId xmlns:p14="http://schemas.microsoft.com/office/powerpoint/2010/main" val="2721332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349"/>
            <a:ext cx="9601196" cy="1168862"/>
          </a:xfrm>
        </p:spPr>
        <p:txBody>
          <a:bodyPr/>
          <a:lstStyle/>
          <a:p>
            <a:pPr algn="ctr"/>
            <a:r>
              <a:rPr lang="en-GB" sz="4400" b="1" dirty="0"/>
              <a:t>Project Architecture</a:t>
            </a:r>
            <a:endParaRPr lang="en-US" sz="4400" b="1" dirty="0"/>
          </a:p>
        </p:txBody>
      </p:sp>
      <p:pic>
        <p:nvPicPr>
          <p:cNvPr id="12" name="Content Placeholder 4">
            <a:extLst>
              <a:ext uri="{FF2B5EF4-FFF2-40B4-BE49-F238E27FC236}">
                <a16:creationId xmlns="" xmlns:a16="http://schemas.microsoft.com/office/drawing/2014/main" id="{0D392550-DF61-4D0D-8A86-3D8ABD897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567400" y="2330982"/>
            <a:ext cx="9227035" cy="4377963"/>
          </a:xfrm>
          <a:prstGeom prst="rect">
            <a:avLst/>
          </a:prstGeom>
        </p:spPr>
      </p:pic>
      <p:pic>
        <p:nvPicPr>
          <p:cNvPr id="7170" name="Picture 2" descr="772,200+ Agenda Stock Photos, Pictures &amp; Royalty-Free Images - iStock |  Meeting agenda, Checklist, Calendar">
            <a:extLst>
              <a:ext uri="{FF2B5EF4-FFF2-40B4-BE49-F238E27FC236}">
                <a16:creationId xmlns="" xmlns:a16="http://schemas.microsoft.com/office/drawing/2014/main" id="{36D541C5-72CF-4CDA-8CB0-C93F10BCB4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2226" y="3549098"/>
            <a:ext cx="1509920" cy="150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546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C0315C-2A27-4CDF-81D6-3C08952AADAE}"/>
              </a:ext>
            </a:extLst>
          </p:cNvPr>
          <p:cNvSpPr>
            <a:spLocks noGrp="1"/>
          </p:cNvSpPr>
          <p:nvPr>
            <p:ph type="title"/>
          </p:nvPr>
        </p:nvSpPr>
        <p:spPr>
          <a:xfrm>
            <a:off x="1154954" y="973668"/>
            <a:ext cx="10374437" cy="706964"/>
          </a:xfrm>
        </p:spPr>
        <p:txBody>
          <a:bodyPr/>
          <a:lstStyle/>
          <a:p>
            <a:r>
              <a:rPr lang="en-IN" sz="4000" b="1" dirty="0"/>
              <a:t>Technology platform used for project</a:t>
            </a:r>
          </a:p>
        </p:txBody>
      </p:sp>
      <p:sp>
        <p:nvSpPr>
          <p:cNvPr id="3" name="Content Placeholder 2">
            <a:extLst>
              <a:ext uri="{FF2B5EF4-FFF2-40B4-BE49-F238E27FC236}">
                <a16:creationId xmlns="" xmlns:a16="http://schemas.microsoft.com/office/drawing/2014/main" id="{B1BC8300-C224-47E7-B69B-838C9824C290}"/>
              </a:ext>
            </a:extLst>
          </p:cNvPr>
          <p:cNvSpPr>
            <a:spLocks noGrp="1"/>
          </p:cNvSpPr>
          <p:nvPr>
            <p:ph idx="1"/>
          </p:nvPr>
        </p:nvSpPr>
        <p:spPr>
          <a:xfrm>
            <a:off x="344556" y="2319130"/>
            <a:ext cx="11847443" cy="4412975"/>
          </a:xfrm>
        </p:spPr>
        <p:txBody>
          <a:bodyPr>
            <a:normAutofit fontScale="77500" lnSpcReduction="20000"/>
          </a:bodyPr>
          <a:lstStyle/>
          <a:p>
            <a:r>
              <a:rPr lang="en-IN" sz="2600" dirty="0"/>
              <a:t>Technologies used :</a:t>
            </a:r>
          </a:p>
          <a:p>
            <a:pPr marL="0" indent="0">
              <a:buNone/>
            </a:pPr>
            <a:r>
              <a:rPr lang="en-IN" sz="2600" dirty="0"/>
              <a:t>	Front end : HTML, CSS, JavaScript, React JS</a:t>
            </a:r>
          </a:p>
          <a:p>
            <a:pPr marL="0" indent="0">
              <a:buNone/>
            </a:pPr>
            <a:r>
              <a:rPr lang="en-IN" sz="2600" dirty="0"/>
              <a:t>	Middle tier : Spring </a:t>
            </a:r>
            <a:r>
              <a:rPr lang="en-IN" sz="2600" dirty="0" smtClean="0"/>
              <a:t>boot</a:t>
            </a:r>
            <a:endParaRPr lang="en-IN" sz="2600" dirty="0"/>
          </a:p>
          <a:p>
            <a:pPr marL="0" indent="0">
              <a:buNone/>
            </a:pPr>
            <a:r>
              <a:rPr lang="en-IN" sz="2600" dirty="0"/>
              <a:t>	Database : MySQL</a:t>
            </a:r>
          </a:p>
          <a:p>
            <a:r>
              <a:rPr lang="en-IN" sz="2600" dirty="0"/>
              <a:t>Reason for selecting specific technologies</a:t>
            </a:r>
          </a:p>
          <a:p>
            <a:pPr>
              <a:buFont typeface="Wingdings" panose="05000000000000000000" pitchFamily="2" charset="2"/>
              <a:buChar char="q"/>
            </a:pPr>
            <a:r>
              <a:rPr lang="en-IN" sz="2600" dirty="0"/>
              <a:t>React JS :</a:t>
            </a:r>
          </a:p>
          <a:p>
            <a:pPr marL="0" indent="0">
              <a:buNone/>
            </a:pPr>
            <a:r>
              <a:rPr lang="en-IN" sz="2600" dirty="0"/>
              <a:t>	-- </a:t>
            </a:r>
            <a:r>
              <a:rPr lang="en-US" sz="2600" dirty="0"/>
              <a:t>The React basically allows developers to utilize individual parts of their application on both client-side and the server-side, which ultimately boosts the speed of the development process.</a:t>
            </a:r>
            <a:r>
              <a:rPr lang="en-IN" sz="2600" dirty="0"/>
              <a:t>	</a:t>
            </a:r>
          </a:p>
          <a:p>
            <a:pPr marL="0" indent="0">
              <a:buNone/>
            </a:pPr>
            <a:r>
              <a:rPr lang="en-US" sz="2600" dirty="0"/>
              <a:t>	- Compared to other frontend frameworks, the React code is easier to maintain and is flexible due to its modular structure.</a:t>
            </a:r>
          </a:p>
          <a:p>
            <a:pPr marL="0" indent="0">
              <a:buNone/>
            </a:pPr>
            <a:r>
              <a:rPr lang="en-US" sz="2600" dirty="0"/>
              <a:t>	- The core of the framework offers a virtual DOM program and server-side rendering, which makes complex apps run extremely fast.</a:t>
            </a:r>
            <a:endParaRPr lang="en-IN" sz="2600" dirty="0"/>
          </a:p>
          <a:p>
            <a:endParaRPr lang="en-IN" dirty="0"/>
          </a:p>
        </p:txBody>
      </p:sp>
    </p:spTree>
    <p:extLst>
      <p:ext uri="{BB962C8B-B14F-4D97-AF65-F5344CB8AC3E}">
        <p14:creationId xmlns:p14="http://schemas.microsoft.com/office/powerpoint/2010/main" val="302381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B845BD-8961-44AD-9B8E-CFBE1C353E12}"/>
              </a:ext>
            </a:extLst>
          </p:cNvPr>
          <p:cNvSpPr>
            <a:spLocks noGrp="1"/>
          </p:cNvSpPr>
          <p:nvPr>
            <p:ph idx="1"/>
          </p:nvPr>
        </p:nvSpPr>
        <p:spPr>
          <a:xfrm>
            <a:off x="0" y="2279374"/>
            <a:ext cx="12191999" cy="4578626"/>
          </a:xfrm>
          <a:solidFill>
            <a:schemeClr val="bg1"/>
          </a:solidFill>
          <a:ln>
            <a:solidFill>
              <a:schemeClr val="bg1"/>
            </a:solidFill>
          </a:ln>
        </p:spPr>
        <p:txBody>
          <a:bodyPr>
            <a:normAutofit fontScale="92500" lnSpcReduction="10000"/>
          </a:bodyPr>
          <a:lstStyle/>
          <a:p>
            <a:pPr>
              <a:lnSpc>
                <a:spcPct val="90000"/>
              </a:lnSpc>
              <a:buFont typeface="Wingdings" panose="05000000000000000000" pitchFamily="2" charset="2"/>
              <a:buChar char="q"/>
            </a:pPr>
            <a:r>
              <a:rPr lang="en-IN" sz="2400" dirty="0"/>
              <a:t>Spring boot</a:t>
            </a:r>
          </a:p>
          <a:p>
            <a:pPr marL="0" indent="0">
              <a:lnSpc>
                <a:spcPct val="90000"/>
              </a:lnSpc>
              <a:buNone/>
            </a:pPr>
            <a:r>
              <a:rPr lang="en-IN" sz="2400" dirty="0"/>
              <a:t>	</a:t>
            </a:r>
            <a:r>
              <a:rPr lang="en-IN" dirty="0"/>
              <a:t>Its main purpose is RAD(Rapid Application Development) i.e. reducing development time as much as possible.</a:t>
            </a:r>
          </a:p>
          <a:p>
            <a:pPr marL="0" indent="0">
              <a:lnSpc>
                <a:spcPct val="90000"/>
              </a:lnSpc>
              <a:buNone/>
            </a:pPr>
            <a:r>
              <a:rPr lang="en-IN" dirty="0"/>
              <a:t>	It quickly releases the app in production environment and follows some development model ‘defaults opinionated approach’ i.e. spring boot will configure few things automatically.</a:t>
            </a:r>
          </a:p>
          <a:p>
            <a:pPr marL="0" indent="0">
              <a:lnSpc>
                <a:spcPct val="90000"/>
              </a:lnSpc>
              <a:buNone/>
            </a:pPr>
            <a:r>
              <a:rPr lang="en-IN" dirty="0"/>
              <a:t>	Spring boot comes with embedded tomcat server so there is no any context root and hence application is deployed as self deployable unit.</a:t>
            </a:r>
          </a:p>
          <a:p>
            <a:pPr marL="0" indent="0">
              <a:lnSpc>
                <a:spcPct val="90000"/>
              </a:lnSpc>
              <a:buNone/>
            </a:pPr>
            <a:endParaRPr lang="en-IN" dirty="0"/>
          </a:p>
          <a:p>
            <a:pPr>
              <a:lnSpc>
                <a:spcPct val="90000"/>
              </a:lnSpc>
              <a:buFont typeface="Wingdings" panose="05000000000000000000" pitchFamily="2" charset="2"/>
              <a:buChar char="q"/>
            </a:pPr>
            <a:r>
              <a:rPr lang="en-IN" sz="2400" dirty="0"/>
              <a:t>MySQL</a:t>
            </a:r>
          </a:p>
          <a:p>
            <a:pPr marL="0" indent="0">
              <a:lnSpc>
                <a:spcPct val="90000"/>
              </a:lnSpc>
              <a:buNone/>
            </a:pPr>
            <a:r>
              <a:rPr lang="en-IN" sz="2400" dirty="0"/>
              <a:t>	</a:t>
            </a:r>
            <a:r>
              <a:rPr lang="en-US" dirty="0"/>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lnSpc>
                <a:spcPct val="90000"/>
              </a:lnSpc>
              <a:buNone/>
            </a:pPr>
            <a:r>
              <a:rPr lang="en-US" dirty="0"/>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p>
          <a:p>
            <a:endParaRPr lang="en-IN" sz="2000" dirty="0"/>
          </a:p>
        </p:txBody>
      </p:sp>
      <p:pic>
        <p:nvPicPr>
          <p:cNvPr id="5122" name="Picture 2" descr="MySQL API Integrations - Pipedream">
            <a:extLst>
              <a:ext uri="{FF2B5EF4-FFF2-40B4-BE49-F238E27FC236}">
                <a16:creationId xmlns="" xmlns:a16="http://schemas.microsoft.com/office/drawing/2014/main" id="{6376B1C2-8CDE-4B39-AA2C-1F15EA8113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9112" y="572632"/>
            <a:ext cx="1444488" cy="14444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w to create a simple Hello World REST API in Spring Boot | by Ismail  Vohra | Medium">
            <a:extLst>
              <a:ext uri="{FF2B5EF4-FFF2-40B4-BE49-F238E27FC236}">
                <a16:creationId xmlns="" xmlns:a16="http://schemas.microsoft.com/office/drawing/2014/main" id="{C9EC278A-51AD-44DE-BC13-59CD959312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869" y="701318"/>
            <a:ext cx="3252267" cy="83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35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876" y="682120"/>
            <a:ext cx="8761413" cy="706964"/>
          </a:xfrm>
        </p:spPr>
        <p:txBody>
          <a:bodyPr/>
          <a:lstStyle/>
          <a:p>
            <a:r>
              <a:rPr lang="en-GB" sz="4400" b="1" dirty="0"/>
              <a:t>User Roles &amp; Responsibilities</a:t>
            </a:r>
            <a:endParaRPr lang="en-US" sz="4400" b="1" dirty="0"/>
          </a:p>
        </p:txBody>
      </p:sp>
      <p:sp>
        <p:nvSpPr>
          <p:cNvPr id="3" name="Content Placeholder 2"/>
          <p:cNvSpPr>
            <a:spLocks noGrp="1"/>
          </p:cNvSpPr>
          <p:nvPr>
            <p:ph idx="1"/>
          </p:nvPr>
        </p:nvSpPr>
        <p:spPr>
          <a:xfrm>
            <a:off x="0" y="2305878"/>
            <a:ext cx="12192000" cy="4552122"/>
          </a:xfrm>
        </p:spPr>
        <p:txBody>
          <a:bodyPr>
            <a:normAutofit/>
          </a:bodyPr>
          <a:lstStyle/>
          <a:p>
            <a:r>
              <a:rPr lang="en-GB" sz="2800" dirty="0"/>
              <a:t>User Roles</a:t>
            </a:r>
          </a:p>
          <a:p>
            <a:pPr marL="0" indent="0">
              <a:buNone/>
            </a:pPr>
            <a:r>
              <a:rPr lang="en-GB" sz="2800" dirty="0"/>
              <a:t>	Admin, User, Maid</a:t>
            </a:r>
          </a:p>
          <a:p>
            <a:endParaRPr lang="en-GB" sz="2800" b="1" dirty="0"/>
          </a:p>
          <a:p>
            <a:r>
              <a:rPr lang="en-GB" sz="2800" dirty="0"/>
              <a:t>Responsibilities for each user</a:t>
            </a:r>
          </a:p>
          <a:p>
            <a:pPr lvl="1"/>
            <a:r>
              <a:rPr lang="en-GB" sz="2400" dirty="0"/>
              <a:t>Admin: Maid Registration, checking details of customer and Maid Booking and doing CRUD operation of Maid Role.</a:t>
            </a:r>
          </a:p>
          <a:p>
            <a:pPr lvl="1"/>
            <a:r>
              <a:rPr lang="en-GB" sz="2400" dirty="0"/>
              <a:t>User: User Registration, Updating Profile, Booking of Maid .</a:t>
            </a:r>
          </a:p>
          <a:p>
            <a:pPr lvl="1"/>
            <a:r>
              <a:rPr lang="en-GB" sz="2400" dirty="0"/>
              <a:t>Maid: Maid Registration , Updating Profile. </a:t>
            </a:r>
          </a:p>
        </p:txBody>
      </p:sp>
      <p:pic>
        <p:nvPicPr>
          <p:cNvPr id="4098" name="Picture 2" descr="End to End System Integration | IoT M2M Solutions – Trinetra T-Sense">
            <a:extLst>
              <a:ext uri="{FF2B5EF4-FFF2-40B4-BE49-F238E27FC236}">
                <a16:creationId xmlns="" xmlns:a16="http://schemas.microsoft.com/office/drawing/2014/main" id="{D5E45FDB-2CC0-4844-891D-C1D107427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011841" y="2398643"/>
            <a:ext cx="4875511" cy="180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59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400" b="1" dirty="0"/>
              <a:t>Future extension if Any</a:t>
            </a:r>
            <a:endParaRPr lang="en-US" sz="4400" b="1" dirty="0"/>
          </a:p>
        </p:txBody>
      </p:sp>
      <p:sp>
        <p:nvSpPr>
          <p:cNvPr id="3" name="Content Placeholder 2"/>
          <p:cNvSpPr>
            <a:spLocks noGrp="1"/>
          </p:cNvSpPr>
          <p:nvPr>
            <p:ph idx="1"/>
          </p:nvPr>
        </p:nvSpPr>
        <p:spPr>
          <a:xfrm>
            <a:off x="1154954" y="2862470"/>
            <a:ext cx="11037046" cy="3995529"/>
          </a:xfrm>
        </p:spPr>
        <p:txBody>
          <a:bodyPr/>
          <a:lstStyle/>
          <a:p>
            <a:r>
              <a:rPr lang="en-GB" sz="2400" dirty="0"/>
              <a:t>Will add more categories in worklist of Maid.</a:t>
            </a:r>
          </a:p>
          <a:p>
            <a:r>
              <a:rPr lang="en-GB" sz="2400" dirty="0"/>
              <a:t>Will add another functionality of Maid Blacklisting.</a:t>
            </a:r>
          </a:p>
          <a:p>
            <a:r>
              <a:rPr lang="en-GB" sz="2400" dirty="0"/>
              <a:t>Admin can remove Blacklist maids from Application.</a:t>
            </a:r>
          </a:p>
          <a:p>
            <a:r>
              <a:rPr lang="en-GB" sz="2400" dirty="0"/>
              <a:t>Slots </a:t>
            </a:r>
            <a:r>
              <a:rPr lang="en-IN" sz="2400" dirty="0"/>
              <a:t>management should be done in proper way.</a:t>
            </a:r>
            <a:endParaRPr lang="en-GB" sz="2400" dirty="0"/>
          </a:p>
          <a:p>
            <a:r>
              <a:rPr lang="en-GB" sz="2400" dirty="0"/>
              <a:t>Will add online payment functionality, e.g. UPI’s.</a:t>
            </a:r>
          </a:p>
          <a:p>
            <a:endParaRPr lang="en-US" dirty="0"/>
          </a:p>
        </p:txBody>
      </p:sp>
      <p:pic>
        <p:nvPicPr>
          <p:cNvPr id="10244" name="Picture 4" descr="Horizon Scope | Great PowerPoint ClipArt for Presentations -  PresenterMedia.com">
            <a:extLst>
              <a:ext uri="{FF2B5EF4-FFF2-40B4-BE49-F238E27FC236}">
                <a16:creationId xmlns="" xmlns:a16="http://schemas.microsoft.com/office/drawing/2014/main" id="{0C40D7B2-E545-424C-AEF7-52B788B23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1629" y="3192829"/>
            <a:ext cx="1970833" cy="333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49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400" b="1" dirty="0"/>
              <a:t>Conclusion</a:t>
            </a:r>
            <a:endParaRPr lang="en-US" sz="4400" b="1" dirty="0"/>
          </a:p>
        </p:txBody>
      </p:sp>
      <p:sp>
        <p:nvSpPr>
          <p:cNvPr id="3" name="Content Placeholder 2"/>
          <p:cNvSpPr>
            <a:spLocks noGrp="1"/>
          </p:cNvSpPr>
          <p:nvPr>
            <p:ph idx="1"/>
          </p:nvPr>
        </p:nvSpPr>
        <p:spPr>
          <a:xfrm>
            <a:off x="1154954" y="2650435"/>
            <a:ext cx="9751585" cy="4207565"/>
          </a:xfrm>
        </p:spPr>
        <p:txBody>
          <a:bodyPr>
            <a:normAutofit/>
          </a:bodyPr>
          <a:lstStyle/>
          <a:p>
            <a:r>
              <a:rPr lang="en-GB" sz="2000" dirty="0"/>
              <a:t>Learnt the flow of how a project works.</a:t>
            </a:r>
          </a:p>
          <a:p>
            <a:r>
              <a:rPr lang="en-GB" sz="2000" dirty="0"/>
              <a:t>Initially have so much brainstorming about the project.</a:t>
            </a:r>
          </a:p>
          <a:p>
            <a:r>
              <a:rPr lang="en-GB" sz="2000" dirty="0"/>
              <a:t>Got to know how many processes are going on inside the project.</a:t>
            </a:r>
          </a:p>
          <a:p>
            <a:r>
              <a:rPr lang="en-GB" sz="2000" dirty="0"/>
              <a:t>Working with many technologies and making them work together.</a:t>
            </a:r>
          </a:p>
          <a:p>
            <a:r>
              <a:rPr lang="en-GB" sz="2000" dirty="0"/>
              <a:t>Got to know about various issues that can occur while development and how to resolve them.</a:t>
            </a:r>
          </a:p>
          <a:p>
            <a:r>
              <a:rPr lang="en-GB" sz="2000" dirty="0"/>
              <a:t>For several years we saw many websites but now we know how everything works.</a:t>
            </a:r>
          </a:p>
          <a:p>
            <a:r>
              <a:rPr lang="en-GB" sz="2000" dirty="0"/>
              <a:t>It was a great experience to work with different technologies and teammates.</a:t>
            </a:r>
          </a:p>
          <a:p>
            <a:pPr marL="0" indent="0">
              <a:buNone/>
            </a:pPr>
            <a:endParaRPr lang="en-US" sz="2000" dirty="0"/>
          </a:p>
        </p:txBody>
      </p:sp>
      <p:pic>
        <p:nvPicPr>
          <p:cNvPr id="3074" name="Picture 2" descr="2,200+ Project Management Software Stock Photos, Pictures &amp; Royalty-Free  Images - iStock | Gantt chart, Planning, Computer screen">
            <a:extLst>
              <a:ext uri="{FF2B5EF4-FFF2-40B4-BE49-F238E27FC236}">
                <a16:creationId xmlns="" xmlns:a16="http://schemas.microsoft.com/office/drawing/2014/main" id="{FFF68EEF-FFAE-4C17-A4AF-3169298AE7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6121" y="5764695"/>
            <a:ext cx="1715879" cy="114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93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621</TotalTime>
  <Words>258</Words>
  <Application>Microsoft Office PowerPoint</Application>
  <PresentationFormat>Custom</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HelloMaid</vt:lpstr>
      <vt:lpstr>Agenda</vt:lpstr>
      <vt:lpstr>Project Introduction</vt:lpstr>
      <vt:lpstr>Project Architecture</vt:lpstr>
      <vt:lpstr>Technology platform used for project</vt:lpstr>
      <vt:lpstr>PowerPoint Presentation</vt:lpstr>
      <vt:lpstr>User Roles &amp; Responsibilities</vt:lpstr>
      <vt:lpstr>Future extension if Any</vt:lpstr>
      <vt:lpstr>Conclusion</vt:lpstr>
      <vt:lpstr>GitHub Link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Maid on Demand</dc:title>
  <dc:creator>User</dc:creator>
  <cp:lastModifiedBy>Aditya Palkar</cp:lastModifiedBy>
  <cp:revision>73</cp:revision>
  <dcterms:created xsi:type="dcterms:W3CDTF">2022-04-13T11:25:28Z</dcterms:created>
  <dcterms:modified xsi:type="dcterms:W3CDTF">2023-09-02T04:32:33Z</dcterms:modified>
</cp:coreProperties>
</file>