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3be1dca6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3be1dca6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3be1dca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3be1dca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3be1dca6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3be1dca6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3be1dca6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3be1dca6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3be1dca6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3be1dca6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3be1dca6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3be1dca6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3be1dca6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3be1dca6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3be1dca6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3be1dca6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3be1dca6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3be1dca6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3be1dca6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3be1dca6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3be1dca6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3be1dca6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3be1dca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3be1dca6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3be1dca6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3be1dca6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3be1dca6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3be1dca6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3be1dca6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3be1dca6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3be1dca6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3be1dca6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3be1dca6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3be1dca6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leetcode.com/problems/01-matrix/" TargetMode="External"/><Relationship Id="rId4" Type="http://schemas.openxmlformats.org/officeDocument/2006/relationships/hyperlink" Target="https://leetcode.com/problems/01-matrix/" TargetMode="External"/><Relationship Id="rId9" Type="http://schemas.openxmlformats.org/officeDocument/2006/relationships/hyperlink" Target="https://leetcode.com/problems/shortest-path-in-binary-matrix/" TargetMode="External"/><Relationship Id="rId5" Type="http://schemas.openxmlformats.org/officeDocument/2006/relationships/hyperlink" Target="https://leetcode.com/problems/as-far-from-land-as-possible/" TargetMode="External"/><Relationship Id="rId6" Type="http://schemas.openxmlformats.org/officeDocument/2006/relationships/hyperlink" Target="https://leetcode.com/problems/as-far-from-land-as-possible/" TargetMode="External"/><Relationship Id="rId7" Type="http://schemas.openxmlformats.org/officeDocument/2006/relationships/hyperlink" Target="https://leetcode.com/problems/rotting-oranges/" TargetMode="External"/><Relationship Id="rId8" Type="http://schemas.openxmlformats.org/officeDocument/2006/relationships/hyperlink" Target="https://leetcode.com/problems/rotting-orang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leetcode.com/problems/possible-bipartition/" TargetMode="External"/><Relationship Id="rId4" Type="http://schemas.openxmlformats.org/officeDocument/2006/relationships/hyperlink" Target="https://leetcode.com/problems/possible-bipartition/" TargetMode="External"/><Relationship Id="rId5" Type="http://schemas.openxmlformats.org/officeDocument/2006/relationships/hyperlink" Target="https://leetcode.com/problems/is-graph-bipartite/" TargetMode="External"/><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leetcode.com/problems/course-schedule/" TargetMode="External"/><Relationship Id="rId4" Type="http://schemas.openxmlformats.org/officeDocument/2006/relationships/hyperlink" Target="https://leetcode.com/problems/course-schedule/" TargetMode="External"/><Relationship Id="rId5" Type="http://schemas.openxmlformats.org/officeDocument/2006/relationships/hyperlink" Target="https://leetcode.com/problems/course-schedule-ii/" TargetMode="External"/><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leetcode.com/discuss/general-discussion/655708/Graph-For-Beginners-Problems-or-Pattern-or-Sample-Solutions" TargetMode="External"/><Relationship Id="rId4" Type="http://schemas.openxmlformats.org/officeDocument/2006/relationships/hyperlink" Target="https://leetcode.com/discuss/study-guide/2360573/Become-Master-In-Grap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leetcode.com/discuss/general-discussion/655708/Graph-For-Beginners-Problems-or-Pattern-or-Sample-Solutions" TargetMode="External"/><Relationship Id="rId4" Type="http://schemas.openxmlformats.org/officeDocument/2006/relationships/hyperlink" Target="https://leetcode.com/discuss/study-guide/2360573/Become-Master-In-Graph"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leetcode.com/problems/satisfiability-of-equality-equations/" TargetMode="External"/><Relationship Id="rId10" Type="http://schemas.openxmlformats.org/officeDocument/2006/relationships/hyperlink" Target="https://leetcode.com/problems/number-of-operations-to-make-network-connected/" TargetMode="External"/><Relationship Id="rId13" Type="http://schemas.openxmlformats.org/officeDocument/2006/relationships/hyperlink" Target="https://leetcode.com/problems/accounts-merge/" TargetMode="External"/><Relationship Id="rId12" Type="http://schemas.openxmlformats.org/officeDocument/2006/relationships/hyperlink" Target="https://leetcode.com/problems/satisfiability-of-equality-equations/" TargetMode="External"/><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leetcode.com/problems/friend-circles/" TargetMode="External"/><Relationship Id="rId4" Type="http://schemas.openxmlformats.org/officeDocument/2006/relationships/hyperlink" Target="https://leetcode.com/problems/friend-circles/" TargetMode="External"/><Relationship Id="rId9" Type="http://schemas.openxmlformats.org/officeDocument/2006/relationships/hyperlink" Target="https://leetcode.com/problems/number-of-operations-to-make-network-connected/" TargetMode="External"/><Relationship Id="rId14" Type="http://schemas.openxmlformats.org/officeDocument/2006/relationships/image" Target="../media/image12.png"/><Relationship Id="rId5" Type="http://schemas.openxmlformats.org/officeDocument/2006/relationships/hyperlink" Target="https://leetcode.com/problems/redundant-connection/" TargetMode="External"/><Relationship Id="rId6" Type="http://schemas.openxmlformats.org/officeDocument/2006/relationships/hyperlink" Target="https://leetcode.com/problems/redundant-connection/" TargetMode="External"/><Relationship Id="rId7" Type="http://schemas.openxmlformats.org/officeDocument/2006/relationships/hyperlink" Target="https://leetcode.com/problems/most-stones-removed-with-same-row-or-column/" TargetMode="External"/><Relationship Id="rId8" Type="http://schemas.openxmlformats.org/officeDocument/2006/relationships/hyperlink" Target="https://leetcode.com/problems/most-stones-removed-with-same-row-or-colum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leetcode.com/problems/surrounded-regions/" TargetMode="External"/><Relationship Id="rId4" Type="http://schemas.openxmlformats.org/officeDocument/2006/relationships/hyperlink" Target="https://leetcode.com/problems/number-of-enclaves/" TargetMode="External"/><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leetcode.com/problems/number-of-closed-islands/" TargetMode="External"/><Relationship Id="rId4" Type="http://schemas.openxmlformats.org/officeDocument/2006/relationships/hyperlink" Target="https://leetcode.com/problems/number-of-islands/" TargetMode="External"/><Relationship Id="rId5" Type="http://schemas.openxmlformats.org/officeDocument/2006/relationships/hyperlink" Target="https://leetcode.com/problems/keys-and-rooms/" TargetMode="External"/><Relationship Id="rId6" Type="http://schemas.openxmlformats.org/officeDocument/2006/relationships/hyperlink" Target="https://leetcode.com/problems/max-area-of-island/" TargetMode="External"/><Relationship Id="rId7" Type="http://schemas.openxmlformats.org/officeDocument/2006/relationships/hyperlink" Target="https://leetcode.com/problems/flood-fill/" TargetMode="External"/><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GRAPHS</a:t>
            </a:r>
            <a:endParaRPr/>
          </a:p>
          <a:p>
            <a:pPr indent="0" lvl="0" marL="0" rtl="0" algn="ctr">
              <a:spcBef>
                <a:spcPts val="0"/>
              </a:spcBef>
              <a:spcAft>
                <a:spcPts val="0"/>
              </a:spcAft>
              <a:buNone/>
            </a:pPr>
            <a:r>
              <a:rPr lang="en"/>
              <a:t>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CYCLE FINDING</a:t>
            </a:r>
            <a:endParaRPr/>
          </a:p>
        </p:txBody>
      </p:sp>
      <p:sp>
        <p:nvSpPr>
          <p:cNvPr id="107" name="Google Shape;107;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2"/>
          <p:cNvPicPr preferRelativeResize="0"/>
          <p:nvPr/>
        </p:nvPicPr>
        <p:blipFill>
          <a:blip r:embed="rId3">
            <a:alphaModFix/>
          </a:blip>
          <a:stretch>
            <a:fillRect/>
          </a:stretch>
        </p:blipFill>
        <p:spPr>
          <a:xfrm>
            <a:off x="3272100" y="152400"/>
            <a:ext cx="4585035" cy="4838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4" name="Google Shape;114;p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Breadth First Search</a:t>
            </a:r>
            <a:endParaRPr/>
          </a:p>
          <a:p>
            <a:pPr indent="-304800" lvl="0" marL="457200" rtl="0" algn="l">
              <a:spcBef>
                <a:spcPts val="1200"/>
              </a:spcBef>
              <a:spcAft>
                <a:spcPts val="0"/>
              </a:spcAft>
              <a:buSzPts val="1200"/>
              <a:buAutoNum type="arabicPeriod"/>
            </a:pPr>
            <a:r>
              <a:rPr lang="en"/>
              <a:t>Shortest Path:</a:t>
            </a:r>
            <a:br>
              <a:rPr lang="en"/>
            </a:br>
            <a:r>
              <a:rPr lang="en" u="sng">
                <a:solidFill>
                  <a:schemeClr val="hlink"/>
                </a:solidFill>
                <a:hlinkClick r:id="rId3"/>
              </a:rPr>
              <a:t>https://leetcode.com/problems/01-matrix/</a:t>
            </a:r>
            <a:br>
              <a:rPr lang="en" u="sng">
                <a:solidFill>
                  <a:schemeClr val="hlink"/>
                </a:solidFill>
                <a:hlinkClick r:id="rId4"/>
              </a:rPr>
            </a:br>
            <a:r>
              <a:rPr lang="en" u="sng">
                <a:solidFill>
                  <a:schemeClr val="hlink"/>
                </a:solidFill>
                <a:hlinkClick r:id="rId5"/>
              </a:rPr>
              <a:t>https://leetcode.com/problems/as-far-from-land-as-possible/</a:t>
            </a:r>
            <a:br>
              <a:rPr lang="en" u="sng">
                <a:solidFill>
                  <a:schemeClr val="hlink"/>
                </a:solidFill>
                <a:hlinkClick r:id="rId6"/>
              </a:rPr>
            </a:br>
            <a:r>
              <a:rPr lang="en" u="sng">
                <a:solidFill>
                  <a:schemeClr val="hlink"/>
                </a:solidFill>
                <a:hlinkClick r:id="rId7"/>
              </a:rPr>
              <a:t>https://leetcode.com/problems/rotting-oranges/</a:t>
            </a:r>
            <a:br>
              <a:rPr lang="en" u="sng">
                <a:solidFill>
                  <a:schemeClr val="hlink"/>
                </a:solidFill>
                <a:hlinkClick r:id="rId8"/>
              </a:rPr>
            </a:br>
            <a:r>
              <a:rPr lang="en" u="sng">
                <a:solidFill>
                  <a:schemeClr val="hlink"/>
                </a:solidFill>
                <a:hlinkClick r:id="rId9"/>
              </a:rPr>
              <a:t>https://leetcode.com/problems/shortest-path-in-binary-matrix/</a:t>
            </a:r>
            <a:endParaRPr/>
          </a:p>
          <a:p>
            <a:pPr indent="0" lvl="0" marL="0" rtl="0" algn="l">
              <a:spcBef>
                <a:spcPts val="1200"/>
              </a:spcBef>
              <a:spcAft>
                <a:spcPts val="1200"/>
              </a:spcAft>
              <a:buNone/>
            </a:pPr>
            <a:r>
              <a:t/>
            </a:r>
            <a:endParaRPr/>
          </a:p>
        </p:txBody>
      </p:sp>
      <p:pic>
        <p:nvPicPr>
          <p:cNvPr id="115" name="Google Shape;115;p23"/>
          <p:cNvPicPr preferRelativeResize="0"/>
          <p:nvPr/>
        </p:nvPicPr>
        <p:blipFill>
          <a:blip r:embed="rId10">
            <a:alphaModFix/>
          </a:blip>
          <a:stretch>
            <a:fillRect/>
          </a:stretch>
        </p:blipFill>
        <p:spPr>
          <a:xfrm>
            <a:off x="3272100" y="152400"/>
            <a:ext cx="5585239" cy="4838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GRAPH COLORING</a:t>
            </a:r>
            <a:endParaRPr/>
          </a:p>
        </p:txBody>
      </p:sp>
      <p:sp>
        <p:nvSpPr>
          <p:cNvPr id="121" name="Google Shape;121;p2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coloring/Bipartition</a:t>
            </a:r>
            <a:br>
              <a:rPr lang="en"/>
            </a:br>
            <a:r>
              <a:rPr lang="en" u="sng">
                <a:solidFill>
                  <a:schemeClr val="hlink"/>
                </a:solidFill>
                <a:hlinkClick r:id="rId3"/>
              </a:rPr>
              <a:t>https://leetcode.com/problems/possible-bipartition/</a:t>
            </a:r>
            <a:br>
              <a:rPr lang="en" u="sng">
                <a:solidFill>
                  <a:schemeClr val="hlink"/>
                </a:solidFill>
                <a:hlinkClick r:id="rId4"/>
              </a:rPr>
            </a:br>
            <a:r>
              <a:rPr lang="en" u="sng">
                <a:solidFill>
                  <a:schemeClr val="hlink"/>
                </a:solidFill>
                <a:hlinkClick r:id="rId5"/>
              </a:rPr>
              <a:t>https://leetcode.com/problems/is-graph-bipartite/</a:t>
            </a:r>
            <a:endParaRPr/>
          </a:p>
          <a:p>
            <a:pPr indent="0" lvl="0" marL="0" rtl="0" algn="l">
              <a:spcBef>
                <a:spcPts val="1200"/>
              </a:spcBef>
              <a:spcAft>
                <a:spcPts val="0"/>
              </a:spcAft>
              <a:buNone/>
            </a:pPr>
            <a:r>
              <a:rPr lang="en"/>
              <a:t>Problems asks to check if its possible to divide the graph nodes into 2 groups</a:t>
            </a:r>
            <a:br>
              <a:rPr lang="en"/>
            </a:br>
            <a:r>
              <a:rPr lang="en"/>
              <a:t>Apply BFS for same. Below is a sample graph coloring approach.</a:t>
            </a:r>
            <a:endParaRPr/>
          </a:p>
          <a:p>
            <a:pPr indent="0" lvl="0" marL="0" rtl="0" algn="l">
              <a:spcBef>
                <a:spcPts val="1200"/>
              </a:spcBef>
              <a:spcAft>
                <a:spcPts val="1200"/>
              </a:spcAft>
              <a:buNone/>
            </a:pPr>
            <a:r>
              <a:t/>
            </a:r>
            <a:endParaRPr/>
          </a:p>
        </p:txBody>
      </p:sp>
      <p:pic>
        <p:nvPicPr>
          <p:cNvPr id="122" name="Google Shape;122;p24"/>
          <p:cNvPicPr preferRelativeResize="0"/>
          <p:nvPr/>
        </p:nvPicPr>
        <p:blipFill>
          <a:blip r:embed="rId6">
            <a:alphaModFix/>
          </a:blip>
          <a:stretch>
            <a:fillRect/>
          </a:stretch>
        </p:blipFill>
        <p:spPr>
          <a:xfrm>
            <a:off x="3272100" y="152400"/>
            <a:ext cx="4585035" cy="48387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TOPO SORTING</a:t>
            </a:r>
            <a:endParaRPr/>
          </a:p>
        </p:txBody>
      </p:sp>
      <p:sp>
        <p:nvSpPr>
          <p:cNvPr id="128" name="Google Shape;128;p2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Topological Sort:</a:t>
            </a:r>
            <a:br>
              <a:rPr lang="en"/>
            </a:br>
            <a:r>
              <a:rPr lang="en"/>
              <a:t>Check if its directed acyclic graph and we have to arrange the elements in an order in which we need to select the most independent node at first. Number of in-node 0</a:t>
            </a:r>
            <a:endParaRPr/>
          </a:p>
          <a:p>
            <a:pPr indent="0" lvl="0" marL="0" rtl="0" algn="l">
              <a:spcBef>
                <a:spcPts val="1200"/>
              </a:spcBef>
              <a:spcAft>
                <a:spcPts val="0"/>
              </a:spcAft>
              <a:buNone/>
            </a:pPr>
            <a:r>
              <a:rPr lang="en" u="sng">
                <a:solidFill>
                  <a:schemeClr val="hlink"/>
                </a:solidFill>
                <a:hlinkClick r:id="rId3"/>
              </a:rPr>
              <a:t>https://leetcode.com/problems/course-schedule/</a:t>
            </a:r>
            <a:br>
              <a:rPr lang="en" u="sng">
                <a:solidFill>
                  <a:schemeClr val="hlink"/>
                </a:solidFill>
                <a:hlinkClick r:id="rId4"/>
              </a:rPr>
            </a:br>
            <a:r>
              <a:rPr lang="en" u="sng">
                <a:solidFill>
                  <a:schemeClr val="hlink"/>
                </a:solidFill>
                <a:hlinkClick r:id="rId5"/>
              </a:rPr>
              <a:t>https://leetcode.com/problems/course-schedule-ii/</a:t>
            </a:r>
            <a:endParaRPr/>
          </a:p>
          <a:p>
            <a:pPr indent="0" lvl="0" marL="0" rtl="0" algn="l">
              <a:spcBef>
                <a:spcPts val="1200"/>
              </a:spcBef>
              <a:spcAft>
                <a:spcPts val="1200"/>
              </a:spcAft>
              <a:buNone/>
            </a:pPr>
            <a:r>
              <a:t/>
            </a:r>
            <a:endParaRPr/>
          </a:p>
        </p:txBody>
      </p:sp>
      <p:pic>
        <p:nvPicPr>
          <p:cNvPr id="129" name="Google Shape;129;p25"/>
          <p:cNvPicPr preferRelativeResize="0"/>
          <p:nvPr/>
        </p:nvPicPr>
        <p:blipFill>
          <a:blip r:embed="rId6">
            <a:alphaModFix/>
          </a:blip>
          <a:stretch>
            <a:fillRect/>
          </a:stretch>
        </p:blipFill>
        <p:spPr>
          <a:xfrm>
            <a:off x="3272100" y="152400"/>
            <a:ext cx="472982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TOPO SORTING PART 2</a:t>
            </a:r>
            <a:endParaRPr/>
          </a:p>
        </p:txBody>
      </p:sp>
      <p:sp>
        <p:nvSpPr>
          <p:cNvPr id="135" name="Google Shape;135;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6"/>
          <p:cNvPicPr preferRelativeResize="0"/>
          <p:nvPr/>
        </p:nvPicPr>
        <p:blipFill>
          <a:blip r:embed="rId3">
            <a:alphaModFix/>
          </a:blip>
          <a:stretch>
            <a:fillRect/>
          </a:stretch>
        </p:blipFill>
        <p:spPr>
          <a:xfrm>
            <a:off x="3272100" y="152400"/>
            <a:ext cx="3789687"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nvSpPr>
        <p:spPr>
          <a:xfrm>
            <a:off x="1729500" y="2000700"/>
            <a:ext cx="5685000" cy="114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00">
                <a:solidFill>
                  <a:schemeClr val="lt2"/>
                </a:solidFill>
              </a:rPr>
              <a:t>DFS - Iterative and recursive solutions</a:t>
            </a:r>
            <a:endParaRPr sz="310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152400" y="152400"/>
            <a:ext cx="4098929" cy="4838699"/>
          </a:xfrm>
          <a:prstGeom prst="rect">
            <a:avLst/>
          </a:prstGeom>
          <a:noFill/>
          <a:ln>
            <a:noFill/>
          </a:ln>
        </p:spPr>
      </p:pic>
      <p:pic>
        <p:nvPicPr>
          <p:cNvPr id="147" name="Google Shape;147;p28"/>
          <p:cNvPicPr preferRelativeResize="0"/>
          <p:nvPr/>
        </p:nvPicPr>
        <p:blipFill>
          <a:blip r:embed="rId4">
            <a:alphaModFix/>
          </a:blip>
          <a:stretch>
            <a:fillRect/>
          </a:stretch>
        </p:blipFill>
        <p:spPr>
          <a:xfrm>
            <a:off x="4403729" y="152400"/>
            <a:ext cx="4505325" cy="436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LEETCODE ARTICLES</a:t>
            </a:r>
            <a:endParaRPr/>
          </a:p>
        </p:txBody>
      </p:sp>
      <p:sp>
        <p:nvSpPr>
          <p:cNvPr id="153" name="Google Shape;153;p2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https://leetcode.com/discuss/general-discussion/655708/Graph-For-Beginners-Problems-or-Pattern-or-Sample-Solutions</a:t>
            </a:r>
            <a:r>
              <a:rPr lang="en"/>
              <a:t> </a:t>
            </a:r>
            <a:endParaRPr/>
          </a:p>
          <a:p>
            <a:pPr indent="0" lvl="0" marL="0" rtl="0" algn="l">
              <a:spcBef>
                <a:spcPts val="1200"/>
              </a:spcBef>
              <a:spcAft>
                <a:spcPts val="1200"/>
              </a:spcAft>
              <a:buNone/>
            </a:pPr>
            <a:r>
              <a:rPr lang="en" u="sng">
                <a:solidFill>
                  <a:schemeClr val="hlink"/>
                </a:solidFill>
                <a:hlinkClick r:id="rId4"/>
              </a:rPr>
              <a:t>https://leetcode.com/discuss/study-guide/2360573/Become-Master-In-Graph</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52400" y="152400"/>
            <a:ext cx="7902705"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52400" y="152400"/>
            <a:ext cx="8839199" cy="45150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152400" y="152400"/>
            <a:ext cx="8839201" cy="40637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152400" y="152400"/>
            <a:ext cx="4188634"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LEETCODE ARTICLES</a:t>
            </a:r>
            <a:endParaRPr/>
          </a:p>
        </p:txBody>
      </p:sp>
      <p:sp>
        <p:nvSpPr>
          <p:cNvPr id="80" name="Google Shape;80;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https://leetcode.com/discuss/general-discussion/655708/Graph-For-Beginners-Problems-or-Pattern-or-Sample-Solutions</a:t>
            </a:r>
            <a:r>
              <a:rPr lang="en"/>
              <a:t> </a:t>
            </a:r>
            <a:endParaRPr/>
          </a:p>
          <a:p>
            <a:pPr indent="0" lvl="0" marL="0" rtl="0" algn="l">
              <a:spcBef>
                <a:spcPts val="1200"/>
              </a:spcBef>
              <a:spcAft>
                <a:spcPts val="1200"/>
              </a:spcAft>
              <a:buNone/>
            </a:pPr>
            <a:r>
              <a:rPr lang="en" u="sng">
                <a:solidFill>
                  <a:schemeClr val="hlink"/>
                </a:solidFill>
                <a:hlinkClick r:id="rId4"/>
              </a:rPr>
              <a:t>https://leetcode.com/discuss/study-guide/2360573/Become-Master-In-Graph</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UNION FIND</a:t>
            </a:r>
            <a:endParaRPr/>
          </a:p>
        </p:txBody>
      </p:sp>
      <p:sp>
        <p:nvSpPr>
          <p:cNvPr id="86" name="Google Shape;8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Union Find:</a:t>
            </a:r>
            <a:endParaRPr/>
          </a:p>
          <a:p>
            <a:pPr indent="0" lvl="0" marL="0" rtl="0" algn="l">
              <a:spcBef>
                <a:spcPts val="1200"/>
              </a:spcBef>
              <a:spcAft>
                <a:spcPts val="0"/>
              </a:spcAft>
              <a:buNone/>
            </a:pPr>
            <a:r>
              <a:rPr lang="en"/>
              <a:t>Identify if problems talks about finding groups or components.</a:t>
            </a:r>
            <a:endParaRPr/>
          </a:p>
          <a:p>
            <a:pPr indent="0" lvl="0" marL="0" rtl="0" algn="l">
              <a:spcBef>
                <a:spcPts val="1200"/>
              </a:spcBef>
              <a:spcAft>
                <a:spcPts val="0"/>
              </a:spcAft>
              <a:buNone/>
            </a:pPr>
            <a:r>
              <a:rPr lang="en" u="sng">
                <a:solidFill>
                  <a:schemeClr val="hlink"/>
                </a:solidFill>
                <a:hlinkClick r:id="rId3"/>
              </a:rPr>
              <a:t>https://leetcode.com/problems/friend-circles/</a:t>
            </a:r>
            <a:br>
              <a:rPr lang="en" u="sng">
                <a:solidFill>
                  <a:schemeClr val="hlink"/>
                </a:solidFill>
                <a:hlinkClick r:id="rId4"/>
              </a:rPr>
            </a:br>
            <a:r>
              <a:rPr lang="en" u="sng">
                <a:solidFill>
                  <a:schemeClr val="hlink"/>
                </a:solidFill>
                <a:hlinkClick r:id="rId5"/>
              </a:rPr>
              <a:t>https://leetcode.com/problems/redundant-connection/</a:t>
            </a:r>
            <a:br>
              <a:rPr lang="en" u="sng">
                <a:solidFill>
                  <a:schemeClr val="hlink"/>
                </a:solidFill>
                <a:hlinkClick r:id="rId6"/>
              </a:rPr>
            </a:br>
            <a:r>
              <a:rPr lang="en" u="sng">
                <a:solidFill>
                  <a:schemeClr val="hlink"/>
                </a:solidFill>
                <a:hlinkClick r:id="rId7"/>
              </a:rPr>
              <a:t>https://leetcode.com/problems/most-stones-removed-with-same-row-or-column/</a:t>
            </a:r>
            <a:br>
              <a:rPr lang="en" u="sng">
                <a:solidFill>
                  <a:schemeClr val="hlink"/>
                </a:solidFill>
                <a:hlinkClick r:id="rId8"/>
              </a:rPr>
            </a:br>
            <a:r>
              <a:rPr lang="en" u="sng">
                <a:solidFill>
                  <a:schemeClr val="hlink"/>
                </a:solidFill>
                <a:hlinkClick r:id="rId9"/>
              </a:rPr>
              <a:t>https://leetcode.com/problems/number-of-operations-to-make-network-connected/</a:t>
            </a:r>
            <a:br>
              <a:rPr lang="en" u="sng">
                <a:solidFill>
                  <a:schemeClr val="hlink"/>
                </a:solidFill>
                <a:hlinkClick r:id="rId10"/>
              </a:rPr>
            </a:br>
            <a:r>
              <a:rPr lang="en" u="sng">
                <a:solidFill>
                  <a:schemeClr val="hlink"/>
                </a:solidFill>
                <a:hlinkClick r:id="rId11"/>
              </a:rPr>
              <a:t>https://leetcode.com/problems/satisfiability-of-equality-equations/</a:t>
            </a:r>
            <a:br>
              <a:rPr lang="en" u="sng">
                <a:solidFill>
                  <a:schemeClr val="hlink"/>
                </a:solidFill>
                <a:hlinkClick r:id="rId12"/>
              </a:rPr>
            </a:br>
            <a:r>
              <a:rPr lang="en" u="sng">
                <a:solidFill>
                  <a:schemeClr val="hlink"/>
                </a:solidFill>
                <a:hlinkClick r:id="rId13"/>
              </a:rPr>
              <a:t>https://leetcode.com/problems/accounts-merge/</a:t>
            </a:r>
            <a:endParaRPr/>
          </a:p>
          <a:p>
            <a:pPr indent="0" lvl="0" marL="0" rtl="0" algn="l">
              <a:spcBef>
                <a:spcPts val="1200"/>
              </a:spcBef>
              <a:spcAft>
                <a:spcPts val="1200"/>
              </a:spcAft>
              <a:buNone/>
            </a:pPr>
            <a:r>
              <a:t/>
            </a:r>
            <a:endParaRPr/>
          </a:p>
        </p:txBody>
      </p:sp>
      <p:pic>
        <p:nvPicPr>
          <p:cNvPr id="87" name="Google Shape;87;p19"/>
          <p:cNvPicPr preferRelativeResize="0"/>
          <p:nvPr/>
        </p:nvPicPr>
        <p:blipFill>
          <a:blip r:embed="rId14">
            <a:alphaModFix/>
          </a:blip>
          <a:stretch>
            <a:fillRect/>
          </a:stretch>
        </p:blipFill>
        <p:spPr>
          <a:xfrm>
            <a:off x="3272100" y="152400"/>
            <a:ext cx="4878689"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DFS</a:t>
            </a:r>
            <a:endParaRPr/>
          </a:p>
        </p:txBody>
      </p:sp>
      <p:sp>
        <p:nvSpPr>
          <p:cNvPr id="93" name="Google Shape;93;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DFS from nodes at boundary:</a:t>
            </a:r>
            <a:endParaRPr/>
          </a:p>
          <a:p>
            <a:pPr indent="0" lvl="0" marL="0" rtl="0" algn="l">
              <a:spcBef>
                <a:spcPts val="1200"/>
              </a:spcBef>
              <a:spcAft>
                <a:spcPts val="0"/>
              </a:spcAft>
              <a:buNone/>
            </a:pPr>
            <a:r>
              <a:rPr lang="en" u="sng">
                <a:solidFill>
                  <a:schemeClr val="hlink"/>
                </a:solidFill>
                <a:hlinkClick r:id="rId3"/>
              </a:rPr>
              <a:t>https://leetcode.com/problems/surrounded-regions/</a:t>
            </a:r>
            <a:endParaRPr/>
          </a:p>
          <a:p>
            <a:pPr indent="0" lvl="0" marL="0" rtl="0" algn="l">
              <a:spcBef>
                <a:spcPts val="1200"/>
              </a:spcBef>
              <a:spcAft>
                <a:spcPts val="1200"/>
              </a:spcAft>
              <a:buNone/>
            </a:pPr>
            <a:r>
              <a:rPr lang="en" u="sng">
                <a:solidFill>
                  <a:schemeClr val="hlink"/>
                </a:solidFill>
                <a:hlinkClick r:id="rId4"/>
              </a:rPr>
              <a:t>https://leetcode.com/problems/number-of-enclaves/</a:t>
            </a:r>
            <a:endParaRPr/>
          </a:p>
        </p:txBody>
      </p:sp>
      <p:pic>
        <p:nvPicPr>
          <p:cNvPr id="94" name="Google Shape;94;p20"/>
          <p:cNvPicPr preferRelativeResize="0"/>
          <p:nvPr/>
        </p:nvPicPr>
        <p:blipFill>
          <a:blip r:embed="rId5">
            <a:alphaModFix/>
          </a:blip>
          <a:stretch>
            <a:fillRect/>
          </a:stretch>
        </p:blipFill>
        <p:spPr>
          <a:xfrm>
            <a:off x="3272100" y="152400"/>
            <a:ext cx="3720077" cy="48387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DFS PART 2</a:t>
            </a:r>
            <a:endParaRPr/>
          </a:p>
        </p:txBody>
      </p:sp>
      <p:sp>
        <p:nvSpPr>
          <p:cNvPr id="100" name="Google Shape;100;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DFS from each unvisited node/Island problems</a:t>
            </a:r>
            <a:endParaRPr/>
          </a:p>
          <a:p>
            <a:pPr indent="0" lvl="0" marL="0" rtl="0" algn="l">
              <a:spcBef>
                <a:spcPts val="1200"/>
              </a:spcBef>
              <a:spcAft>
                <a:spcPts val="0"/>
              </a:spcAft>
              <a:buNone/>
            </a:pPr>
            <a:r>
              <a:rPr lang="en" u="sng">
                <a:solidFill>
                  <a:schemeClr val="hlink"/>
                </a:solidFill>
                <a:hlinkClick r:id="rId3"/>
              </a:rPr>
              <a:t>https://leetcode.com/problems/number-of-closed-islands/</a:t>
            </a:r>
            <a:endParaRPr/>
          </a:p>
          <a:p>
            <a:pPr indent="0" lvl="0" marL="0" rtl="0" algn="l">
              <a:spcBef>
                <a:spcPts val="1200"/>
              </a:spcBef>
              <a:spcAft>
                <a:spcPts val="0"/>
              </a:spcAft>
              <a:buNone/>
            </a:pPr>
            <a:r>
              <a:rPr lang="en" u="sng">
                <a:solidFill>
                  <a:schemeClr val="hlink"/>
                </a:solidFill>
                <a:hlinkClick r:id="rId4"/>
              </a:rPr>
              <a:t>https://leetcode.com/problems/number-of-islands/</a:t>
            </a:r>
            <a:endParaRPr/>
          </a:p>
          <a:p>
            <a:pPr indent="0" lvl="0" marL="0" rtl="0" algn="l">
              <a:spcBef>
                <a:spcPts val="1200"/>
              </a:spcBef>
              <a:spcAft>
                <a:spcPts val="0"/>
              </a:spcAft>
              <a:buNone/>
            </a:pPr>
            <a:r>
              <a:rPr lang="en" u="sng">
                <a:solidFill>
                  <a:schemeClr val="hlink"/>
                </a:solidFill>
                <a:hlinkClick r:id="rId5"/>
              </a:rPr>
              <a:t>https://leetcode.com/problems/keys-and-rooms/</a:t>
            </a:r>
            <a:endParaRPr/>
          </a:p>
          <a:p>
            <a:pPr indent="0" lvl="0" marL="0" rtl="0" algn="l">
              <a:spcBef>
                <a:spcPts val="1200"/>
              </a:spcBef>
              <a:spcAft>
                <a:spcPts val="0"/>
              </a:spcAft>
              <a:buNone/>
            </a:pPr>
            <a:r>
              <a:rPr lang="en" u="sng">
                <a:solidFill>
                  <a:schemeClr val="hlink"/>
                </a:solidFill>
                <a:hlinkClick r:id="rId6"/>
              </a:rPr>
              <a:t>https://leetcode.com/problems/max-area-of-island/</a:t>
            </a:r>
            <a:endParaRPr/>
          </a:p>
          <a:p>
            <a:pPr indent="0" lvl="0" marL="0" rtl="0" algn="l">
              <a:spcBef>
                <a:spcPts val="1200"/>
              </a:spcBef>
              <a:spcAft>
                <a:spcPts val="1200"/>
              </a:spcAft>
              <a:buNone/>
            </a:pPr>
            <a:r>
              <a:rPr lang="en" u="sng">
                <a:solidFill>
                  <a:schemeClr val="hlink"/>
                </a:solidFill>
                <a:hlinkClick r:id="rId7"/>
              </a:rPr>
              <a:t>https://leetcode.com/problems/flood-fill/</a:t>
            </a:r>
            <a:endParaRPr/>
          </a:p>
        </p:txBody>
      </p:sp>
      <p:pic>
        <p:nvPicPr>
          <p:cNvPr id="101" name="Google Shape;101;p21"/>
          <p:cNvPicPr preferRelativeResize="0"/>
          <p:nvPr/>
        </p:nvPicPr>
        <p:blipFill>
          <a:blip r:embed="rId8">
            <a:alphaModFix/>
          </a:blip>
          <a:stretch>
            <a:fillRect/>
          </a:stretch>
        </p:blipFill>
        <p:spPr>
          <a:xfrm>
            <a:off x="3272100" y="152400"/>
            <a:ext cx="5719501" cy="43552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