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256" r:id="rId2"/>
    <p:sldId id="391" r:id="rId3"/>
    <p:sldId id="383" r:id="rId4"/>
    <p:sldId id="384" r:id="rId5"/>
    <p:sldId id="385" r:id="rId6"/>
    <p:sldId id="386" r:id="rId7"/>
    <p:sldId id="359" r:id="rId8"/>
    <p:sldId id="360" r:id="rId9"/>
    <p:sldId id="361" r:id="rId10"/>
    <p:sldId id="387" r:id="rId11"/>
    <p:sldId id="388" r:id="rId12"/>
    <p:sldId id="363" r:id="rId13"/>
    <p:sldId id="364" r:id="rId14"/>
    <p:sldId id="365" r:id="rId15"/>
    <p:sldId id="366" r:id="rId16"/>
    <p:sldId id="367" r:id="rId17"/>
    <p:sldId id="368" r:id="rId18"/>
    <p:sldId id="370" r:id="rId19"/>
    <p:sldId id="261" r:id="rId20"/>
    <p:sldId id="262" r:id="rId21"/>
    <p:sldId id="371" r:id="rId22"/>
    <p:sldId id="379" r:id="rId23"/>
    <p:sldId id="380" r:id="rId24"/>
    <p:sldId id="381" r:id="rId25"/>
    <p:sldId id="382" r:id="rId26"/>
    <p:sldId id="272" r:id="rId27"/>
    <p:sldId id="273" r:id="rId28"/>
    <p:sldId id="274" r:id="rId29"/>
    <p:sldId id="275" r:id="rId30"/>
    <p:sldId id="276" r:id="rId31"/>
    <p:sldId id="278" r:id="rId32"/>
    <p:sldId id="279" r:id="rId33"/>
    <p:sldId id="280" r:id="rId34"/>
    <p:sldId id="281" r:id="rId35"/>
    <p:sldId id="282" r:id="rId36"/>
    <p:sldId id="283" r:id="rId37"/>
    <p:sldId id="285" r:id="rId38"/>
    <p:sldId id="286" r:id="rId39"/>
    <p:sldId id="287" r:id="rId40"/>
    <p:sldId id="372" r:id="rId41"/>
    <p:sldId id="373" r:id="rId42"/>
    <p:sldId id="264" r:id="rId43"/>
    <p:sldId id="265" r:id="rId44"/>
    <p:sldId id="336" r:id="rId45"/>
    <p:sldId id="266" r:id="rId46"/>
    <p:sldId id="267" r:id="rId47"/>
    <p:sldId id="375" r:id="rId48"/>
    <p:sldId id="377" r:id="rId49"/>
    <p:sldId id="38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22D086-EE87-493F-B59E-3F17BE8A5B62}"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F4E13C20-0F48-4B24-8A50-3F931A7B6701}">
      <dgm:prSet/>
      <dgm:spPr/>
      <dgm:t>
        <a:bodyPr/>
        <a:lstStyle/>
        <a:p>
          <a:r>
            <a:rPr lang="en-US"/>
            <a:t>Managerial decisions often are based on the relationship between two or more variables.</a:t>
          </a:r>
        </a:p>
      </dgm:t>
    </dgm:pt>
    <dgm:pt modelId="{18988CEA-FF19-48A9-B709-0C8CBA0AC4A1}" type="parTrans" cxnId="{CC5B38A1-0D8C-41DD-8752-C7DA384A2394}">
      <dgm:prSet/>
      <dgm:spPr/>
      <dgm:t>
        <a:bodyPr/>
        <a:lstStyle/>
        <a:p>
          <a:endParaRPr lang="en-US"/>
        </a:p>
      </dgm:t>
    </dgm:pt>
    <dgm:pt modelId="{C4E062DB-B459-4A00-84FC-F8B971436128}" type="sibTrans" cxnId="{CC5B38A1-0D8C-41DD-8752-C7DA384A2394}">
      <dgm:prSet/>
      <dgm:spPr/>
      <dgm:t>
        <a:bodyPr/>
        <a:lstStyle/>
        <a:p>
          <a:endParaRPr lang="en-US"/>
        </a:p>
      </dgm:t>
    </dgm:pt>
    <dgm:pt modelId="{25AF7DD6-1131-4FFD-8EB2-542B29723232}">
      <dgm:prSet/>
      <dgm:spPr/>
      <dgm:t>
        <a:bodyPr/>
        <a:lstStyle/>
        <a:p>
          <a:r>
            <a:rPr lang="en-US" u="sng"/>
            <a:t>Regression analysis</a:t>
          </a:r>
          <a:r>
            <a:rPr lang="en-US"/>
            <a:t> can be used to develop an equation showing how the variables are related.</a:t>
          </a:r>
        </a:p>
      </dgm:t>
    </dgm:pt>
    <dgm:pt modelId="{69C68426-3B93-4B44-97BD-DD9A3E023721}" type="parTrans" cxnId="{40571BDD-395C-4D8D-94F9-7E159EDB773C}">
      <dgm:prSet/>
      <dgm:spPr/>
      <dgm:t>
        <a:bodyPr/>
        <a:lstStyle/>
        <a:p>
          <a:endParaRPr lang="en-US"/>
        </a:p>
      </dgm:t>
    </dgm:pt>
    <dgm:pt modelId="{A0CC6B46-0DC1-41C4-BE41-532C96C73F1E}" type="sibTrans" cxnId="{40571BDD-395C-4D8D-94F9-7E159EDB773C}">
      <dgm:prSet/>
      <dgm:spPr/>
      <dgm:t>
        <a:bodyPr/>
        <a:lstStyle/>
        <a:p>
          <a:endParaRPr lang="en-US"/>
        </a:p>
      </dgm:t>
    </dgm:pt>
    <dgm:pt modelId="{3559D4FB-30DF-4BE2-915F-DDE1E252C7F0}">
      <dgm:prSet/>
      <dgm:spPr/>
      <dgm:t>
        <a:bodyPr/>
        <a:lstStyle/>
        <a:p>
          <a:r>
            <a:rPr lang="en-US"/>
            <a:t>The variable being predicted is called the </a:t>
          </a:r>
          <a:r>
            <a:rPr lang="en-US" u="sng"/>
            <a:t>dependent</a:t>
          </a:r>
          <a:r>
            <a:rPr lang="en-US"/>
            <a:t> </a:t>
          </a:r>
          <a:r>
            <a:rPr lang="en-US" u="sng"/>
            <a:t>variable</a:t>
          </a:r>
          <a:r>
            <a:rPr lang="en-US"/>
            <a:t> and is denoted by </a:t>
          </a:r>
          <a:r>
            <a:rPr lang="en-US" i="1"/>
            <a:t>y</a:t>
          </a:r>
          <a:r>
            <a:rPr lang="en-US"/>
            <a:t>.</a:t>
          </a:r>
        </a:p>
      </dgm:t>
    </dgm:pt>
    <dgm:pt modelId="{2E8A2BCD-ABF3-420C-A61C-44D5BA346F33}" type="parTrans" cxnId="{76E41D12-83B5-43F9-B13E-35AEFEA97625}">
      <dgm:prSet/>
      <dgm:spPr/>
      <dgm:t>
        <a:bodyPr/>
        <a:lstStyle/>
        <a:p>
          <a:endParaRPr lang="en-US"/>
        </a:p>
      </dgm:t>
    </dgm:pt>
    <dgm:pt modelId="{339C1E40-A6A7-4EAC-8B71-E0E77A5996AA}" type="sibTrans" cxnId="{76E41D12-83B5-43F9-B13E-35AEFEA97625}">
      <dgm:prSet/>
      <dgm:spPr/>
      <dgm:t>
        <a:bodyPr/>
        <a:lstStyle/>
        <a:p>
          <a:endParaRPr lang="en-US"/>
        </a:p>
      </dgm:t>
    </dgm:pt>
    <dgm:pt modelId="{BB47C696-80BE-4492-93A5-66614E73FE71}">
      <dgm:prSet/>
      <dgm:spPr/>
      <dgm:t>
        <a:bodyPr/>
        <a:lstStyle/>
        <a:p>
          <a:r>
            <a:rPr lang="en-US"/>
            <a:t>The variables being used to predict the value of the dependent variable are called the </a:t>
          </a:r>
          <a:r>
            <a:rPr lang="en-US" u="sng"/>
            <a:t>independent</a:t>
          </a:r>
          <a:r>
            <a:rPr lang="en-US"/>
            <a:t> </a:t>
          </a:r>
          <a:r>
            <a:rPr lang="en-US" u="sng"/>
            <a:t>variables</a:t>
          </a:r>
          <a:r>
            <a:rPr lang="en-US"/>
            <a:t> and are denoted by </a:t>
          </a:r>
          <a:r>
            <a:rPr lang="en-US" i="1"/>
            <a:t>x</a:t>
          </a:r>
          <a:r>
            <a:rPr lang="en-US"/>
            <a:t>.</a:t>
          </a:r>
        </a:p>
      </dgm:t>
    </dgm:pt>
    <dgm:pt modelId="{5C4EF8D8-AFAF-406F-81A1-883BBBED5784}" type="parTrans" cxnId="{A3D4C8D1-8C11-4FA0-A614-797DCF659C23}">
      <dgm:prSet/>
      <dgm:spPr/>
      <dgm:t>
        <a:bodyPr/>
        <a:lstStyle/>
        <a:p>
          <a:endParaRPr lang="en-US"/>
        </a:p>
      </dgm:t>
    </dgm:pt>
    <dgm:pt modelId="{372B3E37-37DF-4335-A24E-7129EF704FA3}" type="sibTrans" cxnId="{A3D4C8D1-8C11-4FA0-A614-797DCF659C23}">
      <dgm:prSet/>
      <dgm:spPr/>
      <dgm:t>
        <a:bodyPr/>
        <a:lstStyle/>
        <a:p>
          <a:endParaRPr lang="en-US"/>
        </a:p>
      </dgm:t>
    </dgm:pt>
    <dgm:pt modelId="{407903CD-0CEE-4999-BCC2-5D91DC3E6F77}" type="pres">
      <dgm:prSet presAssocID="{8B22D086-EE87-493F-B59E-3F17BE8A5B62}" presName="root" presStyleCnt="0">
        <dgm:presLayoutVars>
          <dgm:dir/>
          <dgm:resizeHandles val="exact"/>
        </dgm:presLayoutVars>
      </dgm:prSet>
      <dgm:spPr/>
    </dgm:pt>
    <dgm:pt modelId="{1B816ABC-08FB-4CF0-B354-7A0422B847A1}" type="pres">
      <dgm:prSet presAssocID="{F4E13C20-0F48-4B24-8A50-3F931A7B6701}" presName="compNode" presStyleCnt="0"/>
      <dgm:spPr/>
    </dgm:pt>
    <dgm:pt modelId="{A49EECF5-BCAD-4470-A47A-87087E8F18E1}" type="pres">
      <dgm:prSet presAssocID="{F4E13C20-0F48-4B24-8A50-3F931A7B6701}" presName="bgRect" presStyleLbl="bgShp" presStyleIdx="0" presStyleCnt="4"/>
      <dgm:spPr/>
    </dgm:pt>
    <dgm:pt modelId="{EAA27612-8877-4AF5-9EDA-8C3347256AC9}" type="pres">
      <dgm:prSet presAssocID="{F4E13C20-0F48-4B24-8A50-3F931A7B670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EF9FBED9-A177-4697-9177-0F1DACC0A2A7}" type="pres">
      <dgm:prSet presAssocID="{F4E13C20-0F48-4B24-8A50-3F931A7B6701}" presName="spaceRect" presStyleCnt="0"/>
      <dgm:spPr/>
    </dgm:pt>
    <dgm:pt modelId="{9ED5CCD8-DD33-4968-BB63-933042942ECC}" type="pres">
      <dgm:prSet presAssocID="{F4E13C20-0F48-4B24-8A50-3F931A7B6701}" presName="parTx" presStyleLbl="revTx" presStyleIdx="0" presStyleCnt="4">
        <dgm:presLayoutVars>
          <dgm:chMax val="0"/>
          <dgm:chPref val="0"/>
        </dgm:presLayoutVars>
      </dgm:prSet>
      <dgm:spPr/>
    </dgm:pt>
    <dgm:pt modelId="{AEF88AE1-3FE7-41B5-BF25-9B18D358AA8A}" type="pres">
      <dgm:prSet presAssocID="{C4E062DB-B459-4A00-84FC-F8B971436128}" presName="sibTrans" presStyleCnt="0"/>
      <dgm:spPr/>
    </dgm:pt>
    <dgm:pt modelId="{9AAC88A3-4FC2-4696-BAFF-ED6E2193E185}" type="pres">
      <dgm:prSet presAssocID="{25AF7DD6-1131-4FFD-8EB2-542B29723232}" presName="compNode" presStyleCnt="0"/>
      <dgm:spPr/>
    </dgm:pt>
    <dgm:pt modelId="{29BDA157-435C-4BFB-9C02-EFC9EB209109}" type="pres">
      <dgm:prSet presAssocID="{25AF7DD6-1131-4FFD-8EB2-542B29723232}" presName="bgRect" presStyleLbl="bgShp" presStyleIdx="1" presStyleCnt="4"/>
      <dgm:spPr/>
    </dgm:pt>
    <dgm:pt modelId="{855EB0AE-C8B2-4BC1-A6CB-A4CF6B122C22}" type="pres">
      <dgm:prSet presAssocID="{25AF7DD6-1131-4FFD-8EB2-542B297232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C6521FD-17D6-48F4-88B3-7C56144ED23B}" type="pres">
      <dgm:prSet presAssocID="{25AF7DD6-1131-4FFD-8EB2-542B29723232}" presName="spaceRect" presStyleCnt="0"/>
      <dgm:spPr/>
    </dgm:pt>
    <dgm:pt modelId="{2F7BC61A-ADF1-4D2C-BB1B-2F4F8562EA88}" type="pres">
      <dgm:prSet presAssocID="{25AF7DD6-1131-4FFD-8EB2-542B29723232}" presName="parTx" presStyleLbl="revTx" presStyleIdx="1" presStyleCnt="4">
        <dgm:presLayoutVars>
          <dgm:chMax val="0"/>
          <dgm:chPref val="0"/>
        </dgm:presLayoutVars>
      </dgm:prSet>
      <dgm:spPr/>
    </dgm:pt>
    <dgm:pt modelId="{2D430982-296A-4113-9586-66CE63C24085}" type="pres">
      <dgm:prSet presAssocID="{A0CC6B46-0DC1-41C4-BE41-532C96C73F1E}" presName="sibTrans" presStyleCnt="0"/>
      <dgm:spPr/>
    </dgm:pt>
    <dgm:pt modelId="{9121F171-6603-4833-A836-00F88E745C01}" type="pres">
      <dgm:prSet presAssocID="{3559D4FB-30DF-4BE2-915F-DDE1E252C7F0}" presName="compNode" presStyleCnt="0"/>
      <dgm:spPr/>
    </dgm:pt>
    <dgm:pt modelId="{862E5DD2-FE28-48D4-9B2E-A099107A1A2B}" type="pres">
      <dgm:prSet presAssocID="{3559D4FB-30DF-4BE2-915F-DDE1E252C7F0}" presName="bgRect" presStyleLbl="bgShp" presStyleIdx="2" presStyleCnt="4"/>
      <dgm:spPr/>
    </dgm:pt>
    <dgm:pt modelId="{301D1466-847C-4695-8A25-17FBEC9DF22B}" type="pres">
      <dgm:prSet presAssocID="{3559D4FB-30DF-4BE2-915F-DDE1E252C7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5A94FDC2-0CF1-47BB-982E-EE56A9005D86}" type="pres">
      <dgm:prSet presAssocID="{3559D4FB-30DF-4BE2-915F-DDE1E252C7F0}" presName="spaceRect" presStyleCnt="0"/>
      <dgm:spPr/>
    </dgm:pt>
    <dgm:pt modelId="{D546CB05-9A39-45D3-A256-CC3C9007179A}" type="pres">
      <dgm:prSet presAssocID="{3559D4FB-30DF-4BE2-915F-DDE1E252C7F0}" presName="parTx" presStyleLbl="revTx" presStyleIdx="2" presStyleCnt="4">
        <dgm:presLayoutVars>
          <dgm:chMax val="0"/>
          <dgm:chPref val="0"/>
        </dgm:presLayoutVars>
      </dgm:prSet>
      <dgm:spPr/>
    </dgm:pt>
    <dgm:pt modelId="{58C90372-CCD5-4077-AD48-B0F99EACA5C1}" type="pres">
      <dgm:prSet presAssocID="{339C1E40-A6A7-4EAC-8B71-E0E77A5996AA}" presName="sibTrans" presStyleCnt="0"/>
      <dgm:spPr/>
    </dgm:pt>
    <dgm:pt modelId="{2B636D94-E41D-4061-A52C-9284B6AE2F5C}" type="pres">
      <dgm:prSet presAssocID="{BB47C696-80BE-4492-93A5-66614E73FE71}" presName="compNode" presStyleCnt="0"/>
      <dgm:spPr/>
    </dgm:pt>
    <dgm:pt modelId="{2B29A97F-D2FF-4C12-A9CA-1E8ABFE4ADD4}" type="pres">
      <dgm:prSet presAssocID="{BB47C696-80BE-4492-93A5-66614E73FE71}" presName="bgRect" presStyleLbl="bgShp" presStyleIdx="3" presStyleCnt="4"/>
      <dgm:spPr/>
    </dgm:pt>
    <dgm:pt modelId="{EDE0CB21-F2B1-4581-8517-C32D61513245}" type="pres">
      <dgm:prSet presAssocID="{BB47C696-80BE-4492-93A5-66614E73FE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ximize"/>
        </a:ext>
      </dgm:extLst>
    </dgm:pt>
    <dgm:pt modelId="{2807EE2C-2CB8-4B1A-B410-4D264534BEEC}" type="pres">
      <dgm:prSet presAssocID="{BB47C696-80BE-4492-93A5-66614E73FE71}" presName="spaceRect" presStyleCnt="0"/>
      <dgm:spPr/>
    </dgm:pt>
    <dgm:pt modelId="{82F118B9-609B-43D3-91D1-30D685C22241}" type="pres">
      <dgm:prSet presAssocID="{BB47C696-80BE-4492-93A5-66614E73FE71}" presName="parTx" presStyleLbl="revTx" presStyleIdx="3" presStyleCnt="4">
        <dgm:presLayoutVars>
          <dgm:chMax val="0"/>
          <dgm:chPref val="0"/>
        </dgm:presLayoutVars>
      </dgm:prSet>
      <dgm:spPr/>
    </dgm:pt>
  </dgm:ptLst>
  <dgm:cxnLst>
    <dgm:cxn modelId="{76E41D12-83B5-43F9-B13E-35AEFEA97625}" srcId="{8B22D086-EE87-493F-B59E-3F17BE8A5B62}" destId="{3559D4FB-30DF-4BE2-915F-DDE1E252C7F0}" srcOrd="2" destOrd="0" parTransId="{2E8A2BCD-ABF3-420C-A61C-44D5BA346F33}" sibTransId="{339C1E40-A6A7-4EAC-8B71-E0E77A5996AA}"/>
    <dgm:cxn modelId="{A8F3981B-E600-44FD-98A9-6CE5707835A4}" type="presOf" srcId="{F4E13C20-0F48-4B24-8A50-3F931A7B6701}" destId="{9ED5CCD8-DD33-4968-BB63-933042942ECC}" srcOrd="0" destOrd="0" presId="urn:microsoft.com/office/officeart/2018/2/layout/IconVerticalSolidList"/>
    <dgm:cxn modelId="{96620F2A-968E-4467-9C9E-31D3D7F4284E}" type="presOf" srcId="{BB47C696-80BE-4492-93A5-66614E73FE71}" destId="{82F118B9-609B-43D3-91D1-30D685C22241}" srcOrd="0" destOrd="0" presId="urn:microsoft.com/office/officeart/2018/2/layout/IconVerticalSolidList"/>
    <dgm:cxn modelId="{2CC4C773-7D81-4064-A268-417E289E00B1}" type="presOf" srcId="{25AF7DD6-1131-4FFD-8EB2-542B29723232}" destId="{2F7BC61A-ADF1-4D2C-BB1B-2F4F8562EA88}" srcOrd="0" destOrd="0" presId="urn:microsoft.com/office/officeart/2018/2/layout/IconVerticalSolidList"/>
    <dgm:cxn modelId="{4833DE84-CA25-404C-B090-F45C580D3F00}" type="presOf" srcId="{3559D4FB-30DF-4BE2-915F-DDE1E252C7F0}" destId="{D546CB05-9A39-45D3-A256-CC3C9007179A}" srcOrd="0" destOrd="0" presId="urn:microsoft.com/office/officeart/2018/2/layout/IconVerticalSolidList"/>
    <dgm:cxn modelId="{CC5B38A1-0D8C-41DD-8752-C7DA384A2394}" srcId="{8B22D086-EE87-493F-B59E-3F17BE8A5B62}" destId="{F4E13C20-0F48-4B24-8A50-3F931A7B6701}" srcOrd="0" destOrd="0" parTransId="{18988CEA-FF19-48A9-B709-0C8CBA0AC4A1}" sibTransId="{C4E062DB-B459-4A00-84FC-F8B971436128}"/>
    <dgm:cxn modelId="{5FA7D7B8-7AF4-4172-831B-B6EFD955F1CA}" type="presOf" srcId="{8B22D086-EE87-493F-B59E-3F17BE8A5B62}" destId="{407903CD-0CEE-4999-BCC2-5D91DC3E6F77}" srcOrd="0" destOrd="0" presId="urn:microsoft.com/office/officeart/2018/2/layout/IconVerticalSolidList"/>
    <dgm:cxn modelId="{A3D4C8D1-8C11-4FA0-A614-797DCF659C23}" srcId="{8B22D086-EE87-493F-B59E-3F17BE8A5B62}" destId="{BB47C696-80BE-4492-93A5-66614E73FE71}" srcOrd="3" destOrd="0" parTransId="{5C4EF8D8-AFAF-406F-81A1-883BBBED5784}" sibTransId="{372B3E37-37DF-4335-A24E-7129EF704FA3}"/>
    <dgm:cxn modelId="{40571BDD-395C-4D8D-94F9-7E159EDB773C}" srcId="{8B22D086-EE87-493F-B59E-3F17BE8A5B62}" destId="{25AF7DD6-1131-4FFD-8EB2-542B29723232}" srcOrd="1" destOrd="0" parTransId="{69C68426-3B93-4B44-97BD-DD9A3E023721}" sibTransId="{A0CC6B46-0DC1-41C4-BE41-532C96C73F1E}"/>
    <dgm:cxn modelId="{0EEE7284-29DE-4B73-8E0F-3311FF3F82C5}" type="presParOf" srcId="{407903CD-0CEE-4999-BCC2-5D91DC3E6F77}" destId="{1B816ABC-08FB-4CF0-B354-7A0422B847A1}" srcOrd="0" destOrd="0" presId="urn:microsoft.com/office/officeart/2018/2/layout/IconVerticalSolidList"/>
    <dgm:cxn modelId="{DBEE4E4F-BA04-4206-A973-E23BC6E21A85}" type="presParOf" srcId="{1B816ABC-08FB-4CF0-B354-7A0422B847A1}" destId="{A49EECF5-BCAD-4470-A47A-87087E8F18E1}" srcOrd="0" destOrd="0" presId="urn:microsoft.com/office/officeart/2018/2/layout/IconVerticalSolidList"/>
    <dgm:cxn modelId="{E7B86459-0528-491F-8450-63353773FFDB}" type="presParOf" srcId="{1B816ABC-08FB-4CF0-B354-7A0422B847A1}" destId="{EAA27612-8877-4AF5-9EDA-8C3347256AC9}" srcOrd="1" destOrd="0" presId="urn:microsoft.com/office/officeart/2018/2/layout/IconVerticalSolidList"/>
    <dgm:cxn modelId="{124ABD86-0EAC-47B5-AEC5-0DE9BE736F71}" type="presParOf" srcId="{1B816ABC-08FB-4CF0-B354-7A0422B847A1}" destId="{EF9FBED9-A177-4697-9177-0F1DACC0A2A7}" srcOrd="2" destOrd="0" presId="urn:microsoft.com/office/officeart/2018/2/layout/IconVerticalSolidList"/>
    <dgm:cxn modelId="{28452C1D-C637-44AC-AA1A-27405849BBD6}" type="presParOf" srcId="{1B816ABC-08FB-4CF0-B354-7A0422B847A1}" destId="{9ED5CCD8-DD33-4968-BB63-933042942ECC}" srcOrd="3" destOrd="0" presId="urn:microsoft.com/office/officeart/2018/2/layout/IconVerticalSolidList"/>
    <dgm:cxn modelId="{F650E3D3-497A-415C-8569-04A7EEAC34D9}" type="presParOf" srcId="{407903CD-0CEE-4999-BCC2-5D91DC3E6F77}" destId="{AEF88AE1-3FE7-41B5-BF25-9B18D358AA8A}" srcOrd="1" destOrd="0" presId="urn:microsoft.com/office/officeart/2018/2/layout/IconVerticalSolidList"/>
    <dgm:cxn modelId="{285A41C7-3D4B-4569-A052-B104798BF8FA}" type="presParOf" srcId="{407903CD-0CEE-4999-BCC2-5D91DC3E6F77}" destId="{9AAC88A3-4FC2-4696-BAFF-ED6E2193E185}" srcOrd="2" destOrd="0" presId="urn:microsoft.com/office/officeart/2018/2/layout/IconVerticalSolidList"/>
    <dgm:cxn modelId="{50A02A79-2610-4D28-A082-1998EE922A74}" type="presParOf" srcId="{9AAC88A3-4FC2-4696-BAFF-ED6E2193E185}" destId="{29BDA157-435C-4BFB-9C02-EFC9EB209109}" srcOrd="0" destOrd="0" presId="urn:microsoft.com/office/officeart/2018/2/layout/IconVerticalSolidList"/>
    <dgm:cxn modelId="{F22A95F8-76EE-4723-8AC9-5026990F538E}" type="presParOf" srcId="{9AAC88A3-4FC2-4696-BAFF-ED6E2193E185}" destId="{855EB0AE-C8B2-4BC1-A6CB-A4CF6B122C22}" srcOrd="1" destOrd="0" presId="urn:microsoft.com/office/officeart/2018/2/layout/IconVerticalSolidList"/>
    <dgm:cxn modelId="{A0936081-B6E2-4101-9691-C8540B89B819}" type="presParOf" srcId="{9AAC88A3-4FC2-4696-BAFF-ED6E2193E185}" destId="{DC6521FD-17D6-48F4-88B3-7C56144ED23B}" srcOrd="2" destOrd="0" presId="urn:microsoft.com/office/officeart/2018/2/layout/IconVerticalSolidList"/>
    <dgm:cxn modelId="{29010C8C-135E-41C0-B429-4060034E269F}" type="presParOf" srcId="{9AAC88A3-4FC2-4696-BAFF-ED6E2193E185}" destId="{2F7BC61A-ADF1-4D2C-BB1B-2F4F8562EA88}" srcOrd="3" destOrd="0" presId="urn:microsoft.com/office/officeart/2018/2/layout/IconVerticalSolidList"/>
    <dgm:cxn modelId="{0E59428B-D65A-4250-A3B4-41996BB82DD9}" type="presParOf" srcId="{407903CD-0CEE-4999-BCC2-5D91DC3E6F77}" destId="{2D430982-296A-4113-9586-66CE63C24085}" srcOrd="3" destOrd="0" presId="urn:microsoft.com/office/officeart/2018/2/layout/IconVerticalSolidList"/>
    <dgm:cxn modelId="{2015998B-EB46-452B-BCBB-8858AF25DC96}" type="presParOf" srcId="{407903CD-0CEE-4999-BCC2-5D91DC3E6F77}" destId="{9121F171-6603-4833-A836-00F88E745C01}" srcOrd="4" destOrd="0" presId="urn:microsoft.com/office/officeart/2018/2/layout/IconVerticalSolidList"/>
    <dgm:cxn modelId="{D085ADE5-AFFA-47B5-BEFD-BE7EF2EDE35F}" type="presParOf" srcId="{9121F171-6603-4833-A836-00F88E745C01}" destId="{862E5DD2-FE28-48D4-9B2E-A099107A1A2B}" srcOrd="0" destOrd="0" presId="urn:microsoft.com/office/officeart/2018/2/layout/IconVerticalSolidList"/>
    <dgm:cxn modelId="{3E351EFA-C82A-47FB-BEFE-2CA2F538F6F3}" type="presParOf" srcId="{9121F171-6603-4833-A836-00F88E745C01}" destId="{301D1466-847C-4695-8A25-17FBEC9DF22B}" srcOrd="1" destOrd="0" presId="urn:microsoft.com/office/officeart/2018/2/layout/IconVerticalSolidList"/>
    <dgm:cxn modelId="{056590EF-2ED6-4F76-93D4-E818DCA0D825}" type="presParOf" srcId="{9121F171-6603-4833-A836-00F88E745C01}" destId="{5A94FDC2-0CF1-47BB-982E-EE56A9005D86}" srcOrd="2" destOrd="0" presId="urn:microsoft.com/office/officeart/2018/2/layout/IconVerticalSolidList"/>
    <dgm:cxn modelId="{20A8676D-4FA5-4711-B394-701C35447CFF}" type="presParOf" srcId="{9121F171-6603-4833-A836-00F88E745C01}" destId="{D546CB05-9A39-45D3-A256-CC3C9007179A}" srcOrd="3" destOrd="0" presId="urn:microsoft.com/office/officeart/2018/2/layout/IconVerticalSolidList"/>
    <dgm:cxn modelId="{8CF5880A-85F9-47B5-90DF-E6757B148D53}" type="presParOf" srcId="{407903CD-0CEE-4999-BCC2-5D91DC3E6F77}" destId="{58C90372-CCD5-4077-AD48-B0F99EACA5C1}" srcOrd="5" destOrd="0" presId="urn:microsoft.com/office/officeart/2018/2/layout/IconVerticalSolidList"/>
    <dgm:cxn modelId="{2E942C03-3A53-4A2B-A6FB-8EFBCA30628D}" type="presParOf" srcId="{407903CD-0CEE-4999-BCC2-5D91DC3E6F77}" destId="{2B636D94-E41D-4061-A52C-9284B6AE2F5C}" srcOrd="6" destOrd="0" presId="urn:microsoft.com/office/officeart/2018/2/layout/IconVerticalSolidList"/>
    <dgm:cxn modelId="{109B8261-8758-45F1-AACF-BAB36BDE1399}" type="presParOf" srcId="{2B636D94-E41D-4061-A52C-9284B6AE2F5C}" destId="{2B29A97F-D2FF-4C12-A9CA-1E8ABFE4ADD4}" srcOrd="0" destOrd="0" presId="urn:microsoft.com/office/officeart/2018/2/layout/IconVerticalSolidList"/>
    <dgm:cxn modelId="{756659F0-EB4B-468B-BCA5-7A96380E2D25}" type="presParOf" srcId="{2B636D94-E41D-4061-A52C-9284B6AE2F5C}" destId="{EDE0CB21-F2B1-4581-8517-C32D61513245}" srcOrd="1" destOrd="0" presId="urn:microsoft.com/office/officeart/2018/2/layout/IconVerticalSolidList"/>
    <dgm:cxn modelId="{F6C37FC8-EF73-46AF-A5F0-AD65C53B5B3B}" type="presParOf" srcId="{2B636D94-E41D-4061-A52C-9284B6AE2F5C}" destId="{2807EE2C-2CB8-4B1A-B410-4D264534BEEC}" srcOrd="2" destOrd="0" presId="urn:microsoft.com/office/officeart/2018/2/layout/IconVerticalSolidList"/>
    <dgm:cxn modelId="{5E6D33FB-820E-454A-856F-122B926B5BAA}" type="presParOf" srcId="{2B636D94-E41D-4061-A52C-9284B6AE2F5C}" destId="{82F118B9-609B-43D3-91D1-30D685C222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14040F-13C8-47B4-9092-4F376E6476D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16104AF-67AB-4FD1-8617-A2BF24434B8C}">
      <dgm:prSet/>
      <dgm:spPr/>
      <dgm:t>
        <a:bodyPr/>
        <a:lstStyle/>
        <a:p>
          <a:r>
            <a:rPr lang="en-US" u="sng"/>
            <a:t>Simple linear regression</a:t>
          </a:r>
          <a:r>
            <a:rPr lang="en-US"/>
            <a:t> involves one independent variable and one dependent variable.</a:t>
          </a:r>
        </a:p>
      </dgm:t>
    </dgm:pt>
    <dgm:pt modelId="{535C38B0-E7B4-4D05-B807-2076B6A4ACF2}" type="parTrans" cxnId="{E9179A25-3156-4225-B346-ED0A9C89E162}">
      <dgm:prSet/>
      <dgm:spPr/>
      <dgm:t>
        <a:bodyPr/>
        <a:lstStyle/>
        <a:p>
          <a:endParaRPr lang="en-US"/>
        </a:p>
      </dgm:t>
    </dgm:pt>
    <dgm:pt modelId="{597B402B-D9FA-41A5-9A65-6BCF077D5C34}" type="sibTrans" cxnId="{E9179A25-3156-4225-B346-ED0A9C89E162}">
      <dgm:prSet/>
      <dgm:spPr/>
      <dgm:t>
        <a:bodyPr/>
        <a:lstStyle/>
        <a:p>
          <a:endParaRPr lang="en-US"/>
        </a:p>
      </dgm:t>
    </dgm:pt>
    <dgm:pt modelId="{4CC9FE94-4441-41CC-BFF2-7F53982B426C}">
      <dgm:prSet/>
      <dgm:spPr/>
      <dgm:t>
        <a:bodyPr/>
        <a:lstStyle/>
        <a:p>
          <a:r>
            <a:rPr lang="en-US"/>
            <a:t>The relationship between the two variables is approximated by a straight line.</a:t>
          </a:r>
        </a:p>
      </dgm:t>
    </dgm:pt>
    <dgm:pt modelId="{9E0D7D70-9B21-4FCE-A37C-AA4767A761B9}" type="parTrans" cxnId="{A6D3BD22-0141-4124-9D02-05EAE0EBDF76}">
      <dgm:prSet/>
      <dgm:spPr/>
      <dgm:t>
        <a:bodyPr/>
        <a:lstStyle/>
        <a:p>
          <a:endParaRPr lang="en-US"/>
        </a:p>
      </dgm:t>
    </dgm:pt>
    <dgm:pt modelId="{4851B7D3-01B7-4549-BDEA-BD472BAFB64B}" type="sibTrans" cxnId="{A6D3BD22-0141-4124-9D02-05EAE0EBDF76}">
      <dgm:prSet/>
      <dgm:spPr/>
      <dgm:t>
        <a:bodyPr/>
        <a:lstStyle/>
        <a:p>
          <a:endParaRPr lang="en-US"/>
        </a:p>
      </dgm:t>
    </dgm:pt>
    <dgm:pt modelId="{16160778-F561-48BB-A2D0-0A7365A60C6C}">
      <dgm:prSet/>
      <dgm:spPr/>
      <dgm:t>
        <a:bodyPr/>
        <a:lstStyle/>
        <a:p>
          <a:r>
            <a:rPr lang="en-US"/>
            <a:t>Regression analysis involving two or more independent variables is called </a:t>
          </a:r>
          <a:r>
            <a:rPr lang="en-US" u="sng"/>
            <a:t>multiple regression</a:t>
          </a:r>
          <a:endParaRPr lang="en-US"/>
        </a:p>
      </dgm:t>
    </dgm:pt>
    <dgm:pt modelId="{F766E047-F289-42FF-88AF-A8335D1F2EF8}" type="parTrans" cxnId="{7AC7FC9A-3304-42AA-9EF8-E5E8630AF984}">
      <dgm:prSet/>
      <dgm:spPr/>
      <dgm:t>
        <a:bodyPr/>
        <a:lstStyle/>
        <a:p>
          <a:endParaRPr lang="en-US"/>
        </a:p>
      </dgm:t>
    </dgm:pt>
    <dgm:pt modelId="{9359C769-8C18-41A9-93AD-8F4042EC4860}" type="sibTrans" cxnId="{7AC7FC9A-3304-42AA-9EF8-E5E8630AF984}">
      <dgm:prSet/>
      <dgm:spPr/>
      <dgm:t>
        <a:bodyPr/>
        <a:lstStyle/>
        <a:p>
          <a:endParaRPr lang="en-US"/>
        </a:p>
      </dgm:t>
    </dgm:pt>
    <dgm:pt modelId="{DA0B6C47-E244-4B71-ACF9-4F7D16B878CB}" type="pres">
      <dgm:prSet presAssocID="{1714040F-13C8-47B4-9092-4F376E6476DB}" presName="root" presStyleCnt="0">
        <dgm:presLayoutVars>
          <dgm:dir/>
          <dgm:resizeHandles val="exact"/>
        </dgm:presLayoutVars>
      </dgm:prSet>
      <dgm:spPr/>
    </dgm:pt>
    <dgm:pt modelId="{6600F11C-EA8C-45AA-AEAC-1B2F57A5BC63}" type="pres">
      <dgm:prSet presAssocID="{216104AF-67AB-4FD1-8617-A2BF24434B8C}" presName="compNode" presStyleCnt="0"/>
      <dgm:spPr/>
    </dgm:pt>
    <dgm:pt modelId="{AA0E7791-893F-483E-B810-29919245FEC0}" type="pres">
      <dgm:prSet presAssocID="{216104AF-67AB-4FD1-8617-A2BF24434B8C}" presName="bgRect" presStyleLbl="bgShp" presStyleIdx="0" presStyleCnt="3"/>
      <dgm:spPr/>
    </dgm:pt>
    <dgm:pt modelId="{3E7FE663-F0C0-4011-9645-EF51197C59F2}" type="pres">
      <dgm:prSet presAssocID="{216104AF-67AB-4FD1-8617-A2BF24434B8C}" presName="iconRect" presStyleLbl="node1" presStyleIdx="0" presStyleCnt="3" custScaleX="9202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E190344-89A0-4CB7-A208-127A0E611EEB}" type="pres">
      <dgm:prSet presAssocID="{216104AF-67AB-4FD1-8617-A2BF24434B8C}" presName="spaceRect" presStyleCnt="0"/>
      <dgm:spPr/>
    </dgm:pt>
    <dgm:pt modelId="{AD07BAFE-B3BD-4BFD-B3F8-DA6650DC4961}" type="pres">
      <dgm:prSet presAssocID="{216104AF-67AB-4FD1-8617-A2BF24434B8C}" presName="parTx" presStyleLbl="revTx" presStyleIdx="0" presStyleCnt="3">
        <dgm:presLayoutVars>
          <dgm:chMax val="0"/>
          <dgm:chPref val="0"/>
        </dgm:presLayoutVars>
      </dgm:prSet>
      <dgm:spPr/>
    </dgm:pt>
    <dgm:pt modelId="{6CEBD85E-4DB3-4F3B-B2A7-5CF618C0FD28}" type="pres">
      <dgm:prSet presAssocID="{597B402B-D9FA-41A5-9A65-6BCF077D5C34}" presName="sibTrans" presStyleCnt="0"/>
      <dgm:spPr/>
    </dgm:pt>
    <dgm:pt modelId="{5A7937DD-9970-4DD1-B03C-6BA43DAB0ADF}" type="pres">
      <dgm:prSet presAssocID="{4CC9FE94-4441-41CC-BFF2-7F53982B426C}" presName="compNode" presStyleCnt="0"/>
      <dgm:spPr/>
    </dgm:pt>
    <dgm:pt modelId="{8BFEB5B3-CC41-493A-B42F-7BA3CF0C96B9}" type="pres">
      <dgm:prSet presAssocID="{4CC9FE94-4441-41CC-BFF2-7F53982B426C}" presName="bgRect" presStyleLbl="bgShp" presStyleIdx="1" presStyleCnt="3"/>
      <dgm:spPr/>
    </dgm:pt>
    <dgm:pt modelId="{7E4D614D-642A-448C-B76F-3C1A14A25D04}" type="pres">
      <dgm:prSet presAssocID="{4CC9FE94-4441-41CC-BFF2-7F53982B426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ed"/>
        </a:ext>
      </dgm:extLst>
    </dgm:pt>
    <dgm:pt modelId="{7D027787-2EC1-466A-95C5-ECA729BD717B}" type="pres">
      <dgm:prSet presAssocID="{4CC9FE94-4441-41CC-BFF2-7F53982B426C}" presName="spaceRect" presStyleCnt="0"/>
      <dgm:spPr/>
    </dgm:pt>
    <dgm:pt modelId="{893E0873-BA6F-4B9F-B832-67032891F8AE}" type="pres">
      <dgm:prSet presAssocID="{4CC9FE94-4441-41CC-BFF2-7F53982B426C}" presName="parTx" presStyleLbl="revTx" presStyleIdx="1" presStyleCnt="3">
        <dgm:presLayoutVars>
          <dgm:chMax val="0"/>
          <dgm:chPref val="0"/>
        </dgm:presLayoutVars>
      </dgm:prSet>
      <dgm:spPr/>
    </dgm:pt>
    <dgm:pt modelId="{CBEF28E8-6D67-4C5B-9003-31AEB1DB5664}" type="pres">
      <dgm:prSet presAssocID="{4851B7D3-01B7-4549-BDEA-BD472BAFB64B}" presName="sibTrans" presStyleCnt="0"/>
      <dgm:spPr/>
    </dgm:pt>
    <dgm:pt modelId="{9B9E6F06-4B12-4BD5-838B-1E34AC33B29C}" type="pres">
      <dgm:prSet presAssocID="{16160778-F561-48BB-A2D0-0A7365A60C6C}" presName="compNode" presStyleCnt="0"/>
      <dgm:spPr/>
    </dgm:pt>
    <dgm:pt modelId="{0988ADE8-97B7-4531-80F3-4EC3C16CD8FF}" type="pres">
      <dgm:prSet presAssocID="{16160778-F561-48BB-A2D0-0A7365A60C6C}" presName="bgRect" presStyleLbl="bgShp" presStyleIdx="2" presStyleCnt="3"/>
      <dgm:spPr/>
    </dgm:pt>
    <dgm:pt modelId="{A37AF8FB-2EEF-47A2-A045-96B3AB50639E}" type="pres">
      <dgm:prSet presAssocID="{16160778-F561-48BB-A2D0-0A7365A60C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FD0D77A-9E0D-4A2F-98BA-8C0544B05C88}" type="pres">
      <dgm:prSet presAssocID="{16160778-F561-48BB-A2D0-0A7365A60C6C}" presName="spaceRect" presStyleCnt="0"/>
      <dgm:spPr/>
    </dgm:pt>
    <dgm:pt modelId="{CC752A2C-0C7D-47A3-9335-C8D423F8B8EA}" type="pres">
      <dgm:prSet presAssocID="{16160778-F561-48BB-A2D0-0A7365A60C6C}" presName="parTx" presStyleLbl="revTx" presStyleIdx="2" presStyleCnt="3">
        <dgm:presLayoutVars>
          <dgm:chMax val="0"/>
          <dgm:chPref val="0"/>
        </dgm:presLayoutVars>
      </dgm:prSet>
      <dgm:spPr/>
    </dgm:pt>
  </dgm:ptLst>
  <dgm:cxnLst>
    <dgm:cxn modelId="{35EAA81D-68F7-42ED-B5DF-531B7B12564A}" type="presOf" srcId="{1714040F-13C8-47B4-9092-4F376E6476DB}" destId="{DA0B6C47-E244-4B71-ACF9-4F7D16B878CB}" srcOrd="0" destOrd="0" presId="urn:microsoft.com/office/officeart/2018/2/layout/IconVerticalSolidList"/>
    <dgm:cxn modelId="{A6D3BD22-0141-4124-9D02-05EAE0EBDF76}" srcId="{1714040F-13C8-47B4-9092-4F376E6476DB}" destId="{4CC9FE94-4441-41CC-BFF2-7F53982B426C}" srcOrd="1" destOrd="0" parTransId="{9E0D7D70-9B21-4FCE-A37C-AA4767A761B9}" sibTransId="{4851B7D3-01B7-4549-BDEA-BD472BAFB64B}"/>
    <dgm:cxn modelId="{E9179A25-3156-4225-B346-ED0A9C89E162}" srcId="{1714040F-13C8-47B4-9092-4F376E6476DB}" destId="{216104AF-67AB-4FD1-8617-A2BF24434B8C}" srcOrd="0" destOrd="0" parTransId="{535C38B0-E7B4-4D05-B807-2076B6A4ACF2}" sibTransId="{597B402B-D9FA-41A5-9A65-6BCF077D5C34}"/>
    <dgm:cxn modelId="{7AC7FC9A-3304-42AA-9EF8-E5E8630AF984}" srcId="{1714040F-13C8-47B4-9092-4F376E6476DB}" destId="{16160778-F561-48BB-A2D0-0A7365A60C6C}" srcOrd="2" destOrd="0" parTransId="{F766E047-F289-42FF-88AF-A8335D1F2EF8}" sibTransId="{9359C769-8C18-41A9-93AD-8F4042EC4860}"/>
    <dgm:cxn modelId="{ABDBEEA6-3904-40BB-A668-9DC051C01E2D}" type="presOf" srcId="{216104AF-67AB-4FD1-8617-A2BF24434B8C}" destId="{AD07BAFE-B3BD-4BFD-B3F8-DA6650DC4961}" srcOrd="0" destOrd="0" presId="urn:microsoft.com/office/officeart/2018/2/layout/IconVerticalSolidList"/>
    <dgm:cxn modelId="{CEADEAD7-228E-44B5-8EF4-CDFABDAAD04C}" type="presOf" srcId="{16160778-F561-48BB-A2D0-0A7365A60C6C}" destId="{CC752A2C-0C7D-47A3-9335-C8D423F8B8EA}" srcOrd="0" destOrd="0" presId="urn:microsoft.com/office/officeart/2018/2/layout/IconVerticalSolidList"/>
    <dgm:cxn modelId="{314B9BDB-0722-400A-9685-97920DB6614E}" type="presOf" srcId="{4CC9FE94-4441-41CC-BFF2-7F53982B426C}" destId="{893E0873-BA6F-4B9F-B832-67032891F8AE}" srcOrd="0" destOrd="0" presId="urn:microsoft.com/office/officeart/2018/2/layout/IconVerticalSolidList"/>
    <dgm:cxn modelId="{9691037A-03D5-4035-84F1-CBBD1F494FC0}" type="presParOf" srcId="{DA0B6C47-E244-4B71-ACF9-4F7D16B878CB}" destId="{6600F11C-EA8C-45AA-AEAC-1B2F57A5BC63}" srcOrd="0" destOrd="0" presId="urn:microsoft.com/office/officeart/2018/2/layout/IconVerticalSolidList"/>
    <dgm:cxn modelId="{BEED3C80-E891-4AC9-B56D-749252E26156}" type="presParOf" srcId="{6600F11C-EA8C-45AA-AEAC-1B2F57A5BC63}" destId="{AA0E7791-893F-483E-B810-29919245FEC0}" srcOrd="0" destOrd="0" presId="urn:microsoft.com/office/officeart/2018/2/layout/IconVerticalSolidList"/>
    <dgm:cxn modelId="{9DF13C8B-B844-479F-9BD2-70E4D427DA39}" type="presParOf" srcId="{6600F11C-EA8C-45AA-AEAC-1B2F57A5BC63}" destId="{3E7FE663-F0C0-4011-9645-EF51197C59F2}" srcOrd="1" destOrd="0" presId="urn:microsoft.com/office/officeart/2018/2/layout/IconVerticalSolidList"/>
    <dgm:cxn modelId="{0E2B60DD-238F-470B-9FE6-81CC80DE361A}" type="presParOf" srcId="{6600F11C-EA8C-45AA-AEAC-1B2F57A5BC63}" destId="{5E190344-89A0-4CB7-A208-127A0E611EEB}" srcOrd="2" destOrd="0" presId="urn:microsoft.com/office/officeart/2018/2/layout/IconVerticalSolidList"/>
    <dgm:cxn modelId="{3D09E5B5-CF9D-41D3-8250-9B1340FA38F5}" type="presParOf" srcId="{6600F11C-EA8C-45AA-AEAC-1B2F57A5BC63}" destId="{AD07BAFE-B3BD-4BFD-B3F8-DA6650DC4961}" srcOrd="3" destOrd="0" presId="urn:microsoft.com/office/officeart/2018/2/layout/IconVerticalSolidList"/>
    <dgm:cxn modelId="{121CB957-2DE1-407A-8CF6-ADAA2A585F35}" type="presParOf" srcId="{DA0B6C47-E244-4B71-ACF9-4F7D16B878CB}" destId="{6CEBD85E-4DB3-4F3B-B2A7-5CF618C0FD28}" srcOrd="1" destOrd="0" presId="urn:microsoft.com/office/officeart/2018/2/layout/IconVerticalSolidList"/>
    <dgm:cxn modelId="{C3DCED53-0E71-4DE0-B705-5DF2A9F8CA3B}" type="presParOf" srcId="{DA0B6C47-E244-4B71-ACF9-4F7D16B878CB}" destId="{5A7937DD-9970-4DD1-B03C-6BA43DAB0ADF}" srcOrd="2" destOrd="0" presId="urn:microsoft.com/office/officeart/2018/2/layout/IconVerticalSolidList"/>
    <dgm:cxn modelId="{DB43198A-8CCF-4AA6-A76E-0BAAE7641A3F}" type="presParOf" srcId="{5A7937DD-9970-4DD1-B03C-6BA43DAB0ADF}" destId="{8BFEB5B3-CC41-493A-B42F-7BA3CF0C96B9}" srcOrd="0" destOrd="0" presId="urn:microsoft.com/office/officeart/2018/2/layout/IconVerticalSolidList"/>
    <dgm:cxn modelId="{4E75D9AA-BE23-453E-AC13-A4573C527F29}" type="presParOf" srcId="{5A7937DD-9970-4DD1-B03C-6BA43DAB0ADF}" destId="{7E4D614D-642A-448C-B76F-3C1A14A25D04}" srcOrd="1" destOrd="0" presId="urn:microsoft.com/office/officeart/2018/2/layout/IconVerticalSolidList"/>
    <dgm:cxn modelId="{6A232255-4ED1-4277-8C70-E65EEC5CACEC}" type="presParOf" srcId="{5A7937DD-9970-4DD1-B03C-6BA43DAB0ADF}" destId="{7D027787-2EC1-466A-95C5-ECA729BD717B}" srcOrd="2" destOrd="0" presId="urn:microsoft.com/office/officeart/2018/2/layout/IconVerticalSolidList"/>
    <dgm:cxn modelId="{A48E575A-1B11-4108-B730-D72B4165713D}" type="presParOf" srcId="{5A7937DD-9970-4DD1-B03C-6BA43DAB0ADF}" destId="{893E0873-BA6F-4B9F-B832-67032891F8AE}" srcOrd="3" destOrd="0" presId="urn:microsoft.com/office/officeart/2018/2/layout/IconVerticalSolidList"/>
    <dgm:cxn modelId="{B447352D-C6FF-46F1-9206-E0CFEA1B0DB6}" type="presParOf" srcId="{DA0B6C47-E244-4B71-ACF9-4F7D16B878CB}" destId="{CBEF28E8-6D67-4C5B-9003-31AEB1DB5664}" srcOrd="3" destOrd="0" presId="urn:microsoft.com/office/officeart/2018/2/layout/IconVerticalSolidList"/>
    <dgm:cxn modelId="{B7A05893-6BCE-4AB4-8108-76BB49BCFE0C}" type="presParOf" srcId="{DA0B6C47-E244-4B71-ACF9-4F7D16B878CB}" destId="{9B9E6F06-4B12-4BD5-838B-1E34AC33B29C}" srcOrd="4" destOrd="0" presId="urn:microsoft.com/office/officeart/2018/2/layout/IconVerticalSolidList"/>
    <dgm:cxn modelId="{F20C445D-1795-434F-BD61-ADA4BB5CA17B}" type="presParOf" srcId="{9B9E6F06-4B12-4BD5-838B-1E34AC33B29C}" destId="{0988ADE8-97B7-4531-80F3-4EC3C16CD8FF}" srcOrd="0" destOrd="0" presId="urn:microsoft.com/office/officeart/2018/2/layout/IconVerticalSolidList"/>
    <dgm:cxn modelId="{4F96F535-E4EF-4FB5-85D8-FC23C3B5FAE1}" type="presParOf" srcId="{9B9E6F06-4B12-4BD5-838B-1E34AC33B29C}" destId="{A37AF8FB-2EEF-47A2-A045-96B3AB50639E}" srcOrd="1" destOrd="0" presId="urn:microsoft.com/office/officeart/2018/2/layout/IconVerticalSolidList"/>
    <dgm:cxn modelId="{A9700549-0EBE-497E-8585-4CBEFBEEEAD1}" type="presParOf" srcId="{9B9E6F06-4B12-4BD5-838B-1E34AC33B29C}" destId="{AFD0D77A-9E0D-4A2F-98BA-8C0544B05C88}" srcOrd="2" destOrd="0" presId="urn:microsoft.com/office/officeart/2018/2/layout/IconVerticalSolidList"/>
    <dgm:cxn modelId="{5C59FA1D-1A0A-4A01-8387-348030C78380}" type="presParOf" srcId="{9B9E6F06-4B12-4BD5-838B-1E34AC33B29C}" destId="{CC752A2C-0C7D-47A3-9335-C8D423F8B8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EECF5-BCAD-4470-A47A-87087E8F18E1}">
      <dsp:nvSpPr>
        <dsp:cNvPr id="0" name=""/>
        <dsp:cNvSpPr/>
      </dsp:nvSpPr>
      <dsp:spPr>
        <a:xfrm>
          <a:off x="0" y="1806"/>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27612-8877-4AF5-9EDA-8C3347256AC9}">
      <dsp:nvSpPr>
        <dsp:cNvPr id="0" name=""/>
        <dsp:cNvSpPr/>
      </dsp:nvSpPr>
      <dsp:spPr>
        <a:xfrm>
          <a:off x="276958" y="207808"/>
          <a:ext cx="503560" cy="503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D5CCD8-DD33-4968-BB63-933042942ECC}">
      <dsp:nvSpPr>
        <dsp:cNvPr id="0" name=""/>
        <dsp:cNvSpPr/>
      </dsp:nvSpPr>
      <dsp:spPr>
        <a:xfrm>
          <a:off x="1057476" y="1806"/>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Managerial decisions often are based on the relationship between two or more variables.</a:t>
          </a:r>
        </a:p>
      </dsp:txBody>
      <dsp:txXfrm>
        <a:off x="1057476" y="1806"/>
        <a:ext cx="9458123" cy="915564"/>
      </dsp:txXfrm>
    </dsp:sp>
    <dsp:sp modelId="{29BDA157-435C-4BFB-9C02-EFC9EB209109}">
      <dsp:nvSpPr>
        <dsp:cNvPr id="0" name=""/>
        <dsp:cNvSpPr/>
      </dsp:nvSpPr>
      <dsp:spPr>
        <a:xfrm>
          <a:off x="0" y="1146262"/>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5EB0AE-C8B2-4BC1-A6CB-A4CF6B122C22}">
      <dsp:nvSpPr>
        <dsp:cNvPr id="0" name=""/>
        <dsp:cNvSpPr/>
      </dsp:nvSpPr>
      <dsp:spPr>
        <a:xfrm>
          <a:off x="276958" y="1352264"/>
          <a:ext cx="503560" cy="503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7BC61A-ADF1-4D2C-BB1B-2F4F8562EA88}">
      <dsp:nvSpPr>
        <dsp:cNvPr id="0" name=""/>
        <dsp:cNvSpPr/>
      </dsp:nvSpPr>
      <dsp:spPr>
        <a:xfrm>
          <a:off x="1057476" y="1146262"/>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u="sng" kern="1200"/>
            <a:t>Regression analysis</a:t>
          </a:r>
          <a:r>
            <a:rPr lang="en-US" sz="2200" kern="1200"/>
            <a:t> can be used to develop an equation showing how the variables are related.</a:t>
          </a:r>
        </a:p>
      </dsp:txBody>
      <dsp:txXfrm>
        <a:off x="1057476" y="1146262"/>
        <a:ext cx="9458123" cy="915564"/>
      </dsp:txXfrm>
    </dsp:sp>
    <dsp:sp modelId="{862E5DD2-FE28-48D4-9B2E-A099107A1A2B}">
      <dsp:nvSpPr>
        <dsp:cNvPr id="0" name=""/>
        <dsp:cNvSpPr/>
      </dsp:nvSpPr>
      <dsp:spPr>
        <a:xfrm>
          <a:off x="0" y="2290717"/>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D1466-847C-4695-8A25-17FBEC9DF22B}">
      <dsp:nvSpPr>
        <dsp:cNvPr id="0" name=""/>
        <dsp:cNvSpPr/>
      </dsp:nvSpPr>
      <dsp:spPr>
        <a:xfrm>
          <a:off x="276958" y="2496719"/>
          <a:ext cx="503560" cy="503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46CB05-9A39-45D3-A256-CC3C9007179A}">
      <dsp:nvSpPr>
        <dsp:cNvPr id="0" name=""/>
        <dsp:cNvSpPr/>
      </dsp:nvSpPr>
      <dsp:spPr>
        <a:xfrm>
          <a:off x="1057476" y="2290717"/>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The variable being predicted is called the </a:t>
          </a:r>
          <a:r>
            <a:rPr lang="en-US" sz="2200" u="sng" kern="1200"/>
            <a:t>dependent</a:t>
          </a:r>
          <a:r>
            <a:rPr lang="en-US" sz="2200" kern="1200"/>
            <a:t> </a:t>
          </a:r>
          <a:r>
            <a:rPr lang="en-US" sz="2200" u="sng" kern="1200"/>
            <a:t>variable</a:t>
          </a:r>
          <a:r>
            <a:rPr lang="en-US" sz="2200" kern="1200"/>
            <a:t> and is denoted by </a:t>
          </a:r>
          <a:r>
            <a:rPr lang="en-US" sz="2200" i="1" kern="1200"/>
            <a:t>y</a:t>
          </a:r>
          <a:r>
            <a:rPr lang="en-US" sz="2200" kern="1200"/>
            <a:t>.</a:t>
          </a:r>
        </a:p>
      </dsp:txBody>
      <dsp:txXfrm>
        <a:off x="1057476" y="2290717"/>
        <a:ext cx="9458123" cy="915564"/>
      </dsp:txXfrm>
    </dsp:sp>
    <dsp:sp modelId="{2B29A97F-D2FF-4C12-A9CA-1E8ABFE4ADD4}">
      <dsp:nvSpPr>
        <dsp:cNvPr id="0" name=""/>
        <dsp:cNvSpPr/>
      </dsp:nvSpPr>
      <dsp:spPr>
        <a:xfrm>
          <a:off x="0" y="3435173"/>
          <a:ext cx="10515600" cy="91556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0CB21-F2B1-4581-8517-C32D61513245}">
      <dsp:nvSpPr>
        <dsp:cNvPr id="0" name=""/>
        <dsp:cNvSpPr/>
      </dsp:nvSpPr>
      <dsp:spPr>
        <a:xfrm>
          <a:off x="276958" y="3641175"/>
          <a:ext cx="503560" cy="503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118B9-609B-43D3-91D1-30D685C22241}">
      <dsp:nvSpPr>
        <dsp:cNvPr id="0" name=""/>
        <dsp:cNvSpPr/>
      </dsp:nvSpPr>
      <dsp:spPr>
        <a:xfrm>
          <a:off x="1057476" y="3435173"/>
          <a:ext cx="9458123" cy="915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97" tIns="96897" rIns="96897" bIns="96897" numCol="1" spcCol="1270" anchor="ctr" anchorCtr="0">
          <a:noAutofit/>
        </a:bodyPr>
        <a:lstStyle/>
        <a:p>
          <a:pPr marL="0" lvl="0" indent="0" algn="l" defTabSz="977900">
            <a:lnSpc>
              <a:spcPct val="90000"/>
            </a:lnSpc>
            <a:spcBef>
              <a:spcPct val="0"/>
            </a:spcBef>
            <a:spcAft>
              <a:spcPct val="35000"/>
            </a:spcAft>
            <a:buNone/>
          </a:pPr>
          <a:r>
            <a:rPr lang="en-US" sz="2200" kern="1200"/>
            <a:t>The variables being used to predict the value of the dependent variable are called the </a:t>
          </a:r>
          <a:r>
            <a:rPr lang="en-US" sz="2200" u="sng" kern="1200"/>
            <a:t>independent</a:t>
          </a:r>
          <a:r>
            <a:rPr lang="en-US" sz="2200" kern="1200"/>
            <a:t> </a:t>
          </a:r>
          <a:r>
            <a:rPr lang="en-US" sz="2200" u="sng" kern="1200"/>
            <a:t>variables</a:t>
          </a:r>
          <a:r>
            <a:rPr lang="en-US" sz="2200" kern="1200"/>
            <a:t> and are denoted by </a:t>
          </a:r>
          <a:r>
            <a:rPr lang="en-US" sz="2200" i="1" kern="1200"/>
            <a:t>x</a:t>
          </a:r>
          <a:r>
            <a:rPr lang="en-US" sz="2200" kern="1200"/>
            <a:t>.</a:t>
          </a:r>
        </a:p>
      </dsp:txBody>
      <dsp:txXfrm>
        <a:off x="1057476" y="3435173"/>
        <a:ext cx="9458123" cy="915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E7791-893F-483E-B810-29919245FEC0}">
      <dsp:nvSpPr>
        <dsp:cNvPr id="0" name=""/>
        <dsp:cNvSpPr/>
      </dsp:nvSpPr>
      <dsp:spPr>
        <a:xfrm>
          <a:off x="0" y="5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7FE663-F0C0-4011-9645-EF51197C59F2}">
      <dsp:nvSpPr>
        <dsp:cNvPr id="0" name=""/>
        <dsp:cNvSpPr/>
      </dsp:nvSpPr>
      <dsp:spPr>
        <a:xfrm>
          <a:off x="403348" y="280269"/>
          <a:ext cx="629291"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7BAFE-B3BD-4BFD-B3F8-DA6650DC4961}">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u="sng" kern="1200"/>
            <a:t>Simple linear regression</a:t>
          </a:r>
          <a:r>
            <a:rPr lang="en-US" sz="2500" kern="1200"/>
            <a:t> involves one independent variable and one dependent variable.</a:t>
          </a:r>
        </a:p>
      </dsp:txBody>
      <dsp:txXfrm>
        <a:off x="1435988" y="531"/>
        <a:ext cx="9079611" cy="1243280"/>
      </dsp:txXfrm>
    </dsp:sp>
    <dsp:sp modelId="{8BFEB5B3-CC41-493A-B42F-7BA3CF0C96B9}">
      <dsp:nvSpPr>
        <dsp:cNvPr id="0" name=""/>
        <dsp:cNvSpPr/>
      </dsp:nvSpPr>
      <dsp:spPr>
        <a:xfrm>
          <a:off x="0" y="1554631"/>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D614D-642A-448C-B76F-3C1A14A25D04}">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3E0873-BA6F-4B9F-B832-67032891F8AE}">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The relationship between the two variables is approximated by a straight line.</a:t>
          </a:r>
        </a:p>
      </dsp:txBody>
      <dsp:txXfrm>
        <a:off x="1435988" y="1554631"/>
        <a:ext cx="9079611" cy="1243280"/>
      </dsp:txXfrm>
    </dsp:sp>
    <dsp:sp modelId="{0988ADE8-97B7-4531-80F3-4EC3C16CD8FF}">
      <dsp:nvSpPr>
        <dsp:cNvPr id="0" name=""/>
        <dsp:cNvSpPr/>
      </dsp:nvSpPr>
      <dsp:spPr>
        <a:xfrm>
          <a:off x="0" y="3108732"/>
          <a:ext cx="10515600" cy="1243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AF8FB-2EEF-47A2-A045-96B3AB50639E}">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752A2C-0C7D-47A3-9335-C8D423F8B8EA}">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Regression analysis involving two or more independent variables is called </a:t>
          </a:r>
          <a:r>
            <a:rPr lang="en-US" sz="2500" u="sng" kern="1200"/>
            <a:t>multiple regression</a:t>
          </a:r>
          <a:endParaRPr lang="en-US" sz="2500" kern="1200"/>
        </a:p>
      </dsp:txBody>
      <dsp:txXfrm>
        <a:off x="1435988" y="3108732"/>
        <a:ext cx="9079611" cy="12432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392926-A6B5-48D7-BDC5-31437C79E7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56C6E3C-2B79-4AC4-9618-13D2974C99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688CC0-D75A-495C-A03D-657A9BB18655}" type="datetimeFigureOut">
              <a:rPr lang="en-US" smtClean="0"/>
              <a:t>3/9/2020</a:t>
            </a:fld>
            <a:endParaRPr lang="en-US"/>
          </a:p>
        </p:txBody>
      </p:sp>
      <p:sp>
        <p:nvSpPr>
          <p:cNvPr id="4" name="Footer Placeholder 3">
            <a:extLst>
              <a:ext uri="{FF2B5EF4-FFF2-40B4-BE49-F238E27FC236}">
                <a16:creationId xmlns:a16="http://schemas.microsoft.com/office/drawing/2014/main" id="{309A1AA0-41AF-4C6D-9061-6B36F05731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B70C0B-57EA-4F89-A87F-B4284F0E90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2F175-29C3-47DE-BBC1-B78ADDE98A69}" type="slidenum">
              <a:rPr lang="en-US" smtClean="0"/>
              <a:t>‹#›</a:t>
            </a:fld>
            <a:endParaRPr lang="en-US"/>
          </a:p>
        </p:txBody>
      </p:sp>
    </p:spTree>
    <p:extLst>
      <p:ext uri="{BB962C8B-B14F-4D97-AF65-F5344CB8AC3E}">
        <p14:creationId xmlns:p14="http://schemas.microsoft.com/office/powerpoint/2010/main" val="2320131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DE0D4-E68F-4DCA-BD96-23DD48D8B1F8}" type="datetimeFigureOut">
              <a:rPr lang="en-IN" smtClean="0"/>
              <a:t>09-03-2020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7FFFF-C939-4B4A-9A05-3FEEA6FAF3E2}" type="slidenum">
              <a:rPr lang="en-IN" smtClean="0"/>
              <a:t>‹#›</a:t>
            </a:fld>
            <a:endParaRPr lang="en-IN"/>
          </a:p>
        </p:txBody>
      </p:sp>
    </p:spTree>
    <p:extLst>
      <p:ext uri="{BB962C8B-B14F-4D97-AF65-F5344CB8AC3E}">
        <p14:creationId xmlns:p14="http://schemas.microsoft.com/office/powerpoint/2010/main" val="125988782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xfrm>
            <a:off x="393700" y="692150"/>
            <a:ext cx="6070600" cy="3416300"/>
          </a:xfrm>
          <a:ln/>
        </p:spPr>
      </p:sp>
      <p:sp>
        <p:nvSpPr>
          <p:cNvPr id="180227" name="Rectangle 3"/>
          <p:cNvSpPr>
            <a:spLocks noGrp="1" noChangeArrowheads="1"/>
          </p:cNvSpPr>
          <p:nvPr>
            <p:ph type="body" idx="1"/>
          </p:nvPr>
        </p:nvSpPr>
        <p:spPr/>
        <p:txBody>
          <a:bodyPr/>
          <a:lstStyle/>
          <a:p>
            <a:endParaRPr lang="en-US"/>
          </a:p>
        </p:txBody>
      </p:sp>
      <p:sp>
        <p:nvSpPr>
          <p:cNvPr id="2" name="Header Placeholder 1">
            <a:extLst>
              <a:ext uri="{FF2B5EF4-FFF2-40B4-BE49-F238E27FC236}">
                <a16:creationId xmlns:a16="http://schemas.microsoft.com/office/drawing/2014/main" id="{F44DA27B-1D7D-4F29-8540-FE3537230CEF}"/>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07509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xfrm>
            <a:off x="393700" y="692150"/>
            <a:ext cx="6070600" cy="3416300"/>
          </a:xfrm>
          <a:ln/>
        </p:spPr>
      </p:sp>
      <p:sp>
        <p:nvSpPr>
          <p:cNvPr id="184323" name="Rectangle 3"/>
          <p:cNvSpPr>
            <a:spLocks noGrp="1" noChangeArrowheads="1"/>
          </p:cNvSpPr>
          <p:nvPr>
            <p:ph type="body" idx="1"/>
          </p:nvPr>
        </p:nvSpPr>
        <p:spPr/>
        <p:txBody>
          <a:bodyPr/>
          <a:lstStyle/>
          <a:p>
            <a:endParaRPr lang="en-US"/>
          </a:p>
        </p:txBody>
      </p:sp>
      <p:sp>
        <p:nvSpPr>
          <p:cNvPr id="2" name="Header Placeholder 1">
            <a:extLst>
              <a:ext uri="{FF2B5EF4-FFF2-40B4-BE49-F238E27FC236}">
                <a16:creationId xmlns:a16="http://schemas.microsoft.com/office/drawing/2014/main" id="{EED23E35-09F1-48E6-9066-60DD16B0B5EA}"/>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214717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xfrm>
            <a:off x="393700" y="692150"/>
            <a:ext cx="6070600" cy="3416300"/>
          </a:xfrm>
          <a:ln/>
        </p:spPr>
      </p:sp>
      <p:sp>
        <p:nvSpPr>
          <p:cNvPr id="185347" name="Rectangle 3"/>
          <p:cNvSpPr>
            <a:spLocks noGrp="1" noChangeArrowheads="1"/>
          </p:cNvSpPr>
          <p:nvPr>
            <p:ph type="body" idx="1"/>
          </p:nvPr>
        </p:nvSpPr>
        <p:spPr/>
        <p:txBody>
          <a:bodyPr/>
          <a:lstStyle/>
          <a:p>
            <a:endParaRPr lang="en-US"/>
          </a:p>
        </p:txBody>
      </p:sp>
      <p:sp>
        <p:nvSpPr>
          <p:cNvPr id="2" name="Header Placeholder 1">
            <a:extLst>
              <a:ext uri="{FF2B5EF4-FFF2-40B4-BE49-F238E27FC236}">
                <a16:creationId xmlns:a16="http://schemas.microsoft.com/office/drawing/2014/main" id="{D1B001F7-AC4F-4A49-B10B-AD31701CAF58}"/>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2613673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393700" y="692150"/>
            <a:ext cx="6070600" cy="3416300"/>
          </a:xfrm>
          <a:ln/>
        </p:spPr>
      </p:sp>
      <p:sp>
        <p:nvSpPr>
          <p:cNvPr id="50179" name="Rectangle 3"/>
          <p:cNvSpPr>
            <a:spLocks noGrp="1" noChangeArrowheads="1"/>
          </p:cNvSpPr>
          <p:nvPr>
            <p:ph type="body" idx="1"/>
          </p:nvPr>
        </p:nvSpPr>
        <p:spPr/>
        <p:txBody>
          <a:bodyPr/>
          <a:lstStyle/>
          <a:p>
            <a:endParaRPr lang="en-US"/>
          </a:p>
        </p:txBody>
      </p:sp>
      <p:sp>
        <p:nvSpPr>
          <p:cNvPr id="2" name="Header Placeholder 1">
            <a:extLst>
              <a:ext uri="{FF2B5EF4-FFF2-40B4-BE49-F238E27FC236}">
                <a16:creationId xmlns:a16="http://schemas.microsoft.com/office/drawing/2014/main" id="{859CCCCD-B36D-4BC4-AA2D-C8F83EE2C77D}"/>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600490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xfrm>
            <a:off x="393700" y="692150"/>
            <a:ext cx="6070600" cy="3416300"/>
          </a:xfrm>
          <a:ln/>
        </p:spPr>
      </p:sp>
      <p:sp>
        <p:nvSpPr>
          <p:cNvPr id="190467" name="Rectangle 3"/>
          <p:cNvSpPr>
            <a:spLocks noGrp="1" noChangeArrowheads="1"/>
          </p:cNvSpPr>
          <p:nvPr>
            <p:ph type="body" idx="1"/>
          </p:nvPr>
        </p:nvSpPr>
        <p:spPr/>
        <p:txBody>
          <a:bodyPr/>
          <a:lstStyle/>
          <a:p>
            <a:endParaRPr lang="en-US"/>
          </a:p>
        </p:txBody>
      </p:sp>
      <p:sp>
        <p:nvSpPr>
          <p:cNvPr id="2" name="Header Placeholder 1">
            <a:extLst>
              <a:ext uri="{FF2B5EF4-FFF2-40B4-BE49-F238E27FC236}">
                <a16:creationId xmlns:a16="http://schemas.microsoft.com/office/drawing/2014/main" id="{AB0E1064-26A2-4447-A118-30882C2D8C6E}"/>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520650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47BF-928F-4494-A78E-914ADA7F1C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88BBBF-44D0-473A-8CE6-54EC35FCE5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E457C1-3907-4D21-863F-85AC5282DED1}"/>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5" name="Footer Placeholder 4">
            <a:extLst>
              <a:ext uri="{FF2B5EF4-FFF2-40B4-BE49-F238E27FC236}">
                <a16:creationId xmlns:a16="http://schemas.microsoft.com/office/drawing/2014/main" id="{363B6A60-1F90-4DC8-B86B-1E42F4FC48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410B9B-7FED-4F57-89D1-AD677D9A5D0B}"/>
              </a:ext>
            </a:extLst>
          </p:cNvPr>
          <p:cNvSpPr>
            <a:spLocks noGrp="1"/>
          </p:cNvSpPr>
          <p:nvPr>
            <p:ph type="sldNum" sz="quarter" idx="12"/>
          </p:nvPr>
        </p:nvSpPr>
        <p:spPr/>
        <p:txBody>
          <a:bodyPr/>
          <a:lstStyle/>
          <a:p>
            <a:fld id="{807F2B65-A895-4D3F-8E92-A441D38DB116}" type="slidenum">
              <a:rPr lang="en-IN" smtClean="0"/>
              <a:t>‹#›</a:t>
            </a:fld>
            <a:endParaRPr lang="en-IN"/>
          </a:p>
        </p:txBody>
      </p:sp>
      <p:pic>
        <p:nvPicPr>
          <p:cNvPr id="9218" name="Picture 2" descr="Image result for rutgers university logo">
            <a:extLst>
              <a:ext uri="{FF2B5EF4-FFF2-40B4-BE49-F238E27FC236}">
                <a16:creationId xmlns:a16="http://schemas.microsoft.com/office/drawing/2014/main" id="{68D76EA6-95DF-4280-AAB4-7E6144FCBD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25939" y="136525"/>
            <a:ext cx="1910128" cy="66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2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8950-FD9B-4949-A5B0-457ABEE13C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C0FE7D-610A-4477-A013-89C8502F6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F1D7DE-33B2-4487-96FA-77169C66E963}"/>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5" name="Footer Placeholder 4">
            <a:extLst>
              <a:ext uri="{FF2B5EF4-FFF2-40B4-BE49-F238E27FC236}">
                <a16:creationId xmlns:a16="http://schemas.microsoft.com/office/drawing/2014/main" id="{E8BC262C-A1DD-48EC-AF50-AFB3884D77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1BBE1-E51F-4974-B985-DC0269C9F8CC}"/>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309609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BD036-BAE7-4A79-A135-EFD65AD00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854547-FD2F-47C0-BAC0-6BCD8EDFF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77E90F-C9F9-40AB-BDDB-E5A648288F74}"/>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5" name="Footer Placeholder 4">
            <a:extLst>
              <a:ext uri="{FF2B5EF4-FFF2-40B4-BE49-F238E27FC236}">
                <a16:creationId xmlns:a16="http://schemas.microsoft.com/office/drawing/2014/main" id="{9383BCFE-3DC6-4452-9644-0956A3045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D17D3-3736-495F-BEB2-6EB23C2D90BA}"/>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4182873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50" b="0" i="0">
                <a:solidFill>
                  <a:schemeClr val="tx1"/>
                </a:solidFill>
                <a:latin typeface="Tahoma"/>
                <a:cs typeface="Tahoma"/>
              </a:defRPr>
            </a:lvl1pPr>
          </a:lstStyle>
          <a:p>
            <a:pPr marL="9525">
              <a:spcBef>
                <a:spcPts val="71"/>
              </a:spcBef>
            </a:pPr>
            <a:r>
              <a:rPr lang="en-IN" spc="-4"/>
              <a:t>University of Costa</a:t>
            </a:r>
            <a:r>
              <a:rPr lang="en-IN" spc="-30"/>
              <a:t> </a:t>
            </a:r>
            <a:r>
              <a:rPr lang="en-IN" spc="-4"/>
              <a:t>Rica</a:t>
            </a:r>
            <a:endParaRPr lang="en-IN" spc="-4"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5381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1062-3D60-486F-8D9E-16EC5F7B61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2FBBCD-1B2C-46AC-8D0C-28DD53699A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40A4A-849B-489D-8D9B-645C59CE7807}"/>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5" name="Footer Placeholder 4">
            <a:extLst>
              <a:ext uri="{FF2B5EF4-FFF2-40B4-BE49-F238E27FC236}">
                <a16:creationId xmlns:a16="http://schemas.microsoft.com/office/drawing/2014/main" id="{DC6775C9-AF16-40BC-9A2D-167E11771C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53077-3EC2-4D81-A020-C6F427778BC1}"/>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162180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7CB6-6691-4588-B250-EDF3E0BB1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DFC562-902B-482D-B732-525230E54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FC010D-2F0C-410F-85BD-96A46014D843}"/>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5" name="Footer Placeholder 4">
            <a:extLst>
              <a:ext uri="{FF2B5EF4-FFF2-40B4-BE49-F238E27FC236}">
                <a16:creationId xmlns:a16="http://schemas.microsoft.com/office/drawing/2014/main" id="{46218EE3-D3C8-458B-B03F-B1A047A3A4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608889-5D36-4204-81C2-DF23EEFB1EAB}"/>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69249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1383-68A2-4C15-AAA0-047666907B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198BC2-CE2C-4809-94C1-5B5BD5643B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51A915-00D1-4B19-A710-B9BE0BBFB4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B4BBCB-6A59-4971-8EEA-9BC450A49938}"/>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6" name="Footer Placeholder 5">
            <a:extLst>
              <a:ext uri="{FF2B5EF4-FFF2-40B4-BE49-F238E27FC236}">
                <a16:creationId xmlns:a16="http://schemas.microsoft.com/office/drawing/2014/main" id="{555996B6-92AF-4164-9120-4907BE104D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F8781-21AC-4EB7-8308-243892E13606}"/>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321968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7335-FEAD-4137-9542-B2CCB147876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2030D1-43EE-4A0D-AC39-DFCF4C1A6F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280EC3-0F44-409D-A2C7-627D35F15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2C4C4A-B2B8-421E-B9E9-1618B8C79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A5764-7696-41E9-9028-41740CBF5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E2CC77-4E71-43B8-A16A-6D51E1BE2C0E}"/>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8" name="Footer Placeholder 7">
            <a:extLst>
              <a:ext uri="{FF2B5EF4-FFF2-40B4-BE49-F238E27FC236}">
                <a16:creationId xmlns:a16="http://schemas.microsoft.com/office/drawing/2014/main" id="{C076D358-4415-415E-A459-065E4D5290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ECCBC6-4E0C-4F57-B414-017E528723A2}"/>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276420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E4457-186F-4D7D-B3E0-D08FB939EB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4E80BA-A1A3-4209-8BBC-2CAE46EB32CD}"/>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4" name="Footer Placeholder 3">
            <a:extLst>
              <a:ext uri="{FF2B5EF4-FFF2-40B4-BE49-F238E27FC236}">
                <a16:creationId xmlns:a16="http://schemas.microsoft.com/office/drawing/2014/main" id="{B0BC0628-9240-4E6D-B04D-7E2294FEFE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D4A3CB-0829-41CD-AF14-E1143CEE333C}"/>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338484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33B14-2196-4EFD-AC3D-FA1CDA861DD9}"/>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3" name="Footer Placeholder 2">
            <a:extLst>
              <a:ext uri="{FF2B5EF4-FFF2-40B4-BE49-F238E27FC236}">
                <a16:creationId xmlns:a16="http://schemas.microsoft.com/office/drawing/2014/main" id="{6B0D998A-E17C-40AB-BA79-4D8C52A9FB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B0C3AD-EB89-4EDE-94F7-EE34624C92F9}"/>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1950783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46B1-6470-46C3-BA90-5ADBE2CF9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6FBC83-226A-4CEB-A890-D0D7F7727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14CA35-7318-4732-BD17-2F51B8854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CA910-82A3-4238-AEA4-D50185B66B3A}"/>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6" name="Footer Placeholder 5">
            <a:extLst>
              <a:ext uri="{FF2B5EF4-FFF2-40B4-BE49-F238E27FC236}">
                <a16:creationId xmlns:a16="http://schemas.microsoft.com/office/drawing/2014/main" id="{521C83B4-3E2F-42EB-AD5E-FE8A24DB22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D46B3D-579F-4C68-9A22-51D184B354E3}"/>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409760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8B48-46D8-4A7F-8F4B-AB10489DB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E14DB6-4318-4451-858E-4ACE07A2C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630834-D27B-4D50-BA53-778A211DE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6F4EC-BC6E-4F5C-ADD7-86921BC20E05}"/>
              </a:ext>
            </a:extLst>
          </p:cNvPr>
          <p:cNvSpPr>
            <a:spLocks noGrp="1"/>
          </p:cNvSpPr>
          <p:nvPr>
            <p:ph type="dt" sz="half" idx="10"/>
          </p:nvPr>
        </p:nvSpPr>
        <p:spPr/>
        <p:txBody>
          <a:bodyPr/>
          <a:lstStyle/>
          <a:p>
            <a:fld id="{4FDAA7F4-9C45-41D0-8BE2-84BE9065CCD2}" type="datetimeFigureOut">
              <a:rPr lang="en-IN" smtClean="0"/>
              <a:t>09-03-2020</a:t>
            </a:fld>
            <a:endParaRPr lang="en-IN"/>
          </a:p>
        </p:txBody>
      </p:sp>
      <p:sp>
        <p:nvSpPr>
          <p:cNvPr id="6" name="Footer Placeholder 5">
            <a:extLst>
              <a:ext uri="{FF2B5EF4-FFF2-40B4-BE49-F238E27FC236}">
                <a16:creationId xmlns:a16="http://schemas.microsoft.com/office/drawing/2014/main" id="{1C643242-7B72-44D5-A07B-5131CAD978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A33D96-630A-45EF-A463-A8A9E7D0D078}"/>
              </a:ext>
            </a:extLst>
          </p:cNvPr>
          <p:cNvSpPr>
            <a:spLocks noGrp="1"/>
          </p:cNvSpPr>
          <p:nvPr>
            <p:ph type="sldNum" sz="quarter" idx="12"/>
          </p:nvPr>
        </p:nvSpPr>
        <p:spPr/>
        <p:txBody>
          <a:bodyPr/>
          <a:lstStyle/>
          <a:p>
            <a:fld id="{807F2B65-A895-4D3F-8E92-A441D38DB116}" type="slidenum">
              <a:rPr lang="en-IN" smtClean="0"/>
              <a:t>‹#›</a:t>
            </a:fld>
            <a:endParaRPr lang="en-IN"/>
          </a:p>
        </p:txBody>
      </p:sp>
    </p:spTree>
    <p:extLst>
      <p:ext uri="{BB962C8B-B14F-4D97-AF65-F5344CB8AC3E}">
        <p14:creationId xmlns:p14="http://schemas.microsoft.com/office/powerpoint/2010/main" val="446959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16DF0-554C-4B60-93F5-174D8C6844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B57D00-6D97-4A9C-8400-C79C06A2BC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405CFC-318D-4C9A-B81A-3F17A65FEB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AA7F4-9C45-41D0-8BE2-84BE9065CCD2}" type="datetimeFigureOut">
              <a:rPr lang="en-IN" smtClean="0"/>
              <a:t>09-03-2020</a:t>
            </a:fld>
            <a:endParaRPr lang="en-IN"/>
          </a:p>
        </p:txBody>
      </p:sp>
      <p:sp>
        <p:nvSpPr>
          <p:cNvPr id="5" name="Footer Placeholder 4">
            <a:extLst>
              <a:ext uri="{FF2B5EF4-FFF2-40B4-BE49-F238E27FC236}">
                <a16:creationId xmlns:a16="http://schemas.microsoft.com/office/drawing/2014/main" id="{E5B72D07-2111-410D-9DA1-A003B1EEC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29F176-5D5C-45D7-80C5-8897A6D50F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F2B65-A895-4D3F-8E92-A441D38DB116}" type="slidenum">
              <a:rPr lang="en-IN" smtClean="0"/>
              <a:t>‹#›</a:t>
            </a:fld>
            <a:endParaRPr lang="en-IN"/>
          </a:p>
        </p:txBody>
      </p:sp>
    </p:spTree>
    <p:extLst>
      <p:ext uri="{BB962C8B-B14F-4D97-AF65-F5344CB8AC3E}">
        <p14:creationId xmlns:p14="http://schemas.microsoft.com/office/powerpoint/2010/main" val="547955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oleObject" Target="../embeddings/oleObject2.bin"/><Relationship Id="rId4"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9.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EB3767-C082-4CCC-A3D9-574E2222949F}"/>
              </a:ext>
            </a:extLst>
          </p:cNvPr>
          <p:cNvSpPr>
            <a:spLocks noGrp="1"/>
          </p:cNvSpPr>
          <p:nvPr>
            <p:ph type="ctrTitle"/>
          </p:nvPr>
        </p:nvSpPr>
        <p:spPr>
          <a:xfrm>
            <a:off x="841248" y="2557813"/>
            <a:ext cx="4068849" cy="4148586"/>
          </a:xfrm>
        </p:spPr>
        <p:txBody>
          <a:bodyPr vert="horz" lIns="91440" tIns="45720" rIns="91440" bIns="45720" rtlCol="0" anchor="t">
            <a:normAutofit/>
          </a:bodyPr>
          <a:lstStyle/>
          <a:p>
            <a:pPr algn="l"/>
            <a:r>
              <a:rPr lang="en-US" sz="4800" b="1" kern="1200" dirty="0">
                <a:solidFill>
                  <a:schemeClr val="tx1"/>
                </a:solidFill>
                <a:latin typeface="+mj-lt"/>
                <a:ea typeface="+mj-ea"/>
                <a:cs typeface="+mj-cs"/>
              </a:rPr>
              <a:t>RIDGE </a:t>
            </a:r>
            <a:r>
              <a:rPr lang="en-US" sz="4800" b="1" dirty="0"/>
              <a:t>&amp; </a:t>
            </a:r>
            <a:r>
              <a:rPr lang="en-US" sz="4800" b="1" kern="1200" dirty="0">
                <a:solidFill>
                  <a:schemeClr val="tx1"/>
                </a:solidFill>
                <a:latin typeface="+mj-lt"/>
                <a:ea typeface="+mj-ea"/>
                <a:cs typeface="+mj-cs"/>
              </a:rPr>
              <a:t>LASSO REGRESSION</a:t>
            </a:r>
          </a:p>
        </p:txBody>
      </p:sp>
      <p:sp>
        <p:nvSpPr>
          <p:cNvPr id="4" name="TextBox 3">
            <a:extLst>
              <a:ext uri="{FF2B5EF4-FFF2-40B4-BE49-F238E27FC236}">
                <a16:creationId xmlns:a16="http://schemas.microsoft.com/office/drawing/2014/main" id="{172849BE-E789-47D0-94D3-2E8B1DA7D36A}"/>
              </a:ext>
            </a:extLst>
          </p:cNvPr>
          <p:cNvSpPr txBox="1"/>
          <p:nvPr/>
        </p:nvSpPr>
        <p:spPr>
          <a:xfrm>
            <a:off x="5532504" y="1683170"/>
            <a:ext cx="5818248" cy="414858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endParaRPr lang="en-US" sz="2200" dirty="0"/>
          </a:p>
        </p:txBody>
      </p:sp>
      <p:sp>
        <p:nvSpPr>
          <p:cNvPr id="57" name="Rectangle 56">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9" name="Rectangle 58">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6" name="Picture 2" descr="Image result for rutgers university logo">
            <a:extLst>
              <a:ext uri="{FF2B5EF4-FFF2-40B4-BE49-F238E27FC236}">
                <a16:creationId xmlns:a16="http://schemas.microsoft.com/office/drawing/2014/main" id="{5141B05C-C84B-435E-9D79-13FBFBDC5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872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F0152-3B22-4C55-A648-C92120CBFC22}"/>
              </a:ext>
            </a:extLst>
          </p:cNvPr>
          <p:cNvSpPr txBox="1"/>
          <p:nvPr/>
        </p:nvSpPr>
        <p:spPr>
          <a:xfrm>
            <a:off x="211015" y="492369"/>
            <a:ext cx="11758247" cy="769441"/>
          </a:xfrm>
          <a:prstGeom prst="rect">
            <a:avLst/>
          </a:prstGeom>
          <a:noFill/>
          <a:ln w="28575">
            <a:solidFill>
              <a:schemeClr val="accent2"/>
            </a:solidFill>
          </a:ln>
        </p:spPr>
        <p:txBody>
          <a:bodyPr wrap="square" rtlCol="0">
            <a:spAutoFit/>
          </a:bodyPr>
          <a:lstStyle/>
          <a:p>
            <a:pPr algn="ctr"/>
            <a:r>
              <a:rPr lang="en-US" sz="4400" b="1" dirty="0">
                <a:latin typeface="+mj-lt"/>
              </a:rPr>
              <a:t>ESTIMATED SIMPLE LINEAR REGRESSION METHOD</a:t>
            </a:r>
          </a:p>
        </p:txBody>
      </p:sp>
      <p:sp>
        <p:nvSpPr>
          <p:cNvPr id="3" name="TextBox 2">
            <a:extLst>
              <a:ext uri="{FF2B5EF4-FFF2-40B4-BE49-F238E27FC236}">
                <a16:creationId xmlns:a16="http://schemas.microsoft.com/office/drawing/2014/main" id="{B27199B9-8D53-4A2A-B71F-0D767C25E03A}"/>
              </a:ext>
            </a:extLst>
          </p:cNvPr>
          <p:cNvSpPr txBox="1"/>
          <p:nvPr/>
        </p:nvSpPr>
        <p:spPr>
          <a:xfrm>
            <a:off x="926123" y="1899138"/>
            <a:ext cx="1043353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estimated simple linear regression equation 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graph is called the estimated regression line.</a:t>
            </a:r>
          </a:p>
          <a:p>
            <a:pPr marL="285750" indent="-285750">
              <a:buFont typeface="Arial" panose="020B0604020202020204" pitchFamily="34" charset="0"/>
              <a:buChar char="•"/>
            </a:pPr>
            <a:r>
              <a:rPr lang="en-US" sz="2400" i="1" dirty="0"/>
              <a:t>b</a:t>
            </a:r>
            <a:r>
              <a:rPr lang="en-US" sz="2400" baseline="-25000" dirty="0"/>
              <a:t>0</a:t>
            </a:r>
            <a:r>
              <a:rPr lang="en-US" sz="2400" dirty="0"/>
              <a:t> is the </a:t>
            </a:r>
            <a:r>
              <a:rPr lang="en-US" sz="2400" i="1" dirty="0"/>
              <a:t>y</a:t>
            </a:r>
            <a:r>
              <a:rPr lang="en-US" sz="2400" dirty="0"/>
              <a:t> intercept of the line.</a:t>
            </a:r>
          </a:p>
          <a:p>
            <a:pPr marL="285750" indent="-285750">
              <a:buFont typeface="Arial" panose="020B0604020202020204" pitchFamily="34" charset="0"/>
              <a:buChar char="•"/>
            </a:pPr>
            <a:r>
              <a:rPr lang="en-US" sz="2400" i="1" dirty="0"/>
              <a:t>b</a:t>
            </a:r>
            <a:r>
              <a:rPr lang="en-US" sz="2400" baseline="-25000" dirty="0"/>
              <a:t>1</a:t>
            </a:r>
            <a:r>
              <a:rPr lang="en-US" sz="2400" dirty="0"/>
              <a:t> is the slope of the line.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       is the estimated value of </a:t>
            </a:r>
            <a:r>
              <a:rPr lang="en-US" sz="2400" i="1" dirty="0"/>
              <a:t>y</a:t>
            </a:r>
            <a:r>
              <a:rPr lang="en-US" sz="2400" dirty="0"/>
              <a:t> for a given </a:t>
            </a:r>
            <a:r>
              <a:rPr lang="en-US" sz="2400" i="1" dirty="0"/>
              <a:t>x</a:t>
            </a:r>
            <a:r>
              <a:rPr lang="en-US" sz="2400" dirty="0"/>
              <a:t> value.</a:t>
            </a:r>
          </a:p>
          <a:p>
            <a:pPr marL="285750" indent="-285750">
              <a:buFont typeface="Arial" panose="020B0604020202020204" pitchFamily="34" charset="0"/>
              <a:buChar char="•"/>
            </a:pPr>
            <a:endParaRPr lang="en-US" sz="2400" dirty="0"/>
          </a:p>
        </p:txBody>
      </p:sp>
      <p:sp>
        <p:nvSpPr>
          <p:cNvPr id="4" name="Rectangle 2">
            <a:extLst>
              <a:ext uri="{FF2B5EF4-FFF2-40B4-BE49-F238E27FC236}">
                <a16:creationId xmlns:a16="http://schemas.microsoft.com/office/drawing/2014/main" id="{B810DBB8-D038-4B59-A094-37B0F43DA63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a:extLst>
              <a:ext uri="{FF2B5EF4-FFF2-40B4-BE49-F238E27FC236}">
                <a16:creationId xmlns:a16="http://schemas.microsoft.com/office/drawing/2014/main" id="{7282D355-4874-4131-A66B-819FAA18412D}"/>
              </a:ext>
            </a:extLst>
          </p:cNvPr>
          <p:cNvGraphicFramePr>
            <a:graphicFrameLocks noChangeAspect="1"/>
          </p:cNvGraphicFramePr>
          <p:nvPr>
            <p:extLst>
              <p:ext uri="{D42A27DB-BD31-4B8C-83A1-F6EECF244321}">
                <p14:modId xmlns:p14="http://schemas.microsoft.com/office/powerpoint/2010/main" val="2864353885"/>
              </p:ext>
            </p:extLst>
          </p:nvPr>
        </p:nvGraphicFramePr>
        <p:xfrm>
          <a:off x="1371600" y="4489938"/>
          <a:ext cx="304800" cy="503238"/>
        </p:xfrm>
        <a:graphic>
          <a:graphicData uri="http://schemas.openxmlformats.org/presentationml/2006/ole">
            <mc:AlternateContent xmlns:mc="http://schemas.openxmlformats.org/markup-compatibility/2006">
              <mc:Choice xmlns:v="urn:schemas-microsoft-com:vml" Requires="v">
                <p:oleObj spid="_x0000_s6167" r:id="rId3" imgW="304800" imgH="502920" progId="Unknown">
                  <p:embed/>
                </p:oleObj>
              </mc:Choice>
              <mc:Fallback>
                <p:oleObj r:id="rId3" imgW="304800" imgH="502920" progId="Unknown">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489938"/>
                        <a:ext cx="3048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5">
            <a:extLst>
              <a:ext uri="{FF2B5EF4-FFF2-40B4-BE49-F238E27FC236}">
                <a16:creationId xmlns:a16="http://schemas.microsoft.com/office/drawing/2014/main" id="{8C1AE889-8744-442C-BC68-8155E2194D19}"/>
              </a:ext>
            </a:extLst>
          </p:cNvPr>
          <p:cNvGraphicFramePr>
            <a:graphicFrameLocks noChangeAspect="1"/>
          </p:cNvGraphicFramePr>
          <p:nvPr>
            <p:extLst>
              <p:ext uri="{D42A27DB-BD31-4B8C-83A1-F6EECF244321}">
                <p14:modId xmlns:p14="http://schemas.microsoft.com/office/powerpoint/2010/main" val="234890522"/>
              </p:ext>
            </p:extLst>
          </p:nvPr>
        </p:nvGraphicFramePr>
        <p:xfrm>
          <a:off x="4788023" y="2362934"/>
          <a:ext cx="1684337" cy="495300"/>
        </p:xfrm>
        <a:graphic>
          <a:graphicData uri="http://schemas.openxmlformats.org/presentationml/2006/ole">
            <mc:AlternateContent xmlns:mc="http://schemas.openxmlformats.org/markup-compatibility/2006">
              <mc:Choice xmlns:v="urn:schemas-microsoft-com:vml" Requires="v">
                <p:oleObj spid="_x0000_s6168" name="Equation" r:id="rId5" imgW="647640" imgH="190440" progId="Equation.DSMT4">
                  <p:embed/>
                </p:oleObj>
              </mc:Choice>
              <mc:Fallback>
                <p:oleObj name="Equation" r:id="rId5" imgW="647640" imgH="190440" progId="Equation.DSMT4">
                  <p:embed/>
                  <p:pic>
                    <p:nvPicPr>
                      <p:cNvPr id="1771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8023" y="2362934"/>
                        <a:ext cx="1684337" cy="495300"/>
                      </a:xfrm>
                      <a:prstGeom prst="rect">
                        <a:avLst/>
                      </a:prstGeom>
                      <a:solidFill>
                        <a:schemeClr val="accent2">
                          <a:lumMod val="75000"/>
                        </a:schemeClr>
                      </a:solidFill>
                      <a:effectLst>
                        <a:outerShdw dist="17961" dir="2700000" algn="ctr" rotWithShape="0">
                          <a:schemeClr val="bg2"/>
                        </a:outerShdw>
                      </a:effectLst>
                    </p:spPr>
                  </p:pic>
                </p:oleObj>
              </mc:Fallback>
            </mc:AlternateContent>
          </a:graphicData>
        </a:graphic>
      </p:graphicFrame>
    </p:spTree>
    <p:extLst>
      <p:ext uri="{BB962C8B-B14F-4D97-AF65-F5344CB8AC3E}">
        <p14:creationId xmlns:p14="http://schemas.microsoft.com/office/powerpoint/2010/main" val="1580078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2/3*#ppt_w"/>
                                          </p:val>
                                        </p:tav>
                                        <p:tav tm="100000">
                                          <p:val>
                                            <p:strVal val="#ppt_w"/>
                                          </p:val>
                                        </p:tav>
                                      </p:tavLst>
                                    </p:anim>
                                    <p:anim calcmode="lin" valueType="num">
                                      <p:cBhvr>
                                        <p:cTn id="8" dur="500" fill="hold"/>
                                        <p:tgtEl>
                                          <p:spTgt spid="8"/>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919079-AFB0-474F-8118-857100E19576}"/>
              </a:ext>
            </a:extLst>
          </p:cNvPr>
          <p:cNvSpPr txBox="1"/>
          <p:nvPr/>
        </p:nvSpPr>
        <p:spPr>
          <a:xfrm>
            <a:off x="1430216" y="492369"/>
            <a:ext cx="9249508" cy="769441"/>
          </a:xfrm>
          <a:prstGeom prst="rect">
            <a:avLst/>
          </a:prstGeom>
          <a:noFill/>
          <a:ln w="28575">
            <a:solidFill>
              <a:schemeClr val="accent2"/>
            </a:solidFill>
          </a:ln>
        </p:spPr>
        <p:txBody>
          <a:bodyPr wrap="square" rtlCol="0">
            <a:spAutoFit/>
          </a:bodyPr>
          <a:lstStyle/>
          <a:p>
            <a:pPr algn="ctr"/>
            <a:r>
              <a:rPr lang="en-US" sz="4400" b="1" dirty="0">
                <a:latin typeface="+mj-lt"/>
              </a:rPr>
              <a:t>LEAST SQUARES METHOD</a:t>
            </a:r>
          </a:p>
        </p:txBody>
      </p:sp>
      <p:sp>
        <p:nvSpPr>
          <p:cNvPr id="4" name="TextBox 3">
            <a:extLst>
              <a:ext uri="{FF2B5EF4-FFF2-40B4-BE49-F238E27FC236}">
                <a16:creationId xmlns:a16="http://schemas.microsoft.com/office/drawing/2014/main" id="{59E7F1A3-BF05-48E3-B7EB-6A270F7C6202}"/>
              </a:ext>
            </a:extLst>
          </p:cNvPr>
          <p:cNvSpPr txBox="1"/>
          <p:nvPr/>
        </p:nvSpPr>
        <p:spPr>
          <a:xfrm>
            <a:off x="1430216" y="2239108"/>
            <a:ext cx="9249508" cy="4081117"/>
          </a:xfrm>
          <a:prstGeom prst="rect">
            <a:avLst/>
          </a:prstGeom>
          <a:noFill/>
        </p:spPr>
        <p:txBody>
          <a:bodyPr wrap="square" rtlCol="0">
            <a:spAutoFit/>
          </a:bodyPr>
          <a:lstStyle/>
          <a:p>
            <a:pPr marL="285750" indent="-285750">
              <a:buFont typeface="Arial" panose="020B0604020202020204" pitchFamily="34" charset="0"/>
              <a:buChar char="•"/>
            </a:pPr>
            <a:r>
              <a:rPr lang="en-US" sz="2400" dirty="0"/>
              <a:t>Least squares criterion: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spcBef>
                <a:spcPct val="20000"/>
              </a:spcBef>
              <a:buClr>
                <a:srgbClr val="66FFFF"/>
              </a:buClr>
              <a:buSzPct val="75000"/>
            </a:pPr>
            <a:r>
              <a:rPr lang="en-US" sz="2400" dirty="0"/>
              <a:t>	where:</a:t>
            </a:r>
          </a:p>
          <a:p>
            <a:pPr>
              <a:spcBef>
                <a:spcPct val="20000"/>
              </a:spcBef>
              <a:buClr>
                <a:srgbClr val="66FFFF"/>
              </a:buClr>
              <a:buSzPct val="75000"/>
            </a:pPr>
            <a:r>
              <a:rPr lang="en-US" sz="2400" dirty="0">
                <a:solidFill>
                  <a:schemeClr val="tx2"/>
                </a:solidFill>
              </a:rPr>
              <a:t>	</a:t>
            </a:r>
            <a:r>
              <a:rPr lang="en-US" sz="2400" i="1" dirty="0" err="1"/>
              <a:t>y</a:t>
            </a:r>
            <a:r>
              <a:rPr lang="en-US" sz="2400" i="1" baseline="-25000" dirty="0" err="1"/>
              <a:t>i</a:t>
            </a:r>
            <a:r>
              <a:rPr lang="en-US" sz="2400" dirty="0"/>
              <a:t> = </a:t>
            </a:r>
            <a:r>
              <a:rPr lang="en-US" sz="2400" u="sng" dirty="0"/>
              <a:t>observed</a:t>
            </a:r>
            <a:r>
              <a:rPr lang="en-US" sz="2400" dirty="0"/>
              <a:t> value of the dependent variable</a:t>
            </a:r>
          </a:p>
          <a:p>
            <a:pPr>
              <a:spcBef>
                <a:spcPct val="20000"/>
              </a:spcBef>
              <a:buClr>
                <a:srgbClr val="66FFFF"/>
              </a:buClr>
              <a:buSzPct val="75000"/>
            </a:pPr>
            <a:r>
              <a:rPr lang="en-US" sz="2400" dirty="0"/>
              <a:t>	       for the </a:t>
            </a:r>
            <a:r>
              <a:rPr lang="en-US" sz="2400" i="1" dirty="0" err="1"/>
              <a:t>ith</a:t>
            </a:r>
            <a:r>
              <a:rPr lang="en-US" sz="2400" dirty="0"/>
              <a:t> observation</a:t>
            </a:r>
          </a:p>
          <a:p>
            <a:pPr>
              <a:spcBef>
                <a:spcPct val="20000"/>
              </a:spcBef>
              <a:buClr>
                <a:srgbClr val="66FFFF"/>
              </a:buClr>
              <a:buSzPct val="75000"/>
            </a:pPr>
            <a:r>
              <a:rPr lang="en-US" sz="2400" i="1" dirty="0"/>
              <a:t>	</a:t>
            </a:r>
            <a:r>
              <a:rPr lang="en-US" sz="2400" i="1" dirty="0" err="1"/>
              <a:t>y</a:t>
            </a:r>
            <a:r>
              <a:rPr lang="en-US" sz="2400" i="1" baseline="-25000" dirty="0" err="1"/>
              <a:t>i</a:t>
            </a:r>
            <a:r>
              <a:rPr lang="en-US" sz="2400" dirty="0"/>
              <a:t> = </a:t>
            </a:r>
            <a:r>
              <a:rPr lang="en-US" sz="2400" u="sng" dirty="0"/>
              <a:t>estimated</a:t>
            </a:r>
            <a:r>
              <a:rPr lang="en-US" sz="2400" dirty="0"/>
              <a:t> value of the dependent variable for the </a:t>
            </a:r>
            <a:r>
              <a:rPr lang="en-US" sz="2400" i="1" dirty="0" err="1"/>
              <a:t>ith</a:t>
            </a:r>
            <a:r>
              <a:rPr lang="en-US" sz="2400" dirty="0"/>
              <a:t> 		       observation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graphicFrame>
        <p:nvGraphicFramePr>
          <p:cNvPr id="5" name="Object 4">
            <a:hlinkClick r:id="" action="ppaction://ole?verb=0"/>
            <a:extLst>
              <a:ext uri="{FF2B5EF4-FFF2-40B4-BE49-F238E27FC236}">
                <a16:creationId xmlns:a16="http://schemas.microsoft.com/office/drawing/2014/main" id="{8F08FE98-D44A-4546-A410-C62553EF2DC4}"/>
              </a:ext>
            </a:extLst>
          </p:cNvPr>
          <p:cNvGraphicFramePr>
            <a:graphicFrameLocks/>
          </p:cNvGraphicFramePr>
          <p:nvPr>
            <p:extLst>
              <p:ext uri="{D42A27DB-BD31-4B8C-83A1-F6EECF244321}">
                <p14:modId xmlns:p14="http://schemas.microsoft.com/office/powerpoint/2010/main" val="2462707001"/>
              </p:ext>
            </p:extLst>
          </p:nvPr>
        </p:nvGraphicFramePr>
        <p:xfrm>
          <a:off x="4832350" y="2847975"/>
          <a:ext cx="2717800" cy="927100"/>
        </p:xfrm>
        <a:graphic>
          <a:graphicData uri="http://schemas.openxmlformats.org/presentationml/2006/ole">
            <mc:AlternateContent xmlns:mc="http://schemas.openxmlformats.org/markup-compatibility/2006">
              <mc:Choice xmlns:v="urn:schemas-microsoft-com:vml" Requires="v">
                <p:oleObj spid="_x0000_s7179" name="Equation" r:id="rId3" imgW="2977920" imgH="820440" progId="Equation.DSMT4">
                  <p:embed/>
                </p:oleObj>
              </mc:Choice>
              <mc:Fallback>
                <p:oleObj name="Equation" r:id="rId3" imgW="2977920" imgH="820440" progId="Equation.DSMT4">
                  <p:embed/>
                  <p:pic>
                    <p:nvPicPr>
                      <p:cNvPr id="7172" name="Object 4">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2350" y="2847975"/>
                        <a:ext cx="2717800" cy="927100"/>
                      </a:xfrm>
                      <a:prstGeom prst="rect">
                        <a:avLst/>
                      </a:prstGeom>
                      <a:solidFill>
                        <a:schemeClr val="accent2">
                          <a:lumMod val="75000"/>
                        </a:schemeClr>
                      </a:solidFill>
                      <a:ln>
                        <a:solidFill>
                          <a:schemeClr val="accent2">
                            <a:lumMod val="75000"/>
                          </a:schemeClr>
                        </a:solidFill>
                      </a:ln>
                      <a:effectLst>
                        <a:outerShdw dist="1796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1023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2/3*#ppt_w"/>
                                          </p:val>
                                        </p:tav>
                                        <p:tav tm="100000">
                                          <p:val>
                                            <p:strVal val="#ppt_w"/>
                                          </p:val>
                                        </p:tav>
                                      </p:tavLst>
                                    </p:anim>
                                    <p:anim calcmode="lin" valueType="num">
                                      <p:cBhvr>
                                        <p:cTn id="8" dur="500" fill="hold"/>
                                        <p:tgtEl>
                                          <p:spTgt spid="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ChangeArrowheads="1"/>
          </p:cNvSpPr>
          <p:nvPr/>
        </p:nvSpPr>
        <p:spPr bwMode="auto">
          <a:xfrm>
            <a:off x="4191794" y="1853104"/>
            <a:ext cx="3808412" cy="1358900"/>
          </a:xfrm>
          <a:prstGeom prst="rect">
            <a:avLst/>
          </a:pr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sp>
        <p:nvSpPr>
          <p:cNvPr id="8194" name="Rectangle 2"/>
          <p:cNvSpPr>
            <a:spLocks noGrp="1" noChangeArrowheads="1"/>
          </p:cNvSpPr>
          <p:nvPr>
            <p:ph idx="1"/>
          </p:nvPr>
        </p:nvSpPr>
        <p:spPr>
          <a:xfrm>
            <a:off x="1430216" y="1399080"/>
            <a:ext cx="8510954" cy="533400"/>
          </a:xfrm>
          <a:noFill/>
          <a:ln/>
        </p:spPr>
        <p:txBody>
          <a:bodyPr/>
          <a:lstStyle/>
          <a:p>
            <a:r>
              <a:rPr lang="en-US" dirty="0"/>
              <a:t>Slope for the Estimated Regression Equation</a:t>
            </a:r>
          </a:p>
        </p:txBody>
      </p:sp>
      <p:graphicFrame>
        <p:nvGraphicFramePr>
          <p:cNvPr id="8197" name="Object 5">
            <a:hlinkClick r:id="" action="ppaction://ole?verb=0"/>
          </p:cNvPr>
          <p:cNvGraphicFramePr>
            <a:graphicFrameLocks/>
          </p:cNvGraphicFramePr>
          <p:nvPr>
            <p:extLst>
              <p:ext uri="{D42A27DB-BD31-4B8C-83A1-F6EECF244321}">
                <p14:modId xmlns:p14="http://schemas.microsoft.com/office/powerpoint/2010/main" val="4136069386"/>
              </p:ext>
            </p:extLst>
          </p:nvPr>
        </p:nvGraphicFramePr>
        <p:xfrm>
          <a:off x="4442619" y="2030905"/>
          <a:ext cx="3294062" cy="1031875"/>
        </p:xfrm>
        <a:graphic>
          <a:graphicData uri="http://schemas.openxmlformats.org/presentationml/2006/ole">
            <mc:AlternateContent xmlns:mc="http://schemas.openxmlformats.org/markup-compatibility/2006">
              <mc:Choice xmlns:v="urn:schemas-microsoft-com:vml" Requires="v">
                <p:oleObj spid="_x0000_s3100" name="Equation" r:id="rId4" imgW="3301920" imgH="1041120" progId="Equation.DSMT4">
                  <p:embed/>
                </p:oleObj>
              </mc:Choice>
              <mc:Fallback>
                <p:oleObj name="Equation" r:id="rId4" imgW="3301920" imgH="1041120" progId="Equation.DSMT4">
                  <p:embed/>
                  <p:pic>
                    <p:nvPicPr>
                      <p:cNvPr id="8197" name="Object 5">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2619" y="2030905"/>
                        <a:ext cx="3294062" cy="103187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204" name="Text Box 12"/>
          <p:cNvSpPr txBox="1">
            <a:spLocks noChangeArrowheads="1"/>
          </p:cNvSpPr>
          <p:nvPr/>
        </p:nvSpPr>
        <p:spPr bwMode="auto">
          <a:xfrm>
            <a:off x="2532429" y="3212245"/>
            <a:ext cx="6859570" cy="1171924"/>
          </a:xfrm>
          <a:prstGeom prst="rect">
            <a:avLst/>
          </a:prstGeom>
          <a:noFill/>
          <a:ln w="12700">
            <a:noFill/>
            <a:miter lim="800000"/>
            <a:headEnd/>
            <a:tailEnd/>
          </a:ln>
          <a:effectLst/>
        </p:spPr>
        <p:txBody>
          <a:bodyPr wrap="none">
            <a:spAutoFit/>
          </a:bodyPr>
          <a:lstStyle/>
          <a:p>
            <a:pPr algn="l">
              <a:lnSpc>
                <a:spcPct val="90000"/>
              </a:lnSpc>
              <a:spcBef>
                <a:spcPct val="20000"/>
              </a:spcBef>
              <a:buClr>
                <a:srgbClr val="66FFFF"/>
              </a:buClr>
              <a:buSzPct val="75000"/>
              <a:buFont typeface="Monotype Sorts" pitchFamily="2" charset="2"/>
              <a:buNone/>
            </a:pPr>
            <a:r>
              <a:rPr lang="en-US" sz="2400" dirty="0">
                <a:latin typeface="Book Antiqua" pitchFamily="18" charset="0"/>
              </a:rPr>
              <a:t>where:</a:t>
            </a:r>
          </a:p>
          <a:p>
            <a:pPr algn="l">
              <a:lnSpc>
                <a:spcPct val="80000"/>
              </a:lnSpc>
              <a:spcBef>
                <a:spcPct val="20000"/>
              </a:spcBef>
              <a:buClr>
                <a:srgbClr val="66FFFF"/>
              </a:buClr>
              <a:buSzPct val="75000"/>
              <a:buFont typeface="Monotype Sorts" pitchFamily="2" charset="2"/>
              <a:buNone/>
            </a:pPr>
            <a:r>
              <a:rPr lang="en-US" sz="2400" dirty="0">
                <a:latin typeface="Book Antiqua" pitchFamily="18" charset="0"/>
              </a:rPr>
              <a:t>	</a:t>
            </a:r>
            <a:r>
              <a:rPr lang="en-US" sz="2400" i="1" dirty="0">
                <a:latin typeface="Book Antiqua" pitchFamily="18" charset="0"/>
              </a:rPr>
              <a:t>x</a:t>
            </a:r>
            <a:r>
              <a:rPr lang="en-US" sz="2400" i="1" baseline="-25000" dirty="0">
                <a:latin typeface="Book Antiqua" pitchFamily="18" charset="0"/>
              </a:rPr>
              <a:t>i</a:t>
            </a:r>
            <a:r>
              <a:rPr lang="en-US" sz="2400" dirty="0">
                <a:latin typeface="Book Antiqua" pitchFamily="18" charset="0"/>
              </a:rPr>
              <a:t> = value of independent variable for </a:t>
            </a:r>
            <a:r>
              <a:rPr lang="en-US" sz="2400" i="1" dirty="0" err="1">
                <a:latin typeface="Book Antiqua" pitchFamily="18" charset="0"/>
              </a:rPr>
              <a:t>i</a:t>
            </a:r>
            <a:r>
              <a:rPr lang="en-US" sz="2400" dirty="0" err="1">
                <a:latin typeface="Book Antiqua" pitchFamily="18" charset="0"/>
              </a:rPr>
              <a:t>th</a:t>
            </a:r>
            <a:endParaRPr lang="en-US" sz="2400" dirty="0">
              <a:latin typeface="Book Antiqua" pitchFamily="18" charset="0"/>
            </a:endParaRPr>
          </a:p>
          <a:p>
            <a:pPr algn="l">
              <a:lnSpc>
                <a:spcPct val="80000"/>
              </a:lnSpc>
              <a:spcBef>
                <a:spcPct val="20000"/>
              </a:spcBef>
              <a:buClr>
                <a:srgbClr val="66FFFF"/>
              </a:buClr>
              <a:buSzPct val="75000"/>
              <a:buFont typeface="Monotype Sorts" pitchFamily="2" charset="2"/>
              <a:buNone/>
            </a:pPr>
            <a:r>
              <a:rPr lang="en-US" sz="2400" dirty="0">
                <a:latin typeface="Book Antiqua" pitchFamily="18" charset="0"/>
              </a:rPr>
              <a:t>	        observation</a:t>
            </a:r>
          </a:p>
        </p:txBody>
      </p:sp>
      <p:grpSp>
        <p:nvGrpSpPr>
          <p:cNvPr id="8206" name="Group 14"/>
          <p:cNvGrpSpPr>
            <a:grpSpLocks/>
          </p:cNvGrpSpPr>
          <p:nvPr/>
        </p:nvGrpSpPr>
        <p:grpSpPr bwMode="auto">
          <a:xfrm>
            <a:off x="3546475" y="5214938"/>
            <a:ext cx="5392738" cy="709612"/>
            <a:chOff x="1370" y="3486"/>
            <a:chExt cx="3397" cy="447"/>
          </a:xfrm>
        </p:grpSpPr>
        <p:sp>
          <p:nvSpPr>
            <p:cNvPr id="8207" name="Rectangle 15"/>
            <p:cNvSpPr>
              <a:spLocks noChangeArrowheads="1"/>
            </p:cNvSpPr>
            <p:nvPr/>
          </p:nvSpPr>
          <p:spPr bwMode="auto">
            <a:xfrm>
              <a:off x="1370" y="3486"/>
              <a:ext cx="212" cy="289"/>
            </a:xfrm>
            <a:prstGeom prst="rect">
              <a:avLst/>
            </a:prstGeom>
            <a:noFill/>
            <a:ln w="12700">
              <a:noFill/>
              <a:miter lim="800000"/>
              <a:headEnd/>
              <a:tailEnd/>
            </a:ln>
            <a:effectLst/>
          </p:spPr>
          <p:txBody>
            <a:bodyPr wrap="none" lIns="90488" tIns="44450" rIns="90488" bIns="44450">
              <a:spAutoFit/>
            </a:bodyPr>
            <a:lstStyle/>
            <a:p>
              <a:pPr algn="l"/>
              <a:r>
                <a:rPr lang="en-US" sz="2400">
                  <a:effectLst>
                    <a:outerShdw blurRad="38100" dist="38100" dir="2700000" algn="tl">
                      <a:srgbClr val="000000"/>
                    </a:outerShdw>
                  </a:effectLst>
                  <a:latin typeface="Book Antiqua" pitchFamily="18" charset="0"/>
                </a:rPr>
                <a:t>_</a:t>
              </a:r>
            </a:p>
          </p:txBody>
        </p:sp>
        <p:sp>
          <p:nvSpPr>
            <p:cNvPr id="8208" name="Text Box 16"/>
            <p:cNvSpPr txBox="1">
              <a:spLocks noChangeArrowheads="1"/>
            </p:cNvSpPr>
            <p:nvPr/>
          </p:nvSpPr>
          <p:spPr bwMode="auto">
            <a:xfrm>
              <a:off x="1370" y="3645"/>
              <a:ext cx="3397" cy="288"/>
            </a:xfrm>
            <a:prstGeom prst="rect">
              <a:avLst/>
            </a:prstGeom>
            <a:noFill/>
            <a:ln w="12700">
              <a:noFill/>
              <a:miter lim="800000"/>
              <a:headEnd/>
              <a:tailEnd/>
            </a:ln>
            <a:effectLst/>
          </p:spPr>
          <p:txBody>
            <a:bodyPr wrap="none">
              <a:spAutoFit/>
            </a:bodyPr>
            <a:lstStyle/>
            <a:p>
              <a:pPr algn="l"/>
              <a:r>
                <a:rPr lang="en-US" sz="2400" i="1" dirty="0">
                  <a:latin typeface="Book Antiqua" pitchFamily="18" charset="0"/>
                </a:rPr>
                <a:t>y</a:t>
              </a:r>
              <a:r>
                <a:rPr lang="en-US" sz="2400" dirty="0">
                  <a:latin typeface="Book Antiqua" pitchFamily="18" charset="0"/>
                </a:rPr>
                <a:t> = mean value for dependent variable</a:t>
              </a:r>
            </a:p>
          </p:txBody>
        </p:sp>
      </p:grpSp>
      <p:grpSp>
        <p:nvGrpSpPr>
          <p:cNvPr id="8209" name="Group 17"/>
          <p:cNvGrpSpPr>
            <a:grpSpLocks/>
          </p:cNvGrpSpPr>
          <p:nvPr/>
        </p:nvGrpSpPr>
        <p:grpSpPr bwMode="auto">
          <a:xfrm>
            <a:off x="3527425" y="4778376"/>
            <a:ext cx="5659438" cy="708025"/>
            <a:chOff x="1178" y="3427"/>
            <a:chExt cx="3565" cy="446"/>
          </a:xfrm>
        </p:grpSpPr>
        <p:sp>
          <p:nvSpPr>
            <p:cNvPr id="8210" name="Rectangle 18"/>
            <p:cNvSpPr>
              <a:spLocks noChangeArrowheads="1"/>
            </p:cNvSpPr>
            <p:nvPr/>
          </p:nvSpPr>
          <p:spPr bwMode="auto">
            <a:xfrm>
              <a:off x="1184" y="3427"/>
              <a:ext cx="212" cy="289"/>
            </a:xfrm>
            <a:prstGeom prst="rect">
              <a:avLst/>
            </a:prstGeom>
            <a:noFill/>
            <a:ln w="12700">
              <a:noFill/>
              <a:miter lim="800000"/>
              <a:headEnd/>
              <a:tailEnd/>
            </a:ln>
            <a:effectLst/>
          </p:spPr>
          <p:txBody>
            <a:bodyPr wrap="none" lIns="90488" tIns="44450" rIns="90488" bIns="44450">
              <a:spAutoFit/>
            </a:bodyPr>
            <a:lstStyle/>
            <a:p>
              <a:pPr algn="l"/>
              <a:r>
                <a:rPr lang="en-US" sz="2400">
                  <a:effectLst>
                    <a:outerShdw blurRad="38100" dist="38100" dir="2700000" algn="tl">
                      <a:srgbClr val="000000"/>
                    </a:outerShdw>
                  </a:effectLst>
                  <a:latin typeface="Book Antiqua" pitchFamily="18" charset="0"/>
                </a:rPr>
                <a:t>_</a:t>
              </a:r>
            </a:p>
          </p:txBody>
        </p:sp>
        <p:sp>
          <p:nvSpPr>
            <p:cNvPr id="8211" name="Text Box 19"/>
            <p:cNvSpPr txBox="1">
              <a:spLocks noChangeArrowheads="1"/>
            </p:cNvSpPr>
            <p:nvPr/>
          </p:nvSpPr>
          <p:spPr bwMode="auto">
            <a:xfrm>
              <a:off x="1178" y="3585"/>
              <a:ext cx="3565" cy="288"/>
            </a:xfrm>
            <a:prstGeom prst="rect">
              <a:avLst/>
            </a:prstGeom>
            <a:noFill/>
            <a:ln w="12700">
              <a:noFill/>
              <a:miter lim="800000"/>
              <a:headEnd/>
              <a:tailEnd/>
            </a:ln>
            <a:effectLst/>
          </p:spPr>
          <p:txBody>
            <a:bodyPr wrap="none">
              <a:spAutoFit/>
            </a:bodyPr>
            <a:lstStyle/>
            <a:p>
              <a:pPr algn="l"/>
              <a:r>
                <a:rPr lang="en-US" sz="2400" i="1" dirty="0">
                  <a:latin typeface="Book Antiqua" pitchFamily="18" charset="0"/>
                </a:rPr>
                <a:t>x</a:t>
              </a:r>
              <a:r>
                <a:rPr lang="en-US" sz="2400" dirty="0">
                  <a:latin typeface="Book Antiqua" pitchFamily="18" charset="0"/>
                </a:rPr>
                <a:t> = mean value for independent variable</a:t>
              </a:r>
            </a:p>
          </p:txBody>
        </p:sp>
      </p:grpSp>
      <p:sp>
        <p:nvSpPr>
          <p:cNvPr id="8212" name="Text Box 20"/>
          <p:cNvSpPr txBox="1">
            <a:spLocks noChangeArrowheads="1"/>
          </p:cNvSpPr>
          <p:nvPr/>
        </p:nvSpPr>
        <p:spPr bwMode="auto">
          <a:xfrm>
            <a:off x="3470275" y="4362451"/>
            <a:ext cx="5461752" cy="767133"/>
          </a:xfrm>
          <a:prstGeom prst="rect">
            <a:avLst/>
          </a:prstGeom>
          <a:noFill/>
          <a:ln w="12700">
            <a:noFill/>
            <a:miter lim="800000"/>
            <a:headEnd/>
            <a:tailEnd/>
          </a:ln>
          <a:effectLst/>
        </p:spPr>
        <p:txBody>
          <a:bodyPr wrap="none">
            <a:spAutoFit/>
          </a:bodyPr>
          <a:lstStyle/>
          <a:p>
            <a:pPr algn="l">
              <a:lnSpc>
                <a:spcPct val="80000"/>
              </a:lnSpc>
              <a:spcBef>
                <a:spcPct val="20000"/>
              </a:spcBef>
              <a:buClr>
                <a:srgbClr val="66FFFF"/>
              </a:buClr>
              <a:buSzPct val="75000"/>
              <a:buFont typeface="Monotype Sorts" pitchFamily="2" charset="2"/>
              <a:buNone/>
            </a:pPr>
            <a:r>
              <a:rPr lang="en-US" sz="2400" i="1" dirty="0" err="1">
                <a:latin typeface="Book Antiqua" pitchFamily="18" charset="0"/>
              </a:rPr>
              <a:t>y</a:t>
            </a:r>
            <a:r>
              <a:rPr lang="en-US" sz="2400" i="1" baseline="-25000" dirty="0" err="1">
                <a:latin typeface="Book Antiqua" pitchFamily="18" charset="0"/>
              </a:rPr>
              <a:t>i</a:t>
            </a:r>
            <a:r>
              <a:rPr lang="en-US" sz="2400" dirty="0">
                <a:latin typeface="Book Antiqua" pitchFamily="18" charset="0"/>
              </a:rPr>
              <a:t> = value of dependent variable for </a:t>
            </a:r>
            <a:r>
              <a:rPr lang="en-US" sz="2400" i="1" dirty="0" err="1">
                <a:latin typeface="Book Antiqua" pitchFamily="18" charset="0"/>
              </a:rPr>
              <a:t>i</a:t>
            </a:r>
            <a:r>
              <a:rPr lang="en-US" sz="2400" dirty="0" err="1">
                <a:latin typeface="Book Antiqua" pitchFamily="18" charset="0"/>
              </a:rPr>
              <a:t>th</a:t>
            </a:r>
            <a:endParaRPr lang="en-US" sz="2400" dirty="0">
              <a:latin typeface="Book Antiqua" pitchFamily="18" charset="0"/>
            </a:endParaRPr>
          </a:p>
          <a:p>
            <a:pPr algn="l">
              <a:lnSpc>
                <a:spcPct val="80000"/>
              </a:lnSpc>
              <a:spcBef>
                <a:spcPct val="20000"/>
              </a:spcBef>
              <a:buClr>
                <a:srgbClr val="66FFFF"/>
              </a:buClr>
              <a:buSzPct val="75000"/>
              <a:buFont typeface="Monotype Sorts" pitchFamily="2" charset="2"/>
              <a:buNone/>
            </a:pPr>
            <a:r>
              <a:rPr lang="en-US" sz="2400" dirty="0">
                <a:latin typeface="Book Antiqua" pitchFamily="18" charset="0"/>
              </a:rPr>
              <a:t>       observation</a:t>
            </a:r>
          </a:p>
        </p:txBody>
      </p:sp>
      <p:sp>
        <p:nvSpPr>
          <p:cNvPr id="17" name="TextBox 16">
            <a:extLst>
              <a:ext uri="{FF2B5EF4-FFF2-40B4-BE49-F238E27FC236}">
                <a16:creationId xmlns:a16="http://schemas.microsoft.com/office/drawing/2014/main" id="{1803FDC7-5902-4383-B828-175269E6F1F2}"/>
              </a:ext>
            </a:extLst>
          </p:cNvPr>
          <p:cNvSpPr txBox="1"/>
          <p:nvPr/>
        </p:nvSpPr>
        <p:spPr>
          <a:xfrm>
            <a:off x="1337460" y="399453"/>
            <a:ext cx="9249508" cy="769441"/>
          </a:xfrm>
          <a:prstGeom prst="rect">
            <a:avLst/>
          </a:prstGeom>
          <a:noFill/>
          <a:ln w="28575">
            <a:solidFill>
              <a:schemeClr val="accent2"/>
            </a:solidFill>
          </a:ln>
        </p:spPr>
        <p:txBody>
          <a:bodyPr wrap="square" rtlCol="0">
            <a:spAutoFit/>
          </a:bodyPr>
          <a:lstStyle/>
          <a:p>
            <a:pPr algn="ctr"/>
            <a:r>
              <a:rPr lang="en-US" sz="4400" b="1" dirty="0">
                <a:latin typeface="+mj-lt"/>
              </a:rPr>
              <a:t>LEAST SQUARES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01"/>
                                        </p:tgtEl>
                                        <p:attrNameLst>
                                          <p:attrName>style.visibility</p:attrName>
                                        </p:attrNameLst>
                                      </p:cBhvr>
                                      <p:to>
                                        <p:strVal val="visible"/>
                                      </p:to>
                                    </p:set>
                                    <p:animEffect transition="in" filter="dissolve">
                                      <p:cBhvr>
                                        <p:cTn id="7" dur="500"/>
                                        <p:tgtEl>
                                          <p:spTgt spid="8201"/>
                                        </p:tgtEl>
                                      </p:cBhvr>
                                    </p:animEffect>
                                  </p:childTnLst>
                                </p:cTn>
                              </p:par>
                            </p:childTnLst>
                          </p:cTn>
                        </p:par>
                        <p:par>
                          <p:cTn id="8" fill="hold">
                            <p:stCondLst>
                              <p:cond delay="500"/>
                            </p:stCondLst>
                            <p:childTnLst>
                              <p:par>
                                <p:cTn id="9" presetID="23" presetClass="entr" presetSubtype="272" fill="hold" nodeType="afterEffect">
                                  <p:stCondLst>
                                    <p:cond delay="100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strVal val="2/3*#ppt_w"/>
                                          </p:val>
                                        </p:tav>
                                        <p:tav tm="100000">
                                          <p:val>
                                            <p:strVal val="#ppt_w"/>
                                          </p:val>
                                        </p:tav>
                                      </p:tavLst>
                                    </p:anim>
                                    <p:anim calcmode="lin" valueType="num">
                                      <p:cBhvr>
                                        <p:cTn id="12" dur="500" fill="hold"/>
                                        <p:tgtEl>
                                          <p:spTgt spid="8197"/>
                                        </p:tgtEl>
                                        <p:attrNameLst>
                                          <p:attrName>ppt_h</p:attrName>
                                        </p:attrNameLst>
                                      </p:cBhvr>
                                      <p:tavLst>
                                        <p:tav tm="0">
                                          <p:val>
                                            <p:strVal val="2/3*#ppt_h"/>
                                          </p:val>
                                        </p:tav>
                                        <p:tav tm="100000">
                                          <p:val>
                                            <p:strVal val="#ppt_h"/>
                                          </p:val>
                                        </p:tav>
                                      </p:tavLst>
                                    </p:anim>
                                  </p:childTnLst>
                                </p:cTn>
                              </p:par>
                            </p:childTnLst>
                          </p:cTn>
                        </p:par>
                        <p:par>
                          <p:cTn id="13" fill="hold">
                            <p:stCondLst>
                              <p:cond delay="2000"/>
                            </p:stCondLst>
                            <p:childTnLst>
                              <p:par>
                                <p:cTn id="14" presetID="3" presetClass="entr" presetSubtype="10" fill="hold" grpId="0" nodeType="afterEffect">
                                  <p:stCondLst>
                                    <p:cond delay="2000"/>
                                  </p:stCondLst>
                                  <p:childTnLst>
                                    <p:set>
                                      <p:cBhvr>
                                        <p:cTn id="15" dur="1" fill="hold">
                                          <p:stCondLst>
                                            <p:cond delay="0"/>
                                          </p:stCondLst>
                                        </p:cTn>
                                        <p:tgtEl>
                                          <p:spTgt spid="8204"/>
                                        </p:tgtEl>
                                        <p:attrNameLst>
                                          <p:attrName>style.visibility</p:attrName>
                                        </p:attrNameLst>
                                      </p:cBhvr>
                                      <p:to>
                                        <p:strVal val="visible"/>
                                      </p:to>
                                    </p:set>
                                    <p:animEffect transition="in" filter="blinds(horizontal)">
                                      <p:cBhvr>
                                        <p:cTn id="16" dur="500"/>
                                        <p:tgtEl>
                                          <p:spTgt spid="8204"/>
                                        </p:tgtEl>
                                      </p:cBhvr>
                                    </p:animEffect>
                                  </p:childTnLst>
                                </p:cTn>
                              </p:par>
                            </p:childTnLst>
                          </p:cTn>
                        </p:par>
                        <p:par>
                          <p:cTn id="17" fill="hold">
                            <p:stCondLst>
                              <p:cond delay="4500"/>
                            </p:stCondLst>
                            <p:childTnLst>
                              <p:par>
                                <p:cTn id="18" presetID="3" presetClass="entr" presetSubtype="10" fill="hold" grpId="0" nodeType="afterEffect">
                                  <p:stCondLst>
                                    <p:cond delay="2000"/>
                                  </p:stCondLst>
                                  <p:childTnLst>
                                    <p:set>
                                      <p:cBhvr>
                                        <p:cTn id="19" dur="1" fill="hold">
                                          <p:stCondLst>
                                            <p:cond delay="0"/>
                                          </p:stCondLst>
                                        </p:cTn>
                                        <p:tgtEl>
                                          <p:spTgt spid="8212"/>
                                        </p:tgtEl>
                                        <p:attrNameLst>
                                          <p:attrName>style.visibility</p:attrName>
                                        </p:attrNameLst>
                                      </p:cBhvr>
                                      <p:to>
                                        <p:strVal val="visible"/>
                                      </p:to>
                                    </p:set>
                                    <p:animEffect transition="in" filter="blinds(horizontal)">
                                      <p:cBhvr>
                                        <p:cTn id="20" dur="500"/>
                                        <p:tgtEl>
                                          <p:spTgt spid="8212"/>
                                        </p:tgtEl>
                                      </p:cBhvr>
                                    </p:animEffect>
                                  </p:childTnLst>
                                </p:cTn>
                              </p:par>
                            </p:childTnLst>
                          </p:cTn>
                        </p:par>
                        <p:par>
                          <p:cTn id="21" fill="hold">
                            <p:stCondLst>
                              <p:cond delay="7000"/>
                            </p:stCondLst>
                            <p:childTnLst>
                              <p:par>
                                <p:cTn id="22" presetID="3" presetClass="entr" presetSubtype="10" fill="hold" nodeType="afterEffect">
                                  <p:stCondLst>
                                    <p:cond delay="2000"/>
                                  </p:stCondLst>
                                  <p:childTnLst>
                                    <p:set>
                                      <p:cBhvr>
                                        <p:cTn id="23" dur="1" fill="hold">
                                          <p:stCondLst>
                                            <p:cond delay="0"/>
                                          </p:stCondLst>
                                        </p:cTn>
                                        <p:tgtEl>
                                          <p:spTgt spid="8209"/>
                                        </p:tgtEl>
                                        <p:attrNameLst>
                                          <p:attrName>style.visibility</p:attrName>
                                        </p:attrNameLst>
                                      </p:cBhvr>
                                      <p:to>
                                        <p:strVal val="visible"/>
                                      </p:to>
                                    </p:set>
                                    <p:animEffect transition="in" filter="blinds(horizontal)">
                                      <p:cBhvr>
                                        <p:cTn id="24" dur="500"/>
                                        <p:tgtEl>
                                          <p:spTgt spid="8209"/>
                                        </p:tgtEl>
                                      </p:cBhvr>
                                    </p:animEffect>
                                  </p:childTnLst>
                                </p:cTn>
                              </p:par>
                            </p:childTnLst>
                          </p:cTn>
                        </p:par>
                        <p:par>
                          <p:cTn id="25" fill="hold">
                            <p:stCondLst>
                              <p:cond delay="9500"/>
                            </p:stCondLst>
                            <p:childTnLst>
                              <p:par>
                                <p:cTn id="26" presetID="3" presetClass="entr" presetSubtype="10" fill="hold" nodeType="afterEffect">
                                  <p:stCondLst>
                                    <p:cond delay="2000"/>
                                  </p:stCondLst>
                                  <p:childTnLst>
                                    <p:set>
                                      <p:cBhvr>
                                        <p:cTn id="27" dur="1" fill="hold">
                                          <p:stCondLst>
                                            <p:cond delay="0"/>
                                          </p:stCondLst>
                                        </p:cTn>
                                        <p:tgtEl>
                                          <p:spTgt spid="8206"/>
                                        </p:tgtEl>
                                        <p:attrNameLst>
                                          <p:attrName>style.visibility</p:attrName>
                                        </p:attrNameLst>
                                      </p:cBhvr>
                                      <p:to>
                                        <p:strVal val="visible"/>
                                      </p:to>
                                    </p:set>
                                    <p:animEffect transition="in" filter="blinds(horizontal)">
                                      <p:cBhvr>
                                        <p:cTn id="28" dur="500"/>
                                        <p:tgtEl>
                                          <p:spTgt spid="8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1" grpId="0" animBg="1"/>
      <p:bldP spid="8204" grpId="0" autoUpdateAnimBg="0"/>
      <p:bldP spid="821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4"/>
          <p:cNvSpPr>
            <a:spLocks noChangeArrowheads="1"/>
          </p:cNvSpPr>
          <p:nvPr/>
        </p:nvSpPr>
        <p:spPr bwMode="auto">
          <a:xfrm>
            <a:off x="2426675" y="2009832"/>
            <a:ext cx="7772400" cy="476250"/>
          </a:xfrm>
          <a:prstGeom prst="rect">
            <a:avLst/>
          </a:prstGeom>
          <a:noFill/>
          <a:ln w="12700">
            <a:noFill/>
            <a:miter lim="800000"/>
            <a:headEnd/>
            <a:tailEnd/>
          </a:ln>
          <a:effectLst/>
        </p:spPr>
        <p:txBody>
          <a:bodyPr lIns="90488" tIns="44450" rIns="90488" bIns="44450"/>
          <a:lstStyle/>
          <a:p>
            <a:pPr>
              <a:lnSpc>
                <a:spcPct val="90000"/>
              </a:lnSpc>
              <a:spcBef>
                <a:spcPct val="20000"/>
              </a:spcBef>
              <a:buClr>
                <a:srgbClr val="66FFFF"/>
              </a:buClr>
              <a:buSzPct val="75000"/>
            </a:pPr>
            <a:r>
              <a:rPr lang="en-US" sz="3200" i="1" dirty="0">
                <a:latin typeface="Book Antiqua" pitchFamily="18" charset="0"/>
              </a:rPr>
              <a:t>y</a:t>
            </a:r>
            <a:r>
              <a:rPr lang="en-US" sz="3200" dirty="0">
                <a:latin typeface="Book Antiqua" pitchFamily="18" charset="0"/>
              </a:rPr>
              <a:t>-Intercept for the Estimated Regression Equation</a:t>
            </a:r>
          </a:p>
        </p:txBody>
      </p:sp>
      <p:sp>
        <p:nvSpPr>
          <p:cNvPr id="187394" name="Rectangle 2"/>
          <p:cNvSpPr>
            <a:spLocks noChangeArrowheads="1"/>
          </p:cNvSpPr>
          <p:nvPr/>
        </p:nvSpPr>
        <p:spPr bwMode="auto">
          <a:xfrm>
            <a:off x="4314090" y="3429000"/>
            <a:ext cx="3997569" cy="1436077"/>
          </a:xfrm>
          <a:prstGeom prst="rect">
            <a:avLst/>
          </a:prstGeom>
          <a:solidFill>
            <a:schemeClr val="accent2">
              <a:lumMod val="75000"/>
            </a:schemeClr>
          </a:solid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en-US"/>
          </a:p>
        </p:txBody>
      </p:sp>
      <p:graphicFrame>
        <p:nvGraphicFramePr>
          <p:cNvPr id="187403" name="Object 11"/>
          <p:cNvGraphicFramePr>
            <a:graphicFrameLocks noChangeAspect="1"/>
          </p:cNvGraphicFramePr>
          <p:nvPr>
            <p:extLst>
              <p:ext uri="{D42A27DB-BD31-4B8C-83A1-F6EECF244321}">
                <p14:modId xmlns:p14="http://schemas.microsoft.com/office/powerpoint/2010/main" val="73334550"/>
              </p:ext>
            </p:extLst>
          </p:nvPr>
        </p:nvGraphicFramePr>
        <p:xfrm>
          <a:off x="4718355" y="3603012"/>
          <a:ext cx="3189037" cy="898649"/>
        </p:xfrm>
        <a:graphic>
          <a:graphicData uri="http://schemas.openxmlformats.org/presentationml/2006/ole">
            <mc:AlternateContent xmlns:mc="http://schemas.openxmlformats.org/markup-compatibility/2006">
              <mc:Choice xmlns:v="urn:schemas-microsoft-com:vml" Requires="v">
                <p:oleObj spid="_x0000_s2101" name="Equation" r:id="rId4" imgW="647640" imgH="190440" progId="Equation.DSMT4">
                  <p:embed/>
                </p:oleObj>
              </mc:Choice>
              <mc:Fallback>
                <p:oleObj name="Equation" r:id="rId4" imgW="647640" imgH="190440" progId="Equation.DSMT4">
                  <p:embed/>
                  <p:pic>
                    <p:nvPicPr>
                      <p:cNvPr id="18740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355" y="3603012"/>
                        <a:ext cx="3189037" cy="898649"/>
                      </a:xfrm>
                      <a:prstGeom prst="rect">
                        <a:avLst/>
                      </a:prstGeom>
                      <a:noFill/>
                      <a:effectLst>
                        <a:outerShdw dist="17961" dir="2700000" algn="ctr" rotWithShape="0">
                          <a:schemeClr val="bg2"/>
                        </a:outerShdw>
                      </a:effectLst>
                    </p:spPr>
                  </p:pic>
                </p:oleObj>
              </mc:Fallback>
            </mc:AlternateContent>
          </a:graphicData>
        </a:graphic>
      </p:graphicFrame>
      <p:sp>
        <p:nvSpPr>
          <p:cNvPr id="7" name="TextBox 6">
            <a:extLst>
              <a:ext uri="{FF2B5EF4-FFF2-40B4-BE49-F238E27FC236}">
                <a16:creationId xmlns:a16="http://schemas.microsoft.com/office/drawing/2014/main" id="{49C1E74A-A5F6-4D91-9B4E-377C0980CF30}"/>
              </a:ext>
            </a:extLst>
          </p:cNvPr>
          <p:cNvSpPr txBox="1"/>
          <p:nvPr/>
        </p:nvSpPr>
        <p:spPr>
          <a:xfrm>
            <a:off x="1430216" y="492369"/>
            <a:ext cx="9249508" cy="769441"/>
          </a:xfrm>
          <a:prstGeom prst="rect">
            <a:avLst/>
          </a:prstGeom>
          <a:noFill/>
          <a:ln w="28575">
            <a:solidFill>
              <a:schemeClr val="accent2"/>
            </a:solidFill>
          </a:ln>
        </p:spPr>
        <p:txBody>
          <a:bodyPr wrap="square" rtlCol="0">
            <a:spAutoFit/>
          </a:bodyPr>
          <a:lstStyle/>
          <a:p>
            <a:pPr algn="ctr"/>
            <a:r>
              <a:rPr lang="en-US" sz="4400" b="1" dirty="0">
                <a:latin typeface="+mj-lt"/>
              </a:rPr>
              <a:t>LEAST SQUARES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dissolve">
                                      <p:cBhvr>
                                        <p:cTn id="7" dur="500"/>
                                        <p:tgtEl>
                                          <p:spTgt spid="187394"/>
                                        </p:tgtEl>
                                      </p:cBhvr>
                                    </p:animEffect>
                                  </p:childTnLst>
                                </p:cTn>
                              </p:par>
                            </p:childTnLst>
                          </p:cTn>
                        </p:par>
                        <p:par>
                          <p:cTn id="8" fill="hold">
                            <p:stCondLst>
                              <p:cond delay="500"/>
                            </p:stCondLst>
                            <p:childTnLst>
                              <p:par>
                                <p:cTn id="9" presetID="23" presetClass="entr" presetSubtype="272" fill="hold" nodeType="afterEffect">
                                  <p:stCondLst>
                                    <p:cond delay="1000"/>
                                  </p:stCondLst>
                                  <p:childTnLst>
                                    <p:set>
                                      <p:cBhvr>
                                        <p:cTn id="10" dur="1" fill="hold">
                                          <p:stCondLst>
                                            <p:cond delay="0"/>
                                          </p:stCondLst>
                                        </p:cTn>
                                        <p:tgtEl>
                                          <p:spTgt spid="187403"/>
                                        </p:tgtEl>
                                        <p:attrNameLst>
                                          <p:attrName>style.visibility</p:attrName>
                                        </p:attrNameLst>
                                      </p:cBhvr>
                                      <p:to>
                                        <p:strVal val="visible"/>
                                      </p:to>
                                    </p:set>
                                    <p:anim calcmode="lin" valueType="num">
                                      <p:cBhvr>
                                        <p:cTn id="11" dur="500" fill="hold"/>
                                        <p:tgtEl>
                                          <p:spTgt spid="187403"/>
                                        </p:tgtEl>
                                        <p:attrNameLst>
                                          <p:attrName>ppt_w</p:attrName>
                                        </p:attrNameLst>
                                      </p:cBhvr>
                                      <p:tavLst>
                                        <p:tav tm="0">
                                          <p:val>
                                            <p:strVal val="2/3*#ppt_w"/>
                                          </p:val>
                                        </p:tav>
                                        <p:tav tm="100000">
                                          <p:val>
                                            <p:strVal val="#ppt_w"/>
                                          </p:val>
                                        </p:tav>
                                      </p:tavLst>
                                    </p:anim>
                                    <p:anim calcmode="lin" valueType="num">
                                      <p:cBhvr>
                                        <p:cTn id="12" dur="500" fill="hold"/>
                                        <p:tgtEl>
                                          <p:spTgt spid="187403"/>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codingstartups.com/wp-content/uploads/2017/08/overfit.png">
            <a:extLst>
              <a:ext uri="{FF2B5EF4-FFF2-40B4-BE49-F238E27FC236}">
                <a16:creationId xmlns:a16="http://schemas.microsoft.com/office/drawing/2014/main" id="{F7FF7137-0ED3-47EF-83C4-F5654923A3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592" y="2485292"/>
            <a:ext cx="11792811" cy="29747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9284C84-39FB-4BB8-B83A-3F553A91A465}"/>
              </a:ext>
            </a:extLst>
          </p:cNvPr>
          <p:cNvSpPr txBox="1"/>
          <p:nvPr/>
        </p:nvSpPr>
        <p:spPr>
          <a:xfrm>
            <a:off x="738554" y="398585"/>
            <a:ext cx="10714892" cy="1446550"/>
          </a:xfrm>
          <a:prstGeom prst="rect">
            <a:avLst/>
          </a:prstGeom>
          <a:noFill/>
          <a:ln w="28575">
            <a:solidFill>
              <a:schemeClr val="accent2"/>
            </a:solidFill>
          </a:ln>
        </p:spPr>
        <p:txBody>
          <a:bodyPr wrap="square" rtlCol="0">
            <a:spAutoFit/>
          </a:bodyPr>
          <a:lstStyle/>
          <a:p>
            <a:pPr algn="ctr"/>
            <a:r>
              <a:rPr lang="en-US" sz="4400" b="1" dirty="0"/>
              <a:t>OVERCOMING OVERFIT USING REGULARIZATION</a:t>
            </a:r>
            <a:endParaRPr lang="en-US" sz="4400" dirty="0"/>
          </a:p>
        </p:txBody>
      </p:sp>
    </p:spTree>
    <p:extLst>
      <p:ext uri="{BB962C8B-B14F-4D97-AF65-F5344CB8AC3E}">
        <p14:creationId xmlns:p14="http://schemas.microsoft.com/office/powerpoint/2010/main" val="300175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B2FB726-1803-42C8-8215-3DBB7C6A0B56}"/>
              </a:ext>
            </a:extLst>
          </p:cNvPr>
          <p:cNvSpPr>
            <a:spLocks noGrp="1"/>
          </p:cNvSpPr>
          <p:nvPr>
            <p:ph type="title"/>
          </p:nvPr>
        </p:nvSpPr>
        <p:spPr>
          <a:xfrm>
            <a:off x="1115568" y="548640"/>
            <a:ext cx="10168128" cy="1179576"/>
          </a:xfrm>
        </p:spPr>
        <p:txBody>
          <a:bodyPr>
            <a:normAutofit fontScale="90000"/>
          </a:bodyPr>
          <a:lstStyle/>
          <a:p>
            <a:r>
              <a:rPr lang="en-US" b="1" dirty="0"/>
              <a:t>OVERCOMING OVERFIT USING REGULARIZATION</a:t>
            </a:r>
            <a:endParaRPr lang="en-IN" b="1"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42BBF79-DD8F-4653-87EA-EF48E37F6462}"/>
              </a:ext>
            </a:extLst>
          </p:cNvPr>
          <p:cNvSpPr>
            <a:spLocks noGrp="1"/>
          </p:cNvSpPr>
          <p:nvPr>
            <p:ph idx="1"/>
          </p:nvPr>
        </p:nvSpPr>
        <p:spPr>
          <a:xfrm>
            <a:off x="1115568" y="2481943"/>
            <a:ext cx="10168128" cy="3695020"/>
          </a:xfrm>
        </p:spPr>
        <p:txBody>
          <a:bodyPr>
            <a:normAutofit/>
          </a:bodyPr>
          <a:lstStyle/>
          <a:p>
            <a:r>
              <a:rPr lang="en-US" sz="2200" dirty="0"/>
              <a:t>One of the most common mechanisms for avoiding overfit is called regularization.</a:t>
            </a:r>
          </a:p>
          <a:p>
            <a:r>
              <a:rPr lang="en-US" sz="2200" dirty="0"/>
              <a:t>It constrains the machine learning algorithm to improve out-of-sample error, especially when noise is present.</a:t>
            </a:r>
          </a:p>
          <a:p>
            <a:r>
              <a:rPr lang="en-US" sz="2200" dirty="0"/>
              <a:t>OLS works well when number of observation n is bigger than the number of predictors p, </a:t>
            </a:r>
            <a:r>
              <a:rPr lang="en-US" sz="2200" dirty="0" err="1"/>
              <a:t>i</a:t>
            </a:r>
            <a:r>
              <a:rPr lang="en-US" sz="2200" dirty="0"/>
              <a:t>. e. n  p.</a:t>
            </a:r>
          </a:p>
          <a:p>
            <a:r>
              <a:rPr lang="en-US" sz="2200" dirty="0"/>
              <a:t> If n ≈ p, overfitting results into low accuracy on unseen observations  If n &lt; p, variance of estimates is infinite and OLS fails.</a:t>
            </a:r>
          </a:p>
          <a:p>
            <a:r>
              <a:rPr lang="en-US" sz="2200" dirty="0"/>
              <a:t> As a remedy, one can identify only relevant variables by feature selection</a:t>
            </a:r>
            <a:r>
              <a:rPr lang="en-IN" sz="2200" dirty="0"/>
              <a:t>.</a:t>
            </a:r>
            <a:endParaRPr lang="en-US" sz="2200" dirty="0"/>
          </a:p>
        </p:txBody>
      </p:sp>
      <p:pic>
        <p:nvPicPr>
          <p:cNvPr id="9" name="Picture 2" descr="Image result for rutgers university logo">
            <a:extLst>
              <a:ext uri="{FF2B5EF4-FFF2-40B4-BE49-F238E27FC236}">
                <a16:creationId xmlns:a16="http://schemas.microsoft.com/office/drawing/2014/main" id="{85272450-8FE3-46A9-840F-D922FC9557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15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7CA210-7FA6-45AF-8B45-87DB87BEB878}"/>
              </a:ext>
            </a:extLst>
          </p:cNvPr>
          <p:cNvSpPr>
            <a:spLocks noGrp="1"/>
          </p:cNvSpPr>
          <p:nvPr>
            <p:ph type="title"/>
          </p:nvPr>
        </p:nvSpPr>
        <p:spPr>
          <a:xfrm>
            <a:off x="1115568" y="548640"/>
            <a:ext cx="10168128" cy="1179576"/>
          </a:xfrm>
        </p:spPr>
        <p:txBody>
          <a:bodyPr>
            <a:normAutofit/>
          </a:bodyPr>
          <a:lstStyle/>
          <a:p>
            <a:r>
              <a:rPr lang="en-IN" b="1" dirty="0"/>
              <a:t>RIDGE REGRESSION</a:t>
            </a:r>
            <a:endParaRPr lang="en-IN"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5E6A07-1FD5-424E-8DCA-9EE965299A3E}"/>
              </a:ext>
            </a:extLst>
          </p:cNvPr>
          <p:cNvSpPr>
            <a:spLocks noGrp="1"/>
          </p:cNvSpPr>
          <p:nvPr>
            <p:ph idx="1"/>
          </p:nvPr>
        </p:nvSpPr>
        <p:spPr>
          <a:xfrm>
            <a:off x="1115568" y="2724155"/>
            <a:ext cx="10168128" cy="2523811"/>
          </a:xfrm>
        </p:spPr>
        <p:txBody>
          <a:bodyPr>
            <a:noAutofit/>
          </a:bodyPr>
          <a:lstStyle/>
          <a:p>
            <a:r>
              <a:rPr lang="en-US" sz="2400" dirty="0"/>
              <a:t>Ridge regression is an extension for linear regression. It’s basically a regularized linear regression model. The λ parameter is a scalar that should be learned as well, using a method called </a:t>
            </a:r>
            <a:r>
              <a:rPr lang="en-US" sz="2400" b="1" dirty="0"/>
              <a:t>cross validation</a:t>
            </a:r>
            <a:r>
              <a:rPr lang="en-US" sz="2400" dirty="0"/>
              <a:t> that will be discussed in another post.</a:t>
            </a:r>
          </a:p>
          <a:p>
            <a:pPr marL="0" indent="0">
              <a:buNone/>
            </a:pPr>
            <a:endParaRPr lang="en-US" sz="2400" dirty="0"/>
          </a:p>
          <a:p>
            <a:r>
              <a:rPr lang="en-US" sz="2400" dirty="0"/>
              <a:t>A super important fact we need to notice about ridge regression is that it enforces the β coefficients to be lower, but it </a:t>
            </a:r>
            <a:r>
              <a:rPr lang="en-US" sz="2400" b="1" dirty="0"/>
              <a:t>does not</a:t>
            </a:r>
            <a:r>
              <a:rPr lang="en-US" sz="2400" dirty="0"/>
              <a:t> enforce them to be zero. That is, it will not get rid of irrelevant features but rather </a:t>
            </a:r>
            <a:r>
              <a:rPr lang="en-US" sz="2400" b="1" dirty="0"/>
              <a:t>minimize their impact on the trained model</a:t>
            </a:r>
            <a:r>
              <a:rPr lang="en-US" sz="2400" dirty="0"/>
              <a:t>.</a:t>
            </a:r>
          </a:p>
        </p:txBody>
      </p:sp>
      <p:pic>
        <p:nvPicPr>
          <p:cNvPr id="9" name="Picture 2" descr="Image result for rutgers university logo">
            <a:extLst>
              <a:ext uri="{FF2B5EF4-FFF2-40B4-BE49-F238E27FC236}">
                <a16:creationId xmlns:a16="http://schemas.microsoft.com/office/drawing/2014/main" id="{A87AAE4F-2A70-4C8F-AE5A-5FF1DB0847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396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descr="https://codingstartups.com/wp-content/uploads/2017/08/ridge.png">
            <a:extLst>
              <a:ext uri="{FF2B5EF4-FFF2-40B4-BE49-F238E27FC236}">
                <a16:creationId xmlns:a16="http://schemas.microsoft.com/office/drawing/2014/main" id="{9B9F7F8E-0CD7-4EE0-925B-44A220FC72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62908" y="1124112"/>
            <a:ext cx="7866183" cy="557106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EDCDBCB-BFD0-47E2-A3FF-AB637EF1AF55}"/>
              </a:ext>
            </a:extLst>
          </p:cNvPr>
          <p:cNvSpPr txBox="1"/>
          <p:nvPr/>
        </p:nvSpPr>
        <p:spPr>
          <a:xfrm>
            <a:off x="2250831" y="398585"/>
            <a:ext cx="7778260" cy="769441"/>
          </a:xfrm>
          <a:prstGeom prst="rect">
            <a:avLst/>
          </a:prstGeom>
          <a:noFill/>
          <a:ln w="28575">
            <a:solidFill>
              <a:schemeClr val="accent2"/>
            </a:solidFill>
          </a:ln>
        </p:spPr>
        <p:txBody>
          <a:bodyPr wrap="square" rtlCol="0">
            <a:spAutoFit/>
          </a:bodyPr>
          <a:lstStyle/>
          <a:p>
            <a:pPr algn="ctr"/>
            <a:r>
              <a:rPr lang="en-IN" sz="4400" b="1" dirty="0"/>
              <a:t>RIDGE REGRESSION</a:t>
            </a:r>
            <a:endParaRPr lang="en-US" sz="4400" dirty="0"/>
          </a:p>
        </p:txBody>
      </p:sp>
      <p:pic>
        <p:nvPicPr>
          <p:cNvPr id="5" name="Picture 2" descr="Image result for rutgers university logo">
            <a:extLst>
              <a:ext uri="{FF2B5EF4-FFF2-40B4-BE49-F238E27FC236}">
                <a16:creationId xmlns:a16="http://schemas.microsoft.com/office/drawing/2014/main" id="{8FF3172A-41F8-406C-8500-4336E422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29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ftr" sz="quarter" idx="11"/>
          </p:nvPr>
        </p:nvSpPr>
        <p:spPr>
          <a:xfrm>
            <a:off x="4038600" y="6356350"/>
            <a:ext cx="4114800" cy="365125"/>
          </a:xfrm>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spcBef>
                <a:spcPts val="71"/>
              </a:spcBef>
            </a:pPr>
            <a:r>
              <a:rPr lang="en-IN" spc="-5" dirty="0"/>
              <a:t>University of Costa</a:t>
            </a:r>
            <a:r>
              <a:rPr lang="en-IN" spc="-40" dirty="0"/>
              <a:t> </a:t>
            </a:r>
            <a:r>
              <a:rPr lang="en-IN" spc="-5" dirty="0"/>
              <a:t>Rica</a:t>
            </a:r>
            <a:endParaRPr spc="-4" dirty="0"/>
          </a:p>
        </p:txBody>
      </p:sp>
      <p:sp>
        <p:nvSpPr>
          <p:cNvPr id="3" name="object 3"/>
          <p:cNvSpPr txBox="1"/>
          <p:nvPr/>
        </p:nvSpPr>
        <p:spPr>
          <a:xfrm>
            <a:off x="1982690" y="1879608"/>
            <a:ext cx="8757138" cy="1881445"/>
          </a:xfrm>
          <a:prstGeom prst="rect">
            <a:avLst/>
          </a:prstGeom>
        </p:spPr>
        <p:txBody>
          <a:bodyPr vert="horz" wrap="square" lIns="0" tIns="9049" rIns="0" bIns="0" rtlCol="0">
            <a:spAutoFit/>
          </a:bodyPr>
          <a:lstStyle/>
          <a:p>
            <a:pPr marL="351949" marR="152876" indent="-342900">
              <a:spcBef>
                <a:spcPts val="71"/>
              </a:spcBef>
              <a:buFont typeface="Arial" panose="020B0604020202020204" pitchFamily="34" charset="0"/>
              <a:buChar char="•"/>
              <a:tabLst>
                <a:tab pos="395764" algn="l"/>
                <a:tab pos="396240" algn="l"/>
              </a:tabLst>
            </a:pPr>
            <a:r>
              <a:rPr sz="2400" spc="-4" dirty="0">
                <a:cs typeface="Arial"/>
              </a:rPr>
              <a:t>Ridge </a:t>
            </a:r>
            <a:r>
              <a:rPr sz="2400" dirty="0">
                <a:cs typeface="Arial"/>
              </a:rPr>
              <a:t>regression shrinks </a:t>
            </a:r>
            <a:r>
              <a:rPr sz="2400" spc="-4" dirty="0">
                <a:cs typeface="Arial"/>
              </a:rPr>
              <a:t>the </a:t>
            </a:r>
            <a:r>
              <a:rPr sz="2400" dirty="0">
                <a:cs typeface="Arial"/>
              </a:rPr>
              <a:t>regression  </a:t>
            </a:r>
            <a:r>
              <a:rPr sz="2400" spc="-4" dirty="0">
                <a:cs typeface="Arial"/>
              </a:rPr>
              <a:t>coefficients by imposing a penalty on </a:t>
            </a:r>
            <a:r>
              <a:rPr sz="2400" dirty="0">
                <a:cs typeface="Arial"/>
              </a:rPr>
              <a:t>their  size.</a:t>
            </a:r>
            <a:endParaRPr lang="en-US" sz="2400" dirty="0">
              <a:cs typeface="Arial"/>
            </a:endParaRPr>
          </a:p>
          <a:p>
            <a:pPr marL="351949" marR="152876" indent="-342900">
              <a:spcBef>
                <a:spcPts val="71"/>
              </a:spcBef>
              <a:buFont typeface="Arial" panose="020B0604020202020204" pitchFamily="34" charset="0"/>
              <a:buChar char="•"/>
              <a:tabLst>
                <a:tab pos="395764" algn="l"/>
                <a:tab pos="396240" algn="l"/>
              </a:tabLst>
            </a:pPr>
            <a:endParaRPr lang="en-US" sz="2400" spc="-4" dirty="0">
              <a:cs typeface="Arial"/>
            </a:endParaRPr>
          </a:p>
          <a:p>
            <a:pPr marL="351949" marR="152876" indent="-342900">
              <a:spcBef>
                <a:spcPts val="71"/>
              </a:spcBef>
              <a:buFont typeface="Arial" panose="020B0604020202020204" pitchFamily="34" charset="0"/>
              <a:buChar char="•"/>
              <a:tabLst>
                <a:tab pos="395764" algn="l"/>
                <a:tab pos="396240" algn="l"/>
              </a:tabLst>
            </a:pPr>
            <a:r>
              <a:rPr sz="2400" spc="-4" dirty="0">
                <a:cs typeface="Arial"/>
              </a:rPr>
              <a:t>The ridge coefficients minimize a </a:t>
            </a:r>
            <a:r>
              <a:rPr sz="2400" dirty="0">
                <a:cs typeface="Arial"/>
              </a:rPr>
              <a:t>penalized  </a:t>
            </a:r>
            <a:r>
              <a:rPr sz="2400" spc="-4" dirty="0">
                <a:cs typeface="Arial"/>
              </a:rPr>
              <a:t>residual sum of</a:t>
            </a:r>
            <a:r>
              <a:rPr sz="2400" spc="4" dirty="0">
                <a:cs typeface="Arial"/>
              </a:rPr>
              <a:t> </a:t>
            </a:r>
            <a:r>
              <a:rPr sz="2400" spc="-4" dirty="0">
                <a:cs typeface="Arial"/>
              </a:rPr>
              <a:t>squares:</a:t>
            </a:r>
            <a:endParaRPr sz="2400" dirty="0">
              <a:cs typeface="Arial"/>
            </a:endParaRPr>
          </a:p>
        </p:txBody>
      </p:sp>
      <p:sp>
        <p:nvSpPr>
          <p:cNvPr id="4" name="object 4"/>
          <p:cNvSpPr/>
          <p:nvPr/>
        </p:nvSpPr>
        <p:spPr>
          <a:xfrm>
            <a:off x="3024704" y="4472635"/>
            <a:ext cx="6142592" cy="774753"/>
          </a:xfrm>
          <a:prstGeom prst="rect">
            <a:avLst/>
          </a:prstGeom>
          <a:blipFill>
            <a:blip r:embed="rId2" cstate="print"/>
            <a:stretch>
              <a:fillRect/>
            </a:stretch>
          </a:blipFill>
          <a:ln>
            <a:solidFill>
              <a:schemeClr val="accent2">
                <a:lumMod val="75000"/>
              </a:schemeClr>
            </a:solidFill>
          </a:ln>
        </p:spPr>
        <p:txBody>
          <a:bodyPr wrap="square" lIns="0" tIns="0" rIns="0" bIns="0" rtlCol="0"/>
          <a:lstStyle/>
          <a:p>
            <a:endParaRPr sz="1350" dirty="0"/>
          </a:p>
        </p:txBody>
      </p:sp>
      <p:sp>
        <p:nvSpPr>
          <p:cNvPr id="5" name="object 5"/>
          <p:cNvSpPr/>
          <p:nvPr/>
        </p:nvSpPr>
        <p:spPr>
          <a:xfrm>
            <a:off x="4929890" y="5193557"/>
            <a:ext cx="2862739" cy="216218"/>
          </a:xfrm>
          <a:custGeom>
            <a:avLst/>
            <a:gdLst/>
            <a:ahLst/>
            <a:cxnLst/>
            <a:rect l="l" t="t" r="r" b="b"/>
            <a:pathLst>
              <a:path w="3816984" h="288289">
                <a:moveTo>
                  <a:pt x="3816477" y="0"/>
                </a:moveTo>
                <a:lnTo>
                  <a:pt x="3814583" y="56042"/>
                </a:lnTo>
                <a:lnTo>
                  <a:pt x="3809428" y="101822"/>
                </a:lnTo>
                <a:lnTo>
                  <a:pt x="3801796" y="132695"/>
                </a:lnTo>
                <a:lnTo>
                  <a:pt x="3792474" y="144018"/>
                </a:lnTo>
                <a:lnTo>
                  <a:pt x="1932178" y="144018"/>
                </a:lnTo>
                <a:lnTo>
                  <a:pt x="1922855" y="155322"/>
                </a:lnTo>
                <a:lnTo>
                  <a:pt x="1915223" y="186166"/>
                </a:lnTo>
                <a:lnTo>
                  <a:pt x="1910068" y="231939"/>
                </a:lnTo>
                <a:lnTo>
                  <a:pt x="1908175" y="288036"/>
                </a:lnTo>
                <a:lnTo>
                  <a:pt x="1906299" y="231939"/>
                </a:lnTo>
                <a:lnTo>
                  <a:pt x="1901174" y="186166"/>
                </a:lnTo>
                <a:lnTo>
                  <a:pt x="1893548" y="155322"/>
                </a:lnTo>
                <a:lnTo>
                  <a:pt x="1884171" y="144018"/>
                </a:lnTo>
                <a:lnTo>
                  <a:pt x="24003" y="144018"/>
                </a:lnTo>
                <a:lnTo>
                  <a:pt x="14680" y="132695"/>
                </a:lnTo>
                <a:lnTo>
                  <a:pt x="7048" y="101822"/>
                </a:lnTo>
                <a:lnTo>
                  <a:pt x="1893" y="56042"/>
                </a:lnTo>
                <a:lnTo>
                  <a:pt x="0" y="0"/>
                </a:lnTo>
              </a:path>
            </a:pathLst>
          </a:custGeom>
          <a:ln w="28575">
            <a:solidFill>
              <a:srgbClr val="FF0000"/>
            </a:solidFill>
          </a:ln>
        </p:spPr>
        <p:txBody>
          <a:bodyPr wrap="square" lIns="0" tIns="0" rIns="0" bIns="0" rtlCol="0"/>
          <a:lstStyle/>
          <a:p>
            <a:endParaRPr sz="1350"/>
          </a:p>
        </p:txBody>
      </p:sp>
      <p:sp>
        <p:nvSpPr>
          <p:cNvPr id="6" name="object 6"/>
          <p:cNvSpPr/>
          <p:nvPr/>
        </p:nvSpPr>
        <p:spPr>
          <a:xfrm>
            <a:off x="7954268" y="5193557"/>
            <a:ext cx="1134904" cy="216218"/>
          </a:xfrm>
          <a:custGeom>
            <a:avLst/>
            <a:gdLst/>
            <a:ahLst/>
            <a:cxnLst/>
            <a:rect l="l" t="t" r="r" b="b"/>
            <a:pathLst>
              <a:path w="1513204" h="288289">
                <a:moveTo>
                  <a:pt x="1512697" y="0"/>
                </a:moveTo>
                <a:lnTo>
                  <a:pt x="1510803" y="56042"/>
                </a:lnTo>
                <a:lnTo>
                  <a:pt x="1505648" y="101822"/>
                </a:lnTo>
                <a:lnTo>
                  <a:pt x="1498016" y="132695"/>
                </a:lnTo>
                <a:lnTo>
                  <a:pt x="1488694" y="144018"/>
                </a:lnTo>
                <a:lnTo>
                  <a:pt x="780287" y="144018"/>
                </a:lnTo>
                <a:lnTo>
                  <a:pt x="770965" y="155322"/>
                </a:lnTo>
                <a:lnTo>
                  <a:pt x="763333" y="186166"/>
                </a:lnTo>
                <a:lnTo>
                  <a:pt x="758178" y="231939"/>
                </a:lnTo>
                <a:lnTo>
                  <a:pt x="756284" y="288036"/>
                </a:lnTo>
                <a:lnTo>
                  <a:pt x="754409" y="231939"/>
                </a:lnTo>
                <a:lnTo>
                  <a:pt x="749284" y="186166"/>
                </a:lnTo>
                <a:lnTo>
                  <a:pt x="741658" y="155322"/>
                </a:lnTo>
                <a:lnTo>
                  <a:pt x="732281" y="144018"/>
                </a:lnTo>
                <a:lnTo>
                  <a:pt x="24002" y="144018"/>
                </a:lnTo>
                <a:lnTo>
                  <a:pt x="14626" y="132695"/>
                </a:lnTo>
                <a:lnTo>
                  <a:pt x="7000" y="101822"/>
                </a:lnTo>
                <a:lnTo>
                  <a:pt x="1875" y="56042"/>
                </a:lnTo>
                <a:lnTo>
                  <a:pt x="0" y="0"/>
                </a:lnTo>
              </a:path>
            </a:pathLst>
          </a:custGeom>
          <a:ln w="28575">
            <a:solidFill>
              <a:srgbClr val="FF0000"/>
            </a:solidFill>
          </a:ln>
        </p:spPr>
        <p:txBody>
          <a:bodyPr wrap="square" lIns="0" tIns="0" rIns="0" bIns="0" rtlCol="0"/>
          <a:lstStyle/>
          <a:p>
            <a:endParaRPr sz="1350"/>
          </a:p>
        </p:txBody>
      </p:sp>
      <p:sp>
        <p:nvSpPr>
          <p:cNvPr id="7" name="object 7"/>
          <p:cNvSpPr txBox="1"/>
          <p:nvPr/>
        </p:nvSpPr>
        <p:spPr>
          <a:xfrm>
            <a:off x="6123753" y="5429720"/>
            <a:ext cx="501968" cy="286617"/>
          </a:xfrm>
          <a:prstGeom prst="rect">
            <a:avLst/>
          </a:prstGeom>
        </p:spPr>
        <p:txBody>
          <a:bodyPr vert="horz" wrap="square" lIns="0" tIns="9525" rIns="0" bIns="0" rtlCol="0">
            <a:spAutoFit/>
          </a:bodyPr>
          <a:lstStyle/>
          <a:p>
            <a:pPr marL="9525">
              <a:spcBef>
                <a:spcPts val="75"/>
              </a:spcBef>
            </a:pPr>
            <a:r>
              <a:rPr spc="-4" dirty="0">
                <a:latin typeface="Arial"/>
                <a:cs typeface="Arial"/>
              </a:rPr>
              <a:t>Loss</a:t>
            </a:r>
            <a:endParaRPr>
              <a:latin typeface="Arial"/>
              <a:cs typeface="Arial"/>
            </a:endParaRPr>
          </a:p>
        </p:txBody>
      </p:sp>
      <p:sp>
        <p:nvSpPr>
          <p:cNvPr id="8" name="object 8"/>
          <p:cNvSpPr txBox="1"/>
          <p:nvPr/>
        </p:nvSpPr>
        <p:spPr>
          <a:xfrm>
            <a:off x="8131242" y="5483669"/>
            <a:ext cx="780098" cy="286617"/>
          </a:xfrm>
          <a:prstGeom prst="rect">
            <a:avLst/>
          </a:prstGeom>
        </p:spPr>
        <p:txBody>
          <a:bodyPr vert="horz" wrap="square" lIns="0" tIns="9525" rIns="0" bIns="0" rtlCol="0">
            <a:spAutoFit/>
          </a:bodyPr>
          <a:lstStyle/>
          <a:p>
            <a:pPr marL="9525">
              <a:spcBef>
                <a:spcPts val="75"/>
              </a:spcBef>
            </a:pPr>
            <a:r>
              <a:rPr spc="-4" dirty="0">
                <a:latin typeface="Arial"/>
                <a:cs typeface="Arial"/>
              </a:rPr>
              <a:t>P</a:t>
            </a:r>
            <a:r>
              <a:rPr spc="-11" dirty="0">
                <a:latin typeface="Arial"/>
                <a:cs typeface="Arial"/>
              </a:rPr>
              <a:t>e</a:t>
            </a:r>
            <a:r>
              <a:rPr spc="-4" dirty="0">
                <a:latin typeface="Arial"/>
                <a:cs typeface="Arial"/>
              </a:rPr>
              <a:t>na</a:t>
            </a:r>
            <a:r>
              <a:rPr spc="-11" dirty="0">
                <a:latin typeface="Arial"/>
                <a:cs typeface="Arial"/>
              </a:rPr>
              <a:t>l</a:t>
            </a:r>
            <a:r>
              <a:rPr dirty="0">
                <a:latin typeface="Arial"/>
                <a:cs typeface="Arial"/>
              </a:rPr>
              <a:t>ty</a:t>
            </a:r>
            <a:endParaRPr>
              <a:latin typeface="Arial"/>
              <a:cs typeface="Arial"/>
            </a:endParaRPr>
          </a:p>
        </p:txBody>
      </p:sp>
      <p:sp>
        <p:nvSpPr>
          <p:cNvPr id="12" name="TextBox 11">
            <a:extLst>
              <a:ext uri="{FF2B5EF4-FFF2-40B4-BE49-F238E27FC236}">
                <a16:creationId xmlns:a16="http://schemas.microsoft.com/office/drawing/2014/main" id="{E2173845-8CA0-4236-8D90-2160A1C3FE3B}"/>
              </a:ext>
            </a:extLst>
          </p:cNvPr>
          <p:cNvSpPr txBox="1"/>
          <p:nvPr/>
        </p:nvSpPr>
        <p:spPr>
          <a:xfrm>
            <a:off x="2250831" y="398585"/>
            <a:ext cx="7778260" cy="769441"/>
          </a:xfrm>
          <a:prstGeom prst="rect">
            <a:avLst/>
          </a:prstGeom>
          <a:noFill/>
          <a:ln w="28575">
            <a:solidFill>
              <a:schemeClr val="accent2"/>
            </a:solidFill>
          </a:ln>
        </p:spPr>
        <p:txBody>
          <a:bodyPr wrap="square" rtlCol="0">
            <a:spAutoFit/>
          </a:bodyPr>
          <a:lstStyle/>
          <a:p>
            <a:pPr algn="ctr"/>
            <a:r>
              <a:rPr lang="en-IN" sz="4400" b="1" dirty="0"/>
              <a:t>RIDGE REGRESSION</a:t>
            </a:r>
            <a:endParaRPr lang="en-US" sz="4400" dirty="0"/>
          </a:p>
        </p:txBody>
      </p:sp>
      <p:pic>
        <p:nvPicPr>
          <p:cNvPr id="14" name="Picture 2" descr="Image result for rutgers university logo">
            <a:extLst>
              <a:ext uri="{FF2B5EF4-FFF2-40B4-BE49-F238E27FC236}">
                <a16:creationId xmlns:a16="http://schemas.microsoft.com/office/drawing/2014/main" id="{11A55A19-55ED-46EA-8B43-D20DFB9E5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000" b="0" i="0" kern="1200">
                <a:solidFill>
                  <a:schemeClr val="tx1"/>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25">
              <a:spcBef>
                <a:spcPts val="71"/>
              </a:spcBef>
            </a:pPr>
            <a:r>
              <a:rPr lang="en-IN" spc="-5"/>
              <a:t>University of Costa</a:t>
            </a:r>
            <a:r>
              <a:rPr lang="en-IN" spc="-40"/>
              <a:t> </a:t>
            </a:r>
            <a:r>
              <a:rPr lang="en-IN" spc="-5"/>
              <a:t>Rica</a:t>
            </a:r>
            <a:endParaRPr spc="-4" dirty="0"/>
          </a:p>
        </p:txBody>
      </p:sp>
      <p:sp>
        <p:nvSpPr>
          <p:cNvPr id="3" name="object 3"/>
          <p:cNvSpPr txBox="1"/>
          <p:nvPr/>
        </p:nvSpPr>
        <p:spPr>
          <a:xfrm>
            <a:off x="2436262" y="1832537"/>
            <a:ext cx="6560465" cy="332303"/>
          </a:xfrm>
          <a:prstGeom prst="rect">
            <a:avLst/>
          </a:prstGeom>
        </p:spPr>
        <p:txBody>
          <a:bodyPr vert="horz" wrap="square" lIns="0" tIns="9049" rIns="0" bIns="0" rtlCol="0">
            <a:spAutoFit/>
          </a:bodyPr>
          <a:lstStyle/>
          <a:p>
            <a:pPr marL="351949" indent="-342900">
              <a:spcBef>
                <a:spcPts val="71"/>
              </a:spcBef>
              <a:buFont typeface="Arial" panose="020B0604020202020204" pitchFamily="34" charset="0"/>
              <a:buChar char="•"/>
              <a:tabLst>
                <a:tab pos="395764" algn="l"/>
                <a:tab pos="396240" algn="l"/>
              </a:tabLst>
            </a:pPr>
            <a:r>
              <a:rPr sz="2100" spc="-8" dirty="0">
                <a:latin typeface="Arial"/>
                <a:cs typeface="Arial"/>
              </a:rPr>
              <a:t>Writing </a:t>
            </a:r>
            <a:r>
              <a:rPr sz="2100" dirty="0">
                <a:latin typeface="Arial"/>
                <a:cs typeface="Arial"/>
              </a:rPr>
              <a:t>this criterion </a:t>
            </a:r>
            <a:r>
              <a:rPr sz="2100" spc="-4" dirty="0">
                <a:latin typeface="Arial"/>
                <a:cs typeface="Arial"/>
              </a:rPr>
              <a:t>in </a:t>
            </a:r>
            <a:r>
              <a:rPr sz="2100" dirty="0">
                <a:latin typeface="Arial"/>
                <a:cs typeface="Arial"/>
              </a:rPr>
              <a:t>matrix form </a:t>
            </a:r>
            <a:r>
              <a:rPr sz="2100" spc="-4" dirty="0">
                <a:latin typeface="Arial"/>
                <a:cs typeface="Arial"/>
              </a:rPr>
              <a:t>we</a:t>
            </a:r>
            <a:r>
              <a:rPr sz="2100" spc="-34" dirty="0">
                <a:latin typeface="Arial"/>
                <a:cs typeface="Arial"/>
              </a:rPr>
              <a:t> </a:t>
            </a:r>
            <a:r>
              <a:rPr sz="2100" dirty="0">
                <a:latin typeface="Arial"/>
                <a:cs typeface="Arial"/>
              </a:rPr>
              <a:t>have:</a:t>
            </a:r>
          </a:p>
        </p:txBody>
      </p:sp>
      <p:sp>
        <p:nvSpPr>
          <p:cNvPr id="4" name="object 4"/>
          <p:cNvSpPr/>
          <p:nvPr/>
        </p:nvSpPr>
        <p:spPr>
          <a:xfrm>
            <a:off x="3151345" y="2653811"/>
            <a:ext cx="5629275" cy="371475"/>
          </a:xfrm>
          <a:prstGeom prst="rect">
            <a:avLst/>
          </a:prstGeom>
          <a:blipFill>
            <a:blip r:embed="rId2" cstate="print"/>
            <a:stretch>
              <a:fillRect/>
            </a:stretch>
          </a:blipFill>
        </p:spPr>
        <p:txBody>
          <a:bodyPr wrap="square" lIns="0" tIns="0" rIns="0" bIns="0" rtlCol="0"/>
          <a:lstStyle/>
          <a:p>
            <a:endParaRPr sz="1350"/>
          </a:p>
        </p:txBody>
      </p:sp>
      <p:sp>
        <p:nvSpPr>
          <p:cNvPr id="5" name="object 5"/>
          <p:cNvSpPr txBox="1"/>
          <p:nvPr/>
        </p:nvSpPr>
        <p:spPr>
          <a:xfrm>
            <a:off x="2436262" y="3593684"/>
            <a:ext cx="5902287" cy="378469"/>
          </a:xfrm>
          <a:prstGeom prst="rect">
            <a:avLst/>
          </a:prstGeom>
        </p:spPr>
        <p:txBody>
          <a:bodyPr vert="horz" wrap="square" lIns="0" tIns="9049" rIns="0" bIns="0" rtlCol="0">
            <a:spAutoFit/>
          </a:bodyPr>
          <a:lstStyle/>
          <a:p>
            <a:pPr marL="351949" indent="-342900">
              <a:spcBef>
                <a:spcPts val="71"/>
              </a:spcBef>
              <a:buFont typeface="Arial" panose="020B0604020202020204" pitchFamily="34" charset="0"/>
              <a:buChar char="•"/>
              <a:tabLst>
                <a:tab pos="395764" algn="l"/>
                <a:tab pos="396240" algn="l"/>
              </a:tabLst>
            </a:pPr>
            <a:r>
              <a:rPr sz="2400" spc="-4" dirty="0">
                <a:cs typeface="Arial"/>
              </a:rPr>
              <a:t>Then the ridge </a:t>
            </a:r>
            <a:r>
              <a:rPr sz="2400" dirty="0">
                <a:cs typeface="Arial"/>
              </a:rPr>
              <a:t>regression solutions</a:t>
            </a:r>
            <a:r>
              <a:rPr sz="2400" spc="4" dirty="0">
                <a:cs typeface="Arial"/>
              </a:rPr>
              <a:t> </a:t>
            </a:r>
            <a:r>
              <a:rPr sz="2400" dirty="0">
                <a:cs typeface="Arial"/>
              </a:rPr>
              <a:t>is:</a:t>
            </a:r>
          </a:p>
        </p:txBody>
      </p:sp>
      <p:sp>
        <p:nvSpPr>
          <p:cNvPr id="6" name="object 6"/>
          <p:cNvSpPr/>
          <p:nvPr/>
        </p:nvSpPr>
        <p:spPr>
          <a:xfrm>
            <a:off x="3950874" y="4840025"/>
            <a:ext cx="4086225" cy="392906"/>
          </a:xfrm>
          <a:prstGeom prst="rect">
            <a:avLst/>
          </a:prstGeom>
          <a:blipFill>
            <a:blip r:embed="rId3" cstate="print"/>
            <a:stretch>
              <a:fillRect/>
            </a:stretch>
          </a:blipFill>
        </p:spPr>
        <p:txBody>
          <a:bodyPr wrap="square" lIns="0" tIns="0" rIns="0" bIns="0" rtlCol="0"/>
          <a:lstStyle/>
          <a:p>
            <a:endParaRPr sz="1350"/>
          </a:p>
        </p:txBody>
      </p:sp>
      <p:sp>
        <p:nvSpPr>
          <p:cNvPr id="7" name="object 7"/>
          <p:cNvSpPr/>
          <p:nvPr/>
        </p:nvSpPr>
        <p:spPr>
          <a:xfrm>
            <a:off x="3778567" y="4630865"/>
            <a:ext cx="4374833" cy="810101"/>
          </a:xfrm>
          <a:custGeom>
            <a:avLst/>
            <a:gdLst/>
            <a:ahLst/>
            <a:cxnLst/>
            <a:rect l="l" t="t" r="r" b="b"/>
            <a:pathLst>
              <a:path w="5833109" h="1080135">
                <a:moveTo>
                  <a:pt x="0" y="1080122"/>
                </a:moveTo>
                <a:lnTo>
                  <a:pt x="5832602" y="1080122"/>
                </a:lnTo>
                <a:lnTo>
                  <a:pt x="5832602" y="0"/>
                </a:lnTo>
                <a:lnTo>
                  <a:pt x="0" y="0"/>
                </a:lnTo>
                <a:lnTo>
                  <a:pt x="0" y="1080122"/>
                </a:lnTo>
                <a:close/>
              </a:path>
            </a:pathLst>
          </a:custGeom>
          <a:ln w="25400">
            <a:solidFill>
              <a:schemeClr val="accent2"/>
            </a:solidFill>
          </a:ln>
        </p:spPr>
        <p:txBody>
          <a:bodyPr wrap="square" lIns="0" tIns="0" rIns="0" bIns="0" rtlCol="0"/>
          <a:lstStyle/>
          <a:p>
            <a:endParaRPr sz="1350"/>
          </a:p>
        </p:txBody>
      </p:sp>
      <p:sp>
        <p:nvSpPr>
          <p:cNvPr id="11" name="TextBox 10">
            <a:extLst>
              <a:ext uri="{FF2B5EF4-FFF2-40B4-BE49-F238E27FC236}">
                <a16:creationId xmlns:a16="http://schemas.microsoft.com/office/drawing/2014/main" id="{D907738B-3A8D-45D7-9E73-F5353030ABD9}"/>
              </a:ext>
            </a:extLst>
          </p:cNvPr>
          <p:cNvSpPr txBox="1"/>
          <p:nvPr/>
        </p:nvSpPr>
        <p:spPr>
          <a:xfrm>
            <a:off x="2250831" y="398585"/>
            <a:ext cx="7778260" cy="769441"/>
          </a:xfrm>
          <a:prstGeom prst="rect">
            <a:avLst/>
          </a:prstGeom>
          <a:noFill/>
          <a:ln w="28575">
            <a:solidFill>
              <a:schemeClr val="accent2"/>
            </a:solidFill>
          </a:ln>
        </p:spPr>
        <p:txBody>
          <a:bodyPr wrap="square" rtlCol="0">
            <a:spAutoFit/>
          </a:bodyPr>
          <a:lstStyle/>
          <a:p>
            <a:pPr algn="ctr"/>
            <a:r>
              <a:rPr lang="en-IN" sz="4400" b="1" dirty="0"/>
              <a:t>RIDGE REGRESSION</a:t>
            </a:r>
            <a:endParaRPr lang="en-US" sz="4400" dirty="0"/>
          </a:p>
        </p:txBody>
      </p:sp>
      <p:pic>
        <p:nvPicPr>
          <p:cNvPr id="13" name="Picture 2" descr="Image result for rutgers university logo">
            <a:extLst>
              <a:ext uri="{FF2B5EF4-FFF2-40B4-BE49-F238E27FC236}">
                <a16:creationId xmlns:a16="http://schemas.microsoft.com/office/drawing/2014/main" id="{D547A5BD-2245-4172-BFBA-60094B402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Rectangle 24">
            <a:extLst>
              <a:ext uri="{FF2B5EF4-FFF2-40B4-BE49-F238E27FC236}">
                <a16:creationId xmlns:a16="http://schemas.microsoft.com/office/drawing/2014/main" id="{6BEF4656-0683-4420-BED2-A1C88CED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26">
            <a:extLst>
              <a:ext uri="{FF2B5EF4-FFF2-40B4-BE49-F238E27FC236}">
                <a16:creationId xmlns:a16="http://schemas.microsoft.com/office/drawing/2014/main" id="{C40C6DFE-A65D-4403-B6BC-B3955D185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8" name="Freeform 5">
              <a:extLst>
                <a:ext uri="{FF2B5EF4-FFF2-40B4-BE49-F238E27FC236}">
                  <a16:creationId xmlns:a16="http://schemas.microsoft.com/office/drawing/2014/main" id="{61570451-0F79-49FA-9006-DDA34158A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53" name="Freeform 6">
              <a:extLst>
                <a:ext uri="{FF2B5EF4-FFF2-40B4-BE49-F238E27FC236}">
                  <a16:creationId xmlns:a16="http://schemas.microsoft.com/office/drawing/2014/main" id="{73ED4693-3203-430A-B494-E5572D882B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7">
              <a:extLst>
                <a:ext uri="{FF2B5EF4-FFF2-40B4-BE49-F238E27FC236}">
                  <a16:creationId xmlns:a16="http://schemas.microsoft.com/office/drawing/2014/main" id="{92C81946-966A-4F98-B6D5-39416D856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8">
              <a:extLst>
                <a:ext uri="{FF2B5EF4-FFF2-40B4-BE49-F238E27FC236}">
                  <a16:creationId xmlns:a16="http://schemas.microsoft.com/office/drawing/2014/main" id="{CFF22F7A-2A49-4D98-8016-E3ADF34E9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2" name="Freeform 9">
              <a:extLst>
                <a:ext uri="{FF2B5EF4-FFF2-40B4-BE49-F238E27FC236}">
                  <a16:creationId xmlns:a16="http://schemas.microsoft.com/office/drawing/2014/main" id="{5E47559A-3055-4BF1-A481-FF0888273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3" name="Freeform 10">
              <a:extLst>
                <a:ext uri="{FF2B5EF4-FFF2-40B4-BE49-F238E27FC236}">
                  <a16:creationId xmlns:a16="http://schemas.microsoft.com/office/drawing/2014/main" id="{7FC3188E-62A8-41B8-A8E7-734397100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rgbClr val="FFFFFF">
                  <a:alpha val="35000"/>
                </a:srgb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4" name="Freeform 11">
              <a:extLst>
                <a:ext uri="{FF2B5EF4-FFF2-40B4-BE49-F238E27FC236}">
                  <a16:creationId xmlns:a16="http://schemas.microsoft.com/office/drawing/2014/main" id="{AACB5179-11E1-483B-9F71-605DFF0DF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2">
              <a:extLst>
                <a:ext uri="{FF2B5EF4-FFF2-40B4-BE49-F238E27FC236}">
                  <a16:creationId xmlns:a16="http://schemas.microsoft.com/office/drawing/2014/main" id="{08077595-049F-4D02-BE55-694962FB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3">
              <a:extLst>
                <a:ext uri="{FF2B5EF4-FFF2-40B4-BE49-F238E27FC236}">
                  <a16:creationId xmlns:a16="http://schemas.microsoft.com/office/drawing/2014/main" id="{0BD6263D-1C03-40DF-9628-88542C63BC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14">
              <a:extLst>
                <a:ext uri="{FF2B5EF4-FFF2-40B4-BE49-F238E27FC236}">
                  <a16:creationId xmlns:a16="http://schemas.microsoft.com/office/drawing/2014/main" id="{7D5A3CBA-EC92-49C5-BA5D-14C628D55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8" name="Freeform 15">
              <a:extLst>
                <a:ext uri="{FF2B5EF4-FFF2-40B4-BE49-F238E27FC236}">
                  <a16:creationId xmlns:a16="http://schemas.microsoft.com/office/drawing/2014/main" id="{680A3DC5-4E47-4F87-9328-A7B07168B1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16">
              <a:extLst>
                <a:ext uri="{FF2B5EF4-FFF2-40B4-BE49-F238E27FC236}">
                  <a16:creationId xmlns:a16="http://schemas.microsoft.com/office/drawing/2014/main" id="{8B207045-4F4A-4CF9-BD4B-F82BE21BEE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17">
              <a:extLst>
                <a:ext uri="{FF2B5EF4-FFF2-40B4-BE49-F238E27FC236}">
                  <a16:creationId xmlns:a16="http://schemas.microsoft.com/office/drawing/2014/main" id="{D1A09BB2-6A65-49E5-B6DA-86330A7E6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18">
              <a:extLst>
                <a:ext uri="{FF2B5EF4-FFF2-40B4-BE49-F238E27FC236}">
                  <a16:creationId xmlns:a16="http://schemas.microsoft.com/office/drawing/2014/main" id="{AA0550FC-A296-4ED3-8025-0857A9AD1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19">
              <a:extLst>
                <a:ext uri="{FF2B5EF4-FFF2-40B4-BE49-F238E27FC236}">
                  <a16:creationId xmlns:a16="http://schemas.microsoft.com/office/drawing/2014/main" id="{94BB60CD-EF3A-436F-93A3-45DE0D1D8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20">
              <a:extLst>
                <a:ext uri="{FF2B5EF4-FFF2-40B4-BE49-F238E27FC236}">
                  <a16:creationId xmlns:a16="http://schemas.microsoft.com/office/drawing/2014/main" id="{AB302E06-FB93-40A4-9442-A22CAACB9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rgbClr val="FFFFFF">
                  <a:alpha val="35000"/>
                </a:srgb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 name="Freeform 21">
              <a:extLst>
                <a:ext uri="{FF2B5EF4-FFF2-40B4-BE49-F238E27FC236}">
                  <a16:creationId xmlns:a16="http://schemas.microsoft.com/office/drawing/2014/main" id="{37294D15-9328-422C-A53D-A3FE7C394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rgbClr val="FFFFFF">
                  <a:alpha val="35000"/>
                </a:srgb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45" name="Freeform 22">
              <a:extLst>
                <a:ext uri="{FF2B5EF4-FFF2-40B4-BE49-F238E27FC236}">
                  <a16:creationId xmlns:a16="http://schemas.microsoft.com/office/drawing/2014/main" id="{C225D3FA-9D52-4638-8B28-75FA605A4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23">
              <a:extLst>
                <a:ext uri="{FF2B5EF4-FFF2-40B4-BE49-F238E27FC236}">
                  <a16:creationId xmlns:a16="http://schemas.microsoft.com/office/drawing/2014/main" id="{9EE46D05-61E5-4A82-BDF8-2CB05405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24">
              <a:extLst>
                <a:ext uri="{FF2B5EF4-FFF2-40B4-BE49-F238E27FC236}">
                  <a16:creationId xmlns:a16="http://schemas.microsoft.com/office/drawing/2014/main" id="{3CC2F79D-17F2-44CB-93AF-FF6E1E184F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25">
              <a:extLst>
                <a:ext uri="{FF2B5EF4-FFF2-40B4-BE49-F238E27FC236}">
                  <a16:creationId xmlns:a16="http://schemas.microsoft.com/office/drawing/2014/main" id="{75C66F41-CC84-445A-A14E-69FB88AB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rgbClr val="FFFFFF">
                  <a:alpha val="35000"/>
                </a:srgb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50" name="Rectangle 49">
            <a:extLst>
              <a:ext uri="{FF2B5EF4-FFF2-40B4-BE49-F238E27FC236}">
                <a16:creationId xmlns:a16="http://schemas.microsoft.com/office/drawing/2014/main" id="{C4CCB850-8E75-43A0-AE24-BEE25764B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5788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7AC7721-09C5-45A3-9C68-772880CB8B87}"/>
              </a:ext>
            </a:extLst>
          </p:cNvPr>
          <p:cNvSpPr txBox="1"/>
          <p:nvPr/>
        </p:nvSpPr>
        <p:spPr>
          <a:xfrm>
            <a:off x="649224" y="960120"/>
            <a:ext cx="3867912" cy="4169664"/>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4400" b="1" kern="1200">
                <a:solidFill>
                  <a:schemeClr val="tx1"/>
                </a:solidFill>
                <a:latin typeface="+mj-lt"/>
                <a:ea typeface="+mj-ea"/>
                <a:cs typeface="+mj-cs"/>
              </a:rPr>
              <a:t>CONTENTS</a:t>
            </a:r>
          </a:p>
        </p:txBody>
      </p:sp>
      <p:cxnSp>
        <p:nvCxnSpPr>
          <p:cNvPr id="52" name="Straight Connector 51">
            <a:extLst>
              <a:ext uri="{FF2B5EF4-FFF2-40B4-BE49-F238E27FC236}">
                <a16:creationId xmlns:a16="http://schemas.microsoft.com/office/drawing/2014/main" id="{3E2D009B-70F6-4703-A06F-6829E40A11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390CC7F-BE1E-40C8-842F-1CB7E5DD0040}"/>
              </a:ext>
            </a:extLst>
          </p:cNvPr>
          <p:cNvSpPr txBox="1"/>
          <p:nvPr/>
        </p:nvSpPr>
        <p:spPr>
          <a:xfrm>
            <a:off x="4983480" y="960120"/>
            <a:ext cx="5513832" cy="4169664"/>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300"/>
              <a:t>Simple Linear Regression</a:t>
            </a:r>
          </a:p>
          <a:p>
            <a:pPr marL="285750" indent="-228600">
              <a:lnSpc>
                <a:spcPct val="90000"/>
              </a:lnSpc>
              <a:spcAft>
                <a:spcPts val="600"/>
              </a:spcAft>
              <a:buFont typeface="Arial" panose="020B0604020202020204" pitchFamily="34" charset="0"/>
              <a:buChar char="•"/>
            </a:pPr>
            <a:r>
              <a:rPr lang="en-US" sz="1300"/>
              <a:t>Simple linear regression equation</a:t>
            </a:r>
          </a:p>
          <a:p>
            <a:pPr marL="285750" indent="-228600">
              <a:lnSpc>
                <a:spcPct val="90000"/>
              </a:lnSpc>
              <a:spcAft>
                <a:spcPts val="600"/>
              </a:spcAft>
              <a:buFont typeface="Arial" panose="020B0604020202020204" pitchFamily="34" charset="0"/>
              <a:buChar char="•"/>
            </a:pPr>
            <a:r>
              <a:rPr lang="en-US" sz="1300"/>
              <a:t>Estimated simple linear regression method</a:t>
            </a:r>
          </a:p>
          <a:p>
            <a:pPr marL="285750" indent="-228600">
              <a:lnSpc>
                <a:spcPct val="90000"/>
              </a:lnSpc>
              <a:spcAft>
                <a:spcPts val="600"/>
              </a:spcAft>
              <a:buFont typeface="Arial" panose="020B0604020202020204" pitchFamily="34" charset="0"/>
              <a:buChar char="•"/>
            </a:pPr>
            <a:r>
              <a:rPr lang="en-US" sz="1300"/>
              <a:t>Regularization</a:t>
            </a:r>
          </a:p>
          <a:p>
            <a:pPr marL="285750" indent="-228600">
              <a:lnSpc>
                <a:spcPct val="90000"/>
              </a:lnSpc>
              <a:spcAft>
                <a:spcPts val="600"/>
              </a:spcAft>
              <a:buFont typeface="Arial" panose="020B0604020202020204" pitchFamily="34" charset="0"/>
              <a:buChar char="•"/>
            </a:pPr>
            <a:r>
              <a:rPr lang="en-US" sz="1300"/>
              <a:t>Ridge regression</a:t>
            </a:r>
          </a:p>
          <a:p>
            <a:pPr marL="285750" indent="-228600">
              <a:lnSpc>
                <a:spcPct val="90000"/>
              </a:lnSpc>
              <a:spcAft>
                <a:spcPts val="600"/>
              </a:spcAft>
              <a:buFont typeface="Arial" panose="020B0604020202020204" pitchFamily="34" charset="0"/>
              <a:buChar char="•"/>
            </a:pPr>
            <a:r>
              <a:rPr lang="en-US" sz="1300"/>
              <a:t>Example of Ridge regression</a:t>
            </a:r>
          </a:p>
          <a:p>
            <a:pPr marL="285750" indent="-228600">
              <a:lnSpc>
                <a:spcPct val="90000"/>
              </a:lnSpc>
              <a:spcAft>
                <a:spcPts val="600"/>
              </a:spcAft>
              <a:buFont typeface="Arial" panose="020B0604020202020204" pitchFamily="34" charset="0"/>
              <a:buChar char="•"/>
            </a:pPr>
            <a:r>
              <a:rPr lang="en-US" sz="1300"/>
              <a:t>Regularization: Ridge regression</a:t>
            </a:r>
          </a:p>
          <a:p>
            <a:pPr marL="285750" indent="-228600">
              <a:lnSpc>
                <a:spcPct val="90000"/>
              </a:lnSpc>
              <a:spcAft>
                <a:spcPts val="600"/>
              </a:spcAft>
              <a:buFont typeface="Arial" panose="020B0604020202020204" pitchFamily="34" charset="0"/>
              <a:buChar char="•"/>
            </a:pPr>
            <a:r>
              <a:rPr lang="en-US" sz="1300"/>
              <a:t>Pros and cons of ridge regression</a:t>
            </a:r>
          </a:p>
          <a:p>
            <a:pPr marL="285750" indent="-228600">
              <a:lnSpc>
                <a:spcPct val="90000"/>
              </a:lnSpc>
              <a:spcAft>
                <a:spcPts val="600"/>
              </a:spcAft>
              <a:buFont typeface="Arial" panose="020B0604020202020204" pitchFamily="34" charset="0"/>
              <a:buChar char="•"/>
            </a:pPr>
            <a:r>
              <a:rPr lang="en-US" sz="1300"/>
              <a:t>Lasso regression</a:t>
            </a:r>
          </a:p>
          <a:p>
            <a:pPr marL="285750" indent="-228600">
              <a:lnSpc>
                <a:spcPct val="90000"/>
              </a:lnSpc>
              <a:spcAft>
                <a:spcPts val="600"/>
              </a:spcAft>
              <a:buFont typeface="Arial" panose="020B0604020202020204" pitchFamily="34" charset="0"/>
              <a:buChar char="•"/>
            </a:pPr>
            <a:r>
              <a:rPr lang="en-US" sz="1300"/>
              <a:t>Regularization: Lasso Regression</a:t>
            </a:r>
          </a:p>
          <a:p>
            <a:pPr marL="285750" indent="-228600">
              <a:lnSpc>
                <a:spcPct val="90000"/>
              </a:lnSpc>
              <a:spcAft>
                <a:spcPts val="600"/>
              </a:spcAft>
              <a:buFont typeface="Arial" panose="020B0604020202020204" pitchFamily="34" charset="0"/>
              <a:buChar char="•"/>
            </a:pPr>
            <a:r>
              <a:rPr lang="en-US" sz="1300"/>
              <a:t>Regularization: Comparison</a:t>
            </a:r>
          </a:p>
          <a:p>
            <a:pPr marL="285750" indent="-228600">
              <a:lnSpc>
                <a:spcPct val="90000"/>
              </a:lnSpc>
              <a:spcAft>
                <a:spcPts val="600"/>
              </a:spcAft>
              <a:buFont typeface="Arial" panose="020B0604020202020204" pitchFamily="34" charset="0"/>
              <a:buChar char="•"/>
            </a:pPr>
            <a:r>
              <a:rPr lang="en-US" sz="1300"/>
              <a:t>Variable selection with Lasso</a:t>
            </a:r>
          </a:p>
          <a:p>
            <a:pPr marL="285750" indent="-228600">
              <a:lnSpc>
                <a:spcPct val="90000"/>
              </a:lnSpc>
              <a:spcAft>
                <a:spcPts val="600"/>
              </a:spcAft>
              <a:buFont typeface="Arial" panose="020B0604020202020204" pitchFamily="34" charset="0"/>
              <a:buChar char="•"/>
            </a:pPr>
            <a:r>
              <a:rPr lang="en-US" sz="1300"/>
              <a:t>Case study</a:t>
            </a:r>
          </a:p>
          <a:p>
            <a:pPr marL="285750" indent="-228600">
              <a:lnSpc>
                <a:spcPct val="90000"/>
              </a:lnSpc>
              <a:spcAft>
                <a:spcPts val="600"/>
              </a:spcAft>
              <a:buFont typeface="Arial" panose="020B0604020202020204" pitchFamily="34" charset="0"/>
              <a:buChar char="•"/>
            </a:pPr>
            <a:r>
              <a:rPr lang="en-US" sz="1300"/>
              <a:t>Why does Lasso give zero coefficient?</a:t>
            </a:r>
          </a:p>
          <a:p>
            <a:pPr marL="285750" indent="-228600">
              <a:lnSpc>
                <a:spcPct val="90000"/>
              </a:lnSpc>
              <a:spcAft>
                <a:spcPts val="600"/>
              </a:spcAft>
              <a:buFont typeface="Arial" panose="020B0604020202020204" pitchFamily="34" charset="0"/>
              <a:buChar char="•"/>
            </a:pPr>
            <a:r>
              <a:rPr lang="en-US" sz="1300"/>
              <a:t>Lasso Advantage in interpretationWorking example</a:t>
            </a:r>
          </a:p>
          <a:p>
            <a:pPr marL="285750" indent="-228600">
              <a:lnSpc>
                <a:spcPct val="90000"/>
              </a:lnSpc>
              <a:spcAft>
                <a:spcPts val="600"/>
              </a:spcAft>
              <a:buFont typeface="Arial" panose="020B0604020202020204" pitchFamily="34" charset="0"/>
              <a:buChar char="•"/>
            </a:pPr>
            <a:endParaRPr lang="en-US" sz="1300"/>
          </a:p>
          <a:p>
            <a:pPr marL="285750" indent="-228600">
              <a:lnSpc>
                <a:spcPct val="90000"/>
              </a:lnSpc>
              <a:spcAft>
                <a:spcPts val="600"/>
              </a:spcAft>
              <a:buFont typeface="Arial" panose="020B0604020202020204" pitchFamily="34" charset="0"/>
              <a:buChar char="•"/>
            </a:pPr>
            <a:endParaRPr lang="en-US" sz="1300"/>
          </a:p>
        </p:txBody>
      </p:sp>
      <p:pic>
        <p:nvPicPr>
          <p:cNvPr id="54" name="Picture 2" descr="Image result for rutgers university logo">
            <a:extLst>
              <a:ext uri="{FF2B5EF4-FFF2-40B4-BE49-F238E27FC236}">
                <a16:creationId xmlns:a16="http://schemas.microsoft.com/office/drawing/2014/main" id="{819D003B-4664-4A94-8BB6-4240DAE5F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94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0">
            <a:extLst>
              <a:ext uri="{FF2B5EF4-FFF2-40B4-BE49-F238E27FC236}">
                <a16:creationId xmlns:a16="http://schemas.microsoft.com/office/drawing/2014/main" id="{1D50F262-343C-4101-AB3C-9DA1072F7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2">
            <a:extLst>
              <a:ext uri="{FF2B5EF4-FFF2-40B4-BE49-F238E27FC236}">
                <a16:creationId xmlns:a16="http://schemas.microsoft.com/office/drawing/2014/main" id="{6A0924B3-0260-445E-AFD7-9533C0D1B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97136" cy="6858000"/>
          </a:xfrm>
          <a:custGeom>
            <a:avLst/>
            <a:gdLst>
              <a:gd name="connsiteX0" fmla="*/ 0 w 4397136"/>
              <a:gd name="connsiteY0" fmla="*/ 0 h 6858000"/>
              <a:gd name="connsiteX1" fmla="*/ 3599069 w 4397136"/>
              <a:gd name="connsiteY1" fmla="*/ 0 h 6858000"/>
              <a:gd name="connsiteX2" fmla="*/ 3634072 w 4397136"/>
              <a:gd name="connsiteY2" fmla="*/ 58977 h 6858000"/>
              <a:gd name="connsiteX3" fmla="*/ 4397136 w 4397136"/>
              <a:gd name="connsiteY3" fmla="*/ 3474189 h 6858000"/>
              <a:gd name="connsiteX4" fmla="*/ 3802221 w 4397136"/>
              <a:gd name="connsiteY4" fmla="*/ 6546415 h 6858000"/>
              <a:gd name="connsiteX5" fmla="*/ 3649466 w 4397136"/>
              <a:gd name="connsiteY5" fmla="*/ 6858000 h 6858000"/>
              <a:gd name="connsiteX6" fmla="*/ 0 w 439713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7136" h="6858000">
                <a:moveTo>
                  <a:pt x="0" y="0"/>
                </a:moveTo>
                <a:lnTo>
                  <a:pt x="3599069" y="0"/>
                </a:lnTo>
                <a:lnTo>
                  <a:pt x="3634072" y="58977"/>
                </a:lnTo>
                <a:cubicBezTo>
                  <a:pt x="4105532" y="933006"/>
                  <a:pt x="4397136" y="2140466"/>
                  <a:pt x="4397136" y="3474189"/>
                </a:cubicBezTo>
                <a:cubicBezTo>
                  <a:pt x="4397136" y="4641197"/>
                  <a:pt x="4173877" y="5711534"/>
                  <a:pt x="3802221" y="6546415"/>
                </a:cubicBezTo>
                <a:lnTo>
                  <a:pt x="3649466"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24">
            <a:extLst>
              <a:ext uri="{FF2B5EF4-FFF2-40B4-BE49-F238E27FC236}">
                <a16:creationId xmlns:a16="http://schemas.microsoft.com/office/drawing/2014/main" id="{7C34E8CB-B972-4A94-8469-315C10C2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6504" cy="6858000"/>
          </a:xfrm>
          <a:custGeom>
            <a:avLst/>
            <a:gdLst>
              <a:gd name="connsiteX0" fmla="*/ 0 w 4386504"/>
              <a:gd name="connsiteY0" fmla="*/ 0 h 6858000"/>
              <a:gd name="connsiteX1" fmla="*/ 3588437 w 4386504"/>
              <a:gd name="connsiteY1" fmla="*/ 0 h 6858000"/>
              <a:gd name="connsiteX2" fmla="*/ 3623440 w 4386504"/>
              <a:gd name="connsiteY2" fmla="*/ 58977 h 6858000"/>
              <a:gd name="connsiteX3" fmla="*/ 4386504 w 4386504"/>
              <a:gd name="connsiteY3" fmla="*/ 3474189 h 6858000"/>
              <a:gd name="connsiteX4" fmla="*/ 3791589 w 4386504"/>
              <a:gd name="connsiteY4" fmla="*/ 6546415 h 6858000"/>
              <a:gd name="connsiteX5" fmla="*/ 3638834 w 4386504"/>
              <a:gd name="connsiteY5" fmla="*/ 6858000 h 6858000"/>
              <a:gd name="connsiteX6" fmla="*/ 0 w 438650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504" h="6858000">
                <a:moveTo>
                  <a:pt x="0" y="0"/>
                </a:moveTo>
                <a:lnTo>
                  <a:pt x="3588437" y="0"/>
                </a:lnTo>
                <a:lnTo>
                  <a:pt x="3623440" y="58977"/>
                </a:lnTo>
                <a:cubicBezTo>
                  <a:pt x="4094900" y="933006"/>
                  <a:pt x="4386504" y="2140466"/>
                  <a:pt x="4386504" y="3474189"/>
                </a:cubicBezTo>
                <a:cubicBezTo>
                  <a:pt x="4386504" y="4641197"/>
                  <a:pt x="4163245" y="5711534"/>
                  <a:pt x="3791589" y="6546415"/>
                </a:cubicBezTo>
                <a:lnTo>
                  <a:pt x="363883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38913" y="1511589"/>
            <a:ext cx="3430958" cy="2896432"/>
          </a:xfrm>
          <a:prstGeom prst="rect">
            <a:avLst/>
          </a:prstGeom>
        </p:spPr>
        <p:txBody>
          <a:bodyPr vert="horz" lIns="91440" tIns="45720" rIns="91440" bIns="45720" rtlCol="0" anchor="b">
            <a:normAutofit/>
          </a:bodyPr>
          <a:lstStyle/>
          <a:p>
            <a:pPr marL="9525"/>
            <a:r>
              <a:rPr lang="en-US" sz="4000" kern="1200" spc="-4" dirty="0">
                <a:solidFill>
                  <a:schemeClr val="tx1"/>
                </a:solidFill>
                <a:latin typeface="+mj-lt"/>
                <a:ea typeface="+mj-ea"/>
                <a:cs typeface="+mj-cs"/>
              </a:rPr>
              <a:t>Ridge</a:t>
            </a:r>
            <a:r>
              <a:rPr lang="en-US" sz="4000" kern="1200" spc="-23" dirty="0">
                <a:solidFill>
                  <a:schemeClr val="tx1"/>
                </a:solidFill>
                <a:latin typeface="+mj-lt"/>
                <a:ea typeface="+mj-ea"/>
                <a:cs typeface="+mj-cs"/>
              </a:rPr>
              <a:t> </a:t>
            </a:r>
            <a:r>
              <a:rPr lang="en-US" sz="4000" kern="1200" spc="-4" dirty="0">
                <a:solidFill>
                  <a:schemeClr val="tx1"/>
                </a:solidFill>
                <a:latin typeface="+mj-lt"/>
                <a:ea typeface="+mj-ea"/>
                <a:cs typeface="+mj-cs"/>
              </a:rPr>
              <a:t>Regression</a:t>
            </a:r>
          </a:p>
        </p:txBody>
      </p:sp>
      <p:sp>
        <p:nvSpPr>
          <p:cNvPr id="3" name="object 3"/>
          <p:cNvSpPr txBox="1"/>
          <p:nvPr/>
        </p:nvSpPr>
        <p:spPr>
          <a:xfrm>
            <a:off x="438911" y="4769996"/>
            <a:ext cx="3430959" cy="1334930"/>
          </a:xfrm>
          <a:prstGeom prst="rect">
            <a:avLst/>
          </a:prstGeom>
        </p:spPr>
        <p:txBody>
          <a:bodyPr vert="horz" lIns="91440" tIns="45720" rIns="91440" bIns="45720" rtlCol="0">
            <a:normAutofit/>
          </a:bodyPr>
          <a:lstStyle/>
          <a:p>
            <a:pPr marR="3810">
              <a:lnSpc>
                <a:spcPct val="90000"/>
              </a:lnSpc>
              <a:spcBef>
                <a:spcPts val="1000"/>
              </a:spcBef>
              <a:tabLst>
                <a:tab pos="395764" algn="l"/>
                <a:tab pos="396240" algn="l"/>
              </a:tabLst>
            </a:pPr>
            <a:r>
              <a:rPr lang="en-US" kern="1200" spc="-4">
                <a:solidFill>
                  <a:schemeClr val="tx1"/>
                </a:solidFill>
                <a:latin typeface="+mn-lt"/>
                <a:ea typeface="+mn-ea"/>
                <a:cs typeface="+mn-cs"/>
              </a:rPr>
              <a:t>Ridge </a:t>
            </a:r>
            <a:r>
              <a:rPr lang="en-US" kern="1200">
                <a:solidFill>
                  <a:schemeClr val="tx1"/>
                </a:solidFill>
                <a:latin typeface="+mn-lt"/>
                <a:ea typeface="+mn-ea"/>
                <a:cs typeface="+mn-cs"/>
              </a:rPr>
              <a:t>regression </a:t>
            </a:r>
            <a:r>
              <a:rPr lang="en-US" kern="1200" spc="-4">
                <a:solidFill>
                  <a:schemeClr val="tx1"/>
                </a:solidFill>
                <a:latin typeface="+mn-lt"/>
                <a:ea typeface="+mn-ea"/>
                <a:cs typeface="+mn-cs"/>
              </a:rPr>
              <a:t>can  </a:t>
            </a:r>
            <a:r>
              <a:rPr lang="en-US" kern="1200">
                <a:solidFill>
                  <a:schemeClr val="tx1"/>
                </a:solidFill>
                <a:latin typeface="+mn-lt"/>
                <a:ea typeface="+mn-ea"/>
                <a:cs typeface="+mn-cs"/>
              </a:rPr>
              <a:t>have better prediction  error </a:t>
            </a:r>
            <a:r>
              <a:rPr lang="en-US" kern="1200" spc="-4">
                <a:solidFill>
                  <a:schemeClr val="tx1"/>
                </a:solidFill>
                <a:latin typeface="+mn-lt"/>
                <a:ea typeface="+mn-ea"/>
                <a:cs typeface="+mn-cs"/>
              </a:rPr>
              <a:t>than </a:t>
            </a:r>
            <a:r>
              <a:rPr lang="en-US" kern="1200">
                <a:solidFill>
                  <a:schemeClr val="tx1"/>
                </a:solidFill>
                <a:latin typeface="+mn-lt"/>
                <a:ea typeface="+mn-ea"/>
                <a:cs typeface="+mn-cs"/>
              </a:rPr>
              <a:t>linear  </a:t>
            </a:r>
            <a:r>
              <a:rPr lang="en-US" kern="1200" spc="-4">
                <a:solidFill>
                  <a:schemeClr val="tx1"/>
                </a:solidFill>
                <a:latin typeface="+mn-lt"/>
                <a:ea typeface="+mn-ea"/>
                <a:cs typeface="+mn-cs"/>
              </a:rPr>
              <a:t>regression in a </a:t>
            </a:r>
            <a:r>
              <a:rPr lang="en-US" kern="1200">
                <a:solidFill>
                  <a:schemeClr val="tx1"/>
                </a:solidFill>
                <a:latin typeface="+mn-lt"/>
                <a:ea typeface="+mn-ea"/>
                <a:cs typeface="+mn-cs"/>
              </a:rPr>
              <a:t>variety  </a:t>
            </a:r>
            <a:r>
              <a:rPr lang="en-US" kern="1200" spc="-4">
                <a:solidFill>
                  <a:schemeClr val="tx1"/>
                </a:solidFill>
                <a:latin typeface="+mn-lt"/>
                <a:ea typeface="+mn-ea"/>
                <a:cs typeface="+mn-cs"/>
              </a:rPr>
              <a:t>of </a:t>
            </a:r>
            <a:r>
              <a:rPr lang="en-US" kern="1200">
                <a:solidFill>
                  <a:schemeClr val="tx1"/>
                </a:solidFill>
                <a:latin typeface="+mn-lt"/>
                <a:ea typeface="+mn-ea"/>
                <a:cs typeface="+mn-cs"/>
              </a:rPr>
              <a:t>scenarios,  </a:t>
            </a:r>
            <a:r>
              <a:rPr lang="en-US" kern="1200" spc="-4">
                <a:solidFill>
                  <a:schemeClr val="tx1"/>
                </a:solidFill>
                <a:latin typeface="+mn-lt"/>
                <a:ea typeface="+mn-ea"/>
                <a:cs typeface="+mn-cs"/>
              </a:rPr>
              <a:t>depending </a:t>
            </a:r>
            <a:r>
              <a:rPr lang="en-US" kern="1200">
                <a:solidFill>
                  <a:schemeClr val="tx1"/>
                </a:solidFill>
                <a:latin typeface="+mn-lt"/>
                <a:ea typeface="+mn-ea"/>
                <a:cs typeface="+mn-cs"/>
              </a:rPr>
              <a:t>on </a:t>
            </a:r>
            <a:r>
              <a:rPr lang="en-US" kern="1200" spc="-4">
                <a:solidFill>
                  <a:schemeClr val="tx1"/>
                </a:solidFill>
                <a:latin typeface="+mn-lt"/>
                <a:ea typeface="+mn-ea"/>
                <a:cs typeface="+mn-cs"/>
              </a:rPr>
              <a:t>the  choice of </a:t>
            </a:r>
            <a:r>
              <a:rPr lang="en-US" kern="1200">
                <a:solidFill>
                  <a:schemeClr val="tx1"/>
                </a:solidFill>
                <a:latin typeface="+mn-lt"/>
                <a:ea typeface="+mn-ea"/>
                <a:cs typeface="+mn-cs"/>
              </a:rPr>
              <a:t>λ.</a:t>
            </a:r>
          </a:p>
        </p:txBody>
      </p:sp>
      <p:sp>
        <p:nvSpPr>
          <p:cNvPr id="27" name="Rectangle 26">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29" name="Rectangle 28">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4544568"/>
            <a:ext cx="341496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bject 4"/>
          <p:cNvSpPr/>
          <p:nvPr/>
        </p:nvSpPr>
        <p:spPr>
          <a:xfrm>
            <a:off x="5295900" y="1733550"/>
            <a:ext cx="6027421" cy="4895850"/>
          </a:xfrm>
          <a:prstGeom prst="rect">
            <a:avLst/>
          </a:prstGeom>
          <a:blipFill>
            <a:blip r:embed="rId2" cstate="print"/>
            <a:stretch>
              <a:fillRect/>
            </a:stretch>
          </a:blipFill>
        </p:spPr>
        <p:txBody>
          <a:bodyPr wrap="square" lIns="0" tIns="0" rIns="0" bIns="0" rtlCol="0"/>
          <a:lstStyle/>
          <a:p>
            <a:endParaRPr sz="1350"/>
          </a:p>
        </p:txBody>
      </p:sp>
      <p:sp>
        <p:nvSpPr>
          <p:cNvPr id="5" name="object 5"/>
          <p:cNvSpPr txBox="1"/>
          <p:nvPr/>
        </p:nvSpPr>
        <p:spPr>
          <a:xfrm>
            <a:off x="6251836" y="952427"/>
            <a:ext cx="4085463" cy="864212"/>
          </a:xfrm>
          <a:prstGeom prst="rect">
            <a:avLst/>
          </a:prstGeom>
        </p:spPr>
        <p:txBody>
          <a:bodyPr vert="horz" lIns="91440" tIns="45720" rIns="91440" bIns="45720" rtlCol="0" anchor="ctr">
            <a:normAutofit/>
          </a:bodyPr>
          <a:lstStyle/>
          <a:p>
            <a:pPr>
              <a:lnSpc>
                <a:spcPct val="90000"/>
              </a:lnSpc>
              <a:spcBef>
                <a:spcPts val="1000"/>
              </a:spcBef>
            </a:pPr>
            <a:r>
              <a:rPr lang="en-US" sz="2200" i="1" dirty="0"/>
              <a:t>β </a:t>
            </a:r>
            <a:r>
              <a:rPr lang="en-US" sz="2200" i="1" spc="-8" dirty="0"/>
              <a:t>Ridge </a:t>
            </a:r>
            <a:r>
              <a:rPr lang="en-US" sz="2200" i="1" spc="-4" dirty="0"/>
              <a:t>coefficient</a:t>
            </a:r>
            <a:r>
              <a:rPr lang="en-US" sz="2200" i="1" spc="-11" dirty="0"/>
              <a:t> </a:t>
            </a:r>
            <a:r>
              <a:rPr lang="en-US" sz="2200" i="1" spc="-4" dirty="0"/>
              <a:t>paths</a:t>
            </a:r>
            <a:endParaRPr lang="en-US" sz="2200" dirty="0"/>
          </a:p>
          <a:p>
            <a:pPr>
              <a:lnSpc>
                <a:spcPct val="90000"/>
              </a:lnSpc>
              <a:spcBef>
                <a:spcPts val="1000"/>
              </a:spcBef>
            </a:pPr>
            <a:r>
              <a:rPr lang="en-US" sz="2200" i="1" spc="-4" dirty="0"/>
              <a:t>in prostate cancer data</a:t>
            </a:r>
            <a:r>
              <a:rPr lang="en-US" sz="2200" i="1" spc="-15" dirty="0"/>
              <a:t> </a:t>
            </a:r>
            <a:r>
              <a:rPr lang="en-US" sz="2200" i="1" spc="-4" dirty="0"/>
              <a:t>example</a:t>
            </a:r>
            <a:r>
              <a:rPr lang="en-US" sz="2200" spc="-4" dirty="0"/>
              <a:t>:</a:t>
            </a:r>
            <a:endParaRPr lang="en-US" sz="2200" dirty="0"/>
          </a:p>
        </p:txBody>
      </p:sp>
      <p:pic>
        <p:nvPicPr>
          <p:cNvPr id="20" name="Picture 2" descr="Image result for rutgers university logo">
            <a:extLst>
              <a:ext uri="{FF2B5EF4-FFF2-40B4-BE49-F238E27FC236}">
                <a16:creationId xmlns:a16="http://schemas.microsoft.com/office/drawing/2014/main" id="{32E2EB09-CA3A-4927-9EB2-EB8D01CCE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Freeform: Shape 31">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B782233E-BE7A-4B42-AFDA-F23FA56E7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07E43DC-886F-4C61-9AA0-D7DE7159BFE9}"/>
              </a:ext>
            </a:extLst>
          </p:cNvPr>
          <p:cNvSpPr>
            <a:spLocks noGrp="1"/>
          </p:cNvSpPr>
          <p:nvPr>
            <p:ph type="ctrTitle"/>
          </p:nvPr>
        </p:nvSpPr>
        <p:spPr>
          <a:xfrm>
            <a:off x="616893" y="1238250"/>
            <a:ext cx="7003107" cy="4381500"/>
          </a:xfrm>
        </p:spPr>
        <p:txBody>
          <a:bodyPr anchor="ctr">
            <a:normAutofit/>
          </a:bodyPr>
          <a:lstStyle/>
          <a:p>
            <a:pPr algn="l"/>
            <a:r>
              <a:rPr lang="en-US" sz="7200"/>
              <a:t>What is Ridge regression used for?</a:t>
            </a:r>
            <a:endParaRPr lang="en-IN" sz="7200"/>
          </a:p>
        </p:txBody>
      </p:sp>
      <p:sp>
        <p:nvSpPr>
          <p:cNvPr id="3" name="Subtitle 2">
            <a:extLst>
              <a:ext uri="{FF2B5EF4-FFF2-40B4-BE49-F238E27FC236}">
                <a16:creationId xmlns:a16="http://schemas.microsoft.com/office/drawing/2014/main" id="{92B6C264-A8E2-49E0-A326-91E3DA0876E6}"/>
              </a:ext>
            </a:extLst>
          </p:cNvPr>
          <p:cNvSpPr>
            <a:spLocks noGrp="1"/>
          </p:cNvSpPr>
          <p:nvPr>
            <p:ph type="subTitle" idx="1"/>
          </p:nvPr>
        </p:nvSpPr>
        <p:spPr>
          <a:xfrm>
            <a:off x="8791575" y="1238250"/>
            <a:ext cx="3000375" cy="4381500"/>
          </a:xfrm>
        </p:spPr>
        <p:txBody>
          <a:bodyPr anchor="ctr">
            <a:normAutofit/>
          </a:bodyPr>
          <a:lstStyle/>
          <a:p>
            <a:pPr algn="l"/>
            <a:r>
              <a:rPr lang="en-US" sz="2000" b="1"/>
              <a:t>Ridge Regression</a:t>
            </a:r>
            <a:r>
              <a:rPr lang="en-US" sz="2000"/>
              <a:t> is a technique for analyzing multiple </a:t>
            </a:r>
            <a:r>
              <a:rPr lang="en-US" sz="2000" b="1"/>
              <a:t>regression</a:t>
            </a:r>
            <a:r>
              <a:rPr lang="en-US" sz="2000"/>
              <a:t> data that suffer from multicollinearity. ... By adding a degree of bias to the </a:t>
            </a:r>
            <a:r>
              <a:rPr lang="en-US" sz="2000" b="1"/>
              <a:t>regression</a:t>
            </a:r>
            <a:r>
              <a:rPr lang="en-US" sz="2000"/>
              <a:t> estimates, </a:t>
            </a:r>
            <a:r>
              <a:rPr lang="en-US" sz="2000" b="1"/>
              <a:t>ridge regression</a:t>
            </a:r>
            <a:r>
              <a:rPr lang="en-US" sz="2000"/>
              <a:t> reduces the standard errors. It is hoped that the net effect will be to give estimates that are more reliable.</a:t>
            </a:r>
            <a:endParaRPr lang="en-IN" sz="2000"/>
          </a:p>
        </p:txBody>
      </p:sp>
      <p:sp>
        <p:nvSpPr>
          <p:cNvPr id="36" name="Rectangle 35">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2" descr="Image result for rutgers university logo">
            <a:extLst>
              <a:ext uri="{FF2B5EF4-FFF2-40B4-BE49-F238E27FC236}">
                <a16:creationId xmlns:a16="http://schemas.microsoft.com/office/drawing/2014/main" id="{1E0F0D95-5B1B-432C-B391-ACC47C18B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281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8" name="Freeform: Shape 5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Freeform: Shape 5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9F5192-247E-434A-8BC5-826D7336C44D}"/>
              </a:ext>
            </a:extLst>
          </p:cNvPr>
          <p:cNvSpPr>
            <a:spLocks noGrp="1"/>
          </p:cNvSpPr>
          <p:nvPr>
            <p:ph type="title"/>
          </p:nvPr>
        </p:nvSpPr>
        <p:spPr>
          <a:xfrm>
            <a:off x="621792" y="1161288"/>
            <a:ext cx="3602736" cy="4526280"/>
          </a:xfrm>
        </p:spPr>
        <p:txBody>
          <a:bodyPr>
            <a:normAutofit/>
          </a:bodyPr>
          <a:lstStyle/>
          <a:p>
            <a:r>
              <a:rPr lang="en-US" sz="4000" b="1" dirty="0"/>
              <a:t>EXAMPLE</a:t>
            </a:r>
            <a:endParaRPr lang="en-IN" sz="4000" b="1" dirty="0"/>
          </a:p>
        </p:txBody>
      </p:sp>
      <p:sp>
        <p:nvSpPr>
          <p:cNvPr id="56" name="Rectangle 5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CABE125-15A1-47F8-A14A-F262DF20B02E}"/>
              </a:ext>
            </a:extLst>
          </p:cNvPr>
          <p:cNvSpPr>
            <a:spLocks noGrp="1"/>
          </p:cNvSpPr>
          <p:nvPr>
            <p:ph idx="1"/>
          </p:nvPr>
        </p:nvSpPr>
        <p:spPr>
          <a:xfrm>
            <a:off x="5434149" y="932688"/>
            <a:ext cx="5916603" cy="4992624"/>
          </a:xfrm>
        </p:spPr>
        <p:txBody>
          <a:bodyPr anchor="ctr">
            <a:normAutofit/>
          </a:bodyPr>
          <a:lstStyle/>
          <a:p>
            <a:r>
              <a:rPr lang="en-IN" sz="2000" dirty="0"/>
              <a:t>Predicting salaries of U. S. baseball players based on game statistics  Loading data Hitters </a:t>
            </a:r>
          </a:p>
          <a:p>
            <a:r>
              <a:rPr lang="en-IN" sz="2000" dirty="0"/>
              <a:t>library(ISLR) # Hitters is located inside ISLR </a:t>
            </a:r>
          </a:p>
          <a:p>
            <a:r>
              <a:rPr lang="en-IN" sz="2000" dirty="0"/>
              <a:t>data(Hitters)</a:t>
            </a:r>
          </a:p>
          <a:p>
            <a:r>
              <a:rPr lang="en-IN" sz="2000" dirty="0"/>
              <a:t> Hitters &lt;- </a:t>
            </a:r>
            <a:r>
              <a:rPr lang="en-IN" sz="2000" dirty="0" err="1"/>
              <a:t>na.omit</a:t>
            </a:r>
            <a:r>
              <a:rPr lang="en-IN" sz="2000" dirty="0"/>
              <a:t>(Hitters) # salary can be missing </a:t>
            </a:r>
          </a:p>
          <a:p>
            <a:r>
              <a:rPr lang="en-IN" sz="2000" dirty="0"/>
              <a:t> Loading package </a:t>
            </a:r>
            <a:r>
              <a:rPr lang="en-IN" sz="2000" dirty="0" err="1"/>
              <a:t>glmnet</a:t>
            </a:r>
            <a:r>
              <a:rPr lang="en-IN" sz="2000" dirty="0"/>
              <a:t> which implements ridge regression library(</a:t>
            </a:r>
            <a:r>
              <a:rPr lang="en-IN" sz="2000" dirty="0" err="1"/>
              <a:t>glmnet</a:t>
            </a:r>
            <a:r>
              <a:rPr lang="en-IN" sz="2000" dirty="0"/>
              <a:t>) </a:t>
            </a:r>
          </a:p>
          <a:p>
            <a:r>
              <a:rPr lang="en-IN" sz="2000" dirty="0"/>
              <a:t> Main function </a:t>
            </a:r>
            <a:r>
              <a:rPr lang="en-IN" sz="2000" dirty="0" err="1"/>
              <a:t>glmnet</a:t>
            </a:r>
            <a:r>
              <a:rPr lang="en-IN" sz="2000" dirty="0"/>
              <a:t>(x, y, alpha=0) requires dependent variable y and regressors x </a:t>
            </a:r>
          </a:p>
          <a:p>
            <a:r>
              <a:rPr lang="en-IN" sz="2000" dirty="0"/>
              <a:t>Function only processes numerical input, whereas categorical variables needs to be transformed via </a:t>
            </a:r>
            <a:r>
              <a:rPr lang="en-IN" sz="2000" dirty="0" err="1"/>
              <a:t>model.matrix</a:t>
            </a:r>
            <a:r>
              <a:rPr lang="en-IN" sz="2000" dirty="0"/>
              <a:t>(...)</a:t>
            </a:r>
          </a:p>
        </p:txBody>
      </p:sp>
      <p:pic>
        <p:nvPicPr>
          <p:cNvPr id="31" name="Picture 2" descr="Image result for rutgers university logo">
            <a:extLst>
              <a:ext uri="{FF2B5EF4-FFF2-40B4-BE49-F238E27FC236}">
                <a16:creationId xmlns:a16="http://schemas.microsoft.com/office/drawing/2014/main" id="{F40CB53C-C724-41CE-90D6-B3FA9542D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9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93CE05-0147-4A79-8EA1-884418FE8E02}"/>
              </a:ext>
            </a:extLst>
          </p:cNvPr>
          <p:cNvSpPr>
            <a:spLocks noGrp="1"/>
          </p:cNvSpPr>
          <p:nvPr>
            <p:ph type="title"/>
          </p:nvPr>
        </p:nvSpPr>
        <p:spPr>
          <a:xfrm>
            <a:off x="621792" y="1161288"/>
            <a:ext cx="3602736" cy="4526280"/>
          </a:xfrm>
        </p:spPr>
        <p:txBody>
          <a:bodyPr>
            <a:normAutofit/>
          </a:bodyPr>
          <a:lstStyle/>
          <a:p>
            <a:r>
              <a:rPr lang="en-IN" b="1" dirty="0"/>
              <a:t>EXAMPLE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71489C9-E646-44B8-AE76-8C8C472E5F65}"/>
              </a:ext>
            </a:extLst>
          </p:cNvPr>
          <p:cNvSpPr>
            <a:spLocks noGrp="1"/>
          </p:cNvSpPr>
          <p:nvPr>
            <p:ph idx="1"/>
          </p:nvPr>
        </p:nvSpPr>
        <p:spPr>
          <a:xfrm>
            <a:off x="5434149" y="932688"/>
            <a:ext cx="5916603" cy="4992624"/>
          </a:xfrm>
        </p:spPr>
        <p:txBody>
          <a:bodyPr anchor="ctr">
            <a:normAutofit/>
          </a:bodyPr>
          <a:lstStyle/>
          <a:p>
            <a:r>
              <a:rPr lang="en-IN" sz="2000"/>
              <a:t>Prepare variables </a:t>
            </a:r>
          </a:p>
          <a:p>
            <a:r>
              <a:rPr lang="en-IN" sz="2000"/>
              <a:t>set.seed(0) </a:t>
            </a:r>
          </a:p>
          <a:p>
            <a:r>
              <a:rPr lang="en-IN" sz="2000"/>
              <a:t># drop 1st column with intercept (glmnet has already one)</a:t>
            </a:r>
          </a:p>
          <a:p>
            <a:r>
              <a:rPr lang="en-IN" sz="2000"/>
              <a:t> x &lt;- model.matrix(Salary ~ ., Hitters)[, -1] </a:t>
            </a:r>
          </a:p>
          <a:p>
            <a:r>
              <a:rPr lang="en-IN" sz="2000"/>
              <a:t>y &lt;- Hitters$Salary train_idx &lt;- sample(nrow(x), size=0.9*nrow(x)) x.train &lt;- x[train_idx, ] </a:t>
            </a:r>
          </a:p>
          <a:p>
            <a:r>
              <a:rPr lang="en-IN" sz="2000"/>
              <a:t>x.test &lt;- x[-train_idx, ] </a:t>
            </a:r>
          </a:p>
          <a:p>
            <a:r>
              <a:rPr lang="en-IN" sz="2000"/>
              <a:t>y.train &lt;- y[train_idx]</a:t>
            </a:r>
          </a:p>
          <a:p>
            <a:r>
              <a:rPr lang="en-IN" sz="2000"/>
              <a:t> y.test &lt;- y[-train_idx] </a:t>
            </a:r>
          </a:p>
          <a:p>
            <a:r>
              <a:rPr lang="en-IN" sz="2000"/>
              <a:t>Call ridge regression and automatically test a sequence of </a:t>
            </a:r>
            <a:r>
              <a:rPr lang="el-GR" sz="2000"/>
              <a:t>λ</a:t>
            </a:r>
            <a:endParaRPr lang="en-US" sz="2000"/>
          </a:p>
          <a:p>
            <a:r>
              <a:rPr lang="el-GR" sz="2000"/>
              <a:t> </a:t>
            </a:r>
            <a:r>
              <a:rPr lang="en-IN" sz="2000"/>
              <a:t>lm.ridge &lt;- glmnet(x.train, y.train, alpha=0) </a:t>
            </a:r>
          </a:p>
        </p:txBody>
      </p:sp>
      <p:pic>
        <p:nvPicPr>
          <p:cNvPr id="9" name="Picture 2" descr="Image result for rutgers university logo">
            <a:extLst>
              <a:ext uri="{FF2B5EF4-FFF2-40B4-BE49-F238E27FC236}">
                <a16:creationId xmlns:a16="http://schemas.microsoft.com/office/drawing/2014/main" id="{FB72F0B5-F174-46CD-B6BB-CC792CA6D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343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ED7FCA-8EE1-47A9-9389-81CB3B2C7EDB}"/>
              </a:ext>
            </a:extLst>
          </p:cNvPr>
          <p:cNvSpPr>
            <a:spLocks noGrp="1"/>
          </p:cNvSpPr>
          <p:nvPr>
            <p:ph type="title"/>
          </p:nvPr>
        </p:nvSpPr>
        <p:spPr>
          <a:xfrm>
            <a:off x="621792" y="1161288"/>
            <a:ext cx="3602736" cy="4526280"/>
          </a:xfrm>
        </p:spPr>
        <p:txBody>
          <a:bodyPr>
            <a:normAutofit/>
          </a:bodyPr>
          <a:lstStyle/>
          <a:p>
            <a:r>
              <a:rPr lang="en-IN" b="1" dirty="0"/>
              <a:t>EXAMPLE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1091624-7046-454A-8675-A59683290CB4}"/>
              </a:ext>
            </a:extLst>
          </p:cNvPr>
          <p:cNvSpPr>
            <a:spLocks noGrp="1"/>
          </p:cNvSpPr>
          <p:nvPr>
            <p:ph idx="1"/>
          </p:nvPr>
        </p:nvSpPr>
        <p:spPr>
          <a:xfrm>
            <a:off x="5434149" y="932688"/>
            <a:ext cx="5916603" cy="4992624"/>
          </a:xfrm>
        </p:spPr>
        <p:txBody>
          <a:bodyPr anchor="ctr">
            <a:normAutofit/>
          </a:bodyPr>
          <a:lstStyle/>
          <a:p>
            <a:r>
              <a:rPr lang="en-IN" sz="1900"/>
              <a:t>coef(...) retrieves coefficients belonging to each </a:t>
            </a:r>
            <a:r>
              <a:rPr lang="el-GR" sz="1900"/>
              <a:t>λ </a:t>
            </a:r>
            <a:endParaRPr lang="en-US" sz="1900"/>
          </a:p>
          <a:p>
            <a:r>
              <a:rPr lang="en-IN" sz="1900"/>
              <a:t>dim(coef(lm.ridge)) </a:t>
            </a:r>
          </a:p>
          <a:p>
            <a:r>
              <a:rPr lang="en-IN" sz="1900"/>
              <a:t>## [1] 20 100 </a:t>
            </a:r>
          </a:p>
          <a:p>
            <a:r>
              <a:rPr lang="en-IN" sz="1900"/>
              <a:t>→ here: 100 models with different </a:t>
            </a:r>
            <a:r>
              <a:rPr lang="el-GR" sz="1900"/>
              <a:t>λ </a:t>
            </a:r>
            <a:r>
              <a:rPr lang="en-IN" sz="1900"/>
              <a:t>and each with 20 coefficients I For example, the 50th model is as follows </a:t>
            </a:r>
          </a:p>
          <a:p>
            <a:r>
              <a:rPr lang="en-IN" sz="1900"/>
              <a:t>lm.ridge$lambda[50] # tested lambda value </a:t>
            </a:r>
          </a:p>
          <a:p>
            <a:r>
              <a:rPr lang="en-IN" sz="1900"/>
              <a:t>## [1] 2581.857 </a:t>
            </a:r>
          </a:p>
          <a:p>
            <a:r>
              <a:rPr lang="en-IN" sz="1900"/>
              <a:t>head(coef(lm.ridge)[,50]) # estimated coefficients</a:t>
            </a:r>
          </a:p>
          <a:p>
            <a:r>
              <a:rPr lang="en-IN" sz="1900"/>
              <a:t> ## (Intercept) AtBat Hits HmRun Runs </a:t>
            </a:r>
          </a:p>
          <a:p>
            <a:r>
              <a:rPr lang="en-IN" sz="1900"/>
              <a:t>## 211.76123020 0.08903326 0.37913073 1.21041548 0.64115228</a:t>
            </a:r>
          </a:p>
          <a:p>
            <a:r>
              <a:rPr lang="en-IN" sz="1900"/>
              <a:t> ## RBI </a:t>
            </a:r>
          </a:p>
          <a:p>
            <a:r>
              <a:rPr lang="en-IN" sz="1900"/>
              <a:t>## 0.59834311</a:t>
            </a:r>
          </a:p>
        </p:txBody>
      </p:sp>
      <p:pic>
        <p:nvPicPr>
          <p:cNvPr id="9" name="Picture 2" descr="Image result for rutgers university logo">
            <a:extLst>
              <a:ext uri="{FF2B5EF4-FFF2-40B4-BE49-F238E27FC236}">
                <a16:creationId xmlns:a16="http://schemas.microsoft.com/office/drawing/2014/main" id="{8CD17528-90EA-48B8-9734-86CD1555A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22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BEE8E3-2BD8-4D42-BDC4-B1D5213B4E2A}"/>
              </a:ext>
            </a:extLst>
          </p:cNvPr>
          <p:cNvSpPr>
            <a:spLocks noGrp="1"/>
          </p:cNvSpPr>
          <p:nvPr>
            <p:ph type="title"/>
          </p:nvPr>
        </p:nvSpPr>
        <p:spPr>
          <a:xfrm>
            <a:off x="621792" y="1161288"/>
            <a:ext cx="3602736" cy="4526280"/>
          </a:xfrm>
        </p:spPr>
        <p:txBody>
          <a:bodyPr>
            <a:normAutofit/>
          </a:bodyPr>
          <a:lstStyle/>
          <a:p>
            <a:r>
              <a:rPr lang="en-IN" b="1" dirty="0"/>
              <a:t>EXAMPLE</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0AA8985-AF03-45DC-9940-2B7C45B6978E}"/>
              </a:ext>
            </a:extLst>
          </p:cNvPr>
          <p:cNvSpPr>
            <a:spLocks noGrp="1"/>
          </p:cNvSpPr>
          <p:nvPr>
            <p:ph idx="1"/>
          </p:nvPr>
        </p:nvSpPr>
        <p:spPr>
          <a:xfrm>
            <a:off x="5434149" y="932688"/>
            <a:ext cx="5916603" cy="4992624"/>
          </a:xfrm>
        </p:spPr>
        <p:txBody>
          <a:bodyPr anchor="ctr">
            <a:normAutofit/>
          </a:bodyPr>
          <a:lstStyle/>
          <a:p>
            <a:r>
              <a:rPr lang="en-IN" sz="2000"/>
              <a:t>plot(model, xvar="lambda") investigates the influence of </a:t>
            </a:r>
            <a:r>
              <a:rPr lang="el-GR" sz="2000"/>
              <a:t>λ </a:t>
            </a:r>
            <a:r>
              <a:rPr lang="en-IN" sz="2000"/>
              <a:t>on the estimated coefficients for all variables plot(lm.ridge, xvar="lambda") 4 6 8 10 12 −150 −100 −50 0 50 Log Lambda Coefficients 19 19 19 19 19 I Bottom axis gives ln</a:t>
            </a:r>
            <a:r>
              <a:rPr lang="el-GR" sz="2000"/>
              <a:t>λ, </a:t>
            </a:r>
            <a:r>
              <a:rPr lang="en-IN" sz="2000"/>
              <a:t>top the number of non-zero coefficients</a:t>
            </a:r>
          </a:p>
        </p:txBody>
      </p:sp>
      <p:pic>
        <p:nvPicPr>
          <p:cNvPr id="9" name="Picture 2" descr="Image result for rutgers university logo">
            <a:extLst>
              <a:ext uri="{FF2B5EF4-FFF2-40B4-BE49-F238E27FC236}">
                <a16:creationId xmlns:a16="http://schemas.microsoft.com/office/drawing/2014/main" id="{BA212DB5-75A4-4693-9684-4710D71F8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042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6957" y="1309090"/>
            <a:ext cx="6541128" cy="392203"/>
          </a:xfrm>
          <a:prstGeom prst="rect">
            <a:avLst/>
          </a:prstGeom>
        </p:spPr>
        <p:txBody>
          <a:bodyPr vert="horz" wrap="square" lIns="0" tIns="22650" rIns="0" bIns="0" rtlCol="0" anchor="ctr">
            <a:spAutoFit/>
          </a:bodyPr>
          <a:lstStyle/>
          <a:p>
            <a:pPr marL="25168">
              <a:lnSpc>
                <a:spcPct val="100000"/>
              </a:lnSpc>
              <a:spcBef>
                <a:spcPts val="178"/>
              </a:spcBef>
            </a:pPr>
            <a:r>
              <a:rPr sz="2400" spc="-30" dirty="0"/>
              <a:t>Parameter</a:t>
            </a:r>
            <a:r>
              <a:rPr sz="2400" spc="-89" dirty="0"/>
              <a:t> </a:t>
            </a:r>
            <a:r>
              <a:rPr sz="2400" spc="-69" dirty="0"/>
              <a:t>Tuning</a:t>
            </a:r>
          </a:p>
        </p:txBody>
      </p:sp>
      <p:sp>
        <p:nvSpPr>
          <p:cNvPr id="356" name="object 35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26</a:t>
            </a:fld>
            <a:endParaRPr dirty="0"/>
          </a:p>
        </p:txBody>
      </p:sp>
      <p:sp>
        <p:nvSpPr>
          <p:cNvPr id="3" name="object 3"/>
          <p:cNvSpPr txBox="1"/>
          <p:nvPr/>
        </p:nvSpPr>
        <p:spPr>
          <a:xfrm>
            <a:off x="1526957" y="1797600"/>
            <a:ext cx="7644468" cy="693824"/>
          </a:xfrm>
          <a:prstGeom prst="rect">
            <a:avLst/>
          </a:prstGeom>
        </p:spPr>
        <p:txBody>
          <a:bodyPr vert="horz" wrap="square" lIns="0" tIns="22650" rIns="0" bIns="0" rtlCol="0">
            <a:spAutoFit/>
          </a:bodyPr>
          <a:lstStyle/>
          <a:p>
            <a:pPr marL="393235" indent="-342900">
              <a:spcBef>
                <a:spcPts val="178"/>
              </a:spcBef>
              <a:buFont typeface="Arial" panose="020B0604020202020204" pitchFamily="34" charset="0"/>
              <a:buChar char="•"/>
            </a:pPr>
            <a:r>
              <a:rPr sz="2180" spc="-20" dirty="0">
                <a:latin typeface="Courier New"/>
                <a:cs typeface="Courier New"/>
              </a:rPr>
              <a:t>plot(cv.model) </a:t>
            </a:r>
            <a:r>
              <a:rPr sz="1883" spc="30" dirty="0">
                <a:latin typeface="Arial"/>
                <a:cs typeface="Arial"/>
              </a:rPr>
              <a:t>compares </a:t>
            </a:r>
            <a:r>
              <a:rPr sz="1883" spc="20" dirty="0">
                <a:latin typeface="Arial"/>
                <a:cs typeface="Arial"/>
              </a:rPr>
              <a:t>the </a:t>
            </a:r>
            <a:r>
              <a:rPr sz="1883" spc="30" dirty="0">
                <a:latin typeface="Arial"/>
                <a:cs typeface="Arial"/>
              </a:rPr>
              <a:t>means squared </a:t>
            </a:r>
            <a:r>
              <a:rPr sz="1883" spc="20" dirty="0">
                <a:latin typeface="Arial"/>
                <a:cs typeface="Arial"/>
              </a:rPr>
              <a:t>error </a:t>
            </a:r>
            <a:r>
              <a:rPr sz="1883" spc="30" dirty="0">
                <a:latin typeface="Arial"/>
                <a:cs typeface="Arial"/>
              </a:rPr>
              <a:t>across</a:t>
            </a:r>
            <a:r>
              <a:rPr sz="1883" spc="-357" dirty="0">
                <a:latin typeface="Arial"/>
                <a:cs typeface="Arial"/>
              </a:rPr>
              <a:t> </a:t>
            </a:r>
            <a:r>
              <a:rPr sz="2180" i="1" spc="168" dirty="0">
                <a:latin typeface="Calibri"/>
                <a:cs typeface="Calibri"/>
              </a:rPr>
              <a:t>λ</a:t>
            </a:r>
            <a:endParaRPr sz="2180" dirty="0">
              <a:latin typeface="Calibri"/>
              <a:cs typeface="Calibri"/>
            </a:endParaRPr>
          </a:p>
        </p:txBody>
      </p:sp>
      <p:sp>
        <p:nvSpPr>
          <p:cNvPr id="4" name="object 4"/>
          <p:cNvSpPr txBox="1"/>
          <p:nvPr/>
        </p:nvSpPr>
        <p:spPr>
          <a:xfrm>
            <a:off x="2242815" y="2173200"/>
            <a:ext cx="7877262" cy="270587"/>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plot</a:t>
            </a:r>
            <a:r>
              <a:rPr sz="1784" spc="-10" dirty="0">
                <a:solidFill>
                  <a:srgbClr val="575757"/>
                </a:solidFill>
                <a:latin typeface="Courier New"/>
                <a:cs typeface="Courier New"/>
              </a:rPr>
              <a:t>(cv.ridge)</a:t>
            </a:r>
            <a:endParaRPr sz="1784">
              <a:latin typeface="Courier New"/>
              <a:cs typeface="Courier New"/>
            </a:endParaRPr>
          </a:p>
        </p:txBody>
      </p:sp>
      <p:sp>
        <p:nvSpPr>
          <p:cNvPr id="5" name="object 5"/>
          <p:cNvSpPr/>
          <p:nvPr/>
        </p:nvSpPr>
        <p:spPr>
          <a:xfrm>
            <a:off x="4712872" y="5344490"/>
            <a:ext cx="2648824" cy="0"/>
          </a:xfrm>
          <a:custGeom>
            <a:avLst/>
            <a:gdLst/>
            <a:ahLst/>
            <a:cxnLst/>
            <a:rect l="l" t="t" r="r" b="b"/>
            <a:pathLst>
              <a:path w="1336675">
                <a:moveTo>
                  <a:pt x="0" y="0"/>
                </a:moveTo>
                <a:lnTo>
                  <a:pt x="1336195" y="0"/>
                </a:lnTo>
              </a:path>
            </a:pathLst>
          </a:custGeom>
          <a:ln w="5076">
            <a:solidFill>
              <a:srgbClr val="000000"/>
            </a:solidFill>
          </a:ln>
        </p:spPr>
        <p:txBody>
          <a:bodyPr wrap="square" lIns="0" tIns="0" rIns="0" bIns="0" rtlCol="0"/>
          <a:lstStyle/>
          <a:p>
            <a:endParaRPr sz="3567"/>
          </a:p>
        </p:txBody>
      </p:sp>
      <p:sp>
        <p:nvSpPr>
          <p:cNvPr id="6" name="object 6"/>
          <p:cNvSpPr/>
          <p:nvPr/>
        </p:nvSpPr>
        <p:spPr>
          <a:xfrm>
            <a:off x="4712871" y="5344491"/>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7" name="object 7"/>
          <p:cNvSpPr/>
          <p:nvPr/>
        </p:nvSpPr>
        <p:spPr>
          <a:xfrm>
            <a:off x="5374840" y="5344491"/>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8" name="object 8"/>
          <p:cNvSpPr/>
          <p:nvPr/>
        </p:nvSpPr>
        <p:spPr>
          <a:xfrm>
            <a:off x="6036808" y="5344491"/>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9" name="object 9"/>
          <p:cNvSpPr/>
          <p:nvPr/>
        </p:nvSpPr>
        <p:spPr>
          <a:xfrm>
            <a:off x="6698777" y="5344491"/>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0" name="object 10"/>
          <p:cNvSpPr/>
          <p:nvPr/>
        </p:nvSpPr>
        <p:spPr>
          <a:xfrm>
            <a:off x="7360746" y="5344491"/>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1" name="object 11"/>
          <p:cNvSpPr txBox="1"/>
          <p:nvPr/>
        </p:nvSpPr>
        <p:spPr>
          <a:xfrm>
            <a:off x="4643038" y="5506044"/>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4</a:t>
            </a:r>
            <a:endParaRPr sz="1189">
              <a:latin typeface="Arial"/>
              <a:cs typeface="Arial"/>
            </a:endParaRPr>
          </a:p>
        </p:txBody>
      </p:sp>
      <p:sp>
        <p:nvSpPr>
          <p:cNvPr id="12" name="object 12"/>
          <p:cNvSpPr txBox="1"/>
          <p:nvPr/>
        </p:nvSpPr>
        <p:spPr>
          <a:xfrm>
            <a:off x="5304872" y="5506044"/>
            <a:ext cx="1508760" cy="218577"/>
          </a:xfrm>
          <a:prstGeom prst="rect">
            <a:avLst/>
          </a:prstGeom>
        </p:spPr>
        <p:txBody>
          <a:bodyPr vert="horz" wrap="square" lIns="0" tIns="35234" rIns="0" bIns="0" rtlCol="0">
            <a:spAutoFit/>
          </a:bodyPr>
          <a:lstStyle/>
          <a:p>
            <a:pPr marL="25168">
              <a:spcBef>
                <a:spcPts val="277"/>
              </a:spcBef>
              <a:tabLst>
                <a:tab pos="685817" algn="l"/>
                <a:tab pos="1303681" algn="l"/>
              </a:tabLst>
            </a:pPr>
            <a:r>
              <a:rPr sz="1189" spc="40" dirty="0">
                <a:latin typeface="Arial"/>
                <a:cs typeface="Arial"/>
              </a:rPr>
              <a:t>6	8	10</a:t>
            </a:r>
            <a:endParaRPr sz="1189">
              <a:latin typeface="Arial"/>
              <a:cs typeface="Arial"/>
            </a:endParaRPr>
          </a:p>
        </p:txBody>
      </p:sp>
      <p:sp>
        <p:nvSpPr>
          <p:cNvPr id="13" name="object 13"/>
          <p:cNvSpPr txBox="1"/>
          <p:nvPr/>
        </p:nvSpPr>
        <p:spPr>
          <a:xfrm>
            <a:off x="7245975" y="5506045"/>
            <a:ext cx="230278"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12</a:t>
            </a:r>
            <a:endParaRPr sz="1189">
              <a:latin typeface="Arial"/>
              <a:cs typeface="Arial"/>
            </a:endParaRPr>
          </a:p>
        </p:txBody>
      </p:sp>
      <p:sp>
        <p:nvSpPr>
          <p:cNvPr id="14" name="object 14"/>
          <p:cNvSpPr/>
          <p:nvPr/>
        </p:nvSpPr>
        <p:spPr>
          <a:xfrm>
            <a:off x="4391746" y="3002316"/>
            <a:ext cx="0" cy="2297745"/>
          </a:xfrm>
          <a:custGeom>
            <a:avLst/>
            <a:gdLst/>
            <a:ahLst/>
            <a:cxnLst/>
            <a:rect l="l" t="t" r="r" b="b"/>
            <a:pathLst>
              <a:path h="1159510">
                <a:moveTo>
                  <a:pt x="0" y="1159389"/>
                </a:moveTo>
                <a:lnTo>
                  <a:pt x="0" y="0"/>
                </a:lnTo>
              </a:path>
            </a:pathLst>
          </a:custGeom>
          <a:ln w="5076">
            <a:solidFill>
              <a:srgbClr val="000000"/>
            </a:solidFill>
          </a:ln>
        </p:spPr>
        <p:txBody>
          <a:bodyPr wrap="square" lIns="0" tIns="0" rIns="0" bIns="0" rtlCol="0"/>
          <a:lstStyle/>
          <a:p>
            <a:endParaRPr sz="3567"/>
          </a:p>
        </p:txBody>
      </p:sp>
      <p:sp>
        <p:nvSpPr>
          <p:cNvPr id="15" name="object 15"/>
          <p:cNvSpPr/>
          <p:nvPr/>
        </p:nvSpPr>
        <p:spPr>
          <a:xfrm>
            <a:off x="4295169" y="5299823"/>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16" name="object 16"/>
          <p:cNvSpPr/>
          <p:nvPr/>
        </p:nvSpPr>
        <p:spPr>
          <a:xfrm>
            <a:off x="4295169" y="4971589"/>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17" name="object 17"/>
          <p:cNvSpPr/>
          <p:nvPr/>
        </p:nvSpPr>
        <p:spPr>
          <a:xfrm>
            <a:off x="4295169" y="4643354"/>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18" name="object 18"/>
          <p:cNvSpPr/>
          <p:nvPr/>
        </p:nvSpPr>
        <p:spPr>
          <a:xfrm>
            <a:off x="4295169" y="4315119"/>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19" name="object 19"/>
          <p:cNvSpPr/>
          <p:nvPr/>
        </p:nvSpPr>
        <p:spPr>
          <a:xfrm>
            <a:off x="4295169" y="3986886"/>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0" name="object 20"/>
          <p:cNvSpPr/>
          <p:nvPr/>
        </p:nvSpPr>
        <p:spPr>
          <a:xfrm>
            <a:off x="4295169" y="3658651"/>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1" name="object 21"/>
          <p:cNvSpPr/>
          <p:nvPr/>
        </p:nvSpPr>
        <p:spPr>
          <a:xfrm>
            <a:off x="4295169" y="3330551"/>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2" name="object 22"/>
          <p:cNvSpPr/>
          <p:nvPr/>
        </p:nvSpPr>
        <p:spPr>
          <a:xfrm>
            <a:off x="4295169" y="3002317"/>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3" name="object 23"/>
          <p:cNvSpPr txBox="1"/>
          <p:nvPr/>
        </p:nvSpPr>
        <p:spPr>
          <a:xfrm>
            <a:off x="3989073" y="5005939"/>
            <a:ext cx="182999" cy="587649"/>
          </a:xfrm>
          <a:prstGeom prst="rect">
            <a:avLst/>
          </a:prstGeom>
        </p:spPr>
        <p:txBody>
          <a:bodyPr vert="vert270" wrap="square" lIns="0" tIns="20134" rIns="0" bIns="0" rtlCol="0">
            <a:spAutoFit/>
          </a:bodyPr>
          <a:lstStyle/>
          <a:p>
            <a:pPr marL="25168">
              <a:spcBef>
                <a:spcPts val="159"/>
              </a:spcBef>
            </a:pPr>
            <a:r>
              <a:rPr sz="1189" dirty="0">
                <a:latin typeface="Arial"/>
                <a:cs typeface="Arial"/>
              </a:rPr>
              <a:t>100000</a:t>
            </a:r>
          </a:p>
        </p:txBody>
      </p:sp>
      <p:sp>
        <p:nvSpPr>
          <p:cNvPr id="24" name="object 24"/>
          <p:cNvSpPr txBox="1"/>
          <p:nvPr/>
        </p:nvSpPr>
        <p:spPr>
          <a:xfrm>
            <a:off x="3989073" y="4021370"/>
            <a:ext cx="182999" cy="587649"/>
          </a:xfrm>
          <a:prstGeom prst="rect">
            <a:avLst/>
          </a:prstGeom>
        </p:spPr>
        <p:txBody>
          <a:bodyPr vert="vert270" wrap="square" lIns="0" tIns="20134" rIns="0" bIns="0" rtlCol="0">
            <a:spAutoFit/>
          </a:bodyPr>
          <a:lstStyle/>
          <a:p>
            <a:pPr marL="25168">
              <a:spcBef>
                <a:spcPts val="159"/>
              </a:spcBef>
            </a:pPr>
            <a:r>
              <a:rPr sz="1189" dirty="0">
                <a:latin typeface="Arial"/>
                <a:cs typeface="Arial"/>
              </a:rPr>
              <a:t>160000</a:t>
            </a:r>
            <a:endParaRPr sz="1189">
              <a:latin typeface="Arial"/>
              <a:cs typeface="Arial"/>
            </a:endParaRPr>
          </a:p>
        </p:txBody>
      </p:sp>
      <p:sp>
        <p:nvSpPr>
          <p:cNvPr id="25" name="object 25"/>
          <p:cNvSpPr txBox="1"/>
          <p:nvPr/>
        </p:nvSpPr>
        <p:spPr>
          <a:xfrm>
            <a:off x="3989073" y="3036667"/>
            <a:ext cx="182999" cy="587649"/>
          </a:xfrm>
          <a:prstGeom prst="rect">
            <a:avLst/>
          </a:prstGeom>
        </p:spPr>
        <p:txBody>
          <a:bodyPr vert="vert270" wrap="square" lIns="0" tIns="20134" rIns="0" bIns="0" rtlCol="0">
            <a:spAutoFit/>
          </a:bodyPr>
          <a:lstStyle/>
          <a:p>
            <a:pPr marL="25168">
              <a:spcBef>
                <a:spcPts val="159"/>
              </a:spcBef>
            </a:pPr>
            <a:r>
              <a:rPr sz="1189" dirty="0">
                <a:latin typeface="Arial"/>
                <a:cs typeface="Arial"/>
              </a:rPr>
              <a:t>220000</a:t>
            </a:r>
            <a:endParaRPr sz="1189">
              <a:latin typeface="Arial"/>
              <a:cs typeface="Arial"/>
            </a:endParaRPr>
          </a:p>
        </p:txBody>
      </p:sp>
      <p:sp>
        <p:nvSpPr>
          <p:cNvPr id="26" name="object 26"/>
          <p:cNvSpPr/>
          <p:nvPr/>
        </p:nvSpPr>
        <p:spPr>
          <a:xfrm>
            <a:off x="4391747" y="2852754"/>
            <a:ext cx="3226404" cy="2492789"/>
          </a:xfrm>
          <a:custGeom>
            <a:avLst/>
            <a:gdLst/>
            <a:ahLst/>
            <a:cxnLst/>
            <a:rect l="l" t="t" r="r" b="b"/>
            <a:pathLst>
              <a:path w="1628139" h="1257935">
                <a:moveTo>
                  <a:pt x="0" y="1257404"/>
                </a:moveTo>
                <a:lnTo>
                  <a:pt x="1627802" y="1257404"/>
                </a:lnTo>
                <a:lnTo>
                  <a:pt x="1627802" y="0"/>
                </a:lnTo>
                <a:lnTo>
                  <a:pt x="0" y="0"/>
                </a:lnTo>
                <a:lnTo>
                  <a:pt x="0" y="1257404"/>
                </a:lnTo>
              </a:path>
            </a:pathLst>
          </a:custGeom>
          <a:ln w="5076">
            <a:solidFill>
              <a:srgbClr val="000000"/>
            </a:solidFill>
          </a:ln>
        </p:spPr>
        <p:txBody>
          <a:bodyPr wrap="square" lIns="0" tIns="0" rIns="0" bIns="0" rtlCol="0"/>
          <a:lstStyle/>
          <a:p>
            <a:endParaRPr sz="3567"/>
          </a:p>
        </p:txBody>
      </p:sp>
      <p:sp>
        <p:nvSpPr>
          <p:cNvPr id="27" name="object 27"/>
          <p:cNvSpPr txBox="1"/>
          <p:nvPr/>
        </p:nvSpPr>
        <p:spPr>
          <a:xfrm>
            <a:off x="5527673" y="5892360"/>
            <a:ext cx="955087"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log(Lambda)</a:t>
            </a:r>
            <a:endParaRPr sz="1189">
              <a:latin typeface="Arial"/>
              <a:cs typeface="Arial"/>
            </a:endParaRPr>
          </a:p>
        </p:txBody>
      </p:sp>
      <p:sp>
        <p:nvSpPr>
          <p:cNvPr id="28" name="object 28"/>
          <p:cNvSpPr/>
          <p:nvPr/>
        </p:nvSpPr>
        <p:spPr>
          <a:xfrm>
            <a:off x="7497967" y="2945041"/>
            <a:ext cx="0" cy="1122447"/>
          </a:xfrm>
          <a:custGeom>
            <a:avLst/>
            <a:gdLst/>
            <a:ahLst/>
            <a:cxnLst/>
            <a:rect l="l" t="t" r="r" b="b"/>
            <a:pathLst>
              <a:path h="566419">
                <a:moveTo>
                  <a:pt x="0" y="0"/>
                </a:moveTo>
                <a:lnTo>
                  <a:pt x="0" y="566089"/>
                </a:lnTo>
              </a:path>
            </a:pathLst>
          </a:custGeom>
          <a:ln w="5076">
            <a:solidFill>
              <a:srgbClr val="A9A9A9"/>
            </a:solidFill>
          </a:ln>
        </p:spPr>
        <p:txBody>
          <a:bodyPr wrap="square" lIns="0" tIns="0" rIns="0" bIns="0" rtlCol="0"/>
          <a:lstStyle/>
          <a:p>
            <a:endParaRPr sz="3567"/>
          </a:p>
        </p:txBody>
      </p:sp>
      <p:sp>
        <p:nvSpPr>
          <p:cNvPr id="29" name="object 29"/>
          <p:cNvSpPr/>
          <p:nvPr/>
        </p:nvSpPr>
        <p:spPr>
          <a:xfrm>
            <a:off x="7467249" y="2966502"/>
            <a:ext cx="0" cy="1119930"/>
          </a:xfrm>
          <a:custGeom>
            <a:avLst/>
            <a:gdLst/>
            <a:ahLst/>
            <a:cxnLst/>
            <a:rect l="l" t="t" r="r" b="b"/>
            <a:pathLst>
              <a:path h="565150">
                <a:moveTo>
                  <a:pt x="0" y="0"/>
                </a:moveTo>
                <a:lnTo>
                  <a:pt x="0" y="565006"/>
                </a:lnTo>
              </a:path>
            </a:pathLst>
          </a:custGeom>
          <a:ln w="5076">
            <a:solidFill>
              <a:srgbClr val="A9A9A9"/>
            </a:solidFill>
          </a:ln>
        </p:spPr>
        <p:txBody>
          <a:bodyPr wrap="square" lIns="0" tIns="0" rIns="0" bIns="0" rtlCol="0"/>
          <a:lstStyle/>
          <a:p>
            <a:endParaRPr sz="3567"/>
          </a:p>
        </p:txBody>
      </p:sp>
      <p:sp>
        <p:nvSpPr>
          <p:cNvPr id="30" name="object 30"/>
          <p:cNvSpPr/>
          <p:nvPr/>
        </p:nvSpPr>
        <p:spPr>
          <a:xfrm>
            <a:off x="7436399" y="2987294"/>
            <a:ext cx="0" cy="1109863"/>
          </a:xfrm>
          <a:custGeom>
            <a:avLst/>
            <a:gdLst/>
            <a:ahLst/>
            <a:cxnLst/>
            <a:rect l="l" t="t" r="r" b="b"/>
            <a:pathLst>
              <a:path h="560069">
                <a:moveTo>
                  <a:pt x="0" y="0"/>
                </a:moveTo>
                <a:lnTo>
                  <a:pt x="0" y="559726"/>
                </a:lnTo>
              </a:path>
            </a:pathLst>
          </a:custGeom>
          <a:ln w="5076">
            <a:solidFill>
              <a:srgbClr val="A9A9A9"/>
            </a:solidFill>
          </a:ln>
        </p:spPr>
        <p:txBody>
          <a:bodyPr wrap="square" lIns="0" tIns="0" rIns="0" bIns="0" rtlCol="0"/>
          <a:lstStyle/>
          <a:p>
            <a:endParaRPr sz="3567"/>
          </a:p>
        </p:txBody>
      </p:sp>
      <p:sp>
        <p:nvSpPr>
          <p:cNvPr id="31" name="object 31"/>
          <p:cNvSpPr/>
          <p:nvPr/>
        </p:nvSpPr>
        <p:spPr>
          <a:xfrm>
            <a:off x="7405681" y="2991587"/>
            <a:ext cx="0" cy="1108605"/>
          </a:xfrm>
          <a:custGeom>
            <a:avLst/>
            <a:gdLst/>
            <a:ahLst/>
            <a:cxnLst/>
            <a:rect l="l" t="t" r="r" b="b"/>
            <a:pathLst>
              <a:path h="559435">
                <a:moveTo>
                  <a:pt x="0" y="0"/>
                </a:moveTo>
                <a:lnTo>
                  <a:pt x="0" y="559252"/>
                </a:lnTo>
              </a:path>
            </a:pathLst>
          </a:custGeom>
          <a:ln w="5076">
            <a:solidFill>
              <a:srgbClr val="A9A9A9"/>
            </a:solidFill>
          </a:ln>
        </p:spPr>
        <p:txBody>
          <a:bodyPr wrap="square" lIns="0" tIns="0" rIns="0" bIns="0" rtlCol="0"/>
          <a:lstStyle/>
          <a:p>
            <a:endParaRPr sz="3567"/>
          </a:p>
        </p:txBody>
      </p:sp>
      <p:sp>
        <p:nvSpPr>
          <p:cNvPr id="32" name="object 32"/>
          <p:cNvSpPr/>
          <p:nvPr/>
        </p:nvSpPr>
        <p:spPr>
          <a:xfrm>
            <a:off x="7374829" y="2996415"/>
            <a:ext cx="0" cy="1107347"/>
          </a:xfrm>
          <a:custGeom>
            <a:avLst/>
            <a:gdLst/>
            <a:ahLst/>
            <a:cxnLst/>
            <a:rect l="l" t="t" r="r" b="b"/>
            <a:pathLst>
              <a:path h="558800">
                <a:moveTo>
                  <a:pt x="0" y="0"/>
                </a:moveTo>
                <a:lnTo>
                  <a:pt x="0" y="558711"/>
                </a:lnTo>
              </a:path>
            </a:pathLst>
          </a:custGeom>
          <a:ln w="5076">
            <a:solidFill>
              <a:srgbClr val="A9A9A9"/>
            </a:solidFill>
          </a:ln>
        </p:spPr>
        <p:txBody>
          <a:bodyPr wrap="square" lIns="0" tIns="0" rIns="0" bIns="0" rtlCol="0"/>
          <a:lstStyle/>
          <a:p>
            <a:endParaRPr sz="3567"/>
          </a:p>
        </p:txBody>
      </p:sp>
      <p:sp>
        <p:nvSpPr>
          <p:cNvPr id="33" name="object 33"/>
          <p:cNvSpPr/>
          <p:nvPr/>
        </p:nvSpPr>
        <p:spPr>
          <a:xfrm>
            <a:off x="7344112" y="3001648"/>
            <a:ext cx="0" cy="1106088"/>
          </a:xfrm>
          <a:custGeom>
            <a:avLst/>
            <a:gdLst/>
            <a:ahLst/>
            <a:cxnLst/>
            <a:rect l="l" t="t" r="r" b="b"/>
            <a:pathLst>
              <a:path h="558164">
                <a:moveTo>
                  <a:pt x="0" y="0"/>
                </a:moveTo>
                <a:lnTo>
                  <a:pt x="0" y="558169"/>
                </a:lnTo>
              </a:path>
            </a:pathLst>
          </a:custGeom>
          <a:ln w="5076">
            <a:solidFill>
              <a:srgbClr val="A9A9A9"/>
            </a:solidFill>
          </a:ln>
        </p:spPr>
        <p:txBody>
          <a:bodyPr wrap="square" lIns="0" tIns="0" rIns="0" bIns="0" rtlCol="0"/>
          <a:lstStyle/>
          <a:p>
            <a:endParaRPr sz="3567"/>
          </a:p>
        </p:txBody>
      </p:sp>
      <p:sp>
        <p:nvSpPr>
          <p:cNvPr id="34" name="object 34"/>
          <p:cNvSpPr/>
          <p:nvPr/>
        </p:nvSpPr>
        <p:spPr>
          <a:xfrm>
            <a:off x="7313259" y="3007282"/>
            <a:ext cx="0" cy="1106088"/>
          </a:xfrm>
          <a:custGeom>
            <a:avLst/>
            <a:gdLst/>
            <a:ahLst/>
            <a:cxnLst/>
            <a:rect l="l" t="t" r="r" b="b"/>
            <a:pathLst>
              <a:path h="558164">
                <a:moveTo>
                  <a:pt x="0" y="0"/>
                </a:moveTo>
                <a:lnTo>
                  <a:pt x="0" y="557560"/>
                </a:lnTo>
              </a:path>
            </a:pathLst>
          </a:custGeom>
          <a:ln w="5076">
            <a:solidFill>
              <a:srgbClr val="A9A9A9"/>
            </a:solidFill>
          </a:ln>
        </p:spPr>
        <p:txBody>
          <a:bodyPr wrap="square" lIns="0" tIns="0" rIns="0" bIns="0" rtlCol="0"/>
          <a:lstStyle/>
          <a:p>
            <a:endParaRPr sz="3567"/>
          </a:p>
        </p:txBody>
      </p:sp>
      <p:sp>
        <p:nvSpPr>
          <p:cNvPr id="35" name="object 35"/>
          <p:cNvSpPr/>
          <p:nvPr/>
        </p:nvSpPr>
        <p:spPr>
          <a:xfrm>
            <a:off x="7282409" y="3013585"/>
            <a:ext cx="0" cy="1103572"/>
          </a:xfrm>
          <a:custGeom>
            <a:avLst/>
            <a:gdLst/>
            <a:ahLst/>
            <a:cxnLst/>
            <a:rect l="l" t="t" r="r" b="b"/>
            <a:pathLst>
              <a:path h="556894">
                <a:moveTo>
                  <a:pt x="0" y="0"/>
                </a:moveTo>
                <a:lnTo>
                  <a:pt x="0" y="556883"/>
                </a:lnTo>
              </a:path>
            </a:pathLst>
          </a:custGeom>
          <a:ln w="5076">
            <a:solidFill>
              <a:srgbClr val="A9A9A9"/>
            </a:solidFill>
          </a:ln>
        </p:spPr>
        <p:txBody>
          <a:bodyPr wrap="square" lIns="0" tIns="0" rIns="0" bIns="0" rtlCol="0"/>
          <a:lstStyle/>
          <a:p>
            <a:endParaRPr sz="3567"/>
          </a:p>
        </p:txBody>
      </p:sp>
      <p:sp>
        <p:nvSpPr>
          <p:cNvPr id="36" name="object 36"/>
          <p:cNvSpPr/>
          <p:nvPr/>
        </p:nvSpPr>
        <p:spPr>
          <a:xfrm>
            <a:off x="7251691" y="3020292"/>
            <a:ext cx="0" cy="1102313"/>
          </a:xfrm>
          <a:custGeom>
            <a:avLst/>
            <a:gdLst/>
            <a:ahLst/>
            <a:cxnLst/>
            <a:rect l="l" t="t" r="r" b="b"/>
            <a:pathLst>
              <a:path h="556260">
                <a:moveTo>
                  <a:pt x="0" y="0"/>
                </a:moveTo>
                <a:lnTo>
                  <a:pt x="0" y="556138"/>
                </a:lnTo>
              </a:path>
            </a:pathLst>
          </a:custGeom>
          <a:ln w="5076">
            <a:solidFill>
              <a:srgbClr val="A9A9A9"/>
            </a:solidFill>
          </a:ln>
        </p:spPr>
        <p:txBody>
          <a:bodyPr wrap="square" lIns="0" tIns="0" rIns="0" bIns="0" rtlCol="0"/>
          <a:lstStyle/>
          <a:p>
            <a:endParaRPr sz="3567"/>
          </a:p>
        </p:txBody>
      </p:sp>
      <p:sp>
        <p:nvSpPr>
          <p:cNvPr id="37" name="object 37"/>
          <p:cNvSpPr/>
          <p:nvPr/>
        </p:nvSpPr>
        <p:spPr>
          <a:xfrm>
            <a:off x="7220839" y="3027669"/>
            <a:ext cx="0" cy="1101055"/>
          </a:xfrm>
          <a:custGeom>
            <a:avLst/>
            <a:gdLst/>
            <a:ahLst/>
            <a:cxnLst/>
            <a:rect l="l" t="t" r="r" b="b"/>
            <a:pathLst>
              <a:path h="555625">
                <a:moveTo>
                  <a:pt x="0" y="0"/>
                </a:moveTo>
                <a:lnTo>
                  <a:pt x="0" y="555326"/>
                </a:lnTo>
              </a:path>
            </a:pathLst>
          </a:custGeom>
          <a:ln w="5076">
            <a:solidFill>
              <a:srgbClr val="A9A9A9"/>
            </a:solidFill>
          </a:ln>
        </p:spPr>
        <p:txBody>
          <a:bodyPr wrap="square" lIns="0" tIns="0" rIns="0" bIns="0" rtlCol="0"/>
          <a:lstStyle/>
          <a:p>
            <a:endParaRPr sz="3567"/>
          </a:p>
        </p:txBody>
      </p:sp>
      <p:sp>
        <p:nvSpPr>
          <p:cNvPr id="38" name="object 38"/>
          <p:cNvSpPr/>
          <p:nvPr/>
        </p:nvSpPr>
        <p:spPr>
          <a:xfrm>
            <a:off x="7190121" y="3035717"/>
            <a:ext cx="0" cy="1099797"/>
          </a:xfrm>
          <a:custGeom>
            <a:avLst/>
            <a:gdLst/>
            <a:ahLst/>
            <a:cxnLst/>
            <a:rect l="l" t="t" r="r" b="b"/>
            <a:pathLst>
              <a:path h="554989">
                <a:moveTo>
                  <a:pt x="0" y="0"/>
                </a:moveTo>
                <a:lnTo>
                  <a:pt x="0" y="554446"/>
                </a:lnTo>
              </a:path>
            </a:pathLst>
          </a:custGeom>
          <a:ln w="5076">
            <a:solidFill>
              <a:srgbClr val="A9A9A9"/>
            </a:solidFill>
          </a:ln>
        </p:spPr>
        <p:txBody>
          <a:bodyPr wrap="square" lIns="0" tIns="0" rIns="0" bIns="0" rtlCol="0"/>
          <a:lstStyle/>
          <a:p>
            <a:endParaRPr sz="3567"/>
          </a:p>
        </p:txBody>
      </p:sp>
      <p:sp>
        <p:nvSpPr>
          <p:cNvPr id="39" name="object 39"/>
          <p:cNvSpPr/>
          <p:nvPr/>
        </p:nvSpPr>
        <p:spPr>
          <a:xfrm>
            <a:off x="7159271" y="3044437"/>
            <a:ext cx="0" cy="1097280"/>
          </a:xfrm>
          <a:custGeom>
            <a:avLst/>
            <a:gdLst/>
            <a:ahLst/>
            <a:cxnLst/>
            <a:rect l="l" t="t" r="r" b="b"/>
            <a:pathLst>
              <a:path h="553719">
                <a:moveTo>
                  <a:pt x="0" y="0"/>
                </a:moveTo>
                <a:lnTo>
                  <a:pt x="0" y="553498"/>
                </a:lnTo>
              </a:path>
            </a:pathLst>
          </a:custGeom>
          <a:ln w="5076">
            <a:solidFill>
              <a:srgbClr val="A9A9A9"/>
            </a:solidFill>
          </a:ln>
        </p:spPr>
        <p:txBody>
          <a:bodyPr wrap="square" lIns="0" tIns="0" rIns="0" bIns="0" rtlCol="0"/>
          <a:lstStyle/>
          <a:p>
            <a:endParaRPr sz="3567"/>
          </a:p>
        </p:txBody>
      </p:sp>
      <p:sp>
        <p:nvSpPr>
          <p:cNvPr id="40" name="object 40"/>
          <p:cNvSpPr/>
          <p:nvPr/>
        </p:nvSpPr>
        <p:spPr>
          <a:xfrm>
            <a:off x="7128553" y="3053961"/>
            <a:ext cx="0" cy="1096022"/>
          </a:xfrm>
          <a:custGeom>
            <a:avLst/>
            <a:gdLst/>
            <a:ahLst/>
            <a:cxnLst/>
            <a:rect l="l" t="t" r="r" b="b"/>
            <a:pathLst>
              <a:path h="553085">
                <a:moveTo>
                  <a:pt x="0" y="0"/>
                </a:moveTo>
                <a:lnTo>
                  <a:pt x="0" y="552483"/>
                </a:lnTo>
              </a:path>
            </a:pathLst>
          </a:custGeom>
          <a:ln w="5076">
            <a:solidFill>
              <a:srgbClr val="A9A9A9"/>
            </a:solidFill>
          </a:ln>
        </p:spPr>
        <p:txBody>
          <a:bodyPr wrap="square" lIns="0" tIns="0" rIns="0" bIns="0" rtlCol="0"/>
          <a:lstStyle/>
          <a:p>
            <a:endParaRPr sz="3567"/>
          </a:p>
        </p:txBody>
      </p:sp>
      <p:sp>
        <p:nvSpPr>
          <p:cNvPr id="41" name="object 41"/>
          <p:cNvSpPr/>
          <p:nvPr/>
        </p:nvSpPr>
        <p:spPr>
          <a:xfrm>
            <a:off x="7097701" y="3064290"/>
            <a:ext cx="0" cy="1093505"/>
          </a:xfrm>
          <a:custGeom>
            <a:avLst/>
            <a:gdLst/>
            <a:ahLst/>
            <a:cxnLst/>
            <a:rect l="l" t="t" r="r" b="b"/>
            <a:pathLst>
              <a:path h="551814">
                <a:moveTo>
                  <a:pt x="0" y="0"/>
                </a:moveTo>
                <a:lnTo>
                  <a:pt x="0" y="551332"/>
                </a:lnTo>
              </a:path>
            </a:pathLst>
          </a:custGeom>
          <a:ln w="5076">
            <a:solidFill>
              <a:srgbClr val="A9A9A9"/>
            </a:solidFill>
          </a:ln>
        </p:spPr>
        <p:txBody>
          <a:bodyPr wrap="square" lIns="0" tIns="0" rIns="0" bIns="0" rtlCol="0"/>
          <a:lstStyle/>
          <a:p>
            <a:endParaRPr sz="3567"/>
          </a:p>
        </p:txBody>
      </p:sp>
      <p:sp>
        <p:nvSpPr>
          <p:cNvPr id="42" name="object 42"/>
          <p:cNvSpPr/>
          <p:nvPr/>
        </p:nvSpPr>
        <p:spPr>
          <a:xfrm>
            <a:off x="7066984" y="3075423"/>
            <a:ext cx="0" cy="1090988"/>
          </a:xfrm>
          <a:custGeom>
            <a:avLst/>
            <a:gdLst/>
            <a:ahLst/>
            <a:cxnLst/>
            <a:rect l="l" t="t" r="r" b="b"/>
            <a:pathLst>
              <a:path h="550544">
                <a:moveTo>
                  <a:pt x="0" y="0"/>
                </a:moveTo>
                <a:lnTo>
                  <a:pt x="0" y="550114"/>
                </a:lnTo>
              </a:path>
            </a:pathLst>
          </a:custGeom>
          <a:ln w="5076">
            <a:solidFill>
              <a:srgbClr val="A9A9A9"/>
            </a:solidFill>
          </a:ln>
        </p:spPr>
        <p:txBody>
          <a:bodyPr wrap="square" lIns="0" tIns="0" rIns="0" bIns="0" rtlCol="0"/>
          <a:lstStyle/>
          <a:p>
            <a:endParaRPr sz="3567"/>
          </a:p>
        </p:txBody>
      </p:sp>
      <p:sp>
        <p:nvSpPr>
          <p:cNvPr id="43" name="object 43"/>
          <p:cNvSpPr/>
          <p:nvPr/>
        </p:nvSpPr>
        <p:spPr>
          <a:xfrm>
            <a:off x="7036131" y="3087495"/>
            <a:ext cx="0" cy="1088472"/>
          </a:xfrm>
          <a:custGeom>
            <a:avLst/>
            <a:gdLst/>
            <a:ahLst/>
            <a:cxnLst/>
            <a:rect l="l" t="t" r="r" b="b"/>
            <a:pathLst>
              <a:path h="549275">
                <a:moveTo>
                  <a:pt x="0" y="0"/>
                </a:moveTo>
                <a:lnTo>
                  <a:pt x="0" y="548828"/>
                </a:lnTo>
              </a:path>
            </a:pathLst>
          </a:custGeom>
          <a:ln w="5076">
            <a:solidFill>
              <a:srgbClr val="A9A9A9"/>
            </a:solidFill>
          </a:ln>
        </p:spPr>
        <p:txBody>
          <a:bodyPr wrap="square" lIns="0" tIns="0" rIns="0" bIns="0" rtlCol="0"/>
          <a:lstStyle/>
          <a:p>
            <a:endParaRPr sz="3567"/>
          </a:p>
        </p:txBody>
      </p:sp>
      <p:sp>
        <p:nvSpPr>
          <p:cNvPr id="44" name="object 44"/>
          <p:cNvSpPr/>
          <p:nvPr/>
        </p:nvSpPr>
        <p:spPr>
          <a:xfrm>
            <a:off x="7005281" y="3100640"/>
            <a:ext cx="0" cy="1084697"/>
          </a:xfrm>
          <a:custGeom>
            <a:avLst/>
            <a:gdLst/>
            <a:ahLst/>
            <a:cxnLst/>
            <a:rect l="l" t="t" r="r" b="b"/>
            <a:pathLst>
              <a:path h="547369">
                <a:moveTo>
                  <a:pt x="0" y="0"/>
                </a:moveTo>
                <a:lnTo>
                  <a:pt x="0" y="547339"/>
                </a:lnTo>
              </a:path>
            </a:pathLst>
          </a:custGeom>
          <a:ln w="5076">
            <a:solidFill>
              <a:srgbClr val="A9A9A9"/>
            </a:solidFill>
          </a:ln>
        </p:spPr>
        <p:txBody>
          <a:bodyPr wrap="square" lIns="0" tIns="0" rIns="0" bIns="0" rtlCol="0"/>
          <a:lstStyle/>
          <a:p>
            <a:endParaRPr sz="3567"/>
          </a:p>
        </p:txBody>
      </p:sp>
      <p:sp>
        <p:nvSpPr>
          <p:cNvPr id="45" name="object 45"/>
          <p:cNvSpPr/>
          <p:nvPr/>
        </p:nvSpPr>
        <p:spPr>
          <a:xfrm>
            <a:off x="6974563" y="3114858"/>
            <a:ext cx="0" cy="1082180"/>
          </a:xfrm>
          <a:custGeom>
            <a:avLst/>
            <a:gdLst/>
            <a:ahLst/>
            <a:cxnLst/>
            <a:rect l="l" t="t" r="r" b="b"/>
            <a:pathLst>
              <a:path h="546100">
                <a:moveTo>
                  <a:pt x="0" y="0"/>
                </a:moveTo>
                <a:lnTo>
                  <a:pt x="0" y="545782"/>
                </a:lnTo>
              </a:path>
            </a:pathLst>
          </a:custGeom>
          <a:ln w="5076">
            <a:solidFill>
              <a:srgbClr val="A9A9A9"/>
            </a:solidFill>
          </a:ln>
        </p:spPr>
        <p:txBody>
          <a:bodyPr wrap="square" lIns="0" tIns="0" rIns="0" bIns="0" rtlCol="0"/>
          <a:lstStyle/>
          <a:p>
            <a:endParaRPr sz="3567"/>
          </a:p>
        </p:txBody>
      </p:sp>
      <p:sp>
        <p:nvSpPr>
          <p:cNvPr id="46" name="object 46"/>
          <p:cNvSpPr/>
          <p:nvPr/>
        </p:nvSpPr>
        <p:spPr>
          <a:xfrm>
            <a:off x="6943711" y="3130285"/>
            <a:ext cx="0" cy="1078405"/>
          </a:xfrm>
          <a:custGeom>
            <a:avLst/>
            <a:gdLst/>
            <a:ahLst/>
            <a:cxnLst/>
            <a:rect l="l" t="t" r="r" b="b"/>
            <a:pathLst>
              <a:path h="544194">
                <a:moveTo>
                  <a:pt x="0" y="0"/>
                </a:moveTo>
                <a:lnTo>
                  <a:pt x="0" y="544022"/>
                </a:lnTo>
              </a:path>
            </a:pathLst>
          </a:custGeom>
          <a:ln w="5076">
            <a:solidFill>
              <a:srgbClr val="A9A9A9"/>
            </a:solidFill>
          </a:ln>
        </p:spPr>
        <p:txBody>
          <a:bodyPr wrap="square" lIns="0" tIns="0" rIns="0" bIns="0" rtlCol="0"/>
          <a:lstStyle/>
          <a:p>
            <a:endParaRPr sz="3567"/>
          </a:p>
        </p:txBody>
      </p:sp>
      <p:sp>
        <p:nvSpPr>
          <p:cNvPr id="47" name="object 47"/>
          <p:cNvSpPr/>
          <p:nvPr/>
        </p:nvSpPr>
        <p:spPr>
          <a:xfrm>
            <a:off x="6912993" y="3146783"/>
            <a:ext cx="0" cy="1074630"/>
          </a:xfrm>
          <a:custGeom>
            <a:avLst/>
            <a:gdLst/>
            <a:ahLst/>
            <a:cxnLst/>
            <a:rect l="l" t="t" r="r" b="b"/>
            <a:pathLst>
              <a:path h="542289">
                <a:moveTo>
                  <a:pt x="0" y="0"/>
                </a:moveTo>
                <a:lnTo>
                  <a:pt x="0" y="542194"/>
                </a:lnTo>
              </a:path>
            </a:pathLst>
          </a:custGeom>
          <a:ln w="5076">
            <a:solidFill>
              <a:srgbClr val="A9A9A9"/>
            </a:solidFill>
          </a:ln>
        </p:spPr>
        <p:txBody>
          <a:bodyPr wrap="square" lIns="0" tIns="0" rIns="0" bIns="0" rtlCol="0"/>
          <a:lstStyle/>
          <a:p>
            <a:endParaRPr sz="3567"/>
          </a:p>
        </p:txBody>
      </p:sp>
      <p:sp>
        <p:nvSpPr>
          <p:cNvPr id="48" name="object 48"/>
          <p:cNvSpPr/>
          <p:nvPr/>
        </p:nvSpPr>
        <p:spPr>
          <a:xfrm>
            <a:off x="6882143" y="3164625"/>
            <a:ext cx="0" cy="1070855"/>
          </a:xfrm>
          <a:custGeom>
            <a:avLst/>
            <a:gdLst/>
            <a:ahLst/>
            <a:cxnLst/>
            <a:rect l="l" t="t" r="r" b="b"/>
            <a:pathLst>
              <a:path h="540385">
                <a:moveTo>
                  <a:pt x="0" y="0"/>
                </a:moveTo>
                <a:lnTo>
                  <a:pt x="0" y="540164"/>
                </a:lnTo>
              </a:path>
            </a:pathLst>
          </a:custGeom>
          <a:ln w="5076">
            <a:solidFill>
              <a:srgbClr val="A9A9A9"/>
            </a:solidFill>
          </a:ln>
        </p:spPr>
        <p:txBody>
          <a:bodyPr wrap="square" lIns="0" tIns="0" rIns="0" bIns="0" rtlCol="0"/>
          <a:lstStyle/>
          <a:p>
            <a:endParaRPr sz="3567"/>
          </a:p>
        </p:txBody>
      </p:sp>
      <p:sp>
        <p:nvSpPr>
          <p:cNvPr id="49" name="object 49"/>
          <p:cNvSpPr/>
          <p:nvPr/>
        </p:nvSpPr>
        <p:spPr>
          <a:xfrm>
            <a:off x="6851425" y="3183671"/>
            <a:ext cx="0" cy="1067080"/>
          </a:xfrm>
          <a:custGeom>
            <a:avLst/>
            <a:gdLst/>
            <a:ahLst/>
            <a:cxnLst/>
            <a:rect l="l" t="t" r="r" b="b"/>
            <a:pathLst>
              <a:path h="538480">
                <a:moveTo>
                  <a:pt x="0" y="0"/>
                </a:moveTo>
                <a:lnTo>
                  <a:pt x="0" y="537997"/>
                </a:lnTo>
              </a:path>
            </a:pathLst>
          </a:custGeom>
          <a:ln w="5076">
            <a:solidFill>
              <a:srgbClr val="A9A9A9"/>
            </a:solidFill>
          </a:ln>
        </p:spPr>
        <p:txBody>
          <a:bodyPr wrap="square" lIns="0" tIns="0" rIns="0" bIns="0" rtlCol="0"/>
          <a:lstStyle/>
          <a:p>
            <a:endParaRPr sz="3567"/>
          </a:p>
        </p:txBody>
      </p:sp>
      <p:sp>
        <p:nvSpPr>
          <p:cNvPr id="50" name="object 50"/>
          <p:cNvSpPr/>
          <p:nvPr/>
        </p:nvSpPr>
        <p:spPr>
          <a:xfrm>
            <a:off x="6820573" y="3204193"/>
            <a:ext cx="0" cy="1062046"/>
          </a:xfrm>
          <a:custGeom>
            <a:avLst/>
            <a:gdLst/>
            <a:ahLst/>
            <a:cxnLst/>
            <a:rect l="l" t="t" r="r" b="b"/>
            <a:pathLst>
              <a:path h="535939">
                <a:moveTo>
                  <a:pt x="0" y="0"/>
                </a:moveTo>
                <a:lnTo>
                  <a:pt x="0" y="535696"/>
                </a:lnTo>
              </a:path>
            </a:pathLst>
          </a:custGeom>
          <a:ln w="5076">
            <a:solidFill>
              <a:srgbClr val="A9A9A9"/>
            </a:solidFill>
          </a:ln>
        </p:spPr>
        <p:txBody>
          <a:bodyPr wrap="square" lIns="0" tIns="0" rIns="0" bIns="0" rtlCol="0"/>
          <a:lstStyle/>
          <a:p>
            <a:endParaRPr sz="3567"/>
          </a:p>
        </p:txBody>
      </p:sp>
      <p:sp>
        <p:nvSpPr>
          <p:cNvPr id="51" name="object 51"/>
          <p:cNvSpPr/>
          <p:nvPr/>
        </p:nvSpPr>
        <p:spPr>
          <a:xfrm>
            <a:off x="6789856" y="3226192"/>
            <a:ext cx="0" cy="1057013"/>
          </a:xfrm>
          <a:custGeom>
            <a:avLst/>
            <a:gdLst/>
            <a:ahLst/>
            <a:cxnLst/>
            <a:rect l="l" t="t" r="r" b="b"/>
            <a:pathLst>
              <a:path h="533400">
                <a:moveTo>
                  <a:pt x="0" y="0"/>
                </a:moveTo>
                <a:lnTo>
                  <a:pt x="0" y="533124"/>
                </a:lnTo>
              </a:path>
            </a:pathLst>
          </a:custGeom>
          <a:ln w="5076">
            <a:solidFill>
              <a:srgbClr val="A9A9A9"/>
            </a:solidFill>
          </a:ln>
        </p:spPr>
        <p:txBody>
          <a:bodyPr wrap="square" lIns="0" tIns="0" rIns="0" bIns="0" rtlCol="0"/>
          <a:lstStyle/>
          <a:p>
            <a:endParaRPr sz="3567"/>
          </a:p>
        </p:txBody>
      </p:sp>
      <p:sp>
        <p:nvSpPr>
          <p:cNvPr id="52" name="object 52"/>
          <p:cNvSpPr/>
          <p:nvPr/>
        </p:nvSpPr>
        <p:spPr>
          <a:xfrm>
            <a:off x="6759005" y="3249667"/>
            <a:ext cx="0" cy="1051979"/>
          </a:xfrm>
          <a:custGeom>
            <a:avLst/>
            <a:gdLst/>
            <a:ahLst/>
            <a:cxnLst/>
            <a:rect l="l" t="t" r="r" b="b"/>
            <a:pathLst>
              <a:path h="530860">
                <a:moveTo>
                  <a:pt x="0" y="0"/>
                </a:moveTo>
                <a:lnTo>
                  <a:pt x="0" y="530416"/>
                </a:lnTo>
              </a:path>
            </a:pathLst>
          </a:custGeom>
          <a:ln w="5076">
            <a:solidFill>
              <a:srgbClr val="A9A9A9"/>
            </a:solidFill>
          </a:ln>
        </p:spPr>
        <p:txBody>
          <a:bodyPr wrap="square" lIns="0" tIns="0" rIns="0" bIns="0" rtlCol="0"/>
          <a:lstStyle/>
          <a:p>
            <a:endParaRPr sz="3567"/>
          </a:p>
        </p:txBody>
      </p:sp>
      <p:sp>
        <p:nvSpPr>
          <p:cNvPr id="53" name="object 53"/>
          <p:cNvSpPr/>
          <p:nvPr/>
        </p:nvSpPr>
        <p:spPr>
          <a:xfrm>
            <a:off x="6728288" y="3274751"/>
            <a:ext cx="0" cy="1045688"/>
          </a:xfrm>
          <a:custGeom>
            <a:avLst/>
            <a:gdLst/>
            <a:ahLst/>
            <a:cxnLst/>
            <a:rect l="l" t="t" r="r" b="b"/>
            <a:pathLst>
              <a:path h="527685">
                <a:moveTo>
                  <a:pt x="0" y="0"/>
                </a:moveTo>
                <a:lnTo>
                  <a:pt x="0" y="527506"/>
                </a:lnTo>
              </a:path>
            </a:pathLst>
          </a:custGeom>
          <a:ln w="5076">
            <a:solidFill>
              <a:srgbClr val="A9A9A9"/>
            </a:solidFill>
          </a:ln>
        </p:spPr>
        <p:txBody>
          <a:bodyPr wrap="square" lIns="0" tIns="0" rIns="0" bIns="0" rtlCol="0"/>
          <a:lstStyle/>
          <a:p>
            <a:endParaRPr sz="3567"/>
          </a:p>
        </p:txBody>
      </p:sp>
      <p:sp>
        <p:nvSpPr>
          <p:cNvPr id="54" name="object 54"/>
          <p:cNvSpPr/>
          <p:nvPr/>
        </p:nvSpPr>
        <p:spPr>
          <a:xfrm>
            <a:off x="6697435" y="3301308"/>
            <a:ext cx="0" cy="1039396"/>
          </a:xfrm>
          <a:custGeom>
            <a:avLst/>
            <a:gdLst/>
            <a:ahLst/>
            <a:cxnLst/>
            <a:rect l="l" t="t" r="r" b="b"/>
            <a:pathLst>
              <a:path h="524510">
                <a:moveTo>
                  <a:pt x="0" y="0"/>
                </a:moveTo>
                <a:lnTo>
                  <a:pt x="0" y="524392"/>
                </a:lnTo>
              </a:path>
            </a:pathLst>
          </a:custGeom>
          <a:ln w="5076">
            <a:solidFill>
              <a:srgbClr val="A9A9A9"/>
            </a:solidFill>
          </a:ln>
        </p:spPr>
        <p:txBody>
          <a:bodyPr wrap="square" lIns="0" tIns="0" rIns="0" bIns="0" rtlCol="0"/>
          <a:lstStyle/>
          <a:p>
            <a:endParaRPr sz="3567"/>
          </a:p>
        </p:txBody>
      </p:sp>
      <p:sp>
        <p:nvSpPr>
          <p:cNvPr id="55" name="object 55"/>
          <p:cNvSpPr/>
          <p:nvPr/>
        </p:nvSpPr>
        <p:spPr>
          <a:xfrm>
            <a:off x="6666583" y="3329477"/>
            <a:ext cx="0" cy="1033102"/>
          </a:xfrm>
          <a:custGeom>
            <a:avLst/>
            <a:gdLst/>
            <a:ahLst/>
            <a:cxnLst/>
            <a:rect l="l" t="t" r="r" b="b"/>
            <a:pathLst>
              <a:path h="521335">
                <a:moveTo>
                  <a:pt x="0" y="0"/>
                </a:moveTo>
                <a:lnTo>
                  <a:pt x="0" y="521075"/>
                </a:lnTo>
              </a:path>
            </a:pathLst>
          </a:custGeom>
          <a:ln w="5076">
            <a:solidFill>
              <a:srgbClr val="A9A9A9"/>
            </a:solidFill>
          </a:ln>
        </p:spPr>
        <p:txBody>
          <a:bodyPr wrap="square" lIns="0" tIns="0" rIns="0" bIns="0" rtlCol="0"/>
          <a:lstStyle/>
          <a:p>
            <a:endParaRPr sz="3567"/>
          </a:p>
        </p:txBody>
      </p:sp>
      <p:sp>
        <p:nvSpPr>
          <p:cNvPr id="56" name="object 56"/>
          <p:cNvSpPr/>
          <p:nvPr/>
        </p:nvSpPr>
        <p:spPr>
          <a:xfrm>
            <a:off x="6635865" y="3359259"/>
            <a:ext cx="0" cy="1026810"/>
          </a:xfrm>
          <a:custGeom>
            <a:avLst/>
            <a:gdLst/>
            <a:ahLst/>
            <a:cxnLst/>
            <a:rect l="l" t="t" r="r" b="b"/>
            <a:pathLst>
              <a:path h="518160">
                <a:moveTo>
                  <a:pt x="0" y="0"/>
                </a:moveTo>
                <a:lnTo>
                  <a:pt x="0" y="517555"/>
                </a:lnTo>
              </a:path>
            </a:pathLst>
          </a:custGeom>
          <a:ln w="5076">
            <a:solidFill>
              <a:srgbClr val="A9A9A9"/>
            </a:solidFill>
          </a:ln>
        </p:spPr>
        <p:txBody>
          <a:bodyPr wrap="square" lIns="0" tIns="0" rIns="0" bIns="0" rtlCol="0"/>
          <a:lstStyle/>
          <a:p>
            <a:endParaRPr sz="3567"/>
          </a:p>
        </p:txBody>
      </p:sp>
      <p:sp>
        <p:nvSpPr>
          <p:cNvPr id="57" name="object 57"/>
          <p:cNvSpPr/>
          <p:nvPr/>
        </p:nvSpPr>
        <p:spPr>
          <a:xfrm>
            <a:off x="6605015" y="3390781"/>
            <a:ext cx="0" cy="1018004"/>
          </a:xfrm>
          <a:custGeom>
            <a:avLst/>
            <a:gdLst/>
            <a:ahLst/>
            <a:cxnLst/>
            <a:rect l="l" t="t" r="r" b="b"/>
            <a:pathLst>
              <a:path h="513714">
                <a:moveTo>
                  <a:pt x="0" y="0"/>
                </a:moveTo>
                <a:lnTo>
                  <a:pt x="0" y="513697"/>
                </a:lnTo>
              </a:path>
            </a:pathLst>
          </a:custGeom>
          <a:ln w="5076">
            <a:solidFill>
              <a:srgbClr val="A9A9A9"/>
            </a:solidFill>
          </a:ln>
        </p:spPr>
        <p:txBody>
          <a:bodyPr wrap="square" lIns="0" tIns="0" rIns="0" bIns="0" rtlCol="0"/>
          <a:lstStyle/>
          <a:p>
            <a:endParaRPr sz="3567"/>
          </a:p>
        </p:txBody>
      </p:sp>
      <p:sp>
        <p:nvSpPr>
          <p:cNvPr id="58" name="object 58"/>
          <p:cNvSpPr/>
          <p:nvPr/>
        </p:nvSpPr>
        <p:spPr>
          <a:xfrm>
            <a:off x="6574297" y="3423777"/>
            <a:ext cx="0" cy="1010454"/>
          </a:xfrm>
          <a:custGeom>
            <a:avLst/>
            <a:gdLst/>
            <a:ahLst/>
            <a:cxnLst/>
            <a:rect l="l" t="t" r="r" b="b"/>
            <a:pathLst>
              <a:path h="509905">
                <a:moveTo>
                  <a:pt x="0" y="0"/>
                </a:moveTo>
                <a:lnTo>
                  <a:pt x="0" y="509703"/>
                </a:lnTo>
              </a:path>
            </a:pathLst>
          </a:custGeom>
          <a:ln w="5076">
            <a:solidFill>
              <a:srgbClr val="A9A9A9"/>
            </a:solidFill>
          </a:ln>
        </p:spPr>
        <p:txBody>
          <a:bodyPr wrap="square" lIns="0" tIns="0" rIns="0" bIns="0" rtlCol="0"/>
          <a:lstStyle/>
          <a:p>
            <a:endParaRPr sz="3567"/>
          </a:p>
        </p:txBody>
      </p:sp>
      <p:sp>
        <p:nvSpPr>
          <p:cNvPr id="59" name="object 59"/>
          <p:cNvSpPr/>
          <p:nvPr/>
        </p:nvSpPr>
        <p:spPr>
          <a:xfrm>
            <a:off x="6543445" y="3458250"/>
            <a:ext cx="0" cy="1002904"/>
          </a:xfrm>
          <a:custGeom>
            <a:avLst/>
            <a:gdLst/>
            <a:ahLst/>
            <a:cxnLst/>
            <a:rect l="l" t="t" r="r" b="b"/>
            <a:pathLst>
              <a:path h="506094">
                <a:moveTo>
                  <a:pt x="0" y="0"/>
                </a:moveTo>
                <a:lnTo>
                  <a:pt x="0" y="505506"/>
                </a:lnTo>
              </a:path>
            </a:pathLst>
          </a:custGeom>
          <a:ln w="5076">
            <a:solidFill>
              <a:srgbClr val="A9A9A9"/>
            </a:solidFill>
          </a:ln>
        </p:spPr>
        <p:txBody>
          <a:bodyPr wrap="square" lIns="0" tIns="0" rIns="0" bIns="0" rtlCol="0"/>
          <a:lstStyle/>
          <a:p>
            <a:endParaRPr sz="3567"/>
          </a:p>
        </p:txBody>
      </p:sp>
      <p:sp>
        <p:nvSpPr>
          <p:cNvPr id="60" name="object 60"/>
          <p:cNvSpPr/>
          <p:nvPr/>
        </p:nvSpPr>
        <p:spPr>
          <a:xfrm>
            <a:off x="6512728" y="3494333"/>
            <a:ext cx="0" cy="994095"/>
          </a:xfrm>
          <a:custGeom>
            <a:avLst/>
            <a:gdLst/>
            <a:ahLst/>
            <a:cxnLst/>
            <a:rect l="l" t="t" r="r" b="b"/>
            <a:pathLst>
              <a:path h="501650">
                <a:moveTo>
                  <a:pt x="0" y="0"/>
                </a:moveTo>
                <a:lnTo>
                  <a:pt x="0" y="501039"/>
                </a:lnTo>
              </a:path>
            </a:pathLst>
          </a:custGeom>
          <a:ln w="5076">
            <a:solidFill>
              <a:srgbClr val="A9A9A9"/>
            </a:solidFill>
          </a:ln>
        </p:spPr>
        <p:txBody>
          <a:bodyPr wrap="square" lIns="0" tIns="0" rIns="0" bIns="0" rtlCol="0"/>
          <a:lstStyle/>
          <a:p>
            <a:endParaRPr sz="3567"/>
          </a:p>
        </p:txBody>
      </p:sp>
      <p:sp>
        <p:nvSpPr>
          <p:cNvPr id="61" name="object 61"/>
          <p:cNvSpPr/>
          <p:nvPr/>
        </p:nvSpPr>
        <p:spPr>
          <a:xfrm>
            <a:off x="6481875" y="3531756"/>
            <a:ext cx="0" cy="984029"/>
          </a:xfrm>
          <a:custGeom>
            <a:avLst/>
            <a:gdLst/>
            <a:ahLst/>
            <a:cxnLst/>
            <a:rect l="l" t="t" r="r" b="b"/>
            <a:pathLst>
              <a:path h="496569">
                <a:moveTo>
                  <a:pt x="0" y="0"/>
                </a:moveTo>
                <a:lnTo>
                  <a:pt x="0" y="496368"/>
                </a:lnTo>
              </a:path>
            </a:pathLst>
          </a:custGeom>
          <a:ln w="5076">
            <a:solidFill>
              <a:srgbClr val="A9A9A9"/>
            </a:solidFill>
          </a:ln>
        </p:spPr>
        <p:txBody>
          <a:bodyPr wrap="square" lIns="0" tIns="0" rIns="0" bIns="0" rtlCol="0"/>
          <a:lstStyle/>
          <a:p>
            <a:endParaRPr sz="3567"/>
          </a:p>
        </p:txBody>
      </p:sp>
      <p:sp>
        <p:nvSpPr>
          <p:cNvPr id="62" name="object 62"/>
          <p:cNvSpPr/>
          <p:nvPr/>
        </p:nvSpPr>
        <p:spPr>
          <a:xfrm>
            <a:off x="6451158" y="3570523"/>
            <a:ext cx="0" cy="973962"/>
          </a:xfrm>
          <a:custGeom>
            <a:avLst/>
            <a:gdLst/>
            <a:ahLst/>
            <a:cxnLst/>
            <a:rect l="l" t="t" r="r" b="b"/>
            <a:pathLst>
              <a:path h="491489">
                <a:moveTo>
                  <a:pt x="0" y="0"/>
                </a:moveTo>
                <a:lnTo>
                  <a:pt x="0" y="491427"/>
                </a:lnTo>
              </a:path>
            </a:pathLst>
          </a:custGeom>
          <a:ln w="5076">
            <a:solidFill>
              <a:srgbClr val="A9A9A9"/>
            </a:solidFill>
          </a:ln>
        </p:spPr>
        <p:txBody>
          <a:bodyPr wrap="square" lIns="0" tIns="0" rIns="0" bIns="0" rtlCol="0"/>
          <a:lstStyle/>
          <a:p>
            <a:endParaRPr sz="3567"/>
          </a:p>
        </p:txBody>
      </p:sp>
      <p:sp>
        <p:nvSpPr>
          <p:cNvPr id="63" name="object 63"/>
          <p:cNvSpPr/>
          <p:nvPr/>
        </p:nvSpPr>
        <p:spPr>
          <a:xfrm>
            <a:off x="6420307" y="3610364"/>
            <a:ext cx="0" cy="963893"/>
          </a:xfrm>
          <a:custGeom>
            <a:avLst/>
            <a:gdLst/>
            <a:ahLst/>
            <a:cxnLst/>
            <a:rect l="l" t="t" r="r" b="b"/>
            <a:pathLst>
              <a:path h="486410">
                <a:moveTo>
                  <a:pt x="0" y="0"/>
                </a:moveTo>
                <a:lnTo>
                  <a:pt x="0" y="486350"/>
                </a:lnTo>
              </a:path>
            </a:pathLst>
          </a:custGeom>
          <a:ln w="5076">
            <a:solidFill>
              <a:srgbClr val="A9A9A9"/>
            </a:solidFill>
          </a:ln>
        </p:spPr>
        <p:txBody>
          <a:bodyPr wrap="square" lIns="0" tIns="0" rIns="0" bIns="0" rtlCol="0"/>
          <a:lstStyle/>
          <a:p>
            <a:endParaRPr sz="3567"/>
          </a:p>
        </p:txBody>
      </p:sp>
      <p:sp>
        <p:nvSpPr>
          <p:cNvPr id="64" name="object 64"/>
          <p:cNvSpPr/>
          <p:nvPr/>
        </p:nvSpPr>
        <p:spPr>
          <a:xfrm>
            <a:off x="6389455" y="3651274"/>
            <a:ext cx="0" cy="953828"/>
          </a:xfrm>
          <a:custGeom>
            <a:avLst/>
            <a:gdLst/>
            <a:ahLst/>
            <a:cxnLst/>
            <a:rect l="l" t="t" r="r" b="b"/>
            <a:pathLst>
              <a:path h="481330">
                <a:moveTo>
                  <a:pt x="0" y="0"/>
                </a:moveTo>
                <a:lnTo>
                  <a:pt x="0" y="481070"/>
                </a:lnTo>
              </a:path>
            </a:pathLst>
          </a:custGeom>
          <a:ln w="5076">
            <a:solidFill>
              <a:srgbClr val="A9A9A9"/>
            </a:solidFill>
          </a:ln>
        </p:spPr>
        <p:txBody>
          <a:bodyPr wrap="square" lIns="0" tIns="0" rIns="0" bIns="0" rtlCol="0"/>
          <a:lstStyle/>
          <a:p>
            <a:endParaRPr sz="3567"/>
          </a:p>
        </p:txBody>
      </p:sp>
      <p:sp>
        <p:nvSpPr>
          <p:cNvPr id="65" name="object 65"/>
          <p:cNvSpPr/>
          <p:nvPr/>
        </p:nvSpPr>
        <p:spPr>
          <a:xfrm>
            <a:off x="6358737" y="3693125"/>
            <a:ext cx="0" cy="942503"/>
          </a:xfrm>
          <a:custGeom>
            <a:avLst/>
            <a:gdLst/>
            <a:ahLst/>
            <a:cxnLst/>
            <a:rect l="l" t="t" r="r" b="b"/>
            <a:pathLst>
              <a:path h="475614">
                <a:moveTo>
                  <a:pt x="0" y="0"/>
                </a:moveTo>
                <a:lnTo>
                  <a:pt x="0" y="475520"/>
                </a:lnTo>
              </a:path>
            </a:pathLst>
          </a:custGeom>
          <a:ln w="5076">
            <a:solidFill>
              <a:srgbClr val="A9A9A9"/>
            </a:solidFill>
          </a:ln>
        </p:spPr>
        <p:txBody>
          <a:bodyPr wrap="square" lIns="0" tIns="0" rIns="0" bIns="0" rtlCol="0"/>
          <a:lstStyle/>
          <a:p>
            <a:endParaRPr sz="3567"/>
          </a:p>
        </p:txBody>
      </p:sp>
      <p:sp>
        <p:nvSpPr>
          <p:cNvPr id="66" name="object 66"/>
          <p:cNvSpPr/>
          <p:nvPr/>
        </p:nvSpPr>
        <p:spPr>
          <a:xfrm>
            <a:off x="6327887" y="3735512"/>
            <a:ext cx="0" cy="931178"/>
          </a:xfrm>
          <a:custGeom>
            <a:avLst/>
            <a:gdLst/>
            <a:ahLst/>
            <a:cxnLst/>
            <a:rect l="l" t="t" r="r" b="b"/>
            <a:pathLst>
              <a:path h="469900">
                <a:moveTo>
                  <a:pt x="0" y="0"/>
                </a:moveTo>
                <a:lnTo>
                  <a:pt x="0" y="469902"/>
                </a:lnTo>
              </a:path>
            </a:pathLst>
          </a:custGeom>
          <a:ln w="5076">
            <a:solidFill>
              <a:srgbClr val="A9A9A9"/>
            </a:solidFill>
          </a:ln>
        </p:spPr>
        <p:txBody>
          <a:bodyPr wrap="square" lIns="0" tIns="0" rIns="0" bIns="0" rtlCol="0"/>
          <a:lstStyle/>
          <a:p>
            <a:endParaRPr sz="3567"/>
          </a:p>
        </p:txBody>
      </p:sp>
      <p:sp>
        <p:nvSpPr>
          <p:cNvPr id="67" name="object 67"/>
          <p:cNvSpPr/>
          <p:nvPr/>
        </p:nvSpPr>
        <p:spPr>
          <a:xfrm>
            <a:off x="6297169" y="3778302"/>
            <a:ext cx="0" cy="921111"/>
          </a:xfrm>
          <a:custGeom>
            <a:avLst/>
            <a:gdLst/>
            <a:ahLst/>
            <a:cxnLst/>
            <a:rect l="l" t="t" r="r" b="b"/>
            <a:pathLst>
              <a:path h="464819">
                <a:moveTo>
                  <a:pt x="0" y="0"/>
                </a:moveTo>
                <a:lnTo>
                  <a:pt x="0" y="464216"/>
                </a:lnTo>
              </a:path>
            </a:pathLst>
          </a:custGeom>
          <a:ln w="5076">
            <a:solidFill>
              <a:srgbClr val="A9A9A9"/>
            </a:solidFill>
          </a:ln>
        </p:spPr>
        <p:txBody>
          <a:bodyPr wrap="square" lIns="0" tIns="0" rIns="0" bIns="0" rtlCol="0"/>
          <a:lstStyle/>
          <a:p>
            <a:endParaRPr sz="3567"/>
          </a:p>
        </p:txBody>
      </p:sp>
      <p:sp>
        <p:nvSpPr>
          <p:cNvPr id="68" name="object 68"/>
          <p:cNvSpPr/>
          <p:nvPr/>
        </p:nvSpPr>
        <p:spPr>
          <a:xfrm>
            <a:off x="6266317" y="3821493"/>
            <a:ext cx="0" cy="908528"/>
          </a:xfrm>
          <a:custGeom>
            <a:avLst/>
            <a:gdLst/>
            <a:ahLst/>
            <a:cxnLst/>
            <a:rect l="l" t="t" r="r" b="b"/>
            <a:pathLst>
              <a:path h="458469">
                <a:moveTo>
                  <a:pt x="0" y="0"/>
                </a:moveTo>
                <a:lnTo>
                  <a:pt x="0" y="458259"/>
                </a:lnTo>
              </a:path>
            </a:pathLst>
          </a:custGeom>
          <a:ln w="5076">
            <a:solidFill>
              <a:srgbClr val="A9A9A9"/>
            </a:solidFill>
          </a:ln>
        </p:spPr>
        <p:txBody>
          <a:bodyPr wrap="square" lIns="0" tIns="0" rIns="0" bIns="0" rtlCol="0"/>
          <a:lstStyle/>
          <a:p>
            <a:endParaRPr sz="3567"/>
          </a:p>
        </p:txBody>
      </p:sp>
      <p:sp>
        <p:nvSpPr>
          <p:cNvPr id="69" name="object 69"/>
          <p:cNvSpPr/>
          <p:nvPr/>
        </p:nvSpPr>
        <p:spPr>
          <a:xfrm>
            <a:off x="6235600" y="3864419"/>
            <a:ext cx="0" cy="897203"/>
          </a:xfrm>
          <a:custGeom>
            <a:avLst/>
            <a:gdLst/>
            <a:ahLst/>
            <a:cxnLst/>
            <a:rect l="l" t="t" r="r" b="b"/>
            <a:pathLst>
              <a:path h="452755">
                <a:moveTo>
                  <a:pt x="0" y="0"/>
                </a:moveTo>
                <a:lnTo>
                  <a:pt x="0" y="452438"/>
                </a:lnTo>
              </a:path>
            </a:pathLst>
          </a:custGeom>
          <a:ln w="5076">
            <a:solidFill>
              <a:srgbClr val="A9A9A9"/>
            </a:solidFill>
          </a:ln>
        </p:spPr>
        <p:txBody>
          <a:bodyPr wrap="square" lIns="0" tIns="0" rIns="0" bIns="0" rtlCol="0"/>
          <a:lstStyle/>
          <a:p>
            <a:endParaRPr sz="3567"/>
          </a:p>
        </p:txBody>
      </p:sp>
      <p:sp>
        <p:nvSpPr>
          <p:cNvPr id="70" name="object 70"/>
          <p:cNvSpPr/>
          <p:nvPr/>
        </p:nvSpPr>
        <p:spPr>
          <a:xfrm>
            <a:off x="6204749" y="3907208"/>
            <a:ext cx="0" cy="885877"/>
          </a:xfrm>
          <a:custGeom>
            <a:avLst/>
            <a:gdLst/>
            <a:ahLst/>
            <a:cxnLst/>
            <a:rect l="l" t="t" r="r" b="b"/>
            <a:pathLst>
              <a:path h="447039">
                <a:moveTo>
                  <a:pt x="0" y="0"/>
                </a:moveTo>
                <a:lnTo>
                  <a:pt x="0" y="446481"/>
                </a:lnTo>
              </a:path>
            </a:pathLst>
          </a:custGeom>
          <a:ln w="5076">
            <a:solidFill>
              <a:srgbClr val="A9A9A9"/>
            </a:solidFill>
          </a:ln>
        </p:spPr>
        <p:txBody>
          <a:bodyPr wrap="square" lIns="0" tIns="0" rIns="0" bIns="0" rtlCol="0"/>
          <a:lstStyle/>
          <a:p>
            <a:endParaRPr sz="3567"/>
          </a:p>
        </p:txBody>
      </p:sp>
      <p:sp>
        <p:nvSpPr>
          <p:cNvPr id="71" name="object 71"/>
          <p:cNvSpPr/>
          <p:nvPr/>
        </p:nvSpPr>
        <p:spPr>
          <a:xfrm>
            <a:off x="6174032" y="3949595"/>
            <a:ext cx="0" cy="873294"/>
          </a:xfrm>
          <a:custGeom>
            <a:avLst/>
            <a:gdLst/>
            <a:ahLst/>
            <a:cxnLst/>
            <a:rect l="l" t="t" r="r" b="b"/>
            <a:pathLst>
              <a:path h="440689">
                <a:moveTo>
                  <a:pt x="0" y="0"/>
                </a:moveTo>
                <a:lnTo>
                  <a:pt x="0" y="440457"/>
                </a:lnTo>
              </a:path>
            </a:pathLst>
          </a:custGeom>
          <a:ln w="5076">
            <a:solidFill>
              <a:srgbClr val="A9A9A9"/>
            </a:solidFill>
          </a:ln>
        </p:spPr>
        <p:txBody>
          <a:bodyPr wrap="square" lIns="0" tIns="0" rIns="0" bIns="0" rtlCol="0"/>
          <a:lstStyle/>
          <a:p>
            <a:endParaRPr sz="3567"/>
          </a:p>
        </p:txBody>
      </p:sp>
      <p:sp>
        <p:nvSpPr>
          <p:cNvPr id="72" name="object 72"/>
          <p:cNvSpPr/>
          <p:nvPr/>
        </p:nvSpPr>
        <p:spPr>
          <a:xfrm>
            <a:off x="6143179" y="3991179"/>
            <a:ext cx="0" cy="861969"/>
          </a:xfrm>
          <a:custGeom>
            <a:avLst/>
            <a:gdLst/>
            <a:ahLst/>
            <a:cxnLst/>
            <a:rect l="l" t="t" r="r" b="b"/>
            <a:pathLst>
              <a:path h="434975">
                <a:moveTo>
                  <a:pt x="0" y="0"/>
                </a:moveTo>
                <a:lnTo>
                  <a:pt x="0" y="434568"/>
                </a:lnTo>
              </a:path>
            </a:pathLst>
          </a:custGeom>
          <a:ln w="5076">
            <a:solidFill>
              <a:srgbClr val="A9A9A9"/>
            </a:solidFill>
          </a:ln>
        </p:spPr>
        <p:txBody>
          <a:bodyPr wrap="square" lIns="0" tIns="0" rIns="0" bIns="0" rtlCol="0"/>
          <a:lstStyle/>
          <a:p>
            <a:endParaRPr sz="3567"/>
          </a:p>
        </p:txBody>
      </p:sp>
      <p:sp>
        <p:nvSpPr>
          <p:cNvPr id="73" name="object 73"/>
          <p:cNvSpPr/>
          <p:nvPr/>
        </p:nvSpPr>
        <p:spPr>
          <a:xfrm>
            <a:off x="6112327" y="4031688"/>
            <a:ext cx="0" cy="850642"/>
          </a:xfrm>
          <a:custGeom>
            <a:avLst/>
            <a:gdLst/>
            <a:ahLst/>
            <a:cxnLst/>
            <a:rect l="l" t="t" r="r" b="b"/>
            <a:pathLst>
              <a:path h="429260">
                <a:moveTo>
                  <a:pt x="0" y="0"/>
                </a:moveTo>
                <a:lnTo>
                  <a:pt x="0" y="428746"/>
                </a:lnTo>
              </a:path>
            </a:pathLst>
          </a:custGeom>
          <a:ln w="5076">
            <a:solidFill>
              <a:srgbClr val="A9A9A9"/>
            </a:solidFill>
          </a:ln>
        </p:spPr>
        <p:txBody>
          <a:bodyPr wrap="square" lIns="0" tIns="0" rIns="0" bIns="0" rtlCol="0"/>
          <a:lstStyle/>
          <a:p>
            <a:endParaRPr sz="3567"/>
          </a:p>
        </p:txBody>
      </p:sp>
      <p:sp>
        <p:nvSpPr>
          <p:cNvPr id="74" name="object 74"/>
          <p:cNvSpPr/>
          <p:nvPr/>
        </p:nvSpPr>
        <p:spPr>
          <a:xfrm>
            <a:off x="6081609" y="4071125"/>
            <a:ext cx="0" cy="839319"/>
          </a:xfrm>
          <a:custGeom>
            <a:avLst/>
            <a:gdLst/>
            <a:ahLst/>
            <a:cxnLst/>
            <a:rect l="l" t="t" r="r" b="b"/>
            <a:pathLst>
              <a:path h="423544">
                <a:moveTo>
                  <a:pt x="0" y="0"/>
                </a:moveTo>
                <a:lnTo>
                  <a:pt x="0" y="423060"/>
                </a:lnTo>
              </a:path>
            </a:pathLst>
          </a:custGeom>
          <a:ln w="5076">
            <a:solidFill>
              <a:srgbClr val="A9A9A9"/>
            </a:solidFill>
          </a:ln>
        </p:spPr>
        <p:txBody>
          <a:bodyPr wrap="square" lIns="0" tIns="0" rIns="0" bIns="0" rtlCol="0"/>
          <a:lstStyle/>
          <a:p>
            <a:endParaRPr sz="3567"/>
          </a:p>
        </p:txBody>
      </p:sp>
      <p:sp>
        <p:nvSpPr>
          <p:cNvPr id="75" name="object 75"/>
          <p:cNvSpPr/>
          <p:nvPr/>
        </p:nvSpPr>
        <p:spPr>
          <a:xfrm>
            <a:off x="6050759" y="4109220"/>
            <a:ext cx="0" cy="827993"/>
          </a:xfrm>
          <a:custGeom>
            <a:avLst/>
            <a:gdLst/>
            <a:ahLst/>
            <a:cxnLst/>
            <a:rect l="l" t="t" r="r" b="b"/>
            <a:pathLst>
              <a:path h="417830">
                <a:moveTo>
                  <a:pt x="0" y="0"/>
                </a:moveTo>
                <a:lnTo>
                  <a:pt x="0" y="417510"/>
                </a:lnTo>
              </a:path>
            </a:pathLst>
          </a:custGeom>
          <a:ln w="5076">
            <a:solidFill>
              <a:srgbClr val="A9A9A9"/>
            </a:solidFill>
          </a:ln>
        </p:spPr>
        <p:txBody>
          <a:bodyPr wrap="square" lIns="0" tIns="0" rIns="0" bIns="0" rtlCol="0"/>
          <a:lstStyle/>
          <a:p>
            <a:endParaRPr sz="3567"/>
          </a:p>
        </p:txBody>
      </p:sp>
      <p:sp>
        <p:nvSpPr>
          <p:cNvPr id="76" name="object 76"/>
          <p:cNvSpPr/>
          <p:nvPr/>
        </p:nvSpPr>
        <p:spPr>
          <a:xfrm>
            <a:off x="6020041" y="4145703"/>
            <a:ext cx="0" cy="817927"/>
          </a:xfrm>
          <a:custGeom>
            <a:avLst/>
            <a:gdLst/>
            <a:ahLst/>
            <a:cxnLst/>
            <a:rect l="l" t="t" r="r" b="b"/>
            <a:pathLst>
              <a:path h="412750">
                <a:moveTo>
                  <a:pt x="0" y="0"/>
                </a:moveTo>
                <a:lnTo>
                  <a:pt x="0" y="412162"/>
                </a:lnTo>
              </a:path>
            </a:pathLst>
          </a:custGeom>
          <a:ln w="5076">
            <a:solidFill>
              <a:srgbClr val="A9A9A9"/>
            </a:solidFill>
          </a:ln>
        </p:spPr>
        <p:txBody>
          <a:bodyPr wrap="square" lIns="0" tIns="0" rIns="0" bIns="0" rtlCol="0"/>
          <a:lstStyle/>
          <a:p>
            <a:endParaRPr sz="3567"/>
          </a:p>
        </p:txBody>
      </p:sp>
      <p:sp>
        <p:nvSpPr>
          <p:cNvPr id="77" name="object 77"/>
          <p:cNvSpPr/>
          <p:nvPr/>
        </p:nvSpPr>
        <p:spPr>
          <a:xfrm>
            <a:off x="5989189" y="4180581"/>
            <a:ext cx="0" cy="806599"/>
          </a:xfrm>
          <a:custGeom>
            <a:avLst/>
            <a:gdLst/>
            <a:ahLst/>
            <a:cxnLst/>
            <a:rect l="l" t="t" r="r" b="b"/>
            <a:pathLst>
              <a:path h="407035">
                <a:moveTo>
                  <a:pt x="0" y="0"/>
                </a:moveTo>
                <a:lnTo>
                  <a:pt x="0" y="407018"/>
                </a:lnTo>
              </a:path>
            </a:pathLst>
          </a:custGeom>
          <a:ln w="5076">
            <a:solidFill>
              <a:srgbClr val="A9A9A9"/>
            </a:solidFill>
          </a:ln>
        </p:spPr>
        <p:txBody>
          <a:bodyPr wrap="square" lIns="0" tIns="0" rIns="0" bIns="0" rtlCol="0"/>
          <a:lstStyle/>
          <a:p>
            <a:endParaRPr sz="3567"/>
          </a:p>
        </p:txBody>
      </p:sp>
      <p:sp>
        <p:nvSpPr>
          <p:cNvPr id="78" name="object 78"/>
          <p:cNvSpPr/>
          <p:nvPr/>
        </p:nvSpPr>
        <p:spPr>
          <a:xfrm>
            <a:off x="5958472" y="4213712"/>
            <a:ext cx="0" cy="797793"/>
          </a:xfrm>
          <a:custGeom>
            <a:avLst/>
            <a:gdLst/>
            <a:ahLst/>
            <a:cxnLst/>
            <a:rect l="l" t="t" r="r" b="b"/>
            <a:pathLst>
              <a:path h="402589">
                <a:moveTo>
                  <a:pt x="0" y="0"/>
                </a:moveTo>
                <a:lnTo>
                  <a:pt x="0" y="402076"/>
                </a:lnTo>
              </a:path>
            </a:pathLst>
          </a:custGeom>
          <a:ln w="5076">
            <a:solidFill>
              <a:srgbClr val="A9A9A9"/>
            </a:solidFill>
          </a:ln>
        </p:spPr>
        <p:txBody>
          <a:bodyPr wrap="square" lIns="0" tIns="0" rIns="0" bIns="0" rtlCol="0"/>
          <a:lstStyle/>
          <a:p>
            <a:endParaRPr sz="3567"/>
          </a:p>
        </p:txBody>
      </p:sp>
      <p:sp>
        <p:nvSpPr>
          <p:cNvPr id="79" name="object 79"/>
          <p:cNvSpPr/>
          <p:nvPr/>
        </p:nvSpPr>
        <p:spPr>
          <a:xfrm>
            <a:off x="5927621" y="4244967"/>
            <a:ext cx="0" cy="787726"/>
          </a:xfrm>
          <a:custGeom>
            <a:avLst/>
            <a:gdLst/>
            <a:ahLst/>
            <a:cxnLst/>
            <a:rect l="l" t="t" r="r" b="b"/>
            <a:pathLst>
              <a:path h="397510">
                <a:moveTo>
                  <a:pt x="0" y="0"/>
                </a:moveTo>
                <a:lnTo>
                  <a:pt x="0" y="397474"/>
                </a:lnTo>
              </a:path>
            </a:pathLst>
          </a:custGeom>
          <a:ln w="5076">
            <a:solidFill>
              <a:srgbClr val="A9A9A9"/>
            </a:solidFill>
          </a:ln>
        </p:spPr>
        <p:txBody>
          <a:bodyPr wrap="square" lIns="0" tIns="0" rIns="0" bIns="0" rtlCol="0"/>
          <a:lstStyle/>
          <a:p>
            <a:endParaRPr sz="3567"/>
          </a:p>
        </p:txBody>
      </p:sp>
      <p:sp>
        <p:nvSpPr>
          <p:cNvPr id="80" name="object 80"/>
          <p:cNvSpPr/>
          <p:nvPr/>
        </p:nvSpPr>
        <p:spPr>
          <a:xfrm>
            <a:off x="5896904" y="4274343"/>
            <a:ext cx="0" cy="780176"/>
          </a:xfrm>
          <a:custGeom>
            <a:avLst/>
            <a:gdLst/>
            <a:ahLst/>
            <a:cxnLst/>
            <a:rect l="l" t="t" r="r" b="b"/>
            <a:pathLst>
              <a:path h="393700">
                <a:moveTo>
                  <a:pt x="0" y="0"/>
                </a:moveTo>
                <a:lnTo>
                  <a:pt x="0" y="393141"/>
                </a:lnTo>
              </a:path>
            </a:pathLst>
          </a:custGeom>
          <a:ln w="5076">
            <a:solidFill>
              <a:srgbClr val="A9A9A9"/>
            </a:solidFill>
          </a:ln>
        </p:spPr>
        <p:txBody>
          <a:bodyPr wrap="square" lIns="0" tIns="0" rIns="0" bIns="0" rtlCol="0"/>
          <a:lstStyle/>
          <a:p>
            <a:endParaRPr sz="3567"/>
          </a:p>
        </p:txBody>
      </p:sp>
      <p:sp>
        <p:nvSpPr>
          <p:cNvPr id="81" name="object 81"/>
          <p:cNvSpPr/>
          <p:nvPr/>
        </p:nvSpPr>
        <p:spPr>
          <a:xfrm>
            <a:off x="5866051" y="4301706"/>
            <a:ext cx="0" cy="771368"/>
          </a:xfrm>
          <a:custGeom>
            <a:avLst/>
            <a:gdLst/>
            <a:ahLst/>
            <a:cxnLst/>
            <a:rect l="l" t="t" r="r" b="b"/>
            <a:pathLst>
              <a:path h="389255">
                <a:moveTo>
                  <a:pt x="0" y="0"/>
                </a:moveTo>
                <a:lnTo>
                  <a:pt x="0" y="389148"/>
                </a:lnTo>
              </a:path>
            </a:pathLst>
          </a:custGeom>
          <a:ln w="5076">
            <a:solidFill>
              <a:srgbClr val="A9A9A9"/>
            </a:solidFill>
          </a:ln>
        </p:spPr>
        <p:txBody>
          <a:bodyPr wrap="square" lIns="0" tIns="0" rIns="0" bIns="0" rtlCol="0"/>
          <a:lstStyle/>
          <a:p>
            <a:endParaRPr sz="3567"/>
          </a:p>
        </p:txBody>
      </p:sp>
      <p:sp>
        <p:nvSpPr>
          <p:cNvPr id="82" name="object 82"/>
          <p:cNvSpPr/>
          <p:nvPr/>
        </p:nvSpPr>
        <p:spPr>
          <a:xfrm>
            <a:off x="5835199" y="4327192"/>
            <a:ext cx="0" cy="763818"/>
          </a:xfrm>
          <a:custGeom>
            <a:avLst/>
            <a:gdLst/>
            <a:ahLst/>
            <a:cxnLst/>
            <a:rect l="l" t="t" r="r" b="b"/>
            <a:pathLst>
              <a:path h="385444">
                <a:moveTo>
                  <a:pt x="0" y="0"/>
                </a:moveTo>
                <a:lnTo>
                  <a:pt x="0" y="385425"/>
                </a:lnTo>
              </a:path>
            </a:pathLst>
          </a:custGeom>
          <a:ln w="5076">
            <a:solidFill>
              <a:srgbClr val="A9A9A9"/>
            </a:solidFill>
          </a:ln>
        </p:spPr>
        <p:txBody>
          <a:bodyPr wrap="square" lIns="0" tIns="0" rIns="0" bIns="0" rtlCol="0"/>
          <a:lstStyle/>
          <a:p>
            <a:endParaRPr sz="3567"/>
          </a:p>
        </p:txBody>
      </p:sp>
      <p:sp>
        <p:nvSpPr>
          <p:cNvPr id="83" name="object 83"/>
          <p:cNvSpPr/>
          <p:nvPr/>
        </p:nvSpPr>
        <p:spPr>
          <a:xfrm>
            <a:off x="5804481" y="4350666"/>
            <a:ext cx="0" cy="757526"/>
          </a:xfrm>
          <a:custGeom>
            <a:avLst/>
            <a:gdLst/>
            <a:ahLst/>
            <a:cxnLst/>
            <a:rect l="l" t="t" r="r" b="b"/>
            <a:pathLst>
              <a:path h="382269">
                <a:moveTo>
                  <a:pt x="0" y="0"/>
                </a:moveTo>
                <a:lnTo>
                  <a:pt x="0" y="382040"/>
                </a:lnTo>
              </a:path>
            </a:pathLst>
          </a:custGeom>
          <a:ln w="5076">
            <a:solidFill>
              <a:srgbClr val="A9A9A9"/>
            </a:solidFill>
          </a:ln>
        </p:spPr>
        <p:txBody>
          <a:bodyPr wrap="square" lIns="0" tIns="0" rIns="0" bIns="0" rtlCol="0"/>
          <a:lstStyle/>
          <a:p>
            <a:endParaRPr sz="3567"/>
          </a:p>
        </p:txBody>
      </p:sp>
      <p:sp>
        <p:nvSpPr>
          <p:cNvPr id="84" name="object 84"/>
          <p:cNvSpPr/>
          <p:nvPr/>
        </p:nvSpPr>
        <p:spPr>
          <a:xfrm>
            <a:off x="5773631" y="4372398"/>
            <a:ext cx="0" cy="751234"/>
          </a:xfrm>
          <a:custGeom>
            <a:avLst/>
            <a:gdLst/>
            <a:ahLst/>
            <a:cxnLst/>
            <a:rect l="l" t="t" r="r" b="b"/>
            <a:pathLst>
              <a:path h="379094">
                <a:moveTo>
                  <a:pt x="0" y="0"/>
                </a:moveTo>
                <a:lnTo>
                  <a:pt x="0" y="378927"/>
                </a:lnTo>
              </a:path>
            </a:pathLst>
          </a:custGeom>
          <a:ln w="5076">
            <a:solidFill>
              <a:srgbClr val="A9A9A9"/>
            </a:solidFill>
          </a:ln>
        </p:spPr>
        <p:txBody>
          <a:bodyPr wrap="square" lIns="0" tIns="0" rIns="0" bIns="0" rtlCol="0"/>
          <a:lstStyle/>
          <a:p>
            <a:endParaRPr sz="3567"/>
          </a:p>
        </p:txBody>
      </p:sp>
      <p:sp>
        <p:nvSpPr>
          <p:cNvPr id="85" name="object 85"/>
          <p:cNvSpPr/>
          <p:nvPr/>
        </p:nvSpPr>
        <p:spPr>
          <a:xfrm>
            <a:off x="5742913" y="4392384"/>
            <a:ext cx="0" cy="746201"/>
          </a:xfrm>
          <a:custGeom>
            <a:avLst/>
            <a:gdLst/>
            <a:ahLst/>
            <a:cxnLst/>
            <a:rect l="l" t="t" r="r" b="b"/>
            <a:pathLst>
              <a:path h="376555">
                <a:moveTo>
                  <a:pt x="0" y="0"/>
                </a:moveTo>
                <a:lnTo>
                  <a:pt x="0" y="376084"/>
                </a:lnTo>
              </a:path>
            </a:pathLst>
          </a:custGeom>
          <a:ln w="5076">
            <a:solidFill>
              <a:srgbClr val="A9A9A9"/>
            </a:solidFill>
          </a:ln>
        </p:spPr>
        <p:txBody>
          <a:bodyPr wrap="square" lIns="0" tIns="0" rIns="0" bIns="0" rtlCol="0"/>
          <a:lstStyle/>
          <a:p>
            <a:endParaRPr sz="3567"/>
          </a:p>
        </p:txBody>
      </p:sp>
      <p:sp>
        <p:nvSpPr>
          <p:cNvPr id="86" name="object 86"/>
          <p:cNvSpPr/>
          <p:nvPr/>
        </p:nvSpPr>
        <p:spPr>
          <a:xfrm>
            <a:off x="5712061" y="4410493"/>
            <a:ext cx="0" cy="741167"/>
          </a:xfrm>
          <a:custGeom>
            <a:avLst/>
            <a:gdLst/>
            <a:ahLst/>
            <a:cxnLst/>
            <a:rect l="l" t="t" r="r" b="b"/>
            <a:pathLst>
              <a:path h="374014">
                <a:moveTo>
                  <a:pt x="0" y="0"/>
                </a:moveTo>
                <a:lnTo>
                  <a:pt x="0" y="373579"/>
                </a:lnTo>
              </a:path>
            </a:pathLst>
          </a:custGeom>
          <a:ln w="5076">
            <a:solidFill>
              <a:srgbClr val="A9A9A9"/>
            </a:solidFill>
          </a:ln>
        </p:spPr>
        <p:txBody>
          <a:bodyPr wrap="square" lIns="0" tIns="0" rIns="0" bIns="0" rtlCol="0"/>
          <a:lstStyle/>
          <a:p>
            <a:endParaRPr sz="3567"/>
          </a:p>
        </p:txBody>
      </p:sp>
      <p:sp>
        <p:nvSpPr>
          <p:cNvPr id="87" name="object 87"/>
          <p:cNvSpPr/>
          <p:nvPr/>
        </p:nvSpPr>
        <p:spPr>
          <a:xfrm>
            <a:off x="5681344" y="4427125"/>
            <a:ext cx="0" cy="736134"/>
          </a:xfrm>
          <a:custGeom>
            <a:avLst/>
            <a:gdLst/>
            <a:ahLst/>
            <a:cxnLst/>
            <a:rect l="l" t="t" r="r" b="b"/>
            <a:pathLst>
              <a:path h="371475">
                <a:moveTo>
                  <a:pt x="0" y="0"/>
                </a:moveTo>
                <a:lnTo>
                  <a:pt x="0" y="371278"/>
                </a:lnTo>
              </a:path>
            </a:pathLst>
          </a:custGeom>
          <a:ln w="5076">
            <a:solidFill>
              <a:srgbClr val="A9A9A9"/>
            </a:solidFill>
          </a:ln>
        </p:spPr>
        <p:txBody>
          <a:bodyPr wrap="square" lIns="0" tIns="0" rIns="0" bIns="0" rtlCol="0"/>
          <a:lstStyle/>
          <a:p>
            <a:endParaRPr sz="3567"/>
          </a:p>
        </p:txBody>
      </p:sp>
      <p:sp>
        <p:nvSpPr>
          <p:cNvPr id="88" name="object 88"/>
          <p:cNvSpPr/>
          <p:nvPr/>
        </p:nvSpPr>
        <p:spPr>
          <a:xfrm>
            <a:off x="5650493" y="4442149"/>
            <a:ext cx="0" cy="732359"/>
          </a:xfrm>
          <a:custGeom>
            <a:avLst/>
            <a:gdLst/>
            <a:ahLst/>
            <a:cxnLst/>
            <a:rect l="l" t="t" r="r" b="b"/>
            <a:pathLst>
              <a:path h="369569">
                <a:moveTo>
                  <a:pt x="0" y="0"/>
                </a:moveTo>
                <a:lnTo>
                  <a:pt x="0" y="369315"/>
                </a:lnTo>
              </a:path>
            </a:pathLst>
          </a:custGeom>
          <a:ln w="5076">
            <a:solidFill>
              <a:srgbClr val="A9A9A9"/>
            </a:solidFill>
          </a:ln>
        </p:spPr>
        <p:txBody>
          <a:bodyPr wrap="square" lIns="0" tIns="0" rIns="0" bIns="0" rtlCol="0"/>
          <a:lstStyle/>
          <a:p>
            <a:endParaRPr sz="3567"/>
          </a:p>
        </p:txBody>
      </p:sp>
      <p:sp>
        <p:nvSpPr>
          <p:cNvPr id="89" name="object 89"/>
          <p:cNvSpPr/>
          <p:nvPr/>
        </p:nvSpPr>
        <p:spPr>
          <a:xfrm>
            <a:off x="5619776" y="4455831"/>
            <a:ext cx="0" cy="728584"/>
          </a:xfrm>
          <a:custGeom>
            <a:avLst/>
            <a:gdLst/>
            <a:ahLst/>
            <a:cxnLst/>
            <a:rect l="l" t="t" r="r" b="b"/>
            <a:pathLst>
              <a:path h="367664">
                <a:moveTo>
                  <a:pt x="0" y="0"/>
                </a:moveTo>
                <a:lnTo>
                  <a:pt x="0" y="367487"/>
                </a:lnTo>
              </a:path>
            </a:pathLst>
          </a:custGeom>
          <a:ln w="5076">
            <a:solidFill>
              <a:srgbClr val="A9A9A9"/>
            </a:solidFill>
          </a:ln>
        </p:spPr>
        <p:txBody>
          <a:bodyPr wrap="square" lIns="0" tIns="0" rIns="0" bIns="0" rtlCol="0"/>
          <a:lstStyle/>
          <a:p>
            <a:endParaRPr sz="3567"/>
          </a:p>
        </p:txBody>
      </p:sp>
      <p:sp>
        <p:nvSpPr>
          <p:cNvPr id="90" name="object 90"/>
          <p:cNvSpPr/>
          <p:nvPr/>
        </p:nvSpPr>
        <p:spPr>
          <a:xfrm>
            <a:off x="5588923" y="4468171"/>
            <a:ext cx="0" cy="726067"/>
          </a:xfrm>
          <a:custGeom>
            <a:avLst/>
            <a:gdLst/>
            <a:ahLst/>
            <a:cxnLst/>
            <a:rect l="l" t="t" r="r" b="b"/>
            <a:pathLst>
              <a:path h="366394">
                <a:moveTo>
                  <a:pt x="0" y="0"/>
                </a:moveTo>
                <a:lnTo>
                  <a:pt x="0" y="365930"/>
                </a:lnTo>
              </a:path>
            </a:pathLst>
          </a:custGeom>
          <a:ln w="5076">
            <a:solidFill>
              <a:srgbClr val="A9A9A9"/>
            </a:solidFill>
          </a:ln>
        </p:spPr>
        <p:txBody>
          <a:bodyPr wrap="square" lIns="0" tIns="0" rIns="0" bIns="0" rtlCol="0"/>
          <a:lstStyle/>
          <a:p>
            <a:endParaRPr sz="3567"/>
          </a:p>
        </p:txBody>
      </p:sp>
      <p:sp>
        <p:nvSpPr>
          <p:cNvPr id="91" name="object 91"/>
          <p:cNvSpPr/>
          <p:nvPr/>
        </p:nvSpPr>
        <p:spPr>
          <a:xfrm>
            <a:off x="5558071" y="4479306"/>
            <a:ext cx="0" cy="723550"/>
          </a:xfrm>
          <a:custGeom>
            <a:avLst/>
            <a:gdLst/>
            <a:ahLst/>
            <a:cxnLst/>
            <a:rect l="l" t="t" r="r" b="b"/>
            <a:pathLst>
              <a:path h="365125">
                <a:moveTo>
                  <a:pt x="0" y="0"/>
                </a:moveTo>
                <a:lnTo>
                  <a:pt x="0" y="364509"/>
                </a:lnTo>
              </a:path>
            </a:pathLst>
          </a:custGeom>
          <a:ln w="5076">
            <a:solidFill>
              <a:srgbClr val="A9A9A9"/>
            </a:solidFill>
          </a:ln>
        </p:spPr>
        <p:txBody>
          <a:bodyPr wrap="square" lIns="0" tIns="0" rIns="0" bIns="0" rtlCol="0"/>
          <a:lstStyle/>
          <a:p>
            <a:endParaRPr sz="3567"/>
          </a:p>
        </p:txBody>
      </p:sp>
      <p:sp>
        <p:nvSpPr>
          <p:cNvPr id="92" name="object 92"/>
          <p:cNvSpPr/>
          <p:nvPr/>
        </p:nvSpPr>
        <p:spPr>
          <a:xfrm>
            <a:off x="5527353" y="4489232"/>
            <a:ext cx="0" cy="721034"/>
          </a:xfrm>
          <a:custGeom>
            <a:avLst/>
            <a:gdLst/>
            <a:ahLst/>
            <a:cxnLst/>
            <a:rect l="l" t="t" r="r" b="b"/>
            <a:pathLst>
              <a:path h="363855">
                <a:moveTo>
                  <a:pt x="0" y="0"/>
                </a:moveTo>
                <a:lnTo>
                  <a:pt x="0" y="363290"/>
                </a:lnTo>
              </a:path>
            </a:pathLst>
          </a:custGeom>
          <a:ln w="5076">
            <a:solidFill>
              <a:srgbClr val="A9A9A9"/>
            </a:solidFill>
          </a:ln>
        </p:spPr>
        <p:txBody>
          <a:bodyPr wrap="square" lIns="0" tIns="0" rIns="0" bIns="0" rtlCol="0"/>
          <a:lstStyle/>
          <a:p>
            <a:endParaRPr sz="3567"/>
          </a:p>
        </p:txBody>
      </p:sp>
      <p:sp>
        <p:nvSpPr>
          <p:cNvPr id="93" name="object 93"/>
          <p:cNvSpPr/>
          <p:nvPr/>
        </p:nvSpPr>
        <p:spPr>
          <a:xfrm>
            <a:off x="5496503" y="4498219"/>
            <a:ext cx="0" cy="718517"/>
          </a:xfrm>
          <a:custGeom>
            <a:avLst/>
            <a:gdLst/>
            <a:ahLst/>
            <a:cxnLst/>
            <a:rect l="l" t="t" r="r" b="b"/>
            <a:pathLst>
              <a:path h="362585">
                <a:moveTo>
                  <a:pt x="0" y="0"/>
                </a:moveTo>
                <a:lnTo>
                  <a:pt x="0" y="362140"/>
                </a:lnTo>
              </a:path>
            </a:pathLst>
          </a:custGeom>
          <a:ln w="5076">
            <a:solidFill>
              <a:srgbClr val="A9A9A9"/>
            </a:solidFill>
          </a:ln>
        </p:spPr>
        <p:txBody>
          <a:bodyPr wrap="square" lIns="0" tIns="0" rIns="0" bIns="0" rtlCol="0"/>
          <a:lstStyle/>
          <a:p>
            <a:endParaRPr sz="3567"/>
          </a:p>
        </p:txBody>
      </p:sp>
      <p:sp>
        <p:nvSpPr>
          <p:cNvPr id="94" name="object 94"/>
          <p:cNvSpPr/>
          <p:nvPr/>
        </p:nvSpPr>
        <p:spPr>
          <a:xfrm>
            <a:off x="5465785" y="4506134"/>
            <a:ext cx="0" cy="716000"/>
          </a:xfrm>
          <a:custGeom>
            <a:avLst/>
            <a:gdLst/>
            <a:ahLst/>
            <a:cxnLst/>
            <a:rect l="l" t="t" r="r" b="b"/>
            <a:pathLst>
              <a:path h="361314">
                <a:moveTo>
                  <a:pt x="0" y="0"/>
                </a:moveTo>
                <a:lnTo>
                  <a:pt x="0" y="361192"/>
                </a:lnTo>
              </a:path>
            </a:pathLst>
          </a:custGeom>
          <a:ln w="5076">
            <a:solidFill>
              <a:srgbClr val="A9A9A9"/>
            </a:solidFill>
          </a:ln>
        </p:spPr>
        <p:txBody>
          <a:bodyPr wrap="square" lIns="0" tIns="0" rIns="0" bIns="0" rtlCol="0"/>
          <a:lstStyle/>
          <a:p>
            <a:endParaRPr sz="3567"/>
          </a:p>
        </p:txBody>
      </p:sp>
      <p:sp>
        <p:nvSpPr>
          <p:cNvPr id="95" name="object 95"/>
          <p:cNvSpPr/>
          <p:nvPr/>
        </p:nvSpPr>
        <p:spPr>
          <a:xfrm>
            <a:off x="5434933" y="4513241"/>
            <a:ext cx="0" cy="714742"/>
          </a:xfrm>
          <a:custGeom>
            <a:avLst/>
            <a:gdLst/>
            <a:ahLst/>
            <a:cxnLst/>
            <a:rect l="l" t="t" r="r" b="b"/>
            <a:pathLst>
              <a:path h="360680">
                <a:moveTo>
                  <a:pt x="0" y="0"/>
                </a:moveTo>
                <a:lnTo>
                  <a:pt x="0" y="360312"/>
                </a:lnTo>
              </a:path>
            </a:pathLst>
          </a:custGeom>
          <a:ln w="5076">
            <a:solidFill>
              <a:srgbClr val="A9A9A9"/>
            </a:solidFill>
          </a:ln>
        </p:spPr>
        <p:txBody>
          <a:bodyPr wrap="square" lIns="0" tIns="0" rIns="0" bIns="0" rtlCol="0"/>
          <a:lstStyle/>
          <a:p>
            <a:endParaRPr sz="3567"/>
          </a:p>
        </p:txBody>
      </p:sp>
      <p:sp>
        <p:nvSpPr>
          <p:cNvPr id="96" name="object 96"/>
          <p:cNvSpPr/>
          <p:nvPr/>
        </p:nvSpPr>
        <p:spPr>
          <a:xfrm>
            <a:off x="5404216" y="4519680"/>
            <a:ext cx="0" cy="713484"/>
          </a:xfrm>
          <a:custGeom>
            <a:avLst/>
            <a:gdLst/>
            <a:ahLst/>
            <a:cxnLst/>
            <a:rect l="l" t="t" r="r" b="b"/>
            <a:pathLst>
              <a:path h="360044">
                <a:moveTo>
                  <a:pt x="0" y="0"/>
                </a:moveTo>
                <a:lnTo>
                  <a:pt x="0" y="359432"/>
                </a:lnTo>
              </a:path>
            </a:pathLst>
          </a:custGeom>
          <a:ln w="5076">
            <a:solidFill>
              <a:srgbClr val="A9A9A9"/>
            </a:solidFill>
          </a:ln>
        </p:spPr>
        <p:txBody>
          <a:bodyPr wrap="square" lIns="0" tIns="0" rIns="0" bIns="0" rtlCol="0"/>
          <a:lstStyle/>
          <a:p>
            <a:endParaRPr sz="3567"/>
          </a:p>
        </p:txBody>
      </p:sp>
      <p:sp>
        <p:nvSpPr>
          <p:cNvPr id="97" name="object 97"/>
          <p:cNvSpPr/>
          <p:nvPr/>
        </p:nvSpPr>
        <p:spPr>
          <a:xfrm>
            <a:off x="5373365" y="4525314"/>
            <a:ext cx="0" cy="710967"/>
          </a:xfrm>
          <a:custGeom>
            <a:avLst/>
            <a:gdLst/>
            <a:ahLst/>
            <a:cxnLst/>
            <a:rect l="l" t="t" r="r" b="b"/>
            <a:pathLst>
              <a:path h="358775">
                <a:moveTo>
                  <a:pt x="0" y="0"/>
                </a:moveTo>
                <a:lnTo>
                  <a:pt x="0" y="358687"/>
                </a:lnTo>
              </a:path>
            </a:pathLst>
          </a:custGeom>
          <a:ln w="5076">
            <a:solidFill>
              <a:srgbClr val="A9A9A9"/>
            </a:solidFill>
          </a:ln>
        </p:spPr>
        <p:txBody>
          <a:bodyPr wrap="square" lIns="0" tIns="0" rIns="0" bIns="0" rtlCol="0"/>
          <a:lstStyle/>
          <a:p>
            <a:endParaRPr sz="3567"/>
          </a:p>
        </p:txBody>
      </p:sp>
      <p:sp>
        <p:nvSpPr>
          <p:cNvPr id="98" name="object 98"/>
          <p:cNvSpPr/>
          <p:nvPr/>
        </p:nvSpPr>
        <p:spPr>
          <a:xfrm>
            <a:off x="5342648" y="4530409"/>
            <a:ext cx="0" cy="709709"/>
          </a:xfrm>
          <a:custGeom>
            <a:avLst/>
            <a:gdLst/>
            <a:ahLst/>
            <a:cxnLst/>
            <a:rect l="l" t="t" r="r" b="b"/>
            <a:pathLst>
              <a:path h="358139">
                <a:moveTo>
                  <a:pt x="0" y="0"/>
                </a:moveTo>
                <a:lnTo>
                  <a:pt x="0" y="357875"/>
                </a:lnTo>
              </a:path>
            </a:pathLst>
          </a:custGeom>
          <a:ln w="5076">
            <a:solidFill>
              <a:srgbClr val="A9A9A9"/>
            </a:solidFill>
          </a:ln>
        </p:spPr>
        <p:txBody>
          <a:bodyPr wrap="square" lIns="0" tIns="0" rIns="0" bIns="0" rtlCol="0"/>
          <a:lstStyle/>
          <a:p>
            <a:endParaRPr sz="3567"/>
          </a:p>
        </p:txBody>
      </p:sp>
      <p:sp>
        <p:nvSpPr>
          <p:cNvPr id="99" name="object 99"/>
          <p:cNvSpPr/>
          <p:nvPr/>
        </p:nvSpPr>
        <p:spPr>
          <a:xfrm>
            <a:off x="5311795" y="4534838"/>
            <a:ext cx="0" cy="708450"/>
          </a:xfrm>
          <a:custGeom>
            <a:avLst/>
            <a:gdLst/>
            <a:ahLst/>
            <a:cxnLst/>
            <a:rect l="l" t="t" r="r" b="b"/>
            <a:pathLst>
              <a:path h="357505">
                <a:moveTo>
                  <a:pt x="0" y="0"/>
                </a:moveTo>
                <a:lnTo>
                  <a:pt x="0" y="357198"/>
                </a:lnTo>
              </a:path>
            </a:pathLst>
          </a:custGeom>
          <a:ln w="5076">
            <a:solidFill>
              <a:srgbClr val="A9A9A9"/>
            </a:solidFill>
          </a:ln>
        </p:spPr>
        <p:txBody>
          <a:bodyPr wrap="square" lIns="0" tIns="0" rIns="0" bIns="0" rtlCol="0"/>
          <a:lstStyle/>
          <a:p>
            <a:endParaRPr sz="3567"/>
          </a:p>
        </p:txBody>
      </p:sp>
      <p:sp>
        <p:nvSpPr>
          <p:cNvPr id="100" name="object 100"/>
          <p:cNvSpPr/>
          <p:nvPr/>
        </p:nvSpPr>
        <p:spPr>
          <a:xfrm>
            <a:off x="5280943" y="4538861"/>
            <a:ext cx="0" cy="707192"/>
          </a:xfrm>
          <a:custGeom>
            <a:avLst/>
            <a:gdLst/>
            <a:ahLst/>
            <a:cxnLst/>
            <a:rect l="l" t="t" r="r" b="b"/>
            <a:pathLst>
              <a:path h="356869">
                <a:moveTo>
                  <a:pt x="0" y="0"/>
                </a:moveTo>
                <a:lnTo>
                  <a:pt x="0" y="356454"/>
                </a:lnTo>
              </a:path>
            </a:pathLst>
          </a:custGeom>
          <a:ln w="5076">
            <a:solidFill>
              <a:srgbClr val="A9A9A9"/>
            </a:solidFill>
          </a:ln>
        </p:spPr>
        <p:txBody>
          <a:bodyPr wrap="square" lIns="0" tIns="0" rIns="0" bIns="0" rtlCol="0"/>
          <a:lstStyle/>
          <a:p>
            <a:endParaRPr sz="3567"/>
          </a:p>
        </p:txBody>
      </p:sp>
      <p:sp>
        <p:nvSpPr>
          <p:cNvPr id="101" name="object 101"/>
          <p:cNvSpPr/>
          <p:nvPr/>
        </p:nvSpPr>
        <p:spPr>
          <a:xfrm>
            <a:off x="5250225" y="4542350"/>
            <a:ext cx="0" cy="705934"/>
          </a:xfrm>
          <a:custGeom>
            <a:avLst/>
            <a:gdLst/>
            <a:ahLst/>
            <a:cxnLst/>
            <a:rect l="l" t="t" r="r" b="b"/>
            <a:pathLst>
              <a:path h="356235">
                <a:moveTo>
                  <a:pt x="0" y="0"/>
                </a:moveTo>
                <a:lnTo>
                  <a:pt x="0" y="355777"/>
                </a:lnTo>
              </a:path>
            </a:pathLst>
          </a:custGeom>
          <a:ln w="5076">
            <a:solidFill>
              <a:srgbClr val="A9A9A9"/>
            </a:solidFill>
          </a:ln>
        </p:spPr>
        <p:txBody>
          <a:bodyPr wrap="square" lIns="0" tIns="0" rIns="0" bIns="0" rtlCol="0"/>
          <a:lstStyle/>
          <a:p>
            <a:endParaRPr sz="3567"/>
          </a:p>
        </p:txBody>
      </p:sp>
      <p:sp>
        <p:nvSpPr>
          <p:cNvPr id="102" name="object 102"/>
          <p:cNvSpPr/>
          <p:nvPr/>
        </p:nvSpPr>
        <p:spPr>
          <a:xfrm>
            <a:off x="5219375" y="4545435"/>
            <a:ext cx="0" cy="704675"/>
          </a:xfrm>
          <a:custGeom>
            <a:avLst/>
            <a:gdLst/>
            <a:ahLst/>
            <a:cxnLst/>
            <a:rect l="l" t="t" r="r" b="b"/>
            <a:pathLst>
              <a:path h="355600">
                <a:moveTo>
                  <a:pt x="0" y="0"/>
                </a:moveTo>
                <a:lnTo>
                  <a:pt x="0" y="355100"/>
                </a:lnTo>
              </a:path>
            </a:pathLst>
          </a:custGeom>
          <a:ln w="5076">
            <a:solidFill>
              <a:srgbClr val="A9A9A9"/>
            </a:solidFill>
          </a:ln>
        </p:spPr>
        <p:txBody>
          <a:bodyPr wrap="square" lIns="0" tIns="0" rIns="0" bIns="0" rtlCol="0"/>
          <a:lstStyle/>
          <a:p>
            <a:endParaRPr sz="3567"/>
          </a:p>
        </p:txBody>
      </p:sp>
      <p:sp>
        <p:nvSpPr>
          <p:cNvPr id="103" name="object 103"/>
          <p:cNvSpPr/>
          <p:nvPr/>
        </p:nvSpPr>
        <p:spPr>
          <a:xfrm>
            <a:off x="5188657" y="4548250"/>
            <a:ext cx="0" cy="702159"/>
          </a:xfrm>
          <a:custGeom>
            <a:avLst/>
            <a:gdLst/>
            <a:ahLst/>
            <a:cxnLst/>
            <a:rect l="l" t="t" r="r" b="b"/>
            <a:pathLst>
              <a:path h="354330">
                <a:moveTo>
                  <a:pt x="0" y="0"/>
                </a:moveTo>
                <a:lnTo>
                  <a:pt x="0" y="354288"/>
                </a:lnTo>
              </a:path>
            </a:pathLst>
          </a:custGeom>
          <a:ln w="5076">
            <a:solidFill>
              <a:srgbClr val="A9A9A9"/>
            </a:solidFill>
          </a:ln>
        </p:spPr>
        <p:txBody>
          <a:bodyPr wrap="square" lIns="0" tIns="0" rIns="0" bIns="0" rtlCol="0"/>
          <a:lstStyle/>
          <a:p>
            <a:endParaRPr sz="3567"/>
          </a:p>
        </p:txBody>
      </p:sp>
      <p:sp>
        <p:nvSpPr>
          <p:cNvPr id="104" name="object 104"/>
          <p:cNvSpPr/>
          <p:nvPr/>
        </p:nvSpPr>
        <p:spPr>
          <a:xfrm>
            <a:off x="5157805" y="4550800"/>
            <a:ext cx="0" cy="700900"/>
          </a:xfrm>
          <a:custGeom>
            <a:avLst/>
            <a:gdLst/>
            <a:ahLst/>
            <a:cxnLst/>
            <a:rect l="l" t="t" r="r" b="b"/>
            <a:pathLst>
              <a:path h="353694">
                <a:moveTo>
                  <a:pt x="0" y="0"/>
                </a:moveTo>
                <a:lnTo>
                  <a:pt x="0" y="353475"/>
                </a:lnTo>
              </a:path>
            </a:pathLst>
          </a:custGeom>
          <a:ln w="5076">
            <a:solidFill>
              <a:srgbClr val="A9A9A9"/>
            </a:solidFill>
          </a:ln>
        </p:spPr>
        <p:txBody>
          <a:bodyPr wrap="square" lIns="0" tIns="0" rIns="0" bIns="0" rtlCol="0"/>
          <a:lstStyle/>
          <a:p>
            <a:endParaRPr sz="3567"/>
          </a:p>
        </p:txBody>
      </p:sp>
      <p:sp>
        <p:nvSpPr>
          <p:cNvPr id="105" name="object 105"/>
          <p:cNvSpPr/>
          <p:nvPr/>
        </p:nvSpPr>
        <p:spPr>
          <a:xfrm>
            <a:off x="5127088" y="4553080"/>
            <a:ext cx="0" cy="699642"/>
          </a:xfrm>
          <a:custGeom>
            <a:avLst/>
            <a:gdLst/>
            <a:ahLst/>
            <a:cxnLst/>
            <a:rect l="l" t="t" r="r" b="b"/>
            <a:pathLst>
              <a:path h="353060">
                <a:moveTo>
                  <a:pt x="0" y="0"/>
                </a:moveTo>
                <a:lnTo>
                  <a:pt x="0" y="352595"/>
                </a:lnTo>
              </a:path>
            </a:pathLst>
          </a:custGeom>
          <a:ln w="5076">
            <a:solidFill>
              <a:srgbClr val="A9A9A9"/>
            </a:solidFill>
          </a:ln>
        </p:spPr>
        <p:txBody>
          <a:bodyPr wrap="square" lIns="0" tIns="0" rIns="0" bIns="0" rtlCol="0"/>
          <a:lstStyle/>
          <a:p>
            <a:endParaRPr sz="3567"/>
          </a:p>
        </p:txBody>
      </p:sp>
      <p:sp>
        <p:nvSpPr>
          <p:cNvPr id="106" name="object 106"/>
          <p:cNvSpPr/>
          <p:nvPr/>
        </p:nvSpPr>
        <p:spPr>
          <a:xfrm>
            <a:off x="5096237" y="4555226"/>
            <a:ext cx="0" cy="697125"/>
          </a:xfrm>
          <a:custGeom>
            <a:avLst/>
            <a:gdLst/>
            <a:ahLst/>
            <a:cxnLst/>
            <a:rect l="l" t="t" r="r" b="b"/>
            <a:pathLst>
              <a:path h="351789">
                <a:moveTo>
                  <a:pt x="0" y="0"/>
                </a:moveTo>
                <a:lnTo>
                  <a:pt x="0" y="351715"/>
                </a:lnTo>
              </a:path>
            </a:pathLst>
          </a:custGeom>
          <a:ln w="5076">
            <a:solidFill>
              <a:srgbClr val="A9A9A9"/>
            </a:solidFill>
          </a:ln>
        </p:spPr>
        <p:txBody>
          <a:bodyPr wrap="square" lIns="0" tIns="0" rIns="0" bIns="0" rtlCol="0"/>
          <a:lstStyle/>
          <a:p>
            <a:endParaRPr sz="3567"/>
          </a:p>
        </p:txBody>
      </p:sp>
      <p:sp>
        <p:nvSpPr>
          <p:cNvPr id="107" name="object 107"/>
          <p:cNvSpPr/>
          <p:nvPr/>
        </p:nvSpPr>
        <p:spPr>
          <a:xfrm>
            <a:off x="5065520" y="4557238"/>
            <a:ext cx="0" cy="695867"/>
          </a:xfrm>
          <a:custGeom>
            <a:avLst/>
            <a:gdLst/>
            <a:ahLst/>
            <a:cxnLst/>
            <a:rect l="l" t="t" r="r" b="b"/>
            <a:pathLst>
              <a:path h="351155">
                <a:moveTo>
                  <a:pt x="0" y="0"/>
                </a:moveTo>
                <a:lnTo>
                  <a:pt x="0" y="350700"/>
                </a:lnTo>
              </a:path>
            </a:pathLst>
          </a:custGeom>
          <a:ln w="5076">
            <a:solidFill>
              <a:srgbClr val="A9A9A9"/>
            </a:solidFill>
          </a:ln>
        </p:spPr>
        <p:txBody>
          <a:bodyPr wrap="square" lIns="0" tIns="0" rIns="0" bIns="0" rtlCol="0"/>
          <a:lstStyle/>
          <a:p>
            <a:endParaRPr sz="3567"/>
          </a:p>
        </p:txBody>
      </p:sp>
      <p:sp>
        <p:nvSpPr>
          <p:cNvPr id="108" name="object 108"/>
          <p:cNvSpPr/>
          <p:nvPr/>
        </p:nvSpPr>
        <p:spPr>
          <a:xfrm>
            <a:off x="5034667" y="4559117"/>
            <a:ext cx="0" cy="693350"/>
          </a:xfrm>
          <a:custGeom>
            <a:avLst/>
            <a:gdLst/>
            <a:ahLst/>
            <a:cxnLst/>
            <a:rect l="l" t="t" r="r" b="b"/>
            <a:pathLst>
              <a:path h="349885">
                <a:moveTo>
                  <a:pt x="0" y="0"/>
                </a:moveTo>
                <a:lnTo>
                  <a:pt x="0" y="349617"/>
                </a:lnTo>
              </a:path>
            </a:pathLst>
          </a:custGeom>
          <a:ln w="5076">
            <a:solidFill>
              <a:srgbClr val="A9A9A9"/>
            </a:solidFill>
          </a:ln>
        </p:spPr>
        <p:txBody>
          <a:bodyPr wrap="square" lIns="0" tIns="0" rIns="0" bIns="0" rtlCol="0"/>
          <a:lstStyle/>
          <a:p>
            <a:endParaRPr sz="3567"/>
          </a:p>
        </p:txBody>
      </p:sp>
      <p:sp>
        <p:nvSpPr>
          <p:cNvPr id="109" name="object 109"/>
          <p:cNvSpPr/>
          <p:nvPr/>
        </p:nvSpPr>
        <p:spPr>
          <a:xfrm>
            <a:off x="5003950" y="4560996"/>
            <a:ext cx="0" cy="690833"/>
          </a:xfrm>
          <a:custGeom>
            <a:avLst/>
            <a:gdLst/>
            <a:ahLst/>
            <a:cxnLst/>
            <a:rect l="l" t="t" r="r" b="b"/>
            <a:pathLst>
              <a:path h="348614">
                <a:moveTo>
                  <a:pt x="0" y="0"/>
                </a:moveTo>
                <a:lnTo>
                  <a:pt x="0" y="348466"/>
                </a:lnTo>
              </a:path>
            </a:pathLst>
          </a:custGeom>
          <a:ln w="5076">
            <a:solidFill>
              <a:srgbClr val="A9A9A9"/>
            </a:solidFill>
          </a:ln>
        </p:spPr>
        <p:txBody>
          <a:bodyPr wrap="square" lIns="0" tIns="0" rIns="0" bIns="0" rtlCol="0"/>
          <a:lstStyle/>
          <a:p>
            <a:endParaRPr sz="3567"/>
          </a:p>
        </p:txBody>
      </p:sp>
      <p:sp>
        <p:nvSpPr>
          <p:cNvPr id="110" name="object 110"/>
          <p:cNvSpPr/>
          <p:nvPr/>
        </p:nvSpPr>
        <p:spPr>
          <a:xfrm>
            <a:off x="4973097" y="4562872"/>
            <a:ext cx="0" cy="688317"/>
          </a:xfrm>
          <a:custGeom>
            <a:avLst/>
            <a:gdLst/>
            <a:ahLst/>
            <a:cxnLst/>
            <a:rect l="l" t="t" r="r" b="b"/>
            <a:pathLst>
              <a:path h="347344">
                <a:moveTo>
                  <a:pt x="0" y="0"/>
                </a:moveTo>
                <a:lnTo>
                  <a:pt x="0" y="347248"/>
                </a:lnTo>
              </a:path>
            </a:pathLst>
          </a:custGeom>
          <a:ln w="5076">
            <a:solidFill>
              <a:srgbClr val="A9A9A9"/>
            </a:solidFill>
          </a:ln>
        </p:spPr>
        <p:txBody>
          <a:bodyPr wrap="square" lIns="0" tIns="0" rIns="0" bIns="0" rtlCol="0"/>
          <a:lstStyle/>
          <a:p>
            <a:endParaRPr sz="3567"/>
          </a:p>
        </p:txBody>
      </p:sp>
      <p:sp>
        <p:nvSpPr>
          <p:cNvPr id="111" name="object 111"/>
          <p:cNvSpPr/>
          <p:nvPr/>
        </p:nvSpPr>
        <p:spPr>
          <a:xfrm>
            <a:off x="4942247" y="4564885"/>
            <a:ext cx="0" cy="685800"/>
          </a:xfrm>
          <a:custGeom>
            <a:avLst/>
            <a:gdLst/>
            <a:ahLst/>
            <a:cxnLst/>
            <a:rect l="l" t="t" r="r" b="b"/>
            <a:pathLst>
              <a:path h="346075">
                <a:moveTo>
                  <a:pt x="0" y="0"/>
                </a:moveTo>
                <a:lnTo>
                  <a:pt x="0" y="345826"/>
                </a:lnTo>
              </a:path>
            </a:pathLst>
          </a:custGeom>
          <a:ln w="5076">
            <a:solidFill>
              <a:srgbClr val="A9A9A9"/>
            </a:solidFill>
          </a:ln>
        </p:spPr>
        <p:txBody>
          <a:bodyPr wrap="square" lIns="0" tIns="0" rIns="0" bIns="0" rtlCol="0"/>
          <a:lstStyle/>
          <a:p>
            <a:endParaRPr sz="3567"/>
          </a:p>
        </p:txBody>
      </p:sp>
      <p:sp>
        <p:nvSpPr>
          <p:cNvPr id="112" name="object 112"/>
          <p:cNvSpPr/>
          <p:nvPr/>
        </p:nvSpPr>
        <p:spPr>
          <a:xfrm>
            <a:off x="4911529" y="4566897"/>
            <a:ext cx="0" cy="683283"/>
          </a:xfrm>
          <a:custGeom>
            <a:avLst/>
            <a:gdLst/>
            <a:ahLst/>
            <a:cxnLst/>
            <a:rect l="l" t="t" r="r" b="b"/>
            <a:pathLst>
              <a:path h="344805">
                <a:moveTo>
                  <a:pt x="0" y="0"/>
                </a:moveTo>
                <a:lnTo>
                  <a:pt x="0" y="344405"/>
                </a:lnTo>
              </a:path>
            </a:pathLst>
          </a:custGeom>
          <a:ln w="5076">
            <a:solidFill>
              <a:srgbClr val="A9A9A9"/>
            </a:solidFill>
          </a:ln>
        </p:spPr>
        <p:txBody>
          <a:bodyPr wrap="square" lIns="0" tIns="0" rIns="0" bIns="0" rtlCol="0"/>
          <a:lstStyle/>
          <a:p>
            <a:endParaRPr sz="3567"/>
          </a:p>
        </p:txBody>
      </p:sp>
      <p:sp>
        <p:nvSpPr>
          <p:cNvPr id="113" name="object 113"/>
          <p:cNvSpPr/>
          <p:nvPr/>
        </p:nvSpPr>
        <p:spPr>
          <a:xfrm>
            <a:off x="4880677" y="4568910"/>
            <a:ext cx="0" cy="680767"/>
          </a:xfrm>
          <a:custGeom>
            <a:avLst/>
            <a:gdLst/>
            <a:ahLst/>
            <a:cxnLst/>
            <a:rect l="l" t="t" r="r" b="b"/>
            <a:pathLst>
              <a:path h="343535">
                <a:moveTo>
                  <a:pt x="0" y="0"/>
                </a:moveTo>
                <a:lnTo>
                  <a:pt x="0" y="342916"/>
                </a:lnTo>
              </a:path>
            </a:pathLst>
          </a:custGeom>
          <a:ln w="5076">
            <a:solidFill>
              <a:srgbClr val="A9A9A9"/>
            </a:solidFill>
          </a:ln>
        </p:spPr>
        <p:txBody>
          <a:bodyPr wrap="square" lIns="0" tIns="0" rIns="0" bIns="0" rtlCol="0"/>
          <a:lstStyle/>
          <a:p>
            <a:endParaRPr sz="3567"/>
          </a:p>
        </p:txBody>
      </p:sp>
      <p:sp>
        <p:nvSpPr>
          <p:cNvPr id="114" name="object 114"/>
          <p:cNvSpPr/>
          <p:nvPr/>
        </p:nvSpPr>
        <p:spPr>
          <a:xfrm>
            <a:off x="4849960" y="4571188"/>
            <a:ext cx="0" cy="676992"/>
          </a:xfrm>
          <a:custGeom>
            <a:avLst/>
            <a:gdLst/>
            <a:ahLst/>
            <a:cxnLst/>
            <a:rect l="l" t="t" r="r" b="b"/>
            <a:pathLst>
              <a:path h="341630">
                <a:moveTo>
                  <a:pt x="0" y="0"/>
                </a:moveTo>
                <a:lnTo>
                  <a:pt x="0" y="341223"/>
                </a:lnTo>
              </a:path>
            </a:pathLst>
          </a:custGeom>
          <a:ln w="5076">
            <a:solidFill>
              <a:srgbClr val="A9A9A9"/>
            </a:solidFill>
          </a:ln>
        </p:spPr>
        <p:txBody>
          <a:bodyPr wrap="square" lIns="0" tIns="0" rIns="0" bIns="0" rtlCol="0"/>
          <a:lstStyle/>
          <a:p>
            <a:endParaRPr sz="3567"/>
          </a:p>
        </p:txBody>
      </p:sp>
      <p:sp>
        <p:nvSpPr>
          <p:cNvPr id="115" name="object 115"/>
          <p:cNvSpPr/>
          <p:nvPr/>
        </p:nvSpPr>
        <p:spPr>
          <a:xfrm>
            <a:off x="4819109" y="4573470"/>
            <a:ext cx="0" cy="673217"/>
          </a:xfrm>
          <a:custGeom>
            <a:avLst/>
            <a:gdLst/>
            <a:ahLst/>
            <a:cxnLst/>
            <a:rect l="l" t="t" r="r" b="b"/>
            <a:pathLst>
              <a:path h="339725">
                <a:moveTo>
                  <a:pt x="0" y="0"/>
                </a:moveTo>
                <a:lnTo>
                  <a:pt x="0" y="339531"/>
                </a:lnTo>
              </a:path>
            </a:pathLst>
          </a:custGeom>
          <a:ln w="5076">
            <a:solidFill>
              <a:srgbClr val="A9A9A9"/>
            </a:solidFill>
          </a:ln>
        </p:spPr>
        <p:txBody>
          <a:bodyPr wrap="square" lIns="0" tIns="0" rIns="0" bIns="0" rtlCol="0"/>
          <a:lstStyle/>
          <a:p>
            <a:endParaRPr sz="3567"/>
          </a:p>
        </p:txBody>
      </p:sp>
      <p:sp>
        <p:nvSpPr>
          <p:cNvPr id="116" name="object 116"/>
          <p:cNvSpPr/>
          <p:nvPr/>
        </p:nvSpPr>
        <p:spPr>
          <a:xfrm>
            <a:off x="4788392" y="4576152"/>
            <a:ext cx="0" cy="669441"/>
          </a:xfrm>
          <a:custGeom>
            <a:avLst/>
            <a:gdLst/>
            <a:ahLst/>
            <a:cxnLst/>
            <a:rect l="l" t="t" r="r" b="b"/>
            <a:pathLst>
              <a:path h="337819">
                <a:moveTo>
                  <a:pt x="0" y="0"/>
                </a:moveTo>
                <a:lnTo>
                  <a:pt x="0" y="337636"/>
                </a:lnTo>
              </a:path>
            </a:pathLst>
          </a:custGeom>
          <a:ln w="5076">
            <a:solidFill>
              <a:srgbClr val="A9A9A9"/>
            </a:solidFill>
          </a:ln>
        </p:spPr>
        <p:txBody>
          <a:bodyPr wrap="square" lIns="0" tIns="0" rIns="0" bIns="0" rtlCol="0"/>
          <a:lstStyle/>
          <a:p>
            <a:endParaRPr sz="3567"/>
          </a:p>
        </p:txBody>
      </p:sp>
      <p:sp>
        <p:nvSpPr>
          <p:cNvPr id="117" name="object 117"/>
          <p:cNvSpPr/>
          <p:nvPr/>
        </p:nvSpPr>
        <p:spPr>
          <a:xfrm>
            <a:off x="4757539" y="4578836"/>
            <a:ext cx="0" cy="665666"/>
          </a:xfrm>
          <a:custGeom>
            <a:avLst/>
            <a:gdLst/>
            <a:ahLst/>
            <a:cxnLst/>
            <a:rect l="l" t="t" r="r" b="b"/>
            <a:pathLst>
              <a:path h="335914">
                <a:moveTo>
                  <a:pt x="0" y="0"/>
                </a:moveTo>
                <a:lnTo>
                  <a:pt x="0" y="335673"/>
                </a:lnTo>
              </a:path>
            </a:pathLst>
          </a:custGeom>
          <a:ln w="5076">
            <a:solidFill>
              <a:srgbClr val="A9A9A9"/>
            </a:solidFill>
          </a:ln>
        </p:spPr>
        <p:txBody>
          <a:bodyPr wrap="square" lIns="0" tIns="0" rIns="0" bIns="0" rtlCol="0"/>
          <a:lstStyle/>
          <a:p>
            <a:endParaRPr sz="3567"/>
          </a:p>
        </p:txBody>
      </p:sp>
      <p:sp>
        <p:nvSpPr>
          <p:cNvPr id="118" name="object 118"/>
          <p:cNvSpPr/>
          <p:nvPr/>
        </p:nvSpPr>
        <p:spPr>
          <a:xfrm>
            <a:off x="4726822" y="4581786"/>
            <a:ext cx="0" cy="661891"/>
          </a:xfrm>
          <a:custGeom>
            <a:avLst/>
            <a:gdLst/>
            <a:ahLst/>
            <a:cxnLst/>
            <a:rect l="l" t="t" r="r" b="b"/>
            <a:pathLst>
              <a:path h="334010">
                <a:moveTo>
                  <a:pt x="0" y="0"/>
                </a:moveTo>
                <a:lnTo>
                  <a:pt x="0" y="333642"/>
                </a:lnTo>
              </a:path>
            </a:pathLst>
          </a:custGeom>
          <a:ln w="5076">
            <a:solidFill>
              <a:srgbClr val="A9A9A9"/>
            </a:solidFill>
          </a:ln>
        </p:spPr>
        <p:txBody>
          <a:bodyPr wrap="square" lIns="0" tIns="0" rIns="0" bIns="0" rtlCol="0"/>
          <a:lstStyle/>
          <a:p>
            <a:endParaRPr sz="3567"/>
          </a:p>
        </p:txBody>
      </p:sp>
      <p:sp>
        <p:nvSpPr>
          <p:cNvPr id="119" name="object 119"/>
          <p:cNvSpPr/>
          <p:nvPr/>
        </p:nvSpPr>
        <p:spPr>
          <a:xfrm>
            <a:off x="4695969" y="4585005"/>
            <a:ext cx="0" cy="658116"/>
          </a:xfrm>
          <a:custGeom>
            <a:avLst/>
            <a:gdLst/>
            <a:ahLst/>
            <a:cxnLst/>
            <a:rect l="l" t="t" r="r" b="b"/>
            <a:pathLst>
              <a:path h="332105">
                <a:moveTo>
                  <a:pt x="0" y="0"/>
                </a:moveTo>
                <a:lnTo>
                  <a:pt x="0" y="331476"/>
                </a:lnTo>
              </a:path>
            </a:pathLst>
          </a:custGeom>
          <a:ln w="5076">
            <a:solidFill>
              <a:srgbClr val="A9A9A9"/>
            </a:solidFill>
          </a:ln>
        </p:spPr>
        <p:txBody>
          <a:bodyPr wrap="square" lIns="0" tIns="0" rIns="0" bIns="0" rtlCol="0"/>
          <a:lstStyle/>
          <a:p>
            <a:endParaRPr sz="3567"/>
          </a:p>
        </p:txBody>
      </p:sp>
      <p:sp>
        <p:nvSpPr>
          <p:cNvPr id="120" name="object 120"/>
          <p:cNvSpPr/>
          <p:nvPr/>
        </p:nvSpPr>
        <p:spPr>
          <a:xfrm>
            <a:off x="4665119" y="4588358"/>
            <a:ext cx="0" cy="653083"/>
          </a:xfrm>
          <a:custGeom>
            <a:avLst/>
            <a:gdLst/>
            <a:ahLst/>
            <a:cxnLst/>
            <a:rect l="l" t="t" r="r" b="b"/>
            <a:pathLst>
              <a:path h="329564">
                <a:moveTo>
                  <a:pt x="0" y="0"/>
                </a:moveTo>
                <a:lnTo>
                  <a:pt x="0" y="329242"/>
                </a:lnTo>
              </a:path>
            </a:pathLst>
          </a:custGeom>
          <a:ln w="5076">
            <a:solidFill>
              <a:srgbClr val="A9A9A9"/>
            </a:solidFill>
          </a:ln>
        </p:spPr>
        <p:txBody>
          <a:bodyPr wrap="square" lIns="0" tIns="0" rIns="0" bIns="0" rtlCol="0"/>
          <a:lstStyle/>
          <a:p>
            <a:endParaRPr sz="3567"/>
          </a:p>
        </p:txBody>
      </p:sp>
      <p:sp>
        <p:nvSpPr>
          <p:cNvPr id="121" name="object 121"/>
          <p:cNvSpPr/>
          <p:nvPr/>
        </p:nvSpPr>
        <p:spPr>
          <a:xfrm>
            <a:off x="4634401" y="4591980"/>
            <a:ext cx="0" cy="648050"/>
          </a:xfrm>
          <a:custGeom>
            <a:avLst/>
            <a:gdLst/>
            <a:ahLst/>
            <a:cxnLst/>
            <a:rect l="l" t="t" r="r" b="b"/>
            <a:pathLst>
              <a:path h="327025">
                <a:moveTo>
                  <a:pt x="0" y="0"/>
                </a:moveTo>
                <a:lnTo>
                  <a:pt x="0" y="326941"/>
                </a:lnTo>
              </a:path>
            </a:pathLst>
          </a:custGeom>
          <a:ln w="5076">
            <a:solidFill>
              <a:srgbClr val="A9A9A9"/>
            </a:solidFill>
          </a:ln>
        </p:spPr>
        <p:txBody>
          <a:bodyPr wrap="square" lIns="0" tIns="0" rIns="0" bIns="0" rtlCol="0"/>
          <a:lstStyle/>
          <a:p>
            <a:endParaRPr sz="3567"/>
          </a:p>
        </p:txBody>
      </p:sp>
      <p:sp>
        <p:nvSpPr>
          <p:cNvPr id="122" name="object 122"/>
          <p:cNvSpPr/>
          <p:nvPr/>
        </p:nvSpPr>
        <p:spPr>
          <a:xfrm>
            <a:off x="4603549" y="4595735"/>
            <a:ext cx="0" cy="644274"/>
          </a:xfrm>
          <a:custGeom>
            <a:avLst/>
            <a:gdLst/>
            <a:ahLst/>
            <a:cxnLst/>
            <a:rect l="l" t="t" r="r" b="b"/>
            <a:pathLst>
              <a:path h="325119">
                <a:moveTo>
                  <a:pt x="0" y="0"/>
                </a:moveTo>
                <a:lnTo>
                  <a:pt x="0" y="324572"/>
                </a:lnTo>
              </a:path>
            </a:pathLst>
          </a:custGeom>
          <a:ln w="5076">
            <a:solidFill>
              <a:srgbClr val="A9A9A9"/>
            </a:solidFill>
          </a:ln>
        </p:spPr>
        <p:txBody>
          <a:bodyPr wrap="square" lIns="0" tIns="0" rIns="0" bIns="0" rtlCol="0"/>
          <a:lstStyle/>
          <a:p>
            <a:endParaRPr sz="3567"/>
          </a:p>
        </p:txBody>
      </p:sp>
      <p:sp>
        <p:nvSpPr>
          <p:cNvPr id="123" name="object 123"/>
          <p:cNvSpPr/>
          <p:nvPr/>
        </p:nvSpPr>
        <p:spPr>
          <a:xfrm>
            <a:off x="4572832" y="4599625"/>
            <a:ext cx="0" cy="639241"/>
          </a:xfrm>
          <a:custGeom>
            <a:avLst/>
            <a:gdLst/>
            <a:ahLst/>
            <a:cxnLst/>
            <a:rect l="l" t="t" r="r" b="b"/>
            <a:pathLst>
              <a:path h="322580">
                <a:moveTo>
                  <a:pt x="0" y="0"/>
                </a:moveTo>
                <a:lnTo>
                  <a:pt x="0" y="322135"/>
                </a:lnTo>
              </a:path>
            </a:pathLst>
          </a:custGeom>
          <a:ln w="5076">
            <a:solidFill>
              <a:srgbClr val="A9A9A9"/>
            </a:solidFill>
          </a:ln>
        </p:spPr>
        <p:txBody>
          <a:bodyPr wrap="square" lIns="0" tIns="0" rIns="0" bIns="0" rtlCol="0"/>
          <a:lstStyle/>
          <a:p>
            <a:endParaRPr sz="3567"/>
          </a:p>
        </p:txBody>
      </p:sp>
      <p:sp>
        <p:nvSpPr>
          <p:cNvPr id="124" name="object 124"/>
          <p:cNvSpPr/>
          <p:nvPr/>
        </p:nvSpPr>
        <p:spPr>
          <a:xfrm>
            <a:off x="4541981" y="4603784"/>
            <a:ext cx="0" cy="634208"/>
          </a:xfrm>
          <a:custGeom>
            <a:avLst/>
            <a:gdLst/>
            <a:ahLst/>
            <a:cxnLst/>
            <a:rect l="l" t="t" r="r" b="b"/>
            <a:pathLst>
              <a:path h="320039">
                <a:moveTo>
                  <a:pt x="0" y="0"/>
                </a:moveTo>
                <a:lnTo>
                  <a:pt x="0" y="319630"/>
                </a:lnTo>
              </a:path>
            </a:pathLst>
          </a:custGeom>
          <a:ln w="5076">
            <a:solidFill>
              <a:srgbClr val="A9A9A9"/>
            </a:solidFill>
          </a:ln>
        </p:spPr>
        <p:txBody>
          <a:bodyPr wrap="square" lIns="0" tIns="0" rIns="0" bIns="0" rtlCol="0"/>
          <a:lstStyle/>
          <a:p>
            <a:endParaRPr sz="3567"/>
          </a:p>
        </p:txBody>
      </p:sp>
      <p:sp>
        <p:nvSpPr>
          <p:cNvPr id="125" name="object 125"/>
          <p:cNvSpPr/>
          <p:nvPr/>
        </p:nvSpPr>
        <p:spPr>
          <a:xfrm>
            <a:off x="4511264" y="4608077"/>
            <a:ext cx="0" cy="629174"/>
          </a:xfrm>
          <a:custGeom>
            <a:avLst/>
            <a:gdLst/>
            <a:ahLst/>
            <a:cxnLst/>
            <a:rect l="l" t="t" r="r" b="b"/>
            <a:pathLst>
              <a:path h="317500">
                <a:moveTo>
                  <a:pt x="0" y="0"/>
                </a:moveTo>
                <a:lnTo>
                  <a:pt x="0" y="317058"/>
                </a:lnTo>
              </a:path>
            </a:pathLst>
          </a:custGeom>
          <a:ln w="5076">
            <a:solidFill>
              <a:srgbClr val="A9A9A9"/>
            </a:solidFill>
          </a:ln>
        </p:spPr>
        <p:txBody>
          <a:bodyPr wrap="square" lIns="0" tIns="0" rIns="0" bIns="0" rtlCol="0"/>
          <a:lstStyle/>
          <a:p>
            <a:endParaRPr sz="3567"/>
          </a:p>
        </p:txBody>
      </p:sp>
      <p:sp>
        <p:nvSpPr>
          <p:cNvPr id="126" name="object 126"/>
          <p:cNvSpPr/>
          <p:nvPr/>
        </p:nvSpPr>
        <p:spPr>
          <a:xfrm>
            <a:off x="7468189" y="294504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7" name="object 127"/>
          <p:cNvSpPr/>
          <p:nvPr/>
        </p:nvSpPr>
        <p:spPr>
          <a:xfrm>
            <a:off x="7437336" y="296650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8" name="object 128"/>
          <p:cNvSpPr/>
          <p:nvPr/>
        </p:nvSpPr>
        <p:spPr>
          <a:xfrm>
            <a:off x="7406621" y="298729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9" name="object 129"/>
          <p:cNvSpPr/>
          <p:nvPr/>
        </p:nvSpPr>
        <p:spPr>
          <a:xfrm>
            <a:off x="7375768" y="299158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0" name="object 130"/>
          <p:cNvSpPr/>
          <p:nvPr/>
        </p:nvSpPr>
        <p:spPr>
          <a:xfrm>
            <a:off x="7344916" y="299641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31" name="object 131"/>
          <p:cNvSpPr/>
          <p:nvPr/>
        </p:nvSpPr>
        <p:spPr>
          <a:xfrm>
            <a:off x="7314198" y="300164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2" name="object 132"/>
          <p:cNvSpPr/>
          <p:nvPr/>
        </p:nvSpPr>
        <p:spPr>
          <a:xfrm>
            <a:off x="7283348" y="300728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33" name="object 133"/>
          <p:cNvSpPr/>
          <p:nvPr/>
        </p:nvSpPr>
        <p:spPr>
          <a:xfrm>
            <a:off x="7252630" y="301358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4" name="object 134"/>
          <p:cNvSpPr/>
          <p:nvPr/>
        </p:nvSpPr>
        <p:spPr>
          <a:xfrm>
            <a:off x="7221778" y="302029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35" name="object 135"/>
          <p:cNvSpPr/>
          <p:nvPr/>
        </p:nvSpPr>
        <p:spPr>
          <a:xfrm>
            <a:off x="7191061" y="302766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6" name="object 136"/>
          <p:cNvSpPr/>
          <p:nvPr/>
        </p:nvSpPr>
        <p:spPr>
          <a:xfrm>
            <a:off x="7160208" y="303571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7" name="object 137"/>
          <p:cNvSpPr/>
          <p:nvPr/>
        </p:nvSpPr>
        <p:spPr>
          <a:xfrm>
            <a:off x="7129491" y="304443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8" name="object 138"/>
          <p:cNvSpPr/>
          <p:nvPr/>
        </p:nvSpPr>
        <p:spPr>
          <a:xfrm>
            <a:off x="7098640" y="305396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9" name="object 139"/>
          <p:cNvSpPr/>
          <p:nvPr/>
        </p:nvSpPr>
        <p:spPr>
          <a:xfrm>
            <a:off x="7067788" y="306428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0" name="object 140"/>
          <p:cNvSpPr/>
          <p:nvPr/>
        </p:nvSpPr>
        <p:spPr>
          <a:xfrm>
            <a:off x="7037070" y="307542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1" name="object 141"/>
          <p:cNvSpPr/>
          <p:nvPr/>
        </p:nvSpPr>
        <p:spPr>
          <a:xfrm>
            <a:off x="7006220" y="308749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2" name="object 142"/>
          <p:cNvSpPr/>
          <p:nvPr/>
        </p:nvSpPr>
        <p:spPr>
          <a:xfrm>
            <a:off x="6975502" y="310064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3" name="object 143"/>
          <p:cNvSpPr/>
          <p:nvPr/>
        </p:nvSpPr>
        <p:spPr>
          <a:xfrm>
            <a:off x="6944650" y="311485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4" name="object 144"/>
          <p:cNvSpPr/>
          <p:nvPr/>
        </p:nvSpPr>
        <p:spPr>
          <a:xfrm>
            <a:off x="6913933" y="313028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5" name="object 145"/>
          <p:cNvSpPr/>
          <p:nvPr/>
        </p:nvSpPr>
        <p:spPr>
          <a:xfrm>
            <a:off x="6883080" y="314678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6" name="object 146"/>
          <p:cNvSpPr/>
          <p:nvPr/>
        </p:nvSpPr>
        <p:spPr>
          <a:xfrm>
            <a:off x="6852365" y="316462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7" name="object 147"/>
          <p:cNvSpPr/>
          <p:nvPr/>
        </p:nvSpPr>
        <p:spPr>
          <a:xfrm>
            <a:off x="6821512" y="318367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8" name="object 148"/>
          <p:cNvSpPr/>
          <p:nvPr/>
        </p:nvSpPr>
        <p:spPr>
          <a:xfrm>
            <a:off x="6790660" y="320419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9" name="object 149"/>
          <p:cNvSpPr/>
          <p:nvPr/>
        </p:nvSpPr>
        <p:spPr>
          <a:xfrm>
            <a:off x="6759942" y="322619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0" name="object 150"/>
          <p:cNvSpPr/>
          <p:nvPr/>
        </p:nvSpPr>
        <p:spPr>
          <a:xfrm>
            <a:off x="6729092" y="324966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51" name="object 151"/>
          <p:cNvSpPr/>
          <p:nvPr/>
        </p:nvSpPr>
        <p:spPr>
          <a:xfrm>
            <a:off x="6698374" y="327475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2" name="object 152"/>
          <p:cNvSpPr/>
          <p:nvPr/>
        </p:nvSpPr>
        <p:spPr>
          <a:xfrm>
            <a:off x="6667522" y="330130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53" name="object 153"/>
          <p:cNvSpPr/>
          <p:nvPr/>
        </p:nvSpPr>
        <p:spPr>
          <a:xfrm>
            <a:off x="6636805" y="332947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4" name="object 154"/>
          <p:cNvSpPr/>
          <p:nvPr/>
        </p:nvSpPr>
        <p:spPr>
          <a:xfrm>
            <a:off x="6605952" y="335925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55" name="object 155"/>
          <p:cNvSpPr/>
          <p:nvPr/>
        </p:nvSpPr>
        <p:spPr>
          <a:xfrm>
            <a:off x="6575235" y="339078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6" name="object 156"/>
          <p:cNvSpPr/>
          <p:nvPr/>
        </p:nvSpPr>
        <p:spPr>
          <a:xfrm>
            <a:off x="6544384" y="342377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7" name="object 157"/>
          <p:cNvSpPr/>
          <p:nvPr/>
        </p:nvSpPr>
        <p:spPr>
          <a:xfrm>
            <a:off x="6513667" y="345824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8" name="object 158"/>
          <p:cNvSpPr/>
          <p:nvPr/>
        </p:nvSpPr>
        <p:spPr>
          <a:xfrm>
            <a:off x="6482814" y="349433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9" name="object 159"/>
          <p:cNvSpPr/>
          <p:nvPr/>
        </p:nvSpPr>
        <p:spPr>
          <a:xfrm>
            <a:off x="6451964" y="353175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0" name="object 160"/>
          <p:cNvSpPr/>
          <p:nvPr/>
        </p:nvSpPr>
        <p:spPr>
          <a:xfrm>
            <a:off x="6421246" y="357052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1" name="object 161"/>
          <p:cNvSpPr/>
          <p:nvPr/>
        </p:nvSpPr>
        <p:spPr>
          <a:xfrm>
            <a:off x="6390394" y="361036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2" name="object 162"/>
          <p:cNvSpPr/>
          <p:nvPr/>
        </p:nvSpPr>
        <p:spPr>
          <a:xfrm>
            <a:off x="6359677" y="365127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3" name="object 163"/>
          <p:cNvSpPr/>
          <p:nvPr/>
        </p:nvSpPr>
        <p:spPr>
          <a:xfrm>
            <a:off x="6328826" y="369312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4" name="object 164"/>
          <p:cNvSpPr/>
          <p:nvPr/>
        </p:nvSpPr>
        <p:spPr>
          <a:xfrm>
            <a:off x="6298109" y="373551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5" name="object 165"/>
          <p:cNvSpPr/>
          <p:nvPr/>
        </p:nvSpPr>
        <p:spPr>
          <a:xfrm>
            <a:off x="6267256" y="377830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6" name="object 166"/>
          <p:cNvSpPr/>
          <p:nvPr/>
        </p:nvSpPr>
        <p:spPr>
          <a:xfrm>
            <a:off x="6236539" y="382149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7" name="object 167"/>
          <p:cNvSpPr/>
          <p:nvPr/>
        </p:nvSpPr>
        <p:spPr>
          <a:xfrm>
            <a:off x="6205686" y="386441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8" name="object 168"/>
          <p:cNvSpPr/>
          <p:nvPr/>
        </p:nvSpPr>
        <p:spPr>
          <a:xfrm>
            <a:off x="6174836" y="390720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9" name="object 169"/>
          <p:cNvSpPr/>
          <p:nvPr/>
        </p:nvSpPr>
        <p:spPr>
          <a:xfrm>
            <a:off x="6144118" y="394959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0" name="object 170"/>
          <p:cNvSpPr/>
          <p:nvPr/>
        </p:nvSpPr>
        <p:spPr>
          <a:xfrm>
            <a:off x="6113266" y="399117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1" name="object 171"/>
          <p:cNvSpPr/>
          <p:nvPr/>
        </p:nvSpPr>
        <p:spPr>
          <a:xfrm>
            <a:off x="6082549" y="403168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2" name="object 172"/>
          <p:cNvSpPr/>
          <p:nvPr/>
        </p:nvSpPr>
        <p:spPr>
          <a:xfrm>
            <a:off x="6051696" y="407112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3" name="object 173"/>
          <p:cNvSpPr/>
          <p:nvPr/>
        </p:nvSpPr>
        <p:spPr>
          <a:xfrm>
            <a:off x="6020981" y="410921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4" name="object 174"/>
          <p:cNvSpPr/>
          <p:nvPr/>
        </p:nvSpPr>
        <p:spPr>
          <a:xfrm>
            <a:off x="5990128" y="414570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5" name="object 175"/>
          <p:cNvSpPr/>
          <p:nvPr/>
        </p:nvSpPr>
        <p:spPr>
          <a:xfrm>
            <a:off x="5959411" y="418058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6" name="object 176"/>
          <p:cNvSpPr/>
          <p:nvPr/>
        </p:nvSpPr>
        <p:spPr>
          <a:xfrm>
            <a:off x="5928558" y="421371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7" name="object 177"/>
          <p:cNvSpPr/>
          <p:nvPr/>
        </p:nvSpPr>
        <p:spPr>
          <a:xfrm>
            <a:off x="5897708" y="424496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8" name="object 178"/>
          <p:cNvSpPr/>
          <p:nvPr/>
        </p:nvSpPr>
        <p:spPr>
          <a:xfrm>
            <a:off x="5866990" y="427434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9" name="object 179"/>
          <p:cNvSpPr/>
          <p:nvPr/>
        </p:nvSpPr>
        <p:spPr>
          <a:xfrm>
            <a:off x="5836138" y="430170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0" name="object 180"/>
          <p:cNvSpPr/>
          <p:nvPr/>
        </p:nvSpPr>
        <p:spPr>
          <a:xfrm>
            <a:off x="5805421" y="432719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1" name="object 181"/>
          <p:cNvSpPr/>
          <p:nvPr/>
        </p:nvSpPr>
        <p:spPr>
          <a:xfrm>
            <a:off x="5774570" y="435066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2" name="object 182"/>
          <p:cNvSpPr/>
          <p:nvPr/>
        </p:nvSpPr>
        <p:spPr>
          <a:xfrm>
            <a:off x="5743853" y="437239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3" name="object 183"/>
          <p:cNvSpPr/>
          <p:nvPr/>
        </p:nvSpPr>
        <p:spPr>
          <a:xfrm>
            <a:off x="5713000" y="439238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4" name="object 184"/>
          <p:cNvSpPr/>
          <p:nvPr/>
        </p:nvSpPr>
        <p:spPr>
          <a:xfrm>
            <a:off x="5682283" y="441049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5" name="object 185"/>
          <p:cNvSpPr/>
          <p:nvPr/>
        </p:nvSpPr>
        <p:spPr>
          <a:xfrm>
            <a:off x="5651430" y="442712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6" name="object 186"/>
          <p:cNvSpPr/>
          <p:nvPr/>
        </p:nvSpPr>
        <p:spPr>
          <a:xfrm>
            <a:off x="5620580" y="444214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7" name="object 187"/>
          <p:cNvSpPr/>
          <p:nvPr/>
        </p:nvSpPr>
        <p:spPr>
          <a:xfrm>
            <a:off x="5589862" y="445583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8" name="object 188"/>
          <p:cNvSpPr/>
          <p:nvPr/>
        </p:nvSpPr>
        <p:spPr>
          <a:xfrm>
            <a:off x="5559010" y="446817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9" name="object 189"/>
          <p:cNvSpPr/>
          <p:nvPr/>
        </p:nvSpPr>
        <p:spPr>
          <a:xfrm>
            <a:off x="5528293" y="447930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0" name="object 190"/>
          <p:cNvSpPr/>
          <p:nvPr/>
        </p:nvSpPr>
        <p:spPr>
          <a:xfrm>
            <a:off x="5497442" y="448923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1" name="object 191"/>
          <p:cNvSpPr/>
          <p:nvPr/>
        </p:nvSpPr>
        <p:spPr>
          <a:xfrm>
            <a:off x="5466725" y="449821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2" name="object 192"/>
          <p:cNvSpPr/>
          <p:nvPr/>
        </p:nvSpPr>
        <p:spPr>
          <a:xfrm>
            <a:off x="5435872" y="450613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3" name="object 193"/>
          <p:cNvSpPr/>
          <p:nvPr/>
        </p:nvSpPr>
        <p:spPr>
          <a:xfrm>
            <a:off x="5405155" y="451324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4" name="object 194"/>
          <p:cNvSpPr/>
          <p:nvPr/>
        </p:nvSpPr>
        <p:spPr>
          <a:xfrm>
            <a:off x="5374302" y="451967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5" name="object 195"/>
          <p:cNvSpPr/>
          <p:nvPr/>
        </p:nvSpPr>
        <p:spPr>
          <a:xfrm>
            <a:off x="5343452" y="452531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6" name="object 196"/>
          <p:cNvSpPr/>
          <p:nvPr/>
        </p:nvSpPr>
        <p:spPr>
          <a:xfrm>
            <a:off x="5312734" y="453041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7" name="object 197"/>
          <p:cNvSpPr/>
          <p:nvPr/>
        </p:nvSpPr>
        <p:spPr>
          <a:xfrm>
            <a:off x="5281882" y="453483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8" name="object 198"/>
          <p:cNvSpPr/>
          <p:nvPr/>
        </p:nvSpPr>
        <p:spPr>
          <a:xfrm>
            <a:off x="5251165" y="453886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9" name="object 199"/>
          <p:cNvSpPr/>
          <p:nvPr/>
        </p:nvSpPr>
        <p:spPr>
          <a:xfrm>
            <a:off x="5220314" y="454234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0" name="object 200"/>
          <p:cNvSpPr/>
          <p:nvPr/>
        </p:nvSpPr>
        <p:spPr>
          <a:xfrm>
            <a:off x="5189597" y="454543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1" name="object 201"/>
          <p:cNvSpPr/>
          <p:nvPr/>
        </p:nvSpPr>
        <p:spPr>
          <a:xfrm>
            <a:off x="5158744" y="454825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2" name="object 202"/>
          <p:cNvSpPr/>
          <p:nvPr/>
        </p:nvSpPr>
        <p:spPr>
          <a:xfrm>
            <a:off x="5128027" y="455079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3" name="object 203"/>
          <p:cNvSpPr/>
          <p:nvPr/>
        </p:nvSpPr>
        <p:spPr>
          <a:xfrm>
            <a:off x="5097174" y="455308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4" name="object 204"/>
          <p:cNvSpPr/>
          <p:nvPr/>
        </p:nvSpPr>
        <p:spPr>
          <a:xfrm>
            <a:off x="5066459" y="455522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5" name="object 205"/>
          <p:cNvSpPr/>
          <p:nvPr/>
        </p:nvSpPr>
        <p:spPr>
          <a:xfrm>
            <a:off x="5035606" y="455723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6" name="object 206"/>
          <p:cNvSpPr/>
          <p:nvPr/>
        </p:nvSpPr>
        <p:spPr>
          <a:xfrm>
            <a:off x="5004754" y="455911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7" name="object 207"/>
          <p:cNvSpPr/>
          <p:nvPr/>
        </p:nvSpPr>
        <p:spPr>
          <a:xfrm>
            <a:off x="4974037" y="456099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8" name="object 208"/>
          <p:cNvSpPr/>
          <p:nvPr/>
        </p:nvSpPr>
        <p:spPr>
          <a:xfrm>
            <a:off x="4943186" y="456287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9" name="object 209"/>
          <p:cNvSpPr/>
          <p:nvPr/>
        </p:nvSpPr>
        <p:spPr>
          <a:xfrm>
            <a:off x="4912469" y="456488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0" name="object 210"/>
          <p:cNvSpPr/>
          <p:nvPr/>
        </p:nvSpPr>
        <p:spPr>
          <a:xfrm>
            <a:off x="4881616" y="456689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1" name="object 211"/>
          <p:cNvSpPr/>
          <p:nvPr/>
        </p:nvSpPr>
        <p:spPr>
          <a:xfrm>
            <a:off x="4850899" y="456890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2" name="object 212"/>
          <p:cNvSpPr/>
          <p:nvPr/>
        </p:nvSpPr>
        <p:spPr>
          <a:xfrm>
            <a:off x="4820046" y="457118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3" name="object 213"/>
          <p:cNvSpPr/>
          <p:nvPr/>
        </p:nvSpPr>
        <p:spPr>
          <a:xfrm>
            <a:off x="4789331" y="457346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4" name="object 214"/>
          <p:cNvSpPr/>
          <p:nvPr/>
        </p:nvSpPr>
        <p:spPr>
          <a:xfrm>
            <a:off x="4758478" y="457615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5" name="object 215"/>
          <p:cNvSpPr/>
          <p:nvPr/>
        </p:nvSpPr>
        <p:spPr>
          <a:xfrm>
            <a:off x="4727626" y="457883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6" name="object 216"/>
          <p:cNvSpPr/>
          <p:nvPr/>
        </p:nvSpPr>
        <p:spPr>
          <a:xfrm>
            <a:off x="4696909" y="458178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7" name="object 217"/>
          <p:cNvSpPr/>
          <p:nvPr/>
        </p:nvSpPr>
        <p:spPr>
          <a:xfrm>
            <a:off x="4666058" y="458500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8" name="object 218"/>
          <p:cNvSpPr/>
          <p:nvPr/>
        </p:nvSpPr>
        <p:spPr>
          <a:xfrm>
            <a:off x="4635341" y="458835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9" name="object 219"/>
          <p:cNvSpPr/>
          <p:nvPr/>
        </p:nvSpPr>
        <p:spPr>
          <a:xfrm>
            <a:off x="4604488" y="459197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20" name="object 220"/>
          <p:cNvSpPr/>
          <p:nvPr/>
        </p:nvSpPr>
        <p:spPr>
          <a:xfrm>
            <a:off x="4573771" y="459573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1" name="object 221"/>
          <p:cNvSpPr/>
          <p:nvPr/>
        </p:nvSpPr>
        <p:spPr>
          <a:xfrm>
            <a:off x="4542918" y="459962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2" name="object 222"/>
          <p:cNvSpPr/>
          <p:nvPr/>
        </p:nvSpPr>
        <p:spPr>
          <a:xfrm>
            <a:off x="4512203" y="460378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3" name="object 223"/>
          <p:cNvSpPr/>
          <p:nvPr/>
        </p:nvSpPr>
        <p:spPr>
          <a:xfrm>
            <a:off x="4481350" y="460807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4" name="object 224"/>
          <p:cNvSpPr/>
          <p:nvPr/>
        </p:nvSpPr>
        <p:spPr>
          <a:xfrm>
            <a:off x="7468189" y="406683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5" name="object 225"/>
          <p:cNvSpPr/>
          <p:nvPr/>
        </p:nvSpPr>
        <p:spPr>
          <a:xfrm>
            <a:off x="7437336" y="408614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6" name="object 226"/>
          <p:cNvSpPr/>
          <p:nvPr/>
        </p:nvSpPr>
        <p:spPr>
          <a:xfrm>
            <a:off x="7406621" y="409647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7" name="object 227"/>
          <p:cNvSpPr/>
          <p:nvPr/>
        </p:nvSpPr>
        <p:spPr>
          <a:xfrm>
            <a:off x="7375768" y="409982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8" name="object 228"/>
          <p:cNvSpPr/>
          <p:nvPr/>
        </p:nvSpPr>
        <p:spPr>
          <a:xfrm>
            <a:off x="7344916" y="410358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29" name="object 229"/>
          <p:cNvSpPr/>
          <p:nvPr/>
        </p:nvSpPr>
        <p:spPr>
          <a:xfrm>
            <a:off x="7314198" y="410774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0" name="object 230"/>
          <p:cNvSpPr/>
          <p:nvPr/>
        </p:nvSpPr>
        <p:spPr>
          <a:xfrm>
            <a:off x="7283348" y="411217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1" name="object 231"/>
          <p:cNvSpPr/>
          <p:nvPr/>
        </p:nvSpPr>
        <p:spPr>
          <a:xfrm>
            <a:off x="7252630" y="411713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2" name="object 232"/>
          <p:cNvSpPr/>
          <p:nvPr/>
        </p:nvSpPr>
        <p:spPr>
          <a:xfrm>
            <a:off x="7221778" y="412236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3" name="object 233"/>
          <p:cNvSpPr/>
          <p:nvPr/>
        </p:nvSpPr>
        <p:spPr>
          <a:xfrm>
            <a:off x="7191061" y="412813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4" name="object 234"/>
          <p:cNvSpPr/>
          <p:nvPr/>
        </p:nvSpPr>
        <p:spPr>
          <a:xfrm>
            <a:off x="7160208" y="413443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5" name="object 235"/>
          <p:cNvSpPr/>
          <p:nvPr/>
        </p:nvSpPr>
        <p:spPr>
          <a:xfrm>
            <a:off x="7129491" y="414127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6" name="object 236"/>
          <p:cNvSpPr/>
          <p:nvPr/>
        </p:nvSpPr>
        <p:spPr>
          <a:xfrm>
            <a:off x="7098640" y="414878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7" name="object 237"/>
          <p:cNvSpPr/>
          <p:nvPr/>
        </p:nvSpPr>
        <p:spPr>
          <a:xfrm>
            <a:off x="7067788" y="415683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8" name="object 238"/>
          <p:cNvSpPr/>
          <p:nvPr/>
        </p:nvSpPr>
        <p:spPr>
          <a:xfrm>
            <a:off x="7037070" y="416555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9" name="object 239"/>
          <p:cNvSpPr/>
          <p:nvPr/>
        </p:nvSpPr>
        <p:spPr>
          <a:xfrm>
            <a:off x="7006220" y="417508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40" name="object 240"/>
          <p:cNvSpPr/>
          <p:nvPr/>
        </p:nvSpPr>
        <p:spPr>
          <a:xfrm>
            <a:off x="6975502" y="418527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1" name="object 241"/>
          <p:cNvSpPr/>
          <p:nvPr/>
        </p:nvSpPr>
        <p:spPr>
          <a:xfrm>
            <a:off x="6944650" y="419640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42" name="object 242"/>
          <p:cNvSpPr/>
          <p:nvPr/>
        </p:nvSpPr>
        <p:spPr>
          <a:xfrm>
            <a:off x="6913933" y="420834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3" name="object 243"/>
          <p:cNvSpPr/>
          <p:nvPr/>
        </p:nvSpPr>
        <p:spPr>
          <a:xfrm>
            <a:off x="6883080" y="422122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4" name="object 244"/>
          <p:cNvSpPr/>
          <p:nvPr/>
        </p:nvSpPr>
        <p:spPr>
          <a:xfrm>
            <a:off x="6852365" y="423504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5" name="object 245"/>
          <p:cNvSpPr/>
          <p:nvPr/>
        </p:nvSpPr>
        <p:spPr>
          <a:xfrm>
            <a:off x="6821512" y="424979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6" name="object 246"/>
          <p:cNvSpPr/>
          <p:nvPr/>
        </p:nvSpPr>
        <p:spPr>
          <a:xfrm>
            <a:off x="6790660" y="426575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47" name="object 247"/>
          <p:cNvSpPr/>
          <p:nvPr/>
        </p:nvSpPr>
        <p:spPr>
          <a:xfrm>
            <a:off x="6759942" y="428266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8" name="object 248"/>
          <p:cNvSpPr/>
          <p:nvPr/>
        </p:nvSpPr>
        <p:spPr>
          <a:xfrm>
            <a:off x="6729092" y="430076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49" name="object 249"/>
          <p:cNvSpPr/>
          <p:nvPr/>
        </p:nvSpPr>
        <p:spPr>
          <a:xfrm>
            <a:off x="6698374" y="432008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0" name="object 250"/>
          <p:cNvSpPr/>
          <p:nvPr/>
        </p:nvSpPr>
        <p:spPr>
          <a:xfrm>
            <a:off x="6667522" y="434047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51" name="object 251"/>
          <p:cNvSpPr/>
          <p:nvPr/>
        </p:nvSpPr>
        <p:spPr>
          <a:xfrm>
            <a:off x="6636805" y="436206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2" name="object 252"/>
          <p:cNvSpPr/>
          <p:nvPr/>
        </p:nvSpPr>
        <p:spPr>
          <a:xfrm>
            <a:off x="6605952" y="438487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53" name="object 253"/>
          <p:cNvSpPr/>
          <p:nvPr/>
        </p:nvSpPr>
        <p:spPr>
          <a:xfrm>
            <a:off x="6575235" y="440874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4" name="object 254"/>
          <p:cNvSpPr/>
          <p:nvPr/>
        </p:nvSpPr>
        <p:spPr>
          <a:xfrm>
            <a:off x="6544384" y="443383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5" name="object 255"/>
          <p:cNvSpPr/>
          <p:nvPr/>
        </p:nvSpPr>
        <p:spPr>
          <a:xfrm>
            <a:off x="6513667" y="445998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6" name="object 256"/>
          <p:cNvSpPr/>
          <p:nvPr/>
        </p:nvSpPr>
        <p:spPr>
          <a:xfrm>
            <a:off x="6482814" y="448721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7" name="object 257"/>
          <p:cNvSpPr/>
          <p:nvPr/>
        </p:nvSpPr>
        <p:spPr>
          <a:xfrm>
            <a:off x="6451964" y="451538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58" name="object 258"/>
          <p:cNvSpPr/>
          <p:nvPr/>
        </p:nvSpPr>
        <p:spPr>
          <a:xfrm>
            <a:off x="6421246" y="454436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59" name="object 259"/>
          <p:cNvSpPr/>
          <p:nvPr/>
        </p:nvSpPr>
        <p:spPr>
          <a:xfrm>
            <a:off x="6390394" y="457413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60" name="object 260"/>
          <p:cNvSpPr/>
          <p:nvPr/>
        </p:nvSpPr>
        <p:spPr>
          <a:xfrm>
            <a:off x="6359677" y="460458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61" name="object 261"/>
          <p:cNvSpPr/>
          <p:nvPr/>
        </p:nvSpPr>
        <p:spPr>
          <a:xfrm>
            <a:off x="6328826" y="463543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62" name="object 262"/>
          <p:cNvSpPr/>
          <p:nvPr/>
        </p:nvSpPr>
        <p:spPr>
          <a:xfrm>
            <a:off x="6298109" y="466669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63" name="object 263"/>
          <p:cNvSpPr/>
          <p:nvPr/>
        </p:nvSpPr>
        <p:spPr>
          <a:xfrm>
            <a:off x="6267256" y="469821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64" name="object 264"/>
          <p:cNvSpPr/>
          <p:nvPr/>
        </p:nvSpPr>
        <p:spPr>
          <a:xfrm>
            <a:off x="6236539" y="472960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65" name="object 265"/>
          <p:cNvSpPr/>
          <p:nvPr/>
        </p:nvSpPr>
        <p:spPr>
          <a:xfrm>
            <a:off x="6205686" y="476099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66" name="object 266"/>
          <p:cNvSpPr/>
          <p:nvPr/>
        </p:nvSpPr>
        <p:spPr>
          <a:xfrm>
            <a:off x="6174836" y="479197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67" name="object 267"/>
          <p:cNvSpPr/>
          <p:nvPr/>
        </p:nvSpPr>
        <p:spPr>
          <a:xfrm>
            <a:off x="6144118" y="482242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68" name="object 268"/>
          <p:cNvSpPr/>
          <p:nvPr/>
        </p:nvSpPr>
        <p:spPr>
          <a:xfrm>
            <a:off x="6113266" y="485234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69" name="object 269"/>
          <p:cNvSpPr/>
          <p:nvPr/>
        </p:nvSpPr>
        <p:spPr>
          <a:xfrm>
            <a:off x="6082549" y="488131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0" name="object 270"/>
          <p:cNvSpPr/>
          <p:nvPr/>
        </p:nvSpPr>
        <p:spPr>
          <a:xfrm>
            <a:off x="6051696" y="490948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71" name="object 271"/>
          <p:cNvSpPr/>
          <p:nvPr/>
        </p:nvSpPr>
        <p:spPr>
          <a:xfrm>
            <a:off x="6020981" y="493657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2" name="object 272"/>
          <p:cNvSpPr/>
          <p:nvPr/>
        </p:nvSpPr>
        <p:spPr>
          <a:xfrm>
            <a:off x="5990128" y="496246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3" name="object 273"/>
          <p:cNvSpPr/>
          <p:nvPr/>
        </p:nvSpPr>
        <p:spPr>
          <a:xfrm>
            <a:off x="5959411" y="498714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4" name="object 274"/>
          <p:cNvSpPr/>
          <p:nvPr/>
        </p:nvSpPr>
        <p:spPr>
          <a:xfrm>
            <a:off x="5928558" y="501048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5" name="object 275"/>
          <p:cNvSpPr/>
          <p:nvPr/>
        </p:nvSpPr>
        <p:spPr>
          <a:xfrm>
            <a:off x="5897708" y="503262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76" name="object 276"/>
          <p:cNvSpPr/>
          <p:nvPr/>
        </p:nvSpPr>
        <p:spPr>
          <a:xfrm>
            <a:off x="5866990" y="505341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7" name="object 277"/>
          <p:cNvSpPr/>
          <p:nvPr/>
        </p:nvSpPr>
        <p:spPr>
          <a:xfrm>
            <a:off x="5836138" y="507286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78" name="object 278"/>
          <p:cNvSpPr/>
          <p:nvPr/>
        </p:nvSpPr>
        <p:spPr>
          <a:xfrm>
            <a:off x="5805421" y="509097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79" name="object 279"/>
          <p:cNvSpPr/>
          <p:nvPr/>
        </p:nvSpPr>
        <p:spPr>
          <a:xfrm>
            <a:off x="5774570" y="510773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80" name="object 280"/>
          <p:cNvSpPr/>
          <p:nvPr/>
        </p:nvSpPr>
        <p:spPr>
          <a:xfrm>
            <a:off x="5743853" y="512329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81" name="object 281"/>
          <p:cNvSpPr/>
          <p:nvPr/>
        </p:nvSpPr>
        <p:spPr>
          <a:xfrm>
            <a:off x="5713000" y="513765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82" name="object 282"/>
          <p:cNvSpPr/>
          <p:nvPr/>
        </p:nvSpPr>
        <p:spPr>
          <a:xfrm>
            <a:off x="5682283" y="515079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83" name="object 283"/>
          <p:cNvSpPr/>
          <p:nvPr/>
        </p:nvSpPr>
        <p:spPr>
          <a:xfrm>
            <a:off x="5651430" y="516286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84" name="object 284"/>
          <p:cNvSpPr/>
          <p:nvPr/>
        </p:nvSpPr>
        <p:spPr>
          <a:xfrm>
            <a:off x="5620580" y="517400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85" name="object 285"/>
          <p:cNvSpPr/>
          <p:nvPr/>
        </p:nvSpPr>
        <p:spPr>
          <a:xfrm>
            <a:off x="5589862" y="518406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86" name="object 286"/>
          <p:cNvSpPr/>
          <p:nvPr/>
        </p:nvSpPr>
        <p:spPr>
          <a:xfrm>
            <a:off x="5559010" y="519331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87" name="object 287"/>
          <p:cNvSpPr/>
          <p:nvPr/>
        </p:nvSpPr>
        <p:spPr>
          <a:xfrm>
            <a:off x="5528293" y="520163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88" name="object 288"/>
          <p:cNvSpPr/>
          <p:nvPr/>
        </p:nvSpPr>
        <p:spPr>
          <a:xfrm>
            <a:off x="5497442" y="520914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89" name="object 289"/>
          <p:cNvSpPr/>
          <p:nvPr/>
        </p:nvSpPr>
        <p:spPr>
          <a:xfrm>
            <a:off x="5466725" y="521585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0" name="object 290"/>
          <p:cNvSpPr/>
          <p:nvPr/>
        </p:nvSpPr>
        <p:spPr>
          <a:xfrm>
            <a:off x="5435872" y="522188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1" name="object 291"/>
          <p:cNvSpPr/>
          <p:nvPr/>
        </p:nvSpPr>
        <p:spPr>
          <a:xfrm>
            <a:off x="5405155" y="522725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2" name="object 292"/>
          <p:cNvSpPr/>
          <p:nvPr/>
        </p:nvSpPr>
        <p:spPr>
          <a:xfrm>
            <a:off x="5374302" y="523195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3" name="object 293"/>
          <p:cNvSpPr/>
          <p:nvPr/>
        </p:nvSpPr>
        <p:spPr>
          <a:xfrm>
            <a:off x="5343452" y="523610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94" name="object 294"/>
          <p:cNvSpPr/>
          <p:nvPr/>
        </p:nvSpPr>
        <p:spPr>
          <a:xfrm>
            <a:off x="5312734" y="523959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5" name="object 295"/>
          <p:cNvSpPr/>
          <p:nvPr/>
        </p:nvSpPr>
        <p:spPr>
          <a:xfrm>
            <a:off x="5281882" y="524268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96" name="object 296"/>
          <p:cNvSpPr/>
          <p:nvPr/>
        </p:nvSpPr>
        <p:spPr>
          <a:xfrm>
            <a:off x="5251165" y="524522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7" name="object 297"/>
          <p:cNvSpPr/>
          <p:nvPr/>
        </p:nvSpPr>
        <p:spPr>
          <a:xfrm>
            <a:off x="5220314" y="524737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98" name="object 298"/>
          <p:cNvSpPr/>
          <p:nvPr/>
        </p:nvSpPr>
        <p:spPr>
          <a:xfrm>
            <a:off x="5189597" y="524911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99" name="object 299"/>
          <p:cNvSpPr/>
          <p:nvPr/>
        </p:nvSpPr>
        <p:spPr>
          <a:xfrm>
            <a:off x="5158744" y="525032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00" name="object 300"/>
          <p:cNvSpPr/>
          <p:nvPr/>
        </p:nvSpPr>
        <p:spPr>
          <a:xfrm>
            <a:off x="5128027" y="525126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01" name="object 301"/>
          <p:cNvSpPr/>
          <p:nvPr/>
        </p:nvSpPr>
        <p:spPr>
          <a:xfrm>
            <a:off x="5097174" y="525180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02" name="object 302"/>
          <p:cNvSpPr/>
          <p:nvPr/>
        </p:nvSpPr>
        <p:spPr>
          <a:xfrm>
            <a:off x="5066459" y="525220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03" name="object 303"/>
          <p:cNvSpPr/>
          <p:nvPr/>
        </p:nvSpPr>
        <p:spPr>
          <a:xfrm>
            <a:off x="5035606" y="525220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04" name="object 304"/>
          <p:cNvSpPr/>
          <p:nvPr/>
        </p:nvSpPr>
        <p:spPr>
          <a:xfrm>
            <a:off x="5004754" y="525193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05" name="object 305"/>
          <p:cNvSpPr/>
          <p:nvPr/>
        </p:nvSpPr>
        <p:spPr>
          <a:xfrm>
            <a:off x="4974037" y="525153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06" name="object 306"/>
          <p:cNvSpPr/>
          <p:nvPr/>
        </p:nvSpPr>
        <p:spPr>
          <a:xfrm>
            <a:off x="4943186" y="525099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07" name="object 307"/>
          <p:cNvSpPr/>
          <p:nvPr/>
        </p:nvSpPr>
        <p:spPr>
          <a:xfrm>
            <a:off x="4912469" y="525019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08" name="object 308"/>
          <p:cNvSpPr/>
          <p:nvPr/>
        </p:nvSpPr>
        <p:spPr>
          <a:xfrm>
            <a:off x="4881616" y="524938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09" name="object 309"/>
          <p:cNvSpPr/>
          <p:nvPr/>
        </p:nvSpPr>
        <p:spPr>
          <a:xfrm>
            <a:off x="4850899" y="524844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0" name="object 310"/>
          <p:cNvSpPr/>
          <p:nvPr/>
        </p:nvSpPr>
        <p:spPr>
          <a:xfrm>
            <a:off x="4820046" y="524737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1" name="object 311"/>
          <p:cNvSpPr/>
          <p:nvPr/>
        </p:nvSpPr>
        <p:spPr>
          <a:xfrm>
            <a:off x="4789331" y="524630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2" name="object 312"/>
          <p:cNvSpPr/>
          <p:nvPr/>
        </p:nvSpPr>
        <p:spPr>
          <a:xfrm>
            <a:off x="4758478" y="524522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3" name="object 313"/>
          <p:cNvSpPr/>
          <p:nvPr/>
        </p:nvSpPr>
        <p:spPr>
          <a:xfrm>
            <a:off x="4727626" y="524402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14" name="object 314"/>
          <p:cNvSpPr/>
          <p:nvPr/>
        </p:nvSpPr>
        <p:spPr>
          <a:xfrm>
            <a:off x="4696909" y="524294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5" name="object 315"/>
          <p:cNvSpPr/>
          <p:nvPr/>
        </p:nvSpPr>
        <p:spPr>
          <a:xfrm>
            <a:off x="4666058" y="524187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16" name="object 316"/>
          <p:cNvSpPr/>
          <p:nvPr/>
        </p:nvSpPr>
        <p:spPr>
          <a:xfrm>
            <a:off x="4635341" y="524080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7" name="object 317"/>
          <p:cNvSpPr/>
          <p:nvPr/>
        </p:nvSpPr>
        <p:spPr>
          <a:xfrm>
            <a:off x="4604488" y="523986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318" name="object 318"/>
          <p:cNvSpPr/>
          <p:nvPr/>
        </p:nvSpPr>
        <p:spPr>
          <a:xfrm>
            <a:off x="4573771" y="523892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19" name="object 319"/>
          <p:cNvSpPr/>
          <p:nvPr/>
        </p:nvSpPr>
        <p:spPr>
          <a:xfrm>
            <a:off x="4542918" y="523798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20" name="object 320"/>
          <p:cNvSpPr/>
          <p:nvPr/>
        </p:nvSpPr>
        <p:spPr>
          <a:xfrm>
            <a:off x="4512203" y="523718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21" name="object 321"/>
          <p:cNvSpPr/>
          <p:nvPr/>
        </p:nvSpPr>
        <p:spPr>
          <a:xfrm>
            <a:off x="4481350" y="523637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322" name="object 322"/>
          <p:cNvSpPr txBox="1"/>
          <p:nvPr/>
        </p:nvSpPr>
        <p:spPr>
          <a:xfrm>
            <a:off x="7365190" y="3457497"/>
            <a:ext cx="249153" cy="105462"/>
          </a:xfrm>
          <a:prstGeom prst="rect">
            <a:avLst/>
          </a:prstGeom>
        </p:spPr>
        <p:txBody>
          <a:bodyPr vert="horz" wrap="square" lIns="0" tIns="28940" rIns="0" bIns="0" rtlCol="0">
            <a:spAutoFit/>
          </a:bodyPr>
          <a:lstStyle/>
          <a:p>
            <a:pPr marL="75503">
              <a:spcBef>
                <a:spcPts val="226"/>
              </a:spcBef>
            </a:pP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323" name="object 323"/>
          <p:cNvSpPr txBox="1"/>
          <p:nvPr/>
        </p:nvSpPr>
        <p:spPr>
          <a:xfrm>
            <a:off x="7190962" y="3496397"/>
            <a:ext cx="337237" cy="105462"/>
          </a:xfrm>
          <a:prstGeom prst="rect">
            <a:avLst/>
          </a:prstGeom>
        </p:spPr>
        <p:txBody>
          <a:bodyPr vert="horz" wrap="square" lIns="0" tIns="28940" rIns="0" bIns="0" rtlCol="0">
            <a:spAutoFit/>
          </a:bodyPr>
          <a:lstStyle/>
          <a:p>
            <a:pPr marL="64175">
              <a:spcBef>
                <a:spcPts val="226"/>
              </a:spcBef>
            </a:pPr>
            <a:r>
              <a:rPr sz="495" spc="-208" dirty="0">
                <a:solidFill>
                  <a:srgbClr val="FF0000"/>
                </a:solidFill>
                <a:latin typeface="MS UI Gothic"/>
                <a:cs typeface="MS UI Gothic"/>
              </a:rPr>
              <a:t>●●</a:t>
            </a:r>
            <a:r>
              <a:rPr sz="743" spc="-311" baseline="11111" dirty="0">
                <a:solidFill>
                  <a:srgbClr val="FF0000"/>
                </a:solidFill>
                <a:latin typeface="MS UI Gothic"/>
                <a:cs typeface="MS UI Gothic"/>
              </a:rPr>
              <a:t>●●</a:t>
            </a:r>
            <a:r>
              <a:rPr sz="743" spc="-311" baseline="22222" dirty="0">
                <a:solidFill>
                  <a:srgbClr val="FF0000"/>
                </a:solidFill>
                <a:latin typeface="MS UI Gothic"/>
                <a:cs typeface="MS UI Gothic"/>
              </a:rPr>
              <a:t>●●</a:t>
            </a:r>
            <a:endParaRPr sz="743" baseline="22222">
              <a:latin typeface="MS UI Gothic"/>
              <a:cs typeface="MS UI Gothic"/>
            </a:endParaRPr>
          </a:p>
        </p:txBody>
      </p:sp>
      <p:sp>
        <p:nvSpPr>
          <p:cNvPr id="324" name="object 324"/>
          <p:cNvSpPr txBox="1"/>
          <p:nvPr/>
        </p:nvSpPr>
        <p:spPr>
          <a:xfrm>
            <a:off x="7026492" y="3532478"/>
            <a:ext cx="317104" cy="105462"/>
          </a:xfrm>
          <a:prstGeom prst="rect">
            <a:avLst/>
          </a:prstGeom>
        </p:spPr>
        <p:txBody>
          <a:bodyPr vert="horz" wrap="square" lIns="0" tIns="28940" rIns="0" bIns="0" rtlCol="0">
            <a:spAutoFit/>
          </a:bodyPr>
          <a:lstStyle/>
          <a:p>
            <a:pPr marL="75503">
              <a:spcBef>
                <a:spcPts val="226"/>
              </a:spcBef>
            </a:pPr>
            <a:r>
              <a:rPr sz="495" spc="-258" dirty="0">
                <a:solidFill>
                  <a:srgbClr val="FF0000"/>
                </a:solidFill>
                <a:latin typeface="MS UI Gothic"/>
                <a:cs typeface="MS UI Gothic"/>
              </a:rPr>
              <a:t>●</a:t>
            </a:r>
            <a:r>
              <a:rPr sz="743" spc="-386" baseline="11111" dirty="0">
                <a:solidFill>
                  <a:srgbClr val="FF0000"/>
                </a:solidFill>
                <a:latin typeface="MS UI Gothic"/>
                <a:cs typeface="MS UI Gothic"/>
              </a:rPr>
              <a:t>●●</a:t>
            </a:r>
            <a:r>
              <a:rPr sz="743" spc="-386" baseline="22222" dirty="0">
                <a:solidFill>
                  <a:srgbClr val="FF0000"/>
                </a:solidFill>
                <a:latin typeface="MS UI Gothic"/>
                <a:cs typeface="MS UI Gothic"/>
              </a:rPr>
              <a:t>●●</a:t>
            </a:r>
            <a:endParaRPr sz="743" baseline="22222">
              <a:latin typeface="MS UI Gothic"/>
              <a:cs typeface="MS UI Gothic"/>
            </a:endParaRPr>
          </a:p>
        </p:txBody>
      </p:sp>
      <p:sp>
        <p:nvSpPr>
          <p:cNvPr id="325" name="object 325"/>
          <p:cNvSpPr txBox="1"/>
          <p:nvPr/>
        </p:nvSpPr>
        <p:spPr>
          <a:xfrm>
            <a:off x="6841785" y="3574060"/>
            <a:ext cx="347304" cy="105462"/>
          </a:xfrm>
          <a:prstGeom prst="rect">
            <a:avLst/>
          </a:prstGeom>
        </p:spPr>
        <p:txBody>
          <a:bodyPr vert="horz" wrap="square" lIns="0" tIns="28940" rIns="0" bIns="0" rtlCol="0">
            <a:spAutoFit/>
          </a:bodyPr>
          <a:lstStyle/>
          <a:p>
            <a:pPr marL="75503">
              <a:spcBef>
                <a:spcPts val="226"/>
              </a:spcBef>
            </a:pPr>
            <a:r>
              <a:rPr sz="743" spc="-386" baseline="-22222" dirty="0">
                <a:solidFill>
                  <a:srgbClr val="FF0000"/>
                </a:solidFill>
                <a:latin typeface="MS UI Gothic"/>
                <a:cs typeface="MS UI Gothic"/>
              </a:rPr>
              <a:t>●</a:t>
            </a:r>
            <a:r>
              <a:rPr sz="743" spc="-386" baseline="-11111" dirty="0">
                <a:solidFill>
                  <a:srgbClr val="FF0000"/>
                </a:solidFill>
                <a:latin typeface="MS UI Gothic"/>
                <a:cs typeface="MS UI Gothic"/>
              </a:rPr>
              <a:t>●</a:t>
            </a:r>
            <a:r>
              <a:rPr sz="495" spc="-258" dirty="0">
                <a:solidFill>
                  <a:srgbClr val="FF0000"/>
                </a:solidFill>
                <a:latin typeface="MS UI Gothic"/>
                <a:cs typeface="MS UI Gothic"/>
              </a:rPr>
              <a:t>●</a:t>
            </a:r>
            <a:r>
              <a:rPr sz="743" spc="-386" baseline="11111" dirty="0">
                <a:solidFill>
                  <a:srgbClr val="FF0000"/>
                </a:solidFill>
                <a:latin typeface="MS UI Gothic"/>
                <a:cs typeface="MS UI Gothic"/>
              </a:rPr>
              <a:t>●</a:t>
            </a:r>
            <a:r>
              <a:rPr sz="743" spc="-386" baseline="22222" dirty="0">
                <a:solidFill>
                  <a:srgbClr val="FF0000"/>
                </a:solidFill>
                <a:latin typeface="MS UI Gothic"/>
                <a:cs typeface="MS UI Gothic"/>
              </a:rPr>
              <a:t>●</a:t>
            </a:r>
            <a:r>
              <a:rPr sz="743" spc="-386" baseline="33333" dirty="0">
                <a:solidFill>
                  <a:srgbClr val="FF0000"/>
                </a:solidFill>
                <a:latin typeface="MS UI Gothic"/>
                <a:cs typeface="MS UI Gothic"/>
              </a:rPr>
              <a:t>●</a:t>
            </a:r>
            <a:endParaRPr sz="743" baseline="33333">
              <a:latin typeface="MS UI Gothic"/>
              <a:cs typeface="MS UI Gothic"/>
            </a:endParaRPr>
          </a:p>
        </p:txBody>
      </p:sp>
      <p:sp>
        <p:nvSpPr>
          <p:cNvPr id="326" name="object 326"/>
          <p:cNvSpPr txBox="1"/>
          <p:nvPr/>
        </p:nvSpPr>
        <p:spPr>
          <a:xfrm>
            <a:off x="6749365" y="3647839"/>
            <a:ext cx="280612" cy="105462"/>
          </a:xfrm>
          <a:prstGeom prst="rect">
            <a:avLst/>
          </a:prstGeom>
        </p:spPr>
        <p:txBody>
          <a:bodyPr vert="horz" wrap="square" lIns="0" tIns="28940" rIns="0" bIns="0" rtlCol="0">
            <a:spAutoFit/>
          </a:bodyPr>
          <a:lstStyle/>
          <a:p>
            <a:pPr marL="75503">
              <a:spcBef>
                <a:spcPts val="226"/>
              </a:spcBef>
            </a:pPr>
            <a:r>
              <a:rPr sz="495" spc="-168" dirty="0">
                <a:solidFill>
                  <a:srgbClr val="FF0000"/>
                </a:solidFill>
                <a:latin typeface="MS UI Gothic"/>
                <a:cs typeface="MS UI Gothic"/>
              </a:rPr>
              <a:t>●</a:t>
            </a:r>
            <a:r>
              <a:rPr sz="743" spc="-252" baseline="11111" dirty="0">
                <a:solidFill>
                  <a:srgbClr val="FF0000"/>
                </a:solidFill>
                <a:latin typeface="MS UI Gothic"/>
                <a:cs typeface="MS UI Gothic"/>
              </a:rPr>
              <a:t>●</a:t>
            </a:r>
            <a:r>
              <a:rPr sz="743" spc="-252" baseline="33333" dirty="0">
                <a:solidFill>
                  <a:srgbClr val="FF0000"/>
                </a:solidFill>
                <a:latin typeface="MS UI Gothic"/>
                <a:cs typeface="MS UI Gothic"/>
              </a:rPr>
              <a:t>●</a:t>
            </a:r>
            <a:endParaRPr sz="743" baseline="33333">
              <a:latin typeface="MS UI Gothic"/>
              <a:cs typeface="MS UI Gothic"/>
            </a:endParaRPr>
          </a:p>
        </p:txBody>
      </p:sp>
      <p:sp>
        <p:nvSpPr>
          <p:cNvPr id="327" name="object 327"/>
          <p:cNvSpPr txBox="1"/>
          <p:nvPr/>
        </p:nvSpPr>
        <p:spPr>
          <a:xfrm>
            <a:off x="6687797" y="3685531"/>
            <a:ext cx="249153" cy="105462"/>
          </a:xfrm>
          <a:prstGeom prst="rect">
            <a:avLst/>
          </a:prstGeom>
        </p:spPr>
        <p:txBody>
          <a:bodyPr vert="horz" wrap="square" lIns="0" tIns="28940" rIns="0" bIns="0" rtlCol="0">
            <a:spAutoFit/>
          </a:bodyPr>
          <a:lstStyle/>
          <a:p>
            <a:pPr marL="75503">
              <a:spcBef>
                <a:spcPts val="226"/>
              </a:spcBef>
            </a:pP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328" name="object 328"/>
          <p:cNvSpPr txBox="1"/>
          <p:nvPr/>
        </p:nvSpPr>
        <p:spPr>
          <a:xfrm>
            <a:off x="6626227" y="3728454"/>
            <a:ext cx="249153" cy="105462"/>
          </a:xfrm>
          <a:prstGeom prst="rect">
            <a:avLst/>
          </a:prstGeom>
        </p:spPr>
        <p:txBody>
          <a:bodyPr vert="horz" wrap="square" lIns="0" tIns="28940" rIns="0" bIns="0" rtlCol="0">
            <a:spAutoFit/>
          </a:bodyPr>
          <a:lstStyle/>
          <a:p>
            <a:pPr marL="75503">
              <a:spcBef>
                <a:spcPts val="226"/>
              </a:spcBef>
            </a:pP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329" name="object 329"/>
          <p:cNvSpPr txBox="1"/>
          <p:nvPr/>
        </p:nvSpPr>
        <p:spPr>
          <a:xfrm>
            <a:off x="6564657" y="3776878"/>
            <a:ext cx="249153" cy="105462"/>
          </a:xfrm>
          <a:prstGeom prst="rect">
            <a:avLst/>
          </a:prstGeom>
        </p:spPr>
        <p:txBody>
          <a:bodyPr vert="horz" wrap="square" lIns="0" tIns="28940" rIns="0" bIns="0" rtlCol="0">
            <a:spAutoFit/>
          </a:bodyPr>
          <a:lstStyle/>
          <a:p>
            <a:pPr marL="75503">
              <a:spcBef>
                <a:spcPts val="226"/>
              </a:spcBef>
            </a:pP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330" name="object 330"/>
          <p:cNvSpPr txBox="1"/>
          <p:nvPr/>
        </p:nvSpPr>
        <p:spPr>
          <a:xfrm>
            <a:off x="6503089" y="3803168"/>
            <a:ext cx="249153" cy="105462"/>
          </a:xfrm>
          <a:prstGeom prst="rect">
            <a:avLst/>
          </a:prstGeom>
        </p:spPr>
        <p:txBody>
          <a:bodyPr vert="horz" wrap="square" lIns="0" tIns="28940" rIns="0" bIns="0" rtlCol="0">
            <a:spAutoFit/>
          </a:bodyPr>
          <a:lstStyle/>
          <a:p>
            <a:pPr marL="75503">
              <a:spcBef>
                <a:spcPts val="226"/>
              </a:spcBef>
            </a:pPr>
            <a:r>
              <a:rPr sz="743" spc="-176" baseline="-22222" dirty="0">
                <a:solidFill>
                  <a:srgbClr val="FF0000"/>
                </a:solidFill>
                <a:latin typeface="MS UI Gothic"/>
                <a:cs typeface="MS UI Gothic"/>
              </a:rPr>
              <a:t>●</a:t>
            </a:r>
            <a:r>
              <a:rPr sz="495" spc="-119" dirty="0">
                <a:solidFill>
                  <a:srgbClr val="FF0000"/>
                </a:solidFill>
                <a:latin typeface="MS UI Gothic"/>
                <a:cs typeface="MS UI Gothic"/>
              </a:rPr>
              <a:t>●</a:t>
            </a:r>
            <a:endParaRPr sz="495">
              <a:latin typeface="MS UI Gothic"/>
              <a:cs typeface="MS UI Gothic"/>
            </a:endParaRPr>
          </a:p>
        </p:txBody>
      </p:sp>
      <p:sp>
        <p:nvSpPr>
          <p:cNvPr id="331" name="object 331"/>
          <p:cNvSpPr txBox="1"/>
          <p:nvPr/>
        </p:nvSpPr>
        <p:spPr>
          <a:xfrm>
            <a:off x="6354785" y="3859909"/>
            <a:ext cx="361146" cy="157463"/>
          </a:xfrm>
          <a:prstGeom prst="rect">
            <a:avLst/>
          </a:prstGeom>
        </p:spPr>
        <p:txBody>
          <a:bodyPr vert="horz" wrap="square" lIns="0" tIns="28940" rIns="0" bIns="0" rtlCol="0">
            <a:spAutoFit/>
          </a:bodyPr>
          <a:lstStyle/>
          <a:p>
            <a:pPr marL="161073">
              <a:lnSpc>
                <a:spcPts val="545"/>
              </a:lnSpc>
              <a:spcBef>
                <a:spcPts val="226"/>
              </a:spcBef>
            </a:pPr>
            <a:r>
              <a:rPr sz="743" spc="-176" baseline="-22222" dirty="0">
                <a:solidFill>
                  <a:srgbClr val="FF0000"/>
                </a:solidFill>
                <a:latin typeface="MS UI Gothic"/>
                <a:cs typeface="MS UI Gothic"/>
              </a:rPr>
              <a:t>●</a:t>
            </a:r>
            <a:r>
              <a:rPr sz="495" spc="-119" dirty="0">
                <a:solidFill>
                  <a:srgbClr val="FF0000"/>
                </a:solidFill>
                <a:latin typeface="MS UI Gothic"/>
                <a:cs typeface="MS UI Gothic"/>
              </a:rPr>
              <a:t>●</a:t>
            </a:r>
            <a:endParaRPr sz="495">
              <a:latin typeface="MS UI Gothic"/>
              <a:cs typeface="MS UI Gothic"/>
            </a:endParaRPr>
          </a:p>
          <a:p>
            <a:pPr marL="100670">
              <a:lnSpc>
                <a:spcPts val="545"/>
              </a:lnSpc>
            </a:pPr>
            <a:r>
              <a:rPr sz="743" spc="-176" baseline="-33333" dirty="0">
                <a:solidFill>
                  <a:srgbClr val="FF0000"/>
                </a:solidFill>
                <a:latin typeface="MS UI Gothic"/>
                <a:cs typeface="MS UI Gothic"/>
              </a:rPr>
              <a:t>●</a:t>
            </a:r>
            <a:r>
              <a:rPr sz="495" spc="-119" dirty="0">
                <a:solidFill>
                  <a:srgbClr val="FF0000"/>
                </a:solidFill>
                <a:latin typeface="MS UI Gothic"/>
                <a:cs typeface="MS UI Gothic"/>
              </a:rPr>
              <a:t>●</a:t>
            </a:r>
            <a:endParaRPr sz="495">
              <a:latin typeface="MS UI Gothic"/>
              <a:cs typeface="MS UI Gothic"/>
            </a:endParaRPr>
          </a:p>
        </p:txBody>
      </p:sp>
      <p:sp>
        <p:nvSpPr>
          <p:cNvPr id="332" name="object 332"/>
          <p:cNvSpPr txBox="1"/>
          <p:nvPr/>
        </p:nvSpPr>
        <p:spPr>
          <a:xfrm>
            <a:off x="6399432" y="3988548"/>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3" name="object 333"/>
          <p:cNvSpPr txBox="1"/>
          <p:nvPr/>
        </p:nvSpPr>
        <p:spPr>
          <a:xfrm>
            <a:off x="6368715" y="4023423"/>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4" name="object 334"/>
          <p:cNvSpPr txBox="1"/>
          <p:nvPr/>
        </p:nvSpPr>
        <p:spPr>
          <a:xfrm>
            <a:off x="6337863" y="4059102"/>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5" name="object 335"/>
          <p:cNvSpPr txBox="1"/>
          <p:nvPr/>
        </p:nvSpPr>
        <p:spPr>
          <a:xfrm>
            <a:off x="6307012" y="4095454"/>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6" name="object 336"/>
          <p:cNvSpPr txBox="1"/>
          <p:nvPr/>
        </p:nvSpPr>
        <p:spPr>
          <a:xfrm>
            <a:off x="6276295" y="4132207"/>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7" name="object 337"/>
          <p:cNvSpPr txBox="1"/>
          <p:nvPr/>
        </p:nvSpPr>
        <p:spPr>
          <a:xfrm>
            <a:off x="6245442" y="4169363"/>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8" name="object 338"/>
          <p:cNvSpPr txBox="1"/>
          <p:nvPr/>
        </p:nvSpPr>
        <p:spPr>
          <a:xfrm>
            <a:off x="6214725" y="4206654"/>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39" name="object 339"/>
          <p:cNvSpPr txBox="1"/>
          <p:nvPr/>
        </p:nvSpPr>
        <p:spPr>
          <a:xfrm>
            <a:off x="6183874" y="4243810"/>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40" name="object 340"/>
          <p:cNvSpPr txBox="1"/>
          <p:nvPr/>
        </p:nvSpPr>
        <p:spPr>
          <a:xfrm>
            <a:off x="6153157" y="4280699"/>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41" name="object 341"/>
          <p:cNvSpPr txBox="1"/>
          <p:nvPr/>
        </p:nvSpPr>
        <p:spPr>
          <a:xfrm>
            <a:off x="6122304" y="4317050"/>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42" name="object 342"/>
          <p:cNvSpPr txBox="1"/>
          <p:nvPr/>
        </p:nvSpPr>
        <p:spPr>
          <a:xfrm>
            <a:off x="6091587" y="4352864"/>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43" name="object 343"/>
          <p:cNvSpPr txBox="1"/>
          <p:nvPr/>
        </p:nvSpPr>
        <p:spPr>
          <a:xfrm>
            <a:off x="6060735" y="4387607"/>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344" name="object 344"/>
          <p:cNvSpPr txBox="1"/>
          <p:nvPr/>
        </p:nvSpPr>
        <p:spPr>
          <a:xfrm>
            <a:off x="5948833" y="4421408"/>
            <a:ext cx="249153" cy="105462"/>
          </a:xfrm>
          <a:prstGeom prst="rect">
            <a:avLst/>
          </a:prstGeom>
        </p:spPr>
        <p:txBody>
          <a:bodyPr vert="horz" wrap="square" lIns="0" tIns="28940" rIns="0" bIns="0" rtlCol="0">
            <a:spAutoFit/>
          </a:bodyPr>
          <a:lstStyle/>
          <a:p>
            <a:pPr marL="75503">
              <a:spcBef>
                <a:spcPts val="226"/>
              </a:spcBef>
            </a:pPr>
            <a:r>
              <a:rPr sz="743" spc="-176" baseline="-33333" dirty="0">
                <a:solidFill>
                  <a:srgbClr val="FF0000"/>
                </a:solidFill>
                <a:latin typeface="MS UI Gothic"/>
                <a:cs typeface="MS UI Gothic"/>
              </a:rPr>
              <a:t>●</a:t>
            </a:r>
            <a:r>
              <a:rPr sz="495" spc="-119" dirty="0">
                <a:solidFill>
                  <a:srgbClr val="FF0000"/>
                </a:solidFill>
                <a:latin typeface="MS UI Gothic"/>
                <a:cs typeface="MS UI Gothic"/>
              </a:rPr>
              <a:t>●</a:t>
            </a:r>
            <a:endParaRPr sz="495">
              <a:latin typeface="MS UI Gothic"/>
              <a:cs typeface="MS UI Gothic"/>
            </a:endParaRPr>
          </a:p>
        </p:txBody>
      </p:sp>
      <p:sp>
        <p:nvSpPr>
          <p:cNvPr id="345" name="object 345"/>
          <p:cNvSpPr txBox="1"/>
          <p:nvPr/>
        </p:nvSpPr>
        <p:spPr>
          <a:xfrm>
            <a:off x="5800529" y="4485259"/>
            <a:ext cx="361146" cy="157463"/>
          </a:xfrm>
          <a:prstGeom prst="rect">
            <a:avLst/>
          </a:prstGeom>
        </p:spPr>
        <p:txBody>
          <a:bodyPr vert="horz" wrap="square" lIns="0" tIns="28940" rIns="0" bIns="0" rtlCol="0">
            <a:spAutoFit/>
          </a:bodyPr>
          <a:lstStyle/>
          <a:p>
            <a:pPr marL="161073">
              <a:lnSpc>
                <a:spcPts val="525"/>
              </a:lnSpc>
              <a:spcBef>
                <a:spcPts val="226"/>
              </a:spcBef>
            </a:pPr>
            <a:r>
              <a:rPr sz="743" spc="-176" baseline="-22222" dirty="0">
                <a:solidFill>
                  <a:srgbClr val="FF0000"/>
                </a:solidFill>
                <a:latin typeface="MS UI Gothic"/>
                <a:cs typeface="MS UI Gothic"/>
              </a:rPr>
              <a:t>●</a:t>
            </a:r>
            <a:r>
              <a:rPr sz="495" spc="-119" dirty="0">
                <a:solidFill>
                  <a:srgbClr val="FF0000"/>
                </a:solidFill>
                <a:latin typeface="MS UI Gothic"/>
                <a:cs typeface="MS UI Gothic"/>
              </a:rPr>
              <a:t>●</a:t>
            </a:r>
            <a:endParaRPr sz="495">
              <a:latin typeface="MS UI Gothic"/>
              <a:cs typeface="MS UI Gothic"/>
            </a:endParaRPr>
          </a:p>
          <a:p>
            <a:pPr marL="100670">
              <a:lnSpc>
                <a:spcPts val="525"/>
              </a:lnSpc>
            </a:pPr>
            <a:r>
              <a:rPr sz="743" spc="-176" baseline="-22222" dirty="0">
                <a:solidFill>
                  <a:srgbClr val="FF0000"/>
                </a:solidFill>
                <a:latin typeface="MS UI Gothic"/>
                <a:cs typeface="MS UI Gothic"/>
              </a:rPr>
              <a:t>●</a:t>
            </a:r>
            <a:r>
              <a:rPr sz="495" spc="-119" dirty="0">
                <a:solidFill>
                  <a:srgbClr val="FF0000"/>
                </a:solidFill>
                <a:latin typeface="MS UI Gothic"/>
                <a:cs typeface="MS UI Gothic"/>
              </a:rPr>
              <a:t>●</a:t>
            </a:r>
            <a:endParaRPr sz="495">
              <a:latin typeface="MS UI Gothic"/>
              <a:cs typeface="MS UI Gothic"/>
            </a:endParaRPr>
          </a:p>
        </p:txBody>
      </p:sp>
      <p:sp>
        <p:nvSpPr>
          <p:cNvPr id="346" name="object 346"/>
          <p:cNvSpPr txBox="1"/>
          <p:nvPr/>
        </p:nvSpPr>
        <p:spPr>
          <a:xfrm>
            <a:off x="5764125" y="4618322"/>
            <a:ext cx="249153" cy="105462"/>
          </a:xfrm>
          <a:prstGeom prst="rect">
            <a:avLst/>
          </a:prstGeom>
        </p:spPr>
        <p:txBody>
          <a:bodyPr vert="horz" wrap="square" lIns="0" tIns="28940" rIns="0" bIns="0" rtlCol="0">
            <a:spAutoFit/>
          </a:bodyPr>
          <a:lstStyle/>
          <a:p>
            <a:pPr marL="75503">
              <a:spcBef>
                <a:spcPts val="226"/>
              </a:spcBef>
            </a:pP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347" name="object 347"/>
          <p:cNvSpPr txBox="1"/>
          <p:nvPr/>
        </p:nvSpPr>
        <p:spPr>
          <a:xfrm>
            <a:off x="5702422" y="4660308"/>
            <a:ext cx="249153" cy="105462"/>
          </a:xfrm>
          <a:prstGeom prst="rect">
            <a:avLst/>
          </a:prstGeom>
        </p:spPr>
        <p:txBody>
          <a:bodyPr vert="horz" wrap="square" lIns="0" tIns="28940" rIns="0" bIns="0" rtlCol="0">
            <a:spAutoFit/>
          </a:bodyPr>
          <a:lstStyle/>
          <a:p>
            <a:pPr marL="75503">
              <a:spcBef>
                <a:spcPts val="226"/>
              </a:spcBef>
            </a:pP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348" name="object 348"/>
          <p:cNvSpPr txBox="1"/>
          <p:nvPr/>
        </p:nvSpPr>
        <p:spPr>
          <a:xfrm>
            <a:off x="5548567" y="4711816"/>
            <a:ext cx="342271" cy="105462"/>
          </a:xfrm>
          <a:prstGeom prst="rect">
            <a:avLst/>
          </a:prstGeom>
        </p:spPr>
        <p:txBody>
          <a:bodyPr vert="horz" wrap="square" lIns="0" tIns="28940" rIns="0" bIns="0" rtlCol="0">
            <a:spAutoFit/>
          </a:bodyPr>
          <a:lstStyle/>
          <a:p>
            <a:pPr marL="75503">
              <a:spcBef>
                <a:spcPts val="226"/>
              </a:spcBef>
            </a:pPr>
            <a:r>
              <a:rPr sz="743" spc="-297" baseline="-22222" dirty="0">
                <a:solidFill>
                  <a:srgbClr val="FF0000"/>
                </a:solidFill>
                <a:latin typeface="MS UI Gothic"/>
                <a:cs typeface="MS UI Gothic"/>
              </a:rPr>
              <a:t>●</a:t>
            </a:r>
            <a:r>
              <a:rPr sz="743" spc="-297" baseline="-11111" dirty="0">
                <a:solidFill>
                  <a:srgbClr val="FF0000"/>
                </a:solidFill>
                <a:latin typeface="MS UI Gothic"/>
                <a:cs typeface="MS UI Gothic"/>
              </a:rPr>
              <a:t>●</a:t>
            </a:r>
            <a:r>
              <a:rPr sz="495" spc="-198" dirty="0">
                <a:solidFill>
                  <a:srgbClr val="FF0000"/>
                </a:solidFill>
                <a:latin typeface="MS UI Gothic"/>
                <a:cs typeface="MS UI Gothic"/>
              </a:rPr>
              <a:t>●</a:t>
            </a:r>
            <a:r>
              <a:rPr sz="743" spc="-297" baseline="11111" dirty="0">
                <a:solidFill>
                  <a:srgbClr val="FF0000"/>
                </a:solidFill>
                <a:latin typeface="MS UI Gothic"/>
                <a:cs typeface="MS UI Gothic"/>
              </a:rPr>
              <a:t>●</a:t>
            </a:r>
            <a:r>
              <a:rPr sz="743" spc="-297" baseline="33333" dirty="0">
                <a:solidFill>
                  <a:srgbClr val="FF0000"/>
                </a:solidFill>
                <a:latin typeface="MS UI Gothic"/>
                <a:cs typeface="MS UI Gothic"/>
              </a:rPr>
              <a:t>●</a:t>
            </a:r>
            <a:endParaRPr sz="743" baseline="33333">
              <a:latin typeface="MS UI Gothic"/>
              <a:cs typeface="MS UI Gothic"/>
            </a:endParaRPr>
          </a:p>
        </p:txBody>
      </p:sp>
      <p:sp>
        <p:nvSpPr>
          <p:cNvPr id="349" name="object 349"/>
          <p:cNvSpPr txBox="1"/>
          <p:nvPr/>
        </p:nvSpPr>
        <p:spPr>
          <a:xfrm>
            <a:off x="5240587" y="4816173"/>
            <a:ext cx="495789" cy="105462"/>
          </a:xfrm>
          <a:prstGeom prst="rect">
            <a:avLst/>
          </a:prstGeom>
        </p:spPr>
        <p:txBody>
          <a:bodyPr vert="horz" wrap="square" lIns="0" tIns="28940" rIns="0" bIns="0" rtlCol="0">
            <a:spAutoFit/>
          </a:bodyPr>
          <a:lstStyle/>
          <a:p>
            <a:pPr marL="75503">
              <a:spcBef>
                <a:spcPts val="226"/>
              </a:spcBef>
            </a:pPr>
            <a:r>
              <a:rPr sz="495" spc="-226" dirty="0">
                <a:solidFill>
                  <a:srgbClr val="FF0000"/>
                </a:solidFill>
                <a:latin typeface="MS UI Gothic"/>
                <a:cs typeface="MS UI Gothic"/>
              </a:rPr>
              <a:t>●●</a:t>
            </a:r>
            <a:r>
              <a:rPr sz="743" spc="-341" baseline="11111" dirty="0">
                <a:solidFill>
                  <a:srgbClr val="FF0000"/>
                </a:solidFill>
                <a:latin typeface="MS UI Gothic"/>
                <a:cs typeface="MS UI Gothic"/>
              </a:rPr>
              <a:t>●●</a:t>
            </a:r>
            <a:r>
              <a:rPr sz="743" spc="-341" baseline="22222" dirty="0">
                <a:solidFill>
                  <a:srgbClr val="FF0000"/>
                </a:solidFill>
                <a:latin typeface="MS UI Gothic"/>
                <a:cs typeface="MS UI Gothic"/>
              </a:rPr>
              <a:t>●●</a:t>
            </a:r>
            <a:r>
              <a:rPr sz="743" spc="-341" baseline="33333" dirty="0">
                <a:solidFill>
                  <a:srgbClr val="FF0000"/>
                </a:solidFill>
                <a:latin typeface="MS UI Gothic"/>
                <a:cs typeface="MS UI Gothic"/>
              </a:rPr>
              <a:t>●</a:t>
            </a:r>
            <a:r>
              <a:rPr sz="743" spc="-341" baseline="44444" dirty="0">
                <a:solidFill>
                  <a:srgbClr val="FF0000"/>
                </a:solidFill>
                <a:latin typeface="MS UI Gothic"/>
                <a:cs typeface="MS UI Gothic"/>
              </a:rPr>
              <a:t>●●</a:t>
            </a:r>
            <a:r>
              <a:rPr sz="743" spc="-341" baseline="55555" dirty="0">
                <a:solidFill>
                  <a:srgbClr val="FF0000"/>
                </a:solidFill>
                <a:latin typeface="MS UI Gothic"/>
                <a:cs typeface="MS UI Gothic"/>
              </a:rPr>
              <a:t>●</a:t>
            </a:r>
            <a:endParaRPr sz="743" baseline="55555">
              <a:latin typeface="MS UI Gothic"/>
              <a:cs typeface="MS UI Gothic"/>
            </a:endParaRPr>
          </a:p>
        </p:txBody>
      </p:sp>
      <p:sp>
        <p:nvSpPr>
          <p:cNvPr id="350" name="object 350"/>
          <p:cNvSpPr txBox="1"/>
          <p:nvPr/>
        </p:nvSpPr>
        <p:spPr>
          <a:xfrm>
            <a:off x="4409203" y="4853329"/>
            <a:ext cx="1019262" cy="105462"/>
          </a:xfrm>
          <a:prstGeom prst="rect">
            <a:avLst/>
          </a:prstGeom>
        </p:spPr>
        <p:txBody>
          <a:bodyPr vert="horz" wrap="square" lIns="0" tIns="28940" rIns="0" bIns="0" rtlCol="0">
            <a:spAutoFit/>
          </a:bodyPr>
          <a:lstStyle/>
          <a:p>
            <a:pPr marL="75503">
              <a:spcBef>
                <a:spcPts val="226"/>
              </a:spcBef>
            </a:pPr>
            <a:r>
              <a:rPr sz="495" spc="-248" dirty="0">
                <a:solidFill>
                  <a:srgbClr val="FF0000"/>
                </a:solidFill>
                <a:latin typeface="MS UI Gothic"/>
                <a:cs typeface="MS UI Gothic"/>
              </a:rPr>
              <a:t>●●●●</a:t>
            </a:r>
            <a:r>
              <a:rPr sz="743" spc="-371" baseline="11111" dirty="0">
                <a:solidFill>
                  <a:srgbClr val="FF0000"/>
                </a:solidFill>
                <a:latin typeface="MS UI Gothic"/>
                <a:cs typeface="MS UI Gothic"/>
              </a:rPr>
              <a:t>●●●●●●●●●●●●●●●●</a:t>
            </a:r>
            <a:r>
              <a:rPr sz="743" spc="-371" baseline="22222" dirty="0">
                <a:solidFill>
                  <a:srgbClr val="FF0000"/>
                </a:solidFill>
                <a:latin typeface="MS UI Gothic"/>
                <a:cs typeface="MS UI Gothic"/>
              </a:rPr>
              <a:t>●●●●●●</a:t>
            </a:r>
            <a:r>
              <a:rPr sz="743" spc="-371" baseline="33333" dirty="0">
                <a:solidFill>
                  <a:srgbClr val="FF0000"/>
                </a:solidFill>
                <a:latin typeface="MS UI Gothic"/>
                <a:cs typeface="MS UI Gothic"/>
              </a:rPr>
              <a:t>●</a:t>
            </a:r>
            <a:endParaRPr sz="743" baseline="33333">
              <a:latin typeface="MS UI Gothic"/>
              <a:cs typeface="MS UI Gothic"/>
            </a:endParaRPr>
          </a:p>
        </p:txBody>
      </p:sp>
      <p:sp>
        <p:nvSpPr>
          <p:cNvPr id="351" name="object 351"/>
          <p:cNvSpPr txBox="1"/>
          <p:nvPr/>
        </p:nvSpPr>
        <p:spPr>
          <a:xfrm>
            <a:off x="4396071" y="2595922"/>
            <a:ext cx="2939502"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19</a:t>
            </a:r>
            <a:r>
              <a:rPr sz="1189" spc="159" dirty="0">
                <a:latin typeface="Arial"/>
                <a:cs typeface="Arial"/>
              </a:rPr>
              <a:t> </a:t>
            </a:r>
            <a:r>
              <a:rPr sz="1189" spc="40" dirty="0">
                <a:latin typeface="Arial"/>
                <a:cs typeface="Arial"/>
              </a:rPr>
              <a:t>19</a:t>
            </a:r>
            <a:r>
              <a:rPr sz="1189" spc="168" dirty="0">
                <a:latin typeface="Arial"/>
                <a:cs typeface="Arial"/>
              </a:rPr>
              <a:t> </a:t>
            </a:r>
            <a:r>
              <a:rPr sz="1189" spc="40" dirty="0">
                <a:latin typeface="Arial"/>
                <a:cs typeface="Arial"/>
              </a:rPr>
              <a:t>19</a:t>
            </a:r>
            <a:r>
              <a:rPr sz="1189" spc="168" dirty="0">
                <a:latin typeface="Arial"/>
                <a:cs typeface="Arial"/>
              </a:rPr>
              <a:t> </a:t>
            </a:r>
            <a:r>
              <a:rPr sz="1189" spc="40" dirty="0">
                <a:latin typeface="Arial"/>
                <a:cs typeface="Arial"/>
              </a:rPr>
              <a:t>19</a:t>
            </a:r>
            <a:r>
              <a:rPr sz="1189" spc="168" dirty="0">
                <a:latin typeface="Arial"/>
                <a:cs typeface="Arial"/>
              </a:rPr>
              <a:t> </a:t>
            </a:r>
            <a:r>
              <a:rPr sz="1189" spc="40" dirty="0">
                <a:latin typeface="Arial"/>
                <a:cs typeface="Arial"/>
              </a:rPr>
              <a:t>19</a:t>
            </a:r>
            <a:r>
              <a:rPr sz="1189" spc="159" dirty="0">
                <a:latin typeface="Arial"/>
                <a:cs typeface="Arial"/>
              </a:rPr>
              <a:t> </a:t>
            </a:r>
            <a:r>
              <a:rPr sz="1189" spc="40" dirty="0">
                <a:latin typeface="Arial"/>
                <a:cs typeface="Arial"/>
              </a:rPr>
              <a:t>19</a:t>
            </a:r>
            <a:r>
              <a:rPr sz="1189" spc="168" dirty="0">
                <a:latin typeface="Arial"/>
                <a:cs typeface="Arial"/>
              </a:rPr>
              <a:t> </a:t>
            </a:r>
            <a:r>
              <a:rPr sz="1189" spc="40" dirty="0">
                <a:latin typeface="Arial"/>
                <a:cs typeface="Arial"/>
              </a:rPr>
              <a:t>19</a:t>
            </a:r>
            <a:r>
              <a:rPr sz="1189" spc="168" dirty="0">
                <a:latin typeface="Arial"/>
                <a:cs typeface="Arial"/>
              </a:rPr>
              <a:t> </a:t>
            </a:r>
            <a:r>
              <a:rPr sz="1189" spc="40" dirty="0">
                <a:latin typeface="Arial"/>
                <a:cs typeface="Arial"/>
              </a:rPr>
              <a:t>19</a:t>
            </a:r>
            <a:r>
              <a:rPr sz="1189" spc="168" dirty="0">
                <a:latin typeface="Arial"/>
                <a:cs typeface="Arial"/>
              </a:rPr>
              <a:t> </a:t>
            </a:r>
            <a:r>
              <a:rPr sz="1189" spc="40" dirty="0">
                <a:latin typeface="Arial"/>
                <a:cs typeface="Arial"/>
              </a:rPr>
              <a:t>19</a:t>
            </a:r>
            <a:endParaRPr sz="1189" dirty="0">
              <a:latin typeface="Arial"/>
              <a:cs typeface="Arial"/>
            </a:endParaRPr>
          </a:p>
        </p:txBody>
      </p:sp>
      <p:sp>
        <p:nvSpPr>
          <p:cNvPr id="352" name="object 352"/>
          <p:cNvSpPr/>
          <p:nvPr/>
        </p:nvSpPr>
        <p:spPr>
          <a:xfrm>
            <a:off x="4511264" y="2852754"/>
            <a:ext cx="0" cy="2492789"/>
          </a:xfrm>
          <a:custGeom>
            <a:avLst/>
            <a:gdLst/>
            <a:ahLst/>
            <a:cxnLst/>
            <a:rect l="l" t="t" r="r" b="b"/>
            <a:pathLst>
              <a:path h="1257935">
                <a:moveTo>
                  <a:pt x="0" y="1257404"/>
                </a:moveTo>
                <a:lnTo>
                  <a:pt x="0" y="0"/>
                </a:lnTo>
              </a:path>
            </a:pathLst>
          </a:custGeom>
          <a:ln w="5076">
            <a:solidFill>
              <a:srgbClr val="000000"/>
            </a:solidFill>
            <a:prstDash val="dot"/>
          </a:ln>
        </p:spPr>
        <p:txBody>
          <a:bodyPr wrap="square" lIns="0" tIns="0" rIns="0" bIns="0" rtlCol="0"/>
          <a:lstStyle/>
          <a:p>
            <a:endParaRPr sz="3567"/>
          </a:p>
        </p:txBody>
      </p:sp>
      <p:sp>
        <p:nvSpPr>
          <p:cNvPr id="353" name="object 353"/>
          <p:cNvSpPr/>
          <p:nvPr/>
        </p:nvSpPr>
        <p:spPr>
          <a:xfrm>
            <a:off x="5958472" y="2852754"/>
            <a:ext cx="0" cy="2492789"/>
          </a:xfrm>
          <a:custGeom>
            <a:avLst/>
            <a:gdLst/>
            <a:ahLst/>
            <a:cxnLst/>
            <a:rect l="l" t="t" r="r" b="b"/>
            <a:pathLst>
              <a:path h="1257935">
                <a:moveTo>
                  <a:pt x="0" y="1257404"/>
                </a:moveTo>
                <a:lnTo>
                  <a:pt x="0" y="0"/>
                </a:lnTo>
              </a:path>
            </a:pathLst>
          </a:custGeom>
          <a:ln w="5076">
            <a:solidFill>
              <a:srgbClr val="000000"/>
            </a:solidFill>
            <a:prstDash val="dot"/>
          </a:ln>
        </p:spPr>
        <p:txBody>
          <a:bodyPr wrap="square" lIns="0" tIns="0" rIns="0" bIns="0" rtlCol="0"/>
          <a:lstStyle/>
          <a:p>
            <a:endParaRPr sz="3567"/>
          </a:p>
        </p:txBody>
      </p:sp>
      <p:sp>
        <p:nvSpPr>
          <p:cNvPr id="354" name="object 354"/>
          <p:cNvSpPr txBox="1"/>
          <p:nvPr/>
        </p:nvSpPr>
        <p:spPr>
          <a:xfrm>
            <a:off x="1526957" y="6116456"/>
            <a:ext cx="8115090" cy="322796"/>
          </a:xfrm>
          <a:prstGeom prst="rect">
            <a:avLst/>
          </a:prstGeom>
        </p:spPr>
        <p:txBody>
          <a:bodyPr vert="horz" wrap="square" lIns="0" tIns="32717" rIns="0" bIns="0" rtlCol="0">
            <a:spAutoFit/>
          </a:bodyPr>
          <a:lstStyle/>
          <a:p>
            <a:pPr marL="418403" indent="-342900">
              <a:spcBef>
                <a:spcPts val="258"/>
              </a:spcBef>
              <a:buFont typeface="Arial" panose="020B0604020202020204" pitchFamily="34" charset="0"/>
              <a:buChar char="•"/>
            </a:pPr>
            <a:r>
              <a:rPr sz="1883" spc="30" dirty="0">
                <a:latin typeface="Arial"/>
                <a:cs typeface="Arial"/>
              </a:rPr>
              <a:t>Mean squared </a:t>
            </a:r>
            <a:r>
              <a:rPr sz="1883" spc="20" dirty="0">
                <a:latin typeface="Arial"/>
                <a:cs typeface="Arial"/>
              </a:rPr>
              <a:t>error first </a:t>
            </a:r>
            <a:r>
              <a:rPr sz="1883" spc="30" dirty="0">
                <a:latin typeface="Arial"/>
                <a:cs typeface="Arial"/>
              </a:rPr>
              <a:t>remains </a:t>
            </a:r>
            <a:r>
              <a:rPr sz="1883" spc="10" dirty="0">
                <a:latin typeface="Arial"/>
                <a:cs typeface="Arial"/>
              </a:rPr>
              <a:t>fairly </a:t>
            </a:r>
            <a:r>
              <a:rPr sz="1883" spc="30" dirty="0">
                <a:latin typeface="Arial"/>
                <a:cs typeface="Arial"/>
              </a:rPr>
              <a:t>constant and then rises</a:t>
            </a:r>
            <a:r>
              <a:rPr sz="1883" spc="258" dirty="0">
                <a:latin typeface="Arial"/>
                <a:cs typeface="Arial"/>
              </a:rPr>
              <a:t> </a:t>
            </a:r>
            <a:r>
              <a:rPr sz="1883" spc="30" dirty="0">
                <a:latin typeface="Arial"/>
                <a:cs typeface="Arial"/>
              </a:rPr>
              <a:t>sharply</a:t>
            </a:r>
            <a:endParaRPr sz="1883" dirty="0">
              <a:latin typeface="Arial"/>
              <a:cs typeface="Arial"/>
            </a:endParaRPr>
          </a:p>
        </p:txBody>
      </p:sp>
      <p:sp>
        <p:nvSpPr>
          <p:cNvPr id="357" name="object 357"/>
          <p:cNvSpPr txBox="1"/>
          <p:nvPr/>
        </p:nvSpPr>
        <p:spPr>
          <a:xfrm>
            <a:off x="1500516" y="362405"/>
            <a:ext cx="8896634" cy="705063"/>
          </a:xfrm>
          <a:prstGeom prst="rect">
            <a:avLst/>
          </a:prstGeom>
          <a:ln w="28575">
            <a:solidFill>
              <a:schemeClr val="accent2"/>
            </a:solidFill>
          </a:ln>
        </p:spPr>
        <p:txBody>
          <a:bodyPr vert="horz" wrap="square" lIns="0" tIns="27684" rIns="0" bIns="0" rtlCol="0">
            <a:spAutoFit/>
          </a:bodyPr>
          <a:lstStyle/>
          <a:p>
            <a:pPr marL="25168" algn="ctr">
              <a:spcBef>
                <a:spcPts val="218"/>
              </a:spcBef>
            </a:pPr>
            <a:r>
              <a:rPr lang="en-US" sz="4400" b="1" spc="30" dirty="0">
                <a:latin typeface="+mj-lt"/>
                <a:cs typeface="Arial"/>
                <a:hlinkClick r:id="rId2" action="ppaction://hlinksldjump">
                  <a:extLst>
                    <a:ext uri="{A12FA001-AC4F-418D-AE19-62706E023703}">
                      <ahyp:hlinkClr xmlns:ahyp="http://schemas.microsoft.com/office/drawing/2018/hyperlinkcolor" val="tx"/>
                    </a:ext>
                  </a:extLst>
                </a:hlinkClick>
              </a:rPr>
              <a:t>REGULARIZATION: </a:t>
            </a:r>
            <a:r>
              <a:rPr lang="en-US" sz="4400" b="1" spc="30" dirty="0">
                <a:latin typeface="+mj-lt"/>
                <a:cs typeface="Arial"/>
                <a:hlinkClick r:id="" action="ppaction://noaction">
                  <a:extLst>
                    <a:ext uri="{A12FA001-AC4F-418D-AE19-62706E023703}">
                      <ahyp:hlinkClr xmlns:ahyp="http://schemas.microsoft.com/office/drawing/2018/hyperlinkcolor" val="tx"/>
                    </a:ext>
                  </a:extLst>
                </a:hlinkClick>
              </a:rPr>
              <a:t>RIDGE</a:t>
            </a:r>
            <a:r>
              <a:rPr lang="en-US" sz="4400" b="1" spc="59" dirty="0">
                <a:latin typeface="+mj-lt"/>
                <a:cs typeface="Arial"/>
                <a:hlinkClick r:id="" action="ppaction://noaction">
                  <a:extLst>
                    <a:ext uri="{A12FA001-AC4F-418D-AE19-62706E023703}">
                      <ahyp:hlinkClr xmlns:ahyp="http://schemas.microsoft.com/office/drawing/2018/hyperlinkcolor" val="tx"/>
                    </a:ext>
                  </a:extLst>
                </a:hlinkClick>
              </a:rPr>
              <a:t> </a:t>
            </a:r>
            <a:r>
              <a:rPr lang="en-US" sz="4400" b="1" spc="30" dirty="0">
                <a:latin typeface="+mj-lt"/>
                <a:cs typeface="Arial"/>
                <a:hlinkClick r:id="" action="ppaction://noaction">
                  <a:extLst>
                    <a:ext uri="{A12FA001-AC4F-418D-AE19-62706E023703}">
                      <ahyp:hlinkClr xmlns:ahyp="http://schemas.microsoft.com/office/drawing/2018/hyperlinkcolor" val="tx"/>
                    </a:ext>
                  </a:extLst>
                </a:hlinkClick>
              </a:rPr>
              <a:t>REGRESSION</a:t>
            </a:r>
            <a:endParaRPr lang="en-US" sz="4400" b="1" dirty="0">
              <a:latin typeface="+mj-lt"/>
              <a:cs typeface="Arial"/>
            </a:endParaRPr>
          </a:p>
        </p:txBody>
      </p:sp>
      <p:pic>
        <p:nvPicPr>
          <p:cNvPr id="359" name="Picture 2" descr="Image result for rutgers university logo">
            <a:extLst>
              <a:ext uri="{FF2B5EF4-FFF2-40B4-BE49-F238E27FC236}">
                <a16:creationId xmlns:a16="http://schemas.microsoft.com/office/drawing/2014/main" id="{4FF80750-863C-405F-86DB-5B17ED2E70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6030" y="1461572"/>
            <a:ext cx="8498012" cy="515314"/>
          </a:xfrm>
          <a:prstGeom prst="rect">
            <a:avLst/>
          </a:prstGeom>
        </p:spPr>
        <p:txBody>
          <a:bodyPr vert="horz" wrap="square" lIns="0" tIns="22650" rIns="0" bIns="0" rtlCol="0" anchor="ctr">
            <a:spAutoFit/>
          </a:bodyPr>
          <a:lstStyle/>
          <a:p>
            <a:pPr marL="25168">
              <a:lnSpc>
                <a:spcPct val="100000"/>
              </a:lnSpc>
              <a:spcBef>
                <a:spcPts val="178"/>
              </a:spcBef>
            </a:pPr>
            <a:r>
              <a:rPr sz="3200" b="1" spc="-10" dirty="0"/>
              <a:t>Ridge </a:t>
            </a:r>
            <a:r>
              <a:rPr sz="3200" b="1" spc="-20" dirty="0"/>
              <a:t>Regression </a:t>
            </a:r>
            <a:r>
              <a:rPr sz="3200" b="1" spc="-10" dirty="0"/>
              <a:t>in</a:t>
            </a:r>
            <a:r>
              <a:rPr sz="3200" b="1" spc="-99" dirty="0"/>
              <a:t> </a:t>
            </a:r>
            <a:r>
              <a:rPr sz="3200" b="1" spc="-20" dirty="0"/>
              <a:t>R</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27</a:t>
            </a:fld>
            <a:endParaRPr dirty="0"/>
          </a:p>
        </p:txBody>
      </p:sp>
      <p:sp>
        <p:nvSpPr>
          <p:cNvPr id="3" name="object 3"/>
          <p:cNvSpPr/>
          <p:nvPr/>
        </p:nvSpPr>
        <p:spPr>
          <a:xfrm>
            <a:off x="1428751" y="2308414"/>
            <a:ext cx="9260542" cy="3397647"/>
          </a:xfrm>
          <a:custGeom>
            <a:avLst/>
            <a:gdLst/>
            <a:ahLst/>
            <a:cxnLst/>
            <a:rect l="l" t="t" r="r" b="b"/>
            <a:pathLst>
              <a:path w="3975100" h="1344930">
                <a:moveTo>
                  <a:pt x="0" y="1344790"/>
                </a:moveTo>
                <a:lnTo>
                  <a:pt x="3974820" y="1344790"/>
                </a:lnTo>
                <a:lnTo>
                  <a:pt x="3974820" y="0"/>
                </a:lnTo>
                <a:lnTo>
                  <a:pt x="0" y="0"/>
                </a:lnTo>
                <a:lnTo>
                  <a:pt x="0" y="1344790"/>
                </a:lnTo>
                <a:close/>
              </a:path>
            </a:pathLst>
          </a:custGeom>
          <a:solidFill>
            <a:srgbClr val="F7F7F7"/>
          </a:solidFill>
        </p:spPr>
        <p:txBody>
          <a:bodyPr wrap="square" lIns="0" tIns="0" rIns="0" bIns="0" rtlCol="0"/>
          <a:lstStyle/>
          <a:p>
            <a:endParaRPr sz="3567"/>
          </a:p>
        </p:txBody>
      </p:sp>
      <p:graphicFrame>
        <p:nvGraphicFramePr>
          <p:cNvPr id="4" name="object 4"/>
          <p:cNvGraphicFramePr>
            <a:graphicFrameLocks noGrp="1"/>
          </p:cNvGraphicFramePr>
          <p:nvPr>
            <p:extLst>
              <p:ext uri="{D42A27DB-BD31-4B8C-83A1-F6EECF244321}">
                <p14:modId xmlns:p14="http://schemas.microsoft.com/office/powerpoint/2010/main" val="1137589111"/>
              </p:ext>
            </p:extLst>
          </p:nvPr>
        </p:nvGraphicFramePr>
        <p:xfrm>
          <a:off x="2358780" y="3759134"/>
          <a:ext cx="7877262" cy="1920250"/>
        </p:xfrm>
        <a:graphic>
          <a:graphicData uri="http://schemas.openxmlformats.org/drawingml/2006/table">
            <a:tbl>
              <a:tblPr firstRow="1" bandRow="1">
                <a:tableStyleId>{2D5ABB26-0587-4C30-8999-92F81FD0307C}</a:tableStyleId>
              </a:tblPr>
              <a:tblGrid>
                <a:gridCol w="413997">
                  <a:extLst>
                    <a:ext uri="{9D8B030D-6E8A-4147-A177-3AD203B41FA5}">
                      <a16:colId xmlns:a16="http://schemas.microsoft.com/office/drawing/2014/main" val="20000"/>
                    </a:ext>
                  </a:extLst>
                </a:gridCol>
                <a:gridCol w="2166876">
                  <a:extLst>
                    <a:ext uri="{9D8B030D-6E8A-4147-A177-3AD203B41FA5}">
                      <a16:colId xmlns:a16="http://schemas.microsoft.com/office/drawing/2014/main" val="20001"/>
                    </a:ext>
                  </a:extLst>
                </a:gridCol>
                <a:gridCol w="1353983">
                  <a:extLst>
                    <a:ext uri="{9D8B030D-6E8A-4147-A177-3AD203B41FA5}">
                      <a16:colId xmlns:a16="http://schemas.microsoft.com/office/drawing/2014/main" val="20002"/>
                    </a:ext>
                  </a:extLst>
                </a:gridCol>
                <a:gridCol w="3942406">
                  <a:extLst>
                    <a:ext uri="{9D8B030D-6E8A-4147-A177-3AD203B41FA5}">
                      <a16:colId xmlns:a16="http://schemas.microsoft.com/office/drawing/2014/main" val="20003"/>
                    </a:ext>
                  </a:extLst>
                </a:gridCol>
              </a:tblGrid>
              <a:tr h="256146">
                <a:tc>
                  <a:txBody>
                    <a:bodyPr/>
                    <a:lstStyle/>
                    <a:p>
                      <a:pPr marR="26034" algn="r">
                        <a:lnSpc>
                          <a:spcPts val="90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a:lnSpc>
                          <a:spcPct val="100000"/>
                        </a:lnSpc>
                      </a:pPr>
                      <a:endParaRPr sz="1400">
                        <a:latin typeface="Times New Roman"/>
                        <a:cs typeface="Times New Roman"/>
                      </a:endParaRPr>
                    </a:p>
                  </a:txBody>
                  <a:tcPr marL="0" marR="0" marT="0" marB="0">
                    <a:solidFill>
                      <a:srgbClr val="F7F7F7"/>
                    </a:solidFill>
                  </a:tcPr>
                </a:tc>
                <a:tc>
                  <a:txBody>
                    <a:bodyPr/>
                    <a:lstStyle/>
                    <a:p>
                      <a:pPr marR="26034" algn="r">
                        <a:lnSpc>
                          <a:spcPts val="905"/>
                        </a:lnSpc>
                      </a:pPr>
                      <a:r>
                        <a:rPr sz="1800" dirty="0">
                          <a:solidFill>
                            <a:srgbClr val="575757"/>
                          </a:solidFill>
                          <a:latin typeface="Courier New"/>
                          <a:cs typeface="Courier New"/>
                        </a:rPr>
                        <a:t>1</a:t>
                      </a:r>
                      <a:endParaRPr sz="1800">
                        <a:latin typeface="Courier New"/>
                        <a:cs typeface="Courier New"/>
                      </a:endParaRPr>
                    </a:p>
                  </a:txBody>
                  <a:tcPr marL="0" marR="0" marT="0" marB="0">
                    <a:solidFill>
                      <a:srgbClr val="F7F7F7"/>
                    </a:solidFill>
                  </a:tcPr>
                </a:tc>
                <a:tc>
                  <a:txBody>
                    <a:bodyPr/>
                    <a:lstStyle/>
                    <a:p>
                      <a:pPr marR="1400810" algn="r">
                        <a:lnSpc>
                          <a:spcPts val="905"/>
                        </a:lnSpc>
                      </a:pPr>
                      <a:r>
                        <a:rPr sz="1800" dirty="0">
                          <a:solidFill>
                            <a:srgbClr val="575757"/>
                          </a:solidFill>
                          <a:latin typeface="Courier New"/>
                          <a:cs typeface="Courier New"/>
                        </a:rPr>
                        <a:t>y.test</a:t>
                      </a:r>
                      <a:endParaRPr sz="1800">
                        <a:latin typeface="Courier New"/>
                        <a:cs typeface="Courier New"/>
                      </a:endParaRPr>
                    </a:p>
                  </a:txBody>
                  <a:tcPr marL="0" marR="0" marT="0" marB="0">
                    <a:solidFill>
                      <a:srgbClr val="F7F7F7"/>
                    </a:solidFill>
                  </a:tcPr>
                </a:tc>
                <a:extLst>
                  <a:ext uri="{0D108BD9-81ED-4DB2-BD59-A6C34878D82A}">
                    <a16:rowId xmlns:a16="http://schemas.microsoft.com/office/drawing/2014/main" val="10000"/>
                  </a:ext>
                </a:extLst>
              </a:tr>
              <a:tr h="275804">
                <a:tc>
                  <a:txBody>
                    <a:bodyPr/>
                    <a:lstStyle/>
                    <a:p>
                      <a:pPr marR="26034" algn="r">
                        <a:lnSpc>
                          <a:spcPts val="98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marL="33655">
                        <a:lnSpc>
                          <a:spcPts val="985"/>
                        </a:lnSpc>
                      </a:pPr>
                      <a:r>
                        <a:rPr sz="1800" spc="-5" dirty="0">
                          <a:solidFill>
                            <a:srgbClr val="575757"/>
                          </a:solidFill>
                          <a:latin typeface="Courier New"/>
                          <a:cs typeface="Courier New"/>
                        </a:rPr>
                        <a:t>-Alan</a:t>
                      </a:r>
                      <a:r>
                        <a:rPr sz="1800" spc="-20" dirty="0">
                          <a:solidFill>
                            <a:srgbClr val="575757"/>
                          </a:solidFill>
                          <a:latin typeface="Courier New"/>
                          <a:cs typeface="Courier New"/>
                        </a:rPr>
                        <a:t> </a:t>
                      </a:r>
                      <a:r>
                        <a:rPr sz="1800" spc="-5" dirty="0">
                          <a:solidFill>
                            <a:srgbClr val="575757"/>
                          </a:solidFill>
                          <a:latin typeface="Courier New"/>
                          <a:cs typeface="Courier New"/>
                        </a:rPr>
                        <a:t>Ashby</a:t>
                      </a:r>
                      <a:endParaRPr sz="1800">
                        <a:latin typeface="Courier New"/>
                        <a:cs typeface="Courier New"/>
                      </a:endParaRPr>
                    </a:p>
                  </a:txBody>
                  <a:tcPr marL="0" marR="0" marT="0" marB="0">
                    <a:solidFill>
                      <a:srgbClr val="F7F7F7"/>
                    </a:solidFill>
                  </a:tcPr>
                </a:tc>
                <a:tc>
                  <a:txBody>
                    <a:bodyPr/>
                    <a:lstStyle/>
                    <a:p>
                      <a:pPr marR="26034" algn="r">
                        <a:lnSpc>
                          <a:spcPts val="985"/>
                        </a:lnSpc>
                      </a:pPr>
                      <a:r>
                        <a:rPr sz="1800" dirty="0">
                          <a:solidFill>
                            <a:srgbClr val="575757"/>
                          </a:solidFill>
                          <a:latin typeface="Courier New"/>
                          <a:cs typeface="Courier New"/>
                        </a:rPr>
                        <a:t>390.1766</a:t>
                      </a:r>
                      <a:endParaRPr sz="1800">
                        <a:latin typeface="Courier New"/>
                        <a:cs typeface="Courier New"/>
                      </a:endParaRPr>
                    </a:p>
                  </a:txBody>
                  <a:tcPr marL="0" marR="0" marT="0" marB="0">
                    <a:solidFill>
                      <a:srgbClr val="F7F7F7"/>
                    </a:solidFill>
                  </a:tcPr>
                </a:tc>
                <a:tc>
                  <a:txBody>
                    <a:bodyPr/>
                    <a:lstStyle/>
                    <a:p>
                      <a:pPr marR="1400810" algn="r">
                        <a:lnSpc>
                          <a:spcPts val="985"/>
                        </a:lnSpc>
                      </a:pPr>
                      <a:r>
                        <a:rPr sz="1800" dirty="0">
                          <a:solidFill>
                            <a:srgbClr val="575757"/>
                          </a:solidFill>
                          <a:latin typeface="Courier New"/>
                          <a:cs typeface="Courier New"/>
                        </a:rPr>
                        <a:t>475.000</a:t>
                      </a:r>
                      <a:endParaRPr sz="1800">
                        <a:latin typeface="Courier New"/>
                        <a:cs typeface="Courier New"/>
                      </a:endParaRPr>
                    </a:p>
                  </a:txBody>
                  <a:tcPr marL="0" marR="0" marT="0" marB="0">
                    <a:solidFill>
                      <a:srgbClr val="F7F7F7"/>
                    </a:solidFill>
                  </a:tcPr>
                </a:tc>
                <a:extLst>
                  <a:ext uri="{0D108BD9-81ED-4DB2-BD59-A6C34878D82A}">
                    <a16:rowId xmlns:a16="http://schemas.microsoft.com/office/drawing/2014/main" val="10001"/>
                  </a:ext>
                </a:extLst>
              </a:tr>
              <a:tr h="275804">
                <a:tc>
                  <a:txBody>
                    <a:bodyPr/>
                    <a:lstStyle/>
                    <a:p>
                      <a:pPr marR="26034" algn="r">
                        <a:lnSpc>
                          <a:spcPts val="98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marL="33655">
                        <a:lnSpc>
                          <a:spcPts val="985"/>
                        </a:lnSpc>
                      </a:pPr>
                      <a:r>
                        <a:rPr sz="1800" spc="-5" dirty="0">
                          <a:solidFill>
                            <a:srgbClr val="575757"/>
                          </a:solidFill>
                          <a:latin typeface="Courier New"/>
                          <a:cs typeface="Courier New"/>
                        </a:rPr>
                        <a:t>-Andre</a:t>
                      </a:r>
                      <a:r>
                        <a:rPr sz="1800" spc="-25" dirty="0">
                          <a:solidFill>
                            <a:srgbClr val="575757"/>
                          </a:solidFill>
                          <a:latin typeface="Courier New"/>
                          <a:cs typeface="Courier New"/>
                        </a:rPr>
                        <a:t> </a:t>
                      </a:r>
                      <a:r>
                        <a:rPr sz="1800" spc="-5" dirty="0">
                          <a:solidFill>
                            <a:srgbClr val="575757"/>
                          </a:solidFill>
                          <a:latin typeface="Courier New"/>
                          <a:cs typeface="Courier New"/>
                        </a:rPr>
                        <a:t>Dawson</a:t>
                      </a:r>
                      <a:endParaRPr sz="1800" dirty="0">
                        <a:latin typeface="Courier New"/>
                        <a:cs typeface="Courier New"/>
                      </a:endParaRPr>
                    </a:p>
                  </a:txBody>
                  <a:tcPr marL="0" marR="0" marT="0" marB="0">
                    <a:solidFill>
                      <a:srgbClr val="F7F7F7"/>
                    </a:solidFill>
                  </a:tcPr>
                </a:tc>
                <a:tc>
                  <a:txBody>
                    <a:bodyPr/>
                    <a:lstStyle/>
                    <a:p>
                      <a:pPr marR="26034" algn="r">
                        <a:lnSpc>
                          <a:spcPts val="985"/>
                        </a:lnSpc>
                      </a:pPr>
                      <a:r>
                        <a:rPr sz="1800" dirty="0">
                          <a:solidFill>
                            <a:srgbClr val="575757"/>
                          </a:solidFill>
                          <a:latin typeface="Courier New"/>
                          <a:cs typeface="Courier New"/>
                        </a:rPr>
                        <a:t>1094.5741</a:t>
                      </a:r>
                      <a:endParaRPr sz="1800">
                        <a:latin typeface="Courier New"/>
                        <a:cs typeface="Courier New"/>
                      </a:endParaRPr>
                    </a:p>
                  </a:txBody>
                  <a:tcPr marL="0" marR="0" marT="0" marB="0">
                    <a:solidFill>
                      <a:srgbClr val="F7F7F7"/>
                    </a:solidFill>
                  </a:tcPr>
                </a:tc>
                <a:tc>
                  <a:txBody>
                    <a:bodyPr/>
                    <a:lstStyle/>
                    <a:p>
                      <a:pPr marR="1400810" algn="r">
                        <a:lnSpc>
                          <a:spcPts val="985"/>
                        </a:lnSpc>
                      </a:pPr>
                      <a:r>
                        <a:rPr sz="1800" dirty="0">
                          <a:solidFill>
                            <a:srgbClr val="575757"/>
                          </a:solidFill>
                          <a:latin typeface="Courier New"/>
                          <a:cs typeface="Courier New"/>
                        </a:rPr>
                        <a:t>500.000</a:t>
                      </a:r>
                      <a:endParaRPr sz="1800">
                        <a:latin typeface="Courier New"/>
                        <a:cs typeface="Courier New"/>
                      </a:endParaRPr>
                    </a:p>
                  </a:txBody>
                  <a:tcPr marL="0" marR="0" marT="0" marB="0">
                    <a:solidFill>
                      <a:srgbClr val="F7F7F7"/>
                    </a:solidFill>
                  </a:tcPr>
                </a:tc>
                <a:extLst>
                  <a:ext uri="{0D108BD9-81ED-4DB2-BD59-A6C34878D82A}">
                    <a16:rowId xmlns:a16="http://schemas.microsoft.com/office/drawing/2014/main" val="10002"/>
                  </a:ext>
                </a:extLst>
              </a:tr>
              <a:tr h="275790">
                <a:tc>
                  <a:txBody>
                    <a:bodyPr/>
                    <a:lstStyle/>
                    <a:p>
                      <a:pPr marR="26034" algn="r">
                        <a:lnSpc>
                          <a:spcPts val="98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marL="33655">
                        <a:lnSpc>
                          <a:spcPts val="985"/>
                        </a:lnSpc>
                      </a:pPr>
                      <a:r>
                        <a:rPr sz="1800" spc="-5" dirty="0">
                          <a:solidFill>
                            <a:srgbClr val="575757"/>
                          </a:solidFill>
                          <a:latin typeface="Courier New"/>
                          <a:cs typeface="Courier New"/>
                        </a:rPr>
                        <a:t>-Andre</a:t>
                      </a:r>
                      <a:r>
                        <a:rPr sz="1800" spc="-45" dirty="0">
                          <a:solidFill>
                            <a:srgbClr val="575757"/>
                          </a:solidFill>
                          <a:latin typeface="Courier New"/>
                          <a:cs typeface="Courier New"/>
                        </a:rPr>
                        <a:t> </a:t>
                      </a:r>
                      <a:r>
                        <a:rPr sz="1800" spc="-5" dirty="0">
                          <a:solidFill>
                            <a:srgbClr val="575757"/>
                          </a:solidFill>
                          <a:latin typeface="Courier New"/>
                          <a:cs typeface="Courier New"/>
                        </a:rPr>
                        <a:t>Thornton</a:t>
                      </a:r>
                      <a:endParaRPr sz="1800">
                        <a:latin typeface="Courier New"/>
                        <a:cs typeface="Courier New"/>
                      </a:endParaRPr>
                    </a:p>
                  </a:txBody>
                  <a:tcPr marL="0" marR="0" marT="0" marB="0">
                    <a:solidFill>
                      <a:srgbClr val="F7F7F7"/>
                    </a:solidFill>
                  </a:tcPr>
                </a:tc>
                <a:tc>
                  <a:txBody>
                    <a:bodyPr/>
                    <a:lstStyle/>
                    <a:p>
                      <a:pPr marR="26034" algn="r">
                        <a:lnSpc>
                          <a:spcPts val="985"/>
                        </a:lnSpc>
                      </a:pPr>
                      <a:r>
                        <a:rPr sz="1800" dirty="0">
                          <a:solidFill>
                            <a:srgbClr val="575757"/>
                          </a:solidFill>
                          <a:latin typeface="Courier New"/>
                          <a:cs typeface="Courier New"/>
                        </a:rPr>
                        <a:t>798.5886</a:t>
                      </a:r>
                      <a:endParaRPr sz="1800">
                        <a:latin typeface="Courier New"/>
                        <a:cs typeface="Courier New"/>
                      </a:endParaRPr>
                    </a:p>
                  </a:txBody>
                  <a:tcPr marL="0" marR="0" marT="0" marB="0">
                    <a:solidFill>
                      <a:srgbClr val="F7F7F7"/>
                    </a:solidFill>
                  </a:tcPr>
                </a:tc>
                <a:tc>
                  <a:txBody>
                    <a:bodyPr/>
                    <a:lstStyle/>
                    <a:p>
                      <a:pPr marR="1400810" algn="r">
                        <a:lnSpc>
                          <a:spcPts val="985"/>
                        </a:lnSpc>
                      </a:pPr>
                      <a:r>
                        <a:rPr sz="1800" dirty="0">
                          <a:solidFill>
                            <a:srgbClr val="575757"/>
                          </a:solidFill>
                          <a:latin typeface="Courier New"/>
                          <a:cs typeface="Courier New"/>
                        </a:rPr>
                        <a:t>1100.000</a:t>
                      </a:r>
                      <a:endParaRPr sz="1800" dirty="0">
                        <a:latin typeface="Courier New"/>
                        <a:cs typeface="Courier New"/>
                      </a:endParaRPr>
                    </a:p>
                  </a:txBody>
                  <a:tcPr marL="0" marR="0" marT="0" marB="0">
                    <a:solidFill>
                      <a:srgbClr val="F7F7F7"/>
                    </a:solidFill>
                  </a:tcPr>
                </a:tc>
                <a:extLst>
                  <a:ext uri="{0D108BD9-81ED-4DB2-BD59-A6C34878D82A}">
                    <a16:rowId xmlns:a16="http://schemas.microsoft.com/office/drawing/2014/main" val="10003"/>
                  </a:ext>
                </a:extLst>
              </a:tr>
              <a:tr h="275790">
                <a:tc>
                  <a:txBody>
                    <a:bodyPr/>
                    <a:lstStyle/>
                    <a:p>
                      <a:pPr marR="26034" algn="r">
                        <a:lnSpc>
                          <a:spcPts val="98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marL="33655">
                        <a:lnSpc>
                          <a:spcPts val="985"/>
                        </a:lnSpc>
                      </a:pPr>
                      <a:r>
                        <a:rPr sz="1800" spc="-5" dirty="0">
                          <a:solidFill>
                            <a:srgbClr val="575757"/>
                          </a:solidFill>
                          <a:latin typeface="Courier New"/>
                          <a:cs typeface="Courier New"/>
                        </a:rPr>
                        <a:t>-Alan</a:t>
                      </a:r>
                      <a:r>
                        <a:rPr sz="1800" spc="-30" dirty="0">
                          <a:solidFill>
                            <a:srgbClr val="575757"/>
                          </a:solidFill>
                          <a:latin typeface="Courier New"/>
                          <a:cs typeface="Courier New"/>
                        </a:rPr>
                        <a:t> </a:t>
                      </a:r>
                      <a:r>
                        <a:rPr sz="1800" spc="-5" dirty="0">
                          <a:solidFill>
                            <a:srgbClr val="575757"/>
                          </a:solidFill>
                          <a:latin typeface="Courier New"/>
                          <a:cs typeface="Courier New"/>
                        </a:rPr>
                        <a:t>Trammell</a:t>
                      </a:r>
                      <a:endParaRPr sz="1800" dirty="0">
                        <a:latin typeface="Courier New"/>
                        <a:cs typeface="Courier New"/>
                      </a:endParaRPr>
                    </a:p>
                  </a:txBody>
                  <a:tcPr marL="0" marR="0" marT="0" marB="0">
                    <a:solidFill>
                      <a:srgbClr val="F7F7F7"/>
                    </a:solidFill>
                  </a:tcPr>
                </a:tc>
                <a:tc>
                  <a:txBody>
                    <a:bodyPr/>
                    <a:lstStyle/>
                    <a:p>
                      <a:pPr marR="26034" algn="r">
                        <a:lnSpc>
                          <a:spcPts val="985"/>
                        </a:lnSpc>
                      </a:pPr>
                      <a:r>
                        <a:rPr sz="1800" dirty="0">
                          <a:solidFill>
                            <a:srgbClr val="575757"/>
                          </a:solidFill>
                          <a:latin typeface="Courier New"/>
                          <a:cs typeface="Courier New"/>
                        </a:rPr>
                        <a:t>893.8298</a:t>
                      </a:r>
                      <a:endParaRPr sz="1800">
                        <a:latin typeface="Courier New"/>
                        <a:cs typeface="Courier New"/>
                      </a:endParaRPr>
                    </a:p>
                  </a:txBody>
                  <a:tcPr marL="0" marR="0" marT="0" marB="0">
                    <a:solidFill>
                      <a:srgbClr val="F7F7F7"/>
                    </a:solidFill>
                  </a:tcPr>
                </a:tc>
                <a:tc>
                  <a:txBody>
                    <a:bodyPr/>
                    <a:lstStyle/>
                    <a:p>
                      <a:pPr marR="1400810" algn="r">
                        <a:lnSpc>
                          <a:spcPts val="985"/>
                        </a:lnSpc>
                      </a:pPr>
                      <a:r>
                        <a:rPr sz="1800" dirty="0">
                          <a:solidFill>
                            <a:srgbClr val="575757"/>
                          </a:solidFill>
                          <a:latin typeface="Courier New"/>
                          <a:cs typeface="Courier New"/>
                        </a:rPr>
                        <a:t>517.143</a:t>
                      </a:r>
                      <a:endParaRPr sz="1800">
                        <a:latin typeface="Courier New"/>
                        <a:cs typeface="Courier New"/>
                      </a:endParaRPr>
                    </a:p>
                  </a:txBody>
                  <a:tcPr marL="0" marR="0" marT="0" marB="0">
                    <a:solidFill>
                      <a:srgbClr val="F7F7F7"/>
                    </a:solidFill>
                  </a:tcPr>
                </a:tc>
                <a:extLst>
                  <a:ext uri="{0D108BD9-81ED-4DB2-BD59-A6C34878D82A}">
                    <a16:rowId xmlns:a16="http://schemas.microsoft.com/office/drawing/2014/main" val="10004"/>
                  </a:ext>
                </a:extLst>
              </a:tr>
              <a:tr h="275804">
                <a:tc>
                  <a:txBody>
                    <a:bodyPr/>
                    <a:lstStyle/>
                    <a:p>
                      <a:pPr marR="26034" algn="r">
                        <a:lnSpc>
                          <a:spcPts val="98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marL="33655">
                        <a:lnSpc>
                          <a:spcPts val="985"/>
                        </a:lnSpc>
                      </a:pPr>
                      <a:r>
                        <a:rPr sz="1800" spc="-5" dirty="0">
                          <a:solidFill>
                            <a:srgbClr val="575757"/>
                          </a:solidFill>
                          <a:latin typeface="Courier New"/>
                          <a:cs typeface="Courier New"/>
                        </a:rPr>
                        <a:t>-Barry</a:t>
                      </a:r>
                      <a:r>
                        <a:rPr sz="1800" spc="-20" dirty="0">
                          <a:solidFill>
                            <a:srgbClr val="575757"/>
                          </a:solidFill>
                          <a:latin typeface="Courier New"/>
                          <a:cs typeface="Courier New"/>
                        </a:rPr>
                        <a:t> </a:t>
                      </a:r>
                      <a:r>
                        <a:rPr sz="1800" spc="-5" dirty="0">
                          <a:solidFill>
                            <a:srgbClr val="575757"/>
                          </a:solidFill>
                          <a:latin typeface="Courier New"/>
                          <a:cs typeface="Courier New"/>
                        </a:rPr>
                        <a:t>Bonds</a:t>
                      </a:r>
                      <a:endParaRPr sz="1800">
                        <a:latin typeface="Courier New"/>
                        <a:cs typeface="Courier New"/>
                      </a:endParaRPr>
                    </a:p>
                  </a:txBody>
                  <a:tcPr marL="0" marR="0" marT="0" marB="0">
                    <a:solidFill>
                      <a:srgbClr val="F7F7F7"/>
                    </a:solidFill>
                  </a:tcPr>
                </a:tc>
                <a:tc>
                  <a:txBody>
                    <a:bodyPr/>
                    <a:lstStyle/>
                    <a:p>
                      <a:pPr marR="26034" algn="r">
                        <a:lnSpc>
                          <a:spcPts val="985"/>
                        </a:lnSpc>
                      </a:pPr>
                      <a:r>
                        <a:rPr sz="1800" dirty="0">
                          <a:solidFill>
                            <a:srgbClr val="575757"/>
                          </a:solidFill>
                          <a:latin typeface="Courier New"/>
                          <a:cs typeface="Courier New"/>
                        </a:rPr>
                        <a:t>518.9105</a:t>
                      </a:r>
                      <a:endParaRPr sz="1800">
                        <a:latin typeface="Courier New"/>
                        <a:cs typeface="Courier New"/>
                      </a:endParaRPr>
                    </a:p>
                  </a:txBody>
                  <a:tcPr marL="0" marR="0" marT="0" marB="0">
                    <a:solidFill>
                      <a:srgbClr val="F7F7F7"/>
                    </a:solidFill>
                  </a:tcPr>
                </a:tc>
                <a:tc>
                  <a:txBody>
                    <a:bodyPr/>
                    <a:lstStyle/>
                    <a:p>
                      <a:pPr marR="1400810" algn="r">
                        <a:lnSpc>
                          <a:spcPts val="985"/>
                        </a:lnSpc>
                      </a:pPr>
                      <a:r>
                        <a:rPr sz="1800" dirty="0">
                          <a:solidFill>
                            <a:srgbClr val="575757"/>
                          </a:solidFill>
                          <a:latin typeface="Courier New"/>
                          <a:cs typeface="Courier New"/>
                        </a:rPr>
                        <a:t>100.000</a:t>
                      </a:r>
                      <a:endParaRPr sz="1800">
                        <a:latin typeface="Courier New"/>
                        <a:cs typeface="Courier New"/>
                      </a:endParaRPr>
                    </a:p>
                  </a:txBody>
                  <a:tcPr marL="0" marR="0" marT="0" marB="0">
                    <a:solidFill>
                      <a:srgbClr val="F7F7F7"/>
                    </a:solidFill>
                  </a:tcPr>
                </a:tc>
                <a:extLst>
                  <a:ext uri="{0D108BD9-81ED-4DB2-BD59-A6C34878D82A}">
                    <a16:rowId xmlns:a16="http://schemas.microsoft.com/office/drawing/2014/main" val="10005"/>
                  </a:ext>
                </a:extLst>
              </a:tr>
              <a:tr h="285112">
                <a:tc>
                  <a:txBody>
                    <a:bodyPr/>
                    <a:lstStyle/>
                    <a:p>
                      <a:pPr marR="26034" algn="r">
                        <a:lnSpc>
                          <a:spcPts val="985"/>
                        </a:lnSpc>
                      </a:pPr>
                      <a:r>
                        <a:rPr sz="1800" dirty="0">
                          <a:solidFill>
                            <a:srgbClr val="575757"/>
                          </a:solidFill>
                          <a:latin typeface="Courier New"/>
                          <a:cs typeface="Courier New"/>
                        </a:rPr>
                        <a:t>##</a:t>
                      </a:r>
                      <a:endParaRPr sz="1800">
                        <a:latin typeface="Courier New"/>
                        <a:cs typeface="Courier New"/>
                      </a:endParaRPr>
                    </a:p>
                  </a:txBody>
                  <a:tcPr marL="0" marR="0" marT="0" marB="0">
                    <a:solidFill>
                      <a:srgbClr val="F7F7F7"/>
                    </a:solidFill>
                  </a:tcPr>
                </a:tc>
                <a:tc>
                  <a:txBody>
                    <a:bodyPr/>
                    <a:lstStyle/>
                    <a:p>
                      <a:pPr marL="33655">
                        <a:lnSpc>
                          <a:spcPts val="985"/>
                        </a:lnSpc>
                      </a:pPr>
                      <a:r>
                        <a:rPr sz="1800" spc="-5" dirty="0">
                          <a:solidFill>
                            <a:srgbClr val="575757"/>
                          </a:solidFill>
                          <a:latin typeface="Courier New"/>
                          <a:cs typeface="Courier New"/>
                        </a:rPr>
                        <a:t>-Bob</a:t>
                      </a:r>
                      <a:r>
                        <a:rPr sz="1800" spc="-20" dirty="0">
                          <a:solidFill>
                            <a:srgbClr val="575757"/>
                          </a:solidFill>
                          <a:latin typeface="Courier New"/>
                          <a:cs typeface="Courier New"/>
                        </a:rPr>
                        <a:t> </a:t>
                      </a:r>
                      <a:r>
                        <a:rPr sz="1800" spc="-5" dirty="0">
                          <a:solidFill>
                            <a:srgbClr val="575757"/>
                          </a:solidFill>
                          <a:latin typeface="Courier New"/>
                          <a:cs typeface="Courier New"/>
                        </a:rPr>
                        <a:t>Dernier</a:t>
                      </a:r>
                      <a:endParaRPr sz="1800">
                        <a:latin typeface="Courier New"/>
                        <a:cs typeface="Courier New"/>
                      </a:endParaRPr>
                    </a:p>
                  </a:txBody>
                  <a:tcPr marL="0" marR="0" marT="0" marB="0">
                    <a:solidFill>
                      <a:srgbClr val="F7F7F7"/>
                    </a:solidFill>
                  </a:tcPr>
                </a:tc>
                <a:tc>
                  <a:txBody>
                    <a:bodyPr/>
                    <a:lstStyle/>
                    <a:p>
                      <a:pPr marR="26034" algn="r">
                        <a:lnSpc>
                          <a:spcPts val="985"/>
                        </a:lnSpc>
                      </a:pPr>
                      <a:r>
                        <a:rPr sz="1800" dirty="0">
                          <a:solidFill>
                            <a:srgbClr val="575757"/>
                          </a:solidFill>
                          <a:latin typeface="Courier New"/>
                          <a:cs typeface="Courier New"/>
                        </a:rPr>
                        <a:t>353.4100</a:t>
                      </a:r>
                      <a:endParaRPr sz="1800">
                        <a:latin typeface="Courier New"/>
                        <a:cs typeface="Courier New"/>
                      </a:endParaRPr>
                    </a:p>
                  </a:txBody>
                  <a:tcPr marL="0" marR="0" marT="0" marB="0">
                    <a:solidFill>
                      <a:srgbClr val="F7F7F7"/>
                    </a:solidFill>
                  </a:tcPr>
                </a:tc>
                <a:tc>
                  <a:txBody>
                    <a:bodyPr/>
                    <a:lstStyle/>
                    <a:p>
                      <a:pPr marR="1400810" algn="r">
                        <a:lnSpc>
                          <a:spcPts val="985"/>
                        </a:lnSpc>
                      </a:pPr>
                      <a:r>
                        <a:rPr sz="1800" dirty="0">
                          <a:solidFill>
                            <a:srgbClr val="575757"/>
                          </a:solidFill>
                          <a:latin typeface="Courier New"/>
                          <a:cs typeface="Courier New"/>
                        </a:rPr>
                        <a:t>708.333</a:t>
                      </a:r>
                      <a:endParaRPr sz="1800" dirty="0">
                        <a:latin typeface="Courier New"/>
                        <a:cs typeface="Courier New"/>
                      </a:endParaRPr>
                    </a:p>
                  </a:txBody>
                  <a:tcPr marL="0" marR="0" marT="0" marB="0">
                    <a:solidFill>
                      <a:srgbClr val="F7F7F7"/>
                    </a:solidFill>
                  </a:tcPr>
                </a:tc>
                <a:extLst>
                  <a:ext uri="{0D108BD9-81ED-4DB2-BD59-A6C34878D82A}">
                    <a16:rowId xmlns:a16="http://schemas.microsoft.com/office/drawing/2014/main" val="10006"/>
                  </a:ext>
                </a:extLst>
              </a:tr>
            </a:tbl>
          </a:graphicData>
        </a:graphic>
      </p:graphicFrame>
      <p:sp>
        <p:nvSpPr>
          <p:cNvPr id="5" name="object 5"/>
          <p:cNvSpPr txBox="1"/>
          <p:nvPr/>
        </p:nvSpPr>
        <p:spPr>
          <a:xfrm>
            <a:off x="2000779" y="2335111"/>
            <a:ext cx="8593263" cy="1333226"/>
          </a:xfrm>
          <a:prstGeom prst="rect">
            <a:avLst/>
          </a:prstGeom>
        </p:spPr>
        <p:txBody>
          <a:bodyPr vert="horz" wrap="square" lIns="0" tIns="78018" rIns="0" bIns="0" rtlCol="0">
            <a:spAutoFit/>
          </a:bodyPr>
          <a:lstStyle/>
          <a:p>
            <a:pPr marL="442312" marR="507125" indent="-342900">
              <a:lnSpc>
                <a:spcPts val="2180"/>
              </a:lnSpc>
              <a:spcBef>
                <a:spcPts val="614"/>
              </a:spcBef>
              <a:buFont typeface="Arial" panose="020B0604020202020204" pitchFamily="34" charset="0"/>
              <a:buChar char="•"/>
            </a:pPr>
            <a:r>
              <a:rPr sz="2180" spc="-20" dirty="0">
                <a:latin typeface="Courier New"/>
                <a:cs typeface="Courier New"/>
              </a:rPr>
              <a:t>predict(model, newx=x, s=lambda) </a:t>
            </a:r>
            <a:r>
              <a:rPr sz="1883" spc="20" dirty="0">
                <a:latin typeface="Arial"/>
                <a:cs typeface="Arial"/>
              </a:rPr>
              <a:t>makes </a:t>
            </a:r>
            <a:r>
              <a:rPr sz="1883" spc="20" dirty="0">
                <a:solidFill>
                  <a:srgbClr val="1F598C"/>
                </a:solidFill>
                <a:latin typeface="Arial"/>
                <a:cs typeface="Arial"/>
              </a:rPr>
              <a:t>predictions</a:t>
            </a:r>
            <a:r>
              <a:rPr sz="1883" spc="-168" dirty="0">
                <a:solidFill>
                  <a:srgbClr val="1F598C"/>
                </a:solidFill>
                <a:latin typeface="Arial"/>
                <a:cs typeface="Arial"/>
              </a:rPr>
              <a:t> </a:t>
            </a:r>
            <a:r>
              <a:rPr sz="1883" dirty="0">
                <a:latin typeface="Arial"/>
                <a:cs typeface="Arial"/>
              </a:rPr>
              <a:t>for  </a:t>
            </a:r>
            <a:r>
              <a:rPr sz="1883" spc="20" dirty="0">
                <a:latin typeface="Arial"/>
                <a:cs typeface="Arial"/>
              </a:rPr>
              <a:t>new </a:t>
            </a:r>
            <a:r>
              <a:rPr sz="1883" spc="30" dirty="0">
                <a:latin typeface="Arial"/>
                <a:cs typeface="Arial"/>
              </a:rPr>
              <a:t>data </a:t>
            </a:r>
            <a:r>
              <a:rPr sz="2180" spc="-20" dirty="0">
                <a:latin typeface="Courier New"/>
                <a:cs typeface="Courier New"/>
              </a:rPr>
              <a:t>x</a:t>
            </a:r>
            <a:r>
              <a:rPr sz="2180" spc="-860" dirty="0">
                <a:latin typeface="Courier New"/>
                <a:cs typeface="Courier New"/>
              </a:rPr>
              <a:t> </a:t>
            </a:r>
            <a:r>
              <a:rPr sz="1883" spc="30" dirty="0">
                <a:latin typeface="Arial"/>
                <a:cs typeface="Arial"/>
              </a:rPr>
              <a:t>and a </a:t>
            </a:r>
            <a:r>
              <a:rPr sz="1883" spc="20" dirty="0">
                <a:latin typeface="Arial"/>
                <a:cs typeface="Arial"/>
              </a:rPr>
              <a:t>specific </a:t>
            </a:r>
            <a:r>
              <a:rPr sz="2180" i="1" spc="168" dirty="0">
                <a:latin typeface="Calibri"/>
                <a:cs typeface="Calibri"/>
              </a:rPr>
              <a:t>λ</a:t>
            </a:r>
            <a:endParaRPr sz="2180" dirty="0">
              <a:latin typeface="Calibri"/>
              <a:cs typeface="Calibri"/>
            </a:endParaRPr>
          </a:p>
          <a:p>
            <a:pPr marL="393873">
              <a:spcBef>
                <a:spcPts val="1130"/>
              </a:spcBef>
            </a:pPr>
            <a:r>
              <a:rPr sz="1784" spc="-10" dirty="0">
                <a:solidFill>
                  <a:srgbClr val="575757"/>
                </a:solidFill>
                <a:latin typeface="Courier New"/>
                <a:cs typeface="Courier New"/>
              </a:rPr>
              <a:t>pred.ridge </a:t>
            </a:r>
            <a:r>
              <a:rPr sz="1784" spc="-10" dirty="0">
                <a:solidFill>
                  <a:srgbClr val="AF5A64"/>
                </a:solidFill>
                <a:latin typeface="Courier New"/>
                <a:cs typeface="Courier New"/>
              </a:rPr>
              <a:t>&lt;- </a:t>
            </a:r>
            <a:r>
              <a:rPr sz="1784" b="1" spc="-10" dirty="0">
                <a:solidFill>
                  <a:srgbClr val="BB5A64"/>
                </a:solidFill>
                <a:latin typeface="Courier New"/>
                <a:cs typeface="Courier New"/>
              </a:rPr>
              <a:t>predict</a:t>
            </a:r>
            <a:r>
              <a:rPr sz="1784" spc="-10" dirty="0">
                <a:solidFill>
                  <a:srgbClr val="575757"/>
                </a:solidFill>
                <a:latin typeface="Courier New"/>
                <a:cs typeface="Courier New"/>
              </a:rPr>
              <a:t>(cv.ridge, </a:t>
            </a:r>
            <a:r>
              <a:rPr sz="1784" spc="-10" dirty="0">
                <a:solidFill>
                  <a:srgbClr val="54AA54"/>
                </a:solidFill>
                <a:latin typeface="Courier New"/>
                <a:cs typeface="Courier New"/>
              </a:rPr>
              <a:t>newx</a:t>
            </a:r>
            <a:r>
              <a:rPr sz="1784" spc="-10" dirty="0">
                <a:solidFill>
                  <a:srgbClr val="575757"/>
                </a:solidFill>
                <a:latin typeface="Courier New"/>
                <a:cs typeface="Courier New"/>
              </a:rPr>
              <a:t>=x.test,</a:t>
            </a:r>
            <a:r>
              <a:rPr sz="1784" spc="89" dirty="0">
                <a:solidFill>
                  <a:srgbClr val="575757"/>
                </a:solidFill>
                <a:latin typeface="Courier New"/>
                <a:cs typeface="Courier New"/>
              </a:rPr>
              <a:t> </a:t>
            </a:r>
            <a:r>
              <a:rPr sz="1784" spc="-10" dirty="0">
                <a:solidFill>
                  <a:srgbClr val="54AA54"/>
                </a:solidFill>
                <a:latin typeface="Courier New"/>
                <a:cs typeface="Courier New"/>
              </a:rPr>
              <a:t>s</a:t>
            </a:r>
            <a:r>
              <a:rPr sz="1784" spc="-10" dirty="0">
                <a:solidFill>
                  <a:srgbClr val="575757"/>
                </a:solidFill>
                <a:latin typeface="Courier New"/>
                <a:cs typeface="Courier New"/>
              </a:rPr>
              <a:t>=</a:t>
            </a:r>
            <a:r>
              <a:rPr sz="1784" spc="-10" dirty="0">
                <a:solidFill>
                  <a:srgbClr val="307DCC"/>
                </a:solidFill>
                <a:latin typeface="Courier New"/>
                <a:cs typeface="Courier New"/>
              </a:rPr>
              <a:t>"lambda.min"</a:t>
            </a:r>
            <a:r>
              <a:rPr sz="1784" spc="-10" dirty="0">
                <a:solidFill>
                  <a:srgbClr val="575757"/>
                </a:solidFill>
                <a:latin typeface="Courier New"/>
                <a:cs typeface="Courier New"/>
              </a:rPr>
              <a:t>)</a:t>
            </a:r>
            <a:endParaRPr sz="1784" dirty="0">
              <a:latin typeface="Courier New"/>
              <a:cs typeface="Courier New"/>
            </a:endParaRPr>
          </a:p>
          <a:p>
            <a:pPr marL="393873">
              <a:spcBef>
                <a:spcPts val="30"/>
              </a:spcBef>
            </a:pPr>
            <a:r>
              <a:rPr sz="1784" b="1" spc="-10" dirty="0">
                <a:solidFill>
                  <a:srgbClr val="BB5A64"/>
                </a:solidFill>
                <a:latin typeface="Courier New"/>
                <a:cs typeface="Courier New"/>
              </a:rPr>
              <a:t>head</a:t>
            </a:r>
            <a:r>
              <a:rPr sz="1784" spc="-10" dirty="0">
                <a:solidFill>
                  <a:srgbClr val="575757"/>
                </a:solidFill>
                <a:latin typeface="Courier New"/>
                <a:cs typeface="Courier New"/>
              </a:rPr>
              <a:t>(</a:t>
            </a:r>
            <a:r>
              <a:rPr sz="1784" b="1" spc="-10" dirty="0">
                <a:solidFill>
                  <a:srgbClr val="BB5A64"/>
                </a:solidFill>
                <a:latin typeface="Courier New"/>
                <a:cs typeface="Courier New"/>
              </a:rPr>
              <a:t>cbind</a:t>
            </a:r>
            <a:r>
              <a:rPr sz="1784" spc="-10" dirty="0">
                <a:solidFill>
                  <a:srgbClr val="575757"/>
                </a:solidFill>
                <a:latin typeface="Courier New"/>
                <a:cs typeface="Courier New"/>
              </a:rPr>
              <a:t>(pred.ridge,</a:t>
            </a:r>
            <a:r>
              <a:rPr sz="1784" spc="-20" dirty="0">
                <a:solidFill>
                  <a:srgbClr val="575757"/>
                </a:solidFill>
                <a:latin typeface="Courier New"/>
                <a:cs typeface="Courier New"/>
              </a:rPr>
              <a:t> </a:t>
            </a:r>
            <a:r>
              <a:rPr sz="1784" spc="-10" dirty="0">
                <a:solidFill>
                  <a:srgbClr val="575757"/>
                </a:solidFill>
                <a:latin typeface="Courier New"/>
                <a:cs typeface="Courier New"/>
              </a:rPr>
              <a:t>y.test))</a:t>
            </a:r>
            <a:endParaRPr sz="1784" dirty="0">
              <a:latin typeface="Courier New"/>
              <a:cs typeface="Courier New"/>
            </a:endParaRPr>
          </a:p>
        </p:txBody>
      </p:sp>
      <p:sp>
        <p:nvSpPr>
          <p:cNvPr id="6" name="object 6"/>
          <p:cNvSpPr txBox="1"/>
          <p:nvPr/>
        </p:nvSpPr>
        <p:spPr>
          <a:xfrm>
            <a:off x="2000779" y="5649059"/>
            <a:ext cx="4893718" cy="322796"/>
          </a:xfrm>
          <a:prstGeom prst="rect">
            <a:avLst/>
          </a:prstGeom>
        </p:spPr>
        <p:txBody>
          <a:bodyPr vert="horz" wrap="square" lIns="0" tIns="32717" rIns="0" bIns="0" rtlCol="0">
            <a:spAutoFit/>
          </a:bodyPr>
          <a:lstStyle/>
          <a:p>
            <a:pPr marL="418403" indent="-342900">
              <a:spcBef>
                <a:spcPts val="258"/>
              </a:spcBef>
              <a:buFont typeface="Arial" panose="020B0604020202020204" pitchFamily="34" charset="0"/>
              <a:buChar char="•"/>
            </a:pPr>
            <a:r>
              <a:rPr sz="1883" spc="30" dirty="0">
                <a:solidFill>
                  <a:srgbClr val="1F598C"/>
                </a:solidFill>
                <a:latin typeface="Arial"/>
                <a:cs typeface="Arial"/>
              </a:rPr>
              <a:t>Mean </a:t>
            </a:r>
            <a:r>
              <a:rPr sz="1883" spc="20" dirty="0">
                <a:solidFill>
                  <a:srgbClr val="1F598C"/>
                </a:solidFill>
                <a:latin typeface="Arial"/>
                <a:cs typeface="Arial"/>
              </a:rPr>
              <a:t>absolute </a:t>
            </a:r>
            <a:r>
              <a:rPr sz="1883" spc="30" dirty="0">
                <a:solidFill>
                  <a:srgbClr val="1F598C"/>
                </a:solidFill>
                <a:latin typeface="Arial"/>
                <a:cs typeface="Arial"/>
              </a:rPr>
              <a:t>percentage </a:t>
            </a:r>
            <a:r>
              <a:rPr sz="1883" spc="20" dirty="0">
                <a:solidFill>
                  <a:srgbClr val="1F598C"/>
                </a:solidFill>
                <a:latin typeface="Arial"/>
                <a:cs typeface="Arial"/>
              </a:rPr>
              <a:t>error</a:t>
            </a:r>
            <a:r>
              <a:rPr sz="1883" spc="-357" dirty="0">
                <a:solidFill>
                  <a:srgbClr val="1F598C"/>
                </a:solidFill>
                <a:latin typeface="Arial"/>
                <a:cs typeface="Arial"/>
              </a:rPr>
              <a:t> </a:t>
            </a:r>
            <a:r>
              <a:rPr sz="1883" spc="30" dirty="0">
                <a:latin typeface="Arial"/>
                <a:cs typeface="Arial"/>
              </a:rPr>
              <a:t>(MAPE)</a:t>
            </a:r>
            <a:endParaRPr sz="1883" dirty="0">
              <a:latin typeface="Arial"/>
              <a:cs typeface="Arial"/>
            </a:endParaRPr>
          </a:p>
        </p:txBody>
      </p:sp>
      <p:sp>
        <p:nvSpPr>
          <p:cNvPr id="7" name="object 7"/>
          <p:cNvSpPr txBox="1"/>
          <p:nvPr/>
        </p:nvSpPr>
        <p:spPr>
          <a:xfrm>
            <a:off x="2358780" y="6023720"/>
            <a:ext cx="7877262" cy="697755"/>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mean</a:t>
            </a:r>
            <a:r>
              <a:rPr sz="1784" spc="-10" dirty="0">
                <a:solidFill>
                  <a:srgbClr val="575757"/>
                </a:solidFill>
                <a:latin typeface="Courier New"/>
                <a:cs typeface="Courier New"/>
              </a:rPr>
              <a:t>(</a:t>
            </a:r>
            <a:r>
              <a:rPr sz="1784" b="1" spc="-10" dirty="0">
                <a:solidFill>
                  <a:srgbClr val="BB5A64"/>
                </a:solidFill>
                <a:latin typeface="Courier New"/>
                <a:cs typeface="Courier New"/>
              </a:rPr>
              <a:t>abs</a:t>
            </a:r>
            <a:r>
              <a:rPr sz="1784" spc="-10" dirty="0">
                <a:solidFill>
                  <a:srgbClr val="575757"/>
                </a:solidFill>
                <a:latin typeface="Courier New"/>
                <a:cs typeface="Courier New"/>
              </a:rPr>
              <a:t>((y.test </a:t>
            </a:r>
            <a:r>
              <a:rPr sz="1784" spc="-10" dirty="0">
                <a:latin typeface="Courier New"/>
                <a:cs typeface="Courier New"/>
              </a:rPr>
              <a:t>- </a:t>
            </a:r>
            <a:r>
              <a:rPr sz="1784" spc="-10" dirty="0">
                <a:solidFill>
                  <a:srgbClr val="575757"/>
                </a:solidFill>
                <a:latin typeface="Courier New"/>
                <a:cs typeface="Courier New"/>
              </a:rPr>
              <a:t>pred.ridge)</a:t>
            </a:r>
            <a:r>
              <a:rPr sz="1784" spc="-10" dirty="0">
                <a:latin typeface="Courier New"/>
                <a:cs typeface="Courier New"/>
              </a:rPr>
              <a:t>/</a:t>
            </a:r>
            <a:r>
              <a:rPr sz="1784" spc="-10" dirty="0">
                <a:solidFill>
                  <a:srgbClr val="575757"/>
                </a:solidFill>
                <a:latin typeface="Courier New"/>
                <a:cs typeface="Courier New"/>
              </a:rPr>
              <a:t>y.test))</a:t>
            </a:r>
            <a:endParaRPr sz="1784" dirty="0">
              <a:latin typeface="Courier New"/>
              <a:cs typeface="Courier New"/>
            </a:endParaRPr>
          </a:p>
          <a:p>
            <a:pPr marL="74244">
              <a:spcBef>
                <a:spcPts val="1209"/>
              </a:spcBef>
            </a:pPr>
            <a:r>
              <a:rPr sz="1784" spc="-10" dirty="0">
                <a:solidFill>
                  <a:srgbClr val="575757"/>
                </a:solidFill>
                <a:latin typeface="Courier New"/>
                <a:cs typeface="Courier New"/>
              </a:rPr>
              <a:t>## [1]</a:t>
            </a:r>
            <a:r>
              <a:rPr sz="1784" spc="-20" dirty="0">
                <a:solidFill>
                  <a:srgbClr val="575757"/>
                </a:solidFill>
                <a:latin typeface="Courier New"/>
                <a:cs typeface="Courier New"/>
              </a:rPr>
              <a:t> </a:t>
            </a:r>
            <a:r>
              <a:rPr sz="1784" spc="-10" dirty="0">
                <a:solidFill>
                  <a:srgbClr val="575757"/>
                </a:solidFill>
                <a:latin typeface="Courier New"/>
                <a:cs typeface="Courier New"/>
              </a:rPr>
              <a:t>0.6811053</a:t>
            </a:r>
            <a:endParaRPr sz="1784" dirty="0">
              <a:latin typeface="Courier New"/>
              <a:cs typeface="Courier New"/>
            </a:endParaRPr>
          </a:p>
        </p:txBody>
      </p:sp>
      <p:sp>
        <p:nvSpPr>
          <p:cNvPr id="11" name="object 357">
            <a:extLst>
              <a:ext uri="{FF2B5EF4-FFF2-40B4-BE49-F238E27FC236}">
                <a16:creationId xmlns:a16="http://schemas.microsoft.com/office/drawing/2014/main" id="{941D9E28-0500-4D67-8794-ACE7E336FEF4}"/>
              </a:ext>
            </a:extLst>
          </p:cNvPr>
          <p:cNvSpPr txBox="1"/>
          <p:nvPr/>
        </p:nvSpPr>
        <p:spPr>
          <a:xfrm>
            <a:off x="1647683" y="421407"/>
            <a:ext cx="8896634" cy="705063"/>
          </a:xfrm>
          <a:prstGeom prst="rect">
            <a:avLst/>
          </a:prstGeom>
          <a:ln w="28575">
            <a:solidFill>
              <a:schemeClr val="accent2"/>
            </a:solidFill>
          </a:ln>
        </p:spPr>
        <p:txBody>
          <a:bodyPr vert="horz" wrap="square" lIns="0" tIns="27684" rIns="0" bIns="0" rtlCol="0">
            <a:spAutoFit/>
          </a:bodyPr>
          <a:lstStyle/>
          <a:p>
            <a:pPr marL="25168" algn="ctr">
              <a:spcBef>
                <a:spcPts val="218"/>
              </a:spcBef>
            </a:pPr>
            <a:r>
              <a:rPr lang="en-US" sz="4400" b="1" spc="30" dirty="0">
                <a:latin typeface="+mj-lt"/>
                <a:cs typeface="Arial"/>
                <a:hlinkClick r:id="rId2" action="ppaction://hlinksldjump">
                  <a:extLst>
                    <a:ext uri="{A12FA001-AC4F-418D-AE19-62706E023703}">
                      <ahyp:hlinkClr xmlns:ahyp="http://schemas.microsoft.com/office/drawing/2018/hyperlinkcolor" val="tx"/>
                    </a:ext>
                  </a:extLst>
                </a:hlinkClick>
              </a:rPr>
              <a:t>REGULARIZATION: </a:t>
            </a:r>
            <a:r>
              <a:rPr lang="en-US" sz="4400" b="1" spc="30" dirty="0">
                <a:latin typeface="+mj-lt"/>
                <a:cs typeface="Arial"/>
                <a:hlinkClick r:id="" action="ppaction://noaction">
                  <a:extLst>
                    <a:ext uri="{A12FA001-AC4F-418D-AE19-62706E023703}">
                      <ahyp:hlinkClr xmlns:ahyp="http://schemas.microsoft.com/office/drawing/2018/hyperlinkcolor" val="tx"/>
                    </a:ext>
                  </a:extLst>
                </a:hlinkClick>
              </a:rPr>
              <a:t>RIDGE</a:t>
            </a:r>
            <a:r>
              <a:rPr lang="en-US" sz="4400" b="1" spc="59" dirty="0">
                <a:latin typeface="+mj-lt"/>
                <a:cs typeface="Arial"/>
                <a:hlinkClick r:id="" action="ppaction://noaction">
                  <a:extLst>
                    <a:ext uri="{A12FA001-AC4F-418D-AE19-62706E023703}">
                      <ahyp:hlinkClr xmlns:ahyp="http://schemas.microsoft.com/office/drawing/2018/hyperlinkcolor" val="tx"/>
                    </a:ext>
                  </a:extLst>
                </a:hlinkClick>
              </a:rPr>
              <a:t> </a:t>
            </a:r>
            <a:r>
              <a:rPr lang="en-US" sz="4400" b="1" spc="30" dirty="0">
                <a:latin typeface="+mj-lt"/>
                <a:cs typeface="Arial"/>
                <a:hlinkClick r:id="" action="ppaction://noaction">
                  <a:extLst>
                    <a:ext uri="{A12FA001-AC4F-418D-AE19-62706E023703}">
                      <ahyp:hlinkClr xmlns:ahyp="http://schemas.microsoft.com/office/drawing/2018/hyperlinkcolor" val="tx"/>
                    </a:ext>
                  </a:extLst>
                </a:hlinkClick>
              </a:rPr>
              <a:t>REGRESSION</a:t>
            </a:r>
            <a:endParaRPr lang="en-US" sz="4400" b="1" dirty="0">
              <a:latin typeface="+mj-lt"/>
              <a:cs typeface="Arial"/>
            </a:endParaRPr>
          </a:p>
        </p:txBody>
      </p:sp>
      <p:pic>
        <p:nvPicPr>
          <p:cNvPr id="13" name="Picture 2" descr="Image result for rutgers university logo">
            <a:extLst>
              <a:ext uri="{FF2B5EF4-FFF2-40B4-BE49-F238E27FC236}">
                <a16:creationId xmlns:a16="http://schemas.microsoft.com/office/drawing/2014/main" id="{245DFFB3-059D-417E-A5F4-2C931821A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4244" y="52641"/>
            <a:ext cx="7552460"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10" dirty="0"/>
              <a:t>SCALING OF</a:t>
            </a:r>
            <a:r>
              <a:rPr lang="en-US" b="1" spc="-159" dirty="0"/>
              <a:t> </a:t>
            </a:r>
            <a:r>
              <a:rPr lang="en-US" b="1" spc="-10" dirty="0"/>
              <a:t>ESTIMATES</a:t>
            </a:r>
          </a:p>
        </p:txBody>
      </p:sp>
      <p:sp>
        <p:nvSpPr>
          <p:cNvPr id="18" name="object 18"/>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28</a:t>
            </a:fld>
            <a:endParaRPr dirty="0"/>
          </a:p>
        </p:txBody>
      </p:sp>
      <p:sp>
        <p:nvSpPr>
          <p:cNvPr id="3" name="object 3"/>
          <p:cNvSpPr/>
          <p:nvPr/>
        </p:nvSpPr>
        <p:spPr>
          <a:xfrm>
            <a:off x="2633375" y="3732312"/>
            <a:ext cx="212659" cy="212659"/>
          </a:xfrm>
          <a:custGeom>
            <a:avLst/>
            <a:gdLst/>
            <a:ahLst/>
            <a:cxnLst/>
            <a:rect l="l" t="t" r="r" b="b"/>
            <a:pathLst>
              <a:path w="107315" h="107314">
                <a:moveTo>
                  <a:pt x="0" y="107200"/>
                </a:moveTo>
                <a:lnTo>
                  <a:pt x="107200" y="107200"/>
                </a:lnTo>
                <a:lnTo>
                  <a:pt x="107200" y="0"/>
                </a:lnTo>
                <a:lnTo>
                  <a:pt x="0" y="0"/>
                </a:lnTo>
                <a:lnTo>
                  <a:pt x="0" y="107200"/>
                </a:lnTo>
                <a:close/>
              </a:path>
            </a:pathLst>
          </a:custGeom>
          <a:solidFill>
            <a:srgbClr val="000000"/>
          </a:solidFill>
        </p:spPr>
        <p:txBody>
          <a:bodyPr wrap="square" lIns="0" tIns="0" rIns="0" bIns="0" rtlCol="0"/>
          <a:lstStyle/>
          <a:p>
            <a:endParaRPr sz="3567"/>
          </a:p>
        </p:txBody>
      </p:sp>
      <p:sp>
        <p:nvSpPr>
          <p:cNvPr id="4" name="object 4"/>
          <p:cNvSpPr txBox="1"/>
          <p:nvPr/>
        </p:nvSpPr>
        <p:spPr>
          <a:xfrm>
            <a:off x="1809385" y="639383"/>
            <a:ext cx="8258917" cy="3425668"/>
          </a:xfrm>
          <a:prstGeom prst="rect">
            <a:avLst/>
          </a:prstGeom>
        </p:spPr>
        <p:txBody>
          <a:bodyPr vert="horz" wrap="square" lIns="0" tIns="152260" rIns="0" bIns="0" rtlCol="0">
            <a:spAutoFit/>
          </a:bodyPr>
          <a:lstStyle/>
          <a:p>
            <a:pPr marL="75503">
              <a:spcBef>
                <a:spcPts val="1199"/>
              </a:spcBef>
            </a:pPr>
            <a:r>
              <a:rPr sz="1883" b="1" spc="40" dirty="0">
                <a:latin typeface="Arial"/>
                <a:cs typeface="Arial"/>
              </a:rPr>
              <a:t>OLS</a:t>
            </a:r>
            <a:r>
              <a:rPr sz="1883" b="1" dirty="0">
                <a:latin typeface="Arial"/>
                <a:cs typeface="Arial"/>
              </a:rPr>
              <a:t> </a:t>
            </a:r>
            <a:r>
              <a:rPr sz="1883" b="1" spc="30" dirty="0">
                <a:latin typeface="Arial"/>
                <a:cs typeface="Arial"/>
              </a:rPr>
              <a:t>estimation</a:t>
            </a:r>
            <a:endParaRPr lang="en-US" sz="1883" b="1" dirty="0">
              <a:latin typeface="Arial"/>
              <a:cs typeface="Arial"/>
            </a:endParaRPr>
          </a:p>
          <a:p>
            <a:pPr marL="418403" indent="-342900">
              <a:spcBef>
                <a:spcPts val="1199"/>
              </a:spcBef>
              <a:buFont typeface="Arial" panose="020B0604020202020204" pitchFamily="34" charset="0"/>
              <a:buChar char="•"/>
            </a:pPr>
            <a:r>
              <a:rPr lang="en-US" sz="1883" spc="20" dirty="0">
                <a:latin typeface="Arial"/>
                <a:cs typeface="Arial"/>
              </a:rPr>
              <a:t>Recall: least </a:t>
            </a:r>
            <a:r>
              <a:rPr lang="en-US" sz="1883" spc="30" dirty="0">
                <a:latin typeface="Arial"/>
                <a:cs typeface="Arial"/>
              </a:rPr>
              <a:t>square estimates are </a:t>
            </a:r>
            <a:r>
              <a:rPr lang="en-US" sz="1883" spc="20" dirty="0">
                <a:solidFill>
                  <a:srgbClr val="1F598C"/>
                </a:solidFill>
                <a:latin typeface="Arial"/>
                <a:cs typeface="Arial"/>
              </a:rPr>
              <a:t>scale</a:t>
            </a:r>
            <a:r>
              <a:rPr lang="en-US" sz="1883" spc="-268" dirty="0">
                <a:solidFill>
                  <a:srgbClr val="1F598C"/>
                </a:solidFill>
                <a:latin typeface="Arial"/>
                <a:cs typeface="Arial"/>
              </a:rPr>
              <a:t> </a:t>
            </a:r>
            <a:r>
              <a:rPr lang="en-US" sz="1883" spc="20" dirty="0">
                <a:solidFill>
                  <a:srgbClr val="1F598C"/>
                </a:solidFill>
                <a:latin typeface="Arial"/>
                <a:cs typeface="Arial"/>
              </a:rPr>
              <a:t>equivalent</a:t>
            </a:r>
            <a:endParaRPr lang="en-US" sz="1883" dirty="0">
              <a:solidFill>
                <a:srgbClr val="1F598C"/>
              </a:solidFill>
              <a:latin typeface="Arial"/>
              <a:cs typeface="Arial"/>
            </a:endParaRPr>
          </a:p>
          <a:p>
            <a:pPr marL="418403" indent="-342900">
              <a:spcBef>
                <a:spcPts val="1199"/>
              </a:spcBef>
              <a:buFont typeface="Arial" panose="020B0604020202020204" pitchFamily="34" charset="0"/>
              <a:buChar char="•"/>
            </a:pPr>
            <a:r>
              <a:rPr lang="en-US" sz="1883" spc="20" dirty="0">
                <a:latin typeface="Arial"/>
                <a:cs typeface="Arial"/>
              </a:rPr>
              <a:t>Multiplying </a:t>
            </a:r>
            <a:r>
              <a:rPr lang="en-US" sz="1883" b="1" i="1" spc="20" dirty="0" err="1">
                <a:latin typeface="Arial"/>
                <a:cs typeface="Arial"/>
              </a:rPr>
              <a:t>x</a:t>
            </a:r>
            <a:r>
              <a:rPr lang="en-US" sz="2081" i="1" spc="30" baseline="-11904" dirty="0" err="1">
                <a:latin typeface="Arial"/>
                <a:cs typeface="Arial"/>
              </a:rPr>
              <a:t>j</a:t>
            </a:r>
            <a:r>
              <a:rPr lang="en-US" sz="2081" i="1" spc="30" baseline="-11904" dirty="0">
                <a:latin typeface="Arial"/>
                <a:cs typeface="Arial"/>
              </a:rPr>
              <a:t> </a:t>
            </a:r>
            <a:r>
              <a:rPr lang="en-US" sz="1883" spc="10" dirty="0">
                <a:latin typeface="Arial"/>
                <a:cs typeface="Arial"/>
              </a:rPr>
              <a:t>by </a:t>
            </a:r>
            <a:r>
              <a:rPr lang="en-US" sz="1883" i="1" spc="30" dirty="0">
                <a:latin typeface="Arial"/>
                <a:cs typeface="Arial"/>
              </a:rPr>
              <a:t>c </a:t>
            </a:r>
            <a:r>
              <a:rPr lang="en-US" sz="2180" spc="109" dirty="0">
                <a:latin typeface="Lucida Sans Unicode"/>
                <a:cs typeface="Lucida Sans Unicode"/>
              </a:rPr>
              <a:t>⇒ </a:t>
            </a:r>
            <a:r>
              <a:rPr lang="en-US" sz="1883" spc="20" dirty="0">
                <a:latin typeface="Arial"/>
                <a:cs typeface="Arial"/>
              </a:rPr>
              <a:t>scaling of </a:t>
            </a:r>
            <a:r>
              <a:rPr lang="en-US" sz="2180" i="1" spc="20" dirty="0">
                <a:latin typeface="Calibri"/>
                <a:cs typeface="Calibri"/>
              </a:rPr>
              <a:t>β</a:t>
            </a:r>
            <a:r>
              <a:rPr lang="en-US" sz="2081" i="1" spc="30" baseline="-11904" dirty="0">
                <a:latin typeface="Arial"/>
                <a:cs typeface="Arial"/>
              </a:rPr>
              <a:t>j </a:t>
            </a:r>
            <a:r>
              <a:rPr lang="en-US" sz="1883" spc="10" dirty="0">
                <a:latin typeface="Arial"/>
                <a:cs typeface="Arial"/>
              </a:rPr>
              <a:t>by </a:t>
            </a:r>
            <a:r>
              <a:rPr lang="en-US" sz="1883" spc="30" dirty="0">
                <a:latin typeface="Arial"/>
                <a:cs typeface="Arial"/>
              </a:rPr>
              <a:t>a </a:t>
            </a:r>
            <a:r>
              <a:rPr lang="en-US" sz="1883" spc="10" dirty="0">
                <a:latin typeface="Arial"/>
                <a:cs typeface="Arial"/>
              </a:rPr>
              <a:t>factor</a:t>
            </a:r>
            <a:r>
              <a:rPr lang="en-US" sz="1883" spc="69" dirty="0">
                <a:latin typeface="Arial"/>
                <a:cs typeface="Arial"/>
              </a:rPr>
              <a:t> </a:t>
            </a:r>
            <a:r>
              <a:rPr lang="en-US" sz="1883" spc="40" dirty="0">
                <a:latin typeface="Arial"/>
                <a:cs typeface="Arial"/>
              </a:rPr>
              <a:t>1</a:t>
            </a:r>
            <a:r>
              <a:rPr lang="en-US" sz="2180" i="1" spc="40" dirty="0">
                <a:latin typeface="Verdana"/>
                <a:cs typeface="Verdana"/>
              </a:rPr>
              <a:t>/</a:t>
            </a:r>
            <a:r>
              <a:rPr lang="en-US" sz="1883" i="1" spc="40" dirty="0">
                <a:latin typeface="Arial"/>
                <a:cs typeface="Arial"/>
              </a:rPr>
              <a:t>c</a:t>
            </a:r>
            <a:endParaRPr lang="en-US" sz="1883" dirty="0">
              <a:latin typeface="Arial"/>
              <a:cs typeface="Arial"/>
            </a:endParaRPr>
          </a:p>
          <a:p>
            <a:pPr marL="75503">
              <a:spcBef>
                <a:spcPts val="2081"/>
              </a:spcBef>
            </a:pPr>
            <a:r>
              <a:rPr sz="1883" b="1" spc="30" dirty="0">
                <a:latin typeface="Arial"/>
                <a:cs typeface="Arial"/>
              </a:rPr>
              <a:t>Ridge</a:t>
            </a:r>
            <a:r>
              <a:rPr sz="1883" b="1" dirty="0">
                <a:latin typeface="Arial"/>
                <a:cs typeface="Arial"/>
              </a:rPr>
              <a:t> </a:t>
            </a:r>
            <a:r>
              <a:rPr sz="1883" b="1" spc="30" dirty="0">
                <a:latin typeface="Arial"/>
                <a:cs typeface="Arial"/>
              </a:rPr>
              <a:t>regression</a:t>
            </a:r>
            <a:endParaRPr lang="en-US" sz="1883" b="1" dirty="0">
              <a:latin typeface="Arial"/>
              <a:cs typeface="Arial"/>
            </a:endParaRPr>
          </a:p>
          <a:p>
            <a:pPr marL="418403" indent="-342900">
              <a:spcBef>
                <a:spcPts val="2081"/>
              </a:spcBef>
              <a:buFont typeface="Arial" panose="020B0604020202020204" pitchFamily="34" charset="0"/>
              <a:buChar char="•"/>
            </a:pPr>
            <a:r>
              <a:rPr sz="1883" spc="20" dirty="0">
                <a:latin typeface="Arial"/>
                <a:cs typeface="Arial"/>
              </a:rPr>
              <a:t>I</a:t>
            </a:r>
            <a:r>
              <a:rPr lang="en-US" sz="1883" spc="20" dirty="0">
                <a:latin typeface="Arial"/>
                <a:cs typeface="Arial"/>
              </a:rPr>
              <a:t>n</a:t>
            </a:r>
            <a:r>
              <a:rPr sz="1883" spc="20" dirty="0">
                <a:latin typeface="Arial"/>
                <a:cs typeface="Arial"/>
              </a:rPr>
              <a:t> contrast, coefficients in </a:t>
            </a:r>
            <a:r>
              <a:rPr sz="1883" spc="30" dirty="0">
                <a:latin typeface="Arial"/>
                <a:cs typeface="Arial"/>
              </a:rPr>
              <a:t>ridge </a:t>
            </a:r>
            <a:r>
              <a:rPr sz="1883" spc="20" dirty="0">
                <a:latin typeface="Arial"/>
                <a:cs typeface="Arial"/>
              </a:rPr>
              <a:t>regression </a:t>
            </a:r>
            <a:r>
              <a:rPr sz="1883" spc="30" dirty="0">
                <a:latin typeface="Arial"/>
                <a:cs typeface="Arial"/>
              </a:rPr>
              <a:t>can </a:t>
            </a:r>
            <a:r>
              <a:rPr sz="1883" spc="30" dirty="0">
                <a:solidFill>
                  <a:srgbClr val="1F598C"/>
                </a:solidFill>
                <a:latin typeface="Arial"/>
                <a:cs typeface="Arial"/>
              </a:rPr>
              <a:t>change </a:t>
            </a:r>
            <a:r>
              <a:rPr sz="1883" spc="20" dirty="0">
                <a:solidFill>
                  <a:srgbClr val="1F598C"/>
                </a:solidFill>
                <a:latin typeface="Arial"/>
                <a:cs typeface="Arial"/>
              </a:rPr>
              <a:t>substantially </a:t>
            </a:r>
            <a:r>
              <a:rPr sz="1883" spc="20" dirty="0">
                <a:latin typeface="Arial"/>
                <a:cs typeface="Arial"/>
              </a:rPr>
              <a:t> </a:t>
            </a:r>
            <a:r>
              <a:rPr sz="1883" spc="30" dirty="0">
                <a:latin typeface="Arial"/>
                <a:cs typeface="Arial"/>
              </a:rPr>
              <a:t>when </a:t>
            </a:r>
            <a:r>
              <a:rPr sz="1883" spc="20" dirty="0">
                <a:latin typeface="Arial"/>
                <a:cs typeface="Arial"/>
              </a:rPr>
              <a:t>scaling </a:t>
            </a:r>
            <a:r>
              <a:rPr sz="1883" spc="10" dirty="0">
                <a:latin typeface="Arial"/>
                <a:cs typeface="Arial"/>
              </a:rPr>
              <a:t>variable </a:t>
            </a:r>
            <a:r>
              <a:rPr sz="1883" b="1" i="1" spc="20" dirty="0">
                <a:latin typeface="Arial"/>
                <a:cs typeface="Arial"/>
              </a:rPr>
              <a:t>x</a:t>
            </a:r>
            <a:r>
              <a:rPr sz="2081" i="1" spc="30" baseline="-11904" dirty="0">
                <a:latin typeface="Arial"/>
                <a:cs typeface="Arial"/>
              </a:rPr>
              <a:t>j </a:t>
            </a:r>
            <a:r>
              <a:rPr sz="1883" spc="30" dirty="0">
                <a:latin typeface="Arial"/>
                <a:cs typeface="Arial"/>
              </a:rPr>
              <a:t>due </a:t>
            </a:r>
            <a:r>
              <a:rPr sz="1883" spc="20" dirty="0">
                <a:latin typeface="Arial"/>
                <a:cs typeface="Arial"/>
              </a:rPr>
              <a:t>to penalty</a:t>
            </a:r>
            <a:r>
              <a:rPr sz="1883" spc="-99" dirty="0">
                <a:latin typeface="Arial"/>
                <a:cs typeface="Arial"/>
              </a:rPr>
              <a:t> </a:t>
            </a:r>
            <a:r>
              <a:rPr sz="1883" spc="40" dirty="0" err="1">
                <a:latin typeface="Arial"/>
                <a:cs typeface="Arial"/>
              </a:rPr>
              <a:t>ter</a:t>
            </a:r>
            <a:r>
              <a:rPr lang="en-US" sz="1883" spc="40" dirty="0" err="1">
                <a:latin typeface="Arial"/>
                <a:cs typeface="Arial"/>
              </a:rPr>
              <a:t>m</a:t>
            </a:r>
            <a:r>
              <a:rPr lang="en-US" sz="1883" spc="30" dirty="0" err="1">
                <a:latin typeface="Arial"/>
                <a:cs typeface="Arial"/>
              </a:rPr>
              <a:t>Best</a:t>
            </a:r>
            <a:r>
              <a:rPr lang="en-US" sz="1883" spc="30" dirty="0">
                <a:latin typeface="Arial"/>
                <a:cs typeface="Arial"/>
              </a:rPr>
              <a:t> </a:t>
            </a:r>
            <a:r>
              <a:rPr lang="en-US" sz="1883" spc="20" dirty="0">
                <a:latin typeface="Arial"/>
                <a:cs typeface="Arial"/>
              </a:rPr>
              <a:t>is to </a:t>
            </a:r>
            <a:r>
              <a:rPr lang="en-US" sz="1883" spc="30" dirty="0">
                <a:latin typeface="Arial"/>
                <a:cs typeface="Arial"/>
              </a:rPr>
              <a:t>use </a:t>
            </a:r>
            <a:r>
              <a:rPr lang="en-US" sz="1883" spc="20" dirty="0">
                <a:latin typeface="Arial"/>
                <a:cs typeface="Arial"/>
              </a:rPr>
              <a:t>the </a:t>
            </a:r>
            <a:r>
              <a:rPr lang="en-US" sz="1883" spc="10" dirty="0">
                <a:latin typeface="Arial"/>
                <a:cs typeface="Arial"/>
              </a:rPr>
              <a:t>following</a:t>
            </a:r>
            <a:r>
              <a:rPr lang="en-US" sz="1883" spc="307" dirty="0">
                <a:latin typeface="Arial"/>
                <a:cs typeface="Arial"/>
              </a:rPr>
              <a:t> </a:t>
            </a:r>
            <a:r>
              <a:rPr lang="en-US" sz="1883" spc="30" dirty="0">
                <a:latin typeface="Arial"/>
                <a:cs typeface="Arial"/>
              </a:rPr>
              <a:t>approach</a:t>
            </a:r>
            <a:endParaRPr lang="en-US" sz="1883" dirty="0">
              <a:latin typeface="Arial"/>
              <a:cs typeface="Arial"/>
            </a:endParaRPr>
          </a:p>
          <a:p>
            <a:pPr marL="879607">
              <a:spcBef>
                <a:spcPts val="604"/>
              </a:spcBef>
            </a:pPr>
            <a:r>
              <a:rPr lang="en-US" sz="1387" spc="10" dirty="0">
                <a:solidFill>
                  <a:srgbClr val="FFFFFF"/>
                </a:solidFill>
                <a:latin typeface="Arial"/>
                <a:cs typeface="Arial"/>
              </a:rPr>
              <a:t>1 </a:t>
            </a:r>
            <a:r>
              <a:rPr lang="en-US" sz="1784" spc="-10" dirty="0">
                <a:solidFill>
                  <a:srgbClr val="1F598C"/>
                </a:solidFill>
                <a:latin typeface="Arial"/>
                <a:cs typeface="Arial"/>
              </a:rPr>
              <a:t>Scale </a:t>
            </a:r>
            <a:r>
              <a:rPr lang="en-US" sz="1784" spc="-20" dirty="0">
                <a:solidFill>
                  <a:srgbClr val="1F598C"/>
                </a:solidFill>
                <a:latin typeface="Arial"/>
                <a:cs typeface="Arial"/>
              </a:rPr>
              <a:t>variables</a:t>
            </a:r>
            <a:r>
              <a:rPr lang="en-US" sz="1784" spc="-79" dirty="0">
                <a:solidFill>
                  <a:srgbClr val="1F598C"/>
                </a:solidFill>
                <a:latin typeface="Arial"/>
                <a:cs typeface="Arial"/>
              </a:rPr>
              <a:t> </a:t>
            </a:r>
            <a:r>
              <a:rPr lang="en-US" sz="1784" spc="-10" dirty="0">
                <a:latin typeface="Arial"/>
                <a:cs typeface="Arial"/>
              </a:rPr>
              <a:t>via</a:t>
            </a:r>
            <a:endParaRPr lang="en-US" sz="1784" dirty="0">
              <a:latin typeface="Arial"/>
              <a:cs typeface="Arial"/>
            </a:endParaRPr>
          </a:p>
        </p:txBody>
      </p:sp>
      <p:sp>
        <p:nvSpPr>
          <p:cNvPr id="5" name="object 5"/>
          <p:cNvSpPr txBox="1"/>
          <p:nvPr/>
        </p:nvSpPr>
        <p:spPr>
          <a:xfrm>
            <a:off x="3619846" y="4357030"/>
            <a:ext cx="124577" cy="226150"/>
          </a:xfrm>
          <a:prstGeom prst="rect">
            <a:avLst/>
          </a:prstGeom>
        </p:spPr>
        <p:txBody>
          <a:bodyPr vert="horz" wrap="square" lIns="0" tIns="27684" rIns="0" bIns="0" rtlCol="0">
            <a:spAutoFit/>
          </a:bodyPr>
          <a:lstStyle/>
          <a:p>
            <a:pPr marL="25168">
              <a:spcBef>
                <a:spcPts val="218"/>
              </a:spcBef>
            </a:pPr>
            <a:r>
              <a:rPr sz="1288" i="1" dirty="0">
                <a:latin typeface="Arial"/>
                <a:cs typeface="Arial"/>
              </a:rPr>
              <a:t>ij</a:t>
            </a:r>
            <a:endParaRPr sz="1288">
              <a:latin typeface="Arial"/>
              <a:cs typeface="Arial"/>
            </a:endParaRPr>
          </a:p>
        </p:txBody>
      </p:sp>
      <p:sp>
        <p:nvSpPr>
          <p:cNvPr id="6" name="object 6"/>
          <p:cNvSpPr txBox="1"/>
          <p:nvPr/>
        </p:nvSpPr>
        <p:spPr>
          <a:xfrm>
            <a:off x="4006989" y="4090231"/>
            <a:ext cx="1858579" cy="298705"/>
          </a:xfrm>
          <a:prstGeom prst="rect">
            <a:avLst/>
          </a:prstGeom>
        </p:spPr>
        <p:txBody>
          <a:bodyPr vert="horz" wrap="square" lIns="0" tIns="23909" rIns="0" bIns="0" rtlCol="0">
            <a:spAutoFit/>
          </a:bodyPr>
          <a:lstStyle/>
          <a:p>
            <a:pPr marL="75503">
              <a:spcBef>
                <a:spcPts val="188"/>
              </a:spcBef>
              <a:tabLst>
                <a:tab pos="821722" algn="l"/>
                <a:tab pos="1781865" algn="l"/>
              </a:tabLst>
            </a:pPr>
            <a:r>
              <a:rPr sz="1784" u="sng" spc="-10" dirty="0">
                <a:uFill>
                  <a:solidFill>
                    <a:srgbClr val="000000"/>
                  </a:solidFill>
                </a:uFill>
                <a:latin typeface="Times New Roman"/>
                <a:cs typeface="Times New Roman"/>
              </a:rPr>
              <a:t> 	</a:t>
            </a:r>
            <a:r>
              <a:rPr sz="1784" i="1" u="sng" spc="-10" dirty="0">
                <a:uFill>
                  <a:solidFill>
                    <a:srgbClr val="000000"/>
                  </a:solidFill>
                </a:uFill>
                <a:latin typeface="Arial"/>
                <a:cs typeface="Arial"/>
              </a:rPr>
              <a:t>x</a:t>
            </a:r>
            <a:r>
              <a:rPr sz="1932" i="1" u="sng" spc="-14" baseline="-12820" dirty="0">
                <a:uFill>
                  <a:solidFill>
                    <a:srgbClr val="000000"/>
                  </a:solidFill>
                </a:uFill>
                <a:latin typeface="Arial"/>
                <a:cs typeface="Arial"/>
              </a:rPr>
              <a:t>ij	</a:t>
            </a:r>
            <a:endParaRPr sz="1932" baseline="-12820">
              <a:latin typeface="Arial"/>
              <a:cs typeface="Arial"/>
            </a:endParaRPr>
          </a:p>
        </p:txBody>
      </p:sp>
      <p:sp>
        <p:nvSpPr>
          <p:cNvPr id="7" name="object 7"/>
          <p:cNvSpPr txBox="1"/>
          <p:nvPr/>
        </p:nvSpPr>
        <p:spPr>
          <a:xfrm>
            <a:off x="3507023" y="4227658"/>
            <a:ext cx="851902" cy="358907"/>
          </a:xfrm>
          <a:prstGeom prst="rect">
            <a:avLst/>
          </a:prstGeom>
        </p:spPr>
        <p:txBody>
          <a:bodyPr vert="horz" wrap="square" lIns="0" tIns="31459" rIns="0" bIns="0" rtlCol="0">
            <a:spAutoFit/>
          </a:bodyPr>
          <a:lstStyle/>
          <a:p>
            <a:pPr marL="25168">
              <a:lnSpc>
                <a:spcPts val="1159"/>
              </a:lnSpc>
              <a:spcBef>
                <a:spcPts val="248"/>
              </a:spcBef>
            </a:pPr>
            <a:r>
              <a:rPr sz="1784" i="1" spc="-555" dirty="0">
                <a:latin typeface="Arial"/>
                <a:cs typeface="Arial"/>
              </a:rPr>
              <a:t>x</a:t>
            </a:r>
            <a:r>
              <a:rPr sz="2973" spc="-830" baseline="2777" dirty="0">
                <a:latin typeface="Lucida Sans Unicode"/>
                <a:cs typeface="Lucida Sans Unicode"/>
              </a:rPr>
              <a:t>˜</a:t>
            </a:r>
            <a:r>
              <a:rPr sz="2973" spc="-787" baseline="2777" dirty="0">
                <a:latin typeface="Lucida Sans Unicode"/>
                <a:cs typeface="Lucida Sans Unicode"/>
              </a:rPr>
              <a:t> </a:t>
            </a:r>
            <a:r>
              <a:rPr sz="1982" spc="-50" dirty="0">
                <a:latin typeface="Lucida Sans Unicode"/>
                <a:cs typeface="Lucida Sans Unicode"/>
              </a:rPr>
              <a:t>=</a:t>
            </a:r>
            <a:endParaRPr sz="1982">
              <a:latin typeface="Lucida Sans Unicode"/>
              <a:cs typeface="Lucida Sans Unicode"/>
            </a:endParaRPr>
          </a:p>
          <a:p>
            <a:pPr marR="10067" algn="r">
              <a:lnSpc>
                <a:spcPts val="1159"/>
              </a:lnSpc>
            </a:pPr>
            <a:r>
              <a:rPr sz="1982" spc="1417" dirty="0">
                <a:latin typeface="Arial"/>
                <a:cs typeface="Arial"/>
              </a:rPr>
              <a:t>.</a:t>
            </a:r>
            <a:endParaRPr sz="1982">
              <a:latin typeface="Arial"/>
              <a:cs typeface="Arial"/>
            </a:endParaRPr>
          </a:p>
        </p:txBody>
      </p:sp>
      <p:sp>
        <p:nvSpPr>
          <p:cNvPr id="8" name="object 8"/>
          <p:cNvSpPr/>
          <p:nvPr/>
        </p:nvSpPr>
        <p:spPr>
          <a:xfrm>
            <a:off x="4333228" y="4498646"/>
            <a:ext cx="1457168" cy="0"/>
          </a:xfrm>
          <a:custGeom>
            <a:avLst/>
            <a:gdLst/>
            <a:ahLst/>
            <a:cxnLst/>
            <a:rect l="l" t="t" r="r" b="b"/>
            <a:pathLst>
              <a:path w="735330">
                <a:moveTo>
                  <a:pt x="0" y="0"/>
                </a:moveTo>
                <a:lnTo>
                  <a:pt x="734771" y="0"/>
                </a:lnTo>
              </a:path>
            </a:pathLst>
          </a:custGeom>
          <a:ln w="4927">
            <a:solidFill>
              <a:srgbClr val="000000"/>
            </a:solidFill>
          </a:ln>
        </p:spPr>
        <p:txBody>
          <a:bodyPr wrap="square" lIns="0" tIns="0" rIns="0" bIns="0" rtlCol="0"/>
          <a:lstStyle/>
          <a:p>
            <a:endParaRPr sz="3567"/>
          </a:p>
        </p:txBody>
      </p:sp>
      <p:sp>
        <p:nvSpPr>
          <p:cNvPr id="9" name="object 9"/>
          <p:cNvSpPr txBox="1"/>
          <p:nvPr/>
        </p:nvSpPr>
        <p:spPr>
          <a:xfrm>
            <a:off x="4339520" y="4566644"/>
            <a:ext cx="143452" cy="226150"/>
          </a:xfrm>
          <a:prstGeom prst="rect">
            <a:avLst/>
          </a:prstGeom>
        </p:spPr>
        <p:txBody>
          <a:bodyPr vert="horz" wrap="square" lIns="0" tIns="27684" rIns="0" bIns="0" rtlCol="0">
            <a:spAutoFit/>
          </a:bodyPr>
          <a:lstStyle/>
          <a:p>
            <a:pPr marL="25168">
              <a:spcBef>
                <a:spcPts val="218"/>
              </a:spcBef>
            </a:pPr>
            <a:r>
              <a:rPr sz="1288" spc="10" dirty="0">
                <a:latin typeface="Arial"/>
                <a:cs typeface="Arial"/>
              </a:rPr>
              <a:t>1</a:t>
            </a:r>
            <a:endParaRPr sz="1288">
              <a:latin typeface="Arial"/>
              <a:cs typeface="Arial"/>
            </a:endParaRPr>
          </a:p>
        </p:txBody>
      </p:sp>
      <p:sp>
        <p:nvSpPr>
          <p:cNvPr id="10" name="object 10"/>
          <p:cNvSpPr/>
          <p:nvPr/>
        </p:nvSpPr>
        <p:spPr>
          <a:xfrm>
            <a:off x="4363329" y="4794911"/>
            <a:ext cx="95634" cy="0"/>
          </a:xfrm>
          <a:custGeom>
            <a:avLst/>
            <a:gdLst/>
            <a:ahLst/>
            <a:cxnLst/>
            <a:rect l="l" t="t" r="r" b="b"/>
            <a:pathLst>
              <a:path w="48259">
                <a:moveTo>
                  <a:pt x="0" y="0"/>
                </a:moveTo>
                <a:lnTo>
                  <a:pt x="48234" y="0"/>
                </a:lnTo>
              </a:path>
            </a:pathLst>
          </a:custGeom>
          <a:ln w="5054">
            <a:solidFill>
              <a:srgbClr val="000000"/>
            </a:solidFill>
          </a:ln>
        </p:spPr>
        <p:txBody>
          <a:bodyPr wrap="square" lIns="0" tIns="0" rIns="0" bIns="0" rtlCol="0"/>
          <a:lstStyle/>
          <a:p>
            <a:endParaRPr sz="3567"/>
          </a:p>
        </p:txBody>
      </p:sp>
      <p:sp>
        <p:nvSpPr>
          <p:cNvPr id="11" name="object 11"/>
          <p:cNvSpPr txBox="1"/>
          <p:nvPr/>
        </p:nvSpPr>
        <p:spPr>
          <a:xfrm>
            <a:off x="4588496" y="4445238"/>
            <a:ext cx="143452" cy="226150"/>
          </a:xfrm>
          <a:prstGeom prst="rect">
            <a:avLst/>
          </a:prstGeom>
        </p:spPr>
        <p:txBody>
          <a:bodyPr vert="horz" wrap="square" lIns="0" tIns="27684" rIns="0" bIns="0" rtlCol="0">
            <a:spAutoFit/>
          </a:bodyPr>
          <a:lstStyle/>
          <a:p>
            <a:pPr marL="25168">
              <a:spcBef>
                <a:spcPts val="218"/>
              </a:spcBef>
            </a:pPr>
            <a:r>
              <a:rPr sz="1288" i="1" spc="10" dirty="0">
                <a:latin typeface="Arial"/>
                <a:cs typeface="Arial"/>
              </a:rPr>
              <a:t>n</a:t>
            </a:r>
            <a:endParaRPr sz="1288">
              <a:latin typeface="Arial"/>
              <a:cs typeface="Arial"/>
            </a:endParaRPr>
          </a:p>
        </p:txBody>
      </p:sp>
      <p:sp>
        <p:nvSpPr>
          <p:cNvPr id="12" name="object 12"/>
          <p:cNvSpPr txBox="1"/>
          <p:nvPr/>
        </p:nvSpPr>
        <p:spPr>
          <a:xfrm>
            <a:off x="4546922" y="4619307"/>
            <a:ext cx="1038138" cy="329162"/>
          </a:xfrm>
          <a:prstGeom prst="rect">
            <a:avLst/>
          </a:prstGeom>
        </p:spPr>
        <p:txBody>
          <a:bodyPr vert="horz" wrap="square" lIns="0" tIns="23909" rIns="0" bIns="0" rtlCol="0">
            <a:spAutoFit/>
          </a:bodyPr>
          <a:lstStyle/>
          <a:p>
            <a:pPr marL="25168">
              <a:spcBef>
                <a:spcPts val="188"/>
              </a:spcBef>
              <a:tabLst>
                <a:tab pos="497060" algn="l"/>
                <a:tab pos="975244" algn="l"/>
              </a:tabLst>
            </a:pPr>
            <a:r>
              <a:rPr sz="2973" spc="489" baseline="5555" dirty="0">
                <a:latin typeface="Calibri"/>
                <a:cs typeface="Calibri"/>
              </a:rPr>
              <a:t>∑	</a:t>
            </a:r>
            <a:r>
              <a:rPr sz="1288" i="1" dirty="0" err="1">
                <a:latin typeface="Arial"/>
                <a:cs typeface="Arial"/>
              </a:rPr>
              <a:t>ij</a:t>
            </a:r>
            <a:r>
              <a:rPr sz="1288" i="1" dirty="0">
                <a:latin typeface="Arial"/>
                <a:cs typeface="Arial"/>
              </a:rPr>
              <a:t>	j</a:t>
            </a:r>
            <a:endParaRPr sz="1288" dirty="0">
              <a:latin typeface="Arial"/>
              <a:cs typeface="Arial"/>
            </a:endParaRPr>
          </a:p>
        </p:txBody>
      </p:sp>
      <p:sp>
        <p:nvSpPr>
          <p:cNvPr id="13" name="object 13"/>
          <p:cNvSpPr txBox="1"/>
          <p:nvPr/>
        </p:nvSpPr>
        <p:spPr>
          <a:xfrm>
            <a:off x="4808785" y="4581681"/>
            <a:ext cx="900976" cy="329162"/>
          </a:xfrm>
          <a:prstGeom prst="rect">
            <a:avLst/>
          </a:prstGeom>
        </p:spPr>
        <p:txBody>
          <a:bodyPr vert="horz" wrap="square" lIns="0" tIns="23909" rIns="0" bIns="0" rtlCol="0">
            <a:spAutoFit/>
          </a:bodyPr>
          <a:lstStyle/>
          <a:p>
            <a:pPr marL="25168">
              <a:spcBef>
                <a:spcPts val="188"/>
              </a:spcBef>
            </a:pPr>
            <a:r>
              <a:rPr sz="1982" spc="50" dirty="0">
                <a:latin typeface="Lucida Sans Unicode"/>
                <a:cs typeface="Lucida Sans Unicode"/>
              </a:rPr>
              <a:t>(</a:t>
            </a:r>
            <a:r>
              <a:rPr sz="1784" i="1" spc="50" dirty="0">
                <a:latin typeface="Arial"/>
                <a:cs typeface="Arial"/>
              </a:rPr>
              <a:t>x </a:t>
            </a:r>
            <a:r>
              <a:rPr sz="1982" spc="-50" dirty="0">
                <a:latin typeface="Lucida Sans Unicode"/>
                <a:cs typeface="Lucida Sans Unicode"/>
              </a:rPr>
              <a:t>− </a:t>
            </a:r>
            <a:r>
              <a:rPr sz="1784" i="1" spc="-436" dirty="0">
                <a:latin typeface="Arial"/>
                <a:cs typeface="Arial"/>
              </a:rPr>
              <a:t>x</a:t>
            </a:r>
            <a:r>
              <a:rPr sz="2973" spc="-654" baseline="2777" dirty="0">
                <a:latin typeface="Lucida Sans Unicode"/>
                <a:cs typeface="Lucida Sans Unicode"/>
              </a:rPr>
              <a:t>¯</a:t>
            </a:r>
            <a:r>
              <a:rPr sz="2973" spc="-579" baseline="2777" dirty="0">
                <a:latin typeface="Lucida Sans Unicode"/>
                <a:cs typeface="Lucida Sans Unicode"/>
              </a:rPr>
              <a:t> </a:t>
            </a:r>
            <a:r>
              <a:rPr sz="1982" spc="119" dirty="0">
                <a:latin typeface="Lucida Sans Unicode"/>
                <a:cs typeface="Lucida Sans Unicode"/>
              </a:rPr>
              <a:t>)</a:t>
            </a:r>
            <a:endParaRPr sz="1982">
              <a:latin typeface="Lucida Sans Unicode"/>
              <a:cs typeface="Lucida Sans Unicode"/>
            </a:endParaRPr>
          </a:p>
        </p:txBody>
      </p:sp>
      <p:sp>
        <p:nvSpPr>
          <p:cNvPr id="14" name="object 14"/>
          <p:cNvSpPr txBox="1"/>
          <p:nvPr/>
        </p:nvSpPr>
        <p:spPr>
          <a:xfrm>
            <a:off x="5658748" y="4549003"/>
            <a:ext cx="143452" cy="226150"/>
          </a:xfrm>
          <a:prstGeom prst="rect">
            <a:avLst/>
          </a:prstGeom>
        </p:spPr>
        <p:txBody>
          <a:bodyPr vert="horz" wrap="square" lIns="0" tIns="27684" rIns="0" bIns="0" rtlCol="0">
            <a:spAutoFit/>
          </a:bodyPr>
          <a:lstStyle/>
          <a:p>
            <a:pPr marL="25168">
              <a:spcBef>
                <a:spcPts val="218"/>
              </a:spcBef>
            </a:pPr>
            <a:r>
              <a:rPr sz="1288" spc="10" dirty="0">
                <a:latin typeface="Arial"/>
                <a:cs typeface="Arial"/>
              </a:rPr>
              <a:t>2</a:t>
            </a:r>
            <a:endParaRPr sz="1288">
              <a:latin typeface="Arial"/>
              <a:cs typeface="Arial"/>
            </a:endParaRPr>
          </a:p>
        </p:txBody>
      </p:sp>
      <p:sp>
        <p:nvSpPr>
          <p:cNvPr id="15" name="object 15"/>
          <p:cNvSpPr/>
          <p:nvPr/>
        </p:nvSpPr>
        <p:spPr>
          <a:xfrm>
            <a:off x="2633375" y="5663248"/>
            <a:ext cx="212659" cy="212659"/>
          </a:xfrm>
          <a:custGeom>
            <a:avLst/>
            <a:gdLst/>
            <a:ahLst/>
            <a:cxnLst/>
            <a:rect l="l" t="t" r="r" b="b"/>
            <a:pathLst>
              <a:path w="107315" h="107314">
                <a:moveTo>
                  <a:pt x="0" y="107200"/>
                </a:moveTo>
                <a:lnTo>
                  <a:pt x="107200" y="107200"/>
                </a:lnTo>
                <a:lnTo>
                  <a:pt x="107200" y="0"/>
                </a:lnTo>
                <a:lnTo>
                  <a:pt x="0" y="0"/>
                </a:lnTo>
                <a:lnTo>
                  <a:pt x="0" y="107200"/>
                </a:lnTo>
                <a:close/>
              </a:path>
            </a:pathLst>
          </a:custGeom>
          <a:solidFill>
            <a:srgbClr val="000000"/>
          </a:solidFill>
        </p:spPr>
        <p:txBody>
          <a:bodyPr wrap="square" lIns="0" tIns="0" rIns="0" bIns="0" rtlCol="0"/>
          <a:lstStyle/>
          <a:p>
            <a:endParaRPr sz="3567"/>
          </a:p>
        </p:txBody>
      </p:sp>
      <p:sp>
        <p:nvSpPr>
          <p:cNvPr id="16" name="object 16"/>
          <p:cNvSpPr txBox="1"/>
          <p:nvPr/>
        </p:nvSpPr>
        <p:spPr>
          <a:xfrm>
            <a:off x="2040039" y="4862440"/>
            <a:ext cx="8028264" cy="1455625"/>
          </a:xfrm>
          <a:prstGeom prst="rect">
            <a:avLst/>
          </a:prstGeom>
        </p:spPr>
        <p:txBody>
          <a:bodyPr vert="horz" wrap="square" lIns="0" tIns="23909" rIns="0" bIns="0" rtlCol="0">
            <a:spAutoFit/>
          </a:bodyPr>
          <a:lstStyle/>
          <a:p>
            <a:pPr marL="2322969">
              <a:spcBef>
                <a:spcPts val="188"/>
              </a:spcBef>
            </a:pPr>
            <a:r>
              <a:rPr sz="1932" i="1" spc="14" baseline="38461" dirty="0">
                <a:latin typeface="Arial"/>
                <a:cs typeface="Arial"/>
              </a:rPr>
              <a:t>n </a:t>
            </a:r>
            <a:r>
              <a:rPr sz="1288" i="1" dirty="0" err="1">
                <a:latin typeface="Arial"/>
                <a:cs typeface="Arial"/>
              </a:rPr>
              <a:t>i</a:t>
            </a:r>
            <a:r>
              <a:rPr sz="1288" i="1" spc="-149" dirty="0">
                <a:latin typeface="Arial"/>
                <a:cs typeface="Arial"/>
              </a:rPr>
              <a:t> </a:t>
            </a:r>
            <a:r>
              <a:rPr lang="en-US" sz="1387" dirty="0">
                <a:latin typeface="Goudy Stout"/>
                <a:cs typeface="Goudy Stout"/>
              </a:rPr>
              <a:t>=</a:t>
            </a:r>
            <a:r>
              <a:rPr lang="en-US" sz="1288" dirty="0">
                <a:latin typeface="Arial"/>
                <a:cs typeface="Arial"/>
              </a:rPr>
              <a:t>1</a:t>
            </a:r>
          </a:p>
          <a:p>
            <a:pPr marR="2690415" algn="r">
              <a:spcBef>
                <a:spcPts val="1673"/>
              </a:spcBef>
            </a:pPr>
            <a:r>
              <a:rPr lang="en-US" sz="1784" spc="-10" dirty="0">
                <a:latin typeface="Arial"/>
                <a:cs typeface="Arial"/>
              </a:rPr>
              <a:t>which </a:t>
            </a:r>
            <a:r>
              <a:rPr lang="en-US" sz="1784" spc="-10" dirty="0">
                <a:solidFill>
                  <a:srgbClr val="1F598C"/>
                </a:solidFill>
                <a:latin typeface="Arial"/>
                <a:cs typeface="Arial"/>
              </a:rPr>
              <a:t>divides </a:t>
            </a:r>
            <a:r>
              <a:rPr lang="en-US" sz="1784" spc="-30" dirty="0">
                <a:solidFill>
                  <a:srgbClr val="1F598C"/>
                </a:solidFill>
                <a:latin typeface="Arial"/>
                <a:cs typeface="Arial"/>
              </a:rPr>
              <a:t>by </a:t>
            </a:r>
            <a:r>
              <a:rPr lang="en-US" sz="1784" spc="-10" dirty="0">
                <a:solidFill>
                  <a:srgbClr val="1F598C"/>
                </a:solidFill>
                <a:latin typeface="Arial"/>
                <a:cs typeface="Arial"/>
              </a:rPr>
              <a:t>the standard deviation </a:t>
            </a:r>
            <a:r>
              <a:rPr lang="en-US" sz="1784" spc="-10" dirty="0">
                <a:latin typeface="Arial"/>
                <a:cs typeface="Arial"/>
              </a:rPr>
              <a:t>of </a:t>
            </a:r>
            <a:r>
              <a:rPr lang="en-US" sz="1784" i="1" dirty="0" err="1">
                <a:latin typeface="Arial"/>
                <a:cs typeface="Arial"/>
              </a:rPr>
              <a:t>x</a:t>
            </a:r>
            <a:r>
              <a:rPr lang="en-US" sz="1932" i="1" baseline="-12820" dirty="0" err="1">
                <a:latin typeface="Arial"/>
                <a:cs typeface="Arial"/>
              </a:rPr>
              <a:t>j</a:t>
            </a:r>
            <a:endParaRPr lang="en-US" sz="1932" baseline="-12820" dirty="0">
              <a:latin typeface="Arial"/>
              <a:cs typeface="Arial"/>
            </a:endParaRPr>
          </a:p>
          <a:p>
            <a:pPr marR="2690415" algn="r">
              <a:spcBef>
                <a:spcPts val="226"/>
              </a:spcBef>
            </a:pPr>
            <a:r>
              <a:rPr lang="en-US" sz="1387" spc="10" dirty="0">
                <a:solidFill>
                  <a:schemeClr val="bg1"/>
                </a:solidFill>
                <a:latin typeface="Arial"/>
                <a:cs typeface="Arial"/>
              </a:rPr>
              <a:t>2</a:t>
            </a:r>
            <a:r>
              <a:rPr lang="en-US" sz="1387" spc="10" dirty="0">
                <a:solidFill>
                  <a:srgbClr val="FFFFFF"/>
                </a:solidFill>
                <a:latin typeface="Arial"/>
                <a:cs typeface="Arial"/>
              </a:rPr>
              <a:t>    </a:t>
            </a:r>
            <a:r>
              <a:rPr lang="en-US" sz="1784" spc="-10" dirty="0">
                <a:latin typeface="Arial"/>
                <a:cs typeface="Arial"/>
              </a:rPr>
              <a:t>Estimate the coefficients of </a:t>
            </a:r>
            <a:r>
              <a:rPr lang="en-US" sz="1784" dirty="0">
                <a:latin typeface="Arial"/>
                <a:cs typeface="Arial"/>
              </a:rPr>
              <a:t>ridge</a:t>
            </a:r>
            <a:r>
              <a:rPr lang="en-US" sz="1784" spc="-40" dirty="0">
                <a:latin typeface="Arial"/>
                <a:cs typeface="Arial"/>
              </a:rPr>
              <a:t> </a:t>
            </a:r>
            <a:r>
              <a:rPr lang="en-US" sz="1784" spc="-10" dirty="0">
                <a:latin typeface="Arial"/>
                <a:cs typeface="Arial"/>
              </a:rPr>
              <a:t>regression</a:t>
            </a:r>
            <a:endParaRPr lang="en-US" sz="1784" dirty="0">
              <a:latin typeface="Arial"/>
              <a:cs typeface="Arial"/>
            </a:endParaRPr>
          </a:p>
          <a:p>
            <a:pPr marL="443570" indent="-342900">
              <a:spcBef>
                <a:spcPts val="743"/>
              </a:spcBef>
              <a:buFont typeface="Arial" panose="020B0604020202020204" pitchFamily="34" charset="0"/>
              <a:buChar char="•"/>
            </a:pPr>
            <a:r>
              <a:rPr sz="2180" spc="-20" dirty="0" err="1">
                <a:latin typeface="Courier New"/>
                <a:cs typeface="Courier New"/>
              </a:rPr>
              <a:t>glmnet</a:t>
            </a:r>
            <a:r>
              <a:rPr sz="2180" spc="-20" dirty="0">
                <a:latin typeface="Courier New"/>
                <a:cs typeface="Courier New"/>
              </a:rPr>
              <a:t> </a:t>
            </a:r>
            <a:r>
              <a:rPr sz="1883" spc="20" dirty="0">
                <a:latin typeface="Arial"/>
                <a:cs typeface="Arial"/>
              </a:rPr>
              <a:t>scales </a:t>
            </a:r>
            <a:r>
              <a:rPr sz="1883" spc="10" dirty="0">
                <a:latin typeface="Arial"/>
                <a:cs typeface="Arial"/>
              </a:rPr>
              <a:t>accordingly, but </a:t>
            </a:r>
            <a:r>
              <a:rPr sz="1883" spc="30" dirty="0">
                <a:latin typeface="Arial"/>
                <a:cs typeface="Arial"/>
              </a:rPr>
              <a:t>returns </a:t>
            </a:r>
            <a:r>
              <a:rPr sz="1883" spc="20" dirty="0">
                <a:latin typeface="Arial"/>
                <a:cs typeface="Arial"/>
              </a:rPr>
              <a:t>coefficients </a:t>
            </a:r>
            <a:r>
              <a:rPr sz="1883" spc="30" dirty="0">
                <a:latin typeface="Arial"/>
                <a:cs typeface="Arial"/>
              </a:rPr>
              <a:t>on </a:t>
            </a:r>
            <a:r>
              <a:rPr sz="1883" spc="20" dirty="0">
                <a:latin typeface="Arial"/>
                <a:cs typeface="Arial"/>
              </a:rPr>
              <a:t>original</a:t>
            </a:r>
            <a:r>
              <a:rPr sz="1883" spc="-277" dirty="0">
                <a:latin typeface="Arial"/>
                <a:cs typeface="Arial"/>
              </a:rPr>
              <a:t> </a:t>
            </a:r>
            <a:r>
              <a:rPr sz="1883" spc="20" dirty="0">
                <a:latin typeface="Arial"/>
                <a:cs typeface="Arial"/>
              </a:rPr>
              <a:t>scale</a:t>
            </a:r>
            <a:endParaRPr sz="1883" dirty="0">
              <a:latin typeface="Arial"/>
              <a:cs typeface="Arial"/>
            </a:endParaRPr>
          </a:p>
        </p:txBody>
      </p:sp>
      <p:pic>
        <p:nvPicPr>
          <p:cNvPr id="23" name="Picture 2" descr="Image result for rutgers university logo">
            <a:extLst>
              <a:ext uri="{FF2B5EF4-FFF2-40B4-BE49-F238E27FC236}">
                <a16:creationId xmlns:a16="http://schemas.microsoft.com/office/drawing/2014/main" id="{23F67420-B11C-4B8F-8A56-0B1E32015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046" y="300510"/>
            <a:ext cx="8592365"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30" dirty="0"/>
              <a:t>BIAS-VARIANCE</a:t>
            </a:r>
            <a:r>
              <a:rPr lang="en-US" b="1" spc="-50" dirty="0"/>
              <a:t> TRADE-OFF</a:t>
            </a:r>
          </a:p>
        </p:txBody>
      </p:sp>
      <p:sp>
        <p:nvSpPr>
          <p:cNvPr id="31" name="object 31"/>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29</a:t>
            </a:fld>
            <a:endParaRPr dirty="0"/>
          </a:p>
        </p:txBody>
      </p:sp>
      <p:sp>
        <p:nvSpPr>
          <p:cNvPr id="3" name="object 3"/>
          <p:cNvSpPr txBox="1"/>
          <p:nvPr/>
        </p:nvSpPr>
        <p:spPr>
          <a:xfrm>
            <a:off x="2214246" y="1240505"/>
            <a:ext cx="8171716" cy="1050485"/>
          </a:xfrm>
          <a:prstGeom prst="rect">
            <a:avLst/>
          </a:prstGeom>
        </p:spPr>
        <p:txBody>
          <a:bodyPr vert="horz" wrap="square" lIns="0" tIns="115766" rIns="0" bIns="0" rtlCol="0">
            <a:spAutoFit/>
          </a:bodyPr>
          <a:lstStyle/>
          <a:p>
            <a:pPr marL="418403" indent="-342900">
              <a:spcBef>
                <a:spcPts val="910"/>
              </a:spcBef>
              <a:buFont typeface="Arial" panose="020B0604020202020204" pitchFamily="34" charset="0"/>
              <a:buChar char="•"/>
            </a:pPr>
            <a:r>
              <a:rPr spc="30" dirty="0">
                <a:cs typeface="Arial"/>
              </a:rPr>
              <a:t>Ridge </a:t>
            </a:r>
            <a:r>
              <a:rPr spc="20" dirty="0">
                <a:cs typeface="Arial"/>
              </a:rPr>
              <a:t>regressions benefits </a:t>
            </a:r>
            <a:r>
              <a:rPr spc="30" dirty="0">
                <a:cs typeface="Arial"/>
              </a:rPr>
              <a:t>from </a:t>
            </a:r>
            <a:r>
              <a:rPr spc="20" dirty="0">
                <a:solidFill>
                  <a:srgbClr val="1F598C"/>
                </a:solidFill>
                <a:cs typeface="Arial"/>
              </a:rPr>
              <a:t>bias-variance</a:t>
            </a:r>
            <a:r>
              <a:rPr spc="-357" dirty="0">
                <a:solidFill>
                  <a:srgbClr val="1F598C"/>
                </a:solidFill>
                <a:cs typeface="Arial"/>
              </a:rPr>
              <a:t> </a:t>
            </a:r>
            <a:r>
              <a:rPr spc="20" dirty="0">
                <a:solidFill>
                  <a:srgbClr val="1F598C"/>
                </a:solidFill>
                <a:cs typeface="Arial"/>
              </a:rPr>
              <a:t>trade-off</a:t>
            </a:r>
            <a:endParaRPr dirty="0">
              <a:cs typeface="Arial"/>
            </a:endParaRPr>
          </a:p>
          <a:p>
            <a:pPr marL="418403" indent="-342900">
              <a:spcBef>
                <a:spcPts val="723"/>
              </a:spcBef>
              <a:buFont typeface="Arial" panose="020B0604020202020204" pitchFamily="34" charset="0"/>
              <a:buChar char="•"/>
            </a:pPr>
            <a:r>
              <a:rPr spc="30" dirty="0">
                <a:cs typeface="Arial"/>
              </a:rPr>
              <a:t>As </a:t>
            </a:r>
            <a:r>
              <a:rPr i="1" spc="168" dirty="0">
                <a:cs typeface="Calibri"/>
              </a:rPr>
              <a:t>λ </a:t>
            </a:r>
            <a:r>
              <a:rPr spc="20" dirty="0">
                <a:cs typeface="Arial"/>
              </a:rPr>
              <a:t>increases, the </a:t>
            </a:r>
            <a:r>
              <a:rPr spc="10" dirty="0">
                <a:cs typeface="Arial"/>
              </a:rPr>
              <a:t>flexibility </a:t>
            </a:r>
            <a:r>
              <a:rPr spc="20" dirty="0">
                <a:cs typeface="Arial"/>
              </a:rPr>
              <a:t>of </a:t>
            </a:r>
            <a:r>
              <a:rPr spc="30" dirty="0">
                <a:cs typeface="Arial"/>
              </a:rPr>
              <a:t>ridge </a:t>
            </a:r>
            <a:r>
              <a:rPr spc="20" dirty="0">
                <a:cs typeface="Arial"/>
              </a:rPr>
              <a:t>regression coefficients</a:t>
            </a:r>
            <a:r>
              <a:rPr spc="297" dirty="0">
                <a:cs typeface="Arial"/>
              </a:rPr>
              <a:t> </a:t>
            </a:r>
            <a:r>
              <a:rPr spc="30" dirty="0">
                <a:cs typeface="Arial"/>
              </a:rPr>
              <a:t>decreases</a:t>
            </a:r>
            <a:endParaRPr dirty="0">
              <a:cs typeface="Arial"/>
            </a:endParaRPr>
          </a:p>
          <a:p>
            <a:pPr marL="368705">
              <a:spcBef>
                <a:spcPts val="69"/>
              </a:spcBef>
            </a:pPr>
            <a:r>
              <a:rPr spc="109" dirty="0">
                <a:cs typeface="Lucida Sans Unicode"/>
              </a:rPr>
              <a:t>→ </a:t>
            </a:r>
            <a:r>
              <a:rPr spc="30" dirty="0">
                <a:cs typeface="Arial"/>
              </a:rPr>
              <a:t>This Decreases </a:t>
            </a:r>
            <a:r>
              <a:rPr spc="20" dirty="0">
                <a:solidFill>
                  <a:srgbClr val="1F598C"/>
                </a:solidFill>
                <a:cs typeface="Arial"/>
              </a:rPr>
              <a:t>variance </a:t>
            </a:r>
            <a:r>
              <a:rPr b="1" spc="10" dirty="0">
                <a:cs typeface="Arial"/>
              </a:rPr>
              <a:t>but </a:t>
            </a:r>
            <a:r>
              <a:rPr spc="30" dirty="0">
                <a:cs typeface="Arial"/>
              </a:rPr>
              <a:t>increases</a:t>
            </a:r>
            <a:r>
              <a:rPr spc="-317" dirty="0">
                <a:cs typeface="Arial"/>
              </a:rPr>
              <a:t> </a:t>
            </a:r>
            <a:r>
              <a:rPr spc="20" dirty="0">
                <a:solidFill>
                  <a:srgbClr val="1F598C"/>
                </a:solidFill>
                <a:cs typeface="Arial"/>
              </a:rPr>
              <a:t>bias</a:t>
            </a:r>
            <a:endParaRPr dirty="0">
              <a:cs typeface="Arial"/>
            </a:endParaRPr>
          </a:p>
        </p:txBody>
      </p:sp>
      <p:sp>
        <p:nvSpPr>
          <p:cNvPr id="4" name="object 4"/>
          <p:cNvSpPr/>
          <p:nvPr/>
        </p:nvSpPr>
        <p:spPr>
          <a:xfrm>
            <a:off x="4607609" y="2389983"/>
            <a:ext cx="3739812" cy="2746975"/>
          </a:xfrm>
          <a:custGeom>
            <a:avLst/>
            <a:gdLst/>
            <a:ahLst/>
            <a:cxnLst/>
            <a:rect l="l" t="t" r="r" b="b"/>
            <a:pathLst>
              <a:path w="1887220" h="1386205">
                <a:moveTo>
                  <a:pt x="0" y="1385996"/>
                </a:moveTo>
                <a:lnTo>
                  <a:pt x="1886655" y="1385996"/>
                </a:lnTo>
                <a:lnTo>
                  <a:pt x="1886655" y="0"/>
                </a:lnTo>
                <a:lnTo>
                  <a:pt x="0" y="0"/>
                </a:lnTo>
                <a:lnTo>
                  <a:pt x="0" y="1385996"/>
                </a:lnTo>
                <a:close/>
              </a:path>
            </a:pathLst>
          </a:custGeom>
          <a:ln w="6745">
            <a:solidFill>
              <a:srgbClr val="000000"/>
            </a:solidFill>
          </a:ln>
        </p:spPr>
        <p:txBody>
          <a:bodyPr wrap="square" lIns="0" tIns="0" rIns="0" bIns="0" rtlCol="0"/>
          <a:lstStyle/>
          <a:p>
            <a:endParaRPr sz="3567"/>
          </a:p>
        </p:txBody>
      </p:sp>
      <p:sp>
        <p:nvSpPr>
          <p:cNvPr id="5" name="object 5"/>
          <p:cNvSpPr/>
          <p:nvPr/>
        </p:nvSpPr>
        <p:spPr>
          <a:xfrm>
            <a:off x="4514981" y="2484078"/>
            <a:ext cx="93118" cy="0"/>
          </a:xfrm>
          <a:custGeom>
            <a:avLst/>
            <a:gdLst/>
            <a:ahLst/>
            <a:cxnLst/>
            <a:rect l="l" t="t" r="r" b="b"/>
            <a:pathLst>
              <a:path w="46989">
                <a:moveTo>
                  <a:pt x="0" y="0"/>
                </a:moveTo>
                <a:lnTo>
                  <a:pt x="46742" y="0"/>
                </a:lnTo>
              </a:path>
            </a:pathLst>
          </a:custGeom>
          <a:ln w="6745">
            <a:solidFill>
              <a:srgbClr val="000000"/>
            </a:solidFill>
          </a:ln>
        </p:spPr>
        <p:txBody>
          <a:bodyPr wrap="square" lIns="0" tIns="0" rIns="0" bIns="0" rtlCol="0"/>
          <a:lstStyle/>
          <a:p>
            <a:endParaRPr sz="3567"/>
          </a:p>
        </p:txBody>
      </p:sp>
      <p:sp>
        <p:nvSpPr>
          <p:cNvPr id="6" name="object 6"/>
          <p:cNvSpPr/>
          <p:nvPr/>
        </p:nvSpPr>
        <p:spPr>
          <a:xfrm>
            <a:off x="4514981" y="2913530"/>
            <a:ext cx="93118" cy="0"/>
          </a:xfrm>
          <a:custGeom>
            <a:avLst/>
            <a:gdLst/>
            <a:ahLst/>
            <a:cxnLst/>
            <a:rect l="l" t="t" r="r" b="b"/>
            <a:pathLst>
              <a:path w="46989">
                <a:moveTo>
                  <a:pt x="0" y="0"/>
                </a:moveTo>
                <a:lnTo>
                  <a:pt x="46742" y="0"/>
                </a:lnTo>
              </a:path>
            </a:pathLst>
          </a:custGeom>
          <a:ln w="6745">
            <a:solidFill>
              <a:srgbClr val="000000"/>
            </a:solidFill>
          </a:ln>
        </p:spPr>
        <p:txBody>
          <a:bodyPr wrap="square" lIns="0" tIns="0" rIns="0" bIns="0" rtlCol="0"/>
          <a:lstStyle/>
          <a:p>
            <a:endParaRPr sz="3567"/>
          </a:p>
        </p:txBody>
      </p:sp>
      <p:sp>
        <p:nvSpPr>
          <p:cNvPr id="7" name="object 7"/>
          <p:cNvSpPr/>
          <p:nvPr/>
        </p:nvSpPr>
        <p:spPr>
          <a:xfrm>
            <a:off x="4514981" y="3342982"/>
            <a:ext cx="93118" cy="0"/>
          </a:xfrm>
          <a:custGeom>
            <a:avLst/>
            <a:gdLst/>
            <a:ahLst/>
            <a:cxnLst/>
            <a:rect l="l" t="t" r="r" b="b"/>
            <a:pathLst>
              <a:path w="46989">
                <a:moveTo>
                  <a:pt x="0" y="0"/>
                </a:moveTo>
                <a:lnTo>
                  <a:pt x="46742" y="0"/>
                </a:lnTo>
              </a:path>
            </a:pathLst>
          </a:custGeom>
          <a:ln w="6745">
            <a:solidFill>
              <a:srgbClr val="000000"/>
            </a:solidFill>
          </a:ln>
        </p:spPr>
        <p:txBody>
          <a:bodyPr wrap="square" lIns="0" tIns="0" rIns="0" bIns="0" rtlCol="0"/>
          <a:lstStyle/>
          <a:p>
            <a:endParaRPr sz="3567"/>
          </a:p>
        </p:txBody>
      </p:sp>
      <p:sp>
        <p:nvSpPr>
          <p:cNvPr id="8" name="object 8"/>
          <p:cNvSpPr/>
          <p:nvPr/>
        </p:nvSpPr>
        <p:spPr>
          <a:xfrm>
            <a:off x="4514981" y="3772433"/>
            <a:ext cx="93118" cy="0"/>
          </a:xfrm>
          <a:custGeom>
            <a:avLst/>
            <a:gdLst/>
            <a:ahLst/>
            <a:cxnLst/>
            <a:rect l="l" t="t" r="r" b="b"/>
            <a:pathLst>
              <a:path w="46989">
                <a:moveTo>
                  <a:pt x="0" y="0"/>
                </a:moveTo>
                <a:lnTo>
                  <a:pt x="46742" y="0"/>
                </a:lnTo>
              </a:path>
            </a:pathLst>
          </a:custGeom>
          <a:ln w="6745">
            <a:solidFill>
              <a:srgbClr val="000000"/>
            </a:solidFill>
          </a:ln>
        </p:spPr>
        <p:txBody>
          <a:bodyPr wrap="square" lIns="0" tIns="0" rIns="0" bIns="0" rtlCol="0"/>
          <a:lstStyle/>
          <a:p>
            <a:endParaRPr sz="3567"/>
          </a:p>
        </p:txBody>
      </p:sp>
      <p:sp>
        <p:nvSpPr>
          <p:cNvPr id="9" name="object 9"/>
          <p:cNvSpPr/>
          <p:nvPr/>
        </p:nvSpPr>
        <p:spPr>
          <a:xfrm>
            <a:off x="4506559" y="4176575"/>
            <a:ext cx="93118" cy="0"/>
          </a:xfrm>
          <a:custGeom>
            <a:avLst/>
            <a:gdLst/>
            <a:ahLst/>
            <a:cxnLst/>
            <a:rect l="l" t="t" r="r" b="b"/>
            <a:pathLst>
              <a:path w="46990">
                <a:moveTo>
                  <a:pt x="0" y="0"/>
                </a:moveTo>
                <a:lnTo>
                  <a:pt x="46742" y="0"/>
                </a:lnTo>
              </a:path>
            </a:pathLst>
          </a:custGeom>
          <a:ln w="6745">
            <a:solidFill>
              <a:srgbClr val="000000"/>
            </a:solidFill>
          </a:ln>
        </p:spPr>
        <p:txBody>
          <a:bodyPr wrap="square" lIns="0" tIns="0" rIns="0" bIns="0" rtlCol="0"/>
          <a:lstStyle/>
          <a:p>
            <a:endParaRPr sz="3567"/>
          </a:p>
        </p:txBody>
      </p:sp>
      <p:sp>
        <p:nvSpPr>
          <p:cNvPr id="10" name="object 10"/>
          <p:cNvSpPr/>
          <p:nvPr/>
        </p:nvSpPr>
        <p:spPr>
          <a:xfrm>
            <a:off x="4514981" y="4606025"/>
            <a:ext cx="93118" cy="0"/>
          </a:xfrm>
          <a:custGeom>
            <a:avLst/>
            <a:gdLst/>
            <a:ahLst/>
            <a:cxnLst/>
            <a:rect l="l" t="t" r="r" b="b"/>
            <a:pathLst>
              <a:path w="46989">
                <a:moveTo>
                  <a:pt x="0" y="0"/>
                </a:moveTo>
                <a:lnTo>
                  <a:pt x="46742" y="0"/>
                </a:lnTo>
              </a:path>
            </a:pathLst>
          </a:custGeom>
          <a:ln w="6745">
            <a:solidFill>
              <a:srgbClr val="000000"/>
            </a:solidFill>
          </a:ln>
        </p:spPr>
        <p:txBody>
          <a:bodyPr wrap="square" lIns="0" tIns="0" rIns="0" bIns="0" rtlCol="0"/>
          <a:lstStyle/>
          <a:p>
            <a:endParaRPr sz="3567"/>
          </a:p>
        </p:txBody>
      </p:sp>
      <p:sp>
        <p:nvSpPr>
          <p:cNvPr id="11" name="object 11"/>
          <p:cNvSpPr/>
          <p:nvPr/>
        </p:nvSpPr>
        <p:spPr>
          <a:xfrm>
            <a:off x="4514981" y="5035494"/>
            <a:ext cx="93118" cy="0"/>
          </a:xfrm>
          <a:custGeom>
            <a:avLst/>
            <a:gdLst/>
            <a:ahLst/>
            <a:cxnLst/>
            <a:rect l="l" t="t" r="r" b="b"/>
            <a:pathLst>
              <a:path w="46989">
                <a:moveTo>
                  <a:pt x="0" y="0"/>
                </a:moveTo>
                <a:lnTo>
                  <a:pt x="46742" y="0"/>
                </a:lnTo>
              </a:path>
            </a:pathLst>
          </a:custGeom>
          <a:ln w="6745">
            <a:solidFill>
              <a:srgbClr val="000000"/>
            </a:solidFill>
          </a:ln>
        </p:spPr>
        <p:txBody>
          <a:bodyPr wrap="square" lIns="0" tIns="0" rIns="0" bIns="0" rtlCol="0"/>
          <a:lstStyle/>
          <a:p>
            <a:endParaRPr sz="3567"/>
          </a:p>
        </p:txBody>
      </p:sp>
      <p:sp>
        <p:nvSpPr>
          <p:cNvPr id="12" name="object 12"/>
          <p:cNvSpPr/>
          <p:nvPr/>
        </p:nvSpPr>
        <p:spPr>
          <a:xfrm>
            <a:off x="5163338" y="5136543"/>
            <a:ext cx="0" cy="74243"/>
          </a:xfrm>
          <a:custGeom>
            <a:avLst/>
            <a:gdLst/>
            <a:ahLst/>
            <a:cxnLst/>
            <a:rect l="l" t="t" r="r" b="b"/>
            <a:pathLst>
              <a:path h="37464">
                <a:moveTo>
                  <a:pt x="0" y="0"/>
                </a:moveTo>
                <a:lnTo>
                  <a:pt x="0" y="37267"/>
                </a:lnTo>
              </a:path>
            </a:pathLst>
          </a:custGeom>
          <a:ln w="6745">
            <a:solidFill>
              <a:srgbClr val="000000"/>
            </a:solidFill>
          </a:ln>
        </p:spPr>
        <p:txBody>
          <a:bodyPr wrap="square" lIns="0" tIns="0" rIns="0" bIns="0" rtlCol="0"/>
          <a:lstStyle/>
          <a:p>
            <a:endParaRPr sz="3567"/>
          </a:p>
        </p:txBody>
      </p:sp>
      <p:sp>
        <p:nvSpPr>
          <p:cNvPr id="13" name="object 13"/>
          <p:cNvSpPr/>
          <p:nvPr/>
        </p:nvSpPr>
        <p:spPr>
          <a:xfrm>
            <a:off x="6300104" y="5136543"/>
            <a:ext cx="0" cy="81793"/>
          </a:xfrm>
          <a:custGeom>
            <a:avLst/>
            <a:gdLst/>
            <a:ahLst/>
            <a:cxnLst/>
            <a:rect l="l" t="t" r="r" b="b"/>
            <a:pathLst>
              <a:path h="41275">
                <a:moveTo>
                  <a:pt x="0" y="0"/>
                </a:moveTo>
                <a:lnTo>
                  <a:pt x="0" y="40770"/>
                </a:lnTo>
              </a:path>
            </a:pathLst>
          </a:custGeom>
          <a:ln w="6745">
            <a:solidFill>
              <a:srgbClr val="000000"/>
            </a:solidFill>
          </a:ln>
        </p:spPr>
        <p:txBody>
          <a:bodyPr wrap="square" lIns="0" tIns="0" rIns="0" bIns="0" rtlCol="0"/>
          <a:lstStyle/>
          <a:p>
            <a:endParaRPr sz="3567"/>
          </a:p>
        </p:txBody>
      </p:sp>
      <p:sp>
        <p:nvSpPr>
          <p:cNvPr id="14" name="object 14"/>
          <p:cNvSpPr/>
          <p:nvPr/>
        </p:nvSpPr>
        <p:spPr>
          <a:xfrm>
            <a:off x="7436872" y="5136543"/>
            <a:ext cx="0" cy="80534"/>
          </a:xfrm>
          <a:custGeom>
            <a:avLst/>
            <a:gdLst/>
            <a:ahLst/>
            <a:cxnLst/>
            <a:rect l="l" t="t" r="r" b="b"/>
            <a:pathLst>
              <a:path h="40639">
                <a:moveTo>
                  <a:pt x="0" y="0"/>
                </a:moveTo>
                <a:lnTo>
                  <a:pt x="0" y="40023"/>
                </a:lnTo>
              </a:path>
            </a:pathLst>
          </a:custGeom>
          <a:ln w="6745">
            <a:solidFill>
              <a:srgbClr val="000000"/>
            </a:solidFill>
          </a:ln>
        </p:spPr>
        <p:txBody>
          <a:bodyPr wrap="square" lIns="0" tIns="0" rIns="0" bIns="0" rtlCol="0"/>
          <a:lstStyle/>
          <a:p>
            <a:endParaRPr sz="3567"/>
          </a:p>
        </p:txBody>
      </p:sp>
      <p:sp>
        <p:nvSpPr>
          <p:cNvPr id="15" name="object 15"/>
          <p:cNvSpPr/>
          <p:nvPr/>
        </p:nvSpPr>
        <p:spPr>
          <a:xfrm>
            <a:off x="4607609" y="3974548"/>
            <a:ext cx="3739812" cy="0"/>
          </a:xfrm>
          <a:custGeom>
            <a:avLst/>
            <a:gdLst/>
            <a:ahLst/>
            <a:cxnLst/>
            <a:rect l="l" t="t" r="r" b="b"/>
            <a:pathLst>
              <a:path w="1887220">
                <a:moveTo>
                  <a:pt x="0" y="0"/>
                </a:moveTo>
                <a:lnTo>
                  <a:pt x="1886655" y="0"/>
                </a:lnTo>
              </a:path>
            </a:pathLst>
          </a:custGeom>
          <a:ln w="6745">
            <a:solidFill>
              <a:srgbClr val="000000"/>
            </a:solidFill>
            <a:prstDash val="lgDash"/>
          </a:ln>
        </p:spPr>
        <p:txBody>
          <a:bodyPr wrap="square" lIns="0" tIns="0" rIns="0" bIns="0" rtlCol="0"/>
          <a:lstStyle/>
          <a:p>
            <a:endParaRPr sz="3567"/>
          </a:p>
        </p:txBody>
      </p:sp>
      <p:sp>
        <p:nvSpPr>
          <p:cNvPr id="16" name="object 16"/>
          <p:cNvSpPr txBox="1"/>
          <p:nvPr/>
        </p:nvSpPr>
        <p:spPr>
          <a:xfrm>
            <a:off x="3943267" y="2870829"/>
            <a:ext cx="230832" cy="1812022"/>
          </a:xfrm>
          <a:prstGeom prst="rect">
            <a:avLst/>
          </a:prstGeom>
        </p:spPr>
        <p:txBody>
          <a:bodyPr vert="vert270" wrap="square" lIns="0" tIns="0" rIns="0" bIns="0" rtlCol="0">
            <a:spAutoFit/>
          </a:bodyPr>
          <a:lstStyle/>
          <a:p>
            <a:pPr marL="25168">
              <a:lnSpc>
                <a:spcPts val="1803"/>
              </a:lnSpc>
            </a:pPr>
            <a:r>
              <a:rPr sz="1684" dirty="0">
                <a:latin typeface="Calibri"/>
                <a:cs typeface="Calibri"/>
              </a:rPr>
              <a:t>Mean </a:t>
            </a:r>
            <a:r>
              <a:rPr sz="1684" spc="-10" dirty="0">
                <a:latin typeface="Calibri"/>
                <a:cs typeface="Calibri"/>
              </a:rPr>
              <a:t>Squared</a:t>
            </a:r>
            <a:r>
              <a:rPr sz="1684" spc="-149" dirty="0">
                <a:latin typeface="Calibri"/>
                <a:cs typeface="Calibri"/>
              </a:rPr>
              <a:t> </a:t>
            </a:r>
            <a:r>
              <a:rPr sz="1684" dirty="0">
                <a:latin typeface="Calibri"/>
                <a:cs typeface="Calibri"/>
              </a:rPr>
              <a:t>Error</a:t>
            </a:r>
            <a:endParaRPr sz="1684">
              <a:latin typeface="Calibri"/>
              <a:cs typeface="Calibri"/>
            </a:endParaRPr>
          </a:p>
        </p:txBody>
      </p:sp>
      <p:sp>
        <p:nvSpPr>
          <p:cNvPr id="17" name="object 17"/>
          <p:cNvSpPr txBox="1"/>
          <p:nvPr/>
        </p:nvSpPr>
        <p:spPr>
          <a:xfrm>
            <a:off x="4981165" y="5206099"/>
            <a:ext cx="420288" cy="217370"/>
          </a:xfrm>
          <a:prstGeom prst="rect">
            <a:avLst/>
          </a:prstGeom>
        </p:spPr>
        <p:txBody>
          <a:bodyPr vert="horz" wrap="square" lIns="0" tIns="33975" rIns="0" bIns="0" rtlCol="0">
            <a:spAutoFit/>
          </a:bodyPr>
          <a:lstStyle/>
          <a:p>
            <a:pPr marL="75503">
              <a:spcBef>
                <a:spcPts val="268"/>
              </a:spcBef>
            </a:pPr>
            <a:r>
              <a:rPr sz="1784" spc="30" baseline="-27777" dirty="0">
                <a:latin typeface="Calibri"/>
                <a:cs typeface="Calibri"/>
              </a:rPr>
              <a:t>10</a:t>
            </a:r>
            <a:r>
              <a:rPr sz="793" spc="20" dirty="0">
                <a:latin typeface="Calibri"/>
                <a:cs typeface="Calibri"/>
              </a:rPr>
              <a:t>–1</a:t>
            </a:r>
            <a:endParaRPr sz="793">
              <a:latin typeface="Calibri"/>
              <a:cs typeface="Calibri"/>
            </a:endParaRPr>
          </a:p>
        </p:txBody>
      </p:sp>
      <p:sp>
        <p:nvSpPr>
          <p:cNvPr id="18" name="object 18"/>
          <p:cNvSpPr txBox="1"/>
          <p:nvPr/>
        </p:nvSpPr>
        <p:spPr>
          <a:xfrm>
            <a:off x="6120390" y="5282738"/>
            <a:ext cx="1557836" cy="217306"/>
          </a:xfrm>
          <a:prstGeom prst="rect">
            <a:avLst/>
          </a:prstGeom>
        </p:spPr>
        <p:txBody>
          <a:bodyPr vert="horz" wrap="square" lIns="0" tIns="33975" rIns="0" bIns="0" rtlCol="0">
            <a:spAutoFit/>
          </a:bodyPr>
          <a:lstStyle/>
          <a:p>
            <a:pPr marL="100670">
              <a:spcBef>
                <a:spcPts val="268"/>
              </a:spcBef>
              <a:tabLst>
                <a:tab pos="1238245" algn="l"/>
              </a:tabLst>
            </a:pPr>
            <a:r>
              <a:rPr sz="1189" spc="30" dirty="0">
                <a:latin typeface="Calibri"/>
                <a:cs typeface="Calibri"/>
              </a:rPr>
              <a:t>10</a:t>
            </a:r>
            <a:r>
              <a:rPr sz="1189" spc="44" baseline="41666" dirty="0">
                <a:latin typeface="Calibri"/>
                <a:cs typeface="Calibri"/>
              </a:rPr>
              <a:t>1	</a:t>
            </a:r>
            <a:r>
              <a:rPr sz="1189" spc="30" dirty="0">
                <a:latin typeface="Calibri"/>
                <a:cs typeface="Calibri"/>
              </a:rPr>
              <a:t>10</a:t>
            </a:r>
            <a:r>
              <a:rPr sz="1189" spc="44" baseline="41666" dirty="0">
                <a:latin typeface="Calibri"/>
                <a:cs typeface="Calibri"/>
              </a:rPr>
              <a:t>3</a:t>
            </a:r>
            <a:endParaRPr sz="1189" baseline="41666">
              <a:latin typeface="Calibri"/>
              <a:cs typeface="Calibri"/>
            </a:endParaRPr>
          </a:p>
        </p:txBody>
      </p:sp>
      <p:sp>
        <p:nvSpPr>
          <p:cNvPr id="19" name="object 19"/>
          <p:cNvSpPr/>
          <p:nvPr/>
        </p:nvSpPr>
        <p:spPr>
          <a:xfrm>
            <a:off x="4733915" y="2515110"/>
            <a:ext cx="3474301" cy="952570"/>
          </a:xfrm>
          <a:custGeom>
            <a:avLst/>
            <a:gdLst/>
            <a:ahLst/>
            <a:cxnLst/>
            <a:rect l="l" t="t" r="r" b="b"/>
            <a:pathLst>
              <a:path w="1753235" h="480694">
                <a:moveTo>
                  <a:pt x="0" y="252052"/>
                </a:moveTo>
                <a:lnTo>
                  <a:pt x="51937" y="253049"/>
                </a:lnTo>
                <a:lnTo>
                  <a:pt x="105730" y="256526"/>
                </a:lnTo>
                <a:lnTo>
                  <a:pt x="160560" y="262132"/>
                </a:lnTo>
                <a:lnTo>
                  <a:pt x="215612" y="269514"/>
                </a:lnTo>
                <a:lnTo>
                  <a:pt x="270066" y="278321"/>
                </a:lnTo>
                <a:lnTo>
                  <a:pt x="323106" y="288201"/>
                </a:lnTo>
                <a:lnTo>
                  <a:pt x="373915" y="298804"/>
                </a:lnTo>
                <a:lnTo>
                  <a:pt x="421674" y="309776"/>
                </a:lnTo>
                <a:lnTo>
                  <a:pt x="465568" y="320767"/>
                </a:lnTo>
                <a:lnTo>
                  <a:pt x="524375" y="337158"/>
                </a:lnTo>
                <a:lnTo>
                  <a:pt x="575819" y="353746"/>
                </a:lnTo>
                <a:lnTo>
                  <a:pt x="623470" y="371514"/>
                </a:lnTo>
                <a:lnTo>
                  <a:pt x="670899" y="391448"/>
                </a:lnTo>
                <a:lnTo>
                  <a:pt x="721676" y="414531"/>
                </a:lnTo>
                <a:lnTo>
                  <a:pt x="764451" y="434362"/>
                </a:lnTo>
                <a:lnTo>
                  <a:pt x="809702" y="453744"/>
                </a:lnTo>
                <a:lnTo>
                  <a:pt x="855857" y="469821"/>
                </a:lnTo>
                <a:lnTo>
                  <a:pt x="901346" y="479738"/>
                </a:lnTo>
                <a:lnTo>
                  <a:pt x="944596" y="480638"/>
                </a:lnTo>
                <a:lnTo>
                  <a:pt x="984431" y="470518"/>
                </a:lnTo>
                <a:lnTo>
                  <a:pt x="1021012" y="450980"/>
                </a:lnTo>
                <a:lnTo>
                  <a:pt x="1054911" y="424493"/>
                </a:lnTo>
                <a:lnTo>
                  <a:pt x="1086703" y="393529"/>
                </a:lnTo>
                <a:lnTo>
                  <a:pt x="1120820" y="355855"/>
                </a:lnTo>
                <a:lnTo>
                  <a:pt x="1154021" y="316361"/>
                </a:lnTo>
                <a:lnTo>
                  <a:pt x="1187336" y="275791"/>
                </a:lnTo>
                <a:lnTo>
                  <a:pt x="1221798" y="234886"/>
                </a:lnTo>
                <a:lnTo>
                  <a:pt x="1258439" y="194391"/>
                </a:lnTo>
                <a:lnTo>
                  <a:pt x="1298290" y="155050"/>
                </a:lnTo>
                <a:lnTo>
                  <a:pt x="1331590" y="126244"/>
                </a:lnTo>
                <a:lnTo>
                  <a:pt x="1367736" y="99191"/>
                </a:lnTo>
                <a:lnTo>
                  <a:pt x="1407106" y="74543"/>
                </a:lnTo>
                <a:lnTo>
                  <a:pt x="1450074" y="52951"/>
                </a:lnTo>
                <a:lnTo>
                  <a:pt x="1497016" y="35068"/>
                </a:lnTo>
                <a:lnTo>
                  <a:pt x="1564763" y="17704"/>
                </a:lnTo>
                <a:lnTo>
                  <a:pt x="1632211" y="6862"/>
                </a:lnTo>
                <a:lnTo>
                  <a:pt x="1691396" y="1355"/>
                </a:lnTo>
                <a:lnTo>
                  <a:pt x="1734354" y="0"/>
                </a:lnTo>
                <a:lnTo>
                  <a:pt x="1753124" y="1610"/>
                </a:lnTo>
              </a:path>
            </a:pathLst>
          </a:custGeom>
          <a:ln w="10118">
            <a:solidFill>
              <a:srgbClr val="D9959F"/>
            </a:solidFill>
          </a:ln>
        </p:spPr>
        <p:txBody>
          <a:bodyPr wrap="square" lIns="0" tIns="0" rIns="0" bIns="0" rtlCol="0"/>
          <a:lstStyle/>
          <a:p>
            <a:endParaRPr sz="3567"/>
          </a:p>
        </p:txBody>
      </p:sp>
      <p:sp>
        <p:nvSpPr>
          <p:cNvPr id="20" name="object 20"/>
          <p:cNvSpPr/>
          <p:nvPr/>
        </p:nvSpPr>
        <p:spPr>
          <a:xfrm>
            <a:off x="6476912" y="3368290"/>
            <a:ext cx="218951" cy="218951"/>
          </a:xfrm>
          <a:custGeom>
            <a:avLst/>
            <a:gdLst/>
            <a:ahLst/>
            <a:cxnLst/>
            <a:rect l="l" t="t" r="r" b="b"/>
            <a:pathLst>
              <a:path w="110489" h="110489">
                <a:moveTo>
                  <a:pt x="0" y="0"/>
                </a:moveTo>
                <a:lnTo>
                  <a:pt x="110493" y="110448"/>
                </a:lnTo>
              </a:path>
            </a:pathLst>
          </a:custGeom>
          <a:ln w="10118">
            <a:solidFill>
              <a:srgbClr val="D9959F"/>
            </a:solidFill>
          </a:ln>
        </p:spPr>
        <p:txBody>
          <a:bodyPr wrap="square" lIns="0" tIns="0" rIns="0" bIns="0" rtlCol="0"/>
          <a:lstStyle/>
          <a:p>
            <a:endParaRPr sz="3567"/>
          </a:p>
        </p:txBody>
      </p:sp>
      <p:sp>
        <p:nvSpPr>
          <p:cNvPr id="21" name="object 21"/>
          <p:cNvSpPr/>
          <p:nvPr/>
        </p:nvSpPr>
        <p:spPr>
          <a:xfrm>
            <a:off x="6460070" y="3368290"/>
            <a:ext cx="218951" cy="218951"/>
          </a:xfrm>
          <a:custGeom>
            <a:avLst/>
            <a:gdLst/>
            <a:ahLst/>
            <a:cxnLst/>
            <a:rect l="l" t="t" r="r" b="b"/>
            <a:pathLst>
              <a:path w="110489" h="110489">
                <a:moveTo>
                  <a:pt x="110493" y="0"/>
                </a:moveTo>
                <a:lnTo>
                  <a:pt x="0" y="110448"/>
                </a:lnTo>
              </a:path>
            </a:pathLst>
          </a:custGeom>
          <a:ln w="10118">
            <a:solidFill>
              <a:srgbClr val="D9959F"/>
            </a:solidFill>
          </a:ln>
        </p:spPr>
        <p:txBody>
          <a:bodyPr wrap="square" lIns="0" tIns="0" rIns="0" bIns="0" rtlCol="0"/>
          <a:lstStyle/>
          <a:p>
            <a:endParaRPr sz="3567"/>
          </a:p>
        </p:txBody>
      </p:sp>
      <p:sp>
        <p:nvSpPr>
          <p:cNvPr id="22" name="object 22"/>
          <p:cNvSpPr/>
          <p:nvPr/>
        </p:nvSpPr>
        <p:spPr>
          <a:xfrm>
            <a:off x="4733915" y="4075606"/>
            <a:ext cx="3486884" cy="961378"/>
          </a:xfrm>
          <a:custGeom>
            <a:avLst/>
            <a:gdLst/>
            <a:ahLst/>
            <a:cxnLst/>
            <a:rect l="l" t="t" r="r" b="b"/>
            <a:pathLst>
              <a:path w="1759585" h="485139">
                <a:moveTo>
                  <a:pt x="0" y="0"/>
                </a:moveTo>
                <a:lnTo>
                  <a:pt x="48405" y="3542"/>
                </a:lnTo>
                <a:lnTo>
                  <a:pt x="97801" y="7833"/>
                </a:lnTo>
                <a:lnTo>
                  <a:pt x="147863" y="12918"/>
                </a:lnTo>
                <a:lnTo>
                  <a:pt x="198264" y="18839"/>
                </a:lnTo>
                <a:lnTo>
                  <a:pt x="248678" y="25639"/>
                </a:lnTo>
                <a:lnTo>
                  <a:pt x="298779" y="33362"/>
                </a:lnTo>
                <a:lnTo>
                  <a:pt x="348240" y="42051"/>
                </a:lnTo>
                <a:lnTo>
                  <a:pt x="396735" y="51749"/>
                </a:lnTo>
                <a:lnTo>
                  <a:pt x="443938" y="62500"/>
                </a:lnTo>
                <a:lnTo>
                  <a:pt x="489522" y="74346"/>
                </a:lnTo>
                <a:lnTo>
                  <a:pt x="533162" y="87331"/>
                </a:lnTo>
                <a:lnTo>
                  <a:pt x="574532" y="101498"/>
                </a:lnTo>
                <a:lnTo>
                  <a:pt x="633408" y="125637"/>
                </a:lnTo>
                <a:lnTo>
                  <a:pt x="686853" y="152121"/>
                </a:lnTo>
                <a:lnTo>
                  <a:pt x="735602" y="180384"/>
                </a:lnTo>
                <a:lnTo>
                  <a:pt x="780396" y="209856"/>
                </a:lnTo>
                <a:lnTo>
                  <a:pt x="821970" y="239970"/>
                </a:lnTo>
                <a:lnTo>
                  <a:pt x="861064" y="270158"/>
                </a:lnTo>
                <a:lnTo>
                  <a:pt x="898415" y="299850"/>
                </a:lnTo>
                <a:lnTo>
                  <a:pt x="934762" y="328480"/>
                </a:lnTo>
                <a:lnTo>
                  <a:pt x="970841" y="355478"/>
                </a:lnTo>
                <a:lnTo>
                  <a:pt x="1007391" y="380276"/>
                </a:lnTo>
                <a:lnTo>
                  <a:pt x="1045150" y="402307"/>
                </a:lnTo>
                <a:lnTo>
                  <a:pt x="1081789" y="419882"/>
                </a:lnTo>
                <a:lnTo>
                  <a:pt x="1120082" y="434800"/>
                </a:lnTo>
                <a:lnTo>
                  <a:pt x="1160009" y="447276"/>
                </a:lnTo>
                <a:lnTo>
                  <a:pt x="1201549" y="457522"/>
                </a:lnTo>
                <a:lnTo>
                  <a:pt x="1244682" y="465754"/>
                </a:lnTo>
                <a:lnTo>
                  <a:pt x="1289387" y="472186"/>
                </a:lnTo>
                <a:lnTo>
                  <a:pt x="1335645" y="477031"/>
                </a:lnTo>
                <a:lnTo>
                  <a:pt x="1383434" y="480504"/>
                </a:lnTo>
                <a:lnTo>
                  <a:pt x="1432735" y="482819"/>
                </a:lnTo>
                <a:lnTo>
                  <a:pt x="1483528" y="484191"/>
                </a:lnTo>
                <a:lnTo>
                  <a:pt x="1535791" y="484833"/>
                </a:lnTo>
                <a:lnTo>
                  <a:pt x="1589506" y="484959"/>
                </a:lnTo>
                <a:lnTo>
                  <a:pt x="1644650" y="484785"/>
                </a:lnTo>
                <a:lnTo>
                  <a:pt x="1701205" y="484523"/>
                </a:lnTo>
                <a:lnTo>
                  <a:pt x="1759150" y="484388"/>
                </a:lnTo>
              </a:path>
            </a:pathLst>
          </a:custGeom>
          <a:ln w="10118">
            <a:solidFill>
              <a:srgbClr val="1F588B"/>
            </a:solidFill>
          </a:ln>
        </p:spPr>
        <p:txBody>
          <a:bodyPr wrap="square" lIns="0" tIns="0" rIns="0" bIns="0" rtlCol="0"/>
          <a:lstStyle/>
          <a:p>
            <a:endParaRPr sz="3567"/>
          </a:p>
        </p:txBody>
      </p:sp>
      <p:sp>
        <p:nvSpPr>
          <p:cNvPr id="23" name="object 23"/>
          <p:cNvSpPr/>
          <p:nvPr/>
        </p:nvSpPr>
        <p:spPr>
          <a:xfrm>
            <a:off x="4733915" y="3646156"/>
            <a:ext cx="3486884" cy="1390475"/>
          </a:xfrm>
          <a:custGeom>
            <a:avLst/>
            <a:gdLst/>
            <a:ahLst/>
            <a:cxnLst/>
            <a:rect l="l" t="t" r="r" b="b"/>
            <a:pathLst>
              <a:path w="1759585" h="701675">
                <a:moveTo>
                  <a:pt x="0" y="701102"/>
                </a:moveTo>
                <a:lnTo>
                  <a:pt x="61231" y="701132"/>
                </a:lnTo>
                <a:lnTo>
                  <a:pt x="119909" y="701208"/>
                </a:lnTo>
                <a:lnTo>
                  <a:pt x="176260" y="701312"/>
                </a:lnTo>
                <a:lnTo>
                  <a:pt x="230513" y="701424"/>
                </a:lnTo>
                <a:lnTo>
                  <a:pt x="282894" y="701525"/>
                </a:lnTo>
                <a:lnTo>
                  <a:pt x="333629" y="701595"/>
                </a:lnTo>
                <a:lnTo>
                  <a:pt x="382947" y="701614"/>
                </a:lnTo>
                <a:lnTo>
                  <a:pt x="431073" y="701564"/>
                </a:lnTo>
                <a:lnTo>
                  <a:pt x="478235" y="701424"/>
                </a:lnTo>
                <a:lnTo>
                  <a:pt x="524660" y="701176"/>
                </a:lnTo>
                <a:lnTo>
                  <a:pt x="570574" y="700800"/>
                </a:lnTo>
                <a:lnTo>
                  <a:pt x="620086" y="700109"/>
                </a:lnTo>
                <a:lnTo>
                  <a:pt x="668958" y="698518"/>
                </a:lnTo>
                <a:lnTo>
                  <a:pt x="716894" y="695305"/>
                </a:lnTo>
                <a:lnTo>
                  <a:pt x="763594" y="689745"/>
                </a:lnTo>
                <a:lnTo>
                  <a:pt x="808762" y="681113"/>
                </a:lnTo>
                <a:lnTo>
                  <a:pt x="852100" y="668685"/>
                </a:lnTo>
                <a:lnTo>
                  <a:pt x="893310" y="651737"/>
                </a:lnTo>
                <a:lnTo>
                  <a:pt x="932094" y="629544"/>
                </a:lnTo>
                <a:lnTo>
                  <a:pt x="968126" y="601748"/>
                </a:lnTo>
                <a:lnTo>
                  <a:pt x="1001787" y="568942"/>
                </a:lnTo>
                <a:lnTo>
                  <a:pt x="1033409" y="532041"/>
                </a:lnTo>
                <a:lnTo>
                  <a:pt x="1063327" y="491958"/>
                </a:lnTo>
                <a:lnTo>
                  <a:pt x="1091875" y="449611"/>
                </a:lnTo>
                <a:lnTo>
                  <a:pt x="1119386" y="405913"/>
                </a:lnTo>
                <a:lnTo>
                  <a:pt x="1146196" y="361779"/>
                </a:lnTo>
                <a:lnTo>
                  <a:pt x="1172637" y="318125"/>
                </a:lnTo>
                <a:lnTo>
                  <a:pt x="1199045" y="275866"/>
                </a:lnTo>
                <a:lnTo>
                  <a:pt x="1225752" y="235916"/>
                </a:lnTo>
                <a:lnTo>
                  <a:pt x="1251932" y="200551"/>
                </a:lnTo>
                <a:lnTo>
                  <a:pt x="1279101" y="168127"/>
                </a:lnTo>
                <a:lnTo>
                  <a:pt x="1307665" y="138625"/>
                </a:lnTo>
                <a:lnTo>
                  <a:pt x="1338029" y="112024"/>
                </a:lnTo>
                <a:lnTo>
                  <a:pt x="1370598" y="88306"/>
                </a:lnTo>
                <a:lnTo>
                  <a:pt x="1405777" y="67450"/>
                </a:lnTo>
                <a:lnTo>
                  <a:pt x="1443972" y="49439"/>
                </a:lnTo>
                <a:lnTo>
                  <a:pt x="1485587" y="34252"/>
                </a:lnTo>
                <a:lnTo>
                  <a:pt x="1531027" y="21869"/>
                </a:lnTo>
                <a:lnTo>
                  <a:pt x="1580699" y="12272"/>
                </a:lnTo>
                <a:lnTo>
                  <a:pt x="1635006" y="5441"/>
                </a:lnTo>
                <a:lnTo>
                  <a:pt x="1694355" y="1357"/>
                </a:lnTo>
                <a:lnTo>
                  <a:pt x="1759150" y="0"/>
                </a:lnTo>
              </a:path>
            </a:pathLst>
          </a:custGeom>
          <a:ln w="10118">
            <a:solidFill>
              <a:srgbClr val="252525"/>
            </a:solidFill>
          </a:ln>
        </p:spPr>
        <p:txBody>
          <a:bodyPr wrap="square" lIns="0" tIns="0" rIns="0" bIns="0" rtlCol="0"/>
          <a:lstStyle/>
          <a:p>
            <a:endParaRPr sz="3567"/>
          </a:p>
        </p:txBody>
      </p:sp>
      <p:sp>
        <p:nvSpPr>
          <p:cNvPr id="24" name="object 24"/>
          <p:cNvSpPr txBox="1"/>
          <p:nvPr/>
        </p:nvSpPr>
        <p:spPr>
          <a:xfrm>
            <a:off x="4258292" y="2380228"/>
            <a:ext cx="179536" cy="211403"/>
          </a:xfrm>
          <a:prstGeom prst="rect">
            <a:avLst/>
          </a:prstGeom>
        </p:spPr>
        <p:txBody>
          <a:bodyPr vert="vert270" wrap="square" lIns="0" tIns="0" rIns="0" bIns="0" rtlCol="0">
            <a:spAutoFit/>
          </a:bodyPr>
          <a:lstStyle/>
          <a:p>
            <a:pPr marL="25168">
              <a:lnSpc>
                <a:spcPts val="1387"/>
              </a:lnSpc>
            </a:pPr>
            <a:r>
              <a:rPr sz="1189" spc="-10" dirty="0">
                <a:latin typeface="Calibri"/>
                <a:cs typeface="Calibri"/>
              </a:rPr>
              <a:t>60</a:t>
            </a:r>
            <a:endParaRPr sz="1189">
              <a:latin typeface="Calibri"/>
              <a:cs typeface="Calibri"/>
            </a:endParaRPr>
          </a:p>
        </p:txBody>
      </p:sp>
      <p:sp>
        <p:nvSpPr>
          <p:cNvPr id="25" name="object 25"/>
          <p:cNvSpPr txBox="1"/>
          <p:nvPr/>
        </p:nvSpPr>
        <p:spPr>
          <a:xfrm>
            <a:off x="4270993" y="2810213"/>
            <a:ext cx="179536" cy="211403"/>
          </a:xfrm>
          <a:prstGeom prst="rect">
            <a:avLst/>
          </a:prstGeom>
        </p:spPr>
        <p:txBody>
          <a:bodyPr vert="vert270" wrap="square" lIns="0" tIns="0" rIns="0" bIns="0" rtlCol="0">
            <a:spAutoFit/>
          </a:bodyPr>
          <a:lstStyle/>
          <a:p>
            <a:pPr marL="25168">
              <a:lnSpc>
                <a:spcPts val="1387"/>
              </a:lnSpc>
            </a:pPr>
            <a:r>
              <a:rPr sz="1189" spc="-10" dirty="0">
                <a:latin typeface="Calibri"/>
                <a:cs typeface="Calibri"/>
              </a:rPr>
              <a:t>50</a:t>
            </a:r>
            <a:endParaRPr sz="1189">
              <a:latin typeface="Calibri"/>
              <a:cs typeface="Calibri"/>
            </a:endParaRPr>
          </a:p>
        </p:txBody>
      </p:sp>
      <p:sp>
        <p:nvSpPr>
          <p:cNvPr id="26" name="object 26"/>
          <p:cNvSpPr txBox="1"/>
          <p:nvPr/>
        </p:nvSpPr>
        <p:spPr>
          <a:xfrm>
            <a:off x="4258292" y="3240378"/>
            <a:ext cx="179536" cy="211403"/>
          </a:xfrm>
          <a:prstGeom prst="rect">
            <a:avLst/>
          </a:prstGeom>
        </p:spPr>
        <p:txBody>
          <a:bodyPr vert="vert270" wrap="square" lIns="0" tIns="0" rIns="0" bIns="0" rtlCol="0">
            <a:spAutoFit/>
          </a:bodyPr>
          <a:lstStyle/>
          <a:p>
            <a:pPr marL="25168">
              <a:lnSpc>
                <a:spcPts val="1387"/>
              </a:lnSpc>
            </a:pPr>
            <a:r>
              <a:rPr sz="1189" spc="-10" dirty="0">
                <a:latin typeface="Calibri"/>
                <a:cs typeface="Calibri"/>
              </a:rPr>
              <a:t>40</a:t>
            </a:r>
            <a:endParaRPr sz="1189">
              <a:latin typeface="Calibri"/>
              <a:cs typeface="Calibri"/>
            </a:endParaRPr>
          </a:p>
        </p:txBody>
      </p:sp>
      <p:sp>
        <p:nvSpPr>
          <p:cNvPr id="27" name="object 27"/>
          <p:cNvSpPr txBox="1"/>
          <p:nvPr/>
        </p:nvSpPr>
        <p:spPr>
          <a:xfrm>
            <a:off x="4270993" y="3670632"/>
            <a:ext cx="179536" cy="1046946"/>
          </a:xfrm>
          <a:prstGeom prst="rect">
            <a:avLst/>
          </a:prstGeom>
        </p:spPr>
        <p:txBody>
          <a:bodyPr vert="vert270" wrap="square" lIns="0" tIns="0" rIns="0" bIns="0" rtlCol="0">
            <a:spAutoFit/>
          </a:bodyPr>
          <a:lstStyle/>
          <a:p>
            <a:pPr marL="25168">
              <a:lnSpc>
                <a:spcPts val="1387"/>
              </a:lnSpc>
              <a:tabLst>
                <a:tab pos="454275" algn="l"/>
              </a:tabLst>
            </a:pPr>
            <a:r>
              <a:rPr sz="1189" spc="30" dirty="0">
                <a:latin typeface="Calibri"/>
                <a:cs typeface="Calibri"/>
              </a:rPr>
              <a:t>10	20</a:t>
            </a:r>
            <a:r>
              <a:rPr sz="1189" spc="287" dirty="0">
                <a:latin typeface="Calibri"/>
                <a:cs typeface="Calibri"/>
              </a:rPr>
              <a:t> </a:t>
            </a:r>
            <a:r>
              <a:rPr sz="1189" spc="20" dirty="0">
                <a:latin typeface="Calibri"/>
                <a:cs typeface="Calibri"/>
              </a:rPr>
              <a:t>30</a:t>
            </a:r>
            <a:endParaRPr sz="1189">
              <a:latin typeface="Calibri"/>
              <a:cs typeface="Calibri"/>
            </a:endParaRPr>
          </a:p>
        </p:txBody>
      </p:sp>
      <p:sp>
        <p:nvSpPr>
          <p:cNvPr id="28" name="object 28"/>
          <p:cNvSpPr txBox="1"/>
          <p:nvPr/>
        </p:nvSpPr>
        <p:spPr>
          <a:xfrm>
            <a:off x="4258292" y="4974748"/>
            <a:ext cx="179536" cy="132127"/>
          </a:xfrm>
          <a:prstGeom prst="rect">
            <a:avLst/>
          </a:prstGeom>
        </p:spPr>
        <p:txBody>
          <a:bodyPr vert="vert270" wrap="square" lIns="0" tIns="0" rIns="0" bIns="0" rtlCol="0">
            <a:spAutoFit/>
          </a:bodyPr>
          <a:lstStyle/>
          <a:p>
            <a:pPr marL="25168">
              <a:lnSpc>
                <a:spcPts val="1387"/>
              </a:lnSpc>
            </a:pPr>
            <a:r>
              <a:rPr sz="1189" dirty="0">
                <a:latin typeface="Calibri"/>
                <a:cs typeface="Calibri"/>
              </a:rPr>
              <a:t>0</a:t>
            </a:r>
            <a:endParaRPr sz="1189">
              <a:latin typeface="Calibri"/>
              <a:cs typeface="Calibri"/>
            </a:endParaRPr>
          </a:p>
        </p:txBody>
      </p:sp>
      <p:sp>
        <p:nvSpPr>
          <p:cNvPr id="29" name="object 29"/>
          <p:cNvSpPr txBox="1"/>
          <p:nvPr/>
        </p:nvSpPr>
        <p:spPr>
          <a:xfrm>
            <a:off x="2065206" y="5439379"/>
            <a:ext cx="7664601" cy="1323086"/>
          </a:xfrm>
          <a:prstGeom prst="rect">
            <a:avLst/>
          </a:prstGeom>
        </p:spPr>
        <p:txBody>
          <a:bodyPr vert="horz" wrap="square" lIns="0" tIns="174910" rIns="0" bIns="0" rtlCol="0">
            <a:spAutoFit/>
          </a:bodyPr>
          <a:lstStyle/>
          <a:p>
            <a:pPr marL="1516347" algn="ctr">
              <a:spcBef>
                <a:spcPts val="1377"/>
              </a:spcBef>
            </a:pPr>
            <a:r>
              <a:rPr dirty="0">
                <a:cs typeface="Calibri"/>
              </a:rPr>
              <a:t>λ</a:t>
            </a:r>
          </a:p>
          <a:p>
            <a:pPr marL="418403" indent="-342900">
              <a:spcBef>
                <a:spcPts val="1427"/>
              </a:spcBef>
              <a:buFont typeface="Arial" panose="020B0604020202020204" pitchFamily="34" charset="0"/>
              <a:buChar char="•"/>
            </a:pPr>
            <a:r>
              <a:rPr spc="30" dirty="0">
                <a:cs typeface="Arial"/>
              </a:rPr>
              <a:t>Squared </a:t>
            </a:r>
            <a:r>
              <a:rPr spc="20" dirty="0">
                <a:cs typeface="Arial"/>
              </a:rPr>
              <a:t>bias (in </a:t>
            </a:r>
            <a:r>
              <a:rPr spc="10" dirty="0">
                <a:cs typeface="Arial"/>
              </a:rPr>
              <a:t>black), </a:t>
            </a:r>
            <a:r>
              <a:rPr spc="20" dirty="0">
                <a:cs typeface="Arial"/>
              </a:rPr>
              <a:t>variance (</a:t>
            </a:r>
            <a:r>
              <a:rPr spc="20" dirty="0">
                <a:solidFill>
                  <a:srgbClr val="1F598C"/>
                </a:solidFill>
                <a:cs typeface="Arial"/>
              </a:rPr>
              <a:t>blue</a:t>
            </a:r>
            <a:r>
              <a:rPr spc="20" dirty="0">
                <a:cs typeface="Arial"/>
              </a:rPr>
              <a:t>), </a:t>
            </a:r>
            <a:r>
              <a:rPr spc="30" dirty="0">
                <a:cs typeface="Arial"/>
              </a:rPr>
              <a:t>and </a:t>
            </a:r>
            <a:r>
              <a:rPr spc="20" dirty="0">
                <a:cs typeface="Arial"/>
              </a:rPr>
              <a:t>error </a:t>
            </a:r>
            <a:r>
              <a:rPr spc="30" dirty="0">
                <a:cs typeface="Arial"/>
              </a:rPr>
              <a:t>on </a:t>
            </a:r>
            <a:r>
              <a:rPr spc="20" dirty="0">
                <a:cs typeface="Arial"/>
              </a:rPr>
              <a:t>test set</a:t>
            </a:r>
            <a:r>
              <a:rPr spc="-337" dirty="0">
                <a:cs typeface="Arial"/>
              </a:rPr>
              <a:t> </a:t>
            </a:r>
            <a:r>
              <a:rPr spc="20" dirty="0">
                <a:cs typeface="Arial"/>
              </a:rPr>
              <a:t>(</a:t>
            </a:r>
            <a:r>
              <a:rPr spc="20" dirty="0">
                <a:solidFill>
                  <a:srgbClr val="D8170B"/>
                </a:solidFill>
                <a:cs typeface="Arial"/>
              </a:rPr>
              <a:t>red</a:t>
            </a:r>
            <a:r>
              <a:rPr spc="20" dirty="0">
                <a:cs typeface="Arial"/>
              </a:rPr>
              <a:t>)</a:t>
            </a:r>
            <a:endParaRPr dirty="0">
              <a:cs typeface="Arial"/>
            </a:endParaRPr>
          </a:p>
          <a:p>
            <a:pPr marL="418403" indent="-342900">
              <a:spcBef>
                <a:spcPts val="1009"/>
              </a:spcBef>
              <a:buFont typeface="Arial" panose="020B0604020202020204" pitchFamily="34" charset="0"/>
              <a:buChar char="•"/>
            </a:pPr>
            <a:r>
              <a:rPr spc="30" dirty="0">
                <a:cs typeface="Arial"/>
              </a:rPr>
              <a:t>Dashed </a:t>
            </a:r>
            <a:r>
              <a:rPr spc="20" dirty="0">
                <a:cs typeface="Arial"/>
              </a:rPr>
              <a:t>line is </a:t>
            </a:r>
            <a:r>
              <a:rPr spc="30" dirty="0">
                <a:cs typeface="Arial"/>
              </a:rPr>
              <a:t>minimum </a:t>
            </a:r>
            <a:r>
              <a:rPr spc="20" dirty="0">
                <a:cs typeface="Arial"/>
              </a:rPr>
              <a:t>possible </a:t>
            </a:r>
            <a:r>
              <a:rPr spc="30" dirty="0">
                <a:cs typeface="Arial"/>
              </a:rPr>
              <a:t>mean squared</a:t>
            </a:r>
            <a:r>
              <a:rPr spc="297" dirty="0">
                <a:cs typeface="Arial"/>
              </a:rPr>
              <a:t> </a:t>
            </a:r>
            <a:r>
              <a:rPr spc="20" dirty="0">
                <a:cs typeface="Arial"/>
              </a:rPr>
              <a:t>error</a:t>
            </a:r>
            <a:endParaRPr dirty="0">
              <a:cs typeface="Arial"/>
            </a:endParaRPr>
          </a:p>
        </p:txBody>
      </p:sp>
      <p:pic>
        <p:nvPicPr>
          <p:cNvPr id="34" name="Picture 2" descr="Image result for rutgers university logo">
            <a:extLst>
              <a:ext uri="{FF2B5EF4-FFF2-40B4-BE49-F238E27FC236}">
                <a16:creationId xmlns:a16="http://schemas.microsoft.com/office/drawing/2014/main" id="{578A1D74-72D6-4A68-A8E0-35789BF0D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17B94-FE36-42C4-B73F-0392800D0BFD}"/>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SIMPLE LINEAR REGRESSION</a:t>
            </a:r>
          </a:p>
        </p:txBody>
      </p:sp>
      <p:graphicFrame>
        <p:nvGraphicFramePr>
          <p:cNvPr id="8" name="TextBox 3">
            <a:extLst>
              <a:ext uri="{FF2B5EF4-FFF2-40B4-BE49-F238E27FC236}">
                <a16:creationId xmlns:a16="http://schemas.microsoft.com/office/drawing/2014/main" id="{668408C2-B68A-4727-9889-0BE0EE75D5A8}"/>
              </a:ext>
            </a:extLst>
          </p:cNvPr>
          <p:cNvGraphicFramePr/>
          <p:nvPr>
            <p:extLst>
              <p:ext uri="{D42A27DB-BD31-4B8C-83A1-F6EECF244321}">
                <p14:modId xmlns:p14="http://schemas.microsoft.com/office/powerpoint/2010/main" val="428587017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2" descr="Image result for rutgers university logo">
            <a:extLst>
              <a:ext uri="{FF2B5EF4-FFF2-40B4-BE49-F238E27FC236}">
                <a16:creationId xmlns:a16="http://schemas.microsoft.com/office/drawing/2014/main" id="{1EEAC787-E97E-442D-B5F5-D405BA56BF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35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3535" y="489230"/>
            <a:ext cx="8944929"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10"/>
              <a:t>PROS </a:t>
            </a:r>
            <a:r>
              <a:rPr lang="en-US" b="1" spc="-20"/>
              <a:t>AND</a:t>
            </a:r>
            <a:r>
              <a:rPr lang="en-US" b="1" spc="-129"/>
              <a:t> </a:t>
            </a:r>
            <a:r>
              <a:rPr lang="en-US" b="1" spc="-20"/>
              <a:t>CONS OF RIDGE REGRESSION</a:t>
            </a:r>
            <a:endParaRPr lang="en-US" b="1" spc="-20" dirty="0"/>
          </a:p>
        </p:txBody>
      </p:sp>
      <p:sp>
        <p:nvSpPr>
          <p:cNvPr id="5" name="object 5"/>
          <p:cNvSpPr txBox="1">
            <a:spLocks noGrp="1"/>
          </p:cNvSpPr>
          <p:nvPr>
            <p:ph type="sldNum" sz="quarter" idx="12"/>
          </p:nvPr>
        </p:nvSpPr>
        <p:spPr>
          <a:xfrm>
            <a:off x="8610600" y="6356350"/>
            <a:ext cx="2743200" cy="36512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30</a:t>
            </a:fld>
            <a:endParaRPr lang="en-IN" dirty="0"/>
          </a:p>
        </p:txBody>
      </p:sp>
      <p:sp>
        <p:nvSpPr>
          <p:cNvPr id="3" name="object 3"/>
          <p:cNvSpPr txBox="1"/>
          <p:nvPr/>
        </p:nvSpPr>
        <p:spPr>
          <a:xfrm>
            <a:off x="1623535" y="1611199"/>
            <a:ext cx="8865171" cy="4757571"/>
          </a:xfrm>
          <a:prstGeom prst="rect">
            <a:avLst/>
          </a:prstGeom>
        </p:spPr>
        <p:txBody>
          <a:bodyPr vert="horz" wrap="square" lIns="0" tIns="152260" rIns="0" bIns="0" rtlCol="0">
            <a:spAutoFit/>
          </a:bodyPr>
          <a:lstStyle/>
          <a:p>
            <a:pPr marL="151006">
              <a:spcBef>
                <a:spcPts val="1199"/>
              </a:spcBef>
            </a:pPr>
            <a:r>
              <a:rPr lang="en-US" sz="2000" b="1" spc="20">
                <a:cs typeface="Arial"/>
              </a:rPr>
              <a:t>Advantages</a:t>
            </a:r>
            <a:endParaRPr lang="en-US" sz="2000" b="1">
              <a:cs typeface="Arial"/>
            </a:endParaRPr>
          </a:p>
          <a:p>
            <a:pPr marL="493906" indent="-342900">
              <a:spcBef>
                <a:spcPts val="1199"/>
              </a:spcBef>
              <a:buFont typeface="Arial" panose="020B0604020202020204" pitchFamily="34" charset="0"/>
              <a:buChar char="•"/>
            </a:pPr>
            <a:r>
              <a:rPr lang="en-US" sz="2000" spc="30">
                <a:cs typeface="Arial"/>
              </a:rPr>
              <a:t>Ridge </a:t>
            </a:r>
            <a:r>
              <a:rPr lang="en-US" sz="2000" spc="20">
                <a:cs typeface="Arial"/>
              </a:rPr>
              <a:t>regression </a:t>
            </a:r>
            <a:r>
              <a:rPr lang="en-US" sz="2000" spc="30">
                <a:cs typeface="Arial"/>
              </a:rPr>
              <a:t>can reduce </a:t>
            </a:r>
            <a:r>
              <a:rPr lang="en-US" sz="2000" spc="20">
                <a:cs typeface="Arial"/>
              </a:rPr>
              <a:t>the variance (with </a:t>
            </a:r>
            <a:r>
              <a:rPr lang="en-US" sz="2000" spc="30">
                <a:cs typeface="Arial"/>
              </a:rPr>
              <a:t>an </a:t>
            </a:r>
            <a:r>
              <a:rPr lang="en-US" sz="2000" spc="20">
                <a:cs typeface="Arial"/>
              </a:rPr>
              <a:t>increasing</a:t>
            </a:r>
            <a:r>
              <a:rPr lang="en-US" sz="2000" spc="-327">
                <a:cs typeface="Arial"/>
              </a:rPr>
              <a:t> </a:t>
            </a:r>
            <a:r>
              <a:rPr lang="en-US" sz="2000" spc="20">
                <a:cs typeface="Arial"/>
              </a:rPr>
              <a:t>bias)</a:t>
            </a:r>
            <a:endParaRPr lang="en-US" sz="2000">
              <a:cs typeface="Arial"/>
            </a:endParaRPr>
          </a:p>
          <a:p>
            <a:pPr marL="493906" indent="-342900">
              <a:spcBef>
                <a:spcPts val="1199"/>
              </a:spcBef>
              <a:buFont typeface="Arial" panose="020B0604020202020204" pitchFamily="34" charset="0"/>
              <a:buChar char="•"/>
            </a:pPr>
            <a:r>
              <a:rPr lang="en-US" sz="2000" spc="109">
                <a:cs typeface="Lucida Sans Unicode"/>
              </a:rPr>
              <a:t>→</a:t>
            </a:r>
            <a:r>
              <a:rPr lang="en-US" sz="2000" spc="-297">
                <a:cs typeface="Lucida Sans Unicode"/>
              </a:rPr>
              <a:t> </a:t>
            </a:r>
            <a:r>
              <a:rPr lang="en-US" sz="2000" spc="30">
                <a:cs typeface="Arial"/>
              </a:rPr>
              <a:t>works best </a:t>
            </a:r>
            <a:r>
              <a:rPr lang="en-US" sz="2000" spc="20">
                <a:cs typeface="Arial"/>
              </a:rPr>
              <a:t>in situations </a:t>
            </a:r>
            <a:r>
              <a:rPr lang="en-US" sz="2000" spc="30">
                <a:cs typeface="Arial"/>
              </a:rPr>
              <a:t>where </a:t>
            </a:r>
            <a:r>
              <a:rPr lang="en-US" sz="2000" spc="20">
                <a:cs typeface="Arial"/>
              </a:rPr>
              <a:t>the </a:t>
            </a:r>
            <a:r>
              <a:rPr lang="en-US" sz="2000" spc="40">
                <a:cs typeface="Arial"/>
              </a:rPr>
              <a:t>OLS </a:t>
            </a:r>
            <a:r>
              <a:rPr lang="en-US" sz="2000" spc="30">
                <a:cs typeface="Arial"/>
              </a:rPr>
              <a:t>estimates </a:t>
            </a:r>
            <a:r>
              <a:rPr lang="en-US" sz="2000" spc="10">
                <a:cs typeface="Arial"/>
              </a:rPr>
              <a:t>have </a:t>
            </a:r>
            <a:r>
              <a:rPr lang="en-US" sz="2000" spc="20">
                <a:cs typeface="Arial"/>
              </a:rPr>
              <a:t>high  variance</a:t>
            </a:r>
            <a:endParaRPr lang="en-US" sz="2000">
              <a:cs typeface="Arial"/>
            </a:endParaRPr>
          </a:p>
          <a:p>
            <a:pPr marL="493906" indent="-342900">
              <a:spcBef>
                <a:spcPts val="1199"/>
              </a:spcBef>
              <a:buFont typeface="Arial" panose="020B0604020202020204" pitchFamily="34" charset="0"/>
              <a:buChar char="•"/>
            </a:pPr>
            <a:r>
              <a:rPr lang="en-US" sz="2000" spc="30">
                <a:cs typeface="Arial"/>
              </a:rPr>
              <a:t>Can </a:t>
            </a:r>
            <a:r>
              <a:rPr lang="en-US" sz="2000" spc="20">
                <a:cs typeface="Arial"/>
              </a:rPr>
              <a:t>improve predictive</a:t>
            </a:r>
            <a:r>
              <a:rPr lang="en-US" sz="2000" spc="-357">
                <a:cs typeface="Arial"/>
              </a:rPr>
              <a:t> </a:t>
            </a:r>
            <a:r>
              <a:rPr lang="en-US" sz="2000" spc="30">
                <a:cs typeface="Arial"/>
              </a:rPr>
              <a:t>performance</a:t>
            </a:r>
            <a:endParaRPr lang="en-US" sz="2000">
              <a:cs typeface="Arial"/>
            </a:endParaRPr>
          </a:p>
          <a:p>
            <a:pPr marL="493906" indent="-342900">
              <a:spcBef>
                <a:spcPts val="1199"/>
              </a:spcBef>
              <a:buFont typeface="Arial" panose="020B0604020202020204" pitchFamily="34" charset="0"/>
              <a:buChar char="•"/>
            </a:pPr>
            <a:r>
              <a:rPr lang="en-US" sz="2000" spc="20">
                <a:cs typeface="Arial"/>
              </a:rPr>
              <a:t>Works in situations </a:t>
            </a:r>
            <a:r>
              <a:rPr lang="en-US" sz="2000" spc="30">
                <a:cs typeface="Arial"/>
              </a:rPr>
              <a:t>where </a:t>
            </a:r>
            <a:r>
              <a:rPr lang="en-US" sz="2000" i="1" spc="30">
                <a:cs typeface="Arial"/>
              </a:rPr>
              <a:t>p </a:t>
            </a:r>
            <a:r>
              <a:rPr lang="en-US" sz="2000" i="1" spc="-109">
                <a:cs typeface="Verdana"/>
              </a:rPr>
              <a:t>&lt;</a:t>
            </a:r>
            <a:r>
              <a:rPr lang="en-US" sz="2000" i="1" spc="10">
                <a:cs typeface="Verdana"/>
              </a:rPr>
              <a:t> </a:t>
            </a:r>
            <a:r>
              <a:rPr lang="en-US" sz="2000" i="1" spc="30">
                <a:cs typeface="Arial"/>
              </a:rPr>
              <a:t>n</a:t>
            </a:r>
            <a:endParaRPr lang="en-US" sz="2000" i="1">
              <a:cs typeface="Arial"/>
            </a:endParaRPr>
          </a:p>
          <a:p>
            <a:pPr marL="493906" indent="-342900">
              <a:spcBef>
                <a:spcPts val="1199"/>
              </a:spcBef>
              <a:buFont typeface="Arial" panose="020B0604020202020204" pitchFamily="34" charset="0"/>
              <a:buChar char="•"/>
            </a:pPr>
            <a:r>
              <a:rPr lang="en-US" sz="2000" spc="30">
                <a:cs typeface="Arial"/>
              </a:rPr>
              <a:t>Mathematically </a:t>
            </a:r>
            <a:r>
              <a:rPr lang="en-US" sz="2000" spc="30">
                <a:solidFill>
                  <a:srgbClr val="1F598C"/>
                </a:solidFill>
                <a:cs typeface="Arial"/>
              </a:rPr>
              <a:t>simple</a:t>
            </a:r>
            <a:r>
              <a:rPr lang="en-US" sz="2000" spc="-347">
                <a:solidFill>
                  <a:srgbClr val="1F598C"/>
                </a:solidFill>
                <a:cs typeface="Arial"/>
              </a:rPr>
              <a:t> </a:t>
            </a:r>
            <a:r>
              <a:rPr lang="en-US" sz="2000" spc="30">
                <a:solidFill>
                  <a:srgbClr val="1F598C"/>
                </a:solidFill>
                <a:cs typeface="Arial"/>
              </a:rPr>
              <a:t>computations</a:t>
            </a:r>
            <a:endParaRPr lang="en-US" sz="2000">
              <a:cs typeface="Arial"/>
            </a:endParaRPr>
          </a:p>
          <a:p>
            <a:pPr>
              <a:spcBef>
                <a:spcPts val="79"/>
              </a:spcBef>
            </a:pPr>
            <a:endParaRPr lang="en-US" sz="2000">
              <a:cs typeface="Times New Roman"/>
            </a:endParaRPr>
          </a:p>
          <a:p>
            <a:pPr marL="151006">
              <a:spcBef>
                <a:spcPts val="10"/>
              </a:spcBef>
            </a:pPr>
            <a:r>
              <a:rPr lang="en-US" sz="2000" b="1" spc="20">
                <a:cs typeface="Arial"/>
              </a:rPr>
              <a:t>Disadvantages</a:t>
            </a:r>
            <a:endParaRPr lang="en-US" sz="2000" b="1">
              <a:cs typeface="Arial"/>
            </a:endParaRPr>
          </a:p>
          <a:p>
            <a:pPr marL="493906" indent="-342900">
              <a:spcBef>
                <a:spcPts val="10"/>
              </a:spcBef>
              <a:buFont typeface="Arial" panose="020B0604020202020204" pitchFamily="34" charset="0"/>
              <a:buChar char="•"/>
            </a:pPr>
            <a:r>
              <a:rPr lang="en-US" sz="2000" spc="30">
                <a:cs typeface="Arial"/>
              </a:rPr>
              <a:t>Ridge </a:t>
            </a:r>
            <a:r>
              <a:rPr lang="en-US" sz="2000" spc="20">
                <a:cs typeface="Arial"/>
              </a:rPr>
              <a:t>regression is not </a:t>
            </a:r>
            <a:r>
              <a:rPr lang="en-US" sz="2000" spc="10">
                <a:cs typeface="Arial"/>
              </a:rPr>
              <a:t>able </a:t>
            </a:r>
            <a:r>
              <a:rPr lang="en-US" sz="2000" spc="20">
                <a:cs typeface="Arial"/>
              </a:rPr>
              <a:t>to </a:t>
            </a:r>
            <a:r>
              <a:rPr lang="en-US" sz="2000" spc="30">
                <a:cs typeface="Arial"/>
              </a:rPr>
              <a:t>shrink </a:t>
            </a:r>
            <a:r>
              <a:rPr lang="en-US" sz="2000" spc="20">
                <a:cs typeface="Arial"/>
              </a:rPr>
              <a:t>coefficients to </a:t>
            </a:r>
            <a:r>
              <a:rPr lang="en-US" sz="2000" spc="10">
                <a:solidFill>
                  <a:srgbClr val="1F598C"/>
                </a:solidFill>
                <a:cs typeface="Arial"/>
              </a:rPr>
              <a:t>exactly</a:t>
            </a:r>
            <a:r>
              <a:rPr lang="en-US" sz="2000" spc="-327">
                <a:solidFill>
                  <a:srgbClr val="1F598C"/>
                </a:solidFill>
                <a:cs typeface="Arial"/>
              </a:rPr>
              <a:t> </a:t>
            </a:r>
            <a:r>
              <a:rPr lang="en-US" sz="2000" spc="20">
                <a:solidFill>
                  <a:srgbClr val="1F598C"/>
                </a:solidFill>
                <a:cs typeface="Arial"/>
              </a:rPr>
              <a:t>zero</a:t>
            </a:r>
            <a:endParaRPr lang="en-US" sz="2000">
              <a:solidFill>
                <a:srgbClr val="1F598C"/>
              </a:solidFill>
              <a:cs typeface="Arial"/>
            </a:endParaRPr>
          </a:p>
          <a:p>
            <a:pPr marL="493906" indent="-342900">
              <a:spcBef>
                <a:spcPts val="10"/>
              </a:spcBef>
              <a:buFont typeface="Arial" panose="020B0604020202020204" pitchFamily="34" charset="0"/>
              <a:buChar char="•"/>
            </a:pPr>
            <a:r>
              <a:rPr lang="en-US" sz="2000" spc="30">
                <a:cs typeface="Arial"/>
              </a:rPr>
              <a:t>As a </a:t>
            </a:r>
            <a:r>
              <a:rPr lang="en-US" sz="2000" spc="20">
                <a:cs typeface="Arial"/>
              </a:rPr>
              <a:t>result, </a:t>
            </a:r>
            <a:r>
              <a:rPr lang="en-US" sz="2000" spc="10">
                <a:cs typeface="Arial"/>
              </a:rPr>
              <a:t>it </a:t>
            </a:r>
            <a:r>
              <a:rPr lang="en-US" sz="2000" spc="30">
                <a:solidFill>
                  <a:srgbClr val="1F598C"/>
                </a:solidFill>
                <a:cs typeface="Arial"/>
              </a:rPr>
              <a:t>cannot </a:t>
            </a:r>
            <a:r>
              <a:rPr lang="en-US" sz="2000" spc="20">
                <a:solidFill>
                  <a:srgbClr val="1F598C"/>
                </a:solidFill>
                <a:cs typeface="Arial"/>
              </a:rPr>
              <a:t>perform </a:t>
            </a:r>
            <a:r>
              <a:rPr lang="en-US" sz="2000" spc="10">
                <a:solidFill>
                  <a:srgbClr val="1F598C"/>
                </a:solidFill>
                <a:cs typeface="Arial"/>
              </a:rPr>
              <a:t>variable</a:t>
            </a:r>
            <a:r>
              <a:rPr lang="en-US" sz="2000" spc="317">
                <a:solidFill>
                  <a:srgbClr val="1F598C"/>
                </a:solidFill>
                <a:cs typeface="Arial"/>
              </a:rPr>
              <a:t> </a:t>
            </a:r>
            <a:r>
              <a:rPr lang="en-US" sz="2000" spc="20">
                <a:solidFill>
                  <a:srgbClr val="1F598C"/>
                </a:solidFill>
                <a:cs typeface="Arial"/>
              </a:rPr>
              <a:t>selection</a:t>
            </a:r>
            <a:endParaRPr lang="en-US" sz="2000">
              <a:cs typeface="Arial"/>
            </a:endParaRPr>
          </a:p>
          <a:p>
            <a:pPr>
              <a:spcBef>
                <a:spcPts val="10"/>
              </a:spcBef>
            </a:pPr>
            <a:endParaRPr lang="en-US" sz="2000">
              <a:cs typeface="Times New Roman"/>
            </a:endParaRPr>
          </a:p>
          <a:p>
            <a:pPr marL="151006"/>
            <a:r>
              <a:rPr lang="en-US" sz="2000" spc="109">
                <a:cs typeface="Lucida Sans Unicode"/>
              </a:rPr>
              <a:t>⇒ </a:t>
            </a:r>
            <a:r>
              <a:rPr lang="en-US" sz="2000" spc="20">
                <a:cs typeface="Arial"/>
              </a:rPr>
              <a:t>Alternative: </a:t>
            </a:r>
            <a:r>
              <a:rPr lang="en-US" sz="2000" spc="30">
                <a:cs typeface="Arial"/>
              </a:rPr>
              <a:t>Least Absolute Shrinkage and </a:t>
            </a:r>
            <a:r>
              <a:rPr lang="en-US" sz="2000" spc="20">
                <a:cs typeface="Arial"/>
              </a:rPr>
              <a:t>Selection Operator</a:t>
            </a:r>
            <a:r>
              <a:rPr lang="en-US" sz="2000" spc="-119">
                <a:cs typeface="Arial"/>
              </a:rPr>
              <a:t> </a:t>
            </a:r>
            <a:r>
              <a:rPr lang="en-US" sz="2000" spc="30">
                <a:cs typeface="Arial"/>
              </a:rPr>
              <a:t>(LASSO)</a:t>
            </a:r>
            <a:endParaRPr lang="en-US" sz="2000" dirty="0">
              <a:cs typeface="Arial"/>
            </a:endParaRPr>
          </a:p>
        </p:txBody>
      </p:sp>
      <p:pic>
        <p:nvPicPr>
          <p:cNvPr id="13" name="Picture 2" descr="Image result for rutgers university logo">
            <a:extLst>
              <a:ext uri="{FF2B5EF4-FFF2-40B4-BE49-F238E27FC236}">
                <a16:creationId xmlns:a16="http://schemas.microsoft.com/office/drawing/2014/main" id="{6CD10253-1869-45C9-B5D8-C68CA413A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6594" y="735992"/>
            <a:ext cx="7784763"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b="1" spc="-20" dirty="0"/>
              <a:t>LASSO</a:t>
            </a:r>
            <a:r>
              <a:rPr lang="en-US" b="1" spc="-20" dirty="0"/>
              <a:t> REGRESSION</a:t>
            </a:r>
            <a:endParaRPr b="1" spc="-20" dirty="0"/>
          </a:p>
        </p:txBody>
      </p:sp>
      <p:sp>
        <p:nvSpPr>
          <p:cNvPr id="22" name="object 22"/>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31</a:t>
            </a:fld>
            <a:endParaRPr dirty="0"/>
          </a:p>
        </p:txBody>
      </p:sp>
      <p:sp>
        <p:nvSpPr>
          <p:cNvPr id="3" name="object 3"/>
          <p:cNvSpPr txBox="1"/>
          <p:nvPr/>
        </p:nvSpPr>
        <p:spPr>
          <a:xfrm>
            <a:off x="3763190" y="4272591"/>
            <a:ext cx="161069" cy="268055"/>
          </a:xfrm>
          <a:prstGeom prst="rect">
            <a:avLst/>
          </a:prstGeom>
        </p:spPr>
        <p:txBody>
          <a:bodyPr vert="horz" wrap="square" lIns="0" tIns="23909" rIns="0" bIns="0" rtlCol="0">
            <a:spAutoFit/>
          </a:bodyPr>
          <a:lstStyle/>
          <a:p>
            <a:pPr marL="25168">
              <a:spcBef>
                <a:spcPts val="188"/>
              </a:spcBef>
            </a:pPr>
            <a:r>
              <a:rPr sz="1585" b="1" i="1" spc="-119" dirty="0">
                <a:latin typeface="Century Gothic"/>
                <a:cs typeface="Century Gothic"/>
              </a:rPr>
              <a:t>β</a:t>
            </a:r>
            <a:endParaRPr sz="1585">
              <a:latin typeface="Century Gothic"/>
              <a:cs typeface="Century Gothic"/>
            </a:endParaRPr>
          </a:p>
        </p:txBody>
      </p:sp>
      <p:sp>
        <p:nvSpPr>
          <p:cNvPr id="4" name="object 4"/>
          <p:cNvSpPr txBox="1"/>
          <p:nvPr/>
        </p:nvSpPr>
        <p:spPr>
          <a:xfrm>
            <a:off x="4164754" y="3797362"/>
            <a:ext cx="151002" cy="242679"/>
          </a:xfrm>
          <a:prstGeom prst="rect">
            <a:avLst/>
          </a:prstGeom>
        </p:spPr>
        <p:txBody>
          <a:bodyPr vert="horz" wrap="square" lIns="0" tIns="28940" rIns="0" bIns="0" rtlCol="0">
            <a:spAutoFit/>
          </a:bodyPr>
          <a:lstStyle/>
          <a:p>
            <a:pPr marL="25168">
              <a:spcBef>
                <a:spcPts val="226"/>
              </a:spcBef>
            </a:pPr>
            <a:r>
              <a:rPr sz="1387" i="1" spc="10" dirty="0">
                <a:latin typeface="Arial"/>
                <a:cs typeface="Arial"/>
              </a:rPr>
              <a:t>n</a:t>
            </a:r>
            <a:endParaRPr sz="1387">
              <a:latin typeface="Arial"/>
              <a:cs typeface="Arial"/>
            </a:endParaRPr>
          </a:p>
        </p:txBody>
      </p:sp>
      <p:sp>
        <p:nvSpPr>
          <p:cNvPr id="5" name="object 5"/>
          <p:cNvSpPr txBox="1"/>
          <p:nvPr/>
        </p:nvSpPr>
        <p:spPr>
          <a:xfrm>
            <a:off x="2442075" y="3947813"/>
            <a:ext cx="2017133" cy="503188"/>
          </a:xfrm>
          <a:prstGeom prst="rect">
            <a:avLst/>
          </a:prstGeom>
        </p:spPr>
        <p:txBody>
          <a:bodyPr vert="horz" wrap="square" lIns="0" tIns="30200" rIns="0" bIns="0" rtlCol="0">
            <a:spAutoFit/>
          </a:bodyPr>
          <a:lstStyle/>
          <a:p>
            <a:pPr marL="75503">
              <a:spcBef>
                <a:spcPts val="238"/>
              </a:spcBef>
            </a:pPr>
            <a:r>
              <a:rPr sz="3270" b="1" i="1" spc="-252" baseline="15151" dirty="0">
                <a:latin typeface="Century Gothic"/>
                <a:cs typeface="Century Gothic"/>
              </a:rPr>
              <a:t>β </a:t>
            </a:r>
            <a:r>
              <a:rPr sz="1387" spc="20" dirty="0">
                <a:latin typeface="Arial"/>
                <a:cs typeface="Arial"/>
              </a:rPr>
              <a:t>LASSO </a:t>
            </a:r>
            <a:r>
              <a:rPr sz="3270" spc="-87" baseline="15151" dirty="0">
                <a:latin typeface="Lucida Sans Unicode"/>
                <a:cs typeface="Lucida Sans Unicode"/>
              </a:rPr>
              <a:t>= </a:t>
            </a:r>
            <a:r>
              <a:rPr sz="2824" spc="44" baseline="17543" dirty="0">
                <a:latin typeface="Arial"/>
                <a:cs typeface="Arial"/>
              </a:rPr>
              <a:t>min</a:t>
            </a:r>
            <a:r>
              <a:rPr sz="2824" spc="-608" baseline="17543" dirty="0">
                <a:latin typeface="Arial"/>
                <a:cs typeface="Arial"/>
              </a:rPr>
              <a:t> </a:t>
            </a:r>
            <a:r>
              <a:rPr sz="4607" spc="830" baseline="1792" dirty="0">
                <a:latin typeface="Calibri"/>
                <a:cs typeface="Calibri"/>
              </a:rPr>
              <a:t>∑</a:t>
            </a:r>
            <a:endParaRPr sz="4607" baseline="1792">
              <a:latin typeface="Calibri"/>
              <a:cs typeface="Calibri"/>
            </a:endParaRPr>
          </a:p>
        </p:txBody>
      </p:sp>
      <p:sp>
        <p:nvSpPr>
          <p:cNvPr id="6" name="object 6"/>
          <p:cNvSpPr txBox="1"/>
          <p:nvPr/>
        </p:nvSpPr>
        <p:spPr>
          <a:xfrm>
            <a:off x="4055605" y="4346278"/>
            <a:ext cx="1976866" cy="268055"/>
          </a:xfrm>
          <a:prstGeom prst="rect">
            <a:avLst/>
          </a:prstGeom>
        </p:spPr>
        <p:txBody>
          <a:bodyPr vert="horz" wrap="square" lIns="0" tIns="23909" rIns="0" bIns="0" rtlCol="0">
            <a:spAutoFit/>
          </a:bodyPr>
          <a:lstStyle/>
          <a:p>
            <a:pPr marL="25168">
              <a:spcBef>
                <a:spcPts val="188"/>
              </a:spcBef>
              <a:tabLst>
                <a:tab pos="1628343" algn="l"/>
              </a:tabLst>
            </a:pPr>
            <a:r>
              <a:rPr sz="1387" i="1" dirty="0">
                <a:latin typeface="Arial"/>
                <a:cs typeface="Arial"/>
              </a:rPr>
              <a:t>i</a:t>
            </a:r>
            <a:r>
              <a:rPr sz="1387" i="1" spc="-268" dirty="0">
                <a:latin typeface="Arial"/>
                <a:cs typeface="Arial"/>
              </a:rPr>
              <a:t> </a:t>
            </a:r>
            <a:r>
              <a:rPr sz="1585" dirty="0">
                <a:latin typeface="Goudy Stout"/>
                <a:cs typeface="Goudy Stout"/>
              </a:rPr>
              <a:t>=</a:t>
            </a:r>
            <a:r>
              <a:rPr sz="1387" dirty="0">
                <a:latin typeface="Arial"/>
                <a:cs typeface="Arial"/>
              </a:rPr>
              <a:t>1	</a:t>
            </a:r>
            <a:r>
              <a:rPr sz="1387" i="1" dirty="0">
                <a:latin typeface="Arial"/>
                <a:cs typeface="Arial"/>
              </a:rPr>
              <a:t>j</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7" name="object 7"/>
          <p:cNvSpPr txBox="1"/>
          <p:nvPr/>
        </p:nvSpPr>
        <p:spPr>
          <a:xfrm>
            <a:off x="1755822" y="1949002"/>
            <a:ext cx="8023231" cy="1569519"/>
          </a:xfrm>
          <a:prstGeom prst="rect">
            <a:avLst/>
          </a:prstGeom>
        </p:spPr>
        <p:txBody>
          <a:bodyPr vert="horz" wrap="square" lIns="0" tIns="152260" rIns="0" bIns="0" rtlCol="0">
            <a:spAutoFit/>
          </a:bodyPr>
          <a:lstStyle/>
          <a:p>
            <a:pPr marL="361253" indent="-285750">
              <a:spcBef>
                <a:spcPts val="1199"/>
              </a:spcBef>
              <a:buFont typeface="Arial" panose="020B0604020202020204" pitchFamily="34" charset="0"/>
              <a:buChar char="•"/>
            </a:pPr>
            <a:r>
              <a:rPr spc="30" dirty="0">
                <a:cs typeface="Arial"/>
              </a:rPr>
              <a:t>Least Absolute Shrinkage and </a:t>
            </a:r>
            <a:r>
              <a:rPr spc="20" dirty="0">
                <a:cs typeface="Arial"/>
              </a:rPr>
              <a:t>Selection Operator</a:t>
            </a:r>
            <a:r>
              <a:rPr spc="-69" dirty="0">
                <a:cs typeface="Arial"/>
              </a:rPr>
              <a:t> </a:t>
            </a:r>
            <a:r>
              <a:rPr spc="30" dirty="0">
                <a:cs typeface="Arial"/>
              </a:rPr>
              <a:t>(LASSO)</a:t>
            </a:r>
            <a:endParaRPr lang="en-US" dirty="0">
              <a:cs typeface="Arial"/>
            </a:endParaRPr>
          </a:p>
          <a:p>
            <a:pPr marL="361253" indent="-285750">
              <a:spcBef>
                <a:spcPts val="1199"/>
              </a:spcBef>
              <a:buFont typeface="Arial" panose="020B0604020202020204" pitchFamily="34" charset="0"/>
              <a:buChar char="•"/>
            </a:pPr>
            <a:r>
              <a:rPr spc="30" dirty="0">
                <a:cs typeface="Arial"/>
              </a:rPr>
              <a:t>Ridge </a:t>
            </a:r>
            <a:r>
              <a:rPr spc="20" dirty="0">
                <a:cs typeface="Arial"/>
              </a:rPr>
              <a:t>regression </a:t>
            </a:r>
            <a:r>
              <a:rPr spc="10" dirty="0">
                <a:cs typeface="Arial"/>
              </a:rPr>
              <a:t>always </a:t>
            </a:r>
            <a:r>
              <a:rPr spc="20" dirty="0">
                <a:cs typeface="Arial"/>
              </a:rPr>
              <a:t>includes </a:t>
            </a:r>
            <a:r>
              <a:rPr i="1" spc="30" dirty="0">
                <a:cs typeface="Arial"/>
              </a:rPr>
              <a:t>p </a:t>
            </a:r>
            <a:r>
              <a:rPr spc="10" dirty="0">
                <a:cs typeface="Arial"/>
              </a:rPr>
              <a:t>variables, but </a:t>
            </a:r>
            <a:r>
              <a:rPr spc="40" dirty="0">
                <a:cs typeface="Arial"/>
              </a:rPr>
              <a:t>LASSO </a:t>
            </a:r>
            <a:r>
              <a:rPr spc="20" dirty="0">
                <a:cs typeface="Arial"/>
              </a:rPr>
              <a:t>performs </a:t>
            </a:r>
            <a:r>
              <a:rPr spc="20" dirty="0">
                <a:solidFill>
                  <a:srgbClr val="1F598C"/>
                </a:solidFill>
                <a:cs typeface="Arial"/>
              </a:rPr>
              <a:t> variables</a:t>
            </a:r>
            <a:r>
              <a:rPr dirty="0">
                <a:solidFill>
                  <a:srgbClr val="1F598C"/>
                </a:solidFill>
                <a:cs typeface="Arial"/>
              </a:rPr>
              <a:t> </a:t>
            </a:r>
            <a:r>
              <a:rPr spc="20" dirty="0">
                <a:solidFill>
                  <a:srgbClr val="1F598C"/>
                </a:solidFill>
                <a:cs typeface="Arial"/>
              </a:rPr>
              <a:t>selection</a:t>
            </a:r>
            <a:endParaRPr lang="en-US" dirty="0">
              <a:solidFill>
                <a:srgbClr val="1F598C"/>
              </a:solidFill>
              <a:cs typeface="Arial"/>
            </a:endParaRPr>
          </a:p>
          <a:p>
            <a:pPr marL="361253" indent="-285750">
              <a:spcBef>
                <a:spcPts val="1199"/>
              </a:spcBef>
              <a:buFont typeface="Arial" panose="020B0604020202020204" pitchFamily="34" charset="0"/>
              <a:buChar char="•"/>
            </a:pPr>
            <a:r>
              <a:rPr spc="40" dirty="0">
                <a:cs typeface="Arial"/>
              </a:rPr>
              <a:t>LASSO </a:t>
            </a:r>
            <a:r>
              <a:rPr spc="20" dirty="0">
                <a:cs typeface="Arial"/>
              </a:rPr>
              <a:t>only </a:t>
            </a:r>
            <a:r>
              <a:rPr spc="30" dirty="0">
                <a:cs typeface="Arial"/>
              </a:rPr>
              <a:t>changes </a:t>
            </a:r>
            <a:r>
              <a:rPr spc="20" dirty="0">
                <a:solidFill>
                  <a:srgbClr val="1F598C"/>
                </a:solidFill>
                <a:cs typeface="Arial"/>
              </a:rPr>
              <a:t>the </a:t>
            </a:r>
            <a:r>
              <a:rPr spc="30" dirty="0">
                <a:solidFill>
                  <a:srgbClr val="1F598C"/>
                </a:solidFill>
                <a:cs typeface="Arial"/>
              </a:rPr>
              <a:t>shrinkage</a:t>
            </a:r>
            <a:r>
              <a:rPr spc="317" dirty="0">
                <a:solidFill>
                  <a:srgbClr val="1F598C"/>
                </a:solidFill>
                <a:cs typeface="Arial"/>
              </a:rPr>
              <a:t> </a:t>
            </a:r>
            <a:r>
              <a:rPr spc="20" dirty="0">
                <a:solidFill>
                  <a:srgbClr val="1F598C"/>
                </a:solidFill>
                <a:cs typeface="Arial"/>
              </a:rPr>
              <a:t>penalt</a:t>
            </a:r>
            <a:r>
              <a:rPr lang="en-US" spc="20" dirty="0">
                <a:solidFill>
                  <a:srgbClr val="1F598C"/>
                </a:solidFill>
                <a:cs typeface="Arial"/>
              </a:rPr>
              <a:t>y</a:t>
            </a:r>
            <a:r>
              <a:rPr spc="1100" dirty="0">
                <a:cs typeface="Arial"/>
              </a:rPr>
              <a:t>	</a:t>
            </a:r>
            <a:endParaRPr baseline="-19841" dirty="0">
              <a:cs typeface="Arial"/>
            </a:endParaRPr>
          </a:p>
        </p:txBody>
      </p:sp>
      <p:sp>
        <p:nvSpPr>
          <p:cNvPr id="8" name="object 8"/>
          <p:cNvSpPr/>
          <p:nvPr/>
        </p:nvSpPr>
        <p:spPr>
          <a:xfrm>
            <a:off x="4204342" y="4738407"/>
            <a:ext cx="1121189" cy="0"/>
          </a:xfrm>
          <a:custGeom>
            <a:avLst/>
            <a:gdLst/>
            <a:ahLst/>
            <a:cxnLst/>
            <a:rect l="l" t="t" r="r" b="b"/>
            <a:pathLst>
              <a:path w="565785">
                <a:moveTo>
                  <a:pt x="0" y="0"/>
                </a:moveTo>
                <a:lnTo>
                  <a:pt x="565734" y="0"/>
                </a:lnTo>
              </a:path>
            </a:pathLst>
          </a:custGeom>
          <a:ln w="16484">
            <a:solidFill>
              <a:srgbClr val="000000"/>
            </a:solidFill>
          </a:ln>
        </p:spPr>
        <p:txBody>
          <a:bodyPr wrap="square" lIns="0" tIns="0" rIns="0" bIns="0" rtlCol="0"/>
          <a:lstStyle/>
          <a:p>
            <a:endParaRPr sz="3567"/>
          </a:p>
        </p:txBody>
      </p:sp>
      <p:sp>
        <p:nvSpPr>
          <p:cNvPr id="9" name="object 9"/>
          <p:cNvSpPr/>
          <p:nvPr/>
        </p:nvSpPr>
        <p:spPr>
          <a:xfrm>
            <a:off x="5572520" y="4738407"/>
            <a:ext cx="1121189" cy="0"/>
          </a:xfrm>
          <a:custGeom>
            <a:avLst/>
            <a:gdLst/>
            <a:ahLst/>
            <a:cxnLst/>
            <a:rect l="l" t="t" r="r" b="b"/>
            <a:pathLst>
              <a:path w="565785">
                <a:moveTo>
                  <a:pt x="0" y="0"/>
                </a:moveTo>
                <a:lnTo>
                  <a:pt x="565734" y="0"/>
                </a:lnTo>
              </a:path>
            </a:pathLst>
          </a:custGeom>
          <a:ln w="16484">
            <a:solidFill>
              <a:srgbClr val="000000"/>
            </a:solidFill>
          </a:ln>
        </p:spPr>
        <p:txBody>
          <a:bodyPr wrap="square" lIns="0" tIns="0" rIns="0" bIns="0" rtlCol="0"/>
          <a:lstStyle/>
          <a:p>
            <a:endParaRPr sz="3567"/>
          </a:p>
        </p:txBody>
      </p:sp>
      <p:sp>
        <p:nvSpPr>
          <p:cNvPr id="10" name="object 10"/>
          <p:cNvSpPr txBox="1"/>
          <p:nvPr/>
        </p:nvSpPr>
        <p:spPr>
          <a:xfrm>
            <a:off x="4055605" y="4455026"/>
            <a:ext cx="2787242" cy="358348"/>
          </a:xfrm>
          <a:prstGeom prst="rect">
            <a:avLst/>
          </a:prstGeom>
        </p:spPr>
        <p:txBody>
          <a:bodyPr vert="horz" wrap="square" lIns="0" tIns="22650" rIns="0" bIns="0" rtlCol="0">
            <a:spAutoFit/>
          </a:bodyPr>
          <a:lstStyle/>
          <a:p>
            <a:pPr marL="25168">
              <a:spcBef>
                <a:spcPts val="178"/>
              </a:spcBef>
              <a:tabLst>
                <a:tab pos="2637563" algn="l"/>
              </a:tabLst>
            </a:pPr>
            <a:r>
              <a:rPr sz="2180" spc="-119" dirty="0">
                <a:latin typeface="Arial"/>
                <a:cs typeface="Arial"/>
              </a:rPr>
              <a:t>s	x</a:t>
            </a:r>
            <a:endParaRPr sz="2180">
              <a:latin typeface="Arial"/>
              <a:cs typeface="Arial"/>
            </a:endParaRPr>
          </a:p>
        </p:txBody>
      </p:sp>
      <p:sp>
        <p:nvSpPr>
          <p:cNvPr id="11" name="object 11"/>
          <p:cNvSpPr txBox="1"/>
          <p:nvPr/>
        </p:nvSpPr>
        <p:spPr>
          <a:xfrm>
            <a:off x="5767438" y="3783797"/>
            <a:ext cx="1995741" cy="242679"/>
          </a:xfrm>
          <a:prstGeom prst="rect">
            <a:avLst/>
          </a:prstGeom>
        </p:spPr>
        <p:txBody>
          <a:bodyPr vert="horz" wrap="square" lIns="0" tIns="28940" rIns="0" bIns="0" rtlCol="0">
            <a:spAutoFit/>
          </a:bodyPr>
          <a:lstStyle/>
          <a:p>
            <a:pPr marL="25168">
              <a:spcBef>
                <a:spcPts val="226"/>
              </a:spcBef>
              <a:tabLst>
                <a:tab pos="1869952" algn="l"/>
              </a:tabLst>
            </a:pPr>
            <a:r>
              <a:rPr sz="1387" i="1" spc="10" dirty="0">
                <a:latin typeface="Arial"/>
                <a:cs typeface="Arial"/>
              </a:rPr>
              <a:t>p	p</a:t>
            </a:r>
            <a:endParaRPr sz="1387">
              <a:latin typeface="Arial"/>
              <a:cs typeface="Arial"/>
            </a:endParaRPr>
          </a:p>
        </p:txBody>
      </p:sp>
      <p:sp>
        <p:nvSpPr>
          <p:cNvPr id="12" name="object 12"/>
          <p:cNvSpPr txBox="1"/>
          <p:nvPr/>
        </p:nvSpPr>
        <p:spPr>
          <a:xfrm>
            <a:off x="7504362" y="4346279"/>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j</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13" name="object 13"/>
          <p:cNvSpPr txBox="1"/>
          <p:nvPr/>
        </p:nvSpPr>
        <p:spPr>
          <a:xfrm>
            <a:off x="4574599" y="3875886"/>
            <a:ext cx="3759946" cy="503188"/>
          </a:xfrm>
          <a:prstGeom prst="rect">
            <a:avLst/>
          </a:prstGeom>
        </p:spPr>
        <p:txBody>
          <a:bodyPr vert="horz" wrap="square" lIns="0" tIns="30200" rIns="0" bIns="0" rtlCol="0">
            <a:spAutoFit/>
          </a:bodyPr>
          <a:lstStyle/>
          <a:p>
            <a:pPr marL="75503">
              <a:spcBef>
                <a:spcPts val="238"/>
              </a:spcBef>
              <a:tabLst>
                <a:tab pos="2272633" algn="l"/>
                <a:tab pos="2739492" algn="l"/>
              </a:tabLst>
            </a:pPr>
            <a:r>
              <a:rPr sz="1883" i="1" spc="10" dirty="0">
                <a:latin typeface="Arial"/>
                <a:cs typeface="Arial"/>
              </a:rPr>
              <a:t>y</a:t>
            </a:r>
            <a:r>
              <a:rPr sz="2081" i="1" spc="14" baseline="-11904" dirty="0">
                <a:latin typeface="Arial"/>
                <a:cs typeface="Arial"/>
              </a:rPr>
              <a:t>i</a:t>
            </a:r>
            <a:r>
              <a:rPr sz="2081" i="1" spc="192" baseline="-11904" dirty="0">
                <a:latin typeface="Arial"/>
                <a:cs typeface="Arial"/>
              </a:rPr>
              <a:t> </a:t>
            </a:r>
            <a:r>
              <a:rPr sz="2180" spc="-59" dirty="0">
                <a:latin typeface="Lucida Sans Unicode"/>
                <a:cs typeface="Lucida Sans Unicode"/>
              </a:rPr>
              <a:t>−</a:t>
            </a:r>
            <a:r>
              <a:rPr sz="2180" spc="-386" dirty="0">
                <a:latin typeface="Lucida Sans Unicode"/>
                <a:cs typeface="Lucida Sans Unicode"/>
              </a:rPr>
              <a:t> </a:t>
            </a:r>
            <a:r>
              <a:rPr sz="2180" i="1" spc="20" dirty="0">
                <a:latin typeface="Calibri"/>
                <a:cs typeface="Calibri"/>
              </a:rPr>
              <a:t>β</a:t>
            </a:r>
            <a:r>
              <a:rPr sz="2081" spc="30" baseline="-11904" dirty="0">
                <a:latin typeface="Arial"/>
                <a:cs typeface="Arial"/>
              </a:rPr>
              <a:t>0 </a:t>
            </a:r>
            <a:r>
              <a:rPr sz="2180" spc="-59" dirty="0">
                <a:latin typeface="Lucida Sans Unicode"/>
                <a:cs typeface="Lucida Sans Unicode"/>
              </a:rPr>
              <a:t>−</a:t>
            </a:r>
            <a:r>
              <a:rPr sz="2180" spc="-238" dirty="0">
                <a:latin typeface="Lucida Sans Unicode"/>
                <a:cs typeface="Lucida Sans Unicode"/>
              </a:rPr>
              <a:t> </a:t>
            </a:r>
            <a:r>
              <a:rPr sz="4607" spc="830" baseline="-8960" dirty="0">
                <a:latin typeface="Calibri"/>
                <a:cs typeface="Calibri"/>
              </a:rPr>
              <a:t>∑</a:t>
            </a:r>
            <a:r>
              <a:rPr sz="4607" spc="-446" baseline="-8960" dirty="0">
                <a:latin typeface="Calibri"/>
                <a:cs typeface="Calibri"/>
              </a:rPr>
              <a:t> </a:t>
            </a:r>
            <a:r>
              <a:rPr sz="2180" i="1" spc="20" dirty="0">
                <a:latin typeface="Calibri"/>
                <a:cs typeface="Calibri"/>
              </a:rPr>
              <a:t>β</a:t>
            </a:r>
            <a:r>
              <a:rPr sz="2081" i="1" spc="30" baseline="-11904" dirty="0">
                <a:latin typeface="Arial"/>
                <a:cs typeface="Arial"/>
              </a:rPr>
              <a:t>j</a:t>
            </a:r>
            <a:r>
              <a:rPr sz="2081" i="1" spc="-252" baseline="-11904" dirty="0">
                <a:latin typeface="Arial"/>
                <a:cs typeface="Arial"/>
              </a:rPr>
              <a:t> </a:t>
            </a:r>
            <a:r>
              <a:rPr sz="1883" i="1" spc="10" dirty="0">
                <a:latin typeface="Arial"/>
                <a:cs typeface="Arial"/>
              </a:rPr>
              <a:t>x</a:t>
            </a:r>
            <a:r>
              <a:rPr sz="2081" i="1" spc="14" baseline="-11904" dirty="0">
                <a:latin typeface="Arial"/>
                <a:cs typeface="Arial"/>
              </a:rPr>
              <a:t>ij	</a:t>
            </a:r>
            <a:r>
              <a:rPr sz="2180" spc="-59" dirty="0">
                <a:latin typeface="Lucida Sans Unicode"/>
                <a:cs typeface="Lucida Sans Unicode"/>
              </a:rPr>
              <a:t>+	</a:t>
            </a:r>
            <a:r>
              <a:rPr sz="2180" i="1" spc="168" dirty="0">
                <a:latin typeface="Calibri"/>
                <a:cs typeface="Calibri"/>
              </a:rPr>
              <a:t>λ </a:t>
            </a:r>
            <a:r>
              <a:rPr sz="4607" spc="371" baseline="-8960" dirty="0">
                <a:latin typeface="Calibri"/>
                <a:cs typeface="Calibri"/>
              </a:rPr>
              <a:t>∑</a:t>
            </a:r>
            <a:r>
              <a:rPr sz="2180" spc="248" dirty="0">
                <a:latin typeface="Lucida Sans Unicode"/>
                <a:cs typeface="Lucida Sans Unicode"/>
              </a:rPr>
              <a:t>|</a:t>
            </a:r>
            <a:r>
              <a:rPr sz="2180" i="1" spc="248" dirty="0">
                <a:latin typeface="Calibri"/>
                <a:cs typeface="Calibri"/>
              </a:rPr>
              <a:t>β</a:t>
            </a:r>
            <a:r>
              <a:rPr sz="2180" i="1" spc="-327" dirty="0">
                <a:latin typeface="Calibri"/>
                <a:cs typeface="Calibri"/>
              </a:rPr>
              <a:t> </a:t>
            </a:r>
            <a:r>
              <a:rPr sz="2180" spc="-109" dirty="0">
                <a:latin typeface="Lucida Sans Unicode"/>
                <a:cs typeface="Lucida Sans Unicode"/>
              </a:rPr>
              <a:t>|</a:t>
            </a:r>
            <a:r>
              <a:rPr sz="2081" i="1" spc="-162" baseline="-23809" dirty="0">
                <a:latin typeface="Arial"/>
                <a:cs typeface="Arial"/>
              </a:rPr>
              <a:t>j</a:t>
            </a:r>
            <a:endParaRPr sz="2081" baseline="-23809" dirty="0">
              <a:latin typeface="Arial"/>
              <a:cs typeface="Arial"/>
            </a:endParaRPr>
          </a:p>
        </p:txBody>
      </p:sp>
      <p:sp>
        <p:nvSpPr>
          <p:cNvPr id="14" name="object 14"/>
          <p:cNvSpPr/>
          <p:nvPr/>
        </p:nvSpPr>
        <p:spPr>
          <a:xfrm>
            <a:off x="7438071" y="4736469"/>
            <a:ext cx="239086" cy="0"/>
          </a:xfrm>
          <a:custGeom>
            <a:avLst/>
            <a:gdLst/>
            <a:ahLst/>
            <a:cxnLst/>
            <a:rect l="l" t="t" r="r" b="b"/>
            <a:pathLst>
              <a:path w="120650">
                <a:moveTo>
                  <a:pt x="0" y="0"/>
                </a:moveTo>
                <a:lnTo>
                  <a:pt x="120510" y="0"/>
                </a:lnTo>
              </a:path>
            </a:pathLst>
          </a:custGeom>
          <a:ln w="16484">
            <a:solidFill>
              <a:srgbClr val="000000"/>
            </a:solidFill>
          </a:ln>
        </p:spPr>
        <p:txBody>
          <a:bodyPr wrap="square" lIns="0" tIns="0" rIns="0" bIns="0" rtlCol="0"/>
          <a:lstStyle/>
          <a:p>
            <a:endParaRPr sz="3567"/>
          </a:p>
        </p:txBody>
      </p:sp>
      <p:sp>
        <p:nvSpPr>
          <p:cNvPr id="15" name="object 15"/>
          <p:cNvSpPr/>
          <p:nvPr/>
        </p:nvSpPr>
        <p:spPr>
          <a:xfrm>
            <a:off x="7923970" y="4736469"/>
            <a:ext cx="239086" cy="0"/>
          </a:xfrm>
          <a:custGeom>
            <a:avLst/>
            <a:gdLst/>
            <a:ahLst/>
            <a:cxnLst/>
            <a:rect l="l" t="t" r="r" b="b"/>
            <a:pathLst>
              <a:path w="120650">
                <a:moveTo>
                  <a:pt x="0" y="0"/>
                </a:moveTo>
                <a:lnTo>
                  <a:pt x="120510" y="0"/>
                </a:lnTo>
              </a:path>
            </a:pathLst>
          </a:custGeom>
          <a:ln w="16484">
            <a:solidFill>
              <a:srgbClr val="000000"/>
            </a:solidFill>
          </a:ln>
        </p:spPr>
        <p:txBody>
          <a:bodyPr wrap="square" lIns="0" tIns="0" rIns="0" bIns="0" rtlCol="0"/>
          <a:lstStyle/>
          <a:p>
            <a:endParaRPr sz="3567"/>
          </a:p>
        </p:txBody>
      </p:sp>
      <p:sp>
        <p:nvSpPr>
          <p:cNvPr id="16" name="object 16"/>
          <p:cNvSpPr txBox="1"/>
          <p:nvPr/>
        </p:nvSpPr>
        <p:spPr>
          <a:xfrm>
            <a:off x="5162725" y="4692678"/>
            <a:ext cx="3447875" cy="358348"/>
          </a:xfrm>
          <a:prstGeom prst="rect">
            <a:avLst/>
          </a:prstGeom>
        </p:spPr>
        <p:txBody>
          <a:bodyPr vert="horz" wrap="square" lIns="0" tIns="22650" rIns="0" bIns="0" rtlCol="0">
            <a:spAutoFit/>
          </a:bodyPr>
          <a:lstStyle/>
          <a:p>
            <a:pPr marL="100670">
              <a:spcBef>
                <a:spcPts val="178"/>
              </a:spcBef>
              <a:tabLst>
                <a:tab pos="1927835" algn="l"/>
              </a:tabLst>
            </a:pPr>
            <a:r>
              <a:rPr sz="1387" spc="-287" dirty="0">
                <a:latin typeface="Arial"/>
                <a:cs typeface="Arial"/>
              </a:rPr>
              <a:t>R</a:t>
            </a:r>
            <a:r>
              <a:rPr sz="3270" spc="-430" baseline="47979" dirty="0">
                <a:latin typeface="Arial"/>
                <a:cs typeface="Arial"/>
              </a:rPr>
              <a:t>˛</a:t>
            </a:r>
            <a:r>
              <a:rPr sz="1387" spc="-287" dirty="0">
                <a:latin typeface="Arial"/>
                <a:cs typeface="Arial"/>
              </a:rPr>
              <a:t>S</a:t>
            </a:r>
            <a:r>
              <a:rPr sz="3270" spc="-430" baseline="47979" dirty="0">
                <a:latin typeface="Arial"/>
                <a:cs typeface="Arial"/>
              </a:rPr>
              <a:t>¸</a:t>
            </a:r>
            <a:r>
              <a:rPr sz="1387" spc="-287" dirty="0">
                <a:latin typeface="Arial"/>
                <a:cs typeface="Arial"/>
              </a:rPr>
              <a:t>S	</a:t>
            </a:r>
            <a:r>
              <a:rPr sz="1387" spc="-159" dirty="0">
                <a:latin typeface="Arial"/>
                <a:cs typeface="Arial"/>
              </a:rPr>
              <a:t>shr</a:t>
            </a:r>
            <a:r>
              <a:rPr sz="3270" spc="-238" baseline="47979" dirty="0">
                <a:latin typeface="Arial"/>
                <a:cs typeface="Arial"/>
              </a:rPr>
              <a:t>s</a:t>
            </a:r>
            <a:r>
              <a:rPr sz="1387" spc="-159" dirty="0">
                <a:latin typeface="Arial"/>
                <a:cs typeface="Arial"/>
              </a:rPr>
              <a:t>inkag</a:t>
            </a:r>
            <a:r>
              <a:rPr sz="3270" spc="-238" baseline="47979" dirty="0">
                <a:latin typeface="Arial"/>
                <a:cs typeface="Arial"/>
              </a:rPr>
              <a:t>˛</a:t>
            </a:r>
            <a:r>
              <a:rPr sz="1387" spc="-159" dirty="0">
                <a:latin typeface="Arial"/>
                <a:cs typeface="Arial"/>
              </a:rPr>
              <a:t>e</a:t>
            </a:r>
            <a:r>
              <a:rPr sz="3270" spc="-238" baseline="47979" dirty="0">
                <a:latin typeface="Arial"/>
                <a:cs typeface="Arial"/>
              </a:rPr>
              <a:t>¸</a:t>
            </a:r>
            <a:r>
              <a:rPr sz="1387" spc="-159" dirty="0">
                <a:latin typeface="Arial"/>
                <a:cs typeface="Arial"/>
              </a:rPr>
              <a:t>pen</a:t>
            </a:r>
            <a:r>
              <a:rPr sz="3270" spc="-238" baseline="47979" dirty="0">
                <a:latin typeface="Arial"/>
                <a:cs typeface="Arial"/>
              </a:rPr>
              <a:t>x</a:t>
            </a:r>
            <a:r>
              <a:rPr sz="1387" spc="-159" dirty="0">
                <a:latin typeface="Arial"/>
                <a:cs typeface="Arial"/>
              </a:rPr>
              <a:t>alty</a:t>
            </a:r>
            <a:endParaRPr sz="1387" dirty="0">
              <a:latin typeface="Arial"/>
              <a:cs typeface="Arial"/>
            </a:endParaRPr>
          </a:p>
        </p:txBody>
      </p:sp>
      <p:sp>
        <p:nvSpPr>
          <p:cNvPr id="17" name="object 17"/>
          <p:cNvSpPr txBox="1"/>
          <p:nvPr/>
        </p:nvSpPr>
        <p:spPr>
          <a:xfrm>
            <a:off x="5837974" y="5476135"/>
            <a:ext cx="151002" cy="198500"/>
          </a:xfrm>
          <a:prstGeom prst="rect">
            <a:avLst/>
          </a:prstGeom>
        </p:spPr>
        <p:txBody>
          <a:bodyPr vert="horz" wrap="square" lIns="0" tIns="28940" rIns="0" bIns="0" rtlCol="0">
            <a:spAutoFit/>
          </a:bodyPr>
          <a:lstStyle/>
          <a:p>
            <a:pPr marL="25168">
              <a:spcBef>
                <a:spcPts val="226"/>
              </a:spcBef>
            </a:pPr>
            <a:r>
              <a:rPr sz="1100" spc="10" dirty="0">
                <a:latin typeface="Arial"/>
                <a:cs typeface="Arial"/>
              </a:rPr>
              <a:t>1</a:t>
            </a:r>
            <a:endParaRPr sz="1100" dirty="0">
              <a:latin typeface="Arial"/>
              <a:cs typeface="Arial"/>
            </a:endParaRPr>
          </a:p>
        </p:txBody>
      </p:sp>
      <p:sp>
        <p:nvSpPr>
          <p:cNvPr id="18" name="object 18"/>
          <p:cNvSpPr txBox="1"/>
          <p:nvPr/>
        </p:nvSpPr>
        <p:spPr>
          <a:xfrm>
            <a:off x="6133348" y="5512803"/>
            <a:ext cx="90601" cy="198500"/>
          </a:xfrm>
          <a:prstGeom prst="rect">
            <a:avLst/>
          </a:prstGeom>
        </p:spPr>
        <p:txBody>
          <a:bodyPr vert="horz" wrap="square" lIns="0" tIns="28940" rIns="0" bIns="0" rtlCol="0">
            <a:spAutoFit/>
          </a:bodyPr>
          <a:lstStyle/>
          <a:p>
            <a:pPr marL="25168">
              <a:spcBef>
                <a:spcPts val="226"/>
              </a:spcBef>
            </a:pPr>
            <a:r>
              <a:rPr sz="1100" i="1" dirty="0">
                <a:latin typeface="Arial"/>
                <a:cs typeface="Arial"/>
              </a:rPr>
              <a:t>j</a:t>
            </a:r>
            <a:endParaRPr sz="1100" dirty="0">
              <a:latin typeface="Arial"/>
              <a:cs typeface="Arial"/>
            </a:endParaRPr>
          </a:p>
        </p:txBody>
      </p:sp>
      <p:sp>
        <p:nvSpPr>
          <p:cNvPr id="19" name="object 19"/>
          <p:cNvSpPr txBox="1"/>
          <p:nvPr/>
        </p:nvSpPr>
        <p:spPr>
          <a:xfrm>
            <a:off x="1866960" y="5294341"/>
            <a:ext cx="6009873" cy="299870"/>
          </a:xfrm>
          <a:prstGeom prst="rect">
            <a:avLst/>
          </a:prstGeom>
        </p:spPr>
        <p:txBody>
          <a:bodyPr vert="horz" wrap="square" lIns="0" tIns="22650" rIns="0" bIns="0" rtlCol="0">
            <a:spAutoFit/>
          </a:bodyPr>
          <a:lstStyle/>
          <a:p>
            <a:pPr marL="411588" indent="-285750">
              <a:spcBef>
                <a:spcPts val="178"/>
              </a:spcBef>
              <a:buFont typeface="Arial" panose="020B0604020202020204" pitchFamily="34" charset="0"/>
              <a:buChar char="•"/>
            </a:pPr>
            <a:r>
              <a:rPr spc="20" dirty="0">
                <a:cs typeface="Arial"/>
              </a:rPr>
              <a:t>Here, the </a:t>
            </a:r>
            <a:r>
              <a:rPr spc="40" dirty="0">
                <a:cs typeface="Arial"/>
              </a:rPr>
              <a:t>LASSO </a:t>
            </a:r>
            <a:r>
              <a:rPr spc="30" dirty="0">
                <a:cs typeface="Arial"/>
              </a:rPr>
              <a:t>uses </a:t>
            </a:r>
            <a:r>
              <a:rPr spc="20" dirty="0">
                <a:cs typeface="Arial"/>
              </a:rPr>
              <a:t>the </a:t>
            </a:r>
            <a:r>
              <a:rPr i="1" spc="50" dirty="0">
                <a:cs typeface="Arial"/>
              </a:rPr>
              <a:t>L</a:t>
            </a:r>
            <a:r>
              <a:rPr spc="73" baseline="-11904" dirty="0">
                <a:cs typeface="Arial"/>
              </a:rPr>
              <a:t>1</a:t>
            </a:r>
            <a:r>
              <a:rPr spc="50" dirty="0">
                <a:cs typeface="Arial"/>
              </a:rPr>
              <a:t>-norm </a:t>
            </a:r>
            <a:r>
              <a:rPr spc="10" dirty="0">
                <a:cs typeface="Lucida Sans Unicode"/>
              </a:rPr>
              <a:t>ǁ</a:t>
            </a:r>
            <a:r>
              <a:rPr b="1" i="1" spc="10" dirty="0">
                <a:cs typeface="Century Gothic"/>
              </a:rPr>
              <a:t>β </a:t>
            </a:r>
            <a:r>
              <a:rPr spc="109" dirty="0">
                <a:cs typeface="Lucida Sans Unicode"/>
              </a:rPr>
              <a:t>ǁ </a:t>
            </a:r>
            <a:r>
              <a:rPr spc="-59" dirty="0">
                <a:cs typeface="Lucida Sans Unicode"/>
              </a:rPr>
              <a:t>= </a:t>
            </a:r>
            <a:r>
              <a:rPr spc="149" baseline="-5050" dirty="0">
                <a:cs typeface="Calibri"/>
              </a:rPr>
              <a:t>∑</a:t>
            </a:r>
            <a:r>
              <a:rPr spc="99" dirty="0">
                <a:cs typeface="Lucida Sans Unicode"/>
              </a:rPr>
              <a:t>|</a:t>
            </a:r>
            <a:r>
              <a:rPr i="1" spc="99" dirty="0">
                <a:cs typeface="Calibri"/>
              </a:rPr>
              <a:t>β</a:t>
            </a:r>
            <a:r>
              <a:rPr i="1" spc="149" baseline="-11904" dirty="0">
                <a:cs typeface="Arial"/>
              </a:rPr>
              <a:t>j</a:t>
            </a:r>
            <a:r>
              <a:rPr i="1" spc="192" baseline="-11904" dirty="0">
                <a:cs typeface="Arial"/>
              </a:rPr>
              <a:t> </a:t>
            </a:r>
            <a:r>
              <a:rPr spc="-218" dirty="0">
                <a:cs typeface="Lucida Sans Unicode"/>
              </a:rPr>
              <a:t>|</a:t>
            </a:r>
            <a:endParaRPr dirty="0">
              <a:cs typeface="Lucida Sans Unicode"/>
            </a:endParaRPr>
          </a:p>
        </p:txBody>
      </p:sp>
      <p:sp>
        <p:nvSpPr>
          <p:cNvPr id="20" name="object 20"/>
          <p:cNvSpPr txBox="1"/>
          <p:nvPr/>
        </p:nvSpPr>
        <p:spPr>
          <a:xfrm>
            <a:off x="1919086" y="5738353"/>
            <a:ext cx="8015681" cy="861505"/>
          </a:xfrm>
          <a:prstGeom prst="rect">
            <a:avLst/>
          </a:prstGeom>
        </p:spPr>
        <p:txBody>
          <a:bodyPr vert="horz" wrap="square" lIns="0" tIns="152260" rIns="0" bIns="0" rtlCol="0">
            <a:spAutoFit/>
          </a:bodyPr>
          <a:lstStyle/>
          <a:p>
            <a:pPr marL="361253" indent="-285750">
              <a:spcBef>
                <a:spcPts val="1199"/>
              </a:spcBef>
              <a:buFont typeface="Arial" panose="020B0604020202020204" pitchFamily="34" charset="0"/>
              <a:buChar char="•"/>
            </a:pPr>
            <a:r>
              <a:rPr spc="30" dirty="0">
                <a:cs typeface="Arial"/>
              </a:rPr>
              <a:t>This </a:t>
            </a:r>
            <a:r>
              <a:rPr spc="20" dirty="0">
                <a:cs typeface="Arial"/>
              </a:rPr>
              <a:t>penalty allows coefficients to </a:t>
            </a:r>
            <a:r>
              <a:rPr spc="30" dirty="0">
                <a:solidFill>
                  <a:srgbClr val="1F598C"/>
                </a:solidFill>
                <a:cs typeface="Arial"/>
              </a:rPr>
              <a:t>shrink </a:t>
            </a:r>
            <a:r>
              <a:rPr spc="20" dirty="0">
                <a:solidFill>
                  <a:srgbClr val="1F598C"/>
                </a:solidFill>
                <a:cs typeface="Arial"/>
              </a:rPr>
              <a:t>towards </a:t>
            </a:r>
            <a:r>
              <a:rPr spc="10" dirty="0">
                <a:solidFill>
                  <a:srgbClr val="1F598C"/>
                </a:solidFill>
                <a:cs typeface="Arial"/>
              </a:rPr>
              <a:t>exactly</a:t>
            </a:r>
            <a:r>
              <a:rPr spc="-367" dirty="0">
                <a:solidFill>
                  <a:srgbClr val="1F598C"/>
                </a:solidFill>
                <a:cs typeface="Arial"/>
              </a:rPr>
              <a:t> </a:t>
            </a:r>
            <a:r>
              <a:rPr spc="20" dirty="0">
                <a:solidFill>
                  <a:srgbClr val="1F598C"/>
                </a:solidFill>
                <a:cs typeface="Arial"/>
              </a:rPr>
              <a:t>zero</a:t>
            </a:r>
            <a:endParaRPr dirty="0">
              <a:cs typeface="Arial"/>
            </a:endParaRPr>
          </a:p>
          <a:p>
            <a:pPr marL="361253" indent="-285750">
              <a:spcBef>
                <a:spcPts val="1021"/>
              </a:spcBef>
              <a:buFont typeface="Arial" panose="020B0604020202020204" pitchFamily="34" charset="0"/>
              <a:buChar char="•"/>
            </a:pPr>
            <a:r>
              <a:rPr spc="40" dirty="0">
                <a:cs typeface="Arial"/>
              </a:rPr>
              <a:t>LASSO </a:t>
            </a:r>
            <a:r>
              <a:rPr spc="20" dirty="0">
                <a:cs typeface="Arial"/>
              </a:rPr>
              <a:t>usually results into </a:t>
            </a:r>
            <a:r>
              <a:rPr spc="30" dirty="0">
                <a:solidFill>
                  <a:srgbClr val="1F598C"/>
                </a:solidFill>
                <a:cs typeface="Arial"/>
              </a:rPr>
              <a:t>sparse </a:t>
            </a:r>
            <a:r>
              <a:rPr spc="20" dirty="0">
                <a:cs typeface="Arial"/>
              </a:rPr>
              <a:t>models, that </a:t>
            </a:r>
            <a:r>
              <a:rPr spc="30" dirty="0">
                <a:cs typeface="Arial"/>
              </a:rPr>
              <a:t>are </a:t>
            </a:r>
            <a:r>
              <a:rPr spc="20" dirty="0">
                <a:cs typeface="Arial"/>
              </a:rPr>
              <a:t>easier to</a:t>
            </a:r>
            <a:r>
              <a:rPr spc="-347" dirty="0">
                <a:cs typeface="Arial"/>
              </a:rPr>
              <a:t> </a:t>
            </a:r>
            <a:r>
              <a:rPr spc="30" dirty="0">
                <a:cs typeface="Arial"/>
              </a:rPr>
              <a:t>interpret</a:t>
            </a:r>
            <a:endParaRPr dirty="0">
              <a:cs typeface="Arial"/>
            </a:endParaRPr>
          </a:p>
        </p:txBody>
      </p:sp>
      <p:sp>
        <p:nvSpPr>
          <p:cNvPr id="24" name="Rectangle 23">
            <a:extLst>
              <a:ext uri="{FF2B5EF4-FFF2-40B4-BE49-F238E27FC236}">
                <a16:creationId xmlns:a16="http://schemas.microsoft.com/office/drawing/2014/main" id="{A526C52F-F9AD-48DC-A9D7-3BB4F1F5AF13}"/>
              </a:ext>
            </a:extLst>
          </p:cNvPr>
          <p:cNvSpPr/>
          <p:nvPr/>
        </p:nvSpPr>
        <p:spPr>
          <a:xfrm>
            <a:off x="6463485" y="4019854"/>
            <a:ext cx="460447" cy="369332"/>
          </a:xfrm>
          <a:prstGeom prst="rect">
            <a:avLst/>
          </a:prstGeom>
        </p:spPr>
        <p:txBody>
          <a:bodyPr wrap="none">
            <a:spAutoFit/>
          </a:bodyPr>
          <a:lstStyle/>
          <a:p>
            <a:r>
              <a:rPr lang="el-GR" spc="188" dirty="0">
                <a:latin typeface="Arial"/>
                <a:cs typeface="Arial"/>
              </a:rPr>
              <a:t>Σ</a:t>
            </a:r>
            <a:r>
              <a:rPr lang="el-GR" spc="281" baseline="-19841" dirty="0">
                <a:latin typeface="Arial"/>
                <a:cs typeface="Arial"/>
              </a:rPr>
              <a:t>2</a:t>
            </a:r>
            <a:endParaRPr lang="en-US" dirty="0"/>
          </a:p>
        </p:txBody>
      </p:sp>
      <p:pic>
        <p:nvPicPr>
          <p:cNvPr id="26" name="Picture 2" descr="Image result for rutgers university logo">
            <a:extLst>
              <a:ext uri="{FF2B5EF4-FFF2-40B4-BE49-F238E27FC236}">
                <a16:creationId xmlns:a16="http://schemas.microsoft.com/office/drawing/2014/main" id="{A49056C7-5427-4FFC-9DE6-78E58549D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1950" y="436078"/>
            <a:ext cx="8626633"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b="1" spc="-20" dirty="0"/>
              <a:t>LASSO</a:t>
            </a:r>
            <a:r>
              <a:rPr lang="en-US" b="1" spc="-20" dirty="0"/>
              <a:t> Regression</a:t>
            </a:r>
            <a:r>
              <a:rPr b="1" spc="-20" dirty="0"/>
              <a:t> </a:t>
            </a:r>
            <a:r>
              <a:rPr b="1" spc="-10" dirty="0"/>
              <a:t>in</a:t>
            </a:r>
            <a:r>
              <a:rPr b="1" spc="-129" dirty="0"/>
              <a:t> </a:t>
            </a:r>
            <a:r>
              <a:rPr b="1" spc="-20" dirty="0"/>
              <a:t>R</a:t>
            </a:r>
          </a:p>
        </p:txBody>
      </p:sp>
      <p:sp>
        <p:nvSpPr>
          <p:cNvPr id="3" name="object 3"/>
          <p:cNvSpPr txBox="1"/>
          <p:nvPr/>
        </p:nvSpPr>
        <p:spPr>
          <a:xfrm>
            <a:off x="2043909" y="1340269"/>
            <a:ext cx="7132318" cy="314618"/>
          </a:xfrm>
          <a:prstGeom prst="rect">
            <a:avLst/>
          </a:prstGeom>
        </p:spPr>
        <p:txBody>
          <a:bodyPr vert="horz" wrap="square" lIns="0" tIns="22650" rIns="0" bIns="0" rtlCol="0">
            <a:spAutoFit/>
          </a:bodyPr>
          <a:lstStyle/>
          <a:p>
            <a:pPr marL="393235" indent="-342900">
              <a:lnSpc>
                <a:spcPts val="2398"/>
              </a:lnSpc>
              <a:spcBef>
                <a:spcPts val="178"/>
              </a:spcBef>
              <a:buFont typeface="Arial" panose="020B0604020202020204" pitchFamily="34" charset="0"/>
              <a:buChar char="•"/>
            </a:pPr>
            <a:r>
              <a:rPr spc="30" dirty="0">
                <a:cs typeface="Arial"/>
              </a:rPr>
              <a:t>Implemented </a:t>
            </a:r>
            <a:r>
              <a:rPr spc="20" dirty="0">
                <a:cs typeface="Arial"/>
              </a:rPr>
              <a:t>in </a:t>
            </a:r>
            <a:r>
              <a:rPr spc="-20" dirty="0">
                <a:cs typeface="Courier New"/>
              </a:rPr>
              <a:t>glmnet(x, y, alpha=1) </a:t>
            </a:r>
            <a:r>
              <a:rPr spc="30" dirty="0">
                <a:cs typeface="Arial"/>
              </a:rPr>
              <a:t>as </a:t>
            </a:r>
            <a:r>
              <a:rPr spc="40" dirty="0">
                <a:cs typeface="Arial"/>
              </a:rPr>
              <a:t>part</a:t>
            </a:r>
            <a:r>
              <a:rPr spc="-347" dirty="0">
                <a:cs typeface="Arial"/>
              </a:rPr>
              <a:t> </a:t>
            </a:r>
            <a:r>
              <a:rPr spc="20" dirty="0">
                <a:cs typeface="Arial"/>
              </a:rPr>
              <a:t>of the</a:t>
            </a:r>
            <a:r>
              <a:rPr lang="en-US" dirty="0">
                <a:cs typeface="Arial"/>
              </a:rPr>
              <a:t> </a:t>
            </a:r>
            <a:r>
              <a:rPr spc="-20" dirty="0" err="1">
                <a:cs typeface="Courier New"/>
              </a:rPr>
              <a:t>glmnet</a:t>
            </a:r>
            <a:r>
              <a:rPr spc="-783" dirty="0">
                <a:cs typeface="Courier New"/>
              </a:rPr>
              <a:t> </a:t>
            </a:r>
            <a:r>
              <a:rPr spc="20" dirty="0">
                <a:cs typeface="Arial"/>
              </a:rPr>
              <a:t>package</a:t>
            </a:r>
            <a:endParaRPr dirty="0">
              <a:cs typeface="Arial"/>
            </a:endParaRPr>
          </a:p>
        </p:txBody>
      </p:sp>
      <p:sp>
        <p:nvSpPr>
          <p:cNvPr id="4" name="object 4"/>
          <p:cNvSpPr txBox="1"/>
          <p:nvPr/>
        </p:nvSpPr>
        <p:spPr>
          <a:xfrm>
            <a:off x="2358780" y="1771072"/>
            <a:ext cx="7877262" cy="270587"/>
          </a:xfrm>
          <a:prstGeom prst="rect">
            <a:avLst/>
          </a:prstGeom>
          <a:solidFill>
            <a:srgbClr val="F7F7F7"/>
          </a:solidFill>
        </p:spPr>
        <p:txBody>
          <a:bodyPr vert="horz" wrap="square" lIns="0" tIns="0" rIns="0" bIns="0" rtlCol="0">
            <a:spAutoFit/>
          </a:bodyPr>
          <a:lstStyle/>
          <a:p>
            <a:pPr marL="74244">
              <a:lnSpc>
                <a:spcPts val="2081"/>
              </a:lnSpc>
            </a:pPr>
            <a:r>
              <a:rPr sz="1784" spc="-10" dirty="0">
                <a:solidFill>
                  <a:srgbClr val="575757"/>
                </a:solidFill>
                <a:latin typeface="Courier New"/>
                <a:cs typeface="Courier New"/>
              </a:rPr>
              <a:t>lm.lasso </a:t>
            </a:r>
            <a:r>
              <a:rPr sz="1784" spc="-10" dirty="0">
                <a:solidFill>
                  <a:srgbClr val="AF5A64"/>
                </a:solidFill>
                <a:latin typeface="Courier New"/>
                <a:cs typeface="Courier New"/>
              </a:rPr>
              <a:t>&lt;- </a:t>
            </a:r>
            <a:r>
              <a:rPr sz="1784" b="1" spc="-10" dirty="0">
                <a:solidFill>
                  <a:srgbClr val="BB5A64"/>
                </a:solidFill>
                <a:latin typeface="Courier New"/>
                <a:cs typeface="Courier New"/>
              </a:rPr>
              <a:t>glmnet</a:t>
            </a:r>
            <a:r>
              <a:rPr sz="1784" spc="-10" dirty="0">
                <a:solidFill>
                  <a:srgbClr val="575757"/>
                </a:solidFill>
                <a:latin typeface="Courier New"/>
                <a:cs typeface="Courier New"/>
              </a:rPr>
              <a:t>(x.train, y.train, </a:t>
            </a:r>
            <a:r>
              <a:rPr sz="1784" spc="-10" dirty="0">
                <a:solidFill>
                  <a:srgbClr val="54AA54"/>
                </a:solidFill>
                <a:latin typeface="Courier New"/>
                <a:cs typeface="Courier New"/>
              </a:rPr>
              <a:t>alpha</a:t>
            </a:r>
            <a:r>
              <a:rPr sz="1784" spc="-10" dirty="0">
                <a:solidFill>
                  <a:srgbClr val="575757"/>
                </a:solidFill>
                <a:latin typeface="Courier New"/>
                <a:cs typeface="Courier New"/>
              </a:rPr>
              <a:t>=</a:t>
            </a:r>
            <a:r>
              <a:rPr sz="1784" spc="-10" dirty="0">
                <a:solidFill>
                  <a:srgbClr val="AE0F91"/>
                </a:solidFill>
                <a:latin typeface="Courier New"/>
                <a:cs typeface="Courier New"/>
              </a:rPr>
              <a:t>1</a:t>
            </a:r>
            <a:r>
              <a:rPr sz="1784" spc="-10" dirty="0">
                <a:solidFill>
                  <a:srgbClr val="575757"/>
                </a:solidFill>
                <a:latin typeface="Courier New"/>
                <a:cs typeface="Courier New"/>
              </a:rPr>
              <a:t>)</a:t>
            </a:r>
            <a:endParaRPr sz="1784" dirty="0">
              <a:latin typeface="Courier New"/>
              <a:cs typeface="Courier New"/>
            </a:endParaRPr>
          </a:p>
        </p:txBody>
      </p:sp>
      <p:sp>
        <p:nvSpPr>
          <p:cNvPr id="5" name="object 5"/>
          <p:cNvSpPr txBox="1"/>
          <p:nvPr/>
        </p:nvSpPr>
        <p:spPr>
          <a:xfrm>
            <a:off x="2043909" y="2085690"/>
            <a:ext cx="7323589" cy="645349"/>
          </a:xfrm>
          <a:prstGeom prst="rect">
            <a:avLst/>
          </a:prstGeom>
        </p:spPr>
        <p:txBody>
          <a:bodyPr vert="horz" wrap="square" lIns="0" tIns="22650" rIns="0" bIns="0" rtlCol="0">
            <a:spAutoFit/>
          </a:bodyPr>
          <a:lstStyle/>
          <a:p>
            <a:pPr marL="368705">
              <a:lnSpc>
                <a:spcPts val="2398"/>
              </a:lnSpc>
              <a:spcBef>
                <a:spcPts val="178"/>
              </a:spcBef>
            </a:pPr>
            <a:r>
              <a:rPr sz="1883" spc="30" dirty="0">
                <a:cs typeface="Arial"/>
              </a:rPr>
              <a:t>Note: </a:t>
            </a:r>
            <a:r>
              <a:rPr sz="1883" spc="10" dirty="0">
                <a:cs typeface="Arial"/>
              </a:rPr>
              <a:t>different </a:t>
            </a:r>
            <a:r>
              <a:rPr sz="1883" spc="20" dirty="0">
                <a:cs typeface="Arial"/>
              </a:rPr>
              <a:t>value </a:t>
            </a:r>
            <a:r>
              <a:rPr sz="1883" dirty="0">
                <a:cs typeface="Arial"/>
              </a:rPr>
              <a:t>for</a:t>
            </a:r>
            <a:r>
              <a:rPr sz="1883" spc="99" dirty="0">
                <a:cs typeface="Arial"/>
              </a:rPr>
              <a:t> </a:t>
            </a:r>
            <a:r>
              <a:rPr sz="2180" spc="-20" dirty="0">
                <a:cs typeface="Courier New"/>
              </a:rPr>
              <a:t>alpha</a:t>
            </a:r>
            <a:endParaRPr sz="2180" dirty="0">
              <a:cs typeface="Courier New"/>
            </a:endParaRPr>
          </a:p>
          <a:p>
            <a:pPr marL="418403" indent="-342900">
              <a:lnSpc>
                <a:spcPts val="2398"/>
              </a:lnSpc>
              <a:buFont typeface="Arial" panose="020B0604020202020204" pitchFamily="34" charset="0"/>
              <a:buChar char="•"/>
            </a:pPr>
            <a:r>
              <a:rPr sz="2180" spc="-20" dirty="0">
                <a:cs typeface="Courier New"/>
              </a:rPr>
              <a:t>plot(...) </a:t>
            </a:r>
            <a:r>
              <a:rPr sz="1883" spc="20" dirty="0">
                <a:cs typeface="Arial"/>
              </a:rPr>
              <a:t>shows how </a:t>
            </a:r>
            <a:r>
              <a:rPr sz="2180" i="1" spc="168" dirty="0">
                <a:cs typeface="Calibri"/>
              </a:rPr>
              <a:t>λ </a:t>
            </a:r>
            <a:r>
              <a:rPr sz="1883" spc="30" dirty="0">
                <a:cs typeface="Arial"/>
              </a:rPr>
              <a:t>changes </a:t>
            </a:r>
            <a:r>
              <a:rPr sz="1883" spc="20" dirty="0">
                <a:cs typeface="Arial"/>
              </a:rPr>
              <a:t>the </a:t>
            </a:r>
            <a:r>
              <a:rPr sz="1883" spc="30" dirty="0">
                <a:cs typeface="Arial"/>
              </a:rPr>
              <a:t>estimated</a:t>
            </a:r>
            <a:r>
              <a:rPr sz="1883" spc="-188" dirty="0">
                <a:cs typeface="Arial"/>
              </a:rPr>
              <a:t> </a:t>
            </a:r>
            <a:r>
              <a:rPr sz="1883" spc="20" dirty="0">
                <a:cs typeface="Arial"/>
              </a:rPr>
              <a:t>coefficients</a:t>
            </a:r>
            <a:endParaRPr sz="1883" dirty="0">
              <a:cs typeface="Arial"/>
            </a:endParaRPr>
          </a:p>
        </p:txBody>
      </p:sp>
      <p:sp>
        <p:nvSpPr>
          <p:cNvPr id="6" name="object 6"/>
          <p:cNvSpPr txBox="1"/>
          <p:nvPr/>
        </p:nvSpPr>
        <p:spPr>
          <a:xfrm>
            <a:off x="2358780" y="2818519"/>
            <a:ext cx="7877262" cy="270587"/>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plot</a:t>
            </a:r>
            <a:r>
              <a:rPr sz="1784" spc="-10" dirty="0">
                <a:solidFill>
                  <a:srgbClr val="575757"/>
                </a:solidFill>
                <a:latin typeface="Courier New"/>
                <a:cs typeface="Courier New"/>
              </a:rPr>
              <a:t>(lm.lasso,</a:t>
            </a:r>
            <a:r>
              <a:rPr sz="1784" spc="-20" dirty="0">
                <a:solidFill>
                  <a:srgbClr val="575757"/>
                </a:solidFill>
                <a:latin typeface="Courier New"/>
                <a:cs typeface="Courier New"/>
              </a:rPr>
              <a:t> </a:t>
            </a:r>
            <a:r>
              <a:rPr sz="1784" spc="-10" dirty="0">
                <a:solidFill>
                  <a:srgbClr val="54AA54"/>
                </a:solidFill>
                <a:latin typeface="Courier New"/>
                <a:cs typeface="Courier New"/>
              </a:rPr>
              <a:t>xvar</a:t>
            </a:r>
            <a:r>
              <a:rPr sz="1784" spc="-10" dirty="0">
                <a:solidFill>
                  <a:srgbClr val="575757"/>
                </a:solidFill>
                <a:latin typeface="Courier New"/>
                <a:cs typeface="Courier New"/>
              </a:rPr>
              <a:t>=</a:t>
            </a:r>
            <a:r>
              <a:rPr sz="1784" spc="-10" dirty="0">
                <a:solidFill>
                  <a:srgbClr val="307DCC"/>
                </a:solidFill>
                <a:latin typeface="Courier New"/>
                <a:cs typeface="Courier New"/>
              </a:rPr>
              <a:t>"lambda"</a:t>
            </a:r>
            <a:r>
              <a:rPr sz="1784" spc="-10" dirty="0">
                <a:solidFill>
                  <a:srgbClr val="575757"/>
                </a:solidFill>
                <a:latin typeface="Courier New"/>
                <a:cs typeface="Courier New"/>
              </a:rPr>
              <a:t>)</a:t>
            </a:r>
            <a:endParaRPr sz="1784">
              <a:latin typeface="Courier New"/>
              <a:cs typeface="Courier New"/>
            </a:endParaRPr>
          </a:p>
        </p:txBody>
      </p:sp>
      <p:sp>
        <p:nvSpPr>
          <p:cNvPr id="7" name="object 7"/>
          <p:cNvSpPr/>
          <p:nvPr/>
        </p:nvSpPr>
        <p:spPr>
          <a:xfrm>
            <a:off x="4484128" y="4404396"/>
            <a:ext cx="2987320" cy="27684"/>
          </a:xfrm>
          <a:custGeom>
            <a:avLst/>
            <a:gdLst/>
            <a:ahLst/>
            <a:cxnLst/>
            <a:rect l="l" t="t" r="r" b="b"/>
            <a:pathLst>
              <a:path w="1507489" h="13969">
                <a:moveTo>
                  <a:pt x="1507179" y="0"/>
                </a:moveTo>
                <a:lnTo>
                  <a:pt x="1507179" y="0"/>
                </a:lnTo>
                <a:lnTo>
                  <a:pt x="871640" y="0"/>
                </a:lnTo>
                <a:lnTo>
                  <a:pt x="853499" y="812"/>
                </a:lnTo>
                <a:lnTo>
                  <a:pt x="799009" y="3926"/>
                </a:lnTo>
                <a:lnTo>
                  <a:pt x="744519" y="6565"/>
                </a:lnTo>
                <a:lnTo>
                  <a:pt x="690029" y="8528"/>
                </a:lnTo>
                <a:lnTo>
                  <a:pt x="671888" y="9138"/>
                </a:lnTo>
                <a:lnTo>
                  <a:pt x="653679" y="9679"/>
                </a:lnTo>
                <a:lnTo>
                  <a:pt x="635538" y="10153"/>
                </a:lnTo>
                <a:lnTo>
                  <a:pt x="617398" y="10559"/>
                </a:lnTo>
                <a:lnTo>
                  <a:pt x="599257" y="10965"/>
                </a:lnTo>
                <a:lnTo>
                  <a:pt x="581048" y="11304"/>
                </a:lnTo>
                <a:lnTo>
                  <a:pt x="562907" y="11574"/>
                </a:lnTo>
                <a:lnTo>
                  <a:pt x="544766" y="11913"/>
                </a:lnTo>
                <a:lnTo>
                  <a:pt x="526626" y="12184"/>
                </a:lnTo>
                <a:lnTo>
                  <a:pt x="508417" y="12454"/>
                </a:lnTo>
                <a:lnTo>
                  <a:pt x="490276" y="12590"/>
                </a:lnTo>
                <a:lnTo>
                  <a:pt x="472135" y="12725"/>
                </a:lnTo>
                <a:lnTo>
                  <a:pt x="453927" y="12861"/>
                </a:lnTo>
                <a:lnTo>
                  <a:pt x="435786" y="12928"/>
                </a:lnTo>
                <a:lnTo>
                  <a:pt x="417645" y="12996"/>
                </a:lnTo>
                <a:lnTo>
                  <a:pt x="399504" y="13064"/>
                </a:lnTo>
                <a:lnTo>
                  <a:pt x="381296" y="13131"/>
                </a:lnTo>
                <a:lnTo>
                  <a:pt x="363155" y="13131"/>
                </a:lnTo>
                <a:lnTo>
                  <a:pt x="345014" y="13199"/>
                </a:lnTo>
                <a:lnTo>
                  <a:pt x="326873" y="13199"/>
                </a:lnTo>
                <a:lnTo>
                  <a:pt x="308665" y="13199"/>
                </a:lnTo>
                <a:lnTo>
                  <a:pt x="290524" y="13267"/>
                </a:lnTo>
                <a:lnTo>
                  <a:pt x="272383" y="13267"/>
                </a:lnTo>
                <a:lnTo>
                  <a:pt x="254174" y="13334"/>
                </a:lnTo>
                <a:lnTo>
                  <a:pt x="236034" y="13334"/>
                </a:lnTo>
                <a:lnTo>
                  <a:pt x="217893" y="13402"/>
                </a:lnTo>
                <a:lnTo>
                  <a:pt x="199752" y="13334"/>
                </a:lnTo>
                <a:lnTo>
                  <a:pt x="181543" y="13402"/>
                </a:lnTo>
                <a:lnTo>
                  <a:pt x="163403" y="13402"/>
                </a:lnTo>
                <a:lnTo>
                  <a:pt x="145262" y="13402"/>
                </a:lnTo>
                <a:lnTo>
                  <a:pt x="127121" y="13470"/>
                </a:lnTo>
                <a:lnTo>
                  <a:pt x="18140" y="13470"/>
                </a:lnTo>
                <a:lnTo>
                  <a:pt x="0" y="13470"/>
                </a:lnTo>
              </a:path>
            </a:pathLst>
          </a:custGeom>
          <a:ln w="5076">
            <a:solidFill>
              <a:srgbClr val="000000"/>
            </a:solidFill>
          </a:ln>
        </p:spPr>
        <p:txBody>
          <a:bodyPr wrap="square" lIns="0" tIns="0" rIns="0" bIns="0" rtlCol="0"/>
          <a:lstStyle/>
          <a:p>
            <a:endParaRPr sz="3567"/>
          </a:p>
        </p:txBody>
      </p:sp>
      <p:sp>
        <p:nvSpPr>
          <p:cNvPr id="8" name="object 8"/>
          <p:cNvSpPr/>
          <p:nvPr/>
        </p:nvSpPr>
        <p:spPr>
          <a:xfrm>
            <a:off x="4567161" y="6018338"/>
            <a:ext cx="2321653" cy="0"/>
          </a:xfrm>
          <a:custGeom>
            <a:avLst/>
            <a:gdLst/>
            <a:ahLst/>
            <a:cxnLst/>
            <a:rect l="l" t="t" r="r" b="b"/>
            <a:pathLst>
              <a:path w="1171575">
                <a:moveTo>
                  <a:pt x="0" y="0"/>
                </a:moveTo>
                <a:lnTo>
                  <a:pt x="1171099" y="0"/>
                </a:lnTo>
              </a:path>
            </a:pathLst>
          </a:custGeom>
          <a:ln w="5076">
            <a:solidFill>
              <a:srgbClr val="000000"/>
            </a:solidFill>
          </a:ln>
        </p:spPr>
        <p:txBody>
          <a:bodyPr wrap="square" lIns="0" tIns="0" rIns="0" bIns="0" rtlCol="0"/>
          <a:lstStyle/>
          <a:p>
            <a:endParaRPr sz="3567"/>
          </a:p>
        </p:txBody>
      </p:sp>
      <p:sp>
        <p:nvSpPr>
          <p:cNvPr id="9" name="object 9"/>
          <p:cNvSpPr/>
          <p:nvPr/>
        </p:nvSpPr>
        <p:spPr>
          <a:xfrm>
            <a:off x="4567160" y="6018339"/>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0" name="object 10"/>
          <p:cNvSpPr/>
          <p:nvPr/>
        </p:nvSpPr>
        <p:spPr>
          <a:xfrm>
            <a:off x="5340729" y="6018339"/>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1" name="object 11"/>
          <p:cNvSpPr/>
          <p:nvPr/>
        </p:nvSpPr>
        <p:spPr>
          <a:xfrm>
            <a:off x="6114300" y="6018339"/>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2" name="object 12"/>
          <p:cNvSpPr/>
          <p:nvPr/>
        </p:nvSpPr>
        <p:spPr>
          <a:xfrm>
            <a:off x="6887872" y="6018339"/>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3" name="object 13"/>
          <p:cNvSpPr txBox="1"/>
          <p:nvPr/>
        </p:nvSpPr>
        <p:spPr>
          <a:xfrm>
            <a:off x="4450242" y="6179891"/>
            <a:ext cx="234053"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−2</a:t>
            </a:r>
            <a:endParaRPr sz="1189">
              <a:latin typeface="Arial"/>
              <a:cs typeface="Arial"/>
            </a:endParaRPr>
          </a:p>
        </p:txBody>
      </p:sp>
      <p:sp>
        <p:nvSpPr>
          <p:cNvPr id="14" name="object 14"/>
          <p:cNvSpPr txBox="1"/>
          <p:nvPr/>
        </p:nvSpPr>
        <p:spPr>
          <a:xfrm>
            <a:off x="5270761" y="6179890"/>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0</a:t>
            </a:r>
            <a:endParaRPr sz="1189">
              <a:latin typeface="Arial"/>
              <a:cs typeface="Arial"/>
            </a:endParaRPr>
          </a:p>
        </p:txBody>
      </p:sp>
      <p:sp>
        <p:nvSpPr>
          <p:cNvPr id="15" name="object 15"/>
          <p:cNvSpPr txBox="1"/>
          <p:nvPr/>
        </p:nvSpPr>
        <p:spPr>
          <a:xfrm>
            <a:off x="6044332" y="6179890"/>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2</a:t>
            </a:r>
            <a:endParaRPr sz="1189">
              <a:latin typeface="Arial"/>
              <a:cs typeface="Arial"/>
            </a:endParaRPr>
          </a:p>
        </p:txBody>
      </p:sp>
      <p:sp>
        <p:nvSpPr>
          <p:cNvPr id="16" name="object 16"/>
          <p:cNvSpPr txBox="1"/>
          <p:nvPr/>
        </p:nvSpPr>
        <p:spPr>
          <a:xfrm>
            <a:off x="6818036" y="6179890"/>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4</a:t>
            </a:r>
            <a:endParaRPr sz="1189">
              <a:latin typeface="Arial"/>
              <a:cs typeface="Arial"/>
            </a:endParaRPr>
          </a:p>
        </p:txBody>
      </p:sp>
      <p:sp>
        <p:nvSpPr>
          <p:cNvPr id="17" name="object 17"/>
          <p:cNvSpPr/>
          <p:nvPr/>
        </p:nvSpPr>
        <p:spPr>
          <a:xfrm>
            <a:off x="4364611" y="3843702"/>
            <a:ext cx="0" cy="1682410"/>
          </a:xfrm>
          <a:custGeom>
            <a:avLst/>
            <a:gdLst/>
            <a:ahLst/>
            <a:cxnLst/>
            <a:rect l="l" t="t" r="r" b="b"/>
            <a:pathLst>
              <a:path h="848994">
                <a:moveTo>
                  <a:pt x="0" y="848896"/>
                </a:moveTo>
                <a:lnTo>
                  <a:pt x="0" y="0"/>
                </a:lnTo>
              </a:path>
            </a:pathLst>
          </a:custGeom>
          <a:ln w="5076">
            <a:solidFill>
              <a:srgbClr val="000000"/>
            </a:solidFill>
          </a:ln>
        </p:spPr>
        <p:txBody>
          <a:bodyPr wrap="square" lIns="0" tIns="0" rIns="0" bIns="0" rtlCol="0"/>
          <a:lstStyle/>
          <a:p>
            <a:endParaRPr sz="3567"/>
          </a:p>
        </p:txBody>
      </p:sp>
      <p:sp>
        <p:nvSpPr>
          <p:cNvPr id="18" name="object 18"/>
          <p:cNvSpPr/>
          <p:nvPr/>
        </p:nvSpPr>
        <p:spPr>
          <a:xfrm>
            <a:off x="4268034" y="5525920"/>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19" name="object 19"/>
          <p:cNvSpPr/>
          <p:nvPr/>
        </p:nvSpPr>
        <p:spPr>
          <a:xfrm>
            <a:off x="4268034" y="4965223"/>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0" name="object 20"/>
          <p:cNvSpPr/>
          <p:nvPr/>
        </p:nvSpPr>
        <p:spPr>
          <a:xfrm>
            <a:off x="4268034" y="4404396"/>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1" name="object 21"/>
          <p:cNvSpPr/>
          <p:nvPr/>
        </p:nvSpPr>
        <p:spPr>
          <a:xfrm>
            <a:off x="4268034" y="3843702"/>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2" name="object 22"/>
          <p:cNvSpPr txBox="1"/>
          <p:nvPr/>
        </p:nvSpPr>
        <p:spPr>
          <a:xfrm>
            <a:off x="3961938" y="4803432"/>
            <a:ext cx="182999" cy="929920"/>
          </a:xfrm>
          <a:prstGeom prst="rect">
            <a:avLst/>
          </a:prstGeom>
        </p:spPr>
        <p:txBody>
          <a:bodyPr vert="vert270" wrap="square" lIns="0" tIns="20134" rIns="0" bIns="0" rtlCol="0">
            <a:spAutoFit/>
          </a:bodyPr>
          <a:lstStyle/>
          <a:p>
            <a:pPr marL="25168">
              <a:spcBef>
                <a:spcPts val="159"/>
              </a:spcBef>
            </a:pPr>
            <a:r>
              <a:rPr sz="1189" spc="40" dirty="0">
                <a:latin typeface="Arial"/>
                <a:cs typeface="Arial"/>
              </a:rPr>
              <a:t>−100</a:t>
            </a:r>
            <a:r>
              <a:rPr sz="1189" spc="317" dirty="0">
                <a:latin typeface="Arial"/>
                <a:cs typeface="Arial"/>
              </a:rPr>
              <a:t> </a:t>
            </a:r>
            <a:r>
              <a:rPr sz="1189" spc="40" dirty="0">
                <a:latin typeface="Arial"/>
                <a:cs typeface="Arial"/>
              </a:rPr>
              <a:t>−50</a:t>
            </a:r>
            <a:endParaRPr sz="1189">
              <a:latin typeface="Arial"/>
              <a:cs typeface="Arial"/>
            </a:endParaRPr>
          </a:p>
        </p:txBody>
      </p:sp>
      <p:sp>
        <p:nvSpPr>
          <p:cNvPr id="23" name="object 23"/>
          <p:cNvSpPr txBox="1"/>
          <p:nvPr/>
        </p:nvSpPr>
        <p:spPr>
          <a:xfrm>
            <a:off x="3961939" y="4334509"/>
            <a:ext cx="182999" cy="140935"/>
          </a:xfrm>
          <a:prstGeom prst="rect">
            <a:avLst/>
          </a:prstGeom>
        </p:spPr>
        <p:txBody>
          <a:bodyPr vert="vert270" wrap="square" lIns="0" tIns="20134" rIns="0" bIns="0" rtlCol="0">
            <a:spAutoFit/>
          </a:bodyPr>
          <a:lstStyle/>
          <a:p>
            <a:pPr marL="25168">
              <a:spcBef>
                <a:spcPts val="159"/>
              </a:spcBef>
            </a:pPr>
            <a:r>
              <a:rPr sz="1189" dirty="0">
                <a:latin typeface="Arial"/>
                <a:cs typeface="Arial"/>
              </a:rPr>
              <a:t>0</a:t>
            </a:r>
            <a:endParaRPr sz="1189">
              <a:latin typeface="Arial"/>
              <a:cs typeface="Arial"/>
            </a:endParaRPr>
          </a:p>
        </p:txBody>
      </p:sp>
      <p:sp>
        <p:nvSpPr>
          <p:cNvPr id="24" name="object 24"/>
          <p:cNvSpPr txBox="1"/>
          <p:nvPr/>
        </p:nvSpPr>
        <p:spPr>
          <a:xfrm>
            <a:off x="3961938" y="3728963"/>
            <a:ext cx="182999" cy="230278"/>
          </a:xfrm>
          <a:prstGeom prst="rect">
            <a:avLst/>
          </a:prstGeom>
        </p:spPr>
        <p:txBody>
          <a:bodyPr vert="vert270" wrap="square" lIns="0" tIns="20134" rIns="0" bIns="0" rtlCol="0">
            <a:spAutoFit/>
          </a:bodyPr>
          <a:lstStyle/>
          <a:p>
            <a:pPr marL="25168">
              <a:spcBef>
                <a:spcPts val="159"/>
              </a:spcBef>
            </a:pPr>
            <a:r>
              <a:rPr sz="1189" dirty="0">
                <a:latin typeface="Arial"/>
                <a:cs typeface="Arial"/>
              </a:rPr>
              <a:t>50</a:t>
            </a:r>
            <a:endParaRPr sz="1189">
              <a:latin typeface="Arial"/>
              <a:cs typeface="Arial"/>
            </a:endParaRPr>
          </a:p>
        </p:txBody>
      </p:sp>
      <p:sp>
        <p:nvSpPr>
          <p:cNvPr id="25" name="object 25"/>
          <p:cNvSpPr/>
          <p:nvPr/>
        </p:nvSpPr>
        <p:spPr>
          <a:xfrm>
            <a:off x="4364612" y="3526601"/>
            <a:ext cx="3226404" cy="2492789"/>
          </a:xfrm>
          <a:custGeom>
            <a:avLst/>
            <a:gdLst/>
            <a:ahLst/>
            <a:cxnLst/>
            <a:rect l="l" t="t" r="r" b="b"/>
            <a:pathLst>
              <a:path w="1628139" h="1257935">
                <a:moveTo>
                  <a:pt x="0" y="1257404"/>
                </a:moveTo>
                <a:lnTo>
                  <a:pt x="1627802" y="1257404"/>
                </a:lnTo>
                <a:lnTo>
                  <a:pt x="1627802" y="0"/>
                </a:lnTo>
                <a:lnTo>
                  <a:pt x="0" y="0"/>
                </a:lnTo>
                <a:lnTo>
                  <a:pt x="0" y="1257404"/>
                </a:lnTo>
              </a:path>
            </a:pathLst>
          </a:custGeom>
          <a:ln w="5076">
            <a:solidFill>
              <a:srgbClr val="000000"/>
            </a:solidFill>
          </a:ln>
        </p:spPr>
        <p:txBody>
          <a:bodyPr wrap="square" lIns="0" tIns="0" rIns="0" bIns="0" rtlCol="0"/>
          <a:lstStyle/>
          <a:p>
            <a:endParaRPr sz="3567"/>
          </a:p>
        </p:txBody>
      </p:sp>
      <p:sp>
        <p:nvSpPr>
          <p:cNvPr id="26" name="object 26"/>
          <p:cNvSpPr txBox="1"/>
          <p:nvPr/>
        </p:nvSpPr>
        <p:spPr>
          <a:xfrm>
            <a:off x="5504965" y="6566205"/>
            <a:ext cx="946278"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Log</a:t>
            </a:r>
            <a:r>
              <a:rPr sz="1189" spc="-69" dirty="0">
                <a:latin typeface="Arial"/>
                <a:cs typeface="Arial"/>
              </a:rPr>
              <a:t> </a:t>
            </a:r>
            <a:r>
              <a:rPr sz="1189" spc="40" dirty="0">
                <a:latin typeface="Arial"/>
                <a:cs typeface="Arial"/>
              </a:rPr>
              <a:t>Lambda</a:t>
            </a:r>
            <a:endParaRPr sz="1189">
              <a:latin typeface="Arial"/>
              <a:cs typeface="Arial"/>
            </a:endParaRPr>
          </a:p>
        </p:txBody>
      </p:sp>
      <p:sp>
        <p:nvSpPr>
          <p:cNvPr id="27" name="object 27"/>
          <p:cNvSpPr/>
          <p:nvPr/>
        </p:nvSpPr>
        <p:spPr>
          <a:xfrm>
            <a:off x="4484128" y="4314120"/>
            <a:ext cx="2987320" cy="90601"/>
          </a:xfrm>
          <a:custGeom>
            <a:avLst/>
            <a:gdLst/>
            <a:ahLst/>
            <a:cxnLst/>
            <a:rect l="l" t="t" r="r" b="b"/>
            <a:pathLst>
              <a:path w="1507489" h="45719">
                <a:moveTo>
                  <a:pt x="1507179" y="45555"/>
                </a:moveTo>
                <a:lnTo>
                  <a:pt x="1489038" y="45555"/>
                </a:lnTo>
                <a:lnTo>
                  <a:pt x="1470897" y="45555"/>
                </a:lnTo>
                <a:lnTo>
                  <a:pt x="1452756" y="45555"/>
                </a:lnTo>
                <a:lnTo>
                  <a:pt x="1434548" y="43930"/>
                </a:lnTo>
                <a:lnTo>
                  <a:pt x="1380058" y="40816"/>
                </a:lnTo>
                <a:lnTo>
                  <a:pt x="1343776" y="39260"/>
                </a:lnTo>
                <a:lnTo>
                  <a:pt x="1325635" y="38515"/>
                </a:lnTo>
                <a:lnTo>
                  <a:pt x="1271145" y="37229"/>
                </a:lnTo>
                <a:lnTo>
                  <a:pt x="1234796" y="36620"/>
                </a:lnTo>
                <a:lnTo>
                  <a:pt x="1216655" y="36281"/>
                </a:lnTo>
                <a:lnTo>
                  <a:pt x="1198514" y="36078"/>
                </a:lnTo>
                <a:lnTo>
                  <a:pt x="1180305" y="35807"/>
                </a:lnTo>
                <a:lnTo>
                  <a:pt x="1162164" y="35604"/>
                </a:lnTo>
                <a:lnTo>
                  <a:pt x="1144024" y="35469"/>
                </a:lnTo>
                <a:lnTo>
                  <a:pt x="1125883" y="35266"/>
                </a:lnTo>
                <a:lnTo>
                  <a:pt x="1107674" y="35130"/>
                </a:lnTo>
                <a:lnTo>
                  <a:pt x="1089533" y="34995"/>
                </a:lnTo>
                <a:lnTo>
                  <a:pt x="1071393" y="34860"/>
                </a:lnTo>
                <a:lnTo>
                  <a:pt x="1053252" y="34724"/>
                </a:lnTo>
                <a:lnTo>
                  <a:pt x="1035043" y="34589"/>
                </a:lnTo>
                <a:lnTo>
                  <a:pt x="1016902" y="34454"/>
                </a:lnTo>
                <a:lnTo>
                  <a:pt x="998761" y="34386"/>
                </a:lnTo>
                <a:lnTo>
                  <a:pt x="980553" y="34183"/>
                </a:lnTo>
                <a:lnTo>
                  <a:pt x="962412" y="33912"/>
                </a:lnTo>
                <a:lnTo>
                  <a:pt x="944271" y="33641"/>
                </a:lnTo>
                <a:lnTo>
                  <a:pt x="926130" y="33438"/>
                </a:lnTo>
                <a:lnTo>
                  <a:pt x="907922" y="33235"/>
                </a:lnTo>
                <a:lnTo>
                  <a:pt x="889781" y="33032"/>
                </a:lnTo>
                <a:lnTo>
                  <a:pt x="871640" y="32897"/>
                </a:lnTo>
                <a:lnTo>
                  <a:pt x="853499" y="30595"/>
                </a:lnTo>
                <a:lnTo>
                  <a:pt x="835291" y="27820"/>
                </a:lnTo>
                <a:lnTo>
                  <a:pt x="817150" y="25654"/>
                </a:lnTo>
                <a:lnTo>
                  <a:pt x="762660" y="19630"/>
                </a:lnTo>
                <a:lnTo>
                  <a:pt x="708169" y="14959"/>
                </a:lnTo>
                <a:lnTo>
                  <a:pt x="653679" y="11439"/>
                </a:lnTo>
                <a:lnTo>
                  <a:pt x="599257" y="8867"/>
                </a:lnTo>
                <a:lnTo>
                  <a:pt x="544766" y="6904"/>
                </a:lnTo>
                <a:lnTo>
                  <a:pt x="526626" y="6362"/>
                </a:lnTo>
                <a:lnTo>
                  <a:pt x="508417" y="5753"/>
                </a:lnTo>
                <a:lnTo>
                  <a:pt x="490276" y="5482"/>
                </a:lnTo>
                <a:lnTo>
                  <a:pt x="472135" y="5212"/>
                </a:lnTo>
                <a:lnTo>
                  <a:pt x="453927" y="4941"/>
                </a:lnTo>
                <a:lnTo>
                  <a:pt x="435786" y="4670"/>
                </a:lnTo>
                <a:lnTo>
                  <a:pt x="417645" y="4467"/>
                </a:lnTo>
                <a:lnTo>
                  <a:pt x="399504" y="4264"/>
                </a:lnTo>
                <a:lnTo>
                  <a:pt x="381296" y="3858"/>
                </a:lnTo>
                <a:lnTo>
                  <a:pt x="363155" y="3384"/>
                </a:lnTo>
                <a:lnTo>
                  <a:pt x="345014" y="3046"/>
                </a:lnTo>
                <a:lnTo>
                  <a:pt x="326873" y="2707"/>
                </a:lnTo>
                <a:lnTo>
                  <a:pt x="308665" y="2436"/>
                </a:lnTo>
                <a:lnTo>
                  <a:pt x="290524" y="2098"/>
                </a:lnTo>
                <a:lnTo>
                  <a:pt x="272383" y="1963"/>
                </a:lnTo>
                <a:lnTo>
                  <a:pt x="254174" y="1556"/>
                </a:lnTo>
                <a:lnTo>
                  <a:pt x="236034" y="1556"/>
                </a:lnTo>
                <a:lnTo>
                  <a:pt x="217893" y="1150"/>
                </a:lnTo>
                <a:lnTo>
                  <a:pt x="199752" y="1150"/>
                </a:lnTo>
                <a:lnTo>
                  <a:pt x="181543" y="879"/>
                </a:lnTo>
                <a:lnTo>
                  <a:pt x="163403" y="744"/>
                </a:lnTo>
                <a:lnTo>
                  <a:pt x="145262" y="609"/>
                </a:lnTo>
                <a:lnTo>
                  <a:pt x="127121" y="473"/>
                </a:lnTo>
                <a:lnTo>
                  <a:pt x="108912" y="406"/>
                </a:lnTo>
                <a:lnTo>
                  <a:pt x="90771" y="203"/>
                </a:lnTo>
                <a:lnTo>
                  <a:pt x="72631" y="203"/>
                </a:lnTo>
                <a:lnTo>
                  <a:pt x="54422" y="135"/>
                </a:lnTo>
                <a:lnTo>
                  <a:pt x="36281" y="0"/>
                </a:lnTo>
                <a:lnTo>
                  <a:pt x="18140" y="0"/>
                </a:lnTo>
                <a:lnTo>
                  <a:pt x="0" y="0"/>
                </a:lnTo>
              </a:path>
            </a:pathLst>
          </a:custGeom>
          <a:ln w="5076">
            <a:solidFill>
              <a:srgbClr val="FF0000"/>
            </a:solidFill>
          </a:ln>
        </p:spPr>
        <p:txBody>
          <a:bodyPr wrap="square" lIns="0" tIns="0" rIns="0" bIns="0" rtlCol="0"/>
          <a:lstStyle/>
          <a:p>
            <a:endParaRPr sz="3567"/>
          </a:p>
        </p:txBody>
      </p:sp>
      <p:sp>
        <p:nvSpPr>
          <p:cNvPr id="28" name="object 28"/>
          <p:cNvSpPr/>
          <p:nvPr/>
        </p:nvSpPr>
        <p:spPr>
          <a:xfrm>
            <a:off x="4484128" y="4349132"/>
            <a:ext cx="2987320" cy="55367"/>
          </a:xfrm>
          <a:custGeom>
            <a:avLst/>
            <a:gdLst/>
            <a:ahLst/>
            <a:cxnLst/>
            <a:rect l="l" t="t" r="r" b="b"/>
            <a:pathLst>
              <a:path w="1507489" h="27939">
                <a:moveTo>
                  <a:pt x="1507179" y="27888"/>
                </a:moveTo>
                <a:lnTo>
                  <a:pt x="1507179" y="27888"/>
                </a:lnTo>
                <a:lnTo>
                  <a:pt x="690029" y="27888"/>
                </a:lnTo>
                <a:lnTo>
                  <a:pt x="671888" y="27346"/>
                </a:lnTo>
                <a:lnTo>
                  <a:pt x="617398" y="25112"/>
                </a:lnTo>
                <a:lnTo>
                  <a:pt x="562907" y="23691"/>
                </a:lnTo>
                <a:lnTo>
                  <a:pt x="508417" y="22811"/>
                </a:lnTo>
                <a:lnTo>
                  <a:pt x="490276" y="22337"/>
                </a:lnTo>
                <a:lnTo>
                  <a:pt x="472135" y="21525"/>
                </a:lnTo>
                <a:lnTo>
                  <a:pt x="453927" y="19426"/>
                </a:lnTo>
                <a:lnTo>
                  <a:pt x="435786" y="17937"/>
                </a:lnTo>
                <a:lnTo>
                  <a:pt x="417645" y="16583"/>
                </a:lnTo>
                <a:lnTo>
                  <a:pt x="399504" y="15365"/>
                </a:lnTo>
                <a:lnTo>
                  <a:pt x="381296" y="13741"/>
                </a:lnTo>
                <a:lnTo>
                  <a:pt x="363155" y="12184"/>
                </a:lnTo>
                <a:lnTo>
                  <a:pt x="345014" y="10762"/>
                </a:lnTo>
                <a:lnTo>
                  <a:pt x="326873" y="9476"/>
                </a:lnTo>
                <a:lnTo>
                  <a:pt x="308665" y="8664"/>
                </a:lnTo>
                <a:lnTo>
                  <a:pt x="290524" y="7175"/>
                </a:lnTo>
                <a:lnTo>
                  <a:pt x="272383" y="6768"/>
                </a:lnTo>
                <a:lnTo>
                  <a:pt x="254174" y="5279"/>
                </a:lnTo>
                <a:lnTo>
                  <a:pt x="236034" y="5144"/>
                </a:lnTo>
                <a:lnTo>
                  <a:pt x="217893" y="3722"/>
                </a:lnTo>
                <a:lnTo>
                  <a:pt x="199752" y="3587"/>
                </a:lnTo>
                <a:lnTo>
                  <a:pt x="181543" y="2842"/>
                </a:lnTo>
                <a:lnTo>
                  <a:pt x="163403" y="2301"/>
                </a:lnTo>
                <a:lnTo>
                  <a:pt x="145262" y="1827"/>
                </a:lnTo>
                <a:lnTo>
                  <a:pt x="127121" y="1421"/>
                </a:lnTo>
                <a:lnTo>
                  <a:pt x="108912" y="947"/>
                </a:lnTo>
                <a:lnTo>
                  <a:pt x="90771" y="609"/>
                </a:lnTo>
                <a:lnTo>
                  <a:pt x="72631" y="541"/>
                </a:lnTo>
                <a:lnTo>
                  <a:pt x="54422" y="338"/>
                </a:lnTo>
                <a:lnTo>
                  <a:pt x="36281" y="135"/>
                </a:lnTo>
                <a:lnTo>
                  <a:pt x="18140" y="0"/>
                </a:lnTo>
                <a:lnTo>
                  <a:pt x="0" y="0"/>
                </a:lnTo>
              </a:path>
            </a:pathLst>
          </a:custGeom>
          <a:ln w="5076">
            <a:solidFill>
              <a:srgbClr val="00CD00"/>
            </a:solidFill>
          </a:ln>
        </p:spPr>
        <p:txBody>
          <a:bodyPr wrap="square" lIns="0" tIns="0" rIns="0" bIns="0" rtlCol="0"/>
          <a:lstStyle/>
          <a:p>
            <a:endParaRPr sz="3567"/>
          </a:p>
        </p:txBody>
      </p:sp>
      <p:sp>
        <p:nvSpPr>
          <p:cNvPr id="29" name="object 29"/>
          <p:cNvSpPr/>
          <p:nvPr/>
        </p:nvSpPr>
        <p:spPr>
          <a:xfrm>
            <a:off x="4479097" y="4398427"/>
            <a:ext cx="2997386" cy="25167"/>
          </a:xfrm>
          <a:custGeom>
            <a:avLst/>
            <a:gdLst/>
            <a:ahLst/>
            <a:cxnLst/>
            <a:rect l="l" t="t" r="r" b="b"/>
            <a:pathLst>
              <a:path w="1512570" h="12700">
                <a:moveTo>
                  <a:pt x="0" y="12251"/>
                </a:moveTo>
                <a:lnTo>
                  <a:pt x="1512256" y="12251"/>
                </a:lnTo>
                <a:lnTo>
                  <a:pt x="1512256" y="0"/>
                </a:lnTo>
                <a:lnTo>
                  <a:pt x="0" y="0"/>
                </a:lnTo>
                <a:lnTo>
                  <a:pt x="0" y="12251"/>
                </a:lnTo>
                <a:close/>
              </a:path>
            </a:pathLst>
          </a:custGeom>
          <a:solidFill>
            <a:srgbClr val="0000FF"/>
          </a:solidFill>
        </p:spPr>
        <p:txBody>
          <a:bodyPr wrap="square" lIns="0" tIns="0" rIns="0" bIns="0" rtlCol="0"/>
          <a:lstStyle/>
          <a:p>
            <a:endParaRPr sz="3567"/>
          </a:p>
        </p:txBody>
      </p:sp>
      <p:sp>
        <p:nvSpPr>
          <p:cNvPr id="30" name="object 30"/>
          <p:cNvSpPr/>
          <p:nvPr/>
        </p:nvSpPr>
        <p:spPr>
          <a:xfrm>
            <a:off x="4484128" y="4404397"/>
            <a:ext cx="2987320" cy="18875"/>
          </a:xfrm>
          <a:custGeom>
            <a:avLst/>
            <a:gdLst/>
            <a:ahLst/>
            <a:cxnLst/>
            <a:rect l="l" t="t" r="r" b="b"/>
            <a:pathLst>
              <a:path w="1507489" h="9525">
                <a:moveTo>
                  <a:pt x="1507179" y="0"/>
                </a:moveTo>
                <a:lnTo>
                  <a:pt x="1507179" y="0"/>
                </a:lnTo>
                <a:lnTo>
                  <a:pt x="490276" y="0"/>
                </a:lnTo>
                <a:lnTo>
                  <a:pt x="472135" y="338"/>
                </a:lnTo>
                <a:lnTo>
                  <a:pt x="453927" y="1286"/>
                </a:lnTo>
                <a:lnTo>
                  <a:pt x="435786" y="1963"/>
                </a:lnTo>
                <a:lnTo>
                  <a:pt x="417645" y="2572"/>
                </a:lnTo>
                <a:lnTo>
                  <a:pt x="399504" y="3181"/>
                </a:lnTo>
                <a:lnTo>
                  <a:pt x="381296" y="3790"/>
                </a:lnTo>
                <a:lnTo>
                  <a:pt x="363155" y="4399"/>
                </a:lnTo>
                <a:lnTo>
                  <a:pt x="345014" y="4941"/>
                </a:lnTo>
                <a:lnTo>
                  <a:pt x="326873" y="5415"/>
                </a:lnTo>
                <a:lnTo>
                  <a:pt x="308665" y="5753"/>
                </a:lnTo>
                <a:lnTo>
                  <a:pt x="290524" y="6295"/>
                </a:lnTo>
                <a:lnTo>
                  <a:pt x="272383" y="6430"/>
                </a:lnTo>
                <a:lnTo>
                  <a:pt x="254174" y="7039"/>
                </a:lnTo>
                <a:lnTo>
                  <a:pt x="236034" y="7107"/>
                </a:lnTo>
                <a:lnTo>
                  <a:pt x="217893" y="7581"/>
                </a:lnTo>
                <a:lnTo>
                  <a:pt x="199752" y="7648"/>
                </a:lnTo>
                <a:lnTo>
                  <a:pt x="181543" y="7987"/>
                </a:lnTo>
                <a:lnTo>
                  <a:pt x="163403" y="8122"/>
                </a:lnTo>
                <a:lnTo>
                  <a:pt x="145262" y="8325"/>
                </a:lnTo>
                <a:lnTo>
                  <a:pt x="127121" y="8528"/>
                </a:lnTo>
                <a:lnTo>
                  <a:pt x="108912" y="8664"/>
                </a:lnTo>
                <a:lnTo>
                  <a:pt x="90771" y="8867"/>
                </a:lnTo>
                <a:lnTo>
                  <a:pt x="72631" y="8867"/>
                </a:lnTo>
                <a:lnTo>
                  <a:pt x="54422" y="9002"/>
                </a:lnTo>
                <a:lnTo>
                  <a:pt x="36281" y="9070"/>
                </a:lnTo>
                <a:lnTo>
                  <a:pt x="18140" y="9138"/>
                </a:lnTo>
                <a:lnTo>
                  <a:pt x="0" y="9138"/>
                </a:lnTo>
              </a:path>
            </a:pathLst>
          </a:custGeom>
          <a:ln w="5076">
            <a:solidFill>
              <a:srgbClr val="00FFFF"/>
            </a:solidFill>
          </a:ln>
        </p:spPr>
        <p:txBody>
          <a:bodyPr wrap="square" lIns="0" tIns="0" rIns="0" bIns="0" rtlCol="0"/>
          <a:lstStyle/>
          <a:p>
            <a:endParaRPr sz="3567"/>
          </a:p>
        </p:txBody>
      </p:sp>
      <p:sp>
        <p:nvSpPr>
          <p:cNvPr id="31" name="object 31"/>
          <p:cNvSpPr/>
          <p:nvPr/>
        </p:nvSpPr>
        <p:spPr>
          <a:xfrm>
            <a:off x="4484128" y="4327939"/>
            <a:ext cx="2987320" cy="76759"/>
          </a:xfrm>
          <a:custGeom>
            <a:avLst/>
            <a:gdLst/>
            <a:ahLst/>
            <a:cxnLst/>
            <a:rect l="l" t="t" r="r" b="b"/>
            <a:pathLst>
              <a:path w="1507489" h="38735">
                <a:moveTo>
                  <a:pt x="1507179" y="38583"/>
                </a:moveTo>
                <a:lnTo>
                  <a:pt x="1489038" y="38583"/>
                </a:lnTo>
                <a:lnTo>
                  <a:pt x="1470897" y="38583"/>
                </a:lnTo>
                <a:lnTo>
                  <a:pt x="1452756" y="38583"/>
                </a:lnTo>
                <a:lnTo>
                  <a:pt x="1434548" y="38583"/>
                </a:lnTo>
                <a:lnTo>
                  <a:pt x="1416407" y="37297"/>
                </a:lnTo>
                <a:lnTo>
                  <a:pt x="1361917" y="33303"/>
                </a:lnTo>
                <a:lnTo>
                  <a:pt x="1307427" y="30731"/>
                </a:lnTo>
                <a:lnTo>
                  <a:pt x="1253004" y="29512"/>
                </a:lnTo>
                <a:lnTo>
                  <a:pt x="1234796" y="29241"/>
                </a:lnTo>
                <a:lnTo>
                  <a:pt x="1216655" y="28903"/>
                </a:lnTo>
                <a:lnTo>
                  <a:pt x="1198514" y="28632"/>
                </a:lnTo>
                <a:lnTo>
                  <a:pt x="1180305" y="28429"/>
                </a:lnTo>
                <a:lnTo>
                  <a:pt x="1162164" y="28226"/>
                </a:lnTo>
                <a:lnTo>
                  <a:pt x="1144024" y="28023"/>
                </a:lnTo>
                <a:lnTo>
                  <a:pt x="1125883" y="27888"/>
                </a:lnTo>
                <a:lnTo>
                  <a:pt x="1107674" y="27685"/>
                </a:lnTo>
                <a:lnTo>
                  <a:pt x="1089533" y="27549"/>
                </a:lnTo>
                <a:lnTo>
                  <a:pt x="1071393" y="27482"/>
                </a:lnTo>
                <a:lnTo>
                  <a:pt x="1053252" y="27346"/>
                </a:lnTo>
                <a:lnTo>
                  <a:pt x="1035043" y="27278"/>
                </a:lnTo>
                <a:lnTo>
                  <a:pt x="1016902" y="27211"/>
                </a:lnTo>
                <a:lnTo>
                  <a:pt x="998761" y="27278"/>
                </a:lnTo>
                <a:lnTo>
                  <a:pt x="980553" y="27346"/>
                </a:lnTo>
                <a:lnTo>
                  <a:pt x="962412" y="27414"/>
                </a:lnTo>
                <a:lnTo>
                  <a:pt x="944271" y="27482"/>
                </a:lnTo>
                <a:lnTo>
                  <a:pt x="926130" y="27482"/>
                </a:lnTo>
                <a:lnTo>
                  <a:pt x="907922" y="27549"/>
                </a:lnTo>
                <a:lnTo>
                  <a:pt x="889781" y="27617"/>
                </a:lnTo>
                <a:lnTo>
                  <a:pt x="871640" y="27752"/>
                </a:lnTo>
                <a:lnTo>
                  <a:pt x="853499" y="27346"/>
                </a:lnTo>
                <a:lnTo>
                  <a:pt x="835291" y="25451"/>
                </a:lnTo>
                <a:lnTo>
                  <a:pt x="817150" y="23420"/>
                </a:lnTo>
                <a:lnTo>
                  <a:pt x="799009" y="21525"/>
                </a:lnTo>
                <a:lnTo>
                  <a:pt x="744519" y="16448"/>
                </a:lnTo>
                <a:lnTo>
                  <a:pt x="690029" y="12657"/>
                </a:lnTo>
                <a:lnTo>
                  <a:pt x="635538" y="9747"/>
                </a:lnTo>
                <a:lnTo>
                  <a:pt x="581048" y="7513"/>
                </a:lnTo>
                <a:lnTo>
                  <a:pt x="526626" y="5821"/>
                </a:lnTo>
                <a:lnTo>
                  <a:pt x="472135" y="4670"/>
                </a:lnTo>
                <a:lnTo>
                  <a:pt x="453927" y="4332"/>
                </a:lnTo>
                <a:lnTo>
                  <a:pt x="435786" y="4061"/>
                </a:lnTo>
                <a:lnTo>
                  <a:pt x="417645" y="3858"/>
                </a:lnTo>
                <a:lnTo>
                  <a:pt x="399504" y="3655"/>
                </a:lnTo>
                <a:lnTo>
                  <a:pt x="345014" y="2572"/>
                </a:lnTo>
                <a:lnTo>
                  <a:pt x="308665" y="2098"/>
                </a:lnTo>
                <a:lnTo>
                  <a:pt x="290524" y="1759"/>
                </a:lnTo>
                <a:lnTo>
                  <a:pt x="272383" y="1692"/>
                </a:lnTo>
                <a:lnTo>
                  <a:pt x="254174" y="1353"/>
                </a:lnTo>
                <a:lnTo>
                  <a:pt x="236034" y="1286"/>
                </a:lnTo>
                <a:lnTo>
                  <a:pt x="217893" y="947"/>
                </a:lnTo>
                <a:lnTo>
                  <a:pt x="199752" y="947"/>
                </a:lnTo>
                <a:lnTo>
                  <a:pt x="181543" y="744"/>
                </a:lnTo>
                <a:lnTo>
                  <a:pt x="163403" y="609"/>
                </a:lnTo>
                <a:lnTo>
                  <a:pt x="145262" y="541"/>
                </a:lnTo>
                <a:lnTo>
                  <a:pt x="127121" y="406"/>
                </a:lnTo>
                <a:lnTo>
                  <a:pt x="108912" y="338"/>
                </a:lnTo>
                <a:lnTo>
                  <a:pt x="90771" y="203"/>
                </a:lnTo>
                <a:lnTo>
                  <a:pt x="72631" y="203"/>
                </a:lnTo>
                <a:lnTo>
                  <a:pt x="54422" y="135"/>
                </a:lnTo>
                <a:lnTo>
                  <a:pt x="36281" y="67"/>
                </a:lnTo>
                <a:lnTo>
                  <a:pt x="18140" y="0"/>
                </a:lnTo>
                <a:lnTo>
                  <a:pt x="0" y="0"/>
                </a:lnTo>
              </a:path>
            </a:pathLst>
          </a:custGeom>
          <a:ln w="5076">
            <a:solidFill>
              <a:srgbClr val="FF00FF"/>
            </a:solidFill>
          </a:ln>
        </p:spPr>
        <p:txBody>
          <a:bodyPr wrap="square" lIns="0" tIns="0" rIns="0" bIns="0" rtlCol="0"/>
          <a:lstStyle/>
          <a:p>
            <a:endParaRPr sz="3567"/>
          </a:p>
        </p:txBody>
      </p:sp>
      <p:sp>
        <p:nvSpPr>
          <p:cNvPr id="32" name="object 32"/>
          <p:cNvSpPr/>
          <p:nvPr/>
        </p:nvSpPr>
        <p:spPr>
          <a:xfrm>
            <a:off x="4484128" y="4404396"/>
            <a:ext cx="2987320" cy="183719"/>
          </a:xfrm>
          <a:custGeom>
            <a:avLst/>
            <a:gdLst/>
            <a:ahLst/>
            <a:cxnLst/>
            <a:rect l="l" t="t" r="r" b="b"/>
            <a:pathLst>
              <a:path w="1507489" h="92710">
                <a:moveTo>
                  <a:pt x="1507179" y="0"/>
                </a:moveTo>
                <a:lnTo>
                  <a:pt x="1507179" y="0"/>
                </a:lnTo>
                <a:lnTo>
                  <a:pt x="889781" y="0"/>
                </a:lnTo>
                <a:lnTo>
                  <a:pt x="871640" y="8731"/>
                </a:lnTo>
                <a:lnTo>
                  <a:pt x="835291" y="29648"/>
                </a:lnTo>
                <a:lnTo>
                  <a:pt x="799009" y="42779"/>
                </a:lnTo>
                <a:lnTo>
                  <a:pt x="744519" y="58686"/>
                </a:lnTo>
                <a:lnTo>
                  <a:pt x="690029" y="70668"/>
                </a:lnTo>
                <a:lnTo>
                  <a:pt x="671888" y="73714"/>
                </a:lnTo>
                <a:lnTo>
                  <a:pt x="653679" y="77301"/>
                </a:lnTo>
                <a:lnTo>
                  <a:pt x="599257" y="84950"/>
                </a:lnTo>
                <a:lnTo>
                  <a:pt x="544766" y="90568"/>
                </a:lnTo>
                <a:lnTo>
                  <a:pt x="526626" y="92125"/>
                </a:lnTo>
                <a:lnTo>
                  <a:pt x="508417" y="91854"/>
                </a:lnTo>
                <a:lnTo>
                  <a:pt x="490276" y="89418"/>
                </a:lnTo>
                <a:lnTo>
                  <a:pt x="472135" y="87387"/>
                </a:lnTo>
                <a:lnTo>
                  <a:pt x="417645" y="82039"/>
                </a:lnTo>
                <a:lnTo>
                  <a:pt x="381296" y="79264"/>
                </a:lnTo>
                <a:lnTo>
                  <a:pt x="363155" y="77910"/>
                </a:lnTo>
                <a:lnTo>
                  <a:pt x="345014" y="76760"/>
                </a:lnTo>
                <a:lnTo>
                  <a:pt x="326873" y="75609"/>
                </a:lnTo>
                <a:lnTo>
                  <a:pt x="308665" y="75067"/>
                </a:lnTo>
                <a:lnTo>
                  <a:pt x="290524" y="73646"/>
                </a:lnTo>
                <a:lnTo>
                  <a:pt x="272383" y="73443"/>
                </a:lnTo>
                <a:lnTo>
                  <a:pt x="254174" y="72021"/>
                </a:lnTo>
                <a:lnTo>
                  <a:pt x="236034" y="72021"/>
                </a:lnTo>
                <a:lnTo>
                  <a:pt x="217893" y="70735"/>
                </a:lnTo>
                <a:lnTo>
                  <a:pt x="199752" y="70735"/>
                </a:lnTo>
                <a:lnTo>
                  <a:pt x="181543" y="70126"/>
                </a:lnTo>
                <a:lnTo>
                  <a:pt x="163403" y="69720"/>
                </a:lnTo>
                <a:lnTo>
                  <a:pt x="145262" y="69314"/>
                </a:lnTo>
                <a:lnTo>
                  <a:pt x="127121" y="68908"/>
                </a:lnTo>
                <a:lnTo>
                  <a:pt x="108912" y="68502"/>
                </a:lnTo>
                <a:lnTo>
                  <a:pt x="90771" y="68028"/>
                </a:lnTo>
                <a:lnTo>
                  <a:pt x="72631" y="67892"/>
                </a:lnTo>
                <a:lnTo>
                  <a:pt x="54422" y="67757"/>
                </a:lnTo>
                <a:lnTo>
                  <a:pt x="36281" y="67554"/>
                </a:lnTo>
                <a:lnTo>
                  <a:pt x="18140" y="67418"/>
                </a:lnTo>
                <a:lnTo>
                  <a:pt x="0" y="67418"/>
                </a:lnTo>
              </a:path>
            </a:pathLst>
          </a:custGeom>
          <a:ln w="5076">
            <a:solidFill>
              <a:srgbClr val="000000"/>
            </a:solidFill>
          </a:ln>
        </p:spPr>
        <p:txBody>
          <a:bodyPr wrap="square" lIns="0" tIns="0" rIns="0" bIns="0" rtlCol="0"/>
          <a:lstStyle/>
          <a:p>
            <a:endParaRPr sz="3567"/>
          </a:p>
        </p:txBody>
      </p:sp>
      <p:sp>
        <p:nvSpPr>
          <p:cNvPr id="33" name="object 33"/>
          <p:cNvSpPr/>
          <p:nvPr/>
        </p:nvSpPr>
        <p:spPr>
          <a:xfrm>
            <a:off x="4484128" y="4404397"/>
            <a:ext cx="2987320" cy="1258"/>
          </a:xfrm>
          <a:custGeom>
            <a:avLst/>
            <a:gdLst/>
            <a:ahLst/>
            <a:cxnLst/>
            <a:rect l="l" t="t" r="r" b="b"/>
            <a:pathLst>
              <a:path w="1507489" h="635">
                <a:moveTo>
                  <a:pt x="-2538" y="304"/>
                </a:moveTo>
                <a:lnTo>
                  <a:pt x="1509717" y="304"/>
                </a:lnTo>
              </a:path>
            </a:pathLst>
          </a:custGeom>
          <a:ln w="5685">
            <a:solidFill>
              <a:srgbClr val="FF0000"/>
            </a:solidFill>
          </a:ln>
        </p:spPr>
        <p:txBody>
          <a:bodyPr wrap="square" lIns="0" tIns="0" rIns="0" bIns="0" rtlCol="0"/>
          <a:lstStyle/>
          <a:p>
            <a:endParaRPr sz="3567"/>
          </a:p>
        </p:txBody>
      </p:sp>
      <p:sp>
        <p:nvSpPr>
          <p:cNvPr id="34" name="object 34"/>
          <p:cNvSpPr/>
          <p:nvPr/>
        </p:nvSpPr>
        <p:spPr>
          <a:xfrm>
            <a:off x="4479097" y="4404396"/>
            <a:ext cx="2997386" cy="0"/>
          </a:xfrm>
          <a:custGeom>
            <a:avLst/>
            <a:gdLst/>
            <a:ahLst/>
            <a:cxnLst/>
            <a:rect l="l" t="t" r="r" b="b"/>
            <a:pathLst>
              <a:path w="1512570">
                <a:moveTo>
                  <a:pt x="0" y="0"/>
                </a:moveTo>
                <a:lnTo>
                  <a:pt x="1512256" y="0"/>
                </a:lnTo>
              </a:path>
            </a:pathLst>
          </a:custGeom>
          <a:ln w="5076">
            <a:solidFill>
              <a:srgbClr val="00CD00"/>
            </a:solidFill>
          </a:ln>
        </p:spPr>
        <p:txBody>
          <a:bodyPr wrap="square" lIns="0" tIns="0" rIns="0" bIns="0" rtlCol="0"/>
          <a:lstStyle/>
          <a:p>
            <a:endParaRPr sz="3567"/>
          </a:p>
        </p:txBody>
      </p:sp>
      <p:sp>
        <p:nvSpPr>
          <p:cNvPr id="35" name="object 35"/>
          <p:cNvSpPr/>
          <p:nvPr/>
        </p:nvSpPr>
        <p:spPr>
          <a:xfrm>
            <a:off x="4484128" y="4396215"/>
            <a:ext cx="2987320" cy="8808"/>
          </a:xfrm>
          <a:custGeom>
            <a:avLst/>
            <a:gdLst/>
            <a:ahLst/>
            <a:cxnLst/>
            <a:rect l="l" t="t" r="r" b="b"/>
            <a:pathLst>
              <a:path w="1507489" h="4444">
                <a:moveTo>
                  <a:pt x="-2538" y="2064"/>
                </a:moveTo>
                <a:lnTo>
                  <a:pt x="1509717" y="2064"/>
                </a:lnTo>
              </a:path>
            </a:pathLst>
          </a:custGeom>
          <a:ln w="9205">
            <a:solidFill>
              <a:srgbClr val="0000FF"/>
            </a:solidFill>
          </a:ln>
        </p:spPr>
        <p:txBody>
          <a:bodyPr wrap="square" lIns="0" tIns="0" rIns="0" bIns="0" rtlCol="0"/>
          <a:lstStyle/>
          <a:p>
            <a:endParaRPr sz="3567"/>
          </a:p>
        </p:txBody>
      </p:sp>
      <p:sp>
        <p:nvSpPr>
          <p:cNvPr id="36" name="object 36"/>
          <p:cNvSpPr/>
          <p:nvPr/>
        </p:nvSpPr>
        <p:spPr>
          <a:xfrm>
            <a:off x="4484128" y="4386289"/>
            <a:ext cx="2987320" cy="18875"/>
          </a:xfrm>
          <a:custGeom>
            <a:avLst/>
            <a:gdLst/>
            <a:ahLst/>
            <a:cxnLst/>
            <a:rect l="l" t="t" r="r" b="b"/>
            <a:pathLst>
              <a:path w="1507489" h="9525">
                <a:moveTo>
                  <a:pt x="1507179" y="9138"/>
                </a:moveTo>
                <a:lnTo>
                  <a:pt x="1489038" y="9002"/>
                </a:lnTo>
                <a:lnTo>
                  <a:pt x="1470897" y="8799"/>
                </a:lnTo>
                <a:lnTo>
                  <a:pt x="1452756" y="8664"/>
                </a:lnTo>
                <a:lnTo>
                  <a:pt x="1434548" y="8596"/>
                </a:lnTo>
                <a:lnTo>
                  <a:pt x="1416407" y="8528"/>
                </a:lnTo>
                <a:lnTo>
                  <a:pt x="1398266" y="8461"/>
                </a:lnTo>
                <a:lnTo>
                  <a:pt x="1380058" y="8393"/>
                </a:lnTo>
                <a:lnTo>
                  <a:pt x="1361917" y="8393"/>
                </a:lnTo>
                <a:lnTo>
                  <a:pt x="1343776" y="8325"/>
                </a:lnTo>
                <a:lnTo>
                  <a:pt x="1325635" y="8258"/>
                </a:lnTo>
                <a:lnTo>
                  <a:pt x="1307427" y="8190"/>
                </a:lnTo>
                <a:lnTo>
                  <a:pt x="1289286" y="8190"/>
                </a:lnTo>
                <a:lnTo>
                  <a:pt x="1271145" y="8122"/>
                </a:lnTo>
                <a:lnTo>
                  <a:pt x="1253004" y="8122"/>
                </a:lnTo>
                <a:lnTo>
                  <a:pt x="1234796" y="8055"/>
                </a:lnTo>
                <a:lnTo>
                  <a:pt x="1216655" y="8055"/>
                </a:lnTo>
                <a:lnTo>
                  <a:pt x="1198514" y="7987"/>
                </a:lnTo>
                <a:lnTo>
                  <a:pt x="1180305" y="7987"/>
                </a:lnTo>
                <a:lnTo>
                  <a:pt x="1162164" y="7987"/>
                </a:lnTo>
                <a:lnTo>
                  <a:pt x="1144024" y="7987"/>
                </a:lnTo>
                <a:lnTo>
                  <a:pt x="1125883" y="7919"/>
                </a:lnTo>
                <a:lnTo>
                  <a:pt x="1107674" y="7919"/>
                </a:lnTo>
                <a:lnTo>
                  <a:pt x="1089533" y="7919"/>
                </a:lnTo>
                <a:lnTo>
                  <a:pt x="1071393" y="7919"/>
                </a:lnTo>
                <a:lnTo>
                  <a:pt x="1053252" y="7919"/>
                </a:lnTo>
                <a:lnTo>
                  <a:pt x="1035043" y="7852"/>
                </a:lnTo>
                <a:lnTo>
                  <a:pt x="1016902" y="7852"/>
                </a:lnTo>
                <a:lnTo>
                  <a:pt x="998761" y="7852"/>
                </a:lnTo>
                <a:lnTo>
                  <a:pt x="980553" y="7784"/>
                </a:lnTo>
                <a:lnTo>
                  <a:pt x="962412" y="7784"/>
                </a:lnTo>
                <a:lnTo>
                  <a:pt x="944271" y="7784"/>
                </a:lnTo>
                <a:lnTo>
                  <a:pt x="926130" y="7716"/>
                </a:lnTo>
                <a:lnTo>
                  <a:pt x="907922" y="7716"/>
                </a:lnTo>
                <a:lnTo>
                  <a:pt x="889781" y="7716"/>
                </a:lnTo>
                <a:lnTo>
                  <a:pt x="871640" y="7581"/>
                </a:lnTo>
                <a:lnTo>
                  <a:pt x="853499" y="7513"/>
                </a:lnTo>
                <a:lnTo>
                  <a:pt x="835291" y="7175"/>
                </a:lnTo>
                <a:lnTo>
                  <a:pt x="817150" y="6768"/>
                </a:lnTo>
                <a:lnTo>
                  <a:pt x="799009" y="6362"/>
                </a:lnTo>
                <a:lnTo>
                  <a:pt x="780801" y="6024"/>
                </a:lnTo>
                <a:lnTo>
                  <a:pt x="762660" y="5685"/>
                </a:lnTo>
                <a:lnTo>
                  <a:pt x="744519" y="5415"/>
                </a:lnTo>
                <a:lnTo>
                  <a:pt x="726378" y="5144"/>
                </a:lnTo>
                <a:lnTo>
                  <a:pt x="708169" y="4873"/>
                </a:lnTo>
                <a:lnTo>
                  <a:pt x="690029" y="4670"/>
                </a:lnTo>
                <a:lnTo>
                  <a:pt x="671888" y="4467"/>
                </a:lnTo>
                <a:lnTo>
                  <a:pt x="653679" y="4264"/>
                </a:lnTo>
                <a:lnTo>
                  <a:pt x="635538" y="4061"/>
                </a:lnTo>
                <a:lnTo>
                  <a:pt x="617398" y="3926"/>
                </a:lnTo>
                <a:lnTo>
                  <a:pt x="599257" y="3722"/>
                </a:lnTo>
                <a:lnTo>
                  <a:pt x="581048" y="3587"/>
                </a:lnTo>
                <a:lnTo>
                  <a:pt x="562907" y="3519"/>
                </a:lnTo>
                <a:lnTo>
                  <a:pt x="544766" y="3384"/>
                </a:lnTo>
                <a:lnTo>
                  <a:pt x="526626" y="3249"/>
                </a:lnTo>
                <a:lnTo>
                  <a:pt x="508417" y="3113"/>
                </a:lnTo>
                <a:lnTo>
                  <a:pt x="490276" y="2775"/>
                </a:lnTo>
                <a:lnTo>
                  <a:pt x="472135" y="2572"/>
                </a:lnTo>
                <a:lnTo>
                  <a:pt x="453927" y="2301"/>
                </a:lnTo>
                <a:lnTo>
                  <a:pt x="435786" y="2098"/>
                </a:lnTo>
                <a:lnTo>
                  <a:pt x="417645" y="1963"/>
                </a:lnTo>
                <a:lnTo>
                  <a:pt x="399504" y="1759"/>
                </a:lnTo>
                <a:lnTo>
                  <a:pt x="381296" y="1556"/>
                </a:lnTo>
                <a:lnTo>
                  <a:pt x="363155" y="1421"/>
                </a:lnTo>
                <a:lnTo>
                  <a:pt x="345014" y="1286"/>
                </a:lnTo>
                <a:lnTo>
                  <a:pt x="326873" y="1083"/>
                </a:lnTo>
                <a:lnTo>
                  <a:pt x="308665" y="1015"/>
                </a:lnTo>
                <a:lnTo>
                  <a:pt x="290524" y="812"/>
                </a:lnTo>
                <a:lnTo>
                  <a:pt x="272383" y="812"/>
                </a:lnTo>
                <a:lnTo>
                  <a:pt x="254174" y="609"/>
                </a:lnTo>
                <a:lnTo>
                  <a:pt x="236034" y="609"/>
                </a:lnTo>
                <a:lnTo>
                  <a:pt x="217893" y="473"/>
                </a:lnTo>
                <a:lnTo>
                  <a:pt x="199752" y="473"/>
                </a:lnTo>
                <a:lnTo>
                  <a:pt x="181543" y="338"/>
                </a:lnTo>
                <a:lnTo>
                  <a:pt x="163403" y="338"/>
                </a:lnTo>
                <a:lnTo>
                  <a:pt x="145262" y="270"/>
                </a:lnTo>
                <a:lnTo>
                  <a:pt x="127121" y="203"/>
                </a:lnTo>
                <a:lnTo>
                  <a:pt x="108912" y="135"/>
                </a:lnTo>
                <a:lnTo>
                  <a:pt x="90771" y="67"/>
                </a:lnTo>
                <a:lnTo>
                  <a:pt x="72631" y="67"/>
                </a:lnTo>
                <a:lnTo>
                  <a:pt x="54422" y="67"/>
                </a:lnTo>
                <a:lnTo>
                  <a:pt x="36281" y="0"/>
                </a:lnTo>
                <a:lnTo>
                  <a:pt x="18140" y="0"/>
                </a:lnTo>
                <a:lnTo>
                  <a:pt x="0" y="0"/>
                </a:lnTo>
              </a:path>
            </a:pathLst>
          </a:custGeom>
          <a:ln w="5076">
            <a:solidFill>
              <a:srgbClr val="00FFFF"/>
            </a:solidFill>
          </a:ln>
        </p:spPr>
        <p:txBody>
          <a:bodyPr wrap="square" lIns="0" tIns="0" rIns="0" bIns="0" rtlCol="0"/>
          <a:lstStyle/>
          <a:p>
            <a:endParaRPr sz="3567"/>
          </a:p>
        </p:txBody>
      </p:sp>
      <p:sp>
        <p:nvSpPr>
          <p:cNvPr id="37" name="object 37"/>
          <p:cNvSpPr/>
          <p:nvPr/>
        </p:nvSpPr>
        <p:spPr>
          <a:xfrm>
            <a:off x="4484128" y="4395813"/>
            <a:ext cx="2987320" cy="8808"/>
          </a:xfrm>
          <a:custGeom>
            <a:avLst/>
            <a:gdLst/>
            <a:ahLst/>
            <a:cxnLst/>
            <a:rect l="l" t="t" r="r" b="b"/>
            <a:pathLst>
              <a:path w="1507489" h="4444">
                <a:moveTo>
                  <a:pt x="-2538" y="2166"/>
                </a:moveTo>
                <a:lnTo>
                  <a:pt x="1509717" y="2166"/>
                </a:lnTo>
              </a:path>
            </a:pathLst>
          </a:custGeom>
          <a:ln w="9408">
            <a:solidFill>
              <a:srgbClr val="FF00FF"/>
            </a:solidFill>
          </a:ln>
        </p:spPr>
        <p:txBody>
          <a:bodyPr wrap="square" lIns="0" tIns="0" rIns="0" bIns="0" rtlCol="0"/>
          <a:lstStyle/>
          <a:p>
            <a:endParaRPr sz="3567"/>
          </a:p>
        </p:txBody>
      </p:sp>
      <p:sp>
        <p:nvSpPr>
          <p:cNvPr id="38" name="object 38"/>
          <p:cNvSpPr/>
          <p:nvPr/>
        </p:nvSpPr>
        <p:spPr>
          <a:xfrm>
            <a:off x="4479097" y="4399365"/>
            <a:ext cx="2997386" cy="23909"/>
          </a:xfrm>
          <a:custGeom>
            <a:avLst/>
            <a:gdLst/>
            <a:ahLst/>
            <a:cxnLst/>
            <a:rect l="l" t="t" r="r" b="b"/>
            <a:pathLst>
              <a:path w="1512570" h="12064">
                <a:moveTo>
                  <a:pt x="0" y="11507"/>
                </a:moveTo>
                <a:lnTo>
                  <a:pt x="1512256" y="11507"/>
                </a:lnTo>
                <a:lnTo>
                  <a:pt x="1512256" y="0"/>
                </a:lnTo>
                <a:lnTo>
                  <a:pt x="0" y="0"/>
                </a:lnTo>
                <a:lnTo>
                  <a:pt x="0" y="11507"/>
                </a:lnTo>
                <a:close/>
              </a:path>
            </a:pathLst>
          </a:custGeom>
          <a:solidFill>
            <a:srgbClr val="000000"/>
          </a:solidFill>
        </p:spPr>
        <p:txBody>
          <a:bodyPr wrap="square" lIns="0" tIns="0" rIns="0" bIns="0" rtlCol="0"/>
          <a:lstStyle/>
          <a:p>
            <a:endParaRPr sz="3567"/>
          </a:p>
        </p:txBody>
      </p:sp>
      <p:sp>
        <p:nvSpPr>
          <p:cNvPr id="39" name="object 39"/>
          <p:cNvSpPr/>
          <p:nvPr/>
        </p:nvSpPr>
        <p:spPr>
          <a:xfrm>
            <a:off x="4484128" y="3618888"/>
            <a:ext cx="2987320" cy="786468"/>
          </a:xfrm>
          <a:custGeom>
            <a:avLst/>
            <a:gdLst/>
            <a:ahLst/>
            <a:cxnLst/>
            <a:rect l="l" t="t" r="r" b="b"/>
            <a:pathLst>
              <a:path w="1507489" h="396875">
                <a:moveTo>
                  <a:pt x="1507179" y="396391"/>
                </a:moveTo>
                <a:lnTo>
                  <a:pt x="1507179" y="396391"/>
                </a:lnTo>
                <a:lnTo>
                  <a:pt x="1035043" y="396391"/>
                </a:lnTo>
                <a:lnTo>
                  <a:pt x="1016902" y="392397"/>
                </a:lnTo>
                <a:lnTo>
                  <a:pt x="980553" y="341900"/>
                </a:lnTo>
                <a:lnTo>
                  <a:pt x="944271" y="296819"/>
                </a:lnTo>
                <a:lnTo>
                  <a:pt x="907922" y="259116"/>
                </a:lnTo>
                <a:lnTo>
                  <a:pt x="871640" y="229738"/>
                </a:lnTo>
                <a:lnTo>
                  <a:pt x="853499" y="228926"/>
                </a:lnTo>
                <a:lnTo>
                  <a:pt x="835291" y="225339"/>
                </a:lnTo>
                <a:lnTo>
                  <a:pt x="817150" y="221277"/>
                </a:lnTo>
                <a:lnTo>
                  <a:pt x="799009" y="217554"/>
                </a:lnTo>
                <a:lnTo>
                  <a:pt x="780801" y="215185"/>
                </a:lnTo>
                <a:lnTo>
                  <a:pt x="762660" y="212816"/>
                </a:lnTo>
                <a:lnTo>
                  <a:pt x="744519" y="210650"/>
                </a:lnTo>
                <a:lnTo>
                  <a:pt x="726378" y="208619"/>
                </a:lnTo>
                <a:lnTo>
                  <a:pt x="708169" y="206792"/>
                </a:lnTo>
                <a:lnTo>
                  <a:pt x="690029" y="205099"/>
                </a:lnTo>
                <a:lnTo>
                  <a:pt x="671888" y="202663"/>
                </a:lnTo>
                <a:lnTo>
                  <a:pt x="653679" y="200700"/>
                </a:lnTo>
                <a:lnTo>
                  <a:pt x="635538" y="198872"/>
                </a:lnTo>
                <a:lnTo>
                  <a:pt x="617398" y="197112"/>
                </a:lnTo>
                <a:lnTo>
                  <a:pt x="599257" y="174842"/>
                </a:lnTo>
                <a:lnTo>
                  <a:pt x="562907" y="144923"/>
                </a:lnTo>
                <a:lnTo>
                  <a:pt x="526626" y="119946"/>
                </a:lnTo>
                <a:lnTo>
                  <a:pt x="508417" y="109386"/>
                </a:lnTo>
                <a:lnTo>
                  <a:pt x="490276" y="98623"/>
                </a:lnTo>
                <a:lnTo>
                  <a:pt x="472135" y="89688"/>
                </a:lnTo>
                <a:lnTo>
                  <a:pt x="453927" y="80483"/>
                </a:lnTo>
                <a:lnTo>
                  <a:pt x="435786" y="72698"/>
                </a:lnTo>
                <a:lnTo>
                  <a:pt x="399504" y="59025"/>
                </a:lnTo>
                <a:lnTo>
                  <a:pt x="363155" y="47450"/>
                </a:lnTo>
                <a:lnTo>
                  <a:pt x="308665" y="33574"/>
                </a:lnTo>
                <a:lnTo>
                  <a:pt x="254174" y="23082"/>
                </a:lnTo>
                <a:lnTo>
                  <a:pt x="236034" y="20848"/>
                </a:lnTo>
                <a:lnTo>
                  <a:pt x="217893" y="17599"/>
                </a:lnTo>
                <a:lnTo>
                  <a:pt x="199752" y="15974"/>
                </a:lnTo>
                <a:lnTo>
                  <a:pt x="181543" y="12928"/>
                </a:lnTo>
                <a:lnTo>
                  <a:pt x="163403" y="10898"/>
                </a:lnTo>
                <a:lnTo>
                  <a:pt x="108912" y="5821"/>
                </a:lnTo>
                <a:lnTo>
                  <a:pt x="72631" y="3655"/>
                </a:lnTo>
                <a:lnTo>
                  <a:pt x="54422" y="2233"/>
                </a:lnTo>
                <a:lnTo>
                  <a:pt x="36281" y="1150"/>
                </a:lnTo>
                <a:lnTo>
                  <a:pt x="18140" y="338"/>
                </a:lnTo>
                <a:lnTo>
                  <a:pt x="0" y="0"/>
                </a:lnTo>
              </a:path>
            </a:pathLst>
          </a:custGeom>
          <a:ln w="5076">
            <a:solidFill>
              <a:srgbClr val="FF0000"/>
            </a:solidFill>
          </a:ln>
        </p:spPr>
        <p:txBody>
          <a:bodyPr wrap="square" lIns="0" tIns="0" rIns="0" bIns="0" rtlCol="0"/>
          <a:lstStyle/>
          <a:p>
            <a:endParaRPr sz="3567"/>
          </a:p>
        </p:txBody>
      </p:sp>
      <p:sp>
        <p:nvSpPr>
          <p:cNvPr id="40" name="object 40"/>
          <p:cNvSpPr/>
          <p:nvPr/>
        </p:nvSpPr>
        <p:spPr>
          <a:xfrm>
            <a:off x="4484128" y="4404396"/>
            <a:ext cx="2987320" cy="1522602"/>
          </a:xfrm>
          <a:custGeom>
            <a:avLst/>
            <a:gdLst/>
            <a:ahLst/>
            <a:cxnLst/>
            <a:rect l="l" t="t" r="r" b="b"/>
            <a:pathLst>
              <a:path w="1507489" h="768350">
                <a:moveTo>
                  <a:pt x="1507179" y="0"/>
                </a:moveTo>
                <a:lnTo>
                  <a:pt x="1507179" y="0"/>
                </a:lnTo>
                <a:lnTo>
                  <a:pt x="1307427" y="0"/>
                </a:lnTo>
                <a:lnTo>
                  <a:pt x="1289286" y="47112"/>
                </a:lnTo>
                <a:lnTo>
                  <a:pt x="1271145" y="119201"/>
                </a:lnTo>
                <a:lnTo>
                  <a:pt x="1253004" y="184792"/>
                </a:lnTo>
                <a:lnTo>
                  <a:pt x="1234796" y="244630"/>
                </a:lnTo>
                <a:lnTo>
                  <a:pt x="1216655" y="299120"/>
                </a:lnTo>
                <a:lnTo>
                  <a:pt x="1198514" y="348737"/>
                </a:lnTo>
                <a:lnTo>
                  <a:pt x="1180305" y="394021"/>
                </a:lnTo>
                <a:lnTo>
                  <a:pt x="1162164" y="435244"/>
                </a:lnTo>
                <a:lnTo>
                  <a:pt x="1144024" y="472677"/>
                </a:lnTo>
                <a:lnTo>
                  <a:pt x="1125883" y="506928"/>
                </a:lnTo>
                <a:lnTo>
                  <a:pt x="1089533" y="566427"/>
                </a:lnTo>
                <a:lnTo>
                  <a:pt x="1053252" y="616111"/>
                </a:lnTo>
                <a:lnTo>
                  <a:pt x="1016902" y="656928"/>
                </a:lnTo>
                <a:lnTo>
                  <a:pt x="980553" y="689352"/>
                </a:lnTo>
                <a:lnTo>
                  <a:pt x="944271" y="717511"/>
                </a:lnTo>
                <a:lnTo>
                  <a:pt x="907922" y="740796"/>
                </a:lnTo>
                <a:lnTo>
                  <a:pt x="889781" y="751017"/>
                </a:lnTo>
                <a:lnTo>
                  <a:pt x="871640" y="761374"/>
                </a:lnTo>
                <a:lnTo>
                  <a:pt x="853499" y="765435"/>
                </a:lnTo>
                <a:lnTo>
                  <a:pt x="835291" y="765706"/>
                </a:lnTo>
                <a:lnTo>
                  <a:pt x="817150" y="767059"/>
                </a:lnTo>
                <a:lnTo>
                  <a:pt x="799009" y="767804"/>
                </a:lnTo>
                <a:lnTo>
                  <a:pt x="780801" y="767872"/>
                </a:lnTo>
                <a:lnTo>
                  <a:pt x="762660" y="767736"/>
                </a:lnTo>
                <a:lnTo>
                  <a:pt x="744519" y="767601"/>
                </a:lnTo>
                <a:lnTo>
                  <a:pt x="726378" y="767601"/>
                </a:lnTo>
                <a:lnTo>
                  <a:pt x="708169" y="767466"/>
                </a:lnTo>
                <a:lnTo>
                  <a:pt x="690029" y="767330"/>
                </a:lnTo>
                <a:lnTo>
                  <a:pt x="671888" y="767263"/>
                </a:lnTo>
                <a:lnTo>
                  <a:pt x="653679" y="767263"/>
                </a:lnTo>
                <a:lnTo>
                  <a:pt x="635538" y="767330"/>
                </a:lnTo>
                <a:lnTo>
                  <a:pt x="617398" y="767398"/>
                </a:lnTo>
                <a:lnTo>
                  <a:pt x="599257" y="767263"/>
                </a:lnTo>
                <a:lnTo>
                  <a:pt x="581048" y="767195"/>
                </a:lnTo>
                <a:lnTo>
                  <a:pt x="562907" y="767127"/>
                </a:lnTo>
                <a:lnTo>
                  <a:pt x="544766" y="767059"/>
                </a:lnTo>
                <a:lnTo>
                  <a:pt x="526626" y="766992"/>
                </a:lnTo>
                <a:lnTo>
                  <a:pt x="508417" y="765096"/>
                </a:lnTo>
                <a:lnTo>
                  <a:pt x="490276" y="761103"/>
                </a:lnTo>
                <a:lnTo>
                  <a:pt x="472135" y="758463"/>
                </a:lnTo>
                <a:lnTo>
                  <a:pt x="453927" y="758260"/>
                </a:lnTo>
                <a:lnTo>
                  <a:pt x="435786" y="757380"/>
                </a:lnTo>
                <a:lnTo>
                  <a:pt x="417645" y="756635"/>
                </a:lnTo>
                <a:lnTo>
                  <a:pt x="399504" y="755958"/>
                </a:lnTo>
                <a:lnTo>
                  <a:pt x="381296" y="756094"/>
                </a:lnTo>
                <a:lnTo>
                  <a:pt x="363155" y="756229"/>
                </a:lnTo>
                <a:lnTo>
                  <a:pt x="345014" y="756365"/>
                </a:lnTo>
                <a:lnTo>
                  <a:pt x="326873" y="756432"/>
                </a:lnTo>
                <a:lnTo>
                  <a:pt x="308665" y="757041"/>
                </a:lnTo>
                <a:lnTo>
                  <a:pt x="290524" y="756500"/>
                </a:lnTo>
                <a:lnTo>
                  <a:pt x="272383" y="757177"/>
                </a:lnTo>
                <a:lnTo>
                  <a:pt x="254174" y="756635"/>
                </a:lnTo>
                <a:lnTo>
                  <a:pt x="236034" y="757177"/>
                </a:lnTo>
                <a:lnTo>
                  <a:pt x="217893" y="756771"/>
                </a:lnTo>
                <a:lnTo>
                  <a:pt x="199752" y="757177"/>
                </a:lnTo>
                <a:lnTo>
                  <a:pt x="181543" y="757448"/>
                </a:lnTo>
                <a:lnTo>
                  <a:pt x="163403" y="757448"/>
                </a:lnTo>
                <a:lnTo>
                  <a:pt x="145262" y="757515"/>
                </a:lnTo>
                <a:lnTo>
                  <a:pt x="127121" y="757515"/>
                </a:lnTo>
                <a:lnTo>
                  <a:pt x="108912" y="757515"/>
                </a:lnTo>
                <a:lnTo>
                  <a:pt x="90771" y="757244"/>
                </a:lnTo>
                <a:lnTo>
                  <a:pt x="72631" y="757380"/>
                </a:lnTo>
                <a:lnTo>
                  <a:pt x="54422" y="757448"/>
                </a:lnTo>
                <a:lnTo>
                  <a:pt x="36281" y="757515"/>
                </a:lnTo>
                <a:lnTo>
                  <a:pt x="18140" y="757583"/>
                </a:lnTo>
                <a:lnTo>
                  <a:pt x="0" y="757718"/>
                </a:lnTo>
              </a:path>
            </a:pathLst>
          </a:custGeom>
          <a:ln w="5076">
            <a:solidFill>
              <a:srgbClr val="00CD00"/>
            </a:solidFill>
          </a:ln>
        </p:spPr>
        <p:txBody>
          <a:bodyPr wrap="square" lIns="0" tIns="0" rIns="0" bIns="0" rtlCol="0"/>
          <a:lstStyle/>
          <a:p>
            <a:endParaRPr sz="3567"/>
          </a:p>
        </p:txBody>
      </p:sp>
      <p:sp>
        <p:nvSpPr>
          <p:cNvPr id="41" name="object 41"/>
          <p:cNvSpPr/>
          <p:nvPr/>
        </p:nvSpPr>
        <p:spPr>
          <a:xfrm>
            <a:off x="4484128" y="4401446"/>
            <a:ext cx="2987320" cy="3775"/>
          </a:xfrm>
          <a:custGeom>
            <a:avLst/>
            <a:gdLst/>
            <a:ahLst/>
            <a:cxnLst/>
            <a:rect l="l" t="t" r="r" b="b"/>
            <a:pathLst>
              <a:path w="1507489" h="1905">
                <a:moveTo>
                  <a:pt x="-2538" y="744"/>
                </a:moveTo>
                <a:lnTo>
                  <a:pt x="1509717" y="744"/>
                </a:lnTo>
              </a:path>
            </a:pathLst>
          </a:custGeom>
          <a:ln w="6565">
            <a:solidFill>
              <a:srgbClr val="0000FF"/>
            </a:solidFill>
          </a:ln>
        </p:spPr>
        <p:txBody>
          <a:bodyPr wrap="square" lIns="0" tIns="0" rIns="0" bIns="0" rtlCol="0"/>
          <a:lstStyle/>
          <a:p>
            <a:endParaRPr sz="3567"/>
          </a:p>
        </p:txBody>
      </p:sp>
      <p:sp>
        <p:nvSpPr>
          <p:cNvPr id="42" name="object 42"/>
          <p:cNvSpPr/>
          <p:nvPr/>
        </p:nvSpPr>
        <p:spPr>
          <a:xfrm>
            <a:off x="4484128" y="4399969"/>
            <a:ext cx="2987320" cy="5033"/>
          </a:xfrm>
          <a:custGeom>
            <a:avLst/>
            <a:gdLst/>
            <a:ahLst/>
            <a:cxnLst/>
            <a:rect l="l" t="t" r="r" b="b"/>
            <a:pathLst>
              <a:path w="1507489" h="2539">
                <a:moveTo>
                  <a:pt x="-2538" y="1116"/>
                </a:moveTo>
                <a:lnTo>
                  <a:pt x="1509717" y="1116"/>
                </a:lnTo>
              </a:path>
            </a:pathLst>
          </a:custGeom>
          <a:ln w="7310">
            <a:solidFill>
              <a:srgbClr val="00FFFF"/>
            </a:solidFill>
          </a:ln>
        </p:spPr>
        <p:txBody>
          <a:bodyPr wrap="square" lIns="0" tIns="0" rIns="0" bIns="0" rtlCol="0"/>
          <a:lstStyle/>
          <a:p>
            <a:endParaRPr sz="3567"/>
          </a:p>
        </p:txBody>
      </p:sp>
      <p:sp>
        <p:nvSpPr>
          <p:cNvPr id="43" name="object 43"/>
          <p:cNvSpPr/>
          <p:nvPr/>
        </p:nvSpPr>
        <p:spPr>
          <a:xfrm>
            <a:off x="4484128" y="4404397"/>
            <a:ext cx="2987320" cy="44042"/>
          </a:xfrm>
          <a:custGeom>
            <a:avLst/>
            <a:gdLst/>
            <a:ahLst/>
            <a:cxnLst/>
            <a:rect l="l" t="t" r="r" b="b"/>
            <a:pathLst>
              <a:path w="1507489" h="22225">
                <a:moveTo>
                  <a:pt x="1507179" y="0"/>
                </a:moveTo>
                <a:lnTo>
                  <a:pt x="1507179" y="0"/>
                </a:lnTo>
                <a:lnTo>
                  <a:pt x="998761" y="0"/>
                </a:lnTo>
                <a:lnTo>
                  <a:pt x="980553" y="1083"/>
                </a:lnTo>
                <a:lnTo>
                  <a:pt x="926130" y="6430"/>
                </a:lnTo>
                <a:lnTo>
                  <a:pt x="889781" y="9205"/>
                </a:lnTo>
                <a:lnTo>
                  <a:pt x="871640" y="10627"/>
                </a:lnTo>
                <a:lnTo>
                  <a:pt x="853499" y="10627"/>
                </a:lnTo>
                <a:lnTo>
                  <a:pt x="835291" y="9544"/>
                </a:lnTo>
                <a:lnTo>
                  <a:pt x="817150" y="8596"/>
                </a:lnTo>
                <a:lnTo>
                  <a:pt x="799009" y="7648"/>
                </a:lnTo>
                <a:lnTo>
                  <a:pt x="780801" y="9070"/>
                </a:lnTo>
                <a:lnTo>
                  <a:pt x="762660" y="10288"/>
                </a:lnTo>
                <a:lnTo>
                  <a:pt x="708169" y="13402"/>
                </a:lnTo>
                <a:lnTo>
                  <a:pt x="653679" y="15839"/>
                </a:lnTo>
                <a:lnTo>
                  <a:pt x="599257" y="17870"/>
                </a:lnTo>
                <a:lnTo>
                  <a:pt x="562907" y="18953"/>
                </a:lnTo>
                <a:lnTo>
                  <a:pt x="544766" y="19426"/>
                </a:lnTo>
                <a:lnTo>
                  <a:pt x="526626" y="19900"/>
                </a:lnTo>
                <a:lnTo>
                  <a:pt x="508417" y="20103"/>
                </a:lnTo>
                <a:lnTo>
                  <a:pt x="490276" y="20306"/>
                </a:lnTo>
                <a:lnTo>
                  <a:pt x="472135" y="20509"/>
                </a:lnTo>
                <a:lnTo>
                  <a:pt x="453927" y="20645"/>
                </a:lnTo>
                <a:lnTo>
                  <a:pt x="435786" y="20780"/>
                </a:lnTo>
                <a:lnTo>
                  <a:pt x="417645" y="20848"/>
                </a:lnTo>
                <a:lnTo>
                  <a:pt x="399504" y="20983"/>
                </a:lnTo>
                <a:lnTo>
                  <a:pt x="381296" y="21051"/>
                </a:lnTo>
                <a:lnTo>
                  <a:pt x="363155" y="21119"/>
                </a:lnTo>
                <a:lnTo>
                  <a:pt x="345014" y="21119"/>
                </a:lnTo>
                <a:lnTo>
                  <a:pt x="326873" y="21186"/>
                </a:lnTo>
                <a:lnTo>
                  <a:pt x="308665" y="21322"/>
                </a:lnTo>
                <a:lnTo>
                  <a:pt x="290524" y="21254"/>
                </a:lnTo>
                <a:lnTo>
                  <a:pt x="272383" y="21389"/>
                </a:lnTo>
                <a:lnTo>
                  <a:pt x="254174" y="21322"/>
                </a:lnTo>
                <a:lnTo>
                  <a:pt x="236034" y="21457"/>
                </a:lnTo>
                <a:lnTo>
                  <a:pt x="217893" y="21389"/>
                </a:lnTo>
                <a:lnTo>
                  <a:pt x="199752" y="21457"/>
                </a:lnTo>
                <a:lnTo>
                  <a:pt x="181543" y="21457"/>
                </a:lnTo>
                <a:lnTo>
                  <a:pt x="163403" y="21525"/>
                </a:lnTo>
                <a:lnTo>
                  <a:pt x="145262" y="21525"/>
                </a:lnTo>
                <a:lnTo>
                  <a:pt x="127121" y="21525"/>
                </a:lnTo>
                <a:lnTo>
                  <a:pt x="108912" y="21525"/>
                </a:lnTo>
                <a:lnTo>
                  <a:pt x="90771" y="21525"/>
                </a:lnTo>
                <a:lnTo>
                  <a:pt x="72631" y="21593"/>
                </a:lnTo>
                <a:lnTo>
                  <a:pt x="54422" y="21593"/>
                </a:lnTo>
                <a:lnTo>
                  <a:pt x="36281" y="21593"/>
                </a:lnTo>
                <a:lnTo>
                  <a:pt x="18140" y="21593"/>
                </a:lnTo>
                <a:lnTo>
                  <a:pt x="0" y="21660"/>
                </a:lnTo>
              </a:path>
            </a:pathLst>
          </a:custGeom>
          <a:ln w="5076">
            <a:solidFill>
              <a:srgbClr val="FF00FF"/>
            </a:solidFill>
          </a:ln>
        </p:spPr>
        <p:txBody>
          <a:bodyPr wrap="square" lIns="0" tIns="0" rIns="0" bIns="0" rtlCol="0"/>
          <a:lstStyle/>
          <a:p>
            <a:endParaRPr sz="3567"/>
          </a:p>
        </p:txBody>
      </p:sp>
      <p:sp>
        <p:nvSpPr>
          <p:cNvPr id="44" name="object 44"/>
          <p:cNvSpPr/>
          <p:nvPr/>
        </p:nvSpPr>
        <p:spPr>
          <a:xfrm>
            <a:off x="4484128" y="4404397"/>
            <a:ext cx="2987320" cy="376246"/>
          </a:xfrm>
          <a:custGeom>
            <a:avLst/>
            <a:gdLst/>
            <a:ahLst/>
            <a:cxnLst/>
            <a:rect l="l" t="t" r="r" b="b"/>
            <a:pathLst>
              <a:path w="1507489" h="189864">
                <a:moveTo>
                  <a:pt x="1507179" y="0"/>
                </a:moveTo>
                <a:lnTo>
                  <a:pt x="1507179" y="0"/>
                </a:lnTo>
                <a:lnTo>
                  <a:pt x="635538" y="0"/>
                </a:lnTo>
                <a:lnTo>
                  <a:pt x="617398" y="1286"/>
                </a:lnTo>
                <a:lnTo>
                  <a:pt x="581048" y="40546"/>
                </a:lnTo>
                <a:lnTo>
                  <a:pt x="544766" y="69517"/>
                </a:lnTo>
                <a:lnTo>
                  <a:pt x="508417" y="92193"/>
                </a:lnTo>
                <a:lnTo>
                  <a:pt x="472135" y="108100"/>
                </a:lnTo>
                <a:lnTo>
                  <a:pt x="435786" y="121773"/>
                </a:lnTo>
                <a:lnTo>
                  <a:pt x="399504" y="132874"/>
                </a:lnTo>
                <a:lnTo>
                  <a:pt x="381296" y="138696"/>
                </a:lnTo>
                <a:lnTo>
                  <a:pt x="326873" y="153384"/>
                </a:lnTo>
                <a:lnTo>
                  <a:pt x="272383" y="164350"/>
                </a:lnTo>
                <a:lnTo>
                  <a:pt x="254174" y="167599"/>
                </a:lnTo>
                <a:lnTo>
                  <a:pt x="236034" y="169833"/>
                </a:lnTo>
                <a:lnTo>
                  <a:pt x="217893" y="172947"/>
                </a:lnTo>
                <a:lnTo>
                  <a:pt x="199752" y="174571"/>
                </a:lnTo>
                <a:lnTo>
                  <a:pt x="145262" y="181137"/>
                </a:lnTo>
                <a:lnTo>
                  <a:pt x="90771" y="185199"/>
                </a:lnTo>
                <a:lnTo>
                  <a:pt x="72631" y="186011"/>
                </a:lnTo>
                <a:lnTo>
                  <a:pt x="54422" y="187229"/>
                </a:lnTo>
                <a:lnTo>
                  <a:pt x="36281" y="188177"/>
                </a:lnTo>
                <a:lnTo>
                  <a:pt x="18140" y="188854"/>
                </a:lnTo>
                <a:lnTo>
                  <a:pt x="0" y="189260"/>
                </a:lnTo>
              </a:path>
            </a:pathLst>
          </a:custGeom>
          <a:ln w="5076">
            <a:solidFill>
              <a:srgbClr val="000000"/>
            </a:solidFill>
          </a:ln>
        </p:spPr>
        <p:txBody>
          <a:bodyPr wrap="square" lIns="0" tIns="0" rIns="0" bIns="0" rtlCol="0"/>
          <a:lstStyle/>
          <a:p>
            <a:endParaRPr sz="3567"/>
          </a:p>
        </p:txBody>
      </p:sp>
      <p:sp>
        <p:nvSpPr>
          <p:cNvPr id="45" name="object 45"/>
          <p:cNvSpPr/>
          <p:nvPr/>
        </p:nvSpPr>
        <p:spPr>
          <a:xfrm>
            <a:off x="4364612" y="3526600"/>
            <a:ext cx="3226404" cy="0"/>
          </a:xfrm>
          <a:custGeom>
            <a:avLst/>
            <a:gdLst/>
            <a:ahLst/>
            <a:cxnLst/>
            <a:rect l="l" t="t" r="r" b="b"/>
            <a:pathLst>
              <a:path w="1628139">
                <a:moveTo>
                  <a:pt x="0" y="0"/>
                </a:moveTo>
                <a:lnTo>
                  <a:pt x="1627802" y="0"/>
                </a:lnTo>
              </a:path>
            </a:pathLst>
          </a:custGeom>
          <a:ln w="5076">
            <a:solidFill>
              <a:srgbClr val="000000"/>
            </a:solidFill>
          </a:ln>
        </p:spPr>
        <p:txBody>
          <a:bodyPr wrap="square" lIns="0" tIns="0" rIns="0" bIns="0" rtlCol="0"/>
          <a:lstStyle/>
          <a:p>
            <a:endParaRPr sz="3567"/>
          </a:p>
        </p:txBody>
      </p:sp>
      <p:sp>
        <p:nvSpPr>
          <p:cNvPr id="46" name="object 46"/>
          <p:cNvSpPr/>
          <p:nvPr/>
        </p:nvSpPr>
        <p:spPr>
          <a:xfrm>
            <a:off x="4567160" y="3501651"/>
            <a:ext cx="0" cy="25167"/>
          </a:xfrm>
          <a:custGeom>
            <a:avLst/>
            <a:gdLst/>
            <a:ahLst/>
            <a:cxnLst/>
            <a:rect l="l" t="t" r="r" b="b"/>
            <a:pathLst>
              <a:path h="12700">
                <a:moveTo>
                  <a:pt x="0" y="12590"/>
                </a:moveTo>
                <a:lnTo>
                  <a:pt x="0" y="0"/>
                </a:lnTo>
              </a:path>
            </a:pathLst>
          </a:custGeom>
          <a:ln w="5076">
            <a:solidFill>
              <a:srgbClr val="000000"/>
            </a:solidFill>
          </a:ln>
        </p:spPr>
        <p:txBody>
          <a:bodyPr wrap="square" lIns="0" tIns="0" rIns="0" bIns="0" rtlCol="0"/>
          <a:lstStyle/>
          <a:p>
            <a:endParaRPr sz="3567"/>
          </a:p>
        </p:txBody>
      </p:sp>
      <p:sp>
        <p:nvSpPr>
          <p:cNvPr id="47" name="object 47"/>
          <p:cNvSpPr/>
          <p:nvPr/>
        </p:nvSpPr>
        <p:spPr>
          <a:xfrm>
            <a:off x="5340729" y="3501651"/>
            <a:ext cx="0" cy="25167"/>
          </a:xfrm>
          <a:custGeom>
            <a:avLst/>
            <a:gdLst/>
            <a:ahLst/>
            <a:cxnLst/>
            <a:rect l="l" t="t" r="r" b="b"/>
            <a:pathLst>
              <a:path h="12700">
                <a:moveTo>
                  <a:pt x="0" y="12590"/>
                </a:moveTo>
                <a:lnTo>
                  <a:pt x="0" y="0"/>
                </a:lnTo>
              </a:path>
            </a:pathLst>
          </a:custGeom>
          <a:ln w="5076">
            <a:solidFill>
              <a:srgbClr val="000000"/>
            </a:solidFill>
          </a:ln>
        </p:spPr>
        <p:txBody>
          <a:bodyPr wrap="square" lIns="0" tIns="0" rIns="0" bIns="0" rtlCol="0"/>
          <a:lstStyle/>
          <a:p>
            <a:endParaRPr sz="3567"/>
          </a:p>
        </p:txBody>
      </p:sp>
      <p:sp>
        <p:nvSpPr>
          <p:cNvPr id="48" name="object 48"/>
          <p:cNvSpPr/>
          <p:nvPr/>
        </p:nvSpPr>
        <p:spPr>
          <a:xfrm>
            <a:off x="6114300" y="3501651"/>
            <a:ext cx="0" cy="25167"/>
          </a:xfrm>
          <a:custGeom>
            <a:avLst/>
            <a:gdLst/>
            <a:ahLst/>
            <a:cxnLst/>
            <a:rect l="l" t="t" r="r" b="b"/>
            <a:pathLst>
              <a:path h="12700">
                <a:moveTo>
                  <a:pt x="0" y="12590"/>
                </a:moveTo>
                <a:lnTo>
                  <a:pt x="0" y="0"/>
                </a:lnTo>
              </a:path>
            </a:pathLst>
          </a:custGeom>
          <a:ln w="5076">
            <a:solidFill>
              <a:srgbClr val="000000"/>
            </a:solidFill>
          </a:ln>
        </p:spPr>
        <p:txBody>
          <a:bodyPr wrap="square" lIns="0" tIns="0" rIns="0" bIns="0" rtlCol="0"/>
          <a:lstStyle/>
          <a:p>
            <a:endParaRPr sz="3567"/>
          </a:p>
        </p:txBody>
      </p:sp>
      <p:sp>
        <p:nvSpPr>
          <p:cNvPr id="49" name="object 49"/>
          <p:cNvSpPr/>
          <p:nvPr/>
        </p:nvSpPr>
        <p:spPr>
          <a:xfrm>
            <a:off x="6887872" y="3501651"/>
            <a:ext cx="0" cy="25167"/>
          </a:xfrm>
          <a:custGeom>
            <a:avLst/>
            <a:gdLst/>
            <a:ahLst/>
            <a:cxnLst/>
            <a:rect l="l" t="t" r="r" b="b"/>
            <a:pathLst>
              <a:path h="12700">
                <a:moveTo>
                  <a:pt x="0" y="12590"/>
                </a:moveTo>
                <a:lnTo>
                  <a:pt x="0" y="0"/>
                </a:lnTo>
              </a:path>
            </a:pathLst>
          </a:custGeom>
          <a:ln w="5076">
            <a:solidFill>
              <a:srgbClr val="000000"/>
            </a:solidFill>
          </a:ln>
        </p:spPr>
        <p:txBody>
          <a:bodyPr wrap="square" lIns="0" tIns="0" rIns="0" bIns="0" rtlCol="0"/>
          <a:lstStyle/>
          <a:p>
            <a:endParaRPr sz="3567"/>
          </a:p>
        </p:txBody>
      </p:sp>
      <p:sp>
        <p:nvSpPr>
          <p:cNvPr id="50" name="object 50"/>
          <p:cNvSpPr txBox="1"/>
          <p:nvPr/>
        </p:nvSpPr>
        <p:spPr>
          <a:xfrm>
            <a:off x="4452389" y="3108680"/>
            <a:ext cx="2506630" cy="218577"/>
          </a:xfrm>
          <a:prstGeom prst="rect">
            <a:avLst/>
          </a:prstGeom>
        </p:spPr>
        <p:txBody>
          <a:bodyPr vert="horz" wrap="square" lIns="0" tIns="35234" rIns="0" bIns="0" rtlCol="0">
            <a:spAutoFit/>
          </a:bodyPr>
          <a:lstStyle/>
          <a:p>
            <a:pPr marL="25168">
              <a:spcBef>
                <a:spcPts val="277"/>
              </a:spcBef>
              <a:tabLst>
                <a:tab pos="797813" algn="l"/>
                <a:tab pos="1571716" algn="l"/>
                <a:tab pos="2389663" algn="l"/>
              </a:tabLst>
            </a:pPr>
            <a:r>
              <a:rPr sz="1189" spc="40" dirty="0">
                <a:latin typeface="Arial"/>
                <a:cs typeface="Arial"/>
              </a:rPr>
              <a:t>17	17	12	6</a:t>
            </a:r>
            <a:endParaRPr sz="1189">
              <a:latin typeface="Arial"/>
              <a:cs typeface="Arial"/>
            </a:endParaRPr>
          </a:p>
        </p:txBody>
      </p:sp>
      <p:sp>
        <p:nvSpPr>
          <p:cNvPr id="52" name="object 52"/>
          <p:cNvSpPr txBox="1"/>
          <p:nvPr/>
        </p:nvSpPr>
        <p:spPr>
          <a:xfrm>
            <a:off x="10066843" y="6406311"/>
            <a:ext cx="276837" cy="270596"/>
          </a:xfrm>
          <a:prstGeom prst="rect">
            <a:avLst/>
          </a:prstGeom>
        </p:spPr>
        <p:txBody>
          <a:bodyPr vert="horz" wrap="square" lIns="0" tIns="26425" rIns="0" bIns="0" rtlCol="0">
            <a:spAutoFit/>
          </a:bodyPr>
          <a:lstStyle/>
          <a:p>
            <a:pPr marL="25168">
              <a:spcBef>
                <a:spcPts val="208"/>
              </a:spcBef>
            </a:pPr>
            <a:r>
              <a:rPr sz="1585" dirty="0">
                <a:solidFill>
                  <a:srgbClr val="FFFFFF"/>
                </a:solidFill>
                <a:latin typeface="Arial"/>
                <a:cs typeface="Arial"/>
              </a:rPr>
              <a:t>24</a:t>
            </a:r>
            <a:endParaRPr sz="1585">
              <a:latin typeface="Arial"/>
              <a:cs typeface="Arial"/>
            </a:endParaRPr>
          </a:p>
        </p:txBody>
      </p:sp>
      <p:pic>
        <p:nvPicPr>
          <p:cNvPr id="55" name="Picture 2" descr="Image result for rutgers university logo">
            <a:extLst>
              <a:ext uri="{FF2B5EF4-FFF2-40B4-BE49-F238E27FC236}">
                <a16:creationId xmlns:a16="http://schemas.microsoft.com/office/drawing/2014/main" id="{EA850023-8786-4E08-981C-52F7A5E16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93193" y="1013682"/>
            <a:ext cx="7941438" cy="392203"/>
          </a:xfrm>
          <a:prstGeom prst="rect">
            <a:avLst/>
          </a:prstGeom>
        </p:spPr>
        <p:txBody>
          <a:bodyPr vert="horz" wrap="square" lIns="0" tIns="22650" rIns="0" bIns="0" rtlCol="0" anchor="ctr">
            <a:spAutoFit/>
          </a:bodyPr>
          <a:lstStyle/>
          <a:p>
            <a:pPr marL="25168">
              <a:lnSpc>
                <a:spcPct val="100000"/>
              </a:lnSpc>
              <a:spcBef>
                <a:spcPts val="178"/>
              </a:spcBef>
            </a:pPr>
            <a:r>
              <a:rPr sz="2400" b="1" spc="-30" dirty="0"/>
              <a:t>Parameter</a:t>
            </a:r>
            <a:r>
              <a:rPr sz="2400" b="1" spc="-89" dirty="0"/>
              <a:t> </a:t>
            </a:r>
            <a:r>
              <a:rPr sz="2400" b="1" spc="-69" dirty="0"/>
              <a:t>Tuning</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33</a:t>
            </a:fld>
            <a:endParaRPr dirty="0"/>
          </a:p>
        </p:txBody>
      </p:sp>
      <p:sp>
        <p:nvSpPr>
          <p:cNvPr id="3" name="object 3"/>
          <p:cNvSpPr txBox="1"/>
          <p:nvPr/>
        </p:nvSpPr>
        <p:spPr>
          <a:xfrm>
            <a:off x="2125281" y="1351472"/>
            <a:ext cx="7806795" cy="643037"/>
          </a:xfrm>
          <a:prstGeom prst="rect">
            <a:avLst/>
          </a:prstGeom>
        </p:spPr>
        <p:txBody>
          <a:bodyPr vert="horz" wrap="square" lIns="0" tIns="78018" rIns="0" bIns="0" rtlCol="0">
            <a:spAutoFit/>
          </a:bodyPr>
          <a:lstStyle/>
          <a:p>
            <a:pPr marL="343538" marR="35235" indent="-294461">
              <a:lnSpc>
                <a:spcPts val="2180"/>
              </a:lnSpc>
              <a:spcBef>
                <a:spcPts val="614"/>
              </a:spcBef>
              <a:buFont typeface="Arial" panose="020B0604020202020204" pitchFamily="34" charset="0"/>
              <a:buChar char="•"/>
            </a:pPr>
            <a:r>
              <a:rPr spc="-20" dirty="0" err="1">
                <a:cs typeface="Courier New"/>
              </a:rPr>
              <a:t>cv.glmnet</a:t>
            </a:r>
            <a:r>
              <a:rPr spc="-20" dirty="0">
                <a:cs typeface="Courier New"/>
              </a:rPr>
              <a:t>(x, y, alpha=1) </a:t>
            </a:r>
            <a:r>
              <a:rPr spc="30" dirty="0">
                <a:cs typeface="Arial"/>
              </a:rPr>
              <a:t>determines </a:t>
            </a:r>
            <a:r>
              <a:rPr spc="20" dirty="0">
                <a:cs typeface="Arial"/>
              </a:rPr>
              <a:t>optimal </a:t>
            </a:r>
            <a:r>
              <a:rPr i="1" spc="168" dirty="0">
                <a:cs typeface="Calibri"/>
              </a:rPr>
              <a:t>λ </a:t>
            </a:r>
            <a:r>
              <a:rPr spc="20" dirty="0">
                <a:cs typeface="Arial"/>
              </a:rPr>
              <a:t>via</a:t>
            </a:r>
            <a:r>
              <a:rPr spc="-119" dirty="0">
                <a:cs typeface="Arial"/>
              </a:rPr>
              <a:t> </a:t>
            </a:r>
            <a:r>
              <a:rPr spc="30" dirty="0">
                <a:solidFill>
                  <a:srgbClr val="1F598C"/>
                </a:solidFill>
                <a:cs typeface="Arial"/>
              </a:rPr>
              <a:t>cross  </a:t>
            </a:r>
            <a:r>
              <a:rPr spc="20" dirty="0">
                <a:solidFill>
                  <a:srgbClr val="1F598C"/>
                </a:solidFill>
                <a:cs typeface="Arial"/>
              </a:rPr>
              <a:t>validation </a:t>
            </a:r>
            <a:r>
              <a:rPr spc="10" dirty="0">
                <a:cs typeface="Arial"/>
              </a:rPr>
              <a:t>by </a:t>
            </a:r>
            <a:r>
              <a:rPr spc="20" dirty="0">
                <a:cs typeface="Arial"/>
              </a:rPr>
              <a:t>minimizing</a:t>
            </a:r>
            <a:r>
              <a:rPr lang="en-US" spc="20" dirty="0">
                <a:cs typeface="Arial"/>
              </a:rPr>
              <a:t> </a:t>
            </a:r>
            <a:r>
              <a:rPr spc="20" dirty="0">
                <a:cs typeface="Arial"/>
              </a:rPr>
              <a:t>the </a:t>
            </a:r>
            <a:r>
              <a:rPr spc="30" dirty="0">
                <a:cs typeface="Arial"/>
              </a:rPr>
              <a:t>mean squared </a:t>
            </a:r>
            <a:r>
              <a:rPr spc="20" dirty="0">
                <a:cs typeface="Arial"/>
              </a:rPr>
              <a:t>error </a:t>
            </a:r>
            <a:r>
              <a:rPr spc="30" dirty="0">
                <a:cs typeface="Arial"/>
              </a:rPr>
              <a:t>from a</a:t>
            </a:r>
            <a:r>
              <a:rPr spc="-10" dirty="0">
                <a:cs typeface="Arial"/>
              </a:rPr>
              <a:t> </a:t>
            </a:r>
            <a:r>
              <a:rPr spc="20" dirty="0">
                <a:cs typeface="Arial"/>
              </a:rPr>
              <a:t>prediction</a:t>
            </a:r>
            <a:endParaRPr dirty="0">
              <a:cs typeface="Arial"/>
            </a:endParaRPr>
          </a:p>
        </p:txBody>
      </p:sp>
      <p:sp>
        <p:nvSpPr>
          <p:cNvPr id="4" name="object 4"/>
          <p:cNvSpPr txBox="1"/>
          <p:nvPr/>
        </p:nvSpPr>
        <p:spPr>
          <a:xfrm>
            <a:off x="2157369" y="2220354"/>
            <a:ext cx="7877262" cy="543867"/>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set.seed</a:t>
            </a:r>
            <a:r>
              <a:rPr sz="1784" spc="-10" dirty="0">
                <a:solidFill>
                  <a:srgbClr val="575757"/>
                </a:solidFill>
                <a:latin typeface="Courier New"/>
                <a:cs typeface="Courier New"/>
              </a:rPr>
              <a:t>(</a:t>
            </a:r>
            <a:r>
              <a:rPr sz="1784" spc="-10" dirty="0">
                <a:solidFill>
                  <a:srgbClr val="AE0F91"/>
                </a:solidFill>
                <a:latin typeface="Courier New"/>
                <a:cs typeface="Courier New"/>
              </a:rPr>
              <a:t>0</a:t>
            </a:r>
            <a:r>
              <a:rPr sz="1784" spc="-10" dirty="0">
                <a:solidFill>
                  <a:srgbClr val="575757"/>
                </a:solidFill>
                <a:latin typeface="Courier New"/>
                <a:cs typeface="Courier New"/>
              </a:rPr>
              <a:t>)</a:t>
            </a:r>
            <a:endParaRPr sz="1784">
              <a:latin typeface="Courier New"/>
              <a:cs typeface="Courier New"/>
            </a:endParaRPr>
          </a:p>
          <a:p>
            <a:pPr marL="74244">
              <a:spcBef>
                <a:spcPts val="30"/>
              </a:spcBef>
            </a:pPr>
            <a:r>
              <a:rPr sz="1784" spc="-10" dirty="0">
                <a:solidFill>
                  <a:srgbClr val="575757"/>
                </a:solidFill>
                <a:latin typeface="Courier New"/>
                <a:cs typeface="Courier New"/>
              </a:rPr>
              <a:t>cv.lasso </a:t>
            </a:r>
            <a:r>
              <a:rPr sz="1784" spc="-10" dirty="0">
                <a:solidFill>
                  <a:srgbClr val="AF5A64"/>
                </a:solidFill>
                <a:latin typeface="Courier New"/>
                <a:cs typeface="Courier New"/>
              </a:rPr>
              <a:t>&lt;- </a:t>
            </a:r>
            <a:r>
              <a:rPr sz="1784" b="1" spc="-10" dirty="0">
                <a:solidFill>
                  <a:srgbClr val="BB5A64"/>
                </a:solidFill>
                <a:latin typeface="Courier New"/>
                <a:cs typeface="Courier New"/>
              </a:rPr>
              <a:t>cv.glmnet</a:t>
            </a:r>
            <a:r>
              <a:rPr sz="1784" spc="-10" dirty="0">
                <a:solidFill>
                  <a:srgbClr val="575757"/>
                </a:solidFill>
                <a:latin typeface="Courier New"/>
                <a:cs typeface="Courier New"/>
              </a:rPr>
              <a:t>(x.train, y.train,</a:t>
            </a:r>
            <a:r>
              <a:rPr sz="1784" dirty="0">
                <a:solidFill>
                  <a:srgbClr val="575757"/>
                </a:solidFill>
                <a:latin typeface="Courier New"/>
                <a:cs typeface="Courier New"/>
              </a:rPr>
              <a:t> </a:t>
            </a:r>
            <a:r>
              <a:rPr sz="1784" spc="-10" dirty="0">
                <a:solidFill>
                  <a:srgbClr val="54AA54"/>
                </a:solidFill>
                <a:latin typeface="Courier New"/>
                <a:cs typeface="Courier New"/>
              </a:rPr>
              <a:t>alpha</a:t>
            </a:r>
            <a:r>
              <a:rPr sz="1784" spc="-10" dirty="0">
                <a:solidFill>
                  <a:srgbClr val="575757"/>
                </a:solidFill>
                <a:latin typeface="Courier New"/>
                <a:cs typeface="Courier New"/>
              </a:rPr>
              <a:t>=</a:t>
            </a:r>
            <a:r>
              <a:rPr sz="1784" spc="-10" dirty="0">
                <a:solidFill>
                  <a:srgbClr val="AE0F91"/>
                </a:solidFill>
                <a:latin typeface="Courier New"/>
                <a:cs typeface="Courier New"/>
              </a:rPr>
              <a:t>1</a:t>
            </a:r>
            <a:r>
              <a:rPr sz="1784" spc="-10" dirty="0">
                <a:solidFill>
                  <a:srgbClr val="575757"/>
                </a:solidFill>
                <a:latin typeface="Courier New"/>
                <a:cs typeface="Courier New"/>
              </a:rPr>
              <a:t>)</a:t>
            </a:r>
            <a:endParaRPr sz="1784">
              <a:latin typeface="Courier New"/>
              <a:cs typeface="Courier New"/>
            </a:endParaRPr>
          </a:p>
        </p:txBody>
      </p:sp>
      <p:sp>
        <p:nvSpPr>
          <p:cNvPr id="5" name="object 5"/>
          <p:cNvSpPr txBox="1"/>
          <p:nvPr/>
        </p:nvSpPr>
        <p:spPr>
          <a:xfrm>
            <a:off x="2125281" y="2820894"/>
            <a:ext cx="7941438" cy="299870"/>
          </a:xfrm>
          <a:prstGeom prst="rect">
            <a:avLst/>
          </a:prstGeom>
        </p:spPr>
        <p:txBody>
          <a:bodyPr vert="horz" wrap="square" lIns="0" tIns="22650" rIns="0" bIns="0" rtlCol="0">
            <a:spAutoFit/>
          </a:bodyPr>
          <a:lstStyle/>
          <a:p>
            <a:pPr marL="361253" indent="-285750">
              <a:spcBef>
                <a:spcPts val="178"/>
              </a:spcBef>
              <a:buFont typeface="Arial" panose="020B0604020202020204" pitchFamily="34" charset="0"/>
              <a:buChar char="•"/>
            </a:pPr>
            <a:r>
              <a:rPr spc="30" dirty="0">
                <a:solidFill>
                  <a:srgbClr val="1F598C"/>
                </a:solidFill>
                <a:cs typeface="Arial"/>
              </a:rPr>
              <a:t>Optimal </a:t>
            </a:r>
            <a:r>
              <a:rPr i="1" spc="168" dirty="0">
                <a:solidFill>
                  <a:srgbClr val="1F598C"/>
                </a:solidFill>
                <a:cs typeface="Calibri"/>
              </a:rPr>
              <a:t>λ </a:t>
            </a:r>
            <a:r>
              <a:rPr spc="30" dirty="0">
                <a:cs typeface="Arial"/>
              </a:rPr>
              <a:t>and corresponding </a:t>
            </a:r>
            <a:r>
              <a:rPr spc="20" dirty="0">
                <a:cs typeface="Arial"/>
              </a:rPr>
              <a:t>coefficients ("." </a:t>
            </a:r>
            <a:r>
              <a:rPr spc="30" dirty="0">
                <a:cs typeface="Arial"/>
              </a:rPr>
              <a:t>are </a:t>
            </a:r>
            <a:r>
              <a:rPr spc="20" dirty="0">
                <a:cs typeface="Arial"/>
              </a:rPr>
              <a:t>removed</a:t>
            </a:r>
            <a:r>
              <a:rPr spc="-307" dirty="0">
                <a:cs typeface="Arial"/>
              </a:rPr>
              <a:t> </a:t>
            </a:r>
            <a:r>
              <a:rPr spc="20" dirty="0">
                <a:cs typeface="Arial"/>
              </a:rPr>
              <a:t>variables)</a:t>
            </a:r>
            <a:endParaRPr dirty="0">
              <a:cs typeface="Arial"/>
            </a:endParaRPr>
          </a:p>
        </p:txBody>
      </p:sp>
      <p:sp>
        <p:nvSpPr>
          <p:cNvPr id="6" name="object 6"/>
          <p:cNvSpPr txBox="1"/>
          <p:nvPr/>
        </p:nvSpPr>
        <p:spPr>
          <a:xfrm>
            <a:off x="2157369" y="3234110"/>
            <a:ext cx="7877262" cy="3487365"/>
          </a:xfrm>
          <a:prstGeom prst="rect">
            <a:avLst/>
          </a:prstGeom>
          <a:solidFill>
            <a:srgbClr val="F7F7F7"/>
          </a:solidFill>
        </p:spPr>
        <p:txBody>
          <a:bodyPr vert="horz" wrap="square" lIns="0" tIns="0" rIns="0" bIns="0" rtlCol="0">
            <a:spAutoFit/>
          </a:bodyPr>
          <a:lstStyle/>
          <a:p>
            <a:pPr marL="74244"/>
            <a:r>
              <a:rPr sz="1784" spc="-10" dirty="0">
                <a:solidFill>
                  <a:srgbClr val="575757"/>
                </a:solidFill>
                <a:latin typeface="Courier New"/>
                <a:cs typeface="Courier New"/>
              </a:rPr>
              <a:t>cv.lasso</a:t>
            </a:r>
            <a:r>
              <a:rPr sz="1784" spc="-10" dirty="0">
                <a:latin typeface="Courier New"/>
                <a:cs typeface="Courier New"/>
              </a:rPr>
              <a:t>$</a:t>
            </a:r>
            <a:r>
              <a:rPr sz="1784" spc="-10" dirty="0">
                <a:solidFill>
                  <a:srgbClr val="575757"/>
                </a:solidFill>
                <a:latin typeface="Courier New"/>
                <a:cs typeface="Courier New"/>
              </a:rPr>
              <a:t>lambda.min</a:t>
            </a:r>
            <a:endParaRPr sz="1784" dirty="0">
              <a:latin typeface="Courier New"/>
              <a:cs typeface="Courier New"/>
            </a:endParaRPr>
          </a:p>
          <a:p>
            <a:pPr marL="74244">
              <a:spcBef>
                <a:spcPts val="1219"/>
              </a:spcBef>
            </a:pPr>
            <a:r>
              <a:rPr sz="1784" spc="-10" dirty="0">
                <a:solidFill>
                  <a:srgbClr val="575757"/>
                </a:solidFill>
                <a:latin typeface="Courier New"/>
                <a:cs typeface="Courier New"/>
              </a:rPr>
              <a:t>## [1]</a:t>
            </a:r>
            <a:r>
              <a:rPr sz="1784" spc="-20" dirty="0">
                <a:solidFill>
                  <a:srgbClr val="575757"/>
                </a:solidFill>
                <a:latin typeface="Courier New"/>
                <a:cs typeface="Courier New"/>
              </a:rPr>
              <a:t> </a:t>
            </a:r>
            <a:r>
              <a:rPr sz="1784" spc="-10" dirty="0">
                <a:solidFill>
                  <a:srgbClr val="575757"/>
                </a:solidFill>
                <a:latin typeface="Courier New"/>
                <a:cs typeface="Courier New"/>
              </a:rPr>
              <a:t>2.143503</a:t>
            </a:r>
            <a:endParaRPr sz="1784" dirty="0">
              <a:latin typeface="Courier New"/>
              <a:cs typeface="Courier New"/>
            </a:endParaRPr>
          </a:p>
          <a:p>
            <a:pPr marL="74244">
              <a:spcBef>
                <a:spcPts val="1219"/>
              </a:spcBef>
            </a:pPr>
            <a:r>
              <a:rPr sz="1784" b="1" spc="-10" dirty="0">
                <a:solidFill>
                  <a:srgbClr val="BB5A64"/>
                </a:solidFill>
                <a:latin typeface="Courier New"/>
                <a:cs typeface="Courier New"/>
              </a:rPr>
              <a:t>head</a:t>
            </a:r>
            <a:r>
              <a:rPr sz="1784" spc="-10" dirty="0">
                <a:solidFill>
                  <a:srgbClr val="575757"/>
                </a:solidFill>
                <a:latin typeface="Courier New"/>
                <a:cs typeface="Courier New"/>
              </a:rPr>
              <a:t>(</a:t>
            </a:r>
            <a:r>
              <a:rPr sz="1784" b="1" spc="-10" dirty="0">
                <a:solidFill>
                  <a:srgbClr val="BB5A64"/>
                </a:solidFill>
                <a:latin typeface="Courier New"/>
                <a:cs typeface="Courier New"/>
              </a:rPr>
              <a:t>coef</a:t>
            </a:r>
            <a:r>
              <a:rPr sz="1784" spc="-10" dirty="0">
                <a:solidFill>
                  <a:srgbClr val="575757"/>
                </a:solidFill>
                <a:latin typeface="Courier New"/>
                <a:cs typeface="Courier New"/>
              </a:rPr>
              <a:t>(cv.lasso, </a:t>
            </a:r>
            <a:r>
              <a:rPr sz="1784" spc="-10" dirty="0">
                <a:solidFill>
                  <a:srgbClr val="54AA54"/>
                </a:solidFill>
                <a:latin typeface="Courier New"/>
                <a:cs typeface="Courier New"/>
              </a:rPr>
              <a:t>s</a:t>
            </a:r>
            <a:r>
              <a:rPr sz="1784" spc="-10" dirty="0">
                <a:solidFill>
                  <a:srgbClr val="575757"/>
                </a:solidFill>
                <a:latin typeface="Courier New"/>
                <a:cs typeface="Courier New"/>
              </a:rPr>
              <a:t>=</a:t>
            </a:r>
            <a:r>
              <a:rPr sz="1784" spc="-10" dirty="0">
                <a:solidFill>
                  <a:srgbClr val="307DCC"/>
                </a:solidFill>
                <a:latin typeface="Courier New"/>
                <a:cs typeface="Courier New"/>
              </a:rPr>
              <a:t>"lambda.min"</a:t>
            </a:r>
            <a:r>
              <a:rPr sz="1784" spc="-10" dirty="0">
                <a:solidFill>
                  <a:srgbClr val="575757"/>
                </a:solidFill>
                <a:latin typeface="Courier New"/>
                <a:cs typeface="Courier New"/>
              </a:rPr>
              <a:t>))</a:t>
            </a:r>
            <a:endParaRPr sz="1784" dirty="0">
              <a:latin typeface="Courier New"/>
              <a:cs typeface="Courier New"/>
            </a:endParaRPr>
          </a:p>
          <a:p>
            <a:pPr marL="74244" marR="1964330">
              <a:lnSpc>
                <a:spcPct val="101499"/>
              </a:lnSpc>
              <a:spcBef>
                <a:spcPts val="1179"/>
              </a:spcBef>
              <a:tabLst>
                <a:tab pos="3459283" algn="l"/>
              </a:tabLst>
            </a:pPr>
            <a:r>
              <a:rPr sz="1784" spc="-10" dirty="0">
                <a:solidFill>
                  <a:srgbClr val="575757"/>
                </a:solidFill>
                <a:latin typeface="Courier New"/>
                <a:cs typeface="Courier New"/>
              </a:rPr>
              <a:t>## 6 x 1 sparse Matrix of class "dgCMatrix"  ##	1</a:t>
            </a:r>
            <a:endParaRPr sz="1784" dirty="0">
              <a:latin typeface="Courier New"/>
              <a:cs typeface="Courier New"/>
            </a:endParaRPr>
          </a:p>
          <a:p>
            <a:pPr marL="74244">
              <a:spcBef>
                <a:spcPts val="40"/>
              </a:spcBef>
            </a:pPr>
            <a:r>
              <a:rPr sz="1784" spc="-10" dirty="0">
                <a:solidFill>
                  <a:srgbClr val="575757"/>
                </a:solidFill>
                <a:latin typeface="Courier New"/>
                <a:cs typeface="Courier New"/>
              </a:rPr>
              <a:t>## (Intercept)</a:t>
            </a:r>
            <a:r>
              <a:rPr sz="1784" spc="-79" dirty="0">
                <a:solidFill>
                  <a:srgbClr val="575757"/>
                </a:solidFill>
                <a:latin typeface="Courier New"/>
                <a:cs typeface="Courier New"/>
              </a:rPr>
              <a:t> </a:t>
            </a:r>
            <a:r>
              <a:rPr sz="1784" spc="-10" dirty="0">
                <a:solidFill>
                  <a:srgbClr val="575757"/>
                </a:solidFill>
                <a:latin typeface="Courier New"/>
                <a:cs typeface="Courier New"/>
              </a:rPr>
              <a:t>189.7212235</a:t>
            </a:r>
            <a:endParaRPr sz="1784" dirty="0">
              <a:latin typeface="Courier New"/>
              <a:cs typeface="Courier New"/>
            </a:endParaRPr>
          </a:p>
          <a:p>
            <a:pPr marL="74244">
              <a:spcBef>
                <a:spcPts val="30"/>
              </a:spcBef>
              <a:tabLst>
                <a:tab pos="2241174" algn="l"/>
              </a:tabLst>
            </a:pPr>
            <a:r>
              <a:rPr sz="1784" spc="-10" dirty="0">
                <a:solidFill>
                  <a:srgbClr val="575757"/>
                </a:solidFill>
                <a:latin typeface="Courier New"/>
                <a:cs typeface="Courier New"/>
              </a:rPr>
              <a:t>##</a:t>
            </a:r>
            <a:r>
              <a:rPr sz="1784" spc="10" dirty="0">
                <a:solidFill>
                  <a:srgbClr val="575757"/>
                </a:solidFill>
                <a:latin typeface="Courier New"/>
                <a:cs typeface="Courier New"/>
              </a:rPr>
              <a:t> </a:t>
            </a:r>
            <a:r>
              <a:rPr sz="1784" spc="-10" dirty="0">
                <a:solidFill>
                  <a:srgbClr val="575757"/>
                </a:solidFill>
                <a:latin typeface="Courier New"/>
                <a:cs typeface="Courier New"/>
              </a:rPr>
              <a:t>AtBat	-1.9921887</a:t>
            </a:r>
            <a:endParaRPr sz="1784" dirty="0">
              <a:latin typeface="Courier New"/>
              <a:cs typeface="Courier New"/>
            </a:endParaRPr>
          </a:p>
          <a:p>
            <a:pPr marL="74244">
              <a:spcBef>
                <a:spcPts val="30"/>
              </a:spcBef>
              <a:tabLst>
                <a:tab pos="2375820" algn="l"/>
              </a:tabLst>
            </a:pPr>
            <a:r>
              <a:rPr sz="1784" spc="-10" dirty="0">
                <a:solidFill>
                  <a:srgbClr val="575757"/>
                </a:solidFill>
                <a:latin typeface="Courier New"/>
                <a:cs typeface="Courier New"/>
              </a:rPr>
              <a:t>##</a:t>
            </a:r>
            <a:r>
              <a:rPr sz="1784" dirty="0">
                <a:solidFill>
                  <a:srgbClr val="575757"/>
                </a:solidFill>
                <a:latin typeface="Courier New"/>
                <a:cs typeface="Courier New"/>
              </a:rPr>
              <a:t> </a:t>
            </a:r>
            <a:r>
              <a:rPr sz="1784" spc="-10" dirty="0">
                <a:solidFill>
                  <a:srgbClr val="575757"/>
                </a:solidFill>
                <a:latin typeface="Courier New"/>
                <a:cs typeface="Courier New"/>
              </a:rPr>
              <a:t>Hits	6.6124279</a:t>
            </a:r>
            <a:endParaRPr sz="1784" dirty="0">
              <a:latin typeface="Courier New"/>
              <a:cs typeface="Courier New"/>
            </a:endParaRPr>
          </a:p>
          <a:p>
            <a:pPr marL="74244">
              <a:spcBef>
                <a:spcPts val="30"/>
              </a:spcBef>
              <a:tabLst>
                <a:tab pos="2375820" algn="l"/>
              </a:tabLst>
            </a:pPr>
            <a:r>
              <a:rPr sz="1784" spc="-10" dirty="0">
                <a:solidFill>
                  <a:srgbClr val="575757"/>
                </a:solidFill>
                <a:latin typeface="Courier New"/>
                <a:cs typeface="Courier New"/>
              </a:rPr>
              <a:t>##</a:t>
            </a:r>
            <a:r>
              <a:rPr sz="1784" spc="10" dirty="0">
                <a:solidFill>
                  <a:srgbClr val="575757"/>
                </a:solidFill>
                <a:latin typeface="Courier New"/>
                <a:cs typeface="Courier New"/>
              </a:rPr>
              <a:t> </a:t>
            </a:r>
            <a:r>
              <a:rPr sz="1784" spc="-10" dirty="0">
                <a:solidFill>
                  <a:srgbClr val="575757"/>
                </a:solidFill>
                <a:latin typeface="Courier New"/>
                <a:cs typeface="Courier New"/>
              </a:rPr>
              <a:t>HmRun	0.6674432</a:t>
            </a:r>
            <a:endParaRPr sz="1784" dirty="0">
              <a:latin typeface="Courier New"/>
              <a:cs typeface="Courier New"/>
            </a:endParaRPr>
          </a:p>
          <a:p>
            <a:pPr marL="74244">
              <a:spcBef>
                <a:spcPts val="30"/>
              </a:spcBef>
              <a:tabLst>
                <a:tab pos="2375820" algn="l"/>
              </a:tabLst>
            </a:pPr>
            <a:r>
              <a:rPr sz="1784" spc="-10" dirty="0">
                <a:solidFill>
                  <a:srgbClr val="575757"/>
                </a:solidFill>
                <a:latin typeface="Courier New"/>
                <a:cs typeface="Courier New"/>
              </a:rPr>
              <a:t>##</a:t>
            </a:r>
            <a:r>
              <a:rPr sz="1784" dirty="0">
                <a:solidFill>
                  <a:srgbClr val="575757"/>
                </a:solidFill>
                <a:latin typeface="Courier New"/>
                <a:cs typeface="Courier New"/>
              </a:rPr>
              <a:t> </a:t>
            </a:r>
            <a:r>
              <a:rPr sz="1784" spc="-10" dirty="0">
                <a:solidFill>
                  <a:srgbClr val="575757"/>
                </a:solidFill>
                <a:latin typeface="Courier New"/>
                <a:cs typeface="Courier New"/>
              </a:rPr>
              <a:t>Runs	.</a:t>
            </a:r>
            <a:endParaRPr sz="1784" dirty="0">
              <a:latin typeface="Courier New"/>
              <a:cs typeface="Courier New"/>
            </a:endParaRPr>
          </a:p>
          <a:p>
            <a:pPr marL="74244">
              <a:spcBef>
                <a:spcPts val="30"/>
              </a:spcBef>
              <a:tabLst>
                <a:tab pos="2375820" algn="l"/>
              </a:tabLst>
            </a:pPr>
            <a:r>
              <a:rPr sz="1784" spc="-10" dirty="0">
                <a:solidFill>
                  <a:srgbClr val="575757"/>
                </a:solidFill>
                <a:latin typeface="Courier New"/>
                <a:cs typeface="Courier New"/>
              </a:rPr>
              <a:t>##</a:t>
            </a:r>
            <a:r>
              <a:rPr sz="1784" dirty="0">
                <a:solidFill>
                  <a:srgbClr val="575757"/>
                </a:solidFill>
                <a:latin typeface="Courier New"/>
                <a:cs typeface="Courier New"/>
              </a:rPr>
              <a:t> </a:t>
            </a:r>
            <a:r>
              <a:rPr sz="1784" spc="-10" dirty="0">
                <a:solidFill>
                  <a:srgbClr val="575757"/>
                </a:solidFill>
                <a:latin typeface="Courier New"/>
                <a:cs typeface="Courier New"/>
              </a:rPr>
              <a:t>RBI	.</a:t>
            </a:r>
            <a:endParaRPr sz="1784" dirty="0">
              <a:latin typeface="Courier New"/>
              <a:cs typeface="Courier New"/>
            </a:endParaRPr>
          </a:p>
        </p:txBody>
      </p:sp>
      <p:sp>
        <p:nvSpPr>
          <p:cNvPr id="10" name="object 357">
            <a:extLst>
              <a:ext uri="{FF2B5EF4-FFF2-40B4-BE49-F238E27FC236}">
                <a16:creationId xmlns:a16="http://schemas.microsoft.com/office/drawing/2014/main" id="{C4C63CC5-CD55-4920-9CE9-471ABDFD69B8}"/>
              </a:ext>
            </a:extLst>
          </p:cNvPr>
          <p:cNvSpPr txBox="1"/>
          <p:nvPr/>
        </p:nvSpPr>
        <p:spPr>
          <a:xfrm>
            <a:off x="1647683" y="237205"/>
            <a:ext cx="8896634" cy="705063"/>
          </a:xfrm>
          <a:prstGeom prst="rect">
            <a:avLst/>
          </a:prstGeom>
          <a:ln w="28575">
            <a:solidFill>
              <a:schemeClr val="accent2"/>
            </a:solidFill>
          </a:ln>
        </p:spPr>
        <p:txBody>
          <a:bodyPr vert="horz" wrap="square" lIns="0" tIns="27684" rIns="0" bIns="0" rtlCol="0">
            <a:spAutoFit/>
          </a:bodyPr>
          <a:lstStyle/>
          <a:p>
            <a:pPr marL="25168" algn="ctr">
              <a:spcBef>
                <a:spcPts val="218"/>
              </a:spcBef>
            </a:pPr>
            <a:r>
              <a:rPr lang="en-US" sz="4400" b="1" u="sng" spc="30" dirty="0">
                <a:latin typeface="+mj-lt"/>
                <a:cs typeface="Arial"/>
                <a:hlinkClick r:id="rId2" action="ppaction://hlinksldjump">
                  <a:extLst>
                    <a:ext uri="{A12FA001-AC4F-418D-AE19-62706E023703}">
                      <ahyp:hlinkClr xmlns:ahyp="http://schemas.microsoft.com/office/drawing/2018/hyperlinkcolor" val="tx"/>
                    </a:ext>
                  </a:extLst>
                </a:hlinkClick>
              </a:rPr>
              <a:t>REGULARIZATION: </a:t>
            </a:r>
            <a:r>
              <a:rPr lang="en-US" sz="4400" b="1" u="sng" spc="30" dirty="0">
                <a:latin typeface="+mj-lt"/>
                <a:cs typeface="Arial"/>
              </a:rPr>
              <a:t>LASSO</a:t>
            </a:r>
            <a:r>
              <a:rPr lang="en-US" sz="4400" b="1" u="sng" spc="59" dirty="0">
                <a:latin typeface="+mj-lt"/>
                <a:cs typeface="Arial"/>
                <a:hlinkClick r:id="" action="ppaction://noaction">
                  <a:extLst>
                    <a:ext uri="{A12FA001-AC4F-418D-AE19-62706E023703}">
                      <ahyp:hlinkClr xmlns:ahyp="http://schemas.microsoft.com/office/drawing/2018/hyperlinkcolor" val="tx"/>
                    </a:ext>
                  </a:extLst>
                </a:hlinkClick>
              </a:rPr>
              <a:t> </a:t>
            </a:r>
            <a:r>
              <a:rPr lang="en-US" sz="4400" b="1" u="sng" spc="30" dirty="0">
                <a:latin typeface="+mj-lt"/>
                <a:cs typeface="Arial"/>
                <a:hlinkClick r:id="" action="ppaction://noaction">
                  <a:extLst>
                    <a:ext uri="{A12FA001-AC4F-418D-AE19-62706E023703}">
                      <ahyp:hlinkClr xmlns:ahyp="http://schemas.microsoft.com/office/drawing/2018/hyperlinkcolor" val="tx"/>
                    </a:ext>
                  </a:extLst>
                </a:hlinkClick>
              </a:rPr>
              <a:t>REGRESSION</a:t>
            </a:r>
            <a:endParaRPr lang="en-US" sz="4400" b="1" u="sng" dirty="0">
              <a:latin typeface="+mj-lt"/>
              <a:cs typeface="Arial"/>
            </a:endParaRPr>
          </a:p>
        </p:txBody>
      </p:sp>
      <p:pic>
        <p:nvPicPr>
          <p:cNvPr id="12" name="Picture 2" descr="Image result for rutgers university logo">
            <a:extLst>
              <a:ext uri="{FF2B5EF4-FFF2-40B4-BE49-F238E27FC236}">
                <a16:creationId xmlns:a16="http://schemas.microsoft.com/office/drawing/2014/main" id="{4DDE0F70-192E-4405-BD03-6AA138673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sldNum" sz="quarter" idx="12"/>
          </p:nvPr>
        </p:nvSpPr>
        <p:spPr>
          <a:xfrm>
            <a:off x="8392562" y="6292849"/>
            <a:ext cx="2743200" cy="365125"/>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34</a:t>
            </a:fld>
            <a:endParaRPr dirty="0"/>
          </a:p>
        </p:txBody>
      </p:sp>
      <p:sp>
        <p:nvSpPr>
          <p:cNvPr id="3" name="object 3"/>
          <p:cNvSpPr txBox="1"/>
          <p:nvPr/>
        </p:nvSpPr>
        <p:spPr>
          <a:xfrm>
            <a:off x="1850711" y="1604859"/>
            <a:ext cx="1964282" cy="310035"/>
          </a:xfrm>
          <a:prstGeom prst="rect">
            <a:avLst/>
          </a:prstGeom>
        </p:spPr>
        <p:txBody>
          <a:bodyPr vert="horz" wrap="square" lIns="0" tIns="32717" rIns="0" bIns="0" rtlCol="0">
            <a:spAutoFit/>
          </a:bodyPr>
          <a:lstStyle/>
          <a:p>
            <a:pPr marL="336085" indent="-285750">
              <a:spcBef>
                <a:spcPts val="258"/>
              </a:spcBef>
              <a:buFont typeface="Arial" panose="020B0604020202020204" pitchFamily="34" charset="0"/>
              <a:buChar char="•"/>
            </a:pPr>
            <a:r>
              <a:rPr spc="-20" dirty="0">
                <a:solidFill>
                  <a:srgbClr val="1F598C"/>
                </a:solidFill>
                <a:cs typeface="Arial"/>
              </a:rPr>
              <a:t>Total</a:t>
            </a:r>
            <a:r>
              <a:rPr spc="238" dirty="0">
                <a:solidFill>
                  <a:srgbClr val="1F598C"/>
                </a:solidFill>
                <a:cs typeface="Arial"/>
              </a:rPr>
              <a:t> </a:t>
            </a:r>
            <a:r>
              <a:rPr spc="20" dirty="0">
                <a:cs typeface="Arial"/>
              </a:rPr>
              <a:t>variables</a:t>
            </a:r>
            <a:endParaRPr dirty="0">
              <a:cs typeface="Arial"/>
            </a:endParaRPr>
          </a:p>
        </p:txBody>
      </p:sp>
      <p:sp>
        <p:nvSpPr>
          <p:cNvPr id="4" name="object 4"/>
          <p:cNvSpPr txBox="1"/>
          <p:nvPr/>
        </p:nvSpPr>
        <p:spPr>
          <a:xfrm>
            <a:off x="2051290" y="1931262"/>
            <a:ext cx="8089420" cy="697755"/>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nrow</a:t>
            </a:r>
            <a:r>
              <a:rPr sz="1784" spc="-10" dirty="0">
                <a:solidFill>
                  <a:srgbClr val="575757"/>
                </a:solidFill>
                <a:latin typeface="Courier New"/>
                <a:cs typeface="Courier New"/>
              </a:rPr>
              <a:t>(</a:t>
            </a:r>
            <a:r>
              <a:rPr sz="1784" b="1" spc="-10" dirty="0">
                <a:solidFill>
                  <a:srgbClr val="BB5A64"/>
                </a:solidFill>
                <a:latin typeface="Courier New"/>
                <a:cs typeface="Courier New"/>
              </a:rPr>
              <a:t>coef</a:t>
            </a:r>
            <a:r>
              <a:rPr sz="1784" spc="-10" dirty="0">
                <a:solidFill>
                  <a:srgbClr val="575757"/>
                </a:solidFill>
                <a:latin typeface="Courier New"/>
                <a:cs typeface="Courier New"/>
              </a:rPr>
              <a:t>(cv.lasso))</a:t>
            </a:r>
            <a:endParaRPr sz="1784">
              <a:latin typeface="Courier New"/>
              <a:cs typeface="Courier New"/>
            </a:endParaRPr>
          </a:p>
          <a:p>
            <a:pPr marL="74244">
              <a:spcBef>
                <a:spcPts val="1209"/>
              </a:spcBef>
            </a:pPr>
            <a:r>
              <a:rPr sz="1784" spc="-10" dirty="0">
                <a:solidFill>
                  <a:srgbClr val="575757"/>
                </a:solidFill>
                <a:latin typeface="Courier New"/>
                <a:cs typeface="Courier New"/>
              </a:rPr>
              <a:t>## [1]</a:t>
            </a:r>
            <a:r>
              <a:rPr sz="1784" spc="-20" dirty="0">
                <a:solidFill>
                  <a:srgbClr val="575757"/>
                </a:solidFill>
                <a:latin typeface="Courier New"/>
                <a:cs typeface="Courier New"/>
              </a:rPr>
              <a:t> </a:t>
            </a:r>
            <a:r>
              <a:rPr sz="1784" spc="-10" dirty="0">
                <a:solidFill>
                  <a:srgbClr val="575757"/>
                </a:solidFill>
                <a:latin typeface="Courier New"/>
                <a:cs typeface="Courier New"/>
              </a:rPr>
              <a:t>20</a:t>
            </a:r>
            <a:endParaRPr sz="1784">
              <a:latin typeface="Courier New"/>
              <a:cs typeface="Courier New"/>
            </a:endParaRPr>
          </a:p>
        </p:txBody>
      </p:sp>
      <p:sp>
        <p:nvSpPr>
          <p:cNvPr id="5" name="object 5"/>
          <p:cNvSpPr txBox="1"/>
          <p:nvPr/>
        </p:nvSpPr>
        <p:spPr>
          <a:xfrm>
            <a:off x="1847169" y="2669048"/>
            <a:ext cx="2359404" cy="310035"/>
          </a:xfrm>
          <a:prstGeom prst="rect">
            <a:avLst/>
          </a:prstGeom>
        </p:spPr>
        <p:txBody>
          <a:bodyPr vert="horz" wrap="square" lIns="0" tIns="32717" rIns="0" bIns="0" rtlCol="0">
            <a:spAutoFit/>
          </a:bodyPr>
          <a:lstStyle/>
          <a:p>
            <a:pPr marL="361253" indent="-285750">
              <a:spcBef>
                <a:spcPts val="258"/>
              </a:spcBef>
              <a:buFont typeface="Arial" panose="020B0604020202020204" pitchFamily="34" charset="0"/>
              <a:buChar char="•"/>
            </a:pPr>
            <a:r>
              <a:rPr spc="30" dirty="0">
                <a:solidFill>
                  <a:srgbClr val="1F598C"/>
                </a:solidFill>
                <a:cs typeface="Arial"/>
              </a:rPr>
              <a:t>Omitted</a:t>
            </a:r>
            <a:r>
              <a:rPr spc="258" dirty="0">
                <a:solidFill>
                  <a:srgbClr val="1F598C"/>
                </a:solidFill>
                <a:cs typeface="Arial"/>
              </a:rPr>
              <a:t> </a:t>
            </a:r>
            <a:r>
              <a:rPr spc="20" dirty="0">
                <a:cs typeface="Arial"/>
              </a:rPr>
              <a:t>variables</a:t>
            </a:r>
            <a:endParaRPr dirty="0">
              <a:cs typeface="Arial"/>
            </a:endParaRPr>
          </a:p>
        </p:txBody>
      </p:sp>
      <p:sp>
        <p:nvSpPr>
          <p:cNvPr id="6" name="object 6"/>
          <p:cNvSpPr txBox="1"/>
          <p:nvPr/>
        </p:nvSpPr>
        <p:spPr>
          <a:xfrm>
            <a:off x="2051290" y="3054813"/>
            <a:ext cx="8089420" cy="972317"/>
          </a:xfrm>
          <a:prstGeom prst="rect">
            <a:avLst/>
          </a:prstGeom>
          <a:solidFill>
            <a:srgbClr val="F7F7F7"/>
          </a:solidFill>
        </p:spPr>
        <p:txBody>
          <a:bodyPr vert="horz" wrap="square" lIns="0" tIns="0" rIns="0" bIns="0" rtlCol="0">
            <a:spAutoFit/>
          </a:bodyPr>
          <a:lstStyle/>
          <a:p>
            <a:pPr marL="74244">
              <a:lnSpc>
                <a:spcPts val="2130"/>
              </a:lnSpc>
            </a:pPr>
            <a:r>
              <a:rPr sz="1784" b="1" spc="-10" dirty="0">
                <a:solidFill>
                  <a:srgbClr val="BB5A64"/>
                </a:solidFill>
                <a:latin typeface="Courier New"/>
                <a:cs typeface="Courier New"/>
              </a:rPr>
              <a:t>dimnames</a:t>
            </a:r>
            <a:r>
              <a:rPr sz="1784" spc="-10" dirty="0">
                <a:solidFill>
                  <a:srgbClr val="575757"/>
                </a:solidFill>
                <a:latin typeface="Courier New"/>
                <a:cs typeface="Courier New"/>
              </a:rPr>
              <a:t>(</a:t>
            </a:r>
            <a:r>
              <a:rPr sz="1784" b="1" spc="-10" dirty="0">
                <a:solidFill>
                  <a:srgbClr val="BB5A64"/>
                </a:solidFill>
                <a:latin typeface="Courier New"/>
                <a:cs typeface="Courier New"/>
              </a:rPr>
              <a:t>coef</a:t>
            </a:r>
            <a:r>
              <a:rPr sz="1784" spc="-10" dirty="0">
                <a:solidFill>
                  <a:srgbClr val="575757"/>
                </a:solidFill>
                <a:latin typeface="Courier New"/>
                <a:cs typeface="Courier New"/>
              </a:rPr>
              <a:t>(cv.lasso,</a:t>
            </a:r>
            <a:r>
              <a:rPr sz="1784" dirty="0">
                <a:solidFill>
                  <a:srgbClr val="575757"/>
                </a:solidFill>
                <a:latin typeface="Courier New"/>
                <a:cs typeface="Courier New"/>
              </a:rPr>
              <a:t> </a:t>
            </a:r>
            <a:r>
              <a:rPr sz="1784" spc="-10" dirty="0">
                <a:solidFill>
                  <a:srgbClr val="54AA54"/>
                </a:solidFill>
                <a:latin typeface="Courier New"/>
                <a:cs typeface="Courier New"/>
              </a:rPr>
              <a:t>s</a:t>
            </a:r>
            <a:r>
              <a:rPr sz="1784" spc="-10" dirty="0">
                <a:solidFill>
                  <a:srgbClr val="575757"/>
                </a:solidFill>
                <a:latin typeface="Courier New"/>
                <a:cs typeface="Courier New"/>
              </a:rPr>
              <a:t>=</a:t>
            </a:r>
            <a:r>
              <a:rPr sz="1784" spc="-10" dirty="0">
                <a:solidFill>
                  <a:srgbClr val="307DCC"/>
                </a:solidFill>
                <a:latin typeface="Courier New"/>
                <a:cs typeface="Courier New"/>
              </a:rPr>
              <a:t>"lambda.min"</a:t>
            </a:r>
            <a:r>
              <a:rPr sz="1784" spc="-10" dirty="0">
                <a:solidFill>
                  <a:srgbClr val="575757"/>
                </a:solidFill>
                <a:latin typeface="Courier New"/>
                <a:cs typeface="Courier New"/>
              </a:rPr>
              <a:t>))[[</a:t>
            </a:r>
            <a:r>
              <a:rPr sz="1784" spc="-10" dirty="0">
                <a:solidFill>
                  <a:srgbClr val="AE0F91"/>
                </a:solidFill>
                <a:latin typeface="Courier New"/>
                <a:cs typeface="Courier New"/>
              </a:rPr>
              <a:t>1</a:t>
            </a:r>
            <a:r>
              <a:rPr sz="1784" spc="-10" dirty="0">
                <a:solidFill>
                  <a:srgbClr val="575757"/>
                </a:solidFill>
                <a:latin typeface="Courier New"/>
                <a:cs typeface="Courier New"/>
              </a:rPr>
              <a:t>]][</a:t>
            </a:r>
            <a:r>
              <a:rPr sz="1784" b="1" spc="-10" dirty="0">
                <a:solidFill>
                  <a:srgbClr val="BB5A64"/>
                </a:solidFill>
                <a:latin typeface="Courier New"/>
                <a:cs typeface="Courier New"/>
              </a:rPr>
              <a:t>which</a:t>
            </a:r>
            <a:r>
              <a:rPr sz="1784" spc="-10" dirty="0">
                <a:solidFill>
                  <a:srgbClr val="575757"/>
                </a:solidFill>
                <a:latin typeface="Courier New"/>
                <a:cs typeface="Courier New"/>
              </a:rPr>
              <a:t>(</a:t>
            </a:r>
            <a:endParaRPr sz="1784" dirty="0">
              <a:latin typeface="Courier New"/>
              <a:cs typeface="Courier New"/>
            </a:endParaRPr>
          </a:p>
          <a:p>
            <a:pPr marR="2159379" algn="ctr">
              <a:spcBef>
                <a:spcPts val="30"/>
              </a:spcBef>
            </a:pPr>
            <a:r>
              <a:rPr sz="1784" b="1" spc="-10" dirty="0">
                <a:solidFill>
                  <a:srgbClr val="BB5A64"/>
                </a:solidFill>
                <a:latin typeface="Courier New"/>
                <a:cs typeface="Courier New"/>
              </a:rPr>
              <a:t>coef</a:t>
            </a:r>
            <a:r>
              <a:rPr sz="1784" spc="-10" dirty="0">
                <a:solidFill>
                  <a:srgbClr val="575757"/>
                </a:solidFill>
                <a:latin typeface="Courier New"/>
                <a:cs typeface="Courier New"/>
              </a:rPr>
              <a:t>(cv.lasso, </a:t>
            </a:r>
            <a:r>
              <a:rPr sz="1784" spc="-10" dirty="0">
                <a:solidFill>
                  <a:srgbClr val="54AA54"/>
                </a:solidFill>
                <a:latin typeface="Courier New"/>
                <a:cs typeface="Courier New"/>
              </a:rPr>
              <a:t>s</a:t>
            </a:r>
            <a:r>
              <a:rPr sz="1784" spc="-10" dirty="0">
                <a:solidFill>
                  <a:srgbClr val="575757"/>
                </a:solidFill>
                <a:latin typeface="Courier New"/>
                <a:cs typeface="Courier New"/>
              </a:rPr>
              <a:t>=</a:t>
            </a:r>
            <a:r>
              <a:rPr sz="1784" spc="-10" dirty="0">
                <a:solidFill>
                  <a:srgbClr val="307DCC"/>
                </a:solidFill>
                <a:latin typeface="Courier New"/>
                <a:cs typeface="Courier New"/>
              </a:rPr>
              <a:t>"lambda.min"</a:t>
            </a:r>
            <a:r>
              <a:rPr sz="1784" spc="-10" dirty="0">
                <a:solidFill>
                  <a:srgbClr val="575757"/>
                </a:solidFill>
                <a:latin typeface="Courier New"/>
                <a:cs typeface="Courier New"/>
              </a:rPr>
              <a:t>) </a:t>
            </a:r>
            <a:r>
              <a:rPr sz="1784" spc="-10" dirty="0">
                <a:latin typeface="Courier New"/>
                <a:cs typeface="Courier New"/>
              </a:rPr>
              <a:t>==</a:t>
            </a:r>
            <a:r>
              <a:rPr sz="1784" spc="-20" dirty="0">
                <a:latin typeface="Courier New"/>
                <a:cs typeface="Courier New"/>
              </a:rPr>
              <a:t> </a:t>
            </a:r>
            <a:r>
              <a:rPr sz="1784" spc="-10" dirty="0">
                <a:solidFill>
                  <a:srgbClr val="AE0F91"/>
                </a:solidFill>
                <a:latin typeface="Courier New"/>
                <a:cs typeface="Courier New"/>
              </a:rPr>
              <a:t>0</a:t>
            </a:r>
            <a:r>
              <a:rPr sz="1784" spc="-10" dirty="0">
                <a:solidFill>
                  <a:srgbClr val="575757"/>
                </a:solidFill>
                <a:latin typeface="Courier New"/>
                <a:cs typeface="Courier New"/>
              </a:rPr>
              <a:t>)]</a:t>
            </a:r>
            <a:endParaRPr sz="1784" dirty="0">
              <a:latin typeface="Courier New"/>
              <a:cs typeface="Courier New"/>
            </a:endParaRPr>
          </a:p>
          <a:p>
            <a:pPr marR="2159379" algn="ctr">
              <a:spcBef>
                <a:spcPts val="1219"/>
              </a:spcBef>
              <a:tabLst>
                <a:tab pos="2165671" algn="l"/>
                <a:tab pos="3383780" algn="l"/>
              </a:tabLst>
            </a:pPr>
            <a:r>
              <a:rPr sz="1784" spc="-10" dirty="0">
                <a:solidFill>
                  <a:srgbClr val="575757"/>
                </a:solidFill>
                <a:latin typeface="Courier New"/>
                <a:cs typeface="Courier New"/>
              </a:rPr>
              <a:t>##</a:t>
            </a:r>
            <a:r>
              <a:rPr sz="1784" spc="10" dirty="0">
                <a:solidFill>
                  <a:srgbClr val="575757"/>
                </a:solidFill>
                <a:latin typeface="Courier New"/>
                <a:cs typeface="Courier New"/>
              </a:rPr>
              <a:t> </a:t>
            </a:r>
            <a:r>
              <a:rPr sz="1784" spc="-10" dirty="0">
                <a:solidFill>
                  <a:srgbClr val="575757"/>
                </a:solidFill>
                <a:latin typeface="Courier New"/>
                <a:cs typeface="Courier New"/>
              </a:rPr>
              <a:t>[1]</a:t>
            </a:r>
            <a:r>
              <a:rPr sz="1784" spc="10" dirty="0">
                <a:solidFill>
                  <a:srgbClr val="575757"/>
                </a:solidFill>
                <a:latin typeface="Courier New"/>
                <a:cs typeface="Courier New"/>
              </a:rPr>
              <a:t> </a:t>
            </a:r>
            <a:r>
              <a:rPr sz="1784" spc="-10" dirty="0">
                <a:solidFill>
                  <a:srgbClr val="575757"/>
                </a:solidFill>
                <a:latin typeface="Courier New"/>
                <a:cs typeface="Courier New"/>
              </a:rPr>
              <a:t>"Runs"	"RBI"	"CAtBat"</a:t>
            </a:r>
            <a:r>
              <a:rPr sz="1784" spc="-79" dirty="0">
                <a:solidFill>
                  <a:srgbClr val="575757"/>
                </a:solidFill>
                <a:latin typeface="Courier New"/>
                <a:cs typeface="Courier New"/>
              </a:rPr>
              <a:t> </a:t>
            </a:r>
            <a:r>
              <a:rPr sz="1784" spc="-10" dirty="0">
                <a:solidFill>
                  <a:srgbClr val="575757"/>
                </a:solidFill>
                <a:latin typeface="Courier New"/>
                <a:cs typeface="Courier New"/>
              </a:rPr>
              <a:t>"CHits"</a:t>
            </a:r>
            <a:endParaRPr sz="1784" dirty="0">
              <a:latin typeface="Courier New"/>
              <a:cs typeface="Courier New"/>
            </a:endParaRPr>
          </a:p>
        </p:txBody>
      </p:sp>
      <p:sp>
        <p:nvSpPr>
          <p:cNvPr id="7" name="object 7"/>
          <p:cNvSpPr/>
          <p:nvPr/>
        </p:nvSpPr>
        <p:spPr>
          <a:xfrm>
            <a:off x="2051289" y="4556164"/>
            <a:ext cx="8089421" cy="1866131"/>
          </a:xfrm>
          <a:custGeom>
            <a:avLst/>
            <a:gdLst/>
            <a:ahLst/>
            <a:cxnLst/>
            <a:rect l="l" t="t" r="r" b="b"/>
            <a:pathLst>
              <a:path w="3975100" h="941705">
                <a:moveTo>
                  <a:pt x="0" y="941146"/>
                </a:moveTo>
                <a:lnTo>
                  <a:pt x="3974820" y="941146"/>
                </a:lnTo>
                <a:lnTo>
                  <a:pt x="3974820" y="0"/>
                </a:lnTo>
                <a:lnTo>
                  <a:pt x="0" y="0"/>
                </a:lnTo>
                <a:lnTo>
                  <a:pt x="0" y="941146"/>
                </a:lnTo>
                <a:close/>
              </a:path>
            </a:pathLst>
          </a:custGeom>
          <a:solidFill>
            <a:srgbClr val="F7F7F7"/>
          </a:solidFill>
        </p:spPr>
        <p:txBody>
          <a:bodyPr wrap="square" lIns="0" tIns="0" rIns="0" bIns="0" rtlCol="0"/>
          <a:lstStyle/>
          <a:p>
            <a:endParaRPr sz="3567"/>
          </a:p>
        </p:txBody>
      </p:sp>
      <p:sp>
        <p:nvSpPr>
          <p:cNvPr id="8" name="object 8"/>
          <p:cNvSpPr txBox="1"/>
          <p:nvPr/>
        </p:nvSpPr>
        <p:spPr>
          <a:xfrm>
            <a:off x="1847169" y="3959397"/>
            <a:ext cx="7485916" cy="1193533"/>
          </a:xfrm>
          <a:prstGeom prst="rect">
            <a:avLst/>
          </a:prstGeom>
        </p:spPr>
        <p:txBody>
          <a:bodyPr vert="horz" wrap="square" lIns="0" tIns="198819" rIns="0" bIns="0" rtlCol="0">
            <a:spAutoFit/>
          </a:bodyPr>
          <a:lstStyle/>
          <a:p>
            <a:pPr marL="386420" indent="-285750">
              <a:spcBef>
                <a:spcPts val="1566"/>
              </a:spcBef>
              <a:buFont typeface="Arial" panose="020B0604020202020204" pitchFamily="34" charset="0"/>
              <a:buChar char="•"/>
            </a:pPr>
            <a:r>
              <a:rPr spc="20" dirty="0">
                <a:solidFill>
                  <a:srgbClr val="1F598C"/>
                </a:solidFill>
                <a:cs typeface="Arial"/>
              </a:rPr>
              <a:t>Included</a:t>
            </a:r>
            <a:r>
              <a:rPr spc="-317" dirty="0">
                <a:solidFill>
                  <a:srgbClr val="1F598C"/>
                </a:solidFill>
                <a:cs typeface="Arial"/>
              </a:rPr>
              <a:t> </a:t>
            </a:r>
            <a:r>
              <a:rPr spc="20" dirty="0">
                <a:cs typeface="Arial"/>
              </a:rPr>
              <a:t>variables</a:t>
            </a:r>
            <a:endParaRPr dirty="0">
              <a:cs typeface="Arial"/>
            </a:endParaRPr>
          </a:p>
          <a:p>
            <a:pPr marL="393873">
              <a:spcBef>
                <a:spcPts val="1189"/>
              </a:spcBef>
            </a:pPr>
            <a:r>
              <a:rPr sz="1784" b="1" spc="-10" dirty="0">
                <a:solidFill>
                  <a:srgbClr val="BB5A64"/>
                </a:solidFill>
                <a:latin typeface="Courier New"/>
                <a:cs typeface="Courier New"/>
              </a:rPr>
              <a:t>dimnames</a:t>
            </a:r>
            <a:r>
              <a:rPr sz="1784" spc="-10" dirty="0">
                <a:solidFill>
                  <a:srgbClr val="575757"/>
                </a:solidFill>
                <a:latin typeface="Courier New"/>
                <a:cs typeface="Courier New"/>
              </a:rPr>
              <a:t>(</a:t>
            </a:r>
            <a:r>
              <a:rPr sz="1784" b="1" spc="-10" dirty="0">
                <a:solidFill>
                  <a:srgbClr val="BB5A64"/>
                </a:solidFill>
                <a:latin typeface="Courier New"/>
                <a:cs typeface="Courier New"/>
              </a:rPr>
              <a:t>coef</a:t>
            </a:r>
            <a:r>
              <a:rPr sz="1784" spc="-10" dirty="0">
                <a:solidFill>
                  <a:srgbClr val="575757"/>
                </a:solidFill>
                <a:latin typeface="Courier New"/>
                <a:cs typeface="Courier New"/>
              </a:rPr>
              <a:t>(cv.lasso,</a:t>
            </a:r>
            <a:r>
              <a:rPr sz="1784" spc="50" dirty="0">
                <a:solidFill>
                  <a:srgbClr val="575757"/>
                </a:solidFill>
                <a:latin typeface="Courier New"/>
                <a:cs typeface="Courier New"/>
              </a:rPr>
              <a:t> </a:t>
            </a:r>
            <a:r>
              <a:rPr sz="1784" spc="-10" dirty="0">
                <a:solidFill>
                  <a:srgbClr val="54AA54"/>
                </a:solidFill>
                <a:latin typeface="Courier New"/>
                <a:cs typeface="Courier New"/>
              </a:rPr>
              <a:t>s</a:t>
            </a:r>
            <a:r>
              <a:rPr sz="1784" spc="-10" dirty="0">
                <a:solidFill>
                  <a:srgbClr val="575757"/>
                </a:solidFill>
                <a:latin typeface="Courier New"/>
                <a:cs typeface="Courier New"/>
              </a:rPr>
              <a:t>=</a:t>
            </a:r>
            <a:r>
              <a:rPr sz="1784" spc="-10" dirty="0">
                <a:solidFill>
                  <a:srgbClr val="307DCC"/>
                </a:solidFill>
                <a:latin typeface="Courier New"/>
                <a:cs typeface="Courier New"/>
              </a:rPr>
              <a:t>"lambda.min"</a:t>
            </a:r>
            <a:r>
              <a:rPr sz="1784" spc="-10" dirty="0">
                <a:solidFill>
                  <a:srgbClr val="575757"/>
                </a:solidFill>
                <a:latin typeface="Courier New"/>
                <a:cs typeface="Courier New"/>
              </a:rPr>
              <a:t>))[[</a:t>
            </a:r>
            <a:r>
              <a:rPr sz="1784" spc="-10" dirty="0">
                <a:solidFill>
                  <a:srgbClr val="AE0F91"/>
                </a:solidFill>
                <a:latin typeface="Courier New"/>
                <a:cs typeface="Courier New"/>
              </a:rPr>
              <a:t>1</a:t>
            </a:r>
            <a:r>
              <a:rPr sz="1784" spc="-10" dirty="0">
                <a:solidFill>
                  <a:srgbClr val="575757"/>
                </a:solidFill>
                <a:latin typeface="Courier New"/>
                <a:cs typeface="Courier New"/>
              </a:rPr>
              <a:t>]][</a:t>
            </a:r>
            <a:r>
              <a:rPr sz="1784" b="1" spc="-10" dirty="0">
                <a:solidFill>
                  <a:srgbClr val="BB5A64"/>
                </a:solidFill>
                <a:latin typeface="Courier New"/>
                <a:cs typeface="Courier New"/>
              </a:rPr>
              <a:t>which</a:t>
            </a:r>
            <a:r>
              <a:rPr sz="1784" spc="-10" dirty="0">
                <a:solidFill>
                  <a:srgbClr val="575757"/>
                </a:solidFill>
                <a:latin typeface="Courier New"/>
                <a:cs typeface="Courier New"/>
              </a:rPr>
              <a:t>(</a:t>
            </a:r>
            <a:endParaRPr sz="1784" dirty="0">
              <a:latin typeface="Courier New"/>
              <a:cs typeface="Courier New"/>
            </a:endParaRPr>
          </a:p>
          <a:p>
            <a:pPr marL="664424">
              <a:spcBef>
                <a:spcPts val="30"/>
              </a:spcBef>
            </a:pPr>
            <a:r>
              <a:rPr sz="1784" b="1" spc="-10" dirty="0">
                <a:solidFill>
                  <a:srgbClr val="BB5A64"/>
                </a:solidFill>
                <a:latin typeface="Courier New"/>
                <a:cs typeface="Courier New"/>
              </a:rPr>
              <a:t>coef</a:t>
            </a:r>
            <a:r>
              <a:rPr sz="1784" spc="-10" dirty="0">
                <a:solidFill>
                  <a:srgbClr val="575757"/>
                </a:solidFill>
                <a:latin typeface="Courier New"/>
                <a:cs typeface="Courier New"/>
              </a:rPr>
              <a:t>(cv.lasso, </a:t>
            </a:r>
            <a:r>
              <a:rPr sz="1784" spc="-10" dirty="0">
                <a:solidFill>
                  <a:srgbClr val="54AA54"/>
                </a:solidFill>
                <a:latin typeface="Courier New"/>
                <a:cs typeface="Courier New"/>
              </a:rPr>
              <a:t>s</a:t>
            </a:r>
            <a:r>
              <a:rPr sz="1784" spc="-10" dirty="0">
                <a:solidFill>
                  <a:srgbClr val="575757"/>
                </a:solidFill>
                <a:latin typeface="Courier New"/>
                <a:cs typeface="Courier New"/>
              </a:rPr>
              <a:t>=</a:t>
            </a:r>
            <a:r>
              <a:rPr sz="1784" spc="-10" dirty="0">
                <a:solidFill>
                  <a:srgbClr val="307DCC"/>
                </a:solidFill>
                <a:latin typeface="Courier New"/>
                <a:cs typeface="Courier New"/>
              </a:rPr>
              <a:t>"lambda.min"</a:t>
            </a:r>
            <a:r>
              <a:rPr sz="1784" spc="-10" dirty="0">
                <a:solidFill>
                  <a:srgbClr val="575757"/>
                </a:solidFill>
                <a:latin typeface="Courier New"/>
                <a:cs typeface="Courier New"/>
              </a:rPr>
              <a:t>) </a:t>
            </a:r>
            <a:r>
              <a:rPr sz="1784" spc="-10" dirty="0">
                <a:latin typeface="Courier New"/>
                <a:cs typeface="Courier New"/>
              </a:rPr>
              <a:t>!=</a:t>
            </a:r>
            <a:r>
              <a:rPr sz="1784" spc="-20" dirty="0">
                <a:latin typeface="Courier New"/>
                <a:cs typeface="Courier New"/>
              </a:rPr>
              <a:t> </a:t>
            </a:r>
            <a:r>
              <a:rPr sz="1784" spc="-10" dirty="0">
                <a:solidFill>
                  <a:srgbClr val="AE0F91"/>
                </a:solidFill>
                <a:latin typeface="Courier New"/>
                <a:cs typeface="Courier New"/>
              </a:rPr>
              <a:t>0</a:t>
            </a:r>
            <a:r>
              <a:rPr sz="1784" spc="-10" dirty="0">
                <a:solidFill>
                  <a:srgbClr val="575757"/>
                </a:solidFill>
                <a:latin typeface="Courier New"/>
                <a:cs typeface="Courier New"/>
              </a:rPr>
              <a:t>)]</a:t>
            </a:r>
            <a:endParaRPr sz="1784" dirty="0">
              <a:latin typeface="Courier New"/>
              <a:cs typeface="Courier New"/>
            </a:endParaRPr>
          </a:p>
        </p:txBody>
      </p:sp>
      <p:sp>
        <p:nvSpPr>
          <p:cNvPr id="9" name="object 9"/>
          <p:cNvSpPr txBox="1"/>
          <p:nvPr/>
        </p:nvSpPr>
        <p:spPr>
          <a:xfrm>
            <a:off x="2101322" y="5232992"/>
            <a:ext cx="3977640" cy="298705"/>
          </a:xfrm>
          <a:prstGeom prst="rect">
            <a:avLst/>
          </a:prstGeom>
        </p:spPr>
        <p:txBody>
          <a:bodyPr vert="horz" wrap="square" lIns="0" tIns="23909" rIns="0" bIns="0" rtlCol="0">
            <a:spAutoFit/>
          </a:bodyPr>
          <a:lstStyle/>
          <a:p>
            <a:pPr marL="25168">
              <a:spcBef>
                <a:spcPts val="188"/>
              </a:spcBef>
              <a:tabLst>
                <a:tab pos="566271" algn="l"/>
              </a:tabLst>
            </a:pPr>
            <a:r>
              <a:rPr sz="1784" spc="-10" dirty="0">
                <a:solidFill>
                  <a:srgbClr val="575757"/>
                </a:solidFill>
                <a:latin typeface="Courier New"/>
                <a:cs typeface="Courier New"/>
              </a:rPr>
              <a:t>##	[1] "(Intercept)"</a:t>
            </a:r>
            <a:r>
              <a:rPr sz="1784" spc="-79" dirty="0">
                <a:solidFill>
                  <a:srgbClr val="575757"/>
                </a:solidFill>
                <a:latin typeface="Courier New"/>
                <a:cs typeface="Courier New"/>
              </a:rPr>
              <a:t> </a:t>
            </a:r>
            <a:r>
              <a:rPr sz="1784" spc="-10" dirty="0">
                <a:solidFill>
                  <a:srgbClr val="575757"/>
                </a:solidFill>
                <a:latin typeface="Courier New"/>
                <a:cs typeface="Courier New"/>
              </a:rPr>
              <a:t>"AtBat"</a:t>
            </a:r>
            <a:endParaRPr sz="1784" dirty="0">
              <a:latin typeface="Courier New"/>
              <a:cs typeface="Courier New"/>
            </a:endParaRPr>
          </a:p>
        </p:txBody>
      </p:sp>
      <p:sp>
        <p:nvSpPr>
          <p:cNvPr id="10" name="object 10"/>
          <p:cNvSpPr txBox="1"/>
          <p:nvPr/>
        </p:nvSpPr>
        <p:spPr>
          <a:xfrm>
            <a:off x="8871036" y="5232992"/>
            <a:ext cx="999129" cy="574970"/>
          </a:xfrm>
          <a:prstGeom prst="rect">
            <a:avLst/>
          </a:prstGeom>
        </p:spPr>
        <p:txBody>
          <a:bodyPr vert="horz" wrap="square" lIns="0" tIns="20134" rIns="0" bIns="0" rtlCol="0">
            <a:spAutoFit/>
          </a:bodyPr>
          <a:lstStyle/>
          <a:p>
            <a:pPr marL="25168" marR="10067">
              <a:lnSpc>
                <a:spcPct val="101499"/>
              </a:lnSpc>
              <a:spcBef>
                <a:spcPts val="159"/>
              </a:spcBef>
            </a:pPr>
            <a:r>
              <a:rPr sz="1784" spc="-10" dirty="0">
                <a:solidFill>
                  <a:srgbClr val="575757"/>
                </a:solidFill>
                <a:latin typeface="Courier New"/>
                <a:cs typeface="Courier New"/>
              </a:rPr>
              <a:t>"HmRun"  "CRBI"</a:t>
            </a:r>
            <a:endParaRPr sz="1784">
              <a:latin typeface="Courier New"/>
              <a:cs typeface="Courier New"/>
            </a:endParaRPr>
          </a:p>
        </p:txBody>
      </p:sp>
      <p:sp>
        <p:nvSpPr>
          <p:cNvPr id="11" name="object 11"/>
          <p:cNvSpPr txBox="1"/>
          <p:nvPr/>
        </p:nvSpPr>
        <p:spPr>
          <a:xfrm>
            <a:off x="5079996" y="5508799"/>
            <a:ext cx="1540219" cy="574970"/>
          </a:xfrm>
          <a:prstGeom prst="rect">
            <a:avLst/>
          </a:prstGeom>
        </p:spPr>
        <p:txBody>
          <a:bodyPr vert="horz" wrap="square" lIns="0" tIns="20134" rIns="0" bIns="0" rtlCol="0">
            <a:spAutoFit/>
          </a:bodyPr>
          <a:lstStyle/>
          <a:p>
            <a:pPr marL="25168" marR="10067">
              <a:lnSpc>
                <a:spcPct val="101499"/>
              </a:lnSpc>
              <a:spcBef>
                <a:spcPts val="159"/>
              </a:spcBef>
            </a:pPr>
            <a:r>
              <a:rPr sz="1784" spc="-10" dirty="0">
                <a:solidFill>
                  <a:srgbClr val="575757"/>
                </a:solidFill>
                <a:latin typeface="Courier New"/>
                <a:cs typeface="Courier New"/>
              </a:rPr>
              <a:t>"CHmRun"  "DivisionW"</a:t>
            </a:r>
            <a:endParaRPr sz="1784">
              <a:latin typeface="Courier New"/>
              <a:cs typeface="Courier New"/>
            </a:endParaRPr>
          </a:p>
        </p:txBody>
      </p:sp>
      <p:sp>
        <p:nvSpPr>
          <p:cNvPr id="12" name="object 12"/>
          <p:cNvSpPr txBox="1"/>
          <p:nvPr/>
        </p:nvSpPr>
        <p:spPr>
          <a:xfrm>
            <a:off x="6975516" y="5232992"/>
            <a:ext cx="1269674" cy="852290"/>
          </a:xfrm>
          <a:prstGeom prst="rect">
            <a:avLst/>
          </a:prstGeom>
        </p:spPr>
        <p:txBody>
          <a:bodyPr vert="horz" wrap="square" lIns="0" tIns="20134" rIns="0" bIns="0" rtlCol="0">
            <a:spAutoFit/>
          </a:bodyPr>
          <a:lstStyle/>
          <a:p>
            <a:pPr marL="25168" marR="10067">
              <a:lnSpc>
                <a:spcPct val="101499"/>
              </a:lnSpc>
              <a:spcBef>
                <a:spcPts val="159"/>
              </a:spcBef>
            </a:pPr>
            <a:r>
              <a:rPr sz="1784" spc="-10" dirty="0">
                <a:solidFill>
                  <a:srgbClr val="575757"/>
                </a:solidFill>
                <a:latin typeface="Courier New"/>
                <a:cs typeface="Courier New"/>
              </a:rPr>
              <a:t>"Hits"  "CRuns"  "PutOuts"</a:t>
            </a:r>
            <a:endParaRPr sz="1784">
              <a:latin typeface="Courier New"/>
              <a:cs typeface="Courier New"/>
            </a:endParaRPr>
          </a:p>
        </p:txBody>
      </p:sp>
      <p:sp>
        <p:nvSpPr>
          <p:cNvPr id="13" name="object 13"/>
          <p:cNvSpPr txBox="1"/>
          <p:nvPr/>
        </p:nvSpPr>
        <p:spPr>
          <a:xfrm>
            <a:off x="8871037" y="5784602"/>
            <a:ext cx="1269674" cy="298705"/>
          </a:xfrm>
          <a:prstGeom prst="rect">
            <a:avLst/>
          </a:prstGeom>
        </p:spPr>
        <p:txBody>
          <a:bodyPr vert="horz" wrap="square" lIns="0" tIns="23909" rIns="0" bIns="0" rtlCol="0">
            <a:spAutoFit/>
          </a:bodyPr>
          <a:lstStyle/>
          <a:p>
            <a:pPr marL="25168">
              <a:spcBef>
                <a:spcPts val="188"/>
              </a:spcBef>
            </a:pPr>
            <a:r>
              <a:rPr sz="1784" spc="-10" dirty="0">
                <a:solidFill>
                  <a:srgbClr val="575757"/>
                </a:solidFill>
                <a:latin typeface="Courier New"/>
                <a:cs typeface="Courier New"/>
              </a:rPr>
              <a:t>"Assists"</a:t>
            </a:r>
            <a:endParaRPr sz="1784">
              <a:latin typeface="Courier New"/>
              <a:cs typeface="Courier New"/>
            </a:endParaRPr>
          </a:p>
        </p:txBody>
      </p:sp>
      <p:sp>
        <p:nvSpPr>
          <p:cNvPr id="14" name="object 14"/>
          <p:cNvSpPr txBox="1"/>
          <p:nvPr/>
        </p:nvSpPr>
        <p:spPr>
          <a:xfrm>
            <a:off x="2101321" y="5508799"/>
            <a:ext cx="2758300" cy="847830"/>
          </a:xfrm>
          <a:prstGeom prst="rect">
            <a:avLst/>
          </a:prstGeom>
        </p:spPr>
        <p:txBody>
          <a:bodyPr vert="horz" wrap="square" lIns="0" tIns="23909" rIns="0" bIns="0" rtlCol="0">
            <a:spAutoFit/>
          </a:bodyPr>
          <a:lstStyle/>
          <a:p>
            <a:pPr marL="25168">
              <a:spcBef>
                <a:spcPts val="188"/>
              </a:spcBef>
              <a:tabLst>
                <a:tab pos="566271" algn="l"/>
              </a:tabLst>
            </a:pPr>
            <a:r>
              <a:rPr sz="1784" spc="-10" dirty="0">
                <a:solidFill>
                  <a:srgbClr val="575757"/>
                </a:solidFill>
                <a:latin typeface="Courier New"/>
                <a:cs typeface="Courier New"/>
              </a:rPr>
              <a:t>##	[6]</a:t>
            </a:r>
            <a:r>
              <a:rPr sz="1784" spc="-40" dirty="0">
                <a:solidFill>
                  <a:srgbClr val="575757"/>
                </a:solidFill>
                <a:latin typeface="Courier New"/>
                <a:cs typeface="Courier New"/>
              </a:rPr>
              <a:t> </a:t>
            </a:r>
            <a:r>
              <a:rPr sz="1784" spc="-10" dirty="0">
                <a:solidFill>
                  <a:srgbClr val="575757"/>
                </a:solidFill>
                <a:latin typeface="Courier New"/>
                <a:cs typeface="Courier New"/>
              </a:rPr>
              <a:t>"Years"</a:t>
            </a:r>
            <a:endParaRPr sz="1784" dirty="0">
              <a:latin typeface="Courier New"/>
              <a:cs typeface="Courier New"/>
            </a:endParaRPr>
          </a:p>
          <a:p>
            <a:pPr marL="25168">
              <a:spcBef>
                <a:spcPts val="30"/>
              </a:spcBef>
            </a:pPr>
            <a:r>
              <a:rPr sz="1784" spc="-10" dirty="0">
                <a:solidFill>
                  <a:srgbClr val="575757"/>
                </a:solidFill>
                <a:latin typeface="Courier New"/>
                <a:cs typeface="Courier New"/>
              </a:rPr>
              <a:t>## [11]</a:t>
            </a:r>
            <a:r>
              <a:rPr sz="1784" spc="-59" dirty="0">
                <a:solidFill>
                  <a:srgbClr val="575757"/>
                </a:solidFill>
                <a:latin typeface="Courier New"/>
                <a:cs typeface="Courier New"/>
              </a:rPr>
              <a:t> </a:t>
            </a:r>
            <a:r>
              <a:rPr sz="1784" spc="-10" dirty="0">
                <a:solidFill>
                  <a:srgbClr val="575757"/>
                </a:solidFill>
                <a:latin typeface="Courier New"/>
                <a:cs typeface="Courier New"/>
              </a:rPr>
              <a:t>"LeagueN"</a:t>
            </a:r>
            <a:endParaRPr sz="1784" dirty="0">
              <a:latin typeface="Courier New"/>
              <a:cs typeface="Courier New"/>
            </a:endParaRPr>
          </a:p>
          <a:p>
            <a:pPr marL="25168">
              <a:spcBef>
                <a:spcPts val="30"/>
              </a:spcBef>
            </a:pPr>
            <a:r>
              <a:rPr sz="1784" spc="-10" dirty="0">
                <a:solidFill>
                  <a:srgbClr val="575757"/>
                </a:solidFill>
                <a:latin typeface="Courier New"/>
                <a:cs typeface="Courier New"/>
              </a:rPr>
              <a:t>## [16]</a:t>
            </a:r>
            <a:r>
              <a:rPr sz="1784" spc="-99" dirty="0">
                <a:solidFill>
                  <a:srgbClr val="575757"/>
                </a:solidFill>
                <a:latin typeface="Courier New"/>
                <a:cs typeface="Courier New"/>
              </a:rPr>
              <a:t> </a:t>
            </a:r>
            <a:r>
              <a:rPr sz="1784" spc="-10" dirty="0">
                <a:solidFill>
                  <a:srgbClr val="575757"/>
                </a:solidFill>
                <a:latin typeface="Courier New"/>
                <a:cs typeface="Courier New"/>
              </a:rPr>
              <a:t>"NewLeagueN"</a:t>
            </a:r>
            <a:endParaRPr sz="1784" dirty="0">
              <a:latin typeface="Courier New"/>
              <a:cs typeface="Courier New"/>
            </a:endParaRPr>
          </a:p>
        </p:txBody>
      </p:sp>
      <p:sp>
        <p:nvSpPr>
          <p:cNvPr id="21" name="object 2">
            <a:extLst>
              <a:ext uri="{FF2B5EF4-FFF2-40B4-BE49-F238E27FC236}">
                <a16:creationId xmlns:a16="http://schemas.microsoft.com/office/drawing/2014/main" id="{67A46561-5BCC-459E-B305-D13017BC363C}"/>
              </a:ext>
            </a:extLst>
          </p:cNvPr>
          <p:cNvSpPr txBox="1">
            <a:spLocks noGrp="1"/>
          </p:cNvSpPr>
          <p:nvPr>
            <p:ph type="title"/>
          </p:nvPr>
        </p:nvSpPr>
        <p:spPr>
          <a:xfrm>
            <a:off x="1847169" y="1120024"/>
            <a:ext cx="7941438" cy="392203"/>
          </a:xfrm>
          <a:prstGeom prst="rect">
            <a:avLst/>
          </a:prstGeom>
        </p:spPr>
        <p:txBody>
          <a:bodyPr vert="horz" wrap="square" lIns="0" tIns="22650" rIns="0" bIns="0" rtlCol="0" anchor="ctr">
            <a:spAutoFit/>
          </a:bodyPr>
          <a:lstStyle/>
          <a:p>
            <a:pPr marL="25168">
              <a:lnSpc>
                <a:spcPct val="100000"/>
              </a:lnSpc>
              <a:spcBef>
                <a:spcPts val="178"/>
              </a:spcBef>
            </a:pPr>
            <a:r>
              <a:rPr sz="2400" b="1" spc="-30" dirty="0"/>
              <a:t>Parameter</a:t>
            </a:r>
            <a:r>
              <a:rPr sz="2400" b="1" spc="-89" dirty="0"/>
              <a:t> </a:t>
            </a:r>
            <a:r>
              <a:rPr sz="2400" b="1" spc="-69" dirty="0"/>
              <a:t>Tuning</a:t>
            </a:r>
          </a:p>
        </p:txBody>
      </p:sp>
      <p:sp>
        <p:nvSpPr>
          <p:cNvPr id="22" name="object 357">
            <a:extLst>
              <a:ext uri="{FF2B5EF4-FFF2-40B4-BE49-F238E27FC236}">
                <a16:creationId xmlns:a16="http://schemas.microsoft.com/office/drawing/2014/main" id="{8CC3CE18-979B-4BA8-A55B-7B3832E1927C}"/>
              </a:ext>
            </a:extLst>
          </p:cNvPr>
          <p:cNvSpPr txBox="1"/>
          <p:nvPr/>
        </p:nvSpPr>
        <p:spPr>
          <a:xfrm>
            <a:off x="1647683" y="237205"/>
            <a:ext cx="8896634" cy="705063"/>
          </a:xfrm>
          <a:prstGeom prst="rect">
            <a:avLst/>
          </a:prstGeom>
          <a:ln w="28575">
            <a:solidFill>
              <a:schemeClr val="accent2"/>
            </a:solidFill>
          </a:ln>
        </p:spPr>
        <p:txBody>
          <a:bodyPr vert="horz" wrap="square" lIns="0" tIns="27684" rIns="0" bIns="0" rtlCol="0">
            <a:spAutoFit/>
          </a:bodyPr>
          <a:lstStyle/>
          <a:p>
            <a:pPr marL="25168" algn="ctr">
              <a:spcBef>
                <a:spcPts val="218"/>
              </a:spcBef>
            </a:pPr>
            <a:r>
              <a:rPr lang="en-US" sz="4400" b="1" u="sng" spc="30" dirty="0">
                <a:latin typeface="+mj-lt"/>
                <a:cs typeface="Arial"/>
                <a:hlinkClick r:id="rId2" action="ppaction://hlinksldjump">
                  <a:extLst>
                    <a:ext uri="{A12FA001-AC4F-418D-AE19-62706E023703}">
                      <ahyp:hlinkClr xmlns:ahyp="http://schemas.microsoft.com/office/drawing/2018/hyperlinkcolor" val="tx"/>
                    </a:ext>
                  </a:extLst>
                </a:hlinkClick>
              </a:rPr>
              <a:t>REGULARIZATION: </a:t>
            </a:r>
            <a:r>
              <a:rPr lang="en-US" sz="4400" b="1" u="sng" spc="30" dirty="0">
                <a:latin typeface="+mj-lt"/>
                <a:cs typeface="Arial"/>
              </a:rPr>
              <a:t>LASSO</a:t>
            </a:r>
            <a:r>
              <a:rPr lang="en-US" sz="4400" b="1" u="sng" spc="59" dirty="0">
                <a:latin typeface="+mj-lt"/>
                <a:cs typeface="Arial"/>
                <a:hlinkClick r:id="" action="ppaction://noaction">
                  <a:extLst>
                    <a:ext uri="{A12FA001-AC4F-418D-AE19-62706E023703}">
                      <ahyp:hlinkClr xmlns:ahyp="http://schemas.microsoft.com/office/drawing/2018/hyperlinkcolor" val="tx"/>
                    </a:ext>
                  </a:extLst>
                </a:hlinkClick>
              </a:rPr>
              <a:t> </a:t>
            </a:r>
            <a:r>
              <a:rPr lang="en-US" sz="4400" b="1" u="sng" spc="30" dirty="0">
                <a:latin typeface="+mj-lt"/>
                <a:cs typeface="Arial"/>
                <a:hlinkClick r:id="" action="ppaction://noaction">
                  <a:extLst>
                    <a:ext uri="{A12FA001-AC4F-418D-AE19-62706E023703}">
                      <ahyp:hlinkClr xmlns:ahyp="http://schemas.microsoft.com/office/drawing/2018/hyperlinkcolor" val="tx"/>
                    </a:ext>
                  </a:extLst>
                </a:hlinkClick>
              </a:rPr>
              <a:t>REGRESSION</a:t>
            </a:r>
            <a:endParaRPr lang="en-US" sz="4400" b="1" u="sng" dirty="0">
              <a:latin typeface="+mj-lt"/>
              <a:cs typeface="Arial"/>
            </a:endParaRPr>
          </a:p>
        </p:txBody>
      </p:sp>
      <p:pic>
        <p:nvPicPr>
          <p:cNvPr id="24" name="Picture 2" descr="Image result for rutgers university logo">
            <a:extLst>
              <a:ext uri="{FF2B5EF4-FFF2-40B4-BE49-F238E27FC236}">
                <a16:creationId xmlns:a16="http://schemas.microsoft.com/office/drawing/2014/main" id="{E382F036-D5CF-474B-B656-B399DC670B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object 260"/>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35</a:t>
            </a:fld>
            <a:endParaRPr dirty="0"/>
          </a:p>
        </p:txBody>
      </p:sp>
      <p:sp>
        <p:nvSpPr>
          <p:cNvPr id="3" name="object 3"/>
          <p:cNvSpPr txBox="1"/>
          <p:nvPr/>
        </p:nvSpPr>
        <p:spPr>
          <a:xfrm>
            <a:off x="2072896" y="1224736"/>
            <a:ext cx="7644468" cy="299870"/>
          </a:xfrm>
          <a:prstGeom prst="rect">
            <a:avLst/>
          </a:prstGeom>
        </p:spPr>
        <p:txBody>
          <a:bodyPr vert="horz" wrap="square" lIns="0" tIns="22650" rIns="0" bIns="0" rtlCol="0">
            <a:spAutoFit/>
          </a:bodyPr>
          <a:lstStyle/>
          <a:p>
            <a:pPr marL="336085" indent="-285750">
              <a:spcBef>
                <a:spcPts val="178"/>
              </a:spcBef>
              <a:buFont typeface="Arial" panose="020B0604020202020204" pitchFamily="34" charset="0"/>
              <a:buChar char="•"/>
            </a:pPr>
            <a:r>
              <a:rPr spc="-20" dirty="0">
                <a:cs typeface="Courier New"/>
              </a:rPr>
              <a:t>plot(cv.model) </a:t>
            </a:r>
            <a:r>
              <a:rPr spc="30" dirty="0">
                <a:solidFill>
                  <a:srgbClr val="1F598C"/>
                </a:solidFill>
                <a:cs typeface="Arial"/>
              </a:rPr>
              <a:t>compares </a:t>
            </a:r>
            <a:r>
              <a:rPr spc="20" dirty="0">
                <a:solidFill>
                  <a:srgbClr val="1F598C"/>
                </a:solidFill>
                <a:cs typeface="Arial"/>
              </a:rPr>
              <a:t>the </a:t>
            </a:r>
            <a:r>
              <a:rPr spc="30" dirty="0">
                <a:solidFill>
                  <a:srgbClr val="1F598C"/>
                </a:solidFill>
                <a:cs typeface="Arial"/>
              </a:rPr>
              <a:t>means squared </a:t>
            </a:r>
            <a:r>
              <a:rPr spc="20" dirty="0">
                <a:solidFill>
                  <a:srgbClr val="1F598C"/>
                </a:solidFill>
                <a:cs typeface="Arial"/>
              </a:rPr>
              <a:t>error </a:t>
            </a:r>
            <a:r>
              <a:rPr spc="30" dirty="0">
                <a:solidFill>
                  <a:srgbClr val="1F598C"/>
                </a:solidFill>
                <a:cs typeface="Arial"/>
              </a:rPr>
              <a:t>across</a:t>
            </a:r>
            <a:r>
              <a:rPr lang="en-US" spc="30" dirty="0">
                <a:solidFill>
                  <a:srgbClr val="1F598C"/>
                </a:solidFill>
                <a:cs typeface="Arial"/>
              </a:rPr>
              <a:t> </a:t>
            </a:r>
            <a:r>
              <a:rPr spc="-357" dirty="0">
                <a:solidFill>
                  <a:srgbClr val="1F598C"/>
                </a:solidFill>
                <a:cs typeface="Arial"/>
              </a:rPr>
              <a:t> </a:t>
            </a:r>
            <a:r>
              <a:rPr lang="en-US" spc="-357" dirty="0">
                <a:solidFill>
                  <a:srgbClr val="1F598C"/>
                </a:solidFill>
                <a:cs typeface="Arial"/>
              </a:rPr>
              <a:t> </a:t>
            </a:r>
            <a:r>
              <a:rPr i="1" spc="168" dirty="0">
                <a:solidFill>
                  <a:srgbClr val="1F598C"/>
                </a:solidFill>
                <a:cs typeface="Calibri"/>
              </a:rPr>
              <a:t>λ</a:t>
            </a:r>
            <a:endParaRPr dirty="0">
              <a:cs typeface="Calibri"/>
            </a:endParaRPr>
          </a:p>
        </p:txBody>
      </p:sp>
      <p:sp>
        <p:nvSpPr>
          <p:cNvPr id="4" name="object 4"/>
          <p:cNvSpPr txBox="1"/>
          <p:nvPr/>
        </p:nvSpPr>
        <p:spPr>
          <a:xfrm>
            <a:off x="2383190" y="1585189"/>
            <a:ext cx="7877262" cy="270587"/>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plot</a:t>
            </a:r>
            <a:r>
              <a:rPr sz="1784" spc="-10" dirty="0">
                <a:solidFill>
                  <a:srgbClr val="575757"/>
                </a:solidFill>
                <a:latin typeface="Courier New"/>
                <a:cs typeface="Courier New"/>
              </a:rPr>
              <a:t>(cv.lasso)</a:t>
            </a:r>
            <a:endParaRPr sz="1784" dirty="0">
              <a:latin typeface="Courier New"/>
              <a:cs typeface="Courier New"/>
            </a:endParaRPr>
          </a:p>
        </p:txBody>
      </p:sp>
      <p:sp>
        <p:nvSpPr>
          <p:cNvPr id="5" name="object 5"/>
          <p:cNvSpPr/>
          <p:nvPr/>
        </p:nvSpPr>
        <p:spPr>
          <a:xfrm>
            <a:off x="4604595" y="4731953"/>
            <a:ext cx="2752008" cy="0"/>
          </a:xfrm>
          <a:custGeom>
            <a:avLst/>
            <a:gdLst/>
            <a:ahLst/>
            <a:cxnLst/>
            <a:rect l="l" t="t" r="r" b="b"/>
            <a:pathLst>
              <a:path w="1388745">
                <a:moveTo>
                  <a:pt x="0" y="0"/>
                </a:moveTo>
                <a:lnTo>
                  <a:pt x="1388654" y="0"/>
                </a:lnTo>
              </a:path>
            </a:pathLst>
          </a:custGeom>
          <a:ln w="5076">
            <a:solidFill>
              <a:srgbClr val="000000"/>
            </a:solidFill>
          </a:ln>
        </p:spPr>
        <p:txBody>
          <a:bodyPr wrap="square" lIns="0" tIns="0" rIns="0" bIns="0" rtlCol="0"/>
          <a:lstStyle/>
          <a:p>
            <a:endParaRPr sz="3567"/>
          </a:p>
        </p:txBody>
      </p:sp>
      <p:sp>
        <p:nvSpPr>
          <p:cNvPr id="6" name="object 6"/>
          <p:cNvSpPr/>
          <p:nvPr/>
        </p:nvSpPr>
        <p:spPr>
          <a:xfrm>
            <a:off x="4604594"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7" name="object 7"/>
          <p:cNvSpPr/>
          <p:nvPr/>
        </p:nvSpPr>
        <p:spPr>
          <a:xfrm>
            <a:off x="5063344"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8" name="object 8"/>
          <p:cNvSpPr/>
          <p:nvPr/>
        </p:nvSpPr>
        <p:spPr>
          <a:xfrm>
            <a:off x="5521961"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9" name="object 9"/>
          <p:cNvSpPr/>
          <p:nvPr/>
        </p:nvSpPr>
        <p:spPr>
          <a:xfrm>
            <a:off x="5980577"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0" name="object 10"/>
          <p:cNvSpPr/>
          <p:nvPr/>
        </p:nvSpPr>
        <p:spPr>
          <a:xfrm>
            <a:off x="6439192"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1" name="object 11"/>
          <p:cNvSpPr/>
          <p:nvPr/>
        </p:nvSpPr>
        <p:spPr>
          <a:xfrm>
            <a:off x="6897808"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2" name="object 12"/>
          <p:cNvSpPr/>
          <p:nvPr/>
        </p:nvSpPr>
        <p:spPr>
          <a:xfrm>
            <a:off x="7356424" y="4731954"/>
            <a:ext cx="0" cy="96893"/>
          </a:xfrm>
          <a:custGeom>
            <a:avLst/>
            <a:gdLst/>
            <a:ahLst/>
            <a:cxnLst/>
            <a:rect l="l" t="t" r="r" b="b"/>
            <a:pathLst>
              <a:path h="48894">
                <a:moveTo>
                  <a:pt x="0" y="0"/>
                </a:moveTo>
                <a:lnTo>
                  <a:pt x="0" y="48736"/>
                </a:lnTo>
              </a:path>
            </a:pathLst>
          </a:custGeom>
          <a:ln w="5076">
            <a:solidFill>
              <a:srgbClr val="000000"/>
            </a:solidFill>
          </a:ln>
        </p:spPr>
        <p:txBody>
          <a:bodyPr wrap="square" lIns="0" tIns="0" rIns="0" bIns="0" rtlCol="0"/>
          <a:lstStyle/>
          <a:p>
            <a:endParaRPr sz="3567"/>
          </a:p>
        </p:txBody>
      </p:sp>
      <p:sp>
        <p:nvSpPr>
          <p:cNvPr id="13" name="object 13"/>
          <p:cNvSpPr txBox="1"/>
          <p:nvPr/>
        </p:nvSpPr>
        <p:spPr>
          <a:xfrm>
            <a:off x="4487678" y="4893506"/>
            <a:ext cx="646791" cy="218577"/>
          </a:xfrm>
          <a:prstGeom prst="rect">
            <a:avLst/>
          </a:prstGeom>
        </p:spPr>
        <p:txBody>
          <a:bodyPr vert="horz" wrap="square" lIns="0" tIns="35234" rIns="0" bIns="0" rtlCol="0">
            <a:spAutoFit/>
          </a:bodyPr>
          <a:lstStyle/>
          <a:p>
            <a:pPr marL="25168">
              <a:spcBef>
                <a:spcPts val="277"/>
              </a:spcBef>
              <a:tabLst>
                <a:tab pos="529778" algn="l"/>
              </a:tabLst>
            </a:pPr>
            <a:r>
              <a:rPr sz="1189" spc="40" dirty="0">
                <a:latin typeface="Arial"/>
                <a:cs typeface="Arial"/>
              </a:rPr>
              <a:t>−1	0</a:t>
            </a:r>
            <a:endParaRPr sz="1189">
              <a:latin typeface="Arial"/>
              <a:cs typeface="Arial"/>
            </a:endParaRPr>
          </a:p>
        </p:txBody>
      </p:sp>
      <p:sp>
        <p:nvSpPr>
          <p:cNvPr id="14" name="object 14"/>
          <p:cNvSpPr txBox="1"/>
          <p:nvPr/>
        </p:nvSpPr>
        <p:spPr>
          <a:xfrm>
            <a:off x="5451991" y="4893506"/>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1</a:t>
            </a:r>
            <a:endParaRPr sz="1189">
              <a:latin typeface="Arial"/>
              <a:cs typeface="Arial"/>
            </a:endParaRPr>
          </a:p>
        </p:txBody>
      </p:sp>
      <p:sp>
        <p:nvSpPr>
          <p:cNvPr id="15" name="object 15"/>
          <p:cNvSpPr txBox="1"/>
          <p:nvPr/>
        </p:nvSpPr>
        <p:spPr>
          <a:xfrm>
            <a:off x="6827973" y="4893506"/>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4</a:t>
            </a:r>
            <a:endParaRPr sz="1189">
              <a:latin typeface="Arial"/>
              <a:cs typeface="Arial"/>
            </a:endParaRPr>
          </a:p>
        </p:txBody>
      </p:sp>
      <p:sp>
        <p:nvSpPr>
          <p:cNvPr id="16" name="object 16"/>
          <p:cNvSpPr txBox="1"/>
          <p:nvPr/>
        </p:nvSpPr>
        <p:spPr>
          <a:xfrm>
            <a:off x="7286590" y="4893506"/>
            <a:ext cx="140935"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5</a:t>
            </a:r>
            <a:endParaRPr sz="1189">
              <a:latin typeface="Arial"/>
              <a:cs typeface="Arial"/>
            </a:endParaRPr>
          </a:p>
        </p:txBody>
      </p:sp>
      <p:sp>
        <p:nvSpPr>
          <p:cNvPr id="17" name="object 17"/>
          <p:cNvSpPr/>
          <p:nvPr/>
        </p:nvSpPr>
        <p:spPr>
          <a:xfrm>
            <a:off x="4482797" y="2523650"/>
            <a:ext cx="0" cy="2027200"/>
          </a:xfrm>
          <a:custGeom>
            <a:avLst/>
            <a:gdLst/>
            <a:ahLst/>
            <a:cxnLst/>
            <a:rect l="l" t="t" r="r" b="b"/>
            <a:pathLst>
              <a:path h="1022985">
                <a:moveTo>
                  <a:pt x="0" y="1022385"/>
                </a:moveTo>
                <a:lnTo>
                  <a:pt x="0" y="0"/>
                </a:lnTo>
              </a:path>
            </a:pathLst>
          </a:custGeom>
          <a:ln w="5076">
            <a:solidFill>
              <a:srgbClr val="000000"/>
            </a:solidFill>
          </a:ln>
        </p:spPr>
        <p:txBody>
          <a:bodyPr wrap="square" lIns="0" tIns="0" rIns="0" bIns="0" rtlCol="0"/>
          <a:lstStyle/>
          <a:p>
            <a:endParaRPr sz="3567"/>
          </a:p>
        </p:txBody>
      </p:sp>
      <p:sp>
        <p:nvSpPr>
          <p:cNvPr id="18" name="object 18"/>
          <p:cNvSpPr/>
          <p:nvPr/>
        </p:nvSpPr>
        <p:spPr>
          <a:xfrm>
            <a:off x="4386220" y="4549661"/>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19" name="object 19"/>
          <p:cNvSpPr/>
          <p:nvPr/>
        </p:nvSpPr>
        <p:spPr>
          <a:xfrm>
            <a:off x="4386220" y="4212038"/>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0" name="object 20"/>
          <p:cNvSpPr/>
          <p:nvPr/>
        </p:nvSpPr>
        <p:spPr>
          <a:xfrm>
            <a:off x="4386220" y="3874279"/>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1" name="object 21"/>
          <p:cNvSpPr/>
          <p:nvPr/>
        </p:nvSpPr>
        <p:spPr>
          <a:xfrm>
            <a:off x="4386220" y="3536655"/>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2" name="object 22"/>
          <p:cNvSpPr/>
          <p:nvPr/>
        </p:nvSpPr>
        <p:spPr>
          <a:xfrm>
            <a:off x="4386220" y="3198896"/>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3" name="object 23"/>
          <p:cNvSpPr/>
          <p:nvPr/>
        </p:nvSpPr>
        <p:spPr>
          <a:xfrm>
            <a:off x="4386220" y="2861273"/>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4" name="object 24"/>
          <p:cNvSpPr/>
          <p:nvPr/>
        </p:nvSpPr>
        <p:spPr>
          <a:xfrm>
            <a:off x="4386220" y="2523649"/>
            <a:ext cx="96893" cy="0"/>
          </a:xfrm>
          <a:custGeom>
            <a:avLst/>
            <a:gdLst/>
            <a:ahLst/>
            <a:cxnLst/>
            <a:rect l="l" t="t" r="r" b="b"/>
            <a:pathLst>
              <a:path w="48895">
                <a:moveTo>
                  <a:pt x="48736" y="0"/>
                </a:moveTo>
                <a:lnTo>
                  <a:pt x="0" y="0"/>
                </a:lnTo>
              </a:path>
            </a:pathLst>
          </a:custGeom>
          <a:ln w="5076">
            <a:solidFill>
              <a:srgbClr val="000000"/>
            </a:solidFill>
          </a:ln>
        </p:spPr>
        <p:txBody>
          <a:bodyPr wrap="square" lIns="0" tIns="0" rIns="0" bIns="0" rtlCol="0"/>
          <a:lstStyle/>
          <a:p>
            <a:endParaRPr sz="3567"/>
          </a:p>
        </p:txBody>
      </p:sp>
      <p:sp>
        <p:nvSpPr>
          <p:cNvPr id="25" name="object 25"/>
          <p:cNvSpPr txBox="1"/>
          <p:nvPr/>
        </p:nvSpPr>
        <p:spPr>
          <a:xfrm>
            <a:off x="4080124" y="2229765"/>
            <a:ext cx="182999" cy="2613590"/>
          </a:xfrm>
          <a:prstGeom prst="rect">
            <a:avLst/>
          </a:prstGeom>
        </p:spPr>
        <p:txBody>
          <a:bodyPr vert="vert270" wrap="square" lIns="0" tIns="20134" rIns="0" bIns="0" rtlCol="0">
            <a:spAutoFit/>
          </a:bodyPr>
          <a:lstStyle/>
          <a:p>
            <a:pPr marL="25168">
              <a:spcBef>
                <a:spcPts val="159"/>
              </a:spcBef>
            </a:pPr>
            <a:r>
              <a:rPr sz="1189" spc="40" dirty="0">
                <a:latin typeface="Arial"/>
                <a:cs typeface="Arial"/>
              </a:rPr>
              <a:t>100000 140000 180000</a:t>
            </a:r>
            <a:r>
              <a:rPr sz="1189" spc="218" dirty="0">
                <a:latin typeface="Arial"/>
                <a:cs typeface="Arial"/>
              </a:rPr>
              <a:t> </a:t>
            </a:r>
            <a:r>
              <a:rPr sz="1189" spc="40" dirty="0">
                <a:latin typeface="Arial"/>
                <a:cs typeface="Arial"/>
              </a:rPr>
              <a:t>220000</a:t>
            </a:r>
            <a:endParaRPr sz="1189">
              <a:latin typeface="Arial"/>
              <a:cs typeface="Arial"/>
            </a:endParaRPr>
          </a:p>
        </p:txBody>
      </p:sp>
      <p:sp>
        <p:nvSpPr>
          <p:cNvPr id="26" name="object 26"/>
          <p:cNvSpPr/>
          <p:nvPr/>
        </p:nvSpPr>
        <p:spPr>
          <a:xfrm>
            <a:off x="4482798" y="2240218"/>
            <a:ext cx="3226404" cy="2492789"/>
          </a:xfrm>
          <a:custGeom>
            <a:avLst/>
            <a:gdLst/>
            <a:ahLst/>
            <a:cxnLst/>
            <a:rect l="l" t="t" r="r" b="b"/>
            <a:pathLst>
              <a:path w="1628139" h="1257935">
                <a:moveTo>
                  <a:pt x="0" y="1257404"/>
                </a:moveTo>
                <a:lnTo>
                  <a:pt x="1627802" y="1257404"/>
                </a:lnTo>
                <a:lnTo>
                  <a:pt x="1627802" y="0"/>
                </a:lnTo>
                <a:lnTo>
                  <a:pt x="0" y="0"/>
                </a:lnTo>
                <a:lnTo>
                  <a:pt x="0" y="1257404"/>
                </a:lnTo>
              </a:path>
            </a:pathLst>
          </a:custGeom>
          <a:ln w="5076">
            <a:solidFill>
              <a:srgbClr val="000000"/>
            </a:solidFill>
          </a:ln>
        </p:spPr>
        <p:txBody>
          <a:bodyPr wrap="square" lIns="0" tIns="0" rIns="0" bIns="0" rtlCol="0"/>
          <a:lstStyle/>
          <a:p>
            <a:endParaRPr sz="3567"/>
          </a:p>
        </p:txBody>
      </p:sp>
      <p:sp>
        <p:nvSpPr>
          <p:cNvPr id="27" name="object 27"/>
          <p:cNvSpPr txBox="1"/>
          <p:nvPr/>
        </p:nvSpPr>
        <p:spPr>
          <a:xfrm>
            <a:off x="5588210" y="4891286"/>
            <a:ext cx="955087" cy="615032"/>
          </a:xfrm>
          <a:prstGeom prst="rect">
            <a:avLst/>
          </a:prstGeom>
        </p:spPr>
        <p:txBody>
          <a:bodyPr vert="horz" wrap="square" lIns="0" tIns="35234" rIns="0" bIns="0" rtlCol="0">
            <a:spAutoFit/>
          </a:bodyPr>
          <a:lstStyle/>
          <a:p>
            <a:pPr marR="72986" algn="r">
              <a:spcBef>
                <a:spcPts val="277"/>
              </a:spcBef>
              <a:tabLst>
                <a:tab pos="458050" algn="l"/>
              </a:tabLst>
            </a:pPr>
            <a:r>
              <a:rPr sz="1189" spc="40" dirty="0">
                <a:latin typeface="Arial"/>
                <a:cs typeface="Arial"/>
              </a:rPr>
              <a:t>2	3</a:t>
            </a:r>
            <a:endParaRPr sz="1189" dirty="0">
              <a:latin typeface="Arial"/>
              <a:cs typeface="Arial"/>
            </a:endParaRPr>
          </a:p>
          <a:p>
            <a:pPr>
              <a:spcBef>
                <a:spcPts val="10"/>
              </a:spcBef>
            </a:pPr>
            <a:endParaRPr sz="1387" dirty="0">
              <a:latin typeface="Times New Roman"/>
              <a:cs typeface="Times New Roman"/>
            </a:endParaRPr>
          </a:p>
          <a:p>
            <a:pPr marR="10067" algn="r">
              <a:spcBef>
                <a:spcPts val="10"/>
              </a:spcBef>
            </a:pPr>
            <a:r>
              <a:rPr sz="1189" spc="40" dirty="0">
                <a:latin typeface="Arial"/>
                <a:cs typeface="Arial"/>
              </a:rPr>
              <a:t>log(Lambda)</a:t>
            </a:r>
            <a:endParaRPr sz="1189" dirty="0">
              <a:latin typeface="Arial"/>
              <a:cs typeface="Arial"/>
            </a:endParaRPr>
          </a:p>
        </p:txBody>
      </p:sp>
      <p:sp>
        <p:nvSpPr>
          <p:cNvPr id="28" name="object 28"/>
          <p:cNvSpPr/>
          <p:nvPr/>
        </p:nvSpPr>
        <p:spPr>
          <a:xfrm>
            <a:off x="7589018" y="2332503"/>
            <a:ext cx="0" cy="820443"/>
          </a:xfrm>
          <a:custGeom>
            <a:avLst/>
            <a:gdLst/>
            <a:ahLst/>
            <a:cxnLst/>
            <a:rect l="l" t="t" r="r" b="b"/>
            <a:pathLst>
              <a:path h="414019">
                <a:moveTo>
                  <a:pt x="0" y="0"/>
                </a:moveTo>
                <a:lnTo>
                  <a:pt x="0" y="413719"/>
                </a:lnTo>
              </a:path>
            </a:pathLst>
          </a:custGeom>
          <a:ln w="5076">
            <a:solidFill>
              <a:srgbClr val="A9A9A9"/>
            </a:solidFill>
          </a:ln>
        </p:spPr>
        <p:txBody>
          <a:bodyPr wrap="square" lIns="0" tIns="0" rIns="0" bIns="0" rtlCol="0"/>
          <a:lstStyle/>
          <a:p>
            <a:endParaRPr sz="3567"/>
          </a:p>
        </p:txBody>
      </p:sp>
      <p:sp>
        <p:nvSpPr>
          <p:cNvPr id="29" name="object 29"/>
          <p:cNvSpPr/>
          <p:nvPr/>
        </p:nvSpPr>
        <p:spPr>
          <a:xfrm>
            <a:off x="7546363" y="2465299"/>
            <a:ext cx="0" cy="810377"/>
          </a:xfrm>
          <a:custGeom>
            <a:avLst/>
            <a:gdLst/>
            <a:ahLst/>
            <a:cxnLst/>
            <a:rect l="l" t="t" r="r" b="b"/>
            <a:pathLst>
              <a:path h="408940">
                <a:moveTo>
                  <a:pt x="0" y="0"/>
                </a:moveTo>
                <a:lnTo>
                  <a:pt x="0" y="408845"/>
                </a:lnTo>
              </a:path>
            </a:pathLst>
          </a:custGeom>
          <a:ln w="5076">
            <a:solidFill>
              <a:srgbClr val="A9A9A9"/>
            </a:solidFill>
          </a:ln>
        </p:spPr>
        <p:txBody>
          <a:bodyPr wrap="square" lIns="0" tIns="0" rIns="0" bIns="0" rtlCol="0"/>
          <a:lstStyle/>
          <a:p>
            <a:endParaRPr sz="3567"/>
          </a:p>
        </p:txBody>
      </p:sp>
      <p:sp>
        <p:nvSpPr>
          <p:cNvPr id="30" name="object 30"/>
          <p:cNvSpPr/>
          <p:nvPr/>
        </p:nvSpPr>
        <p:spPr>
          <a:xfrm>
            <a:off x="7503706" y="2616204"/>
            <a:ext cx="0" cy="777659"/>
          </a:xfrm>
          <a:custGeom>
            <a:avLst/>
            <a:gdLst/>
            <a:ahLst/>
            <a:cxnLst/>
            <a:rect l="l" t="t" r="r" b="b"/>
            <a:pathLst>
              <a:path h="392430">
                <a:moveTo>
                  <a:pt x="0" y="0"/>
                </a:moveTo>
                <a:lnTo>
                  <a:pt x="0" y="392329"/>
                </a:lnTo>
              </a:path>
            </a:pathLst>
          </a:custGeom>
          <a:ln w="5076">
            <a:solidFill>
              <a:srgbClr val="A9A9A9"/>
            </a:solidFill>
          </a:ln>
        </p:spPr>
        <p:txBody>
          <a:bodyPr wrap="square" lIns="0" tIns="0" rIns="0" bIns="0" rtlCol="0"/>
          <a:lstStyle/>
          <a:p>
            <a:endParaRPr sz="3567"/>
          </a:p>
        </p:txBody>
      </p:sp>
      <p:sp>
        <p:nvSpPr>
          <p:cNvPr id="31" name="object 31"/>
          <p:cNvSpPr/>
          <p:nvPr/>
        </p:nvSpPr>
        <p:spPr>
          <a:xfrm>
            <a:off x="7461051" y="2750074"/>
            <a:ext cx="0" cy="747459"/>
          </a:xfrm>
          <a:custGeom>
            <a:avLst/>
            <a:gdLst/>
            <a:ahLst/>
            <a:cxnLst/>
            <a:rect l="l" t="t" r="r" b="b"/>
            <a:pathLst>
              <a:path h="377189">
                <a:moveTo>
                  <a:pt x="0" y="0"/>
                </a:moveTo>
                <a:lnTo>
                  <a:pt x="0" y="377099"/>
                </a:lnTo>
              </a:path>
            </a:pathLst>
          </a:custGeom>
          <a:ln w="5076">
            <a:solidFill>
              <a:srgbClr val="A9A9A9"/>
            </a:solidFill>
          </a:ln>
        </p:spPr>
        <p:txBody>
          <a:bodyPr wrap="square" lIns="0" tIns="0" rIns="0" bIns="0" rtlCol="0"/>
          <a:lstStyle/>
          <a:p>
            <a:endParaRPr sz="3567"/>
          </a:p>
        </p:txBody>
      </p:sp>
      <p:sp>
        <p:nvSpPr>
          <p:cNvPr id="32" name="object 32"/>
          <p:cNvSpPr/>
          <p:nvPr/>
        </p:nvSpPr>
        <p:spPr>
          <a:xfrm>
            <a:off x="7418396" y="2891859"/>
            <a:ext cx="0" cy="723550"/>
          </a:xfrm>
          <a:custGeom>
            <a:avLst/>
            <a:gdLst/>
            <a:ahLst/>
            <a:cxnLst/>
            <a:rect l="l" t="t" r="r" b="b"/>
            <a:pathLst>
              <a:path h="365125">
                <a:moveTo>
                  <a:pt x="0" y="0"/>
                </a:moveTo>
                <a:lnTo>
                  <a:pt x="0" y="364915"/>
                </a:lnTo>
              </a:path>
            </a:pathLst>
          </a:custGeom>
          <a:ln w="5076">
            <a:solidFill>
              <a:srgbClr val="A9A9A9"/>
            </a:solidFill>
          </a:ln>
        </p:spPr>
        <p:txBody>
          <a:bodyPr wrap="square" lIns="0" tIns="0" rIns="0" bIns="0" rtlCol="0"/>
          <a:lstStyle/>
          <a:p>
            <a:endParaRPr sz="3567"/>
          </a:p>
        </p:txBody>
      </p:sp>
      <p:sp>
        <p:nvSpPr>
          <p:cNvPr id="33" name="object 33"/>
          <p:cNvSpPr/>
          <p:nvPr/>
        </p:nvSpPr>
        <p:spPr>
          <a:xfrm>
            <a:off x="7375741" y="3027604"/>
            <a:ext cx="0" cy="707192"/>
          </a:xfrm>
          <a:custGeom>
            <a:avLst/>
            <a:gdLst/>
            <a:ahLst/>
            <a:cxnLst/>
            <a:rect l="l" t="t" r="r" b="b"/>
            <a:pathLst>
              <a:path h="356869">
                <a:moveTo>
                  <a:pt x="0" y="0"/>
                </a:moveTo>
                <a:lnTo>
                  <a:pt x="0" y="356657"/>
                </a:lnTo>
              </a:path>
            </a:pathLst>
          </a:custGeom>
          <a:ln w="5076">
            <a:solidFill>
              <a:srgbClr val="A9A9A9"/>
            </a:solidFill>
          </a:ln>
        </p:spPr>
        <p:txBody>
          <a:bodyPr wrap="square" lIns="0" tIns="0" rIns="0" bIns="0" rtlCol="0"/>
          <a:lstStyle/>
          <a:p>
            <a:endParaRPr sz="3567"/>
          </a:p>
        </p:txBody>
      </p:sp>
      <p:sp>
        <p:nvSpPr>
          <p:cNvPr id="34" name="object 34"/>
          <p:cNvSpPr/>
          <p:nvPr/>
        </p:nvSpPr>
        <p:spPr>
          <a:xfrm>
            <a:off x="7333084" y="3144305"/>
            <a:ext cx="0" cy="693350"/>
          </a:xfrm>
          <a:custGeom>
            <a:avLst/>
            <a:gdLst/>
            <a:ahLst/>
            <a:cxnLst/>
            <a:rect l="l" t="t" r="r" b="b"/>
            <a:pathLst>
              <a:path h="349885">
                <a:moveTo>
                  <a:pt x="0" y="0"/>
                </a:moveTo>
                <a:lnTo>
                  <a:pt x="0" y="349482"/>
                </a:lnTo>
              </a:path>
            </a:pathLst>
          </a:custGeom>
          <a:ln w="5076">
            <a:solidFill>
              <a:srgbClr val="A9A9A9"/>
            </a:solidFill>
          </a:ln>
        </p:spPr>
        <p:txBody>
          <a:bodyPr wrap="square" lIns="0" tIns="0" rIns="0" bIns="0" rtlCol="0"/>
          <a:lstStyle/>
          <a:p>
            <a:endParaRPr sz="3567"/>
          </a:p>
        </p:txBody>
      </p:sp>
      <p:sp>
        <p:nvSpPr>
          <p:cNvPr id="35" name="object 35"/>
          <p:cNvSpPr/>
          <p:nvPr/>
        </p:nvSpPr>
        <p:spPr>
          <a:xfrm>
            <a:off x="7290429" y="3243566"/>
            <a:ext cx="0" cy="683283"/>
          </a:xfrm>
          <a:custGeom>
            <a:avLst/>
            <a:gdLst/>
            <a:ahLst/>
            <a:cxnLst/>
            <a:rect l="l" t="t" r="r" b="b"/>
            <a:pathLst>
              <a:path h="344805">
                <a:moveTo>
                  <a:pt x="0" y="0"/>
                </a:moveTo>
                <a:lnTo>
                  <a:pt x="0" y="344473"/>
                </a:lnTo>
              </a:path>
            </a:pathLst>
          </a:custGeom>
          <a:ln w="5076">
            <a:solidFill>
              <a:srgbClr val="A9A9A9"/>
            </a:solidFill>
          </a:ln>
        </p:spPr>
        <p:txBody>
          <a:bodyPr wrap="square" lIns="0" tIns="0" rIns="0" bIns="0" rtlCol="0"/>
          <a:lstStyle/>
          <a:p>
            <a:endParaRPr sz="3567"/>
          </a:p>
        </p:txBody>
      </p:sp>
      <p:sp>
        <p:nvSpPr>
          <p:cNvPr id="36" name="object 36"/>
          <p:cNvSpPr/>
          <p:nvPr/>
        </p:nvSpPr>
        <p:spPr>
          <a:xfrm>
            <a:off x="7247772" y="3326596"/>
            <a:ext cx="0" cy="676992"/>
          </a:xfrm>
          <a:custGeom>
            <a:avLst/>
            <a:gdLst/>
            <a:ahLst/>
            <a:cxnLst/>
            <a:rect l="l" t="t" r="r" b="b"/>
            <a:pathLst>
              <a:path h="341630">
                <a:moveTo>
                  <a:pt x="0" y="0"/>
                </a:moveTo>
                <a:lnTo>
                  <a:pt x="0" y="341088"/>
                </a:lnTo>
              </a:path>
            </a:pathLst>
          </a:custGeom>
          <a:ln w="5076">
            <a:solidFill>
              <a:srgbClr val="A9A9A9"/>
            </a:solidFill>
          </a:ln>
        </p:spPr>
        <p:txBody>
          <a:bodyPr wrap="square" lIns="0" tIns="0" rIns="0" bIns="0" rtlCol="0"/>
          <a:lstStyle/>
          <a:p>
            <a:endParaRPr sz="3567"/>
          </a:p>
        </p:txBody>
      </p:sp>
      <p:sp>
        <p:nvSpPr>
          <p:cNvPr id="37" name="object 37"/>
          <p:cNvSpPr/>
          <p:nvPr/>
        </p:nvSpPr>
        <p:spPr>
          <a:xfrm>
            <a:off x="7204982" y="3392324"/>
            <a:ext cx="0" cy="671958"/>
          </a:xfrm>
          <a:custGeom>
            <a:avLst/>
            <a:gdLst/>
            <a:ahLst/>
            <a:cxnLst/>
            <a:rect l="l" t="t" r="r" b="b"/>
            <a:pathLst>
              <a:path h="339089">
                <a:moveTo>
                  <a:pt x="0" y="0"/>
                </a:moveTo>
                <a:lnTo>
                  <a:pt x="0" y="338584"/>
                </a:lnTo>
              </a:path>
            </a:pathLst>
          </a:custGeom>
          <a:ln w="5076">
            <a:solidFill>
              <a:srgbClr val="A9A9A9"/>
            </a:solidFill>
          </a:ln>
        </p:spPr>
        <p:txBody>
          <a:bodyPr wrap="square" lIns="0" tIns="0" rIns="0" bIns="0" rtlCol="0"/>
          <a:lstStyle/>
          <a:p>
            <a:endParaRPr sz="3567"/>
          </a:p>
        </p:txBody>
      </p:sp>
      <p:sp>
        <p:nvSpPr>
          <p:cNvPr id="38" name="object 38"/>
          <p:cNvSpPr/>
          <p:nvPr/>
        </p:nvSpPr>
        <p:spPr>
          <a:xfrm>
            <a:off x="7162327" y="3442627"/>
            <a:ext cx="0" cy="670700"/>
          </a:xfrm>
          <a:custGeom>
            <a:avLst/>
            <a:gdLst/>
            <a:ahLst/>
            <a:cxnLst/>
            <a:rect l="l" t="t" r="r" b="b"/>
            <a:pathLst>
              <a:path h="338455">
                <a:moveTo>
                  <a:pt x="0" y="0"/>
                </a:moveTo>
                <a:lnTo>
                  <a:pt x="0" y="337839"/>
                </a:lnTo>
              </a:path>
            </a:pathLst>
          </a:custGeom>
          <a:ln w="5076">
            <a:solidFill>
              <a:srgbClr val="A9A9A9"/>
            </a:solidFill>
          </a:ln>
        </p:spPr>
        <p:txBody>
          <a:bodyPr wrap="square" lIns="0" tIns="0" rIns="0" bIns="0" rtlCol="0"/>
          <a:lstStyle/>
          <a:p>
            <a:endParaRPr sz="3567"/>
          </a:p>
        </p:txBody>
      </p:sp>
      <p:sp>
        <p:nvSpPr>
          <p:cNvPr id="39" name="object 39"/>
          <p:cNvSpPr/>
          <p:nvPr/>
        </p:nvSpPr>
        <p:spPr>
          <a:xfrm>
            <a:off x="7119672" y="3482866"/>
            <a:ext cx="0" cy="670700"/>
          </a:xfrm>
          <a:custGeom>
            <a:avLst/>
            <a:gdLst/>
            <a:ahLst/>
            <a:cxnLst/>
            <a:rect l="l" t="t" r="r" b="b"/>
            <a:pathLst>
              <a:path h="338455">
                <a:moveTo>
                  <a:pt x="0" y="0"/>
                </a:moveTo>
                <a:lnTo>
                  <a:pt x="0" y="338245"/>
                </a:lnTo>
              </a:path>
            </a:pathLst>
          </a:custGeom>
          <a:ln w="5076">
            <a:solidFill>
              <a:srgbClr val="A9A9A9"/>
            </a:solidFill>
          </a:ln>
        </p:spPr>
        <p:txBody>
          <a:bodyPr wrap="square" lIns="0" tIns="0" rIns="0" bIns="0" rtlCol="0"/>
          <a:lstStyle/>
          <a:p>
            <a:endParaRPr sz="3567"/>
          </a:p>
        </p:txBody>
      </p:sp>
      <p:sp>
        <p:nvSpPr>
          <p:cNvPr id="40" name="object 40"/>
          <p:cNvSpPr/>
          <p:nvPr/>
        </p:nvSpPr>
        <p:spPr>
          <a:xfrm>
            <a:off x="7077017" y="3522705"/>
            <a:ext cx="0" cy="675733"/>
          </a:xfrm>
          <a:custGeom>
            <a:avLst/>
            <a:gdLst/>
            <a:ahLst/>
            <a:cxnLst/>
            <a:rect l="l" t="t" r="r" b="b"/>
            <a:pathLst>
              <a:path h="340994">
                <a:moveTo>
                  <a:pt x="0" y="0"/>
                </a:moveTo>
                <a:lnTo>
                  <a:pt x="0" y="340817"/>
                </a:lnTo>
              </a:path>
            </a:pathLst>
          </a:custGeom>
          <a:ln w="5076">
            <a:solidFill>
              <a:srgbClr val="A9A9A9"/>
            </a:solidFill>
          </a:ln>
        </p:spPr>
        <p:txBody>
          <a:bodyPr wrap="square" lIns="0" tIns="0" rIns="0" bIns="0" rtlCol="0"/>
          <a:lstStyle/>
          <a:p>
            <a:endParaRPr sz="3567"/>
          </a:p>
        </p:txBody>
      </p:sp>
      <p:sp>
        <p:nvSpPr>
          <p:cNvPr id="41" name="object 41"/>
          <p:cNvSpPr/>
          <p:nvPr/>
        </p:nvSpPr>
        <p:spPr>
          <a:xfrm>
            <a:off x="7034360" y="3562812"/>
            <a:ext cx="0" cy="683283"/>
          </a:xfrm>
          <a:custGeom>
            <a:avLst/>
            <a:gdLst/>
            <a:ahLst/>
            <a:cxnLst/>
            <a:rect l="l" t="t" r="r" b="b"/>
            <a:pathLst>
              <a:path h="344805">
                <a:moveTo>
                  <a:pt x="0" y="0"/>
                </a:moveTo>
                <a:lnTo>
                  <a:pt x="0" y="344405"/>
                </a:lnTo>
              </a:path>
            </a:pathLst>
          </a:custGeom>
          <a:ln w="5076">
            <a:solidFill>
              <a:srgbClr val="A9A9A9"/>
            </a:solidFill>
          </a:ln>
        </p:spPr>
        <p:txBody>
          <a:bodyPr wrap="square" lIns="0" tIns="0" rIns="0" bIns="0" rtlCol="0"/>
          <a:lstStyle/>
          <a:p>
            <a:endParaRPr sz="3567"/>
          </a:p>
        </p:txBody>
      </p:sp>
      <p:sp>
        <p:nvSpPr>
          <p:cNvPr id="42" name="object 42"/>
          <p:cNvSpPr/>
          <p:nvPr/>
        </p:nvSpPr>
        <p:spPr>
          <a:xfrm>
            <a:off x="6991705" y="3598895"/>
            <a:ext cx="0" cy="689575"/>
          </a:xfrm>
          <a:custGeom>
            <a:avLst/>
            <a:gdLst/>
            <a:ahLst/>
            <a:cxnLst/>
            <a:rect l="l" t="t" r="r" b="b"/>
            <a:pathLst>
              <a:path h="347980">
                <a:moveTo>
                  <a:pt x="0" y="0"/>
                </a:moveTo>
                <a:lnTo>
                  <a:pt x="0" y="347383"/>
                </a:lnTo>
              </a:path>
            </a:pathLst>
          </a:custGeom>
          <a:ln w="5076">
            <a:solidFill>
              <a:srgbClr val="A9A9A9"/>
            </a:solidFill>
          </a:ln>
        </p:spPr>
        <p:txBody>
          <a:bodyPr wrap="square" lIns="0" tIns="0" rIns="0" bIns="0" rtlCol="0"/>
          <a:lstStyle/>
          <a:p>
            <a:endParaRPr sz="3567"/>
          </a:p>
        </p:txBody>
      </p:sp>
      <p:sp>
        <p:nvSpPr>
          <p:cNvPr id="43" name="object 43"/>
          <p:cNvSpPr/>
          <p:nvPr/>
        </p:nvSpPr>
        <p:spPr>
          <a:xfrm>
            <a:off x="6949048" y="3630150"/>
            <a:ext cx="0" cy="693350"/>
          </a:xfrm>
          <a:custGeom>
            <a:avLst/>
            <a:gdLst/>
            <a:ahLst/>
            <a:cxnLst/>
            <a:rect l="l" t="t" r="r" b="b"/>
            <a:pathLst>
              <a:path h="349885">
                <a:moveTo>
                  <a:pt x="0" y="0"/>
                </a:moveTo>
                <a:lnTo>
                  <a:pt x="0" y="349414"/>
                </a:lnTo>
              </a:path>
            </a:pathLst>
          </a:custGeom>
          <a:ln w="5076">
            <a:solidFill>
              <a:srgbClr val="A9A9A9"/>
            </a:solidFill>
          </a:ln>
        </p:spPr>
        <p:txBody>
          <a:bodyPr wrap="square" lIns="0" tIns="0" rIns="0" bIns="0" rtlCol="0"/>
          <a:lstStyle/>
          <a:p>
            <a:endParaRPr sz="3567"/>
          </a:p>
        </p:txBody>
      </p:sp>
      <p:sp>
        <p:nvSpPr>
          <p:cNvPr id="44" name="object 44"/>
          <p:cNvSpPr/>
          <p:nvPr/>
        </p:nvSpPr>
        <p:spPr>
          <a:xfrm>
            <a:off x="6906393" y="3655098"/>
            <a:ext cx="0" cy="697125"/>
          </a:xfrm>
          <a:custGeom>
            <a:avLst/>
            <a:gdLst/>
            <a:ahLst/>
            <a:cxnLst/>
            <a:rect l="l" t="t" r="r" b="b"/>
            <a:pathLst>
              <a:path h="351789">
                <a:moveTo>
                  <a:pt x="0" y="0"/>
                </a:moveTo>
                <a:lnTo>
                  <a:pt x="0" y="351512"/>
                </a:lnTo>
              </a:path>
            </a:pathLst>
          </a:custGeom>
          <a:ln w="5076">
            <a:solidFill>
              <a:srgbClr val="A9A9A9"/>
            </a:solidFill>
          </a:ln>
        </p:spPr>
        <p:txBody>
          <a:bodyPr wrap="square" lIns="0" tIns="0" rIns="0" bIns="0" rtlCol="0"/>
          <a:lstStyle/>
          <a:p>
            <a:endParaRPr sz="3567"/>
          </a:p>
        </p:txBody>
      </p:sp>
      <p:sp>
        <p:nvSpPr>
          <p:cNvPr id="45" name="object 45"/>
          <p:cNvSpPr/>
          <p:nvPr/>
        </p:nvSpPr>
        <p:spPr>
          <a:xfrm>
            <a:off x="6863738" y="3674683"/>
            <a:ext cx="0" cy="702159"/>
          </a:xfrm>
          <a:custGeom>
            <a:avLst/>
            <a:gdLst/>
            <a:ahLst/>
            <a:cxnLst/>
            <a:rect l="l" t="t" r="r" b="b"/>
            <a:pathLst>
              <a:path h="354330">
                <a:moveTo>
                  <a:pt x="0" y="0"/>
                </a:moveTo>
                <a:lnTo>
                  <a:pt x="0" y="353881"/>
                </a:lnTo>
              </a:path>
            </a:pathLst>
          </a:custGeom>
          <a:ln w="5076">
            <a:solidFill>
              <a:srgbClr val="A9A9A9"/>
            </a:solidFill>
          </a:ln>
        </p:spPr>
        <p:txBody>
          <a:bodyPr wrap="square" lIns="0" tIns="0" rIns="0" bIns="0" rtlCol="0"/>
          <a:lstStyle/>
          <a:p>
            <a:endParaRPr sz="3567"/>
          </a:p>
        </p:txBody>
      </p:sp>
      <p:sp>
        <p:nvSpPr>
          <p:cNvPr id="46" name="object 46"/>
          <p:cNvSpPr/>
          <p:nvPr/>
        </p:nvSpPr>
        <p:spPr>
          <a:xfrm>
            <a:off x="6821082" y="3693462"/>
            <a:ext cx="0" cy="705934"/>
          </a:xfrm>
          <a:custGeom>
            <a:avLst/>
            <a:gdLst/>
            <a:ahLst/>
            <a:cxnLst/>
            <a:rect l="l" t="t" r="r" b="b"/>
            <a:pathLst>
              <a:path h="356235">
                <a:moveTo>
                  <a:pt x="0" y="0"/>
                </a:moveTo>
                <a:lnTo>
                  <a:pt x="0" y="355844"/>
                </a:lnTo>
              </a:path>
            </a:pathLst>
          </a:custGeom>
          <a:ln w="5076">
            <a:solidFill>
              <a:srgbClr val="A9A9A9"/>
            </a:solidFill>
          </a:ln>
        </p:spPr>
        <p:txBody>
          <a:bodyPr wrap="square" lIns="0" tIns="0" rIns="0" bIns="0" rtlCol="0"/>
          <a:lstStyle/>
          <a:p>
            <a:endParaRPr sz="3567"/>
          </a:p>
        </p:txBody>
      </p:sp>
      <p:sp>
        <p:nvSpPr>
          <p:cNvPr id="47" name="object 47"/>
          <p:cNvSpPr/>
          <p:nvPr/>
        </p:nvSpPr>
        <p:spPr>
          <a:xfrm>
            <a:off x="6778425" y="3709156"/>
            <a:ext cx="0" cy="709709"/>
          </a:xfrm>
          <a:custGeom>
            <a:avLst/>
            <a:gdLst/>
            <a:ahLst/>
            <a:cxnLst/>
            <a:rect l="l" t="t" r="r" b="b"/>
            <a:pathLst>
              <a:path h="358139">
                <a:moveTo>
                  <a:pt x="0" y="0"/>
                </a:moveTo>
                <a:lnTo>
                  <a:pt x="0" y="357807"/>
                </a:lnTo>
              </a:path>
            </a:pathLst>
          </a:custGeom>
          <a:ln w="5076">
            <a:solidFill>
              <a:srgbClr val="A9A9A9"/>
            </a:solidFill>
          </a:ln>
        </p:spPr>
        <p:txBody>
          <a:bodyPr wrap="square" lIns="0" tIns="0" rIns="0" bIns="0" rtlCol="0"/>
          <a:lstStyle/>
          <a:p>
            <a:endParaRPr sz="3567"/>
          </a:p>
        </p:txBody>
      </p:sp>
      <p:sp>
        <p:nvSpPr>
          <p:cNvPr id="48" name="object 48"/>
          <p:cNvSpPr/>
          <p:nvPr/>
        </p:nvSpPr>
        <p:spPr>
          <a:xfrm>
            <a:off x="6735636" y="3721766"/>
            <a:ext cx="0" cy="713484"/>
          </a:xfrm>
          <a:custGeom>
            <a:avLst/>
            <a:gdLst/>
            <a:ahLst/>
            <a:cxnLst/>
            <a:rect l="l" t="t" r="r" b="b"/>
            <a:pathLst>
              <a:path h="360044">
                <a:moveTo>
                  <a:pt x="0" y="0"/>
                </a:moveTo>
                <a:lnTo>
                  <a:pt x="0" y="359703"/>
                </a:lnTo>
              </a:path>
            </a:pathLst>
          </a:custGeom>
          <a:ln w="5076">
            <a:solidFill>
              <a:srgbClr val="A9A9A9"/>
            </a:solidFill>
          </a:ln>
        </p:spPr>
        <p:txBody>
          <a:bodyPr wrap="square" lIns="0" tIns="0" rIns="0" bIns="0" rtlCol="0"/>
          <a:lstStyle/>
          <a:p>
            <a:endParaRPr sz="3567"/>
          </a:p>
        </p:txBody>
      </p:sp>
      <p:sp>
        <p:nvSpPr>
          <p:cNvPr id="49" name="object 49"/>
          <p:cNvSpPr/>
          <p:nvPr/>
        </p:nvSpPr>
        <p:spPr>
          <a:xfrm>
            <a:off x="6692981" y="3731826"/>
            <a:ext cx="0" cy="717259"/>
          </a:xfrm>
          <a:custGeom>
            <a:avLst/>
            <a:gdLst/>
            <a:ahLst/>
            <a:cxnLst/>
            <a:rect l="l" t="t" r="r" b="b"/>
            <a:pathLst>
              <a:path h="361950">
                <a:moveTo>
                  <a:pt x="0" y="0"/>
                </a:moveTo>
                <a:lnTo>
                  <a:pt x="0" y="361598"/>
                </a:lnTo>
              </a:path>
            </a:pathLst>
          </a:custGeom>
          <a:ln w="5076">
            <a:solidFill>
              <a:srgbClr val="A9A9A9"/>
            </a:solidFill>
          </a:ln>
        </p:spPr>
        <p:txBody>
          <a:bodyPr wrap="square" lIns="0" tIns="0" rIns="0" bIns="0" rtlCol="0"/>
          <a:lstStyle/>
          <a:p>
            <a:endParaRPr sz="3567"/>
          </a:p>
        </p:txBody>
      </p:sp>
      <p:sp>
        <p:nvSpPr>
          <p:cNvPr id="50" name="object 50"/>
          <p:cNvSpPr/>
          <p:nvPr/>
        </p:nvSpPr>
        <p:spPr>
          <a:xfrm>
            <a:off x="6650326" y="3739607"/>
            <a:ext cx="0" cy="721034"/>
          </a:xfrm>
          <a:custGeom>
            <a:avLst/>
            <a:gdLst/>
            <a:ahLst/>
            <a:cxnLst/>
            <a:rect l="l" t="t" r="r" b="b"/>
            <a:pathLst>
              <a:path h="363855">
                <a:moveTo>
                  <a:pt x="0" y="0"/>
                </a:moveTo>
                <a:lnTo>
                  <a:pt x="0" y="363426"/>
                </a:lnTo>
              </a:path>
            </a:pathLst>
          </a:custGeom>
          <a:ln w="5076">
            <a:solidFill>
              <a:srgbClr val="A9A9A9"/>
            </a:solidFill>
          </a:ln>
        </p:spPr>
        <p:txBody>
          <a:bodyPr wrap="square" lIns="0" tIns="0" rIns="0" bIns="0" rtlCol="0"/>
          <a:lstStyle/>
          <a:p>
            <a:endParaRPr sz="3567"/>
          </a:p>
        </p:txBody>
      </p:sp>
      <p:sp>
        <p:nvSpPr>
          <p:cNvPr id="51" name="object 51"/>
          <p:cNvSpPr/>
          <p:nvPr/>
        </p:nvSpPr>
        <p:spPr>
          <a:xfrm>
            <a:off x="6607669" y="3745372"/>
            <a:ext cx="0" cy="724809"/>
          </a:xfrm>
          <a:custGeom>
            <a:avLst/>
            <a:gdLst/>
            <a:ahLst/>
            <a:cxnLst/>
            <a:rect l="l" t="t" r="r" b="b"/>
            <a:pathLst>
              <a:path h="365760">
                <a:moveTo>
                  <a:pt x="0" y="0"/>
                </a:moveTo>
                <a:lnTo>
                  <a:pt x="0" y="365253"/>
                </a:lnTo>
              </a:path>
            </a:pathLst>
          </a:custGeom>
          <a:ln w="5076">
            <a:solidFill>
              <a:srgbClr val="A9A9A9"/>
            </a:solidFill>
          </a:ln>
        </p:spPr>
        <p:txBody>
          <a:bodyPr wrap="square" lIns="0" tIns="0" rIns="0" bIns="0" rtlCol="0"/>
          <a:lstStyle/>
          <a:p>
            <a:endParaRPr sz="3567"/>
          </a:p>
        </p:txBody>
      </p:sp>
      <p:sp>
        <p:nvSpPr>
          <p:cNvPr id="52" name="object 52"/>
          <p:cNvSpPr/>
          <p:nvPr/>
        </p:nvSpPr>
        <p:spPr>
          <a:xfrm>
            <a:off x="6565013" y="3749262"/>
            <a:ext cx="0" cy="727326"/>
          </a:xfrm>
          <a:custGeom>
            <a:avLst/>
            <a:gdLst/>
            <a:ahLst/>
            <a:cxnLst/>
            <a:rect l="l" t="t" r="r" b="b"/>
            <a:pathLst>
              <a:path h="367030">
                <a:moveTo>
                  <a:pt x="0" y="0"/>
                </a:moveTo>
                <a:lnTo>
                  <a:pt x="0" y="366742"/>
                </a:lnTo>
              </a:path>
            </a:pathLst>
          </a:custGeom>
          <a:ln w="5076">
            <a:solidFill>
              <a:srgbClr val="A9A9A9"/>
            </a:solidFill>
          </a:ln>
        </p:spPr>
        <p:txBody>
          <a:bodyPr wrap="square" lIns="0" tIns="0" rIns="0" bIns="0" rtlCol="0"/>
          <a:lstStyle/>
          <a:p>
            <a:endParaRPr sz="3567"/>
          </a:p>
        </p:txBody>
      </p:sp>
      <p:sp>
        <p:nvSpPr>
          <p:cNvPr id="53" name="object 53"/>
          <p:cNvSpPr/>
          <p:nvPr/>
        </p:nvSpPr>
        <p:spPr>
          <a:xfrm>
            <a:off x="6522356" y="3751678"/>
            <a:ext cx="0" cy="729842"/>
          </a:xfrm>
          <a:custGeom>
            <a:avLst/>
            <a:gdLst/>
            <a:ahLst/>
            <a:cxnLst/>
            <a:rect l="l" t="t" r="r" b="b"/>
            <a:pathLst>
              <a:path h="368300">
                <a:moveTo>
                  <a:pt x="0" y="0"/>
                </a:moveTo>
                <a:lnTo>
                  <a:pt x="0" y="368164"/>
                </a:lnTo>
              </a:path>
            </a:pathLst>
          </a:custGeom>
          <a:ln w="5076">
            <a:solidFill>
              <a:srgbClr val="A9A9A9"/>
            </a:solidFill>
          </a:ln>
        </p:spPr>
        <p:txBody>
          <a:bodyPr wrap="square" lIns="0" tIns="0" rIns="0" bIns="0" rtlCol="0"/>
          <a:lstStyle/>
          <a:p>
            <a:endParaRPr sz="3567"/>
          </a:p>
        </p:txBody>
      </p:sp>
      <p:sp>
        <p:nvSpPr>
          <p:cNvPr id="54" name="object 54"/>
          <p:cNvSpPr/>
          <p:nvPr/>
        </p:nvSpPr>
        <p:spPr>
          <a:xfrm>
            <a:off x="6479701" y="3752617"/>
            <a:ext cx="0" cy="733617"/>
          </a:xfrm>
          <a:custGeom>
            <a:avLst/>
            <a:gdLst/>
            <a:ahLst/>
            <a:cxnLst/>
            <a:rect l="l" t="t" r="r" b="b"/>
            <a:pathLst>
              <a:path h="370205">
                <a:moveTo>
                  <a:pt x="0" y="0"/>
                </a:moveTo>
                <a:lnTo>
                  <a:pt x="0" y="369653"/>
                </a:lnTo>
              </a:path>
            </a:pathLst>
          </a:custGeom>
          <a:ln w="5076">
            <a:solidFill>
              <a:srgbClr val="A9A9A9"/>
            </a:solidFill>
          </a:ln>
        </p:spPr>
        <p:txBody>
          <a:bodyPr wrap="square" lIns="0" tIns="0" rIns="0" bIns="0" rtlCol="0"/>
          <a:lstStyle/>
          <a:p>
            <a:endParaRPr sz="3567"/>
          </a:p>
        </p:txBody>
      </p:sp>
      <p:sp>
        <p:nvSpPr>
          <p:cNvPr id="55" name="object 55"/>
          <p:cNvSpPr/>
          <p:nvPr/>
        </p:nvSpPr>
        <p:spPr>
          <a:xfrm>
            <a:off x="6437046" y="3752349"/>
            <a:ext cx="0" cy="736134"/>
          </a:xfrm>
          <a:custGeom>
            <a:avLst/>
            <a:gdLst/>
            <a:ahLst/>
            <a:cxnLst/>
            <a:rect l="l" t="t" r="r" b="b"/>
            <a:pathLst>
              <a:path h="371475">
                <a:moveTo>
                  <a:pt x="0" y="0"/>
                </a:moveTo>
                <a:lnTo>
                  <a:pt x="0" y="371142"/>
                </a:lnTo>
              </a:path>
            </a:pathLst>
          </a:custGeom>
          <a:ln w="5076">
            <a:solidFill>
              <a:srgbClr val="A9A9A9"/>
            </a:solidFill>
          </a:ln>
        </p:spPr>
        <p:txBody>
          <a:bodyPr wrap="square" lIns="0" tIns="0" rIns="0" bIns="0" rtlCol="0"/>
          <a:lstStyle/>
          <a:p>
            <a:endParaRPr sz="3567"/>
          </a:p>
        </p:txBody>
      </p:sp>
      <p:sp>
        <p:nvSpPr>
          <p:cNvPr id="56" name="object 56"/>
          <p:cNvSpPr/>
          <p:nvPr/>
        </p:nvSpPr>
        <p:spPr>
          <a:xfrm>
            <a:off x="6394391" y="3751409"/>
            <a:ext cx="0" cy="738651"/>
          </a:xfrm>
          <a:custGeom>
            <a:avLst/>
            <a:gdLst/>
            <a:ahLst/>
            <a:cxnLst/>
            <a:rect l="l" t="t" r="r" b="b"/>
            <a:pathLst>
              <a:path h="372744">
                <a:moveTo>
                  <a:pt x="0" y="0"/>
                </a:moveTo>
                <a:lnTo>
                  <a:pt x="0" y="372631"/>
                </a:lnTo>
              </a:path>
            </a:pathLst>
          </a:custGeom>
          <a:ln w="5076">
            <a:solidFill>
              <a:srgbClr val="A9A9A9"/>
            </a:solidFill>
          </a:ln>
        </p:spPr>
        <p:txBody>
          <a:bodyPr wrap="square" lIns="0" tIns="0" rIns="0" bIns="0" rtlCol="0"/>
          <a:lstStyle/>
          <a:p>
            <a:endParaRPr sz="3567"/>
          </a:p>
        </p:txBody>
      </p:sp>
      <p:sp>
        <p:nvSpPr>
          <p:cNvPr id="57" name="object 57"/>
          <p:cNvSpPr/>
          <p:nvPr/>
        </p:nvSpPr>
        <p:spPr>
          <a:xfrm>
            <a:off x="6351734" y="3751141"/>
            <a:ext cx="0" cy="742426"/>
          </a:xfrm>
          <a:custGeom>
            <a:avLst/>
            <a:gdLst/>
            <a:ahLst/>
            <a:cxnLst/>
            <a:rect l="l" t="t" r="r" b="b"/>
            <a:pathLst>
              <a:path h="374650">
                <a:moveTo>
                  <a:pt x="0" y="0"/>
                </a:moveTo>
                <a:lnTo>
                  <a:pt x="0" y="374121"/>
                </a:lnTo>
              </a:path>
            </a:pathLst>
          </a:custGeom>
          <a:ln w="5076">
            <a:solidFill>
              <a:srgbClr val="A9A9A9"/>
            </a:solidFill>
          </a:ln>
        </p:spPr>
        <p:txBody>
          <a:bodyPr wrap="square" lIns="0" tIns="0" rIns="0" bIns="0" rtlCol="0"/>
          <a:lstStyle/>
          <a:p>
            <a:endParaRPr sz="3567"/>
          </a:p>
        </p:txBody>
      </p:sp>
      <p:sp>
        <p:nvSpPr>
          <p:cNvPr id="58" name="object 58"/>
          <p:cNvSpPr/>
          <p:nvPr/>
        </p:nvSpPr>
        <p:spPr>
          <a:xfrm>
            <a:off x="6308944" y="3751679"/>
            <a:ext cx="0" cy="743684"/>
          </a:xfrm>
          <a:custGeom>
            <a:avLst/>
            <a:gdLst/>
            <a:ahLst/>
            <a:cxnLst/>
            <a:rect l="l" t="t" r="r" b="b"/>
            <a:pathLst>
              <a:path h="375285">
                <a:moveTo>
                  <a:pt x="0" y="0"/>
                </a:moveTo>
                <a:lnTo>
                  <a:pt x="0" y="375271"/>
                </a:lnTo>
              </a:path>
            </a:pathLst>
          </a:custGeom>
          <a:ln w="5076">
            <a:solidFill>
              <a:srgbClr val="A9A9A9"/>
            </a:solidFill>
          </a:ln>
        </p:spPr>
        <p:txBody>
          <a:bodyPr wrap="square" lIns="0" tIns="0" rIns="0" bIns="0" rtlCol="0"/>
          <a:lstStyle/>
          <a:p>
            <a:endParaRPr sz="3567"/>
          </a:p>
        </p:txBody>
      </p:sp>
      <p:sp>
        <p:nvSpPr>
          <p:cNvPr id="59" name="object 59"/>
          <p:cNvSpPr/>
          <p:nvPr/>
        </p:nvSpPr>
        <p:spPr>
          <a:xfrm>
            <a:off x="6266289" y="3752081"/>
            <a:ext cx="0" cy="746201"/>
          </a:xfrm>
          <a:custGeom>
            <a:avLst/>
            <a:gdLst/>
            <a:ahLst/>
            <a:cxnLst/>
            <a:rect l="l" t="t" r="r" b="b"/>
            <a:pathLst>
              <a:path h="376555">
                <a:moveTo>
                  <a:pt x="0" y="0"/>
                </a:moveTo>
                <a:lnTo>
                  <a:pt x="0" y="376287"/>
                </a:lnTo>
              </a:path>
            </a:pathLst>
          </a:custGeom>
          <a:ln w="5076">
            <a:solidFill>
              <a:srgbClr val="A9A9A9"/>
            </a:solidFill>
          </a:ln>
        </p:spPr>
        <p:txBody>
          <a:bodyPr wrap="square" lIns="0" tIns="0" rIns="0" bIns="0" rtlCol="0"/>
          <a:lstStyle/>
          <a:p>
            <a:endParaRPr sz="3567"/>
          </a:p>
        </p:txBody>
      </p:sp>
      <p:sp>
        <p:nvSpPr>
          <p:cNvPr id="60" name="object 60"/>
          <p:cNvSpPr/>
          <p:nvPr/>
        </p:nvSpPr>
        <p:spPr>
          <a:xfrm>
            <a:off x="6223632" y="3752348"/>
            <a:ext cx="0" cy="747459"/>
          </a:xfrm>
          <a:custGeom>
            <a:avLst/>
            <a:gdLst/>
            <a:ahLst/>
            <a:cxnLst/>
            <a:rect l="l" t="t" r="r" b="b"/>
            <a:pathLst>
              <a:path h="377189">
                <a:moveTo>
                  <a:pt x="0" y="0"/>
                </a:moveTo>
                <a:lnTo>
                  <a:pt x="0" y="377167"/>
                </a:lnTo>
              </a:path>
            </a:pathLst>
          </a:custGeom>
          <a:ln w="5076">
            <a:solidFill>
              <a:srgbClr val="A9A9A9"/>
            </a:solidFill>
          </a:ln>
        </p:spPr>
        <p:txBody>
          <a:bodyPr wrap="square" lIns="0" tIns="0" rIns="0" bIns="0" rtlCol="0"/>
          <a:lstStyle/>
          <a:p>
            <a:endParaRPr sz="3567"/>
          </a:p>
        </p:txBody>
      </p:sp>
      <p:sp>
        <p:nvSpPr>
          <p:cNvPr id="61" name="object 61"/>
          <p:cNvSpPr/>
          <p:nvPr/>
        </p:nvSpPr>
        <p:spPr>
          <a:xfrm>
            <a:off x="6180977" y="3752615"/>
            <a:ext cx="0" cy="749976"/>
          </a:xfrm>
          <a:custGeom>
            <a:avLst/>
            <a:gdLst/>
            <a:ahLst/>
            <a:cxnLst/>
            <a:rect l="l" t="t" r="r" b="b"/>
            <a:pathLst>
              <a:path h="378460">
                <a:moveTo>
                  <a:pt x="0" y="0"/>
                </a:moveTo>
                <a:lnTo>
                  <a:pt x="0" y="378047"/>
                </a:lnTo>
              </a:path>
            </a:pathLst>
          </a:custGeom>
          <a:ln w="5076">
            <a:solidFill>
              <a:srgbClr val="A9A9A9"/>
            </a:solidFill>
          </a:ln>
        </p:spPr>
        <p:txBody>
          <a:bodyPr wrap="square" lIns="0" tIns="0" rIns="0" bIns="0" rtlCol="0"/>
          <a:lstStyle/>
          <a:p>
            <a:endParaRPr sz="3567"/>
          </a:p>
        </p:txBody>
      </p:sp>
      <p:sp>
        <p:nvSpPr>
          <p:cNvPr id="62" name="object 62"/>
          <p:cNvSpPr/>
          <p:nvPr/>
        </p:nvSpPr>
        <p:spPr>
          <a:xfrm>
            <a:off x="6138322" y="3750472"/>
            <a:ext cx="0" cy="751234"/>
          </a:xfrm>
          <a:custGeom>
            <a:avLst/>
            <a:gdLst/>
            <a:ahLst/>
            <a:cxnLst/>
            <a:rect l="l" t="t" r="r" b="b"/>
            <a:pathLst>
              <a:path h="379094">
                <a:moveTo>
                  <a:pt x="0" y="0"/>
                </a:moveTo>
                <a:lnTo>
                  <a:pt x="0" y="379062"/>
                </a:lnTo>
              </a:path>
            </a:pathLst>
          </a:custGeom>
          <a:ln w="5076">
            <a:solidFill>
              <a:srgbClr val="A9A9A9"/>
            </a:solidFill>
          </a:ln>
        </p:spPr>
        <p:txBody>
          <a:bodyPr wrap="square" lIns="0" tIns="0" rIns="0" bIns="0" rtlCol="0"/>
          <a:lstStyle/>
          <a:p>
            <a:endParaRPr sz="3567"/>
          </a:p>
        </p:txBody>
      </p:sp>
      <p:sp>
        <p:nvSpPr>
          <p:cNvPr id="63" name="object 63"/>
          <p:cNvSpPr/>
          <p:nvPr/>
        </p:nvSpPr>
        <p:spPr>
          <a:xfrm>
            <a:off x="6095665" y="3747653"/>
            <a:ext cx="0" cy="755009"/>
          </a:xfrm>
          <a:custGeom>
            <a:avLst/>
            <a:gdLst/>
            <a:ahLst/>
            <a:cxnLst/>
            <a:rect l="l" t="t" r="r" b="b"/>
            <a:pathLst>
              <a:path h="381000">
                <a:moveTo>
                  <a:pt x="0" y="0"/>
                </a:moveTo>
                <a:lnTo>
                  <a:pt x="0" y="380483"/>
                </a:lnTo>
              </a:path>
            </a:pathLst>
          </a:custGeom>
          <a:ln w="5076">
            <a:solidFill>
              <a:srgbClr val="A9A9A9"/>
            </a:solidFill>
          </a:ln>
        </p:spPr>
        <p:txBody>
          <a:bodyPr wrap="square" lIns="0" tIns="0" rIns="0" bIns="0" rtlCol="0"/>
          <a:lstStyle/>
          <a:p>
            <a:endParaRPr sz="3567"/>
          </a:p>
        </p:txBody>
      </p:sp>
      <p:sp>
        <p:nvSpPr>
          <p:cNvPr id="64" name="object 64"/>
          <p:cNvSpPr/>
          <p:nvPr/>
        </p:nvSpPr>
        <p:spPr>
          <a:xfrm>
            <a:off x="6053010" y="3749262"/>
            <a:ext cx="0" cy="757526"/>
          </a:xfrm>
          <a:custGeom>
            <a:avLst/>
            <a:gdLst/>
            <a:ahLst/>
            <a:cxnLst/>
            <a:rect l="l" t="t" r="r" b="b"/>
            <a:pathLst>
              <a:path h="382269">
                <a:moveTo>
                  <a:pt x="0" y="0"/>
                </a:moveTo>
                <a:lnTo>
                  <a:pt x="0" y="381973"/>
                </a:lnTo>
              </a:path>
            </a:pathLst>
          </a:custGeom>
          <a:ln w="5076">
            <a:solidFill>
              <a:srgbClr val="A9A9A9"/>
            </a:solidFill>
          </a:ln>
        </p:spPr>
        <p:txBody>
          <a:bodyPr wrap="square" lIns="0" tIns="0" rIns="0" bIns="0" rtlCol="0"/>
          <a:lstStyle/>
          <a:p>
            <a:endParaRPr sz="3567"/>
          </a:p>
        </p:txBody>
      </p:sp>
      <p:sp>
        <p:nvSpPr>
          <p:cNvPr id="65" name="object 65"/>
          <p:cNvSpPr/>
          <p:nvPr/>
        </p:nvSpPr>
        <p:spPr>
          <a:xfrm>
            <a:off x="6010355" y="3762142"/>
            <a:ext cx="0" cy="761301"/>
          </a:xfrm>
          <a:custGeom>
            <a:avLst/>
            <a:gdLst/>
            <a:ahLst/>
            <a:cxnLst/>
            <a:rect l="l" t="t" r="r" b="b"/>
            <a:pathLst>
              <a:path h="384175">
                <a:moveTo>
                  <a:pt x="0" y="0"/>
                </a:moveTo>
                <a:lnTo>
                  <a:pt x="0" y="384003"/>
                </a:lnTo>
              </a:path>
            </a:pathLst>
          </a:custGeom>
          <a:ln w="5076">
            <a:solidFill>
              <a:srgbClr val="A9A9A9"/>
            </a:solidFill>
          </a:ln>
        </p:spPr>
        <p:txBody>
          <a:bodyPr wrap="square" lIns="0" tIns="0" rIns="0" bIns="0" rtlCol="0"/>
          <a:lstStyle/>
          <a:p>
            <a:endParaRPr sz="3567"/>
          </a:p>
        </p:txBody>
      </p:sp>
      <p:sp>
        <p:nvSpPr>
          <p:cNvPr id="66" name="object 66"/>
          <p:cNvSpPr/>
          <p:nvPr/>
        </p:nvSpPr>
        <p:spPr>
          <a:xfrm>
            <a:off x="5967698" y="3782126"/>
            <a:ext cx="0" cy="762559"/>
          </a:xfrm>
          <a:custGeom>
            <a:avLst/>
            <a:gdLst/>
            <a:ahLst/>
            <a:cxnLst/>
            <a:rect l="l" t="t" r="r" b="b"/>
            <a:pathLst>
              <a:path h="384810">
                <a:moveTo>
                  <a:pt x="0" y="0"/>
                </a:moveTo>
                <a:lnTo>
                  <a:pt x="0" y="384206"/>
                </a:lnTo>
              </a:path>
            </a:pathLst>
          </a:custGeom>
          <a:ln w="5076">
            <a:solidFill>
              <a:srgbClr val="A9A9A9"/>
            </a:solidFill>
          </a:ln>
        </p:spPr>
        <p:txBody>
          <a:bodyPr wrap="square" lIns="0" tIns="0" rIns="0" bIns="0" rtlCol="0"/>
          <a:lstStyle/>
          <a:p>
            <a:endParaRPr sz="3567"/>
          </a:p>
        </p:txBody>
      </p:sp>
      <p:sp>
        <p:nvSpPr>
          <p:cNvPr id="67" name="object 67"/>
          <p:cNvSpPr/>
          <p:nvPr/>
        </p:nvSpPr>
        <p:spPr>
          <a:xfrm>
            <a:off x="5925043" y="3811773"/>
            <a:ext cx="0" cy="753751"/>
          </a:xfrm>
          <a:custGeom>
            <a:avLst/>
            <a:gdLst/>
            <a:ahLst/>
            <a:cxnLst/>
            <a:rect l="l" t="t" r="r" b="b"/>
            <a:pathLst>
              <a:path h="380364">
                <a:moveTo>
                  <a:pt x="0" y="0"/>
                </a:moveTo>
                <a:lnTo>
                  <a:pt x="0" y="380213"/>
                </a:lnTo>
              </a:path>
            </a:pathLst>
          </a:custGeom>
          <a:ln w="5076">
            <a:solidFill>
              <a:srgbClr val="A9A9A9"/>
            </a:solidFill>
          </a:ln>
        </p:spPr>
        <p:txBody>
          <a:bodyPr wrap="square" lIns="0" tIns="0" rIns="0" bIns="0" rtlCol="0"/>
          <a:lstStyle/>
          <a:p>
            <a:endParaRPr sz="3567"/>
          </a:p>
        </p:txBody>
      </p:sp>
      <p:sp>
        <p:nvSpPr>
          <p:cNvPr id="68" name="object 68"/>
          <p:cNvSpPr/>
          <p:nvPr/>
        </p:nvSpPr>
        <p:spPr>
          <a:xfrm>
            <a:off x="5882388" y="3837258"/>
            <a:ext cx="0" cy="744942"/>
          </a:xfrm>
          <a:custGeom>
            <a:avLst/>
            <a:gdLst/>
            <a:ahLst/>
            <a:cxnLst/>
            <a:rect l="l" t="t" r="r" b="b"/>
            <a:pathLst>
              <a:path h="375919">
                <a:moveTo>
                  <a:pt x="0" y="0"/>
                </a:moveTo>
                <a:lnTo>
                  <a:pt x="0" y="375677"/>
                </a:lnTo>
              </a:path>
            </a:pathLst>
          </a:custGeom>
          <a:ln w="5076">
            <a:solidFill>
              <a:srgbClr val="A9A9A9"/>
            </a:solidFill>
          </a:ln>
        </p:spPr>
        <p:txBody>
          <a:bodyPr wrap="square" lIns="0" tIns="0" rIns="0" bIns="0" rtlCol="0"/>
          <a:lstStyle/>
          <a:p>
            <a:endParaRPr sz="3567"/>
          </a:p>
        </p:txBody>
      </p:sp>
      <p:sp>
        <p:nvSpPr>
          <p:cNvPr id="69" name="object 69"/>
          <p:cNvSpPr/>
          <p:nvPr/>
        </p:nvSpPr>
        <p:spPr>
          <a:xfrm>
            <a:off x="5839598" y="3859927"/>
            <a:ext cx="0" cy="736134"/>
          </a:xfrm>
          <a:custGeom>
            <a:avLst/>
            <a:gdLst/>
            <a:ahLst/>
            <a:cxnLst/>
            <a:rect l="l" t="t" r="r" b="b"/>
            <a:pathLst>
              <a:path h="371475">
                <a:moveTo>
                  <a:pt x="0" y="0"/>
                </a:moveTo>
                <a:lnTo>
                  <a:pt x="0" y="371142"/>
                </a:lnTo>
              </a:path>
            </a:pathLst>
          </a:custGeom>
          <a:ln w="5076">
            <a:solidFill>
              <a:srgbClr val="A9A9A9"/>
            </a:solidFill>
          </a:ln>
        </p:spPr>
        <p:txBody>
          <a:bodyPr wrap="square" lIns="0" tIns="0" rIns="0" bIns="0" rtlCol="0"/>
          <a:lstStyle/>
          <a:p>
            <a:endParaRPr sz="3567"/>
          </a:p>
        </p:txBody>
      </p:sp>
      <p:sp>
        <p:nvSpPr>
          <p:cNvPr id="70" name="object 70"/>
          <p:cNvSpPr/>
          <p:nvPr/>
        </p:nvSpPr>
        <p:spPr>
          <a:xfrm>
            <a:off x="5796941" y="3879243"/>
            <a:ext cx="0" cy="729842"/>
          </a:xfrm>
          <a:custGeom>
            <a:avLst/>
            <a:gdLst/>
            <a:ahLst/>
            <a:cxnLst/>
            <a:rect l="l" t="t" r="r" b="b"/>
            <a:pathLst>
              <a:path h="368300">
                <a:moveTo>
                  <a:pt x="0" y="0"/>
                </a:moveTo>
                <a:lnTo>
                  <a:pt x="0" y="368029"/>
                </a:lnTo>
              </a:path>
            </a:pathLst>
          </a:custGeom>
          <a:ln w="5076">
            <a:solidFill>
              <a:srgbClr val="A9A9A9"/>
            </a:solidFill>
          </a:ln>
        </p:spPr>
        <p:txBody>
          <a:bodyPr wrap="square" lIns="0" tIns="0" rIns="0" bIns="0" rtlCol="0"/>
          <a:lstStyle/>
          <a:p>
            <a:endParaRPr sz="3567"/>
          </a:p>
        </p:txBody>
      </p:sp>
      <p:sp>
        <p:nvSpPr>
          <p:cNvPr id="71" name="object 71"/>
          <p:cNvSpPr/>
          <p:nvPr/>
        </p:nvSpPr>
        <p:spPr>
          <a:xfrm>
            <a:off x="5754286" y="3894668"/>
            <a:ext cx="0" cy="724809"/>
          </a:xfrm>
          <a:custGeom>
            <a:avLst/>
            <a:gdLst/>
            <a:ahLst/>
            <a:cxnLst/>
            <a:rect l="l" t="t" r="r" b="b"/>
            <a:pathLst>
              <a:path h="365760">
                <a:moveTo>
                  <a:pt x="0" y="0"/>
                </a:moveTo>
                <a:lnTo>
                  <a:pt x="0" y="365186"/>
                </a:lnTo>
              </a:path>
            </a:pathLst>
          </a:custGeom>
          <a:ln w="5076">
            <a:solidFill>
              <a:srgbClr val="A9A9A9"/>
            </a:solidFill>
          </a:ln>
        </p:spPr>
        <p:txBody>
          <a:bodyPr wrap="square" lIns="0" tIns="0" rIns="0" bIns="0" rtlCol="0"/>
          <a:lstStyle/>
          <a:p>
            <a:endParaRPr sz="3567"/>
          </a:p>
        </p:txBody>
      </p:sp>
      <p:sp>
        <p:nvSpPr>
          <p:cNvPr id="72" name="object 72"/>
          <p:cNvSpPr/>
          <p:nvPr/>
        </p:nvSpPr>
        <p:spPr>
          <a:xfrm>
            <a:off x="5711631" y="3908083"/>
            <a:ext cx="0" cy="718517"/>
          </a:xfrm>
          <a:custGeom>
            <a:avLst/>
            <a:gdLst/>
            <a:ahLst/>
            <a:cxnLst/>
            <a:rect l="l" t="t" r="r" b="b"/>
            <a:pathLst>
              <a:path h="362585">
                <a:moveTo>
                  <a:pt x="0" y="0"/>
                </a:moveTo>
                <a:lnTo>
                  <a:pt x="0" y="362410"/>
                </a:lnTo>
              </a:path>
            </a:pathLst>
          </a:custGeom>
          <a:ln w="5076">
            <a:solidFill>
              <a:srgbClr val="A9A9A9"/>
            </a:solidFill>
          </a:ln>
        </p:spPr>
        <p:txBody>
          <a:bodyPr wrap="square" lIns="0" tIns="0" rIns="0" bIns="0" rtlCol="0"/>
          <a:lstStyle/>
          <a:p>
            <a:endParaRPr sz="3567"/>
          </a:p>
        </p:txBody>
      </p:sp>
      <p:sp>
        <p:nvSpPr>
          <p:cNvPr id="73" name="object 73"/>
          <p:cNvSpPr/>
          <p:nvPr/>
        </p:nvSpPr>
        <p:spPr>
          <a:xfrm>
            <a:off x="5668974" y="3918813"/>
            <a:ext cx="0" cy="713484"/>
          </a:xfrm>
          <a:custGeom>
            <a:avLst/>
            <a:gdLst/>
            <a:ahLst/>
            <a:cxnLst/>
            <a:rect l="l" t="t" r="r" b="b"/>
            <a:pathLst>
              <a:path h="360044">
                <a:moveTo>
                  <a:pt x="0" y="0"/>
                </a:moveTo>
                <a:lnTo>
                  <a:pt x="0" y="359906"/>
                </a:lnTo>
              </a:path>
            </a:pathLst>
          </a:custGeom>
          <a:ln w="5076">
            <a:solidFill>
              <a:srgbClr val="A9A9A9"/>
            </a:solidFill>
          </a:ln>
        </p:spPr>
        <p:txBody>
          <a:bodyPr wrap="square" lIns="0" tIns="0" rIns="0" bIns="0" rtlCol="0"/>
          <a:lstStyle/>
          <a:p>
            <a:endParaRPr sz="3567"/>
          </a:p>
        </p:txBody>
      </p:sp>
      <p:sp>
        <p:nvSpPr>
          <p:cNvPr id="74" name="object 74"/>
          <p:cNvSpPr/>
          <p:nvPr/>
        </p:nvSpPr>
        <p:spPr>
          <a:xfrm>
            <a:off x="5626319" y="3927129"/>
            <a:ext cx="0" cy="709709"/>
          </a:xfrm>
          <a:custGeom>
            <a:avLst/>
            <a:gdLst/>
            <a:ahLst/>
            <a:cxnLst/>
            <a:rect l="l" t="t" r="r" b="b"/>
            <a:pathLst>
              <a:path h="358139">
                <a:moveTo>
                  <a:pt x="0" y="0"/>
                </a:moveTo>
                <a:lnTo>
                  <a:pt x="0" y="357604"/>
                </a:lnTo>
              </a:path>
            </a:pathLst>
          </a:custGeom>
          <a:ln w="5076">
            <a:solidFill>
              <a:srgbClr val="A9A9A9"/>
            </a:solidFill>
          </a:ln>
        </p:spPr>
        <p:txBody>
          <a:bodyPr wrap="square" lIns="0" tIns="0" rIns="0" bIns="0" rtlCol="0"/>
          <a:lstStyle/>
          <a:p>
            <a:endParaRPr sz="3567"/>
          </a:p>
        </p:txBody>
      </p:sp>
      <p:sp>
        <p:nvSpPr>
          <p:cNvPr id="75" name="object 75"/>
          <p:cNvSpPr/>
          <p:nvPr/>
        </p:nvSpPr>
        <p:spPr>
          <a:xfrm>
            <a:off x="5583664" y="3933032"/>
            <a:ext cx="0" cy="705934"/>
          </a:xfrm>
          <a:custGeom>
            <a:avLst/>
            <a:gdLst/>
            <a:ahLst/>
            <a:cxnLst/>
            <a:rect l="l" t="t" r="r" b="b"/>
            <a:pathLst>
              <a:path h="356235">
                <a:moveTo>
                  <a:pt x="0" y="0"/>
                </a:moveTo>
                <a:lnTo>
                  <a:pt x="0" y="355641"/>
                </a:lnTo>
              </a:path>
            </a:pathLst>
          </a:custGeom>
          <a:ln w="5076">
            <a:solidFill>
              <a:srgbClr val="A9A9A9"/>
            </a:solidFill>
          </a:ln>
        </p:spPr>
        <p:txBody>
          <a:bodyPr wrap="square" lIns="0" tIns="0" rIns="0" bIns="0" rtlCol="0"/>
          <a:lstStyle/>
          <a:p>
            <a:endParaRPr sz="3567"/>
          </a:p>
        </p:txBody>
      </p:sp>
      <p:sp>
        <p:nvSpPr>
          <p:cNvPr id="76" name="object 76"/>
          <p:cNvSpPr/>
          <p:nvPr/>
        </p:nvSpPr>
        <p:spPr>
          <a:xfrm>
            <a:off x="5541007" y="3937860"/>
            <a:ext cx="0" cy="702159"/>
          </a:xfrm>
          <a:custGeom>
            <a:avLst/>
            <a:gdLst/>
            <a:ahLst/>
            <a:cxnLst/>
            <a:rect l="l" t="t" r="r" b="b"/>
            <a:pathLst>
              <a:path h="354330">
                <a:moveTo>
                  <a:pt x="0" y="0"/>
                </a:moveTo>
                <a:lnTo>
                  <a:pt x="0" y="353881"/>
                </a:lnTo>
              </a:path>
            </a:pathLst>
          </a:custGeom>
          <a:ln w="5076">
            <a:solidFill>
              <a:srgbClr val="A9A9A9"/>
            </a:solidFill>
          </a:ln>
        </p:spPr>
        <p:txBody>
          <a:bodyPr wrap="square" lIns="0" tIns="0" rIns="0" bIns="0" rtlCol="0"/>
          <a:lstStyle/>
          <a:p>
            <a:endParaRPr sz="3567"/>
          </a:p>
        </p:txBody>
      </p:sp>
      <p:sp>
        <p:nvSpPr>
          <p:cNvPr id="77" name="object 77"/>
          <p:cNvSpPr/>
          <p:nvPr/>
        </p:nvSpPr>
        <p:spPr>
          <a:xfrm>
            <a:off x="5498352" y="3942019"/>
            <a:ext cx="0" cy="698383"/>
          </a:xfrm>
          <a:custGeom>
            <a:avLst/>
            <a:gdLst/>
            <a:ahLst/>
            <a:cxnLst/>
            <a:rect l="l" t="t" r="r" b="b"/>
            <a:pathLst>
              <a:path h="352425">
                <a:moveTo>
                  <a:pt x="0" y="0"/>
                </a:moveTo>
                <a:lnTo>
                  <a:pt x="0" y="352054"/>
                </a:lnTo>
              </a:path>
            </a:pathLst>
          </a:custGeom>
          <a:ln w="5076">
            <a:solidFill>
              <a:srgbClr val="A9A9A9"/>
            </a:solidFill>
          </a:ln>
        </p:spPr>
        <p:txBody>
          <a:bodyPr wrap="square" lIns="0" tIns="0" rIns="0" bIns="0" rtlCol="0"/>
          <a:lstStyle/>
          <a:p>
            <a:endParaRPr sz="3567"/>
          </a:p>
        </p:txBody>
      </p:sp>
      <p:sp>
        <p:nvSpPr>
          <p:cNvPr id="78" name="object 78"/>
          <p:cNvSpPr/>
          <p:nvPr/>
        </p:nvSpPr>
        <p:spPr>
          <a:xfrm>
            <a:off x="5455697" y="3945640"/>
            <a:ext cx="0" cy="694608"/>
          </a:xfrm>
          <a:custGeom>
            <a:avLst/>
            <a:gdLst/>
            <a:ahLst/>
            <a:cxnLst/>
            <a:rect l="l" t="t" r="r" b="b"/>
            <a:pathLst>
              <a:path h="350519">
                <a:moveTo>
                  <a:pt x="0" y="0"/>
                </a:moveTo>
                <a:lnTo>
                  <a:pt x="0" y="350158"/>
                </a:lnTo>
              </a:path>
            </a:pathLst>
          </a:custGeom>
          <a:ln w="5076">
            <a:solidFill>
              <a:srgbClr val="A9A9A9"/>
            </a:solidFill>
          </a:ln>
        </p:spPr>
        <p:txBody>
          <a:bodyPr wrap="square" lIns="0" tIns="0" rIns="0" bIns="0" rtlCol="0"/>
          <a:lstStyle/>
          <a:p>
            <a:endParaRPr sz="3567"/>
          </a:p>
        </p:txBody>
      </p:sp>
      <p:sp>
        <p:nvSpPr>
          <p:cNvPr id="79" name="object 79"/>
          <p:cNvSpPr/>
          <p:nvPr/>
        </p:nvSpPr>
        <p:spPr>
          <a:xfrm>
            <a:off x="5412907" y="3949129"/>
            <a:ext cx="0" cy="690833"/>
          </a:xfrm>
          <a:custGeom>
            <a:avLst/>
            <a:gdLst/>
            <a:ahLst/>
            <a:cxnLst/>
            <a:rect l="l" t="t" r="r" b="b"/>
            <a:pathLst>
              <a:path h="348614">
                <a:moveTo>
                  <a:pt x="0" y="0"/>
                </a:moveTo>
                <a:lnTo>
                  <a:pt x="0" y="348060"/>
                </a:lnTo>
              </a:path>
            </a:pathLst>
          </a:custGeom>
          <a:ln w="5076">
            <a:solidFill>
              <a:srgbClr val="A9A9A9"/>
            </a:solidFill>
          </a:ln>
        </p:spPr>
        <p:txBody>
          <a:bodyPr wrap="square" lIns="0" tIns="0" rIns="0" bIns="0" rtlCol="0"/>
          <a:lstStyle/>
          <a:p>
            <a:endParaRPr sz="3567"/>
          </a:p>
        </p:txBody>
      </p:sp>
      <p:sp>
        <p:nvSpPr>
          <p:cNvPr id="80" name="object 80"/>
          <p:cNvSpPr/>
          <p:nvPr/>
        </p:nvSpPr>
        <p:spPr>
          <a:xfrm>
            <a:off x="5370250" y="3949263"/>
            <a:ext cx="0" cy="687058"/>
          </a:xfrm>
          <a:custGeom>
            <a:avLst/>
            <a:gdLst/>
            <a:ahLst/>
            <a:cxnLst/>
            <a:rect l="l" t="t" r="r" b="b"/>
            <a:pathLst>
              <a:path h="346710">
                <a:moveTo>
                  <a:pt x="0" y="0"/>
                </a:moveTo>
                <a:lnTo>
                  <a:pt x="0" y="346571"/>
                </a:lnTo>
              </a:path>
            </a:pathLst>
          </a:custGeom>
          <a:ln w="5076">
            <a:solidFill>
              <a:srgbClr val="A9A9A9"/>
            </a:solidFill>
          </a:ln>
        </p:spPr>
        <p:txBody>
          <a:bodyPr wrap="square" lIns="0" tIns="0" rIns="0" bIns="0" rtlCol="0"/>
          <a:lstStyle/>
          <a:p>
            <a:endParaRPr sz="3567"/>
          </a:p>
        </p:txBody>
      </p:sp>
      <p:sp>
        <p:nvSpPr>
          <p:cNvPr id="81" name="object 81"/>
          <p:cNvSpPr/>
          <p:nvPr/>
        </p:nvSpPr>
        <p:spPr>
          <a:xfrm>
            <a:off x="5327595" y="3947519"/>
            <a:ext cx="0" cy="684542"/>
          </a:xfrm>
          <a:custGeom>
            <a:avLst/>
            <a:gdLst/>
            <a:ahLst/>
            <a:cxnLst/>
            <a:rect l="l" t="t" r="r" b="b"/>
            <a:pathLst>
              <a:path h="345439">
                <a:moveTo>
                  <a:pt x="0" y="0"/>
                </a:moveTo>
                <a:lnTo>
                  <a:pt x="0" y="345285"/>
                </a:lnTo>
              </a:path>
            </a:pathLst>
          </a:custGeom>
          <a:ln w="5076">
            <a:solidFill>
              <a:srgbClr val="A9A9A9"/>
            </a:solidFill>
          </a:ln>
        </p:spPr>
        <p:txBody>
          <a:bodyPr wrap="square" lIns="0" tIns="0" rIns="0" bIns="0" rtlCol="0"/>
          <a:lstStyle/>
          <a:p>
            <a:endParaRPr sz="3567"/>
          </a:p>
        </p:txBody>
      </p:sp>
      <p:sp>
        <p:nvSpPr>
          <p:cNvPr id="82" name="object 82"/>
          <p:cNvSpPr/>
          <p:nvPr/>
        </p:nvSpPr>
        <p:spPr>
          <a:xfrm>
            <a:off x="5284940" y="3942691"/>
            <a:ext cx="0" cy="683283"/>
          </a:xfrm>
          <a:custGeom>
            <a:avLst/>
            <a:gdLst/>
            <a:ahLst/>
            <a:cxnLst/>
            <a:rect l="l" t="t" r="r" b="b"/>
            <a:pathLst>
              <a:path h="344805">
                <a:moveTo>
                  <a:pt x="0" y="0"/>
                </a:moveTo>
                <a:lnTo>
                  <a:pt x="0" y="344608"/>
                </a:lnTo>
              </a:path>
            </a:pathLst>
          </a:custGeom>
          <a:ln w="5076">
            <a:solidFill>
              <a:srgbClr val="A9A9A9"/>
            </a:solidFill>
          </a:ln>
        </p:spPr>
        <p:txBody>
          <a:bodyPr wrap="square" lIns="0" tIns="0" rIns="0" bIns="0" rtlCol="0"/>
          <a:lstStyle/>
          <a:p>
            <a:endParaRPr sz="3567"/>
          </a:p>
        </p:txBody>
      </p:sp>
      <p:sp>
        <p:nvSpPr>
          <p:cNvPr id="83" name="object 83"/>
          <p:cNvSpPr/>
          <p:nvPr/>
        </p:nvSpPr>
        <p:spPr>
          <a:xfrm>
            <a:off x="5242283" y="3935715"/>
            <a:ext cx="0" cy="683283"/>
          </a:xfrm>
          <a:custGeom>
            <a:avLst/>
            <a:gdLst/>
            <a:ahLst/>
            <a:cxnLst/>
            <a:rect l="l" t="t" r="r" b="b"/>
            <a:pathLst>
              <a:path h="344805">
                <a:moveTo>
                  <a:pt x="0" y="0"/>
                </a:moveTo>
                <a:lnTo>
                  <a:pt x="0" y="344473"/>
                </a:lnTo>
              </a:path>
            </a:pathLst>
          </a:custGeom>
          <a:ln w="5076">
            <a:solidFill>
              <a:srgbClr val="A9A9A9"/>
            </a:solidFill>
          </a:ln>
        </p:spPr>
        <p:txBody>
          <a:bodyPr wrap="square" lIns="0" tIns="0" rIns="0" bIns="0" rtlCol="0"/>
          <a:lstStyle/>
          <a:p>
            <a:endParaRPr sz="3567"/>
          </a:p>
        </p:txBody>
      </p:sp>
      <p:sp>
        <p:nvSpPr>
          <p:cNvPr id="84" name="object 84"/>
          <p:cNvSpPr/>
          <p:nvPr/>
        </p:nvSpPr>
        <p:spPr>
          <a:xfrm>
            <a:off x="5199628" y="3928740"/>
            <a:ext cx="0" cy="683283"/>
          </a:xfrm>
          <a:custGeom>
            <a:avLst/>
            <a:gdLst/>
            <a:ahLst/>
            <a:cxnLst/>
            <a:rect l="l" t="t" r="r" b="b"/>
            <a:pathLst>
              <a:path h="344805">
                <a:moveTo>
                  <a:pt x="0" y="0"/>
                </a:moveTo>
                <a:lnTo>
                  <a:pt x="0" y="344608"/>
                </a:lnTo>
              </a:path>
            </a:pathLst>
          </a:custGeom>
          <a:ln w="5076">
            <a:solidFill>
              <a:srgbClr val="A9A9A9"/>
            </a:solidFill>
          </a:ln>
        </p:spPr>
        <p:txBody>
          <a:bodyPr wrap="square" lIns="0" tIns="0" rIns="0" bIns="0" rtlCol="0"/>
          <a:lstStyle/>
          <a:p>
            <a:endParaRPr sz="3567"/>
          </a:p>
        </p:txBody>
      </p:sp>
      <p:sp>
        <p:nvSpPr>
          <p:cNvPr id="85" name="object 85"/>
          <p:cNvSpPr/>
          <p:nvPr/>
        </p:nvSpPr>
        <p:spPr>
          <a:xfrm>
            <a:off x="5156973" y="3921361"/>
            <a:ext cx="0" cy="684542"/>
          </a:xfrm>
          <a:custGeom>
            <a:avLst/>
            <a:gdLst/>
            <a:ahLst/>
            <a:cxnLst/>
            <a:rect l="l" t="t" r="r" b="b"/>
            <a:pathLst>
              <a:path h="345439">
                <a:moveTo>
                  <a:pt x="0" y="0"/>
                </a:moveTo>
                <a:lnTo>
                  <a:pt x="0" y="344811"/>
                </a:lnTo>
              </a:path>
            </a:pathLst>
          </a:custGeom>
          <a:ln w="5076">
            <a:solidFill>
              <a:srgbClr val="A9A9A9"/>
            </a:solidFill>
          </a:ln>
        </p:spPr>
        <p:txBody>
          <a:bodyPr wrap="square" lIns="0" tIns="0" rIns="0" bIns="0" rtlCol="0"/>
          <a:lstStyle/>
          <a:p>
            <a:endParaRPr sz="3567"/>
          </a:p>
        </p:txBody>
      </p:sp>
      <p:sp>
        <p:nvSpPr>
          <p:cNvPr id="86" name="object 86"/>
          <p:cNvSpPr/>
          <p:nvPr/>
        </p:nvSpPr>
        <p:spPr>
          <a:xfrm>
            <a:off x="5114316" y="3914118"/>
            <a:ext cx="0" cy="684542"/>
          </a:xfrm>
          <a:custGeom>
            <a:avLst/>
            <a:gdLst/>
            <a:ahLst/>
            <a:cxnLst/>
            <a:rect l="l" t="t" r="r" b="b"/>
            <a:pathLst>
              <a:path h="345439">
                <a:moveTo>
                  <a:pt x="0" y="0"/>
                </a:moveTo>
                <a:lnTo>
                  <a:pt x="0" y="345149"/>
                </a:lnTo>
              </a:path>
            </a:pathLst>
          </a:custGeom>
          <a:ln w="5076">
            <a:solidFill>
              <a:srgbClr val="A9A9A9"/>
            </a:solidFill>
          </a:ln>
        </p:spPr>
        <p:txBody>
          <a:bodyPr wrap="square" lIns="0" tIns="0" rIns="0" bIns="0" rtlCol="0"/>
          <a:lstStyle/>
          <a:p>
            <a:endParaRPr sz="3567"/>
          </a:p>
        </p:txBody>
      </p:sp>
      <p:sp>
        <p:nvSpPr>
          <p:cNvPr id="87" name="object 87"/>
          <p:cNvSpPr/>
          <p:nvPr/>
        </p:nvSpPr>
        <p:spPr>
          <a:xfrm>
            <a:off x="5071661" y="3907278"/>
            <a:ext cx="0" cy="685800"/>
          </a:xfrm>
          <a:custGeom>
            <a:avLst/>
            <a:gdLst/>
            <a:ahLst/>
            <a:cxnLst/>
            <a:rect l="l" t="t" r="r" b="b"/>
            <a:pathLst>
              <a:path h="346075">
                <a:moveTo>
                  <a:pt x="0" y="0"/>
                </a:moveTo>
                <a:lnTo>
                  <a:pt x="0" y="345556"/>
                </a:lnTo>
              </a:path>
            </a:pathLst>
          </a:custGeom>
          <a:ln w="5076">
            <a:solidFill>
              <a:srgbClr val="A9A9A9"/>
            </a:solidFill>
          </a:ln>
        </p:spPr>
        <p:txBody>
          <a:bodyPr wrap="square" lIns="0" tIns="0" rIns="0" bIns="0" rtlCol="0"/>
          <a:lstStyle/>
          <a:p>
            <a:endParaRPr sz="3567"/>
          </a:p>
        </p:txBody>
      </p:sp>
      <p:sp>
        <p:nvSpPr>
          <p:cNvPr id="88" name="object 88"/>
          <p:cNvSpPr/>
          <p:nvPr/>
        </p:nvSpPr>
        <p:spPr>
          <a:xfrm>
            <a:off x="5029006" y="3900438"/>
            <a:ext cx="0" cy="685800"/>
          </a:xfrm>
          <a:custGeom>
            <a:avLst/>
            <a:gdLst/>
            <a:ahLst/>
            <a:cxnLst/>
            <a:rect l="l" t="t" r="r" b="b"/>
            <a:pathLst>
              <a:path h="346075">
                <a:moveTo>
                  <a:pt x="0" y="0"/>
                </a:moveTo>
                <a:lnTo>
                  <a:pt x="0" y="345962"/>
                </a:lnTo>
              </a:path>
            </a:pathLst>
          </a:custGeom>
          <a:ln w="5076">
            <a:solidFill>
              <a:srgbClr val="A9A9A9"/>
            </a:solidFill>
          </a:ln>
        </p:spPr>
        <p:txBody>
          <a:bodyPr wrap="square" lIns="0" tIns="0" rIns="0" bIns="0" rtlCol="0"/>
          <a:lstStyle/>
          <a:p>
            <a:endParaRPr sz="3567"/>
          </a:p>
        </p:txBody>
      </p:sp>
      <p:sp>
        <p:nvSpPr>
          <p:cNvPr id="89" name="object 89"/>
          <p:cNvSpPr/>
          <p:nvPr/>
        </p:nvSpPr>
        <p:spPr>
          <a:xfrm>
            <a:off x="4986349" y="3893327"/>
            <a:ext cx="0" cy="687058"/>
          </a:xfrm>
          <a:custGeom>
            <a:avLst/>
            <a:gdLst/>
            <a:ahLst/>
            <a:cxnLst/>
            <a:rect l="l" t="t" r="r" b="b"/>
            <a:pathLst>
              <a:path h="346710">
                <a:moveTo>
                  <a:pt x="0" y="0"/>
                </a:moveTo>
                <a:lnTo>
                  <a:pt x="0" y="346368"/>
                </a:lnTo>
              </a:path>
            </a:pathLst>
          </a:custGeom>
          <a:ln w="5076">
            <a:solidFill>
              <a:srgbClr val="A9A9A9"/>
            </a:solidFill>
          </a:ln>
        </p:spPr>
        <p:txBody>
          <a:bodyPr wrap="square" lIns="0" tIns="0" rIns="0" bIns="0" rtlCol="0"/>
          <a:lstStyle/>
          <a:p>
            <a:endParaRPr sz="3567"/>
          </a:p>
        </p:txBody>
      </p:sp>
      <p:sp>
        <p:nvSpPr>
          <p:cNvPr id="90" name="object 90"/>
          <p:cNvSpPr/>
          <p:nvPr/>
        </p:nvSpPr>
        <p:spPr>
          <a:xfrm>
            <a:off x="4943559" y="3886754"/>
            <a:ext cx="0" cy="688317"/>
          </a:xfrm>
          <a:custGeom>
            <a:avLst/>
            <a:gdLst/>
            <a:ahLst/>
            <a:cxnLst/>
            <a:rect l="l" t="t" r="r" b="b"/>
            <a:pathLst>
              <a:path h="347344">
                <a:moveTo>
                  <a:pt x="0" y="0"/>
                </a:moveTo>
                <a:lnTo>
                  <a:pt x="0" y="346909"/>
                </a:lnTo>
              </a:path>
            </a:pathLst>
          </a:custGeom>
          <a:ln w="5076">
            <a:solidFill>
              <a:srgbClr val="A9A9A9"/>
            </a:solidFill>
          </a:ln>
        </p:spPr>
        <p:txBody>
          <a:bodyPr wrap="square" lIns="0" tIns="0" rIns="0" bIns="0" rtlCol="0"/>
          <a:lstStyle/>
          <a:p>
            <a:endParaRPr sz="3567"/>
          </a:p>
        </p:txBody>
      </p:sp>
      <p:sp>
        <p:nvSpPr>
          <p:cNvPr id="91" name="object 91"/>
          <p:cNvSpPr/>
          <p:nvPr/>
        </p:nvSpPr>
        <p:spPr>
          <a:xfrm>
            <a:off x="4900904" y="3880852"/>
            <a:ext cx="0" cy="689575"/>
          </a:xfrm>
          <a:custGeom>
            <a:avLst/>
            <a:gdLst/>
            <a:ahLst/>
            <a:cxnLst/>
            <a:rect l="l" t="t" r="r" b="b"/>
            <a:pathLst>
              <a:path h="347980">
                <a:moveTo>
                  <a:pt x="0" y="0"/>
                </a:moveTo>
                <a:lnTo>
                  <a:pt x="0" y="347519"/>
                </a:lnTo>
              </a:path>
            </a:pathLst>
          </a:custGeom>
          <a:ln w="5076">
            <a:solidFill>
              <a:srgbClr val="A9A9A9"/>
            </a:solidFill>
          </a:ln>
        </p:spPr>
        <p:txBody>
          <a:bodyPr wrap="square" lIns="0" tIns="0" rIns="0" bIns="0" rtlCol="0"/>
          <a:lstStyle/>
          <a:p>
            <a:endParaRPr sz="3567"/>
          </a:p>
        </p:txBody>
      </p:sp>
      <p:sp>
        <p:nvSpPr>
          <p:cNvPr id="92" name="object 92"/>
          <p:cNvSpPr/>
          <p:nvPr/>
        </p:nvSpPr>
        <p:spPr>
          <a:xfrm>
            <a:off x="4858249" y="3876159"/>
            <a:ext cx="0" cy="690833"/>
          </a:xfrm>
          <a:custGeom>
            <a:avLst/>
            <a:gdLst/>
            <a:ahLst/>
            <a:cxnLst/>
            <a:rect l="l" t="t" r="r" b="b"/>
            <a:pathLst>
              <a:path h="348614">
                <a:moveTo>
                  <a:pt x="0" y="0"/>
                </a:moveTo>
                <a:lnTo>
                  <a:pt x="0" y="348534"/>
                </a:lnTo>
              </a:path>
            </a:pathLst>
          </a:custGeom>
          <a:ln w="5076">
            <a:solidFill>
              <a:srgbClr val="A9A9A9"/>
            </a:solidFill>
          </a:ln>
        </p:spPr>
        <p:txBody>
          <a:bodyPr wrap="square" lIns="0" tIns="0" rIns="0" bIns="0" rtlCol="0"/>
          <a:lstStyle/>
          <a:p>
            <a:endParaRPr sz="3567"/>
          </a:p>
        </p:txBody>
      </p:sp>
      <p:sp>
        <p:nvSpPr>
          <p:cNvPr id="93" name="object 93"/>
          <p:cNvSpPr/>
          <p:nvPr/>
        </p:nvSpPr>
        <p:spPr>
          <a:xfrm>
            <a:off x="4815592" y="3871328"/>
            <a:ext cx="0" cy="692092"/>
          </a:xfrm>
          <a:custGeom>
            <a:avLst/>
            <a:gdLst/>
            <a:ahLst/>
            <a:cxnLst/>
            <a:rect l="l" t="t" r="r" b="b"/>
            <a:pathLst>
              <a:path h="349250">
                <a:moveTo>
                  <a:pt x="0" y="0"/>
                </a:moveTo>
                <a:lnTo>
                  <a:pt x="0" y="349143"/>
                </a:lnTo>
              </a:path>
            </a:pathLst>
          </a:custGeom>
          <a:ln w="5076">
            <a:solidFill>
              <a:srgbClr val="A9A9A9"/>
            </a:solidFill>
          </a:ln>
        </p:spPr>
        <p:txBody>
          <a:bodyPr wrap="square" lIns="0" tIns="0" rIns="0" bIns="0" rtlCol="0"/>
          <a:lstStyle/>
          <a:p>
            <a:endParaRPr sz="3567"/>
          </a:p>
        </p:txBody>
      </p:sp>
      <p:sp>
        <p:nvSpPr>
          <p:cNvPr id="94" name="object 94"/>
          <p:cNvSpPr/>
          <p:nvPr/>
        </p:nvSpPr>
        <p:spPr>
          <a:xfrm>
            <a:off x="4772937" y="3867573"/>
            <a:ext cx="0" cy="694608"/>
          </a:xfrm>
          <a:custGeom>
            <a:avLst/>
            <a:gdLst/>
            <a:ahLst/>
            <a:cxnLst/>
            <a:rect l="l" t="t" r="r" b="b"/>
            <a:pathLst>
              <a:path h="350519">
                <a:moveTo>
                  <a:pt x="0" y="0"/>
                </a:moveTo>
                <a:lnTo>
                  <a:pt x="0" y="350023"/>
                </a:lnTo>
              </a:path>
            </a:pathLst>
          </a:custGeom>
          <a:ln w="5076">
            <a:solidFill>
              <a:srgbClr val="A9A9A9"/>
            </a:solidFill>
          </a:ln>
        </p:spPr>
        <p:txBody>
          <a:bodyPr wrap="square" lIns="0" tIns="0" rIns="0" bIns="0" rtlCol="0"/>
          <a:lstStyle/>
          <a:p>
            <a:endParaRPr sz="3567"/>
          </a:p>
        </p:txBody>
      </p:sp>
      <p:sp>
        <p:nvSpPr>
          <p:cNvPr id="95" name="object 95"/>
          <p:cNvSpPr/>
          <p:nvPr/>
        </p:nvSpPr>
        <p:spPr>
          <a:xfrm>
            <a:off x="4730282" y="3863414"/>
            <a:ext cx="0" cy="694608"/>
          </a:xfrm>
          <a:custGeom>
            <a:avLst/>
            <a:gdLst/>
            <a:ahLst/>
            <a:cxnLst/>
            <a:rect l="l" t="t" r="r" b="b"/>
            <a:pathLst>
              <a:path h="350519">
                <a:moveTo>
                  <a:pt x="0" y="0"/>
                </a:moveTo>
                <a:lnTo>
                  <a:pt x="0" y="350429"/>
                </a:lnTo>
              </a:path>
            </a:pathLst>
          </a:custGeom>
          <a:ln w="5076">
            <a:solidFill>
              <a:srgbClr val="A9A9A9"/>
            </a:solidFill>
          </a:ln>
        </p:spPr>
        <p:txBody>
          <a:bodyPr wrap="square" lIns="0" tIns="0" rIns="0" bIns="0" rtlCol="0"/>
          <a:lstStyle/>
          <a:p>
            <a:endParaRPr sz="3567"/>
          </a:p>
        </p:txBody>
      </p:sp>
      <p:sp>
        <p:nvSpPr>
          <p:cNvPr id="96" name="object 96"/>
          <p:cNvSpPr/>
          <p:nvPr/>
        </p:nvSpPr>
        <p:spPr>
          <a:xfrm>
            <a:off x="4687625" y="3860866"/>
            <a:ext cx="0" cy="695867"/>
          </a:xfrm>
          <a:custGeom>
            <a:avLst/>
            <a:gdLst/>
            <a:ahLst/>
            <a:cxnLst/>
            <a:rect l="l" t="t" r="r" b="b"/>
            <a:pathLst>
              <a:path h="351155">
                <a:moveTo>
                  <a:pt x="0" y="0"/>
                </a:moveTo>
                <a:lnTo>
                  <a:pt x="0" y="350971"/>
                </a:lnTo>
              </a:path>
            </a:pathLst>
          </a:custGeom>
          <a:ln w="5076">
            <a:solidFill>
              <a:srgbClr val="A9A9A9"/>
            </a:solidFill>
          </a:ln>
        </p:spPr>
        <p:txBody>
          <a:bodyPr wrap="square" lIns="0" tIns="0" rIns="0" bIns="0" rtlCol="0"/>
          <a:lstStyle/>
          <a:p>
            <a:endParaRPr sz="3567"/>
          </a:p>
        </p:txBody>
      </p:sp>
      <p:sp>
        <p:nvSpPr>
          <p:cNvPr id="97" name="object 97"/>
          <p:cNvSpPr/>
          <p:nvPr/>
        </p:nvSpPr>
        <p:spPr>
          <a:xfrm>
            <a:off x="4644970" y="3857377"/>
            <a:ext cx="0" cy="697125"/>
          </a:xfrm>
          <a:custGeom>
            <a:avLst/>
            <a:gdLst/>
            <a:ahLst/>
            <a:cxnLst/>
            <a:rect l="l" t="t" r="r" b="b"/>
            <a:pathLst>
              <a:path h="351789">
                <a:moveTo>
                  <a:pt x="0" y="0"/>
                </a:moveTo>
                <a:lnTo>
                  <a:pt x="0" y="351174"/>
                </a:lnTo>
              </a:path>
            </a:pathLst>
          </a:custGeom>
          <a:ln w="5076">
            <a:solidFill>
              <a:srgbClr val="A9A9A9"/>
            </a:solidFill>
          </a:ln>
        </p:spPr>
        <p:txBody>
          <a:bodyPr wrap="square" lIns="0" tIns="0" rIns="0" bIns="0" rtlCol="0"/>
          <a:lstStyle/>
          <a:p>
            <a:endParaRPr sz="3567"/>
          </a:p>
        </p:txBody>
      </p:sp>
      <p:sp>
        <p:nvSpPr>
          <p:cNvPr id="98" name="object 98"/>
          <p:cNvSpPr/>
          <p:nvPr/>
        </p:nvSpPr>
        <p:spPr>
          <a:xfrm>
            <a:off x="4602315" y="3854160"/>
            <a:ext cx="0" cy="698383"/>
          </a:xfrm>
          <a:custGeom>
            <a:avLst/>
            <a:gdLst/>
            <a:ahLst/>
            <a:cxnLst/>
            <a:rect l="l" t="t" r="r" b="b"/>
            <a:pathLst>
              <a:path h="352425">
                <a:moveTo>
                  <a:pt x="0" y="0"/>
                </a:moveTo>
                <a:lnTo>
                  <a:pt x="0" y="352054"/>
                </a:lnTo>
              </a:path>
            </a:pathLst>
          </a:custGeom>
          <a:ln w="5076">
            <a:solidFill>
              <a:srgbClr val="A9A9A9"/>
            </a:solidFill>
          </a:ln>
        </p:spPr>
        <p:txBody>
          <a:bodyPr wrap="square" lIns="0" tIns="0" rIns="0" bIns="0" rtlCol="0"/>
          <a:lstStyle/>
          <a:p>
            <a:endParaRPr sz="3567"/>
          </a:p>
        </p:txBody>
      </p:sp>
      <p:sp>
        <p:nvSpPr>
          <p:cNvPr id="99" name="object 99"/>
          <p:cNvSpPr/>
          <p:nvPr/>
        </p:nvSpPr>
        <p:spPr>
          <a:xfrm>
            <a:off x="7559240" y="233250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00" name="object 100"/>
          <p:cNvSpPr/>
          <p:nvPr/>
        </p:nvSpPr>
        <p:spPr>
          <a:xfrm>
            <a:off x="7516585" y="246529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01" name="object 101"/>
          <p:cNvSpPr/>
          <p:nvPr/>
        </p:nvSpPr>
        <p:spPr>
          <a:xfrm>
            <a:off x="7473795" y="261620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02" name="object 102"/>
          <p:cNvSpPr/>
          <p:nvPr/>
        </p:nvSpPr>
        <p:spPr>
          <a:xfrm>
            <a:off x="7431138" y="275007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03" name="object 103"/>
          <p:cNvSpPr/>
          <p:nvPr/>
        </p:nvSpPr>
        <p:spPr>
          <a:xfrm>
            <a:off x="7388483" y="289185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04" name="object 104"/>
          <p:cNvSpPr/>
          <p:nvPr/>
        </p:nvSpPr>
        <p:spPr>
          <a:xfrm>
            <a:off x="7345828" y="302760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05" name="object 105"/>
          <p:cNvSpPr/>
          <p:nvPr/>
        </p:nvSpPr>
        <p:spPr>
          <a:xfrm>
            <a:off x="7303171" y="314430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06" name="object 106"/>
          <p:cNvSpPr/>
          <p:nvPr/>
        </p:nvSpPr>
        <p:spPr>
          <a:xfrm>
            <a:off x="7260516" y="324356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07" name="object 107"/>
          <p:cNvSpPr/>
          <p:nvPr/>
        </p:nvSpPr>
        <p:spPr>
          <a:xfrm>
            <a:off x="7217860" y="332659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08" name="object 108"/>
          <p:cNvSpPr/>
          <p:nvPr/>
        </p:nvSpPr>
        <p:spPr>
          <a:xfrm>
            <a:off x="7175203" y="339232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09" name="object 109"/>
          <p:cNvSpPr/>
          <p:nvPr/>
        </p:nvSpPr>
        <p:spPr>
          <a:xfrm>
            <a:off x="7132548" y="344262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0" name="object 110"/>
          <p:cNvSpPr/>
          <p:nvPr/>
        </p:nvSpPr>
        <p:spPr>
          <a:xfrm>
            <a:off x="7089893" y="348286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1" name="object 111"/>
          <p:cNvSpPr/>
          <p:nvPr/>
        </p:nvSpPr>
        <p:spPr>
          <a:xfrm>
            <a:off x="7047236" y="352270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2" name="object 112"/>
          <p:cNvSpPr/>
          <p:nvPr/>
        </p:nvSpPr>
        <p:spPr>
          <a:xfrm>
            <a:off x="7004447" y="356281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13" name="object 113"/>
          <p:cNvSpPr/>
          <p:nvPr/>
        </p:nvSpPr>
        <p:spPr>
          <a:xfrm>
            <a:off x="6961791" y="359889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14" name="object 114"/>
          <p:cNvSpPr/>
          <p:nvPr/>
        </p:nvSpPr>
        <p:spPr>
          <a:xfrm>
            <a:off x="6919136" y="363014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15" name="object 115"/>
          <p:cNvSpPr/>
          <p:nvPr/>
        </p:nvSpPr>
        <p:spPr>
          <a:xfrm>
            <a:off x="6876479" y="365509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6" name="object 116"/>
          <p:cNvSpPr/>
          <p:nvPr/>
        </p:nvSpPr>
        <p:spPr>
          <a:xfrm>
            <a:off x="6833824" y="367468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7" name="object 117"/>
          <p:cNvSpPr/>
          <p:nvPr/>
        </p:nvSpPr>
        <p:spPr>
          <a:xfrm>
            <a:off x="6791169" y="369346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8" name="object 118"/>
          <p:cNvSpPr/>
          <p:nvPr/>
        </p:nvSpPr>
        <p:spPr>
          <a:xfrm>
            <a:off x="6748512" y="370915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19" name="object 119"/>
          <p:cNvSpPr/>
          <p:nvPr/>
        </p:nvSpPr>
        <p:spPr>
          <a:xfrm>
            <a:off x="6705857" y="372176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0" name="object 120"/>
          <p:cNvSpPr/>
          <p:nvPr/>
        </p:nvSpPr>
        <p:spPr>
          <a:xfrm>
            <a:off x="6663202" y="373182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1" name="object 121"/>
          <p:cNvSpPr/>
          <p:nvPr/>
        </p:nvSpPr>
        <p:spPr>
          <a:xfrm>
            <a:off x="6620545" y="373960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2" name="object 122"/>
          <p:cNvSpPr/>
          <p:nvPr/>
        </p:nvSpPr>
        <p:spPr>
          <a:xfrm>
            <a:off x="6577755" y="374537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23" name="object 123"/>
          <p:cNvSpPr/>
          <p:nvPr/>
        </p:nvSpPr>
        <p:spPr>
          <a:xfrm>
            <a:off x="6535100" y="374926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24" name="object 124"/>
          <p:cNvSpPr/>
          <p:nvPr/>
        </p:nvSpPr>
        <p:spPr>
          <a:xfrm>
            <a:off x="6492445" y="375167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25" name="object 125"/>
          <p:cNvSpPr/>
          <p:nvPr/>
        </p:nvSpPr>
        <p:spPr>
          <a:xfrm>
            <a:off x="6449788" y="375261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26" name="object 126"/>
          <p:cNvSpPr/>
          <p:nvPr/>
        </p:nvSpPr>
        <p:spPr>
          <a:xfrm>
            <a:off x="6407133" y="375234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7" name="object 127"/>
          <p:cNvSpPr/>
          <p:nvPr/>
        </p:nvSpPr>
        <p:spPr>
          <a:xfrm>
            <a:off x="6364478" y="375140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8" name="object 128"/>
          <p:cNvSpPr/>
          <p:nvPr/>
        </p:nvSpPr>
        <p:spPr>
          <a:xfrm>
            <a:off x="6321821" y="375114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29" name="object 129"/>
          <p:cNvSpPr/>
          <p:nvPr/>
        </p:nvSpPr>
        <p:spPr>
          <a:xfrm>
            <a:off x="6279166" y="375167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0" name="object 130"/>
          <p:cNvSpPr/>
          <p:nvPr/>
        </p:nvSpPr>
        <p:spPr>
          <a:xfrm>
            <a:off x="6236511" y="375208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1" name="object 131"/>
          <p:cNvSpPr/>
          <p:nvPr/>
        </p:nvSpPr>
        <p:spPr>
          <a:xfrm>
            <a:off x="6193854" y="375234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2" name="object 132"/>
          <p:cNvSpPr/>
          <p:nvPr/>
        </p:nvSpPr>
        <p:spPr>
          <a:xfrm>
            <a:off x="6151199" y="375261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3" name="object 133"/>
          <p:cNvSpPr/>
          <p:nvPr/>
        </p:nvSpPr>
        <p:spPr>
          <a:xfrm>
            <a:off x="6108409" y="375047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34" name="object 134"/>
          <p:cNvSpPr/>
          <p:nvPr/>
        </p:nvSpPr>
        <p:spPr>
          <a:xfrm>
            <a:off x="6065754" y="374765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35" name="object 135"/>
          <p:cNvSpPr/>
          <p:nvPr/>
        </p:nvSpPr>
        <p:spPr>
          <a:xfrm>
            <a:off x="6023097" y="374926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36" name="object 136"/>
          <p:cNvSpPr/>
          <p:nvPr/>
        </p:nvSpPr>
        <p:spPr>
          <a:xfrm>
            <a:off x="5980442" y="376214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7" name="object 137"/>
          <p:cNvSpPr/>
          <p:nvPr/>
        </p:nvSpPr>
        <p:spPr>
          <a:xfrm>
            <a:off x="5937787" y="378212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8" name="object 138"/>
          <p:cNvSpPr/>
          <p:nvPr/>
        </p:nvSpPr>
        <p:spPr>
          <a:xfrm>
            <a:off x="5895130" y="381177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39" name="object 139"/>
          <p:cNvSpPr/>
          <p:nvPr/>
        </p:nvSpPr>
        <p:spPr>
          <a:xfrm>
            <a:off x="5852475" y="383725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0" name="object 140"/>
          <p:cNvSpPr/>
          <p:nvPr/>
        </p:nvSpPr>
        <p:spPr>
          <a:xfrm>
            <a:off x="5809820" y="385992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1" name="object 141"/>
          <p:cNvSpPr/>
          <p:nvPr/>
        </p:nvSpPr>
        <p:spPr>
          <a:xfrm>
            <a:off x="5767163" y="387924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2" name="object 142"/>
          <p:cNvSpPr/>
          <p:nvPr/>
        </p:nvSpPr>
        <p:spPr>
          <a:xfrm>
            <a:off x="5724508" y="389466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3" name="object 143"/>
          <p:cNvSpPr/>
          <p:nvPr/>
        </p:nvSpPr>
        <p:spPr>
          <a:xfrm>
            <a:off x="5681718" y="390808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4" name="object 144"/>
          <p:cNvSpPr/>
          <p:nvPr/>
        </p:nvSpPr>
        <p:spPr>
          <a:xfrm>
            <a:off x="5639063" y="391881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5" name="object 145"/>
          <p:cNvSpPr/>
          <p:nvPr/>
        </p:nvSpPr>
        <p:spPr>
          <a:xfrm>
            <a:off x="5596406" y="392713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6" name="object 146"/>
          <p:cNvSpPr/>
          <p:nvPr/>
        </p:nvSpPr>
        <p:spPr>
          <a:xfrm>
            <a:off x="5553751" y="393303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47" name="object 147"/>
          <p:cNvSpPr/>
          <p:nvPr/>
        </p:nvSpPr>
        <p:spPr>
          <a:xfrm>
            <a:off x="5511096" y="393786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8" name="object 148"/>
          <p:cNvSpPr/>
          <p:nvPr/>
        </p:nvSpPr>
        <p:spPr>
          <a:xfrm>
            <a:off x="5468439" y="394201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49" name="object 149"/>
          <p:cNvSpPr/>
          <p:nvPr/>
        </p:nvSpPr>
        <p:spPr>
          <a:xfrm>
            <a:off x="5425784" y="394564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0" name="object 150"/>
          <p:cNvSpPr/>
          <p:nvPr/>
        </p:nvSpPr>
        <p:spPr>
          <a:xfrm>
            <a:off x="5383129" y="394912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1" name="object 151"/>
          <p:cNvSpPr/>
          <p:nvPr/>
        </p:nvSpPr>
        <p:spPr>
          <a:xfrm>
            <a:off x="5340472" y="394926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2" name="object 152"/>
          <p:cNvSpPr/>
          <p:nvPr/>
        </p:nvSpPr>
        <p:spPr>
          <a:xfrm>
            <a:off x="5297817" y="394751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3" name="object 153"/>
          <p:cNvSpPr/>
          <p:nvPr/>
        </p:nvSpPr>
        <p:spPr>
          <a:xfrm>
            <a:off x="5255162" y="394268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4" name="object 154"/>
          <p:cNvSpPr/>
          <p:nvPr/>
        </p:nvSpPr>
        <p:spPr>
          <a:xfrm>
            <a:off x="5212372" y="393571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55" name="object 155"/>
          <p:cNvSpPr/>
          <p:nvPr/>
        </p:nvSpPr>
        <p:spPr>
          <a:xfrm>
            <a:off x="5169715" y="392873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56" name="object 156"/>
          <p:cNvSpPr/>
          <p:nvPr/>
        </p:nvSpPr>
        <p:spPr>
          <a:xfrm>
            <a:off x="5127060" y="392136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57" name="object 157"/>
          <p:cNvSpPr/>
          <p:nvPr/>
        </p:nvSpPr>
        <p:spPr>
          <a:xfrm>
            <a:off x="5084405" y="391411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8" name="object 158"/>
          <p:cNvSpPr/>
          <p:nvPr/>
        </p:nvSpPr>
        <p:spPr>
          <a:xfrm>
            <a:off x="5041748" y="390727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59" name="object 159"/>
          <p:cNvSpPr/>
          <p:nvPr/>
        </p:nvSpPr>
        <p:spPr>
          <a:xfrm>
            <a:off x="4999093" y="390043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0" name="object 160"/>
          <p:cNvSpPr/>
          <p:nvPr/>
        </p:nvSpPr>
        <p:spPr>
          <a:xfrm>
            <a:off x="4956438" y="389332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1" name="object 161"/>
          <p:cNvSpPr/>
          <p:nvPr/>
        </p:nvSpPr>
        <p:spPr>
          <a:xfrm>
            <a:off x="4913781" y="388675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2" name="object 162"/>
          <p:cNvSpPr/>
          <p:nvPr/>
        </p:nvSpPr>
        <p:spPr>
          <a:xfrm>
            <a:off x="4871126" y="388085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3" name="object 163"/>
          <p:cNvSpPr/>
          <p:nvPr/>
        </p:nvSpPr>
        <p:spPr>
          <a:xfrm>
            <a:off x="4828470" y="387615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4" name="object 164"/>
          <p:cNvSpPr/>
          <p:nvPr/>
        </p:nvSpPr>
        <p:spPr>
          <a:xfrm>
            <a:off x="4785681" y="387132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5" name="object 165"/>
          <p:cNvSpPr/>
          <p:nvPr/>
        </p:nvSpPr>
        <p:spPr>
          <a:xfrm>
            <a:off x="4743024" y="386757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6" name="object 166"/>
          <p:cNvSpPr/>
          <p:nvPr/>
        </p:nvSpPr>
        <p:spPr>
          <a:xfrm>
            <a:off x="4700369" y="386341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7" name="object 167"/>
          <p:cNvSpPr/>
          <p:nvPr/>
        </p:nvSpPr>
        <p:spPr>
          <a:xfrm>
            <a:off x="4657714" y="386086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68" name="object 168"/>
          <p:cNvSpPr/>
          <p:nvPr/>
        </p:nvSpPr>
        <p:spPr>
          <a:xfrm>
            <a:off x="4615057" y="385737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69" name="object 169"/>
          <p:cNvSpPr/>
          <p:nvPr/>
        </p:nvSpPr>
        <p:spPr>
          <a:xfrm>
            <a:off x="4572401" y="385415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0" name="object 170"/>
          <p:cNvSpPr/>
          <p:nvPr/>
        </p:nvSpPr>
        <p:spPr>
          <a:xfrm>
            <a:off x="7559240" y="315235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1" name="object 171"/>
          <p:cNvSpPr/>
          <p:nvPr/>
        </p:nvSpPr>
        <p:spPr>
          <a:xfrm>
            <a:off x="7516585" y="327548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2" name="object 172"/>
          <p:cNvSpPr/>
          <p:nvPr/>
        </p:nvSpPr>
        <p:spPr>
          <a:xfrm>
            <a:off x="7473795" y="3393665"/>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3" name="object 173"/>
          <p:cNvSpPr/>
          <p:nvPr/>
        </p:nvSpPr>
        <p:spPr>
          <a:xfrm>
            <a:off x="7431138" y="349735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4" name="object 174"/>
          <p:cNvSpPr/>
          <p:nvPr/>
        </p:nvSpPr>
        <p:spPr>
          <a:xfrm>
            <a:off x="7388483" y="361499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5" name="object 175"/>
          <p:cNvSpPr/>
          <p:nvPr/>
        </p:nvSpPr>
        <p:spPr>
          <a:xfrm>
            <a:off x="7345828" y="373437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76" name="object 176"/>
          <p:cNvSpPr/>
          <p:nvPr/>
        </p:nvSpPr>
        <p:spPr>
          <a:xfrm>
            <a:off x="7303171" y="383685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7" name="object 177"/>
          <p:cNvSpPr/>
          <p:nvPr/>
        </p:nvSpPr>
        <p:spPr>
          <a:xfrm>
            <a:off x="7260516" y="392619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8" name="object 178"/>
          <p:cNvSpPr/>
          <p:nvPr/>
        </p:nvSpPr>
        <p:spPr>
          <a:xfrm>
            <a:off x="7217860" y="400251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79" name="object 179"/>
          <p:cNvSpPr/>
          <p:nvPr/>
        </p:nvSpPr>
        <p:spPr>
          <a:xfrm>
            <a:off x="7175203" y="406327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0" name="object 180"/>
          <p:cNvSpPr/>
          <p:nvPr/>
        </p:nvSpPr>
        <p:spPr>
          <a:xfrm>
            <a:off x="7132548" y="411210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1" name="object 181"/>
          <p:cNvSpPr/>
          <p:nvPr/>
        </p:nvSpPr>
        <p:spPr>
          <a:xfrm>
            <a:off x="7089893" y="415315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2" name="object 182"/>
          <p:cNvSpPr/>
          <p:nvPr/>
        </p:nvSpPr>
        <p:spPr>
          <a:xfrm>
            <a:off x="7047236" y="419808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3" name="object 183"/>
          <p:cNvSpPr/>
          <p:nvPr/>
        </p:nvSpPr>
        <p:spPr>
          <a:xfrm>
            <a:off x="7004447" y="4245303"/>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4" name="object 184"/>
          <p:cNvSpPr/>
          <p:nvPr/>
        </p:nvSpPr>
        <p:spPr>
          <a:xfrm>
            <a:off x="6961791" y="428728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5" name="object 185"/>
          <p:cNvSpPr/>
          <p:nvPr/>
        </p:nvSpPr>
        <p:spPr>
          <a:xfrm>
            <a:off x="6919136" y="4322566"/>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86" name="object 186"/>
          <p:cNvSpPr/>
          <p:nvPr/>
        </p:nvSpPr>
        <p:spPr>
          <a:xfrm>
            <a:off x="6876479" y="435167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7" name="object 187"/>
          <p:cNvSpPr/>
          <p:nvPr/>
        </p:nvSpPr>
        <p:spPr>
          <a:xfrm>
            <a:off x="6833824" y="437595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8" name="object 188"/>
          <p:cNvSpPr/>
          <p:nvPr/>
        </p:nvSpPr>
        <p:spPr>
          <a:xfrm>
            <a:off x="6791169" y="439862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89" name="object 189"/>
          <p:cNvSpPr/>
          <p:nvPr/>
        </p:nvSpPr>
        <p:spPr>
          <a:xfrm>
            <a:off x="6748512" y="441820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0" name="object 190"/>
          <p:cNvSpPr/>
          <p:nvPr/>
        </p:nvSpPr>
        <p:spPr>
          <a:xfrm>
            <a:off x="6705857" y="443457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1" name="object 191"/>
          <p:cNvSpPr/>
          <p:nvPr/>
        </p:nvSpPr>
        <p:spPr>
          <a:xfrm>
            <a:off x="6663202" y="444838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2" name="object 192"/>
          <p:cNvSpPr/>
          <p:nvPr/>
        </p:nvSpPr>
        <p:spPr>
          <a:xfrm>
            <a:off x="6620545" y="445979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3" name="object 193"/>
          <p:cNvSpPr/>
          <p:nvPr/>
        </p:nvSpPr>
        <p:spPr>
          <a:xfrm>
            <a:off x="6577755" y="446917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4" name="object 194"/>
          <p:cNvSpPr/>
          <p:nvPr/>
        </p:nvSpPr>
        <p:spPr>
          <a:xfrm>
            <a:off x="6535100" y="447601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5" name="object 195"/>
          <p:cNvSpPr/>
          <p:nvPr/>
        </p:nvSpPr>
        <p:spPr>
          <a:xfrm>
            <a:off x="6492445" y="448125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6" name="object 196"/>
          <p:cNvSpPr/>
          <p:nvPr/>
        </p:nvSpPr>
        <p:spPr>
          <a:xfrm>
            <a:off x="6449788" y="448514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197" name="object 197"/>
          <p:cNvSpPr/>
          <p:nvPr/>
        </p:nvSpPr>
        <p:spPr>
          <a:xfrm>
            <a:off x="6407133" y="448782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8" name="object 198"/>
          <p:cNvSpPr/>
          <p:nvPr/>
        </p:nvSpPr>
        <p:spPr>
          <a:xfrm>
            <a:off x="6364478" y="448983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199" name="object 199"/>
          <p:cNvSpPr/>
          <p:nvPr/>
        </p:nvSpPr>
        <p:spPr>
          <a:xfrm>
            <a:off x="6321821" y="449251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0" name="object 200"/>
          <p:cNvSpPr/>
          <p:nvPr/>
        </p:nvSpPr>
        <p:spPr>
          <a:xfrm>
            <a:off x="6279166" y="449533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1" name="object 201"/>
          <p:cNvSpPr/>
          <p:nvPr/>
        </p:nvSpPr>
        <p:spPr>
          <a:xfrm>
            <a:off x="6236511" y="449775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2" name="object 202"/>
          <p:cNvSpPr/>
          <p:nvPr/>
        </p:nvSpPr>
        <p:spPr>
          <a:xfrm>
            <a:off x="6193854" y="449976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3" name="object 203"/>
          <p:cNvSpPr/>
          <p:nvPr/>
        </p:nvSpPr>
        <p:spPr>
          <a:xfrm>
            <a:off x="6151199" y="450177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4" name="object 204"/>
          <p:cNvSpPr/>
          <p:nvPr/>
        </p:nvSpPr>
        <p:spPr>
          <a:xfrm>
            <a:off x="6108409" y="450164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5" name="object 205"/>
          <p:cNvSpPr/>
          <p:nvPr/>
        </p:nvSpPr>
        <p:spPr>
          <a:xfrm>
            <a:off x="6065754" y="450164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6" name="object 206"/>
          <p:cNvSpPr/>
          <p:nvPr/>
        </p:nvSpPr>
        <p:spPr>
          <a:xfrm>
            <a:off x="6023097" y="4506202"/>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07" name="object 207"/>
          <p:cNvSpPr/>
          <p:nvPr/>
        </p:nvSpPr>
        <p:spPr>
          <a:xfrm>
            <a:off x="5980442" y="452310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8" name="object 208"/>
          <p:cNvSpPr/>
          <p:nvPr/>
        </p:nvSpPr>
        <p:spPr>
          <a:xfrm>
            <a:off x="5937787" y="454349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09" name="object 209"/>
          <p:cNvSpPr/>
          <p:nvPr/>
        </p:nvSpPr>
        <p:spPr>
          <a:xfrm>
            <a:off x="5895130" y="456522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0" name="object 210"/>
          <p:cNvSpPr/>
          <p:nvPr/>
        </p:nvSpPr>
        <p:spPr>
          <a:xfrm>
            <a:off x="5852475" y="458172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1" name="object 211"/>
          <p:cNvSpPr/>
          <p:nvPr/>
        </p:nvSpPr>
        <p:spPr>
          <a:xfrm>
            <a:off x="5809820" y="459540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2" name="object 212"/>
          <p:cNvSpPr/>
          <p:nvPr/>
        </p:nvSpPr>
        <p:spPr>
          <a:xfrm>
            <a:off x="5767163" y="460854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3" name="object 213"/>
          <p:cNvSpPr/>
          <p:nvPr/>
        </p:nvSpPr>
        <p:spPr>
          <a:xfrm>
            <a:off x="5724508" y="461833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4" name="object 214"/>
          <p:cNvSpPr/>
          <p:nvPr/>
        </p:nvSpPr>
        <p:spPr>
          <a:xfrm>
            <a:off x="5681718" y="462625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5" name="object 215"/>
          <p:cNvSpPr/>
          <p:nvPr/>
        </p:nvSpPr>
        <p:spPr>
          <a:xfrm>
            <a:off x="5639063" y="4632021"/>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6" name="object 216"/>
          <p:cNvSpPr/>
          <p:nvPr/>
        </p:nvSpPr>
        <p:spPr>
          <a:xfrm>
            <a:off x="5596406" y="463577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7" name="object 217"/>
          <p:cNvSpPr/>
          <p:nvPr/>
        </p:nvSpPr>
        <p:spPr>
          <a:xfrm>
            <a:off x="5553751" y="463778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18" name="object 218"/>
          <p:cNvSpPr/>
          <p:nvPr/>
        </p:nvSpPr>
        <p:spPr>
          <a:xfrm>
            <a:off x="5511096" y="4639131"/>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19" name="object 219"/>
          <p:cNvSpPr/>
          <p:nvPr/>
        </p:nvSpPr>
        <p:spPr>
          <a:xfrm>
            <a:off x="5468439" y="463966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0" name="object 220"/>
          <p:cNvSpPr/>
          <p:nvPr/>
        </p:nvSpPr>
        <p:spPr>
          <a:xfrm>
            <a:off x="5425784" y="463953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1" name="object 221"/>
          <p:cNvSpPr/>
          <p:nvPr/>
        </p:nvSpPr>
        <p:spPr>
          <a:xfrm>
            <a:off x="5383129" y="463886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2" name="object 222"/>
          <p:cNvSpPr/>
          <p:nvPr/>
        </p:nvSpPr>
        <p:spPr>
          <a:xfrm>
            <a:off x="5340472" y="4636046"/>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3" name="object 223"/>
          <p:cNvSpPr/>
          <p:nvPr/>
        </p:nvSpPr>
        <p:spPr>
          <a:xfrm>
            <a:off x="5297817" y="463175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4" name="object 224"/>
          <p:cNvSpPr/>
          <p:nvPr/>
        </p:nvSpPr>
        <p:spPr>
          <a:xfrm>
            <a:off x="5255162" y="4625582"/>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5" name="object 225"/>
          <p:cNvSpPr/>
          <p:nvPr/>
        </p:nvSpPr>
        <p:spPr>
          <a:xfrm>
            <a:off x="5212372" y="4618339"/>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26" name="object 226"/>
          <p:cNvSpPr/>
          <p:nvPr/>
        </p:nvSpPr>
        <p:spPr>
          <a:xfrm>
            <a:off x="5169715" y="461163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27" name="object 227"/>
          <p:cNvSpPr/>
          <p:nvPr/>
        </p:nvSpPr>
        <p:spPr>
          <a:xfrm>
            <a:off x="5127060" y="4604658"/>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28" name="object 228"/>
          <p:cNvSpPr/>
          <p:nvPr/>
        </p:nvSpPr>
        <p:spPr>
          <a:xfrm>
            <a:off x="5084405" y="4598085"/>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29" name="object 229"/>
          <p:cNvSpPr/>
          <p:nvPr/>
        </p:nvSpPr>
        <p:spPr>
          <a:xfrm>
            <a:off x="5041748" y="4592049"/>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0" name="object 230"/>
          <p:cNvSpPr/>
          <p:nvPr/>
        </p:nvSpPr>
        <p:spPr>
          <a:xfrm>
            <a:off x="4999093" y="4586013"/>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1" name="object 231"/>
          <p:cNvSpPr/>
          <p:nvPr/>
        </p:nvSpPr>
        <p:spPr>
          <a:xfrm>
            <a:off x="4956438" y="457970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2" name="object 232"/>
          <p:cNvSpPr/>
          <p:nvPr/>
        </p:nvSpPr>
        <p:spPr>
          <a:xfrm>
            <a:off x="4913781" y="4574208"/>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3" name="object 233"/>
          <p:cNvSpPr/>
          <p:nvPr/>
        </p:nvSpPr>
        <p:spPr>
          <a:xfrm>
            <a:off x="4871126" y="456951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4" name="object 234"/>
          <p:cNvSpPr/>
          <p:nvPr/>
        </p:nvSpPr>
        <p:spPr>
          <a:xfrm>
            <a:off x="4828470" y="4566830"/>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35" name="object 235"/>
          <p:cNvSpPr/>
          <p:nvPr/>
        </p:nvSpPr>
        <p:spPr>
          <a:xfrm>
            <a:off x="4785681" y="4563210"/>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6" name="object 236"/>
          <p:cNvSpPr/>
          <p:nvPr/>
        </p:nvSpPr>
        <p:spPr>
          <a:xfrm>
            <a:off x="4743024" y="456119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7" name="object 237"/>
          <p:cNvSpPr/>
          <p:nvPr/>
        </p:nvSpPr>
        <p:spPr>
          <a:xfrm>
            <a:off x="4700369" y="4557844"/>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8" name="object 238"/>
          <p:cNvSpPr/>
          <p:nvPr/>
        </p:nvSpPr>
        <p:spPr>
          <a:xfrm>
            <a:off x="4657714" y="4556367"/>
            <a:ext cx="60401" cy="0"/>
          </a:xfrm>
          <a:custGeom>
            <a:avLst/>
            <a:gdLst/>
            <a:ahLst/>
            <a:cxnLst/>
            <a:rect l="l" t="t" r="r" b="b"/>
            <a:pathLst>
              <a:path w="30480">
                <a:moveTo>
                  <a:pt x="0" y="0"/>
                </a:moveTo>
                <a:lnTo>
                  <a:pt x="30189" y="0"/>
                </a:lnTo>
              </a:path>
            </a:pathLst>
          </a:custGeom>
          <a:ln w="5076">
            <a:solidFill>
              <a:srgbClr val="A9A9A9"/>
            </a:solidFill>
          </a:ln>
        </p:spPr>
        <p:txBody>
          <a:bodyPr wrap="square" lIns="0" tIns="0" rIns="0" bIns="0" rtlCol="0"/>
          <a:lstStyle/>
          <a:p>
            <a:endParaRPr sz="3567"/>
          </a:p>
        </p:txBody>
      </p:sp>
      <p:sp>
        <p:nvSpPr>
          <p:cNvPr id="239" name="object 239"/>
          <p:cNvSpPr/>
          <p:nvPr/>
        </p:nvSpPr>
        <p:spPr>
          <a:xfrm>
            <a:off x="4615057" y="4553284"/>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0" name="object 240"/>
          <p:cNvSpPr/>
          <p:nvPr/>
        </p:nvSpPr>
        <p:spPr>
          <a:xfrm>
            <a:off x="4572401" y="4551807"/>
            <a:ext cx="60401" cy="0"/>
          </a:xfrm>
          <a:custGeom>
            <a:avLst/>
            <a:gdLst/>
            <a:ahLst/>
            <a:cxnLst/>
            <a:rect l="l" t="t" r="r" b="b"/>
            <a:pathLst>
              <a:path w="30480">
                <a:moveTo>
                  <a:pt x="0" y="0"/>
                </a:moveTo>
                <a:lnTo>
                  <a:pt x="30121" y="0"/>
                </a:lnTo>
              </a:path>
            </a:pathLst>
          </a:custGeom>
          <a:ln w="5076">
            <a:solidFill>
              <a:srgbClr val="A9A9A9"/>
            </a:solidFill>
          </a:ln>
        </p:spPr>
        <p:txBody>
          <a:bodyPr wrap="square" lIns="0" tIns="0" rIns="0" bIns="0" rtlCol="0"/>
          <a:lstStyle/>
          <a:p>
            <a:endParaRPr sz="3567"/>
          </a:p>
        </p:txBody>
      </p:sp>
      <p:sp>
        <p:nvSpPr>
          <p:cNvPr id="241" name="object 241"/>
          <p:cNvSpPr txBox="1"/>
          <p:nvPr/>
        </p:nvSpPr>
        <p:spPr>
          <a:xfrm>
            <a:off x="7196048" y="2673532"/>
            <a:ext cx="459297" cy="1041103"/>
          </a:xfrm>
          <a:prstGeom prst="rect">
            <a:avLst/>
          </a:prstGeom>
        </p:spPr>
        <p:txBody>
          <a:bodyPr vert="horz" wrap="square" lIns="0" tIns="28940" rIns="0" bIns="0" rtlCol="0">
            <a:spAutoFit/>
          </a:bodyPr>
          <a:lstStyle/>
          <a:p>
            <a:pPr marR="10067" algn="r">
              <a:spcBef>
                <a:spcPts val="226"/>
              </a:spcBef>
            </a:pPr>
            <a:r>
              <a:rPr sz="495" spc="30" dirty="0">
                <a:solidFill>
                  <a:srgbClr val="FF0000"/>
                </a:solidFill>
                <a:latin typeface="MS UI Gothic"/>
                <a:cs typeface="MS UI Gothic"/>
              </a:rPr>
              <a:t>●</a:t>
            </a:r>
            <a:endParaRPr sz="495">
              <a:latin typeface="MS UI Gothic"/>
              <a:cs typeface="MS UI Gothic"/>
            </a:endParaRPr>
          </a:p>
          <a:p>
            <a:pPr>
              <a:spcBef>
                <a:spcPts val="69"/>
              </a:spcBef>
            </a:pPr>
            <a:endParaRPr sz="297">
              <a:latin typeface="Times New Roman"/>
              <a:cs typeface="Times New Roman"/>
            </a:endParaRPr>
          </a:p>
          <a:p>
            <a:pPr marR="51592" algn="r"/>
            <a:r>
              <a:rPr sz="495" spc="30" dirty="0">
                <a:solidFill>
                  <a:srgbClr val="FF0000"/>
                </a:solidFill>
                <a:latin typeface="MS UI Gothic"/>
                <a:cs typeface="MS UI Gothic"/>
              </a:rPr>
              <a:t>●</a:t>
            </a:r>
            <a:endParaRPr sz="495">
              <a:latin typeface="MS UI Gothic"/>
              <a:cs typeface="MS UI Gothic"/>
            </a:endParaRPr>
          </a:p>
          <a:p>
            <a:pPr>
              <a:spcBef>
                <a:spcPts val="10"/>
              </a:spcBef>
            </a:pPr>
            <a:endParaRPr sz="396">
              <a:latin typeface="Times New Roman"/>
              <a:cs typeface="Times New Roman"/>
            </a:endParaRPr>
          </a:p>
          <a:p>
            <a:pPr marR="94378" algn="r"/>
            <a:r>
              <a:rPr sz="495" spc="30" dirty="0">
                <a:solidFill>
                  <a:srgbClr val="FF0000"/>
                </a:solidFill>
                <a:latin typeface="MS UI Gothic"/>
                <a:cs typeface="MS UI Gothic"/>
              </a:rPr>
              <a:t>●</a:t>
            </a:r>
            <a:endParaRPr sz="495">
              <a:latin typeface="MS UI Gothic"/>
              <a:cs typeface="MS UI Gothic"/>
            </a:endParaRPr>
          </a:p>
          <a:p>
            <a:pPr marL="237832">
              <a:spcBef>
                <a:spcPts val="337"/>
              </a:spcBef>
            </a:pPr>
            <a:r>
              <a:rPr sz="495" spc="30" dirty="0">
                <a:solidFill>
                  <a:srgbClr val="FF0000"/>
                </a:solidFill>
                <a:latin typeface="MS UI Gothic"/>
                <a:cs typeface="MS UI Gothic"/>
              </a:rPr>
              <a:t>●</a:t>
            </a:r>
            <a:endParaRPr sz="495">
              <a:latin typeface="MS UI Gothic"/>
              <a:cs typeface="MS UI Gothic"/>
            </a:endParaRPr>
          </a:p>
          <a:p>
            <a:pPr>
              <a:spcBef>
                <a:spcPts val="89"/>
              </a:spcBef>
            </a:pPr>
            <a:endParaRPr sz="297">
              <a:latin typeface="Times New Roman"/>
              <a:cs typeface="Times New Roman"/>
            </a:endParaRPr>
          </a:p>
          <a:p>
            <a:pPr marL="195049"/>
            <a:r>
              <a:rPr sz="495" spc="30" dirty="0">
                <a:solidFill>
                  <a:srgbClr val="FF0000"/>
                </a:solidFill>
                <a:latin typeface="MS UI Gothic"/>
                <a:cs typeface="MS UI Gothic"/>
              </a:rPr>
              <a:t>●</a:t>
            </a:r>
            <a:endParaRPr sz="495">
              <a:latin typeface="MS UI Gothic"/>
              <a:cs typeface="MS UI Gothic"/>
            </a:endParaRPr>
          </a:p>
          <a:p>
            <a:pPr>
              <a:spcBef>
                <a:spcPts val="69"/>
              </a:spcBef>
            </a:pPr>
            <a:endParaRPr sz="297">
              <a:latin typeface="Times New Roman"/>
              <a:cs typeface="Times New Roman"/>
            </a:endParaRPr>
          </a:p>
          <a:p>
            <a:pPr marL="152264"/>
            <a:r>
              <a:rPr sz="495" spc="30" dirty="0">
                <a:solidFill>
                  <a:srgbClr val="FF0000"/>
                </a:solidFill>
                <a:latin typeface="MS UI Gothic"/>
                <a:cs typeface="MS UI Gothic"/>
              </a:rPr>
              <a:t>●</a:t>
            </a:r>
            <a:endParaRPr sz="495">
              <a:latin typeface="MS UI Gothic"/>
              <a:cs typeface="MS UI Gothic"/>
            </a:endParaRPr>
          </a:p>
          <a:p>
            <a:pPr marL="109477">
              <a:spcBef>
                <a:spcPts val="268"/>
              </a:spcBef>
            </a:pPr>
            <a:r>
              <a:rPr sz="495" spc="30" dirty="0">
                <a:solidFill>
                  <a:srgbClr val="FF0000"/>
                </a:solidFill>
                <a:latin typeface="MS UI Gothic"/>
                <a:cs typeface="MS UI Gothic"/>
              </a:rPr>
              <a:t>●</a:t>
            </a:r>
            <a:endParaRPr sz="495">
              <a:latin typeface="MS UI Gothic"/>
              <a:cs typeface="MS UI Gothic"/>
            </a:endParaRPr>
          </a:p>
          <a:p>
            <a:pPr marL="66694">
              <a:spcBef>
                <a:spcPts val="149"/>
              </a:spcBef>
            </a:pPr>
            <a:r>
              <a:rPr sz="495" spc="30" dirty="0">
                <a:solidFill>
                  <a:srgbClr val="FF0000"/>
                </a:solidFill>
                <a:latin typeface="MS UI Gothic"/>
                <a:cs typeface="MS UI Gothic"/>
              </a:rPr>
              <a:t>●</a:t>
            </a:r>
            <a:endParaRPr sz="495">
              <a:latin typeface="MS UI Gothic"/>
              <a:cs typeface="MS UI Gothic"/>
            </a:endParaRPr>
          </a:p>
          <a:p>
            <a:pPr marL="25168">
              <a:spcBef>
                <a:spcPts val="30"/>
              </a:spcBef>
            </a:pPr>
            <a:r>
              <a:rPr sz="495" spc="30" dirty="0">
                <a:solidFill>
                  <a:srgbClr val="FF0000"/>
                </a:solidFill>
                <a:latin typeface="MS UI Gothic"/>
                <a:cs typeface="MS UI Gothic"/>
              </a:rPr>
              <a:t>●</a:t>
            </a:r>
            <a:endParaRPr sz="495">
              <a:latin typeface="MS UI Gothic"/>
              <a:cs typeface="MS UI Gothic"/>
            </a:endParaRPr>
          </a:p>
        </p:txBody>
      </p:sp>
      <p:sp>
        <p:nvSpPr>
          <p:cNvPr id="242" name="object 242"/>
          <p:cNvSpPr txBox="1"/>
          <p:nvPr/>
        </p:nvSpPr>
        <p:spPr>
          <a:xfrm>
            <a:off x="7153391" y="3658906"/>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243" name="object 243"/>
          <p:cNvSpPr txBox="1"/>
          <p:nvPr/>
        </p:nvSpPr>
        <p:spPr>
          <a:xfrm>
            <a:off x="7110734" y="3708536"/>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244" name="object 244"/>
          <p:cNvSpPr txBox="1"/>
          <p:nvPr/>
        </p:nvSpPr>
        <p:spPr>
          <a:xfrm>
            <a:off x="7068079" y="3749180"/>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245" name="object 245"/>
          <p:cNvSpPr txBox="1"/>
          <p:nvPr/>
        </p:nvSpPr>
        <p:spPr>
          <a:xfrm>
            <a:off x="7025424" y="3791435"/>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246" name="object 246"/>
          <p:cNvSpPr txBox="1"/>
          <p:nvPr/>
        </p:nvSpPr>
        <p:spPr>
          <a:xfrm>
            <a:off x="6982767" y="3835162"/>
            <a:ext cx="118285" cy="105397"/>
          </a:xfrm>
          <a:prstGeom prst="rect">
            <a:avLst/>
          </a:prstGeom>
        </p:spPr>
        <p:txBody>
          <a:bodyPr vert="horz" wrap="square" lIns="0" tIns="28940" rIns="0" bIns="0" rtlCol="0">
            <a:spAutoFit/>
          </a:bodyPr>
          <a:lstStyle/>
          <a:p>
            <a:pPr marL="25168">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247" name="object 247"/>
          <p:cNvSpPr txBox="1"/>
          <p:nvPr/>
        </p:nvSpPr>
        <p:spPr>
          <a:xfrm>
            <a:off x="6804334" y="3874197"/>
            <a:ext cx="304520" cy="105462"/>
          </a:xfrm>
          <a:prstGeom prst="rect">
            <a:avLst/>
          </a:prstGeom>
        </p:spPr>
        <p:txBody>
          <a:bodyPr vert="horz" wrap="square" lIns="0" tIns="28940" rIns="0" bIns="0" rtlCol="0">
            <a:spAutoFit/>
          </a:bodyPr>
          <a:lstStyle/>
          <a:p>
            <a:pPr marL="75503">
              <a:spcBef>
                <a:spcPts val="226"/>
              </a:spcBef>
            </a:pPr>
            <a:r>
              <a:rPr sz="743" spc="-162" baseline="-55555" dirty="0">
                <a:solidFill>
                  <a:srgbClr val="FF0000"/>
                </a:solidFill>
                <a:latin typeface="MS UI Gothic"/>
                <a:cs typeface="MS UI Gothic"/>
              </a:rPr>
              <a:t>●</a:t>
            </a:r>
            <a:r>
              <a:rPr sz="743" spc="-162" baseline="-33333" dirty="0">
                <a:solidFill>
                  <a:srgbClr val="FF0000"/>
                </a:solidFill>
                <a:latin typeface="MS UI Gothic"/>
                <a:cs typeface="MS UI Gothic"/>
              </a:rPr>
              <a:t>●</a:t>
            </a:r>
            <a:r>
              <a:rPr sz="495" spc="-109" dirty="0">
                <a:solidFill>
                  <a:srgbClr val="FF0000"/>
                </a:solidFill>
                <a:latin typeface="MS UI Gothic"/>
                <a:cs typeface="MS UI Gothic"/>
              </a:rPr>
              <a:t>●</a:t>
            </a:r>
            <a:endParaRPr sz="495">
              <a:latin typeface="MS UI Gothic"/>
              <a:cs typeface="MS UI Gothic"/>
            </a:endParaRPr>
          </a:p>
        </p:txBody>
      </p:sp>
      <p:sp>
        <p:nvSpPr>
          <p:cNvPr id="248" name="object 248"/>
          <p:cNvSpPr txBox="1"/>
          <p:nvPr/>
        </p:nvSpPr>
        <p:spPr>
          <a:xfrm>
            <a:off x="5840472" y="3994786"/>
            <a:ext cx="1165231" cy="157463"/>
          </a:xfrm>
          <a:prstGeom prst="rect">
            <a:avLst/>
          </a:prstGeom>
        </p:spPr>
        <p:txBody>
          <a:bodyPr vert="horz" wrap="square" lIns="0" tIns="28940" rIns="0" bIns="0" rtlCol="0">
            <a:spAutoFit/>
          </a:bodyPr>
          <a:lstStyle/>
          <a:p>
            <a:pPr marL="825495">
              <a:lnSpc>
                <a:spcPts val="545"/>
              </a:lnSpc>
              <a:spcBef>
                <a:spcPts val="226"/>
              </a:spcBef>
            </a:pPr>
            <a:r>
              <a:rPr sz="743" spc="-192" baseline="-22222" dirty="0">
                <a:solidFill>
                  <a:srgbClr val="FF0000"/>
                </a:solidFill>
                <a:latin typeface="MS UI Gothic"/>
                <a:cs typeface="MS UI Gothic"/>
              </a:rPr>
              <a:t>●</a:t>
            </a:r>
            <a:r>
              <a:rPr sz="743" spc="-192" baseline="-11111" dirty="0">
                <a:solidFill>
                  <a:srgbClr val="FF0000"/>
                </a:solidFill>
                <a:latin typeface="MS UI Gothic"/>
                <a:cs typeface="MS UI Gothic"/>
              </a:rPr>
              <a:t>●</a:t>
            </a:r>
            <a:r>
              <a:rPr sz="495" spc="-129" dirty="0">
                <a:solidFill>
                  <a:srgbClr val="FF0000"/>
                </a:solidFill>
                <a:latin typeface="MS UI Gothic"/>
                <a:cs typeface="MS UI Gothic"/>
              </a:rPr>
              <a:t>●</a:t>
            </a:r>
            <a:r>
              <a:rPr sz="743" spc="-192" baseline="11111" dirty="0">
                <a:solidFill>
                  <a:srgbClr val="FF0000"/>
                </a:solidFill>
                <a:latin typeface="MS UI Gothic"/>
                <a:cs typeface="MS UI Gothic"/>
              </a:rPr>
              <a:t>●</a:t>
            </a:r>
            <a:r>
              <a:rPr sz="743" spc="-192" baseline="33333" dirty="0">
                <a:solidFill>
                  <a:srgbClr val="FF0000"/>
                </a:solidFill>
                <a:latin typeface="MS UI Gothic"/>
                <a:cs typeface="MS UI Gothic"/>
              </a:rPr>
              <a:t>●</a:t>
            </a:r>
            <a:endParaRPr sz="743" baseline="33333">
              <a:latin typeface="MS UI Gothic"/>
              <a:cs typeface="MS UI Gothic"/>
            </a:endParaRPr>
          </a:p>
          <a:p>
            <a:pPr marL="100670">
              <a:lnSpc>
                <a:spcPts val="545"/>
              </a:lnSpc>
            </a:pPr>
            <a:r>
              <a:rPr sz="743" spc="-238" baseline="-33333" dirty="0">
                <a:solidFill>
                  <a:srgbClr val="FF0000"/>
                </a:solidFill>
                <a:latin typeface="MS UI Gothic"/>
                <a:cs typeface="MS UI Gothic"/>
              </a:rPr>
              <a:t>●</a:t>
            </a:r>
            <a:r>
              <a:rPr sz="743" spc="-238" baseline="-11111" dirty="0">
                <a:solidFill>
                  <a:srgbClr val="FF0000"/>
                </a:solidFill>
                <a:latin typeface="MS UI Gothic"/>
                <a:cs typeface="MS UI Gothic"/>
              </a:rPr>
              <a:t>●</a:t>
            </a:r>
            <a:r>
              <a:rPr sz="495" spc="-159" dirty="0">
                <a:solidFill>
                  <a:srgbClr val="FF0000"/>
                </a:solidFill>
                <a:latin typeface="MS UI Gothic"/>
                <a:cs typeface="MS UI Gothic"/>
              </a:rPr>
              <a:t>●●●●●●●●</a:t>
            </a:r>
            <a:r>
              <a:rPr sz="743" spc="-238" baseline="11111" dirty="0">
                <a:solidFill>
                  <a:srgbClr val="FF0000"/>
                </a:solidFill>
                <a:latin typeface="MS UI Gothic"/>
                <a:cs typeface="MS UI Gothic"/>
              </a:rPr>
              <a:t>●●●●●</a:t>
            </a:r>
            <a:r>
              <a:rPr sz="743" spc="-238" baseline="22222" dirty="0">
                <a:solidFill>
                  <a:srgbClr val="FF0000"/>
                </a:solidFill>
                <a:latin typeface="MS UI Gothic"/>
                <a:cs typeface="MS UI Gothic"/>
              </a:rPr>
              <a:t>●●</a:t>
            </a:r>
            <a:endParaRPr sz="743" baseline="22222">
              <a:latin typeface="MS UI Gothic"/>
              <a:cs typeface="MS UI Gothic"/>
            </a:endParaRPr>
          </a:p>
        </p:txBody>
      </p:sp>
      <p:sp>
        <p:nvSpPr>
          <p:cNvPr id="249" name="object 249"/>
          <p:cNvSpPr txBox="1"/>
          <p:nvPr/>
        </p:nvSpPr>
        <p:spPr>
          <a:xfrm>
            <a:off x="5720185" y="4140593"/>
            <a:ext cx="320879" cy="105462"/>
          </a:xfrm>
          <a:prstGeom prst="rect">
            <a:avLst/>
          </a:prstGeom>
        </p:spPr>
        <p:txBody>
          <a:bodyPr vert="horz" wrap="square" lIns="0" tIns="28940" rIns="0" bIns="0" rtlCol="0">
            <a:spAutoFit/>
          </a:bodyPr>
          <a:lstStyle/>
          <a:p>
            <a:pPr marL="50335">
              <a:spcBef>
                <a:spcPts val="226"/>
              </a:spcBef>
            </a:pPr>
            <a:r>
              <a:rPr sz="743" spc="-176" baseline="-33333" dirty="0">
                <a:solidFill>
                  <a:srgbClr val="FF0000"/>
                </a:solidFill>
                <a:latin typeface="MS UI Gothic"/>
                <a:cs typeface="MS UI Gothic"/>
              </a:rPr>
              <a:t>●</a:t>
            </a:r>
            <a:r>
              <a:rPr sz="743" spc="-176" baseline="-11111" dirty="0">
                <a:solidFill>
                  <a:srgbClr val="FF0000"/>
                </a:solidFill>
                <a:latin typeface="MS UI Gothic"/>
                <a:cs typeface="MS UI Gothic"/>
              </a:rPr>
              <a:t>●</a:t>
            </a:r>
            <a:r>
              <a:rPr sz="495" spc="-119" dirty="0">
                <a:solidFill>
                  <a:srgbClr val="FF0000"/>
                </a:solidFill>
                <a:latin typeface="MS UI Gothic"/>
                <a:cs typeface="MS UI Gothic"/>
              </a:rPr>
              <a:t>●</a:t>
            </a:r>
            <a:r>
              <a:rPr sz="743" spc="-176" baseline="22222" dirty="0">
                <a:solidFill>
                  <a:srgbClr val="FF0000"/>
                </a:solidFill>
                <a:latin typeface="MS UI Gothic"/>
                <a:cs typeface="MS UI Gothic"/>
              </a:rPr>
              <a:t>●</a:t>
            </a:r>
            <a:endParaRPr sz="743" baseline="22222">
              <a:latin typeface="MS UI Gothic"/>
              <a:cs typeface="MS UI Gothic"/>
            </a:endParaRPr>
          </a:p>
        </p:txBody>
      </p:sp>
      <p:sp>
        <p:nvSpPr>
          <p:cNvPr id="250" name="object 250"/>
          <p:cNvSpPr txBox="1"/>
          <p:nvPr/>
        </p:nvSpPr>
        <p:spPr>
          <a:xfrm>
            <a:off x="5727861" y="4187541"/>
            <a:ext cx="93118" cy="105397"/>
          </a:xfrm>
          <a:prstGeom prst="rect">
            <a:avLst/>
          </a:prstGeom>
        </p:spPr>
        <p:txBody>
          <a:bodyPr vert="horz" wrap="square" lIns="0" tIns="28940" rIns="0" bIns="0" rtlCol="0">
            <a:spAutoFit/>
          </a:bodyPr>
          <a:lstStyle/>
          <a:p>
            <a:pPr>
              <a:spcBef>
                <a:spcPts val="226"/>
              </a:spcBef>
            </a:pPr>
            <a:r>
              <a:rPr sz="495" spc="30" dirty="0">
                <a:solidFill>
                  <a:srgbClr val="FF0000"/>
                </a:solidFill>
                <a:latin typeface="MS UI Gothic"/>
                <a:cs typeface="MS UI Gothic"/>
              </a:rPr>
              <a:t>●</a:t>
            </a:r>
            <a:endParaRPr sz="495">
              <a:latin typeface="MS UI Gothic"/>
              <a:cs typeface="MS UI Gothic"/>
            </a:endParaRPr>
          </a:p>
        </p:txBody>
      </p:sp>
      <p:sp>
        <p:nvSpPr>
          <p:cNvPr id="251" name="object 251"/>
          <p:cNvSpPr txBox="1"/>
          <p:nvPr/>
        </p:nvSpPr>
        <p:spPr>
          <a:xfrm>
            <a:off x="5336149" y="4225101"/>
            <a:ext cx="466847" cy="105462"/>
          </a:xfrm>
          <a:prstGeom prst="rect">
            <a:avLst/>
          </a:prstGeom>
        </p:spPr>
        <p:txBody>
          <a:bodyPr vert="horz" wrap="square" lIns="0" tIns="28940" rIns="0" bIns="0" rtlCol="0">
            <a:spAutoFit/>
          </a:bodyPr>
          <a:lstStyle/>
          <a:p>
            <a:pPr marL="50335">
              <a:spcBef>
                <a:spcPts val="226"/>
              </a:spcBef>
            </a:pPr>
            <a:r>
              <a:rPr sz="495" spc="-149" dirty="0">
                <a:solidFill>
                  <a:srgbClr val="FF0000"/>
                </a:solidFill>
                <a:latin typeface="MS UI Gothic"/>
                <a:cs typeface="MS UI Gothic"/>
              </a:rPr>
              <a:t>●●●●</a:t>
            </a:r>
            <a:r>
              <a:rPr sz="743" spc="-222" baseline="11111" dirty="0">
                <a:solidFill>
                  <a:srgbClr val="FF0000"/>
                </a:solidFill>
                <a:latin typeface="MS UI Gothic"/>
                <a:cs typeface="MS UI Gothic"/>
              </a:rPr>
              <a:t>●●●</a:t>
            </a:r>
            <a:r>
              <a:rPr sz="743" spc="-222" baseline="22222" dirty="0">
                <a:solidFill>
                  <a:srgbClr val="FF0000"/>
                </a:solidFill>
                <a:latin typeface="MS UI Gothic"/>
                <a:cs typeface="MS UI Gothic"/>
              </a:rPr>
              <a:t>●</a:t>
            </a:r>
            <a:endParaRPr sz="743" baseline="22222">
              <a:latin typeface="MS UI Gothic"/>
              <a:cs typeface="MS UI Gothic"/>
            </a:endParaRPr>
          </a:p>
        </p:txBody>
      </p:sp>
      <p:sp>
        <p:nvSpPr>
          <p:cNvPr id="252" name="object 252"/>
          <p:cNvSpPr txBox="1"/>
          <p:nvPr/>
        </p:nvSpPr>
        <p:spPr>
          <a:xfrm>
            <a:off x="5301170" y="4223759"/>
            <a:ext cx="135902" cy="105397"/>
          </a:xfrm>
          <a:prstGeom prst="rect">
            <a:avLst/>
          </a:prstGeom>
        </p:spPr>
        <p:txBody>
          <a:bodyPr vert="horz" wrap="square" lIns="0" tIns="28940" rIns="0" bIns="0" rtlCol="0">
            <a:spAutoFit/>
          </a:bodyPr>
          <a:lstStyle/>
          <a:p>
            <a:pPr>
              <a:spcBef>
                <a:spcPts val="226"/>
              </a:spcBef>
            </a:pPr>
            <a:r>
              <a:rPr sz="495" spc="-168" dirty="0">
                <a:solidFill>
                  <a:srgbClr val="FF0000"/>
                </a:solidFill>
                <a:latin typeface="MS UI Gothic"/>
                <a:cs typeface="MS UI Gothic"/>
              </a:rPr>
              <a:t>●</a:t>
            </a:r>
            <a:r>
              <a:rPr sz="495" spc="30" dirty="0">
                <a:solidFill>
                  <a:srgbClr val="FF0000"/>
                </a:solidFill>
                <a:latin typeface="MS UI Gothic"/>
                <a:cs typeface="MS UI Gothic"/>
              </a:rPr>
              <a:t>●</a:t>
            </a:r>
            <a:endParaRPr sz="495">
              <a:latin typeface="MS UI Gothic"/>
              <a:cs typeface="MS UI Gothic"/>
            </a:endParaRPr>
          </a:p>
        </p:txBody>
      </p:sp>
      <p:sp>
        <p:nvSpPr>
          <p:cNvPr id="253" name="object 253"/>
          <p:cNvSpPr txBox="1"/>
          <p:nvPr/>
        </p:nvSpPr>
        <p:spPr>
          <a:xfrm>
            <a:off x="4781491" y="4187273"/>
            <a:ext cx="620366" cy="105462"/>
          </a:xfrm>
          <a:prstGeom prst="rect">
            <a:avLst/>
          </a:prstGeom>
        </p:spPr>
        <p:txBody>
          <a:bodyPr vert="horz" wrap="square" lIns="0" tIns="28940" rIns="0" bIns="0" rtlCol="0">
            <a:spAutoFit/>
          </a:bodyPr>
          <a:lstStyle/>
          <a:p>
            <a:pPr marL="50335">
              <a:spcBef>
                <a:spcPts val="226"/>
              </a:spcBef>
            </a:pPr>
            <a:r>
              <a:rPr sz="743" spc="-222" baseline="33333" dirty="0">
                <a:solidFill>
                  <a:srgbClr val="FF0000"/>
                </a:solidFill>
                <a:latin typeface="MS UI Gothic"/>
                <a:cs typeface="MS UI Gothic"/>
              </a:rPr>
              <a:t>●</a:t>
            </a:r>
            <a:r>
              <a:rPr sz="743" spc="-222" baseline="22222" dirty="0">
                <a:solidFill>
                  <a:srgbClr val="FF0000"/>
                </a:solidFill>
                <a:latin typeface="MS UI Gothic"/>
                <a:cs typeface="MS UI Gothic"/>
              </a:rPr>
              <a:t>●●●</a:t>
            </a:r>
            <a:r>
              <a:rPr sz="743" spc="-222" baseline="11111" dirty="0">
                <a:solidFill>
                  <a:srgbClr val="FF0000"/>
                </a:solidFill>
                <a:latin typeface="MS UI Gothic"/>
                <a:cs typeface="MS UI Gothic"/>
              </a:rPr>
              <a:t>●●</a:t>
            </a:r>
            <a:r>
              <a:rPr sz="495" spc="-149" dirty="0">
                <a:solidFill>
                  <a:srgbClr val="FF0000"/>
                </a:solidFill>
                <a:latin typeface="MS UI Gothic"/>
                <a:cs typeface="MS UI Gothic"/>
              </a:rPr>
              <a:t>●</a:t>
            </a:r>
            <a:r>
              <a:rPr sz="743" spc="-222" baseline="-11111" dirty="0">
                <a:solidFill>
                  <a:srgbClr val="FF0000"/>
                </a:solidFill>
                <a:latin typeface="MS UI Gothic"/>
                <a:cs typeface="MS UI Gothic"/>
              </a:rPr>
              <a:t>●●</a:t>
            </a:r>
            <a:r>
              <a:rPr sz="743" spc="-222" baseline="-22222" dirty="0">
                <a:solidFill>
                  <a:srgbClr val="FF0000"/>
                </a:solidFill>
                <a:latin typeface="MS UI Gothic"/>
                <a:cs typeface="MS UI Gothic"/>
              </a:rPr>
              <a:t>●●</a:t>
            </a:r>
            <a:endParaRPr sz="743" baseline="-22222">
              <a:latin typeface="MS UI Gothic"/>
              <a:cs typeface="MS UI Gothic"/>
            </a:endParaRPr>
          </a:p>
        </p:txBody>
      </p:sp>
      <p:sp>
        <p:nvSpPr>
          <p:cNvPr id="254" name="object 254"/>
          <p:cNvSpPr txBox="1"/>
          <p:nvPr/>
        </p:nvSpPr>
        <p:spPr>
          <a:xfrm>
            <a:off x="4525421" y="4148373"/>
            <a:ext cx="381280" cy="105462"/>
          </a:xfrm>
          <a:prstGeom prst="rect">
            <a:avLst/>
          </a:prstGeom>
        </p:spPr>
        <p:txBody>
          <a:bodyPr vert="horz" wrap="square" lIns="0" tIns="28940" rIns="0" bIns="0" rtlCol="0">
            <a:spAutoFit/>
          </a:bodyPr>
          <a:lstStyle/>
          <a:p>
            <a:pPr marL="50335">
              <a:spcBef>
                <a:spcPts val="226"/>
              </a:spcBef>
            </a:pPr>
            <a:r>
              <a:rPr sz="743" spc="-206" baseline="11111" dirty="0">
                <a:solidFill>
                  <a:srgbClr val="FF0000"/>
                </a:solidFill>
                <a:latin typeface="MS UI Gothic"/>
                <a:cs typeface="MS UI Gothic"/>
              </a:rPr>
              <a:t>●●●●</a:t>
            </a:r>
            <a:r>
              <a:rPr sz="495" spc="-139" dirty="0">
                <a:solidFill>
                  <a:srgbClr val="FF0000"/>
                </a:solidFill>
                <a:latin typeface="MS UI Gothic"/>
                <a:cs typeface="MS UI Gothic"/>
              </a:rPr>
              <a:t>●●</a:t>
            </a:r>
            <a:endParaRPr sz="495">
              <a:latin typeface="MS UI Gothic"/>
              <a:cs typeface="MS UI Gothic"/>
            </a:endParaRPr>
          </a:p>
        </p:txBody>
      </p:sp>
      <p:sp>
        <p:nvSpPr>
          <p:cNvPr id="255" name="object 255"/>
          <p:cNvSpPr txBox="1"/>
          <p:nvPr/>
        </p:nvSpPr>
        <p:spPr>
          <a:xfrm>
            <a:off x="4488509" y="1920085"/>
            <a:ext cx="2958378" cy="218577"/>
          </a:xfrm>
          <a:prstGeom prst="rect">
            <a:avLst/>
          </a:prstGeom>
        </p:spPr>
        <p:txBody>
          <a:bodyPr vert="horz" wrap="square" lIns="0" tIns="35234" rIns="0" bIns="0" rtlCol="0">
            <a:spAutoFit/>
          </a:bodyPr>
          <a:lstStyle/>
          <a:p>
            <a:pPr marL="25168">
              <a:spcBef>
                <a:spcPts val="277"/>
              </a:spcBef>
            </a:pPr>
            <a:r>
              <a:rPr sz="1189" spc="40" dirty="0">
                <a:latin typeface="Arial"/>
                <a:cs typeface="Arial"/>
              </a:rPr>
              <a:t>18 18 16 14 12 10 8 6 5</a:t>
            </a:r>
            <a:r>
              <a:rPr sz="1189" spc="367" dirty="0">
                <a:latin typeface="Arial"/>
                <a:cs typeface="Arial"/>
              </a:rPr>
              <a:t> </a:t>
            </a:r>
            <a:r>
              <a:rPr sz="1189" spc="40" dirty="0">
                <a:latin typeface="Arial"/>
                <a:cs typeface="Arial"/>
              </a:rPr>
              <a:t>4</a:t>
            </a:r>
            <a:endParaRPr sz="1189" dirty="0">
              <a:latin typeface="Arial"/>
              <a:cs typeface="Arial"/>
            </a:endParaRPr>
          </a:p>
        </p:txBody>
      </p:sp>
      <p:sp>
        <p:nvSpPr>
          <p:cNvPr id="256" name="object 256"/>
          <p:cNvSpPr/>
          <p:nvPr/>
        </p:nvSpPr>
        <p:spPr>
          <a:xfrm>
            <a:off x="5412907" y="2240218"/>
            <a:ext cx="0" cy="2492789"/>
          </a:xfrm>
          <a:custGeom>
            <a:avLst/>
            <a:gdLst/>
            <a:ahLst/>
            <a:cxnLst/>
            <a:rect l="l" t="t" r="r" b="b"/>
            <a:pathLst>
              <a:path h="1257935">
                <a:moveTo>
                  <a:pt x="0" y="1257404"/>
                </a:moveTo>
                <a:lnTo>
                  <a:pt x="0" y="0"/>
                </a:lnTo>
              </a:path>
            </a:pathLst>
          </a:custGeom>
          <a:ln w="5076">
            <a:solidFill>
              <a:srgbClr val="000000"/>
            </a:solidFill>
            <a:prstDash val="dot"/>
          </a:ln>
        </p:spPr>
        <p:txBody>
          <a:bodyPr wrap="square" lIns="0" tIns="0" rIns="0" bIns="0" rtlCol="0"/>
          <a:lstStyle/>
          <a:p>
            <a:endParaRPr sz="3567"/>
          </a:p>
        </p:txBody>
      </p:sp>
      <p:sp>
        <p:nvSpPr>
          <p:cNvPr id="257" name="object 257"/>
          <p:cNvSpPr/>
          <p:nvPr/>
        </p:nvSpPr>
        <p:spPr>
          <a:xfrm>
            <a:off x="6949048" y="2240218"/>
            <a:ext cx="0" cy="2492789"/>
          </a:xfrm>
          <a:custGeom>
            <a:avLst/>
            <a:gdLst/>
            <a:ahLst/>
            <a:cxnLst/>
            <a:rect l="l" t="t" r="r" b="b"/>
            <a:pathLst>
              <a:path h="1257935">
                <a:moveTo>
                  <a:pt x="0" y="1257404"/>
                </a:moveTo>
                <a:lnTo>
                  <a:pt x="0" y="0"/>
                </a:lnTo>
              </a:path>
            </a:pathLst>
          </a:custGeom>
          <a:ln w="5076">
            <a:solidFill>
              <a:srgbClr val="000000"/>
            </a:solidFill>
            <a:prstDash val="dot"/>
          </a:ln>
        </p:spPr>
        <p:txBody>
          <a:bodyPr wrap="square" lIns="0" tIns="0" rIns="0" bIns="0" rtlCol="0"/>
          <a:lstStyle/>
          <a:p>
            <a:endParaRPr sz="3567"/>
          </a:p>
        </p:txBody>
      </p:sp>
      <p:sp>
        <p:nvSpPr>
          <p:cNvPr id="258" name="object 258"/>
          <p:cNvSpPr txBox="1"/>
          <p:nvPr/>
        </p:nvSpPr>
        <p:spPr>
          <a:xfrm>
            <a:off x="2065207" y="5487522"/>
            <a:ext cx="8115090" cy="887153"/>
          </a:xfrm>
          <a:prstGeom prst="rect">
            <a:avLst/>
          </a:prstGeom>
        </p:spPr>
        <p:txBody>
          <a:bodyPr vert="horz" wrap="square" lIns="0" tIns="152260" rIns="0" bIns="0" rtlCol="0">
            <a:spAutoFit/>
          </a:bodyPr>
          <a:lstStyle/>
          <a:p>
            <a:pPr marL="418403" indent="-342900">
              <a:spcBef>
                <a:spcPts val="1199"/>
              </a:spcBef>
              <a:buFont typeface="Arial" panose="020B0604020202020204" pitchFamily="34" charset="0"/>
              <a:buChar char="•"/>
            </a:pPr>
            <a:r>
              <a:rPr spc="30" dirty="0">
                <a:cs typeface="Arial"/>
              </a:rPr>
              <a:t>Mean squared </a:t>
            </a:r>
            <a:r>
              <a:rPr spc="20" dirty="0">
                <a:cs typeface="Arial"/>
              </a:rPr>
              <a:t>error first </a:t>
            </a:r>
            <a:r>
              <a:rPr spc="30" dirty="0">
                <a:cs typeface="Arial"/>
              </a:rPr>
              <a:t>remains </a:t>
            </a:r>
            <a:r>
              <a:rPr spc="10" dirty="0">
                <a:cs typeface="Arial"/>
              </a:rPr>
              <a:t>fairly </a:t>
            </a:r>
            <a:r>
              <a:rPr spc="30" dirty="0">
                <a:cs typeface="Arial"/>
              </a:rPr>
              <a:t>constant and then rises</a:t>
            </a:r>
            <a:r>
              <a:rPr spc="258" dirty="0">
                <a:cs typeface="Arial"/>
              </a:rPr>
              <a:t> </a:t>
            </a:r>
            <a:r>
              <a:rPr spc="30" dirty="0">
                <a:cs typeface="Arial"/>
              </a:rPr>
              <a:t>sharply</a:t>
            </a:r>
            <a:endParaRPr lang="en-US" spc="30" dirty="0">
              <a:cs typeface="Arial"/>
            </a:endParaRPr>
          </a:p>
          <a:p>
            <a:pPr marL="418403" indent="-342900">
              <a:spcBef>
                <a:spcPts val="1199"/>
              </a:spcBef>
              <a:buFont typeface="Arial" panose="020B0604020202020204" pitchFamily="34" charset="0"/>
              <a:buChar char="•"/>
            </a:pPr>
            <a:r>
              <a:rPr spc="-50" dirty="0">
                <a:cs typeface="Arial"/>
              </a:rPr>
              <a:t>Top </a:t>
            </a:r>
            <a:r>
              <a:rPr spc="20" dirty="0">
                <a:cs typeface="Arial"/>
              </a:rPr>
              <a:t>axis </a:t>
            </a:r>
            <a:r>
              <a:rPr spc="30" dirty="0">
                <a:cs typeface="Arial"/>
              </a:rPr>
              <a:t>denotes </a:t>
            </a:r>
            <a:r>
              <a:rPr spc="20" dirty="0">
                <a:cs typeface="Arial"/>
              </a:rPr>
              <a:t>the </a:t>
            </a:r>
            <a:r>
              <a:rPr spc="30" dirty="0">
                <a:solidFill>
                  <a:srgbClr val="1F598C"/>
                </a:solidFill>
                <a:cs typeface="Arial"/>
              </a:rPr>
              <a:t>number </a:t>
            </a:r>
            <a:r>
              <a:rPr spc="20" dirty="0">
                <a:solidFill>
                  <a:srgbClr val="1F598C"/>
                </a:solidFill>
                <a:cs typeface="Arial"/>
              </a:rPr>
              <a:t>of included </a:t>
            </a:r>
            <a:r>
              <a:rPr spc="30" dirty="0">
                <a:solidFill>
                  <a:srgbClr val="1F598C"/>
                </a:solidFill>
                <a:cs typeface="Arial"/>
              </a:rPr>
              <a:t>model</a:t>
            </a:r>
            <a:r>
              <a:rPr spc="-327" dirty="0">
                <a:solidFill>
                  <a:srgbClr val="1F598C"/>
                </a:solidFill>
                <a:cs typeface="Arial"/>
              </a:rPr>
              <a:t> </a:t>
            </a:r>
            <a:r>
              <a:rPr spc="20" dirty="0">
                <a:solidFill>
                  <a:srgbClr val="1F598C"/>
                </a:solidFill>
                <a:cs typeface="Arial"/>
              </a:rPr>
              <a:t>variables</a:t>
            </a:r>
            <a:endParaRPr dirty="0">
              <a:cs typeface="Arial"/>
            </a:endParaRPr>
          </a:p>
        </p:txBody>
      </p:sp>
      <p:sp>
        <p:nvSpPr>
          <p:cNvPr id="262" name="object 2">
            <a:extLst>
              <a:ext uri="{FF2B5EF4-FFF2-40B4-BE49-F238E27FC236}">
                <a16:creationId xmlns:a16="http://schemas.microsoft.com/office/drawing/2014/main" id="{92F77D77-336D-4A81-922A-064F9E5D3EB3}"/>
              </a:ext>
            </a:extLst>
          </p:cNvPr>
          <p:cNvSpPr txBox="1">
            <a:spLocks noGrp="1"/>
          </p:cNvSpPr>
          <p:nvPr>
            <p:ph type="title"/>
          </p:nvPr>
        </p:nvSpPr>
        <p:spPr>
          <a:xfrm>
            <a:off x="1850260" y="911534"/>
            <a:ext cx="7941438" cy="392203"/>
          </a:xfrm>
          <a:prstGeom prst="rect">
            <a:avLst/>
          </a:prstGeom>
        </p:spPr>
        <p:txBody>
          <a:bodyPr vert="horz" wrap="square" lIns="0" tIns="22650" rIns="0" bIns="0" rtlCol="0" anchor="ctr">
            <a:spAutoFit/>
          </a:bodyPr>
          <a:lstStyle/>
          <a:p>
            <a:pPr marL="25168">
              <a:lnSpc>
                <a:spcPct val="100000"/>
              </a:lnSpc>
              <a:spcBef>
                <a:spcPts val="178"/>
              </a:spcBef>
            </a:pPr>
            <a:r>
              <a:rPr sz="2400" b="1" spc="-30" dirty="0"/>
              <a:t>Parameter</a:t>
            </a:r>
            <a:r>
              <a:rPr sz="2400" b="1" spc="-89" dirty="0"/>
              <a:t> </a:t>
            </a:r>
            <a:r>
              <a:rPr sz="2400" b="1" spc="-69" dirty="0"/>
              <a:t>Tuning</a:t>
            </a:r>
          </a:p>
        </p:txBody>
      </p:sp>
      <p:sp>
        <p:nvSpPr>
          <p:cNvPr id="263" name="object 357">
            <a:extLst>
              <a:ext uri="{FF2B5EF4-FFF2-40B4-BE49-F238E27FC236}">
                <a16:creationId xmlns:a16="http://schemas.microsoft.com/office/drawing/2014/main" id="{6A667B3C-3520-4881-8CBF-0B59B86D01B4}"/>
              </a:ext>
            </a:extLst>
          </p:cNvPr>
          <p:cNvSpPr txBox="1"/>
          <p:nvPr/>
        </p:nvSpPr>
        <p:spPr>
          <a:xfrm>
            <a:off x="1647348" y="156967"/>
            <a:ext cx="8896634" cy="705063"/>
          </a:xfrm>
          <a:prstGeom prst="rect">
            <a:avLst/>
          </a:prstGeom>
          <a:ln w="28575">
            <a:solidFill>
              <a:schemeClr val="accent2"/>
            </a:solidFill>
          </a:ln>
        </p:spPr>
        <p:txBody>
          <a:bodyPr vert="horz" wrap="square" lIns="0" tIns="27684" rIns="0" bIns="0" rtlCol="0">
            <a:spAutoFit/>
          </a:bodyPr>
          <a:lstStyle/>
          <a:p>
            <a:pPr marL="25168" algn="ctr">
              <a:spcBef>
                <a:spcPts val="218"/>
              </a:spcBef>
            </a:pPr>
            <a:r>
              <a:rPr lang="en-US" sz="4400" b="1" u="sng" spc="30" dirty="0">
                <a:latin typeface="+mj-lt"/>
                <a:cs typeface="Arial"/>
                <a:hlinkClick r:id="rId2" action="ppaction://hlinksldjump">
                  <a:extLst>
                    <a:ext uri="{A12FA001-AC4F-418D-AE19-62706E023703}">
                      <ahyp:hlinkClr xmlns:ahyp="http://schemas.microsoft.com/office/drawing/2018/hyperlinkcolor" val="tx"/>
                    </a:ext>
                  </a:extLst>
                </a:hlinkClick>
              </a:rPr>
              <a:t>REGULARIZATION: </a:t>
            </a:r>
            <a:r>
              <a:rPr lang="en-US" sz="4400" b="1" u="sng" spc="30" dirty="0">
                <a:latin typeface="+mj-lt"/>
                <a:cs typeface="Arial"/>
              </a:rPr>
              <a:t>LASSO</a:t>
            </a:r>
            <a:r>
              <a:rPr lang="en-US" sz="4400" b="1" u="sng" spc="59" dirty="0">
                <a:latin typeface="+mj-lt"/>
                <a:cs typeface="Arial"/>
                <a:hlinkClick r:id="" action="ppaction://noaction">
                  <a:extLst>
                    <a:ext uri="{A12FA001-AC4F-418D-AE19-62706E023703}">
                      <ahyp:hlinkClr xmlns:ahyp="http://schemas.microsoft.com/office/drawing/2018/hyperlinkcolor" val="tx"/>
                    </a:ext>
                  </a:extLst>
                </a:hlinkClick>
              </a:rPr>
              <a:t> </a:t>
            </a:r>
            <a:r>
              <a:rPr lang="en-US" sz="4400" b="1" u="sng" spc="30" dirty="0">
                <a:latin typeface="+mj-lt"/>
                <a:cs typeface="Arial"/>
                <a:hlinkClick r:id="" action="ppaction://noaction">
                  <a:extLst>
                    <a:ext uri="{A12FA001-AC4F-418D-AE19-62706E023703}">
                      <ahyp:hlinkClr xmlns:ahyp="http://schemas.microsoft.com/office/drawing/2018/hyperlinkcolor" val="tx"/>
                    </a:ext>
                  </a:extLst>
                </a:hlinkClick>
              </a:rPr>
              <a:t>REGRESSION</a:t>
            </a:r>
            <a:endParaRPr lang="en-US" sz="4400" b="1" u="sng" dirty="0">
              <a:latin typeface="+mj-lt"/>
              <a:cs typeface="Arial"/>
            </a:endParaRPr>
          </a:p>
        </p:txBody>
      </p:sp>
      <p:pic>
        <p:nvPicPr>
          <p:cNvPr id="265" name="Picture 2" descr="Image result for rutgers university logo">
            <a:extLst>
              <a:ext uri="{FF2B5EF4-FFF2-40B4-BE49-F238E27FC236}">
                <a16:creationId xmlns:a16="http://schemas.microsoft.com/office/drawing/2014/main" id="{7E619B57-546C-4733-A307-D128A2882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9369" y="576927"/>
            <a:ext cx="8593262"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spc="-20" dirty="0"/>
              <a:t>LASSO REGRESSION </a:t>
            </a:r>
            <a:r>
              <a:rPr lang="en-US" spc="-10" dirty="0"/>
              <a:t>IN</a:t>
            </a:r>
            <a:r>
              <a:rPr lang="en-US" spc="-129" dirty="0"/>
              <a:t> </a:t>
            </a:r>
            <a:r>
              <a:rPr lang="en-US" spc="-20" dirty="0"/>
              <a:t>R</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36</a:t>
            </a:fld>
            <a:endParaRPr dirty="0"/>
          </a:p>
        </p:txBody>
      </p:sp>
      <p:sp>
        <p:nvSpPr>
          <p:cNvPr id="3" name="object 3"/>
          <p:cNvSpPr/>
          <p:nvPr/>
        </p:nvSpPr>
        <p:spPr>
          <a:xfrm>
            <a:off x="2157370" y="2944966"/>
            <a:ext cx="7877262" cy="335979"/>
          </a:xfrm>
          <a:custGeom>
            <a:avLst/>
            <a:gdLst/>
            <a:ahLst/>
            <a:cxnLst/>
            <a:rect l="l" t="t" r="r" b="b"/>
            <a:pathLst>
              <a:path w="3975100" h="169544">
                <a:moveTo>
                  <a:pt x="0" y="169341"/>
                </a:moveTo>
                <a:lnTo>
                  <a:pt x="3974820" y="169341"/>
                </a:lnTo>
                <a:lnTo>
                  <a:pt x="3974820" y="0"/>
                </a:lnTo>
                <a:lnTo>
                  <a:pt x="0" y="0"/>
                </a:lnTo>
                <a:lnTo>
                  <a:pt x="0" y="169341"/>
                </a:lnTo>
                <a:close/>
              </a:path>
            </a:pathLst>
          </a:custGeom>
          <a:solidFill>
            <a:srgbClr val="F7F7F7"/>
          </a:solidFill>
        </p:spPr>
        <p:txBody>
          <a:bodyPr wrap="square" lIns="0" tIns="0" rIns="0" bIns="0" rtlCol="0"/>
          <a:lstStyle/>
          <a:p>
            <a:endParaRPr sz="3567"/>
          </a:p>
        </p:txBody>
      </p:sp>
      <p:sp>
        <p:nvSpPr>
          <p:cNvPr id="4" name="object 4"/>
          <p:cNvSpPr txBox="1"/>
          <p:nvPr/>
        </p:nvSpPr>
        <p:spPr>
          <a:xfrm>
            <a:off x="1799369" y="2233112"/>
            <a:ext cx="8593263" cy="1517635"/>
          </a:xfrm>
          <a:prstGeom prst="rect">
            <a:avLst/>
          </a:prstGeom>
        </p:spPr>
        <p:txBody>
          <a:bodyPr vert="horz" wrap="square" lIns="0" tIns="78018" rIns="0" bIns="0" rtlCol="0">
            <a:spAutoFit/>
          </a:bodyPr>
          <a:lstStyle/>
          <a:p>
            <a:pPr marL="393873" marR="507125" indent="-294461">
              <a:lnSpc>
                <a:spcPts val="2180"/>
              </a:lnSpc>
              <a:spcBef>
                <a:spcPts val="614"/>
              </a:spcBef>
              <a:buFont typeface="Arial" panose="020B0604020202020204" pitchFamily="34" charset="0"/>
              <a:buChar char="•"/>
            </a:pPr>
            <a:r>
              <a:rPr spc="-20" dirty="0">
                <a:cs typeface="Courier New"/>
              </a:rPr>
              <a:t>predict(model, newx=x, s=lambda) </a:t>
            </a:r>
            <a:r>
              <a:rPr spc="20" dirty="0">
                <a:cs typeface="Arial"/>
              </a:rPr>
              <a:t>makes </a:t>
            </a:r>
            <a:r>
              <a:rPr spc="20" dirty="0">
                <a:solidFill>
                  <a:srgbClr val="1F598C"/>
                </a:solidFill>
                <a:cs typeface="Arial"/>
              </a:rPr>
              <a:t>predictions</a:t>
            </a:r>
            <a:r>
              <a:rPr spc="-168" dirty="0">
                <a:solidFill>
                  <a:srgbClr val="1F598C"/>
                </a:solidFill>
                <a:cs typeface="Arial"/>
              </a:rPr>
              <a:t> </a:t>
            </a:r>
            <a:r>
              <a:rPr dirty="0">
                <a:cs typeface="Arial"/>
              </a:rPr>
              <a:t>for  </a:t>
            </a:r>
            <a:r>
              <a:rPr spc="20" dirty="0">
                <a:cs typeface="Arial"/>
              </a:rPr>
              <a:t>new </a:t>
            </a:r>
            <a:r>
              <a:rPr spc="30" dirty="0">
                <a:cs typeface="Arial"/>
              </a:rPr>
              <a:t>data </a:t>
            </a:r>
            <a:r>
              <a:rPr spc="-20" dirty="0">
                <a:cs typeface="Courier New"/>
              </a:rPr>
              <a:t>x</a:t>
            </a:r>
            <a:r>
              <a:rPr spc="-860" dirty="0">
                <a:cs typeface="Courier New"/>
              </a:rPr>
              <a:t> </a:t>
            </a:r>
            <a:r>
              <a:rPr spc="30" dirty="0">
                <a:cs typeface="Arial"/>
              </a:rPr>
              <a:t>and a </a:t>
            </a:r>
            <a:r>
              <a:rPr spc="20" dirty="0">
                <a:cs typeface="Arial"/>
              </a:rPr>
              <a:t>specific </a:t>
            </a:r>
            <a:r>
              <a:rPr i="1" spc="168" dirty="0">
                <a:cs typeface="Calibri"/>
              </a:rPr>
              <a:t>λ</a:t>
            </a:r>
            <a:endParaRPr dirty="0">
              <a:cs typeface="Calibri"/>
            </a:endParaRPr>
          </a:p>
          <a:p>
            <a:pPr marL="393873">
              <a:spcBef>
                <a:spcPts val="1130"/>
              </a:spcBef>
            </a:pPr>
            <a:r>
              <a:rPr spc="-10" dirty="0">
                <a:solidFill>
                  <a:srgbClr val="575757"/>
                </a:solidFill>
                <a:latin typeface="Courier New"/>
                <a:cs typeface="Courier New"/>
              </a:rPr>
              <a:t>pred.lasso </a:t>
            </a:r>
            <a:r>
              <a:rPr spc="-10" dirty="0">
                <a:solidFill>
                  <a:srgbClr val="AF5A64"/>
                </a:solidFill>
                <a:latin typeface="Courier New"/>
                <a:cs typeface="Courier New"/>
              </a:rPr>
              <a:t>&lt;- </a:t>
            </a:r>
            <a:r>
              <a:rPr b="1" spc="-10" dirty="0">
                <a:solidFill>
                  <a:srgbClr val="BB5A64"/>
                </a:solidFill>
                <a:latin typeface="Courier New"/>
                <a:cs typeface="Courier New"/>
              </a:rPr>
              <a:t>predict</a:t>
            </a:r>
            <a:r>
              <a:rPr spc="-10" dirty="0">
                <a:solidFill>
                  <a:srgbClr val="575757"/>
                </a:solidFill>
                <a:latin typeface="Courier New"/>
                <a:cs typeface="Courier New"/>
              </a:rPr>
              <a:t>(cv.lasso, </a:t>
            </a:r>
            <a:r>
              <a:rPr spc="-10" dirty="0">
                <a:solidFill>
                  <a:srgbClr val="54AA54"/>
                </a:solidFill>
                <a:latin typeface="Courier New"/>
                <a:cs typeface="Courier New"/>
              </a:rPr>
              <a:t>newx</a:t>
            </a:r>
            <a:r>
              <a:rPr spc="-10" dirty="0">
                <a:solidFill>
                  <a:srgbClr val="575757"/>
                </a:solidFill>
                <a:latin typeface="Courier New"/>
                <a:cs typeface="Courier New"/>
              </a:rPr>
              <a:t>=x.test,</a:t>
            </a:r>
            <a:r>
              <a:rPr spc="89" dirty="0">
                <a:solidFill>
                  <a:srgbClr val="575757"/>
                </a:solidFill>
                <a:latin typeface="Courier New"/>
                <a:cs typeface="Courier New"/>
              </a:rPr>
              <a:t> </a:t>
            </a:r>
            <a:r>
              <a:rPr spc="-10" dirty="0">
                <a:solidFill>
                  <a:srgbClr val="54AA54"/>
                </a:solidFill>
                <a:latin typeface="Courier New"/>
                <a:cs typeface="Courier New"/>
              </a:rPr>
              <a:t>s</a:t>
            </a:r>
            <a:r>
              <a:rPr spc="-10" dirty="0">
                <a:solidFill>
                  <a:srgbClr val="575757"/>
                </a:solidFill>
                <a:latin typeface="Courier New"/>
                <a:cs typeface="Courier New"/>
              </a:rPr>
              <a:t>=</a:t>
            </a:r>
            <a:r>
              <a:rPr spc="-10" dirty="0">
                <a:solidFill>
                  <a:srgbClr val="307DCC"/>
                </a:solidFill>
                <a:latin typeface="Courier New"/>
                <a:cs typeface="Courier New"/>
              </a:rPr>
              <a:t>"lambda.min"</a:t>
            </a:r>
            <a:r>
              <a:rPr spc="-10" dirty="0">
                <a:solidFill>
                  <a:srgbClr val="575757"/>
                </a:solidFill>
                <a:latin typeface="Courier New"/>
                <a:cs typeface="Courier New"/>
              </a:rPr>
              <a:t>)</a:t>
            </a:r>
            <a:endParaRPr dirty="0">
              <a:latin typeface="Courier New"/>
              <a:cs typeface="Courier New"/>
            </a:endParaRPr>
          </a:p>
          <a:p>
            <a:pPr marL="386420" indent="-285750">
              <a:spcBef>
                <a:spcPts val="1387"/>
              </a:spcBef>
              <a:buFont typeface="Arial" panose="020B0604020202020204" pitchFamily="34" charset="0"/>
              <a:buChar char="•"/>
            </a:pPr>
            <a:r>
              <a:rPr spc="30" dirty="0">
                <a:cs typeface="Arial"/>
              </a:rPr>
              <a:t>Mean </a:t>
            </a:r>
            <a:r>
              <a:rPr spc="20" dirty="0">
                <a:cs typeface="Arial"/>
              </a:rPr>
              <a:t>absolute </a:t>
            </a:r>
            <a:r>
              <a:rPr spc="30" dirty="0">
                <a:cs typeface="Arial"/>
              </a:rPr>
              <a:t>percentage </a:t>
            </a:r>
            <a:r>
              <a:rPr spc="20" dirty="0">
                <a:cs typeface="Arial"/>
              </a:rPr>
              <a:t>error </a:t>
            </a:r>
            <a:r>
              <a:rPr spc="30" dirty="0">
                <a:cs typeface="Arial"/>
              </a:rPr>
              <a:t>(MAPE) </a:t>
            </a:r>
            <a:r>
              <a:rPr spc="20" dirty="0">
                <a:cs typeface="Arial"/>
              </a:rPr>
              <a:t>of</a:t>
            </a:r>
            <a:r>
              <a:rPr spc="317" dirty="0">
                <a:cs typeface="Arial"/>
              </a:rPr>
              <a:t> </a:t>
            </a:r>
            <a:r>
              <a:rPr spc="40" dirty="0">
                <a:cs typeface="Arial"/>
              </a:rPr>
              <a:t>LASSO</a:t>
            </a:r>
            <a:endParaRPr dirty="0">
              <a:cs typeface="Arial"/>
            </a:endParaRPr>
          </a:p>
        </p:txBody>
      </p:sp>
      <p:sp>
        <p:nvSpPr>
          <p:cNvPr id="5" name="object 5"/>
          <p:cNvSpPr txBox="1"/>
          <p:nvPr/>
        </p:nvSpPr>
        <p:spPr>
          <a:xfrm>
            <a:off x="2157370" y="3832150"/>
            <a:ext cx="7877262" cy="697755"/>
          </a:xfrm>
          <a:prstGeom prst="rect">
            <a:avLst/>
          </a:prstGeom>
          <a:solidFill>
            <a:srgbClr val="F7F7F7"/>
          </a:solidFill>
        </p:spPr>
        <p:txBody>
          <a:bodyPr vert="horz" wrap="square" lIns="0" tIns="0" rIns="0" bIns="0" rtlCol="0">
            <a:spAutoFit/>
          </a:bodyPr>
          <a:lstStyle/>
          <a:p>
            <a:pPr marL="74244">
              <a:lnSpc>
                <a:spcPts val="2081"/>
              </a:lnSpc>
            </a:pPr>
            <a:r>
              <a:rPr sz="1784" b="1" spc="-10" dirty="0">
                <a:solidFill>
                  <a:srgbClr val="BB5A64"/>
                </a:solidFill>
                <a:latin typeface="Courier New"/>
                <a:cs typeface="Courier New"/>
              </a:rPr>
              <a:t>mean</a:t>
            </a:r>
            <a:r>
              <a:rPr sz="1784" spc="-10" dirty="0">
                <a:solidFill>
                  <a:srgbClr val="575757"/>
                </a:solidFill>
                <a:latin typeface="Courier New"/>
                <a:cs typeface="Courier New"/>
              </a:rPr>
              <a:t>(</a:t>
            </a:r>
            <a:r>
              <a:rPr sz="1784" b="1" spc="-10" dirty="0">
                <a:solidFill>
                  <a:srgbClr val="BB5A64"/>
                </a:solidFill>
                <a:latin typeface="Courier New"/>
                <a:cs typeface="Courier New"/>
              </a:rPr>
              <a:t>abs</a:t>
            </a:r>
            <a:r>
              <a:rPr sz="1784" spc="-10" dirty="0">
                <a:solidFill>
                  <a:srgbClr val="575757"/>
                </a:solidFill>
                <a:latin typeface="Courier New"/>
                <a:cs typeface="Courier New"/>
              </a:rPr>
              <a:t>((y.test </a:t>
            </a:r>
            <a:r>
              <a:rPr sz="1784" spc="-10" dirty="0">
                <a:latin typeface="Courier New"/>
                <a:cs typeface="Courier New"/>
              </a:rPr>
              <a:t>- </a:t>
            </a:r>
            <a:r>
              <a:rPr sz="1784" spc="-10" dirty="0">
                <a:solidFill>
                  <a:srgbClr val="575757"/>
                </a:solidFill>
                <a:latin typeface="Courier New"/>
                <a:cs typeface="Courier New"/>
              </a:rPr>
              <a:t>pred.lasso)</a:t>
            </a:r>
            <a:r>
              <a:rPr sz="1784" spc="-10" dirty="0">
                <a:latin typeface="Courier New"/>
                <a:cs typeface="Courier New"/>
              </a:rPr>
              <a:t>/</a:t>
            </a:r>
            <a:r>
              <a:rPr sz="1784" spc="-10" dirty="0">
                <a:solidFill>
                  <a:srgbClr val="575757"/>
                </a:solidFill>
                <a:latin typeface="Courier New"/>
                <a:cs typeface="Courier New"/>
              </a:rPr>
              <a:t>y.test))</a:t>
            </a:r>
            <a:endParaRPr sz="1784">
              <a:latin typeface="Courier New"/>
              <a:cs typeface="Courier New"/>
            </a:endParaRPr>
          </a:p>
          <a:p>
            <a:pPr marL="74244">
              <a:spcBef>
                <a:spcPts val="1209"/>
              </a:spcBef>
            </a:pPr>
            <a:r>
              <a:rPr sz="1784" spc="-10" dirty="0">
                <a:solidFill>
                  <a:srgbClr val="575757"/>
                </a:solidFill>
                <a:latin typeface="Courier New"/>
                <a:cs typeface="Courier New"/>
              </a:rPr>
              <a:t>## [1]</a:t>
            </a:r>
            <a:r>
              <a:rPr sz="1784" spc="-20" dirty="0">
                <a:solidFill>
                  <a:srgbClr val="575757"/>
                </a:solidFill>
                <a:latin typeface="Courier New"/>
                <a:cs typeface="Courier New"/>
              </a:rPr>
              <a:t> </a:t>
            </a:r>
            <a:r>
              <a:rPr sz="1784" spc="-10" dirty="0">
                <a:solidFill>
                  <a:srgbClr val="575757"/>
                </a:solidFill>
                <a:latin typeface="Courier New"/>
                <a:cs typeface="Courier New"/>
              </a:rPr>
              <a:t>0.6328225</a:t>
            </a:r>
            <a:endParaRPr sz="1784">
              <a:latin typeface="Courier New"/>
              <a:cs typeface="Courier New"/>
            </a:endParaRPr>
          </a:p>
        </p:txBody>
      </p:sp>
      <p:sp>
        <p:nvSpPr>
          <p:cNvPr id="6" name="object 6"/>
          <p:cNvSpPr txBox="1"/>
          <p:nvPr/>
        </p:nvSpPr>
        <p:spPr>
          <a:xfrm>
            <a:off x="1863796" y="4656718"/>
            <a:ext cx="4932727" cy="310035"/>
          </a:xfrm>
          <a:prstGeom prst="rect">
            <a:avLst/>
          </a:prstGeom>
        </p:spPr>
        <p:txBody>
          <a:bodyPr vert="horz" wrap="square" lIns="0" tIns="32717" rIns="0" bIns="0" rtlCol="0">
            <a:spAutoFit/>
          </a:bodyPr>
          <a:lstStyle/>
          <a:p>
            <a:pPr marL="361253" indent="-285750">
              <a:spcBef>
                <a:spcPts val="258"/>
              </a:spcBef>
              <a:buFont typeface="Arial" panose="020B0604020202020204" pitchFamily="34" charset="0"/>
              <a:buChar char="•"/>
            </a:pPr>
            <a:r>
              <a:rPr spc="10" dirty="0">
                <a:cs typeface="Arial"/>
              </a:rPr>
              <a:t>For </a:t>
            </a:r>
            <a:r>
              <a:rPr spc="30" dirty="0">
                <a:solidFill>
                  <a:srgbClr val="1F598C"/>
                </a:solidFill>
                <a:cs typeface="Arial"/>
              </a:rPr>
              <a:t>comparison</a:t>
            </a:r>
            <a:r>
              <a:rPr spc="30" dirty="0">
                <a:cs typeface="Arial"/>
              </a:rPr>
              <a:t>, </a:t>
            </a:r>
            <a:r>
              <a:rPr spc="20" dirty="0">
                <a:cs typeface="Arial"/>
              </a:rPr>
              <a:t>error of </a:t>
            </a:r>
            <a:r>
              <a:rPr spc="30" dirty="0">
                <a:cs typeface="Arial"/>
              </a:rPr>
              <a:t>ridge</a:t>
            </a:r>
            <a:r>
              <a:rPr spc="327" dirty="0">
                <a:cs typeface="Arial"/>
              </a:rPr>
              <a:t> </a:t>
            </a:r>
            <a:r>
              <a:rPr spc="20" dirty="0">
                <a:cs typeface="Arial"/>
              </a:rPr>
              <a:t>regression</a:t>
            </a:r>
            <a:endParaRPr dirty="0">
              <a:cs typeface="Arial"/>
            </a:endParaRPr>
          </a:p>
        </p:txBody>
      </p:sp>
      <p:sp>
        <p:nvSpPr>
          <p:cNvPr id="7" name="object 7"/>
          <p:cNvSpPr txBox="1"/>
          <p:nvPr/>
        </p:nvSpPr>
        <p:spPr>
          <a:xfrm>
            <a:off x="2157370" y="5129558"/>
            <a:ext cx="7877262" cy="270587"/>
          </a:xfrm>
          <a:prstGeom prst="rect">
            <a:avLst/>
          </a:prstGeom>
          <a:solidFill>
            <a:srgbClr val="F7F7F7"/>
          </a:solidFill>
        </p:spPr>
        <p:txBody>
          <a:bodyPr vert="horz" wrap="square" lIns="0" tIns="0" rIns="0" bIns="0" rtlCol="0">
            <a:spAutoFit/>
          </a:bodyPr>
          <a:lstStyle/>
          <a:p>
            <a:pPr marL="74244">
              <a:lnSpc>
                <a:spcPts val="2081"/>
              </a:lnSpc>
            </a:pPr>
            <a:r>
              <a:rPr sz="1784" spc="-10" dirty="0">
                <a:solidFill>
                  <a:srgbClr val="575757"/>
                </a:solidFill>
                <a:latin typeface="Courier New"/>
                <a:cs typeface="Courier New"/>
              </a:rPr>
              <a:t>## [1]</a:t>
            </a:r>
            <a:r>
              <a:rPr sz="1784" spc="-20" dirty="0">
                <a:solidFill>
                  <a:srgbClr val="575757"/>
                </a:solidFill>
                <a:latin typeface="Courier New"/>
                <a:cs typeface="Courier New"/>
              </a:rPr>
              <a:t> </a:t>
            </a:r>
            <a:r>
              <a:rPr sz="1784" spc="-10" dirty="0">
                <a:solidFill>
                  <a:srgbClr val="575757"/>
                </a:solidFill>
                <a:latin typeface="Courier New"/>
                <a:cs typeface="Courier New"/>
              </a:rPr>
              <a:t>0.6811053</a:t>
            </a:r>
            <a:endParaRPr sz="1784" dirty="0">
              <a:latin typeface="Courier New"/>
              <a:cs typeface="Courier New"/>
            </a:endParaRPr>
          </a:p>
        </p:txBody>
      </p:sp>
      <p:pic>
        <p:nvPicPr>
          <p:cNvPr id="12" name="Picture 2" descr="Image result for rutgers university logo">
            <a:extLst>
              <a:ext uri="{FF2B5EF4-FFF2-40B4-BE49-F238E27FC236}">
                <a16:creationId xmlns:a16="http://schemas.microsoft.com/office/drawing/2014/main" id="{2E27ECBF-5B26-41AA-91F5-17D07501B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4552" y="1672441"/>
            <a:ext cx="8043012" cy="392203"/>
          </a:xfrm>
          <a:prstGeom prst="rect">
            <a:avLst/>
          </a:prstGeom>
        </p:spPr>
        <p:txBody>
          <a:bodyPr vert="horz" wrap="square" lIns="0" tIns="22650" rIns="0" bIns="0" rtlCol="0" anchor="ctr">
            <a:spAutoFit/>
          </a:bodyPr>
          <a:lstStyle/>
          <a:p>
            <a:pPr marL="25168">
              <a:lnSpc>
                <a:spcPct val="100000"/>
              </a:lnSpc>
              <a:spcBef>
                <a:spcPts val="178"/>
              </a:spcBef>
            </a:pPr>
            <a:r>
              <a:rPr lang="en-US" sz="2400" b="1" spc="-20" dirty="0"/>
              <a:t>PROBLEM</a:t>
            </a:r>
            <a:r>
              <a:rPr lang="en-US" sz="2400" b="1" spc="-99" dirty="0"/>
              <a:t> </a:t>
            </a:r>
            <a:r>
              <a:rPr lang="en-US" sz="2400" b="1" spc="-20" dirty="0"/>
              <a:t>FORMULATION</a:t>
            </a:r>
          </a:p>
        </p:txBody>
      </p:sp>
      <p:sp>
        <p:nvSpPr>
          <p:cNvPr id="39" name="object 39"/>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37</a:t>
            </a:fld>
            <a:endParaRPr dirty="0"/>
          </a:p>
        </p:txBody>
      </p:sp>
      <p:sp>
        <p:nvSpPr>
          <p:cNvPr id="3" name="object 3"/>
          <p:cNvSpPr txBox="1"/>
          <p:nvPr/>
        </p:nvSpPr>
        <p:spPr>
          <a:xfrm>
            <a:off x="2803555" y="3236603"/>
            <a:ext cx="455522" cy="242679"/>
          </a:xfrm>
          <a:prstGeom prst="rect">
            <a:avLst/>
          </a:prstGeom>
        </p:spPr>
        <p:txBody>
          <a:bodyPr vert="horz" wrap="square" lIns="0" tIns="28940" rIns="0" bIns="0" rtlCol="0">
            <a:spAutoFit/>
          </a:bodyPr>
          <a:lstStyle/>
          <a:p>
            <a:pPr marL="25168">
              <a:spcBef>
                <a:spcPts val="226"/>
              </a:spcBef>
            </a:pPr>
            <a:r>
              <a:rPr sz="1387" spc="30" dirty="0">
                <a:latin typeface="Arial"/>
                <a:cs typeface="Arial"/>
              </a:rPr>
              <a:t>r</a:t>
            </a:r>
            <a:r>
              <a:rPr sz="1387" spc="10" dirty="0">
                <a:latin typeface="Arial"/>
                <a:cs typeface="Arial"/>
              </a:rPr>
              <a:t>idge</a:t>
            </a:r>
            <a:endParaRPr sz="1387">
              <a:latin typeface="Arial"/>
              <a:cs typeface="Arial"/>
            </a:endParaRPr>
          </a:p>
        </p:txBody>
      </p:sp>
      <p:sp>
        <p:nvSpPr>
          <p:cNvPr id="4" name="object 4"/>
          <p:cNvSpPr txBox="1"/>
          <p:nvPr/>
        </p:nvSpPr>
        <p:spPr>
          <a:xfrm>
            <a:off x="3691798" y="3346556"/>
            <a:ext cx="161069" cy="268055"/>
          </a:xfrm>
          <a:prstGeom prst="rect">
            <a:avLst/>
          </a:prstGeom>
        </p:spPr>
        <p:txBody>
          <a:bodyPr vert="horz" wrap="square" lIns="0" tIns="23909" rIns="0" bIns="0" rtlCol="0">
            <a:spAutoFit/>
          </a:bodyPr>
          <a:lstStyle/>
          <a:p>
            <a:pPr marL="25168">
              <a:spcBef>
                <a:spcPts val="188"/>
              </a:spcBef>
            </a:pPr>
            <a:r>
              <a:rPr sz="1585" b="1" i="1" spc="-119" dirty="0">
                <a:latin typeface="Century Gothic"/>
                <a:cs typeface="Century Gothic"/>
              </a:rPr>
              <a:t>β</a:t>
            </a:r>
            <a:endParaRPr sz="1585">
              <a:latin typeface="Century Gothic"/>
              <a:cs typeface="Century Gothic"/>
            </a:endParaRPr>
          </a:p>
        </p:txBody>
      </p:sp>
      <p:sp>
        <p:nvSpPr>
          <p:cNvPr id="5" name="object 5"/>
          <p:cNvSpPr txBox="1"/>
          <p:nvPr/>
        </p:nvSpPr>
        <p:spPr>
          <a:xfrm>
            <a:off x="3984213" y="3420247"/>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i</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6" name="object 6"/>
          <p:cNvSpPr txBox="1"/>
          <p:nvPr/>
        </p:nvSpPr>
        <p:spPr>
          <a:xfrm>
            <a:off x="4093362" y="2871303"/>
            <a:ext cx="1754138" cy="242743"/>
          </a:xfrm>
          <a:prstGeom prst="rect">
            <a:avLst/>
          </a:prstGeom>
        </p:spPr>
        <p:txBody>
          <a:bodyPr vert="horz" wrap="square" lIns="0" tIns="28940" rIns="0" bIns="0" rtlCol="0">
            <a:spAutoFit/>
          </a:bodyPr>
          <a:lstStyle/>
          <a:p>
            <a:pPr marL="25168">
              <a:spcBef>
                <a:spcPts val="226"/>
              </a:spcBef>
              <a:tabLst>
                <a:tab pos="1627085" algn="l"/>
              </a:tabLst>
            </a:pPr>
            <a:r>
              <a:rPr sz="1387" i="1" spc="10" dirty="0">
                <a:latin typeface="Arial"/>
                <a:cs typeface="Arial"/>
              </a:rPr>
              <a:t>n	</a:t>
            </a:r>
            <a:r>
              <a:rPr sz="2081" i="1" spc="14" baseline="3968" dirty="0">
                <a:latin typeface="Arial"/>
                <a:cs typeface="Arial"/>
              </a:rPr>
              <a:t>p</a:t>
            </a:r>
            <a:endParaRPr sz="2081" baseline="3968">
              <a:latin typeface="Arial"/>
              <a:cs typeface="Arial"/>
            </a:endParaRPr>
          </a:p>
        </p:txBody>
      </p:sp>
      <p:sp>
        <p:nvSpPr>
          <p:cNvPr id="7" name="object 7"/>
          <p:cNvSpPr txBox="1"/>
          <p:nvPr/>
        </p:nvSpPr>
        <p:spPr>
          <a:xfrm>
            <a:off x="5587927" y="3420247"/>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j</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8" name="object 8"/>
          <p:cNvSpPr txBox="1"/>
          <p:nvPr/>
        </p:nvSpPr>
        <p:spPr>
          <a:xfrm>
            <a:off x="2568722" y="2949851"/>
            <a:ext cx="3894589" cy="503188"/>
          </a:xfrm>
          <a:prstGeom prst="rect">
            <a:avLst/>
          </a:prstGeom>
        </p:spPr>
        <p:txBody>
          <a:bodyPr vert="horz" wrap="square" lIns="0" tIns="30200" rIns="0" bIns="0" rtlCol="0">
            <a:spAutoFit/>
          </a:bodyPr>
          <a:lstStyle/>
          <a:p>
            <a:pPr marL="75503">
              <a:spcBef>
                <a:spcPts val="238"/>
              </a:spcBef>
              <a:tabLst>
                <a:tab pos="737410" algn="l"/>
                <a:tab pos="2009630" algn="l"/>
              </a:tabLst>
            </a:pPr>
            <a:r>
              <a:rPr sz="2180" b="1" i="1" spc="-168" dirty="0">
                <a:latin typeface="Century Gothic"/>
                <a:cs typeface="Century Gothic"/>
              </a:rPr>
              <a:t>β	</a:t>
            </a:r>
            <a:r>
              <a:rPr sz="2180" spc="-59" dirty="0">
                <a:latin typeface="Lucida Sans Unicode"/>
                <a:cs typeface="Lucida Sans Unicode"/>
              </a:rPr>
              <a:t>=</a:t>
            </a:r>
            <a:r>
              <a:rPr sz="2180" spc="-208" dirty="0">
                <a:latin typeface="Lucida Sans Unicode"/>
                <a:cs typeface="Lucida Sans Unicode"/>
              </a:rPr>
              <a:t> </a:t>
            </a:r>
            <a:r>
              <a:rPr sz="1883" spc="30" dirty="0">
                <a:latin typeface="Arial"/>
                <a:cs typeface="Arial"/>
              </a:rPr>
              <a:t>min</a:t>
            </a:r>
            <a:r>
              <a:rPr sz="1883" spc="-129" dirty="0">
                <a:latin typeface="Arial"/>
                <a:cs typeface="Arial"/>
              </a:rPr>
              <a:t> </a:t>
            </a:r>
            <a:r>
              <a:rPr sz="4607" spc="830" baseline="-8960" dirty="0">
                <a:latin typeface="Calibri"/>
                <a:cs typeface="Calibri"/>
              </a:rPr>
              <a:t>∑	</a:t>
            </a:r>
            <a:r>
              <a:rPr sz="1883" i="1" spc="10" dirty="0">
                <a:latin typeface="Arial"/>
                <a:cs typeface="Arial"/>
              </a:rPr>
              <a:t>y</a:t>
            </a:r>
            <a:r>
              <a:rPr sz="2081" i="1" spc="14" baseline="-11904" dirty="0">
                <a:latin typeface="Arial"/>
                <a:cs typeface="Arial"/>
              </a:rPr>
              <a:t>i</a:t>
            </a:r>
            <a:r>
              <a:rPr sz="2081" i="1" spc="162" baseline="-11904" dirty="0">
                <a:latin typeface="Arial"/>
                <a:cs typeface="Arial"/>
              </a:rPr>
              <a:t> </a:t>
            </a:r>
            <a:r>
              <a:rPr sz="2180" spc="-59" dirty="0">
                <a:latin typeface="Lucida Sans Unicode"/>
                <a:cs typeface="Lucida Sans Unicode"/>
              </a:rPr>
              <a:t>−</a:t>
            </a:r>
            <a:r>
              <a:rPr sz="2180" spc="-404" dirty="0">
                <a:latin typeface="Lucida Sans Unicode"/>
                <a:cs typeface="Lucida Sans Unicode"/>
              </a:rPr>
              <a:t> </a:t>
            </a:r>
            <a:r>
              <a:rPr sz="2180" i="1" spc="20" dirty="0">
                <a:latin typeface="Calibri"/>
                <a:cs typeface="Calibri"/>
              </a:rPr>
              <a:t>β</a:t>
            </a:r>
            <a:r>
              <a:rPr sz="2081" spc="30" baseline="-11904" dirty="0">
                <a:latin typeface="Arial"/>
                <a:cs typeface="Arial"/>
              </a:rPr>
              <a:t>0</a:t>
            </a:r>
            <a:r>
              <a:rPr sz="2081" spc="-14" baseline="-11904" dirty="0">
                <a:latin typeface="Arial"/>
                <a:cs typeface="Arial"/>
              </a:rPr>
              <a:t> </a:t>
            </a:r>
            <a:r>
              <a:rPr sz="2180" spc="-59" dirty="0">
                <a:latin typeface="Lucida Sans Unicode"/>
                <a:cs typeface="Lucida Sans Unicode"/>
              </a:rPr>
              <a:t>−</a:t>
            </a:r>
            <a:r>
              <a:rPr sz="2180" spc="-258" dirty="0">
                <a:latin typeface="Lucida Sans Unicode"/>
                <a:cs typeface="Lucida Sans Unicode"/>
              </a:rPr>
              <a:t> </a:t>
            </a:r>
            <a:r>
              <a:rPr sz="4607" spc="830" baseline="-8960" dirty="0">
                <a:latin typeface="Calibri"/>
                <a:cs typeface="Calibri"/>
              </a:rPr>
              <a:t>∑</a:t>
            </a:r>
            <a:r>
              <a:rPr sz="4607" spc="-489" baseline="-8960" dirty="0">
                <a:latin typeface="Calibri"/>
                <a:cs typeface="Calibri"/>
              </a:rPr>
              <a:t> </a:t>
            </a:r>
            <a:r>
              <a:rPr sz="2180" i="1" spc="20" dirty="0">
                <a:latin typeface="Calibri"/>
                <a:cs typeface="Calibri"/>
              </a:rPr>
              <a:t>β</a:t>
            </a:r>
            <a:r>
              <a:rPr sz="2081" i="1" spc="30" baseline="-11904" dirty="0">
                <a:latin typeface="Arial"/>
                <a:cs typeface="Arial"/>
              </a:rPr>
              <a:t>j</a:t>
            </a:r>
            <a:r>
              <a:rPr sz="2081" i="1" spc="-268" baseline="-11904" dirty="0">
                <a:latin typeface="Arial"/>
                <a:cs typeface="Arial"/>
              </a:rPr>
              <a:t> </a:t>
            </a:r>
            <a:r>
              <a:rPr sz="1883" i="1" spc="10" dirty="0">
                <a:latin typeface="Arial"/>
                <a:cs typeface="Arial"/>
              </a:rPr>
              <a:t>x</a:t>
            </a:r>
            <a:r>
              <a:rPr sz="2081" i="1" spc="14" baseline="-11904" dirty="0">
                <a:latin typeface="Arial"/>
                <a:cs typeface="Arial"/>
              </a:rPr>
              <a:t>ij</a:t>
            </a:r>
            <a:endParaRPr sz="2081" baseline="-11904">
              <a:latin typeface="Arial"/>
              <a:cs typeface="Arial"/>
            </a:endParaRPr>
          </a:p>
        </p:txBody>
      </p:sp>
      <p:sp>
        <p:nvSpPr>
          <p:cNvPr id="9" name="object 9"/>
          <p:cNvSpPr txBox="1"/>
          <p:nvPr/>
        </p:nvSpPr>
        <p:spPr>
          <a:xfrm>
            <a:off x="1834552" y="2263682"/>
            <a:ext cx="7085409" cy="453645"/>
          </a:xfrm>
          <a:prstGeom prst="rect">
            <a:avLst/>
          </a:prstGeom>
        </p:spPr>
        <p:txBody>
          <a:bodyPr vert="horz" wrap="square" lIns="0" tIns="117026" rIns="0" bIns="0" rtlCol="0">
            <a:spAutoFit/>
          </a:bodyPr>
          <a:lstStyle/>
          <a:p>
            <a:pPr marL="50335">
              <a:spcBef>
                <a:spcPts val="921"/>
              </a:spcBef>
            </a:pPr>
            <a:r>
              <a:rPr sz="1883" spc="30" dirty="0">
                <a:latin typeface="Arial"/>
                <a:cs typeface="Arial"/>
              </a:rPr>
              <a:t>Both ridge </a:t>
            </a:r>
            <a:r>
              <a:rPr sz="1883" spc="20" dirty="0">
                <a:latin typeface="Arial"/>
                <a:cs typeface="Arial"/>
              </a:rPr>
              <a:t>regression </a:t>
            </a:r>
            <a:r>
              <a:rPr sz="1883" spc="30" dirty="0">
                <a:latin typeface="Arial"/>
                <a:cs typeface="Arial"/>
              </a:rPr>
              <a:t>and </a:t>
            </a:r>
            <a:r>
              <a:rPr sz="1883" spc="40" dirty="0">
                <a:latin typeface="Arial"/>
                <a:cs typeface="Arial"/>
              </a:rPr>
              <a:t>LASSO </a:t>
            </a:r>
            <a:r>
              <a:rPr sz="1883" spc="30" dirty="0">
                <a:latin typeface="Arial"/>
                <a:cs typeface="Arial"/>
              </a:rPr>
              <a:t>can be </a:t>
            </a:r>
            <a:r>
              <a:rPr sz="1883" spc="20" dirty="0">
                <a:latin typeface="Arial"/>
                <a:cs typeface="Arial"/>
              </a:rPr>
              <a:t>rewritten</a:t>
            </a:r>
            <a:r>
              <a:rPr sz="1883" spc="-139" dirty="0">
                <a:latin typeface="Arial"/>
                <a:cs typeface="Arial"/>
              </a:rPr>
              <a:t> </a:t>
            </a:r>
            <a:r>
              <a:rPr sz="1883" spc="30" dirty="0">
                <a:latin typeface="Arial"/>
                <a:cs typeface="Arial"/>
              </a:rPr>
              <a:t>a</a:t>
            </a:r>
            <a:r>
              <a:rPr lang="en-US" sz="1883" spc="30" dirty="0">
                <a:latin typeface="Arial"/>
                <a:cs typeface="Arial"/>
              </a:rPr>
              <a:t>s:</a:t>
            </a:r>
            <a:r>
              <a:rPr sz="2180" spc="1100" dirty="0">
                <a:latin typeface="Arial"/>
                <a:cs typeface="Arial"/>
              </a:rPr>
              <a:t>	</a:t>
            </a:r>
            <a:endParaRPr sz="2081" baseline="-19841" dirty="0">
              <a:latin typeface="Arial"/>
              <a:cs typeface="Arial"/>
            </a:endParaRPr>
          </a:p>
        </p:txBody>
      </p:sp>
      <p:sp>
        <p:nvSpPr>
          <p:cNvPr id="10" name="object 10"/>
          <p:cNvSpPr/>
          <p:nvPr/>
        </p:nvSpPr>
        <p:spPr>
          <a:xfrm>
            <a:off x="4132924" y="3812375"/>
            <a:ext cx="1121189" cy="0"/>
          </a:xfrm>
          <a:custGeom>
            <a:avLst/>
            <a:gdLst/>
            <a:ahLst/>
            <a:cxnLst/>
            <a:rect l="l" t="t" r="r" b="b"/>
            <a:pathLst>
              <a:path w="565785">
                <a:moveTo>
                  <a:pt x="0" y="0"/>
                </a:moveTo>
                <a:lnTo>
                  <a:pt x="565734" y="0"/>
                </a:lnTo>
              </a:path>
            </a:pathLst>
          </a:custGeom>
          <a:ln w="16484">
            <a:solidFill>
              <a:srgbClr val="000000"/>
            </a:solidFill>
          </a:ln>
        </p:spPr>
        <p:txBody>
          <a:bodyPr wrap="square" lIns="0" tIns="0" rIns="0" bIns="0" rtlCol="0"/>
          <a:lstStyle/>
          <a:p>
            <a:endParaRPr sz="3567"/>
          </a:p>
        </p:txBody>
      </p:sp>
      <p:sp>
        <p:nvSpPr>
          <p:cNvPr id="11" name="object 11"/>
          <p:cNvSpPr/>
          <p:nvPr/>
        </p:nvSpPr>
        <p:spPr>
          <a:xfrm>
            <a:off x="5501128" y="3812375"/>
            <a:ext cx="1121189" cy="0"/>
          </a:xfrm>
          <a:custGeom>
            <a:avLst/>
            <a:gdLst/>
            <a:ahLst/>
            <a:cxnLst/>
            <a:rect l="l" t="t" r="r" b="b"/>
            <a:pathLst>
              <a:path w="565785">
                <a:moveTo>
                  <a:pt x="0" y="0"/>
                </a:moveTo>
                <a:lnTo>
                  <a:pt x="565734" y="0"/>
                </a:lnTo>
              </a:path>
            </a:pathLst>
          </a:custGeom>
          <a:ln w="16484">
            <a:solidFill>
              <a:srgbClr val="000000"/>
            </a:solidFill>
          </a:ln>
        </p:spPr>
        <p:txBody>
          <a:bodyPr wrap="square" lIns="0" tIns="0" rIns="0" bIns="0" rtlCol="0"/>
          <a:lstStyle/>
          <a:p>
            <a:endParaRPr sz="3567"/>
          </a:p>
        </p:txBody>
      </p:sp>
      <p:sp>
        <p:nvSpPr>
          <p:cNvPr id="12" name="object 12"/>
          <p:cNvSpPr txBox="1"/>
          <p:nvPr/>
        </p:nvSpPr>
        <p:spPr>
          <a:xfrm>
            <a:off x="5116501" y="3766644"/>
            <a:ext cx="522215" cy="358348"/>
          </a:xfrm>
          <a:prstGeom prst="rect">
            <a:avLst/>
          </a:prstGeom>
        </p:spPr>
        <p:txBody>
          <a:bodyPr vert="horz" wrap="square" lIns="0" tIns="22650" rIns="0" bIns="0" rtlCol="0">
            <a:spAutoFit/>
          </a:bodyPr>
          <a:lstStyle/>
          <a:p>
            <a:pPr marL="75503">
              <a:spcBef>
                <a:spcPts val="178"/>
              </a:spcBef>
            </a:pPr>
            <a:r>
              <a:rPr sz="1387" spc="-287" dirty="0">
                <a:latin typeface="Arial"/>
                <a:cs typeface="Arial"/>
              </a:rPr>
              <a:t>R</a:t>
            </a:r>
            <a:r>
              <a:rPr sz="3270" spc="-430" baseline="47979" dirty="0">
                <a:latin typeface="Arial"/>
                <a:cs typeface="Arial"/>
              </a:rPr>
              <a:t>˛</a:t>
            </a:r>
            <a:r>
              <a:rPr sz="1387" spc="-287" dirty="0">
                <a:latin typeface="Arial"/>
                <a:cs typeface="Arial"/>
              </a:rPr>
              <a:t>S</a:t>
            </a:r>
            <a:r>
              <a:rPr sz="3270" spc="-430" baseline="47979" dirty="0">
                <a:latin typeface="Arial"/>
                <a:cs typeface="Arial"/>
              </a:rPr>
              <a:t>¸</a:t>
            </a:r>
            <a:r>
              <a:rPr sz="1387" spc="-287" dirty="0">
                <a:latin typeface="Arial"/>
                <a:cs typeface="Arial"/>
              </a:rPr>
              <a:t>S</a:t>
            </a:r>
            <a:endParaRPr sz="1387">
              <a:latin typeface="Arial"/>
              <a:cs typeface="Arial"/>
            </a:endParaRPr>
          </a:p>
        </p:txBody>
      </p:sp>
      <p:sp>
        <p:nvSpPr>
          <p:cNvPr id="13" name="object 13"/>
          <p:cNvSpPr txBox="1"/>
          <p:nvPr/>
        </p:nvSpPr>
        <p:spPr>
          <a:xfrm>
            <a:off x="7397609" y="3098109"/>
            <a:ext cx="417772" cy="322796"/>
          </a:xfrm>
          <a:prstGeom prst="rect">
            <a:avLst/>
          </a:prstGeom>
        </p:spPr>
        <p:txBody>
          <a:bodyPr vert="horz" wrap="square" lIns="0" tIns="32717" rIns="0" bIns="0" rtlCol="0">
            <a:spAutoFit/>
          </a:bodyPr>
          <a:lstStyle/>
          <a:p>
            <a:pPr marL="25168">
              <a:spcBef>
                <a:spcPts val="258"/>
              </a:spcBef>
            </a:pPr>
            <a:r>
              <a:rPr sz="1883" spc="10" dirty="0">
                <a:latin typeface="Arial"/>
                <a:cs typeface="Arial"/>
              </a:rPr>
              <a:t>s.</a:t>
            </a:r>
            <a:r>
              <a:rPr sz="1883" spc="-317" dirty="0">
                <a:latin typeface="Arial"/>
                <a:cs typeface="Arial"/>
              </a:rPr>
              <a:t> </a:t>
            </a:r>
            <a:r>
              <a:rPr sz="1883" spc="10" dirty="0">
                <a:latin typeface="Arial"/>
                <a:cs typeface="Arial"/>
              </a:rPr>
              <a:t>t.</a:t>
            </a:r>
            <a:endParaRPr sz="1883">
              <a:latin typeface="Arial"/>
              <a:cs typeface="Arial"/>
            </a:endParaRPr>
          </a:p>
        </p:txBody>
      </p:sp>
      <p:sp>
        <p:nvSpPr>
          <p:cNvPr id="14" name="object 14"/>
          <p:cNvSpPr txBox="1"/>
          <p:nvPr/>
        </p:nvSpPr>
        <p:spPr>
          <a:xfrm>
            <a:off x="8580330" y="2857739"/>
            <a:ext cx="151002" cy="242679"/>
          </a:xfrm>
          <a:prstGeom prst="rect">
            <a:avLst/>
          </a:prstGeom>
        </p:spPr>
        <p:txBody>
          <a:bodyPr vert="horz" wrap="square" lIns="0" tIns="28940" rIns="0" bIns="0" rtlCol="0">
            <a:spAutoFit/>
          </a:bodyPr>
          <a:lstStyle/>
          <a:p>
            <a:pPr marL="25168">
              <a:spcBef>
                <a:spcPts val="226"/>
              </a:spcBef>
            </a:pPr>
            <a:r>
              <a:rPr sz="1387" i="1" spc="10" dirty="0">
                <a:latin typeface="Arial"/>
                <a:cs typeface="Arial"/>
              </a:rPr>
              <a:t>p</a:t>
            </a:r>
            <a:endParaRPr sz="1387">
              <a:latin typeface="Arial"/>
              <a:cs typeface="Arial"/>
            </a:endParaRPr>
          </a:p>
        </p:txBody>
      </p:sp>
      <p:sp>
        <p:nvSpPr>
          <p:cNvPr id="15" name="object 15"/>
          <p:cNvSpPr txBox="1"/>
          <p:nvPr/>
        </p:nvSpPr>
        <p:spPr>
          <a:xfrm>
            <a:off x="8472213" y="3420247"/>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j</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16" name="object 16"/>
          <p:cNvSpPr txBox="1"/>
          <p:nvPr/>
        </p:nvSpPr>
        <p:spPr>
          <a:xfrm>
            <a:off x="9008848" y="3051273"/>
            <a:ext cx="151002" cy="242679"/>
          </a:xfrm>
          <a:prstGeom prst="rect">
            <a:avLst/>
          </a:prstGeom>
        </p:spPr>
        <p:txBody>
          <a:bodyPr vert="horz" wrap="square" lIns="0" tIns="28940" rIns="0" bIns="0" rtlCol="0">
            <a:spAutoFit/>
          </a:bodyPr>
          <a:lstStyle/>
          <a:p>
            <a:pPr marL="25168">
              <a:spcBef>
                <a:spcPts val="226"/>
              </a:spcBef>
            </a:pPr>
            <a:r>
              <a:rPr sz="1387" spc="10" dirty="0">
                <a:latin typeface="Arial"/>
                <a:cs typeface="Arial"/>
              </a:rPr>
              <a:t>2</a:t>
            </a:r>
            <a:endParaRPr sz="1387">
              <a:latin typeface="Arial"/>
              <a:cs typeface="Arial"/>
            </a:endParaRPr>
          </a:p>
        </p:txBody>
      </p:sp>
      <p:sp>
        <p:nvSpPr>
          <p:cNvPr id="17" name="object 17"/>
          <p:cNvSpPr txBox="1"/>
          <p:nvPr/>
        </p:nvSpPr>
        <p:spPr>
          <a:xfrm>
            <a:off x="8492196" y="3017653"/>
            <a:ext cx="573807" cy="503188"/>
          </a:xfrm>
          <a:prstGeom prst="rect">
            <a:avLst/>
          </a:prstGeom>
        </p:spPr>
        <p:txBody>
          <a:bodyPr vert="horz" wrap="square" lIns="0" tIns="30200" rIns="0" bIns="0" rtlCol="0">
            <a:spAutoFit/>
          </a:bodyPr>
          <a:lstStyle/>
          <a:p>
            <a:pPr marL="25168">
              <a:spcBef>
                <a:spcPts val="238"/>
              </a:spcBef>
            </a:pPr>
            <a:r>
              <a:rPr sz="4607" spc="830" baseline="1792" dirty="0">
                <a:latin typeface="Calibri"/>
                <a:cs typeface="Calibri"/>
              </a:rPr>
              <a:t>∑</a:t>
            </a:r>
            <a:r>
              <a:rPr sz="4607" spc="1070" baseline="1792" dirty="0">
                <a:latin typeface="Calibri"/>
                <a:cs typeface="Calibri"/>
              </a:rPr>
              <a:t> </a:t>
            </a:r>
            <a:r>
              <a:rPr sz="1387" i="1" dirty="0">
                <a:latin typeface="Arial"/>
                <a:cs typeface="Arial"/>
              </a:rPr>
              <a:t>j</a:t>
            </a:r>
            <a:endParaRPr sz="1387">
              <a:latin typeface="Arial"/>
              <a:cs typeface="Arial"/>
            </a:endParaRPr>
          </a:p>
        </p:txBody>
      </p:sp>
      <p:sp>
        <p:nvSpPr>
          <p:cNvPr id="18" name="object 18"/>
          <p:cNvSpPr txBox="1"/>
          <p:nvPr/>
        </p:nvSpPr>
        <p:spPr>
          <a:xfrm>
            <a:off x="8824375" y="3070652"/>
            <a:ext cx="826735" cy="358348"/>
          </a:xfrm>
          <a:prstGeom prst="rect">
            <a:avLst/>
          </a:prstGeom>
        </p:spPr>
        <p:txBody>
          <a:bodyPr vert="horz" wrap="square" lIns="0" tIns="22650" rIns="0" bIns="0" rtlCol="0">
            <a:spAutoFit/>
          </a:bodyPr>
          <a:lstStyle/>
          <a:p>
            <a:pPr marL="25168">
              <a:spcBef>
                <a:spcPts val="178"/>
              </a:spcBef>
            </a:pPr>
            <a:r>
              <a:rPr sz="2180" i="1" spc="30" dirty="0">
                <a:latin typeface="Calibri"/>
                <a:cs typeface="Calibri"/>
              </a:rPr>
              <a:t>β </a:t>
            </a:r>
            <a:r>
              <a:rPr sz="2180" spc="-59" dirty="0">
                <a:latin typeface="Lucida Sans Unicode"/>
                <a:cs typeface="Lucida Sans Unicode"/>
              </a:rPr>
              <a:t>≤</a:t>
            </a:r>
            <a:r>
              <a:rPr sz="2180" spc="-327" dirty="0">
                <a:latin typeface="Lucida Sans Unicode"/>
                <a:cs typeface="Lucida Sans Unicode"/>
              </a:rPr>
              <a:t> </a:t>
            </a:r>
            <a:r>
              <a:rPr sz="2180" i="1" spc="-99" dirty="0">
                <a:latin typeface="Calibri"/>
                <a:cs typeface="Calibri"/>
              </a:rPr>
              <a:t>θ</a:t>
            </a:r>
            <a:endParaRPr sz="2180">
              <a:latin typeface="Calibri"/>
              <a:cs typeface="Calibri"/>
            </a:endParaRPr>
          </a:p>
        </p:txBody>
      </p:sp>
      <p:sp>
        <p:nvSpPr>
          <p:cNvPr id="19" name="object 19"/>
          <p:cNvSpPr txBox="1"/>
          <p:nvPr/>
        </p:nvSpPr>
        <p:spPr>
          <a:xfrm>
            <a:off x="3691798" y="4705523"/>
            <a:ext cx="161069" cy="268055"/>
          </a:xfrm>
          <a:prstGeom prst="rect">
            <a:avLst/>
          </a:prstGeom>
        </p:spPr>
        <p:txBody>
          <a:bodyPr vert="horz" wrap="square" lIns="0" tIns="23909" rIns="0" bIns="0" rtlCol="0">
            <a:spAutoFit/>
          </a:bodyPr>
          <a:lstStyle/>
          <a:p>
            <a:pPr marL="25168">
              <a:spcBef>
                <a:spcPts val="188"/>
              </a:spcBef>
            </a:pPr>
            <a:r>
              <a:rPr sz="1585" b="1" i="1" spc="-119" dirty="0">
                <a:latin typeface="Century Gothic"/>
                <a:cs typeface="Century Gothic"/>
              </a:rPr>
              <a:t>β</a:t>
            </a:r>
            <a:endParaRPr sz="1585">
              <a:latin typeface="Century Gothic"/>
              <a:cs typeface="Century Gothic"/>
            </a:endParaRPr>
          </a:p>
        </p:txBody>
      </p:sp>
      <p:sp>
        <p:nvSpPr>
          <p:cNvPr id="20" name="object 20"/>
          <p:cNvSpPr txBox="1"/>
          <p:nvPr/>
        </p:nvSpPr>
        <p:spPr>
          <a:xfrm>
            <a:off x="4093362" y="4230271"/>
            <a:ext cx="151002" cy="242679"/>
          </a:xfrm>
          <a:prstGeom prst="rect">
            <a:avLst/>
          </a:prstGeom>
        </p:spPr>
        <p:txBody>
          <a:bodyPr vert="horz" wrap="square" lIns="0" tIns="28940" rIns="0" bIns="0" rtlCol="0">
            <a:spAutoFit/>
          </a:bodyPr>
          <a:lstStyle/>
          <a:p>
            <a:pPr marL="25168">
              <a:spcBef>
                <a:spcPts val="226"/>
              </a:spcBef>
            </a:pPr>
            <a:r>
              <a:rPr sz="1387" i="1" spc="10" dirty="0">
                <a:latin typeface="Arial"/>
                <a:cs typeface="Arial"/>
              </a:rPr>
              <a:t>n</a:t>
            </a:r>
            <a:endParaRPr sz="1387">
              <a:latin typeface="Arial"/>
              <a:cs typeface="Arial"/>
            </a:endParaRPr>
          </a:p>
        </p:txBody>
      </p:sp>
      <p:sp>
        <p:nvSpPr>
          <p:cNvPr id="21" name="object 21"/>
          <p:cNvSpPr txBox="1"/>
          <p:nvPr/>
        </p:nvSpPr>
        <p:spPr>
          <a:xfrm>
            <a:off x="2370684" y="4380748"/>
            <a:ext cx="2017133" cy="503188"/>
          </a:xfrm>
          <a:prstGeom prst="rect">
            <a:avLst/>
          </a:prstGeom>
        </p:spPr>
        <p:txBody>
          <a:bodyPr vert="horz" wrap="square" lIns="0" tIns="30200" rIns="0" bIns="0" rtlCol="0">
            <a:spAutoFit/>
          </a:bodyPr>
          <a:lstStyle/>
          <a:p>
            <a:pPr marL="75503">
              <a:spcBef>
                <a:spcPts val="238"/>
              </a:spcBef>
            </a:pPr>
            <a:r>
              <a:rPr sz="3270" b="1" i="1" spc="-252" baseline="15151" dirty="0">
                <a:latin typeface="Century Gothic"/>
                <a:cs typeface="Century Gothic"/>
              </a:rPr>
              <a:t>β </a:t>
            </a:r>
            <a:r>
              <a:rPr sz="1387" spc="20" dirty="0">
                <a:latin typeface="Arial"/>
                <a:cs typeface="Arial"/>
              </a:rPr>
              <a:t>LASSO </a:t>
            </a:r>
            <a:r>
              <a:rPr sz="3270" spc="-87" baseline="15151" dirty="0">
                <a:latin typeface="Lucida Sans Unicode"/>
                <a:cs typeface="Lucida Sans Unicode"/>
              </a:rPr>
              <a:t>= </a:t>
            </a:r>
            <a:r>
              <a:rPr sz="2824" spc="44" baseline="17543" dirty="0">
                <a:latin typeface="Arial"/>
                <a:cs typeface="Arial"/>
              </a:rPr>
              <a:t>min</a:t>
            </a:r>
            <a:r>
              <a:rPr sz="2824" spc="-608" baseline="17543" dirty="0">
                <a:latin typeface="Arial"/>
                <a:cs typeface="Arial"/>
              </a:rPr>
              <a:t> </a:t>
            </a:r>
            <a:r>
              <a:rPr sz="4607" spc="830" baseline="1792" dirty="0">
                <a:latin typeface="Calibri"/>
                <a:cs typeface="Calibri"/>
              </a:rPr>
              <a:t>∑</a:t>
            </a:r>
            <a:endParaRPr sz="4607" baseline="1792">
              <a:latin typeface="Calibri"/>
              <a:cs typeface="Calibri"/>
            </a:endParaRPr>
          </a:p>
        </p:txBody>
      </p:sp>
      <p:sp>
        <p:nvSpPr>
          <p:cNvPr id="22" name="object 22"/>
          <p:cNvSpPr txBox="1"/>
          <p:nvPr/>
        </p:nvSpPr>
        <p:spPr>
          <a:xfrm>
            <a:off x="3984213" y="4779212"/>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i</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23" name="object 23"/>
          <p:cNvSpPr txBox="1"/>
          <p:nvPr/>
        </p:nvSpPr>
        <p:spPr>
          <a:xfrm>
            <a:off x="3933880" y="3528992"/>
            <a:ext cx="721034" cy="358348"/>
          </a:xfrm>
          <a:prstGeom prst="rect">
            <a:avLst/>
          </a:prstGeom>
        </p:spPr>
        <p:txBody>
          <a:bodyPr vert="horz" wrap="square" lIns="0" tIns="22650" rIns="0" bIns="0" rtlCol="0">
            <a:spAutoFit/>
          </a:bodyPr>
          <a:lstStyle/>
          <a:p>
            <a:pPr marL="75503">
              <a:spcBef>
                <a:spcPts val="178"/>
              </a:spcBef>
            </a:pPr>
            <a:r>
              <a:rPr sz="2180" spc="-119" dirty="0">
                <a:latin typeface="Arial"/>
                <a:cs typeface="Arial"/>
              </a:rPr>
              <a:t>s</a:t>
            </a:r>
            <a:r>
              <a:rPr sz="2180" spc="69" dirty="0">
                <a:latin typeface="Arial"/>
                <a:cs typeface="Arial"/>
              </a:rPr>
              <a:t> </a:t>
            </a:r>
            <a:r>
              <a:rPr sz="3270" spc="1649" baseline="-85858" dirty="0">
                <a:latin typeface="Arial"/>
                <a:cs typeface="Arial"/>
              </a:rPr>
              <a:t>.</a:t>
            </a:r>
            <a:endParaRPr sz="3270" baseline="-85858">
              <a:latin typeface="Arial"/>
              <a:cs typeface="Arial"/>
            </a:endParaRPr>
          </a:p>
        </p:txBody>
      </p:sp>
      <p:sp>
        <p:nvSpPr>
          <p:cNvPr id="24" name="object 24"/>
          <p:cNvSpPr txBox="1"/>
          <p:nvPr/>
        </p:nvSpPr>
        <p:spPr>
          <a:xfrm>
            <a:off x="5696044" y="4216706"/>
            <a:ext cx="151002" cy="242679"/>
          </a:xfrm>
          <a:prstGeom prst="rect">
            <a:avLst/>
          </a:prstGeom>
        </p:spPr>
        <p:txBody>
          <a:bodyPr vert="horz" wrap="square" lIns="0" tIns="28940" rIns="0" bIns="0" rtlCol="0">
            <a:spAutoFit/>
          </a:bodyPr>
          <a:lstStyle/>
          <a:p>
            <a:pPr marL="25168">
              <a:spcBef>
                <a:spcPts val="226"/>
              </a:spcBef>
            </a:pPr>
            <a:r>
              <a:rPr sz="1387" i="1" spc="10" dirty="0">
                <a:latin typeface="Arial"/>
                <a:cs typeface="Arial"/>
              </a:rPr>
              <a:t>p</a:t>
            </a:r>
            <a:endParaRPr sz="1387">
              <a:latin typeface="Arial"/>
              <a:cs typeface="Arial"/>
            </a:endParaRPr>
          </a:p>
        </p:txBody>
      </p:sp>
      <p:sp>
        <p:nvSpPr>
          <p:cNvPr id="25" name="object 25"/>
          <p:cNvSpPr txBox="1"/>
          <p:nvPr/>
        </p:nvSpPr>
        <p:spPr>
          <a:xfrm>
            <a:off x="5587927" y="4779212"/>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j</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26" name="object 26"/>
          <p:cNvSpPr txBox="1"/>
          <p:nvPr/>
        </p:nvSpPr>
        <p:spPr>
          <a:xfrm>
            <a:off x="4503205" y="4308819"/>
            <a:ext cx="1960507" cy="503188"/>
          </a:xfrm>
          <a:prstGeom prst="rect">
            <a:avLst/>
          </a:prstGeom>
        </p:spPr>
        <p:txBody>
          <a:bodyPr vert="horz" wrap="square" lIns="0" tIns="30200" rIns="0" bIns="0" rtlCol="0">
            <a:spAutoFit/>
          </a:bodyPr>
          <a:lstStyle/>
          <a:p>
            <a:pPr marL="75503">
              <a:spcBef>
                <a:spcPts val="238"/>
              </a:spcBef>
            </a:pPr>
            <a:r>
              <a:rPr sz="1883" i="1" spc="10" dirty="0">
                <a:latin typeface="Arial"/>
                <a:cs typeface="Arial"/>
              </a:rPr>
              <a:t>y</a:t>
            </a:r>
            <a:r>
              <a:rPr sz="2081" i="1" spc="14" baseline="-11904" dirty="0">
                <a:latin typeface="Arial"/>
                <a:cs typeface="Arial"/>
              </a:rPr>
              <a:t>i</a:t>
            </a:r>
            <a:r>
              <a:rPr sz="2081" i="1" spc="149" baseline="-11904" dirty="0">
                <a:latin typeface="Arial"/>
                <a:cs typeface="Arial"/>
              </a:rPr>
              <a:t> </a:t>
            </a:r>
            <a:r>
              <a:rPr sz="2180" spc="-59" dirty="0">
                <a:latin typeface="Lucida Sans Unicode"/>
                <a:cs typeface="Lucida Sans Unicode"/>
              </a:rPr>
              <a:t>−</a:t>
            </a:r>
            <a:r>
              <a:rPr sz="2180" spc="-404" dirty="0">
                <a:latin typeface="Lucida Sans Unicode"/>
                <a:cs typeface="Lucida Sans Unicode"/>
              </a:rPr>
              <a:t> </a:t>
            </a:r>
            <a:r>
              <a:rPr sz="2180" i="1" spc="20" dirty="0">
                <a:latin typeface="Calibri"/>
                <a:cs typeface="Calibri"/>
              </a:rPr>
              <a:t>β</a:t>
            </a:r>
            <a:r>
              <a:rPr sz="2081" spc="30" baseline="-11904" dirty="0">
                <a:latin typeface="Arial"/>
                <a:cs typeface="Arial"/>
              </a:rPr>
              <a:t>0</a:t>
            </a:r>
            <a:r>
              <a:rPr sz="2081" spc="-14" baseline="-11904" dirty="0">
                <a:latin typeface="Arial"/>
                <a:cs typeface="Arial"/>
              </a:rPr>
              <a:t> </a:t>
            </a:r>
            <a:r>
              <a:rPr sz="2180" spc="-59" dirty="0">
                <a:latin typeface="Lucida Sans Unicode"/>
                <a:cs typeface="Lucida Sans Unicode"/>
              </a:rPr>
              <a:t>−</a:t>
            </a:r>
            <a:r>
              <a:rPr sz="2180" spc="-258" dirty="0">
                <a:latin typeface="Lucida Sans Unicode"/>
                <a:cs typeface="Lucida Sans Unicode"/>
              </a:rPr>
              <a:t> </a:t>
            </a:r>
            <a:r>
              <a:rPr sz="4607" spc="830" baseline="-8960" dirty="0">
                <a:latin typeface="Calibri"/>
                <a:cs typeface="Calibri"/>
              </a:rPr>
              <a:t>∑</a:t>
            </a:r>
            <a:r>
              <a:rPr sz="4607" spc="-489" baseline="-8960" dirty="0">
                <a:latin typeface="Calibri"/>
                <a:cs typeface="Calibri"/>
              </a:rPr>
              <a:t> </a:t>
            </a:r>
            <a:r>
              <a:rPr sz="2180" i="1" spc="20" dirty="0">
                <a:latin typeface="Calibri"/>
                <a:cs typeface="Calibri"/>
              </a:rPr>
              <a:t>β</a:t>
            </a:r>
            <a:r>
              <a:rPr sz="2081" i="1" spc="30" baseline="-11904" dirty="0">
                <a:latin typeface="Arial"/>
                <a:cs typeface="Arial"/>
              </a:rPr>
              <a:t>j</a:t>
            </a:r>
            <a:r>
              <a:rPr sz="2081" i="1" spc="-268" baseline="-11904" dirty="0">
                <a:latin typeface="Arial"/>
                <a:cs typeface="Arial"/>
              </a:rPr>
              <a:t> </a:t>
            </a:r>
            <a:r>
              <a:rPr sz="1883" i="1" spc="10" dirty="0">
                <a:latin typeface="Arial"/>
                <a:cs typeface="Arial"/>
              </a:rPr>
              <a:t>x</a:t>
            </a:r>
            <a:r>
              <a:rPr sz="2081" i="1" spc="14" baseline="-11904" dirty="0">
                <a:latin typeface="Arial"/>
                <a:cs typeface="Arial"/>
              </a:rPr>
              <a:t>ij</a:t>
            </a:r>
            <a:endParaRPr sz="2081" baseline="-11904">
              <a:latin typeface="Arial"/>
              <a:cs typeface="Arial"/>
            </a:endParaRPr>
          </a:p>
        </p:txBody>
      </p:sp>
      <p:sp>
        <p:nvSpPr>
          <p:cNvPr id="27" name="object 27"/>
          <p:cNvSpPr txBox="1"/>
          <p:nvPr/>
        </p:nvSpPr>
        <p:spPr>
          <a:xfrm>
            <a:off x="6340168" y="3528992"/>
            <a:ext cx="481946" cy="358348"/>
          </a:xfrm>
          <a:prstGeom prst="rect">
            <a:avLst/>
          </a:prstGeom>
        </p:spPr>
        <p:txBody>
          <a:bodyPr vert="horz" wrap="square" lIns="0" tIns="22650" rIns="0" bIns="0" rtlCol="0">
            <a:spAutoFit/>
          </a:bodyPr>
          <a:lstStyle/>
          <a:p>
            <a:pPr marL="75503">
              <a:spcBef>
                <a:spcPts val="178"/>
              </a:spcBef>
            </a:pPr>
            <a:r>
              <a:rPr sz="3270" spc="103" baseline="-85858" dirty="0">
                <a:latin typeface="Arial"/>
                <a:cs typeface="Arial"/>
              </a:rPr>
              <a:t>Σ</a:t>
            </a:r>
            <a:r>
              <a:rPr sz="2180" spc="69" dirty="0">
                <a:latin typeface="Arial"/>
                <a:cs typeface="Arial"/>
              </a:rPr>
              <a:t>x</a:t>
            </a:r>
            <a:endParaRPr sz="2180">
              <a:latin typeface="Arial"/>
              <a:cs typeface="Arial"/>
            </a:endParaRPr>
          </a:p>
        </p:txBody>
      </p:sp>
      <p:sp>
        <p:nvSpPr>
          <p:cNvPr id="28" name="object 28"/>
          <p:cNvSpPr txBox="1"/>
          <p:nvPr/>
        </p:nvSpPr>
        <p:spPr>
          <a:xfrm>
            <a:off x="6607667" y="4120743"/>
            <a:ext cx="151002" cy="242679"/>
          </a:xfrm>
          <a:prstGeom prst="rect">
            <a:avLst/>
          </a:prstGeom>
        </p:spPr>
        <p:txBody>
          <a:bodyPr vert="horz" wrap="square" lIns="0" tIns="28940" rIns="0" bIns="0" rtlCol="0">
            <a:spAutoFit/>
          </a:bodyPr>
          <a:lstStyle/>
          <a:p>
            <a:pPr marL="25168">
              <a:spcBef>
                <a:spcPts val="226"/>
              </a:spcBef>
            </a:pPr>
            <a:r>
              <a:rPr sz="1387" spc="10" dirty="0">
                <a:latin typeface="Arial"/>
                <a:cs typeface="Arial"/>
              </a:rPr>
              <a:t>2</a:t>
            </a:r>
            <a:endParaRPr sz="1387">
              <a:latin typeface="Arial"/>
              <a:cs typeface="Arial"/>
            </a:endParaRPr>
          </a:p>
        </p:txBody>
      </p:sp>
      <p:sp>
        <p:nvSpPr>
          <p:cNvPr id="29" name="object 29"/>
          <p:cNvSpPr txBox="1"/>
          <p:nvPr/>
        </p:nvSpPr>
        <p:spPr>
          <a:xfrm>
            <a:off x="3984214" y="4887958"/>
            <a:ext cx="174910" cy="358348"/>
          </a:xfrm>
          <a:prstGeom prst="rect">
            <a:avLst/>
          </a:prstGeom>
        </p:spPr>
        <p:txBody>
          <a:bodyPr vert="horz" wrap="square" lIns="0" tIns="22650" rIns="0" bIns="0" rtlCol="0">
            <a:spAutoFit/>
          </a:bodyPr>
          <a:lstStyle/>
          <a:p>
            <a:pPr marL="25168">
              <a:spcBef>
                <a:spcPts val="178"/>
              </a:spcBef>
            </a:pPr>
            <a:r>
              <a:rPr sz="2180" spc="-119" dirty="0">
                <a:latin typeface="Arial"/>
                <a:cs typeface="Arial"/>
              </a:rPr>
              <a:t>s</a:t>
            </a:r>
            <a:endParaRPr sz="2180">
              <a:latin typeface="Arial"/>
              <a:cs typeface="Arial"/>
            </a:endParaRPr>
          </a:p>
        </p:txBody>
      </p:sp>
      <p:sp>
        <p:nvSpPr>
          <p:cNvPr id="30" name="object 30"/>
          <p:cNvSpPr/>
          <p:nvPr/>
        </p:nvSpPr>
        <p:spPr>
          <a:xfrm>
            <a:off x="4132924" y="5171340"/>
            <a:ext cx="1121189" cy="0"/>
          </a:xfrm>
          <a:custGeom>
            <a:avLst/>
            <a:gdLst/>
            <a:ahLst/>
            <a:cxnLst/>
            <a:rect l="l" t="t" r="r" b="b"/>
            <a:pathLst>
              <a:path w="565785">
                <a:moveTo>
                  <a:pt x="0" y="0"/>
                </a:moveTo>
                <a:lnTo>
                  <a:pt x="565734" y="0"/>
                </a:lnTo>
              </a:path>
            </a:pathLst>
          </a:custGeom>
          <a:ln w="16484">
            <a:solidFill>
              <a:srgbClr val="000000"/>
            </a:solidFill>
          </a:ln>
        </p:spPr>
        <p:txBody>
          <a:bodyPr wrap="square" lIns="0" tIns="0" rIns="0" bIns="0" rtlCol="0"/>
          <a:lstStyle/>
          <a:p>
            <a:endParaRPr sz="3567"/>
          </a:p>
        </p:txBody>
      </p:sp>
      <p:sp>
        <p:nvSpPr>
          <p:cNvPr id="31" name="object 31"/>
          <p:cNvSpPr/>
          <p:nvPr/>
        </p:nvSpPr>
        <p:spPr>
          <a:xfrm>
            <a:off x="5501128" y="5171340"/>
            <a:ext cx="1121189" cy="0"/>
          </a:xfrm>
          <a:custGeom>
            <a:avLst/>
            <a:gdLst/>
            <a:ahLst/>
            <a:cxnLst/>
            <a:rect l="l" t="t" r="r" b="b"/>
            <a:pathLst>
              <a:path w="565785">
                <a:moveTo>
                  <a:pt x="0" y="0"/>
                </a:moveTo>
                <a:lnTo>
                  <a:pt x="565734" y="0"/>
                </a:lnTo>
              </a:path>
            </a:pathLst>
          </a:custGeom>
          <a:ln w="16484">
            <a:solidFill>
              <a:srgbClr val="000000"/>
            </a:solidFill>
          </a:ln>
        </p:spPr>
        <p:txBody>
          <a:bodyPr wrap="square" lIns="0" tIns="0" rIns="0" bIns="0" rtlCol="0"/>
          <a:lstStyle/>
          <a:p>
            <a:endParaRPr sz="3567"/>
          </a:p>
        </p:txBody>
      </p:sp>
      <p:sp>
        <p:nvSpPr>
          <p:cNvPr id="32" name="object 32"/>
          <p:cNvSpPr txBox="1"/>
          <p:nvPr/>
        </p:nvSpPr>
        <p:spPr>
          <a:xfrm>
            <a:off x="6597049" y="4887958"/>
            <a:ext cx="174910" cy="358348"/>
          </a:xfrm>
          <a:prstGeom prst="rect">
            <a:avLst/>
          </a:prstGeom>
        </p:spPr>
        <p:txBody>
          <a:bodyPr vert="horz" wrap="square" lIns="0" tIns="22650" rIns="0" bIns="0" rtlCol="0">
            <a:spAutoFit/>
          </a:bodyPr>
          <a:lstStyle/>
          <a:p>
            <a:pPr marL="25168">
              <a:spcBef>
                <a:spcPts val="178"/>
              </a:spcBef>
            </a:pPr>
            <a:r>
              <a:rPr sz="2180" spc="-119" dirty="0">
                <a:latin typeface="Arial"/>
                <a:cs typeface="Arial"/>
              </a:rPr>
              <a:t>x</a:t>
            </a:r>
            <a:endParaRPr sz="2180">
              <a:latin typeface="Arial"/>
              <a:cs typeface="Arial"/>
            </a:endParaRPr>
          </a:p>
        </p:txBody>
      </p:sp>
      <p:sp>
        <p:nvSpPr>
          <p:cNvPr id="33" name="object 33"/>
          <p:cNvSpPr txBox="1"/>
          <p:nvPr/>
        </p:nvSpPr>
        <p:spPr>
          <a:xfrm>
            <a:off x="7397609" y="4457074"/>
            <a:ext cx="417772" cy="322796"/>
          </a:xfrm>
          <a:prstGeom prst="rect">
            <a:avLst/>
          </a:prstGeom>
        </p:spPr>
        <p:txBody>
          <a:bodyPr vert="horz" wrap="square" lIns="0" tIns="32717" rIns="0" bIns="0" rtlCol="0">
            <a:spAutoFit/>
          </a:bodyPr>
          <a:lstStyle/>
          <a:p>
            <a:pPr marL="25168">
              <a:spcBef>
                <a:spcPts val="258"/>
              </a:spcBef>
            </a:pPr>
            <a:r>
              <a:rPr sz="1883" spc="10" dirty="0">
                <a:latin typeface="Arial"/>
                <a:cs typeface="Arial"/>
              </a:rPr>
              <a:t>s.</a:t>
            </a:r>
            <a:r>
              <a:rPr sz="1883" spc="-317" dirty="0">
                <a:latin typeface="Arial"/>
                <a:cs typeface="Arial"/>
              </a:rPr>
              <a:t> </a:t>
            </a:r>
            <a:r>
              <a:rPr sz="1883" spc="10" dirty="0">
                <a:latin typeface="Arial"/>
                <a:cs typeface="Arial"/>
              </a:rPr>
              <a:t>t.</a:t>
            </a:r>
            <a:endParaRPr sz="1883">
              <a:latin typeface="Arial"/>
              <a:cs typeface="Arial"/>
            </a:endParaRPr>
          </a:p>
        </p:txBody>
      </p:sp>
      <p:sp>
        <p:nvSpPr>
          <p:cNvPr id="34" name="object 34"/>
          <p:cNvSpPr txBox="1"/>
          <p:nvPr/>
        </p:nvSpPr>
        <p:spPr>
          <a:xfrm>
            <a:off x="8580330" y="4216706"/>
            <a:ext cx="151002" cy="242679"/>
          </a:xfrm>
          <a:prstGeom prst="rect">
            <a:avLst/>
          </a:prstGeom>
        </p:spPr>
        <p:txBody>
          <a:bodyPr vert="horz" wrap="square" lIns="0" tIns="28940" rIns="0" bIns="0" rtlCol="0">
            <a:spAutoFit/>
          </a:bodyPr>
          <a:lstStyle/>
          <a:p>
            <a:pPr marL="25168">
              <a:spcBef>
                <a:spcPts val="226"/>
              </a:spcBef>
            </a:pPr>
            <a:r>
              <a:rPr sz="1387" i="1" spc="10" dirty="0">
                <a:latin typeface="Arial"/>
                <a:cs typeface="Arial"/>
              </a:rPr>
              <a:t>p</a:t>
            </a:r>
            <a:endParaRPr sz="1387">
              <a:latin typeface="Arial"/>
              <a:cs typeface="Arial"/>
            </a:endParaRPr>
          </a:p>
        </p:txBody>
      </p:sp>
      <p:sp>
        <p:nvSpPr>
          <p:cNvPr id="35" name="object 35"/>
          <p:cNvSpPr txBox="1"/>
          <p:nvPr/>
        </p:nvSpPr>
        <p:spPr>
          <a:xfrm>
            <a:off x="8472213" y="4779212"/>
            <a:ext cx="372471" cy="268055"/>
          </a:xfrm>
          <a:prstGeom prst="rect">
            <a:avLst/>
          </a:prstGeom>
        </p:spPr>
        <p:txBody>
          <a:bodyPr vert="horz" wrap="square" lIns="0" tIns="23909" rIns="0" bIns="0" rtlCol="0">
            <a:spAutoFit/>
          </a:bodyPr>
          <a:lstStyle/>
          <a:p>
            <a:pPr marL="25168">
              <a:spcBef>
                <a:spcPts val="188"/>
              </a:spcBef>
            </a:pPr>
            <a:r>
              <a:rPr sz="1387" i="1" dirty="0">
                <a:latin typeface="Arial"/>
                <a:cs typeface="Arial"/>
              </a:rPr>
              <a:t>j</a:t>
            </a:r>
            <a:r>
              <a:rPr sz="1387" i="1" spc="-337" dirty="0">
                <a:latin typeface="Arial"/>
                <a:cs typeface="Arial"/>
              </a:rPr>
              <a:t> </a:t>
            </a:r>
            <a:r>
              <a:rPr sz="1585" dirty="0">
                <a:latin typeface="Goudy Stout"/>
                <a:cs typeface="Goudy Stout"/>
              </a:rPr>
              <a:t>=</a:t>
            </a:r>
            <a:r>
              <a:rPr sz="1387" dirty="0">
                <a:latin typeface="Arial"/>
                <a:cs typeface="Arial"/>
              </a:rPr>
              <a:t>1</a:t>
            </a:r>
            <a:endParaRPr sz="1387">
              <a:latin typeface="Arial"/>
              <a:cs typeface="Arial"/>
            </a:endParaRPr>
          </a:p>
        </p:txBody>
      </p:sp>
      <p:sp>
        <p:nvSpPr>
          <p:cNvPr id="36" name="object 36"/>
          <p:cNvSpPr txBox="1"/>
          <p:nvPr/>
        </p:nvSpPr>
        <p:spPr>
          <a:xfrm>
            <a:off x="8441863" y="4308820"/>
            <a:ext cx="1332591" cy="503188"/>
          </a:xfrm>
          <a:prstGeom prst="rect">
            <a:avLst/>
          </a:prstGeom>
        </p:spPr>
        <p:txBody>
          <a:bodyPr vert="horz" wrap="square" lIns="0" tIns="30200" rIns="0" bIns="0" rtlCol="0">
            <a:spAutoFit/>
          </a:bodyPr>
          <a:lstStyle/>
          <a:p>
            <a:pPr marL="75503">
              <a:spcBef>
                <a:spcPts val="238"/>
              </a:spcBef>
            </a:pPr>
            <a:r>
              <a:rPr sz="4607" spc="1411" baseline="-8960" dirty="0">
                <a:latin typeface="Calibri"/>
                <a:cs typeface="Calibri"/>
              </a:rPr>
              <a:t>∑</a:t>
            </a:r>
            <a:r>
              <a:rPr sz="2180" spc="-226" dirty="0">
                <a:latin typeface="Lucida Sans Unicode"/>
                <a:cs typeface="Lucida Sans Unicode"/>
              </a:rPr>
              <a:t>|</a:t>
            </a:r>
            <a:r>
              <a:rPr sz="2180" i="1" spc="30" dirty="0">
                <a:latin typeface="Calibri"/>
                <a:cs typeface="Calibri"/>
              </a:rPr>
              <a:t>β</a:t>
            </a:r>
            <a:r>
              <a:rPr sz="2081" i="1" baseline="-11904" dirty="0">
                <a:latin typeface="Arial"/>
                <a:cs typeface="Arial"/>
              </a:rPr>
              <a:t>j</a:t>
            </a:r>
            <a:r>
              <a:rPr sz="2081" i="1" spc="-252" baseline="-11904" dirty="0">
                <a:latin typeface="Arial"/>
                <a:cs typeface="Arial"/>
              </a:rPr>
              <a:t> </a:t>
            </a:r>
            <a:r>
              <a:rPr sz="2180" spc="-218" dirty="0">
                <a:latin typeface="Lucida Sans Unicode"/>
                <a:cs typeface="Lucida Sans Unicode"/>
              </a:rPr>
              <a:t>| </a:t>
            </a:r>
            <a:r>
              <a:rPr sz="2180" spc="-59" dirty="0">
                <a:latin typeface="Lucida Sans Unicode"/>
                <a:cs typeface="Lucida Sans Unicode"/>
              </a:rPr>
              <a:t>≤</a:t>
            </a:r>
            <a:r>
              <a:rPr sz="2180" spc="-218" dirty="0">
                <a:latin typeface="Lucida Sans Unicode"/>
                <a:cs typeface="Lucida Sans Unicode"/>
              </a:rPr>
              <a:t> </a:t>
            </a:r>
            <a:r>
              <a:rPr sz="2180" i="1" spc="-99" dirty="0">
                <a:latin typeface="Calibri"/>
                <a:cs typeface="Calibri"/>
              </a:rPr>
              <a:t>θ</a:t>
            </a:r>
            <a:endParaRPr sz="2180">
              <a:latin typeface="Calibri"/>
              <a:cs typeface="Calibri"/>
            </a:endParaRPr>
          </a:p>
        </p:txBody>
      </p:sp>
      <p:sp>
        <p:nvSpPr>
          <p:cNvPr id="37" name="object 37"/>
          <p:cNvSpPr txBox="1"/>
          <p:nvPr/>
        </p:nvSpPr>
        <p:spPr>
          <a:xfrm>
            <a:off x="1834552" y="5125610"/>
            <a:ext cx="7878521" cy="1012886"/>
          </a:xfrm>
          <a:prstGeom prst="rect">
            <a:avLst/>
          </a:prstGeom>
        </p:spPr>
        <p:txBody>
          <a:bodyPr vert="horz" wrap="square" lIns="0" tIns="22650" rIns="0" bIns="0" rtlCol="0">
            <a:spAutoFit/>
          </a:bodyPr>
          <a:lstStyle/>
          <a:p>
            <a:pPr marR="776420" algn="ctr">
              <a:spcBef>
                <a:spcPts val="178"/>
              </a:spcBef>
            </a:pPr>
            <a:r>
              <a:rPr spc="-287" dirty="0">
                <a:cs typeface="Arial"/>
              </a:rPr>
              <a:t>R</a:t>
            </a:r>
            <a:r>
              <a:rPr spc="-430" baseline="47979" dirty="0">
                <a:cs typeface="Arial"/>
              </a:rPr>
              <a:t>˛</a:t>
            </a:r>
            <a:r>
              <a:rPr spc="-287" dirty="0">
                <a:cs typeface="Arial"/>
              </a:rPr>
              <a:t>S</a:t>
            </a:r>
            <a:r>
              <a:rPr spc="-430" baseline="47979" dirty="0">
                <a:cs typeface="Arial"/>
              </a:rPr>
              <a:t>¸</a:t>
            </a:r>
            <a:r>
              <a:rPr spc="-287" dirty="0">
                <a:cs typeface="Arial"/>
              </a:rPr>
              <a:t>S</a:t>
            </a:r>
            <a:endParaRPr dirty="0">
              <a:cs typeface="Arial"/>
            </a:endParaRPr>
          </a:p>
          <a:p>
            <a:pPr marL="50335">
              <a:spcBef>
                <a:spcPts val="3409"/>
              </a:spcBef>
            </a:pPr>
            <a:r>
              <a:rPr spc="20" dirty="0">
                <a:cs typeface="Arial"/>
              </a:rPr>
              <a:t>Outlook: </a:t>
            </a:r>
            <a:r>
              <a:rPr spc="30" dirty="0">
                <a:cs typeface="Arial"/>
              </a:rPr>
              <a:t>both ridge </a:t>
            </a:r>
            <a:r>
              <a:rPr spc="20" dirty="0">
                <a:cs typeface="Arial"/>
              </a:rPr>
              <a:t>regression </a:t>
            </a:r>
            <a:r>
              <a:rPr spc="30" dirty="0">
                <a:cs typeface="Arial"/>
              </a:rPr>
              <a:t>and </a:t>
            </a:r>
            <a:r>
              <a:rPr spc="40" dirty="0">
                <a:cs typeface="Arial"/>
              </a:rPr>
              <a:t>LASSO </a:t>
            </a:r>
            <a:r>
              <a:rPr spc="10" dirty="0">
                <a:cs typeface="Arial"/>
              </a:rPr>
              <a:t>have </a:t>
            </a:r>
            <a:r>
              <a:rPr spc="20" dirty="0">
                <a:cs typeface="Arial"/>
              </a:rPr>
              <a:t>Bayesian</a:t>
            </a:r>
            <a:r>
              <a:rPr spc="79" dirty="0">
                <a:cs typeface="Arial"/>
              </a:rPr>
              <a:t> </a:t>
            </a:r>
            <a:r>
              <a:rPr spc="20" dirty="0">
                <a:cs typeface="Arial"/>
              </a:rPr>
              <a:t>formulations</a:t>
            </a:r>
            <a:endParaRPr dirty="0">
              <a:cs typeface="Arial"/>
            </a:endParaRPr>
          </a:p>
        </p:txBody>
      </p:sp>
      <p:sp>
        <p:nvSpPr>
          <p:cNvPr id="40" name="object 40"/>
          <p:cNvSpPr txBox="1"/>
          <p:nvPr/>
        </p:nvSpPr>
        <p:spPr>
          <a:xfrm>
            <a:off x="1847530" y="404107"/>
            <a:ext cx="8428383" cy="705063"/>
          </a:xfrm>
          <a:prstGeom prst="rect">
            <a:avLst/>
          </a:prstGeom>
          <a:ln w="28575">
            <a:solidFill>
              <a:schemeClr val="accent2"/>
            </a:solidFill>
          </a:ln>
        </p:spPr>
        <p:txBody>
          <a:bodyPr vert="horz" wrap="square" lIns="0" tIns="27684" rIns="0" bIns="0" rtlCol="0">
            <a:spAutoFit/>
          </a:bodyPr>
          <a:lstStyle/>
          <a:p>
            <a:pPr marL="25168" algn="ctr">
              <a:spcBef>
                <a:spcPts val="218"/>
              </a:spcBef>
            </a:pPr>
            <a:r>
              <a:rPr lang="en-US" sz="4400" spc="30" dirty="0">
                <a:cs typeface="Arial"/>
                <a:hlinkClick r:id="rId2" action="ppaction://hlinksldjump">
                  <a:extLst>
                    <a:ext uri="{A12FA001-AC4F-418D-AE19-62706E023703}">
                      <ahyp:hlinkClr xmlns:ahyp="http://schemas.microsoft.com/office/drawing/2018/hyperlinkcolor" val="tx"/>
                    </a:ext>
                  </a:extLst>
                </a:hlinkClick>
              </a:rPr>
              <a:t>REGULARIZATION:</a:t>
            </a:r>
            <a:r>
              <a:rPr lang="en-US" sz="4400" spc="10" dirty="0">
                <a:cs typeface="Arial"/>
                <a:hlinkClick r:id="rId2" action="ppaction://hlinksldjump">
                  <a:extLst>
                    <a:ext uri="{A12FA001-AC4F-418D-AE19-62706E023703}">
                      <ahyp:hlinkClr xmlns:ahyp="http://schemas.microsoft.com/office/drawing/2018/hyperlinkcolor" val="tx"/>
                    </a:ext>
                  </a:extLst>
                </a:hlinkClick>
              </a:rPr>
              <a:t> </a:t>
            </a:r>
            <a:r>
              <a:rPr lang="en-US" sz="4400" spc="40" dirty="0">
                <a:cs typeface="Arial"/>
                <a:hlinkClick r:id="rId3" action="ppaction://hlinksldjump">
                  <a:extLst>
                    <a:ext uri="{A12FA001-AC4F-418D-AE19-62706E023703}">
                      <ahyp:hlinkClr xmlns:ahyp="http://schemas.microsoft.com/office/drawing/2018/hyperlinkcolor" val="tx"/>
                    </a:ext>
                  </a:extLst>
                </a:hlinkClick>
              </a:rPr>
              <a:t>COMPARISON</a:t>
            </a:r>
            <a:endParaRPr lang="en-US" sz="4400" dirty="0">
              <a:cs typeface="Arial"/>
            </a:endParaRPr>
          </a:p>
        </p:txBody>
      </p:sp>
      <p:sp>
        <p:nvSpPr>
          <p:cNvPr id="41" name="Rectangle 40">
            <a:extLst>
              <a:ext uri="{FF2B5EF4-FFF2-40B4-BE49-F238E27FC236}">
                <a16:creationId xmlns:a16="http://schemas.microsoft.com/office/drawing/2014/main" id="{5C5F61E0-3BD4-4933-A003-621A8D206398}"/>
              </a:ext>
            </a:extLst>
          </p:cNvPr>
          <p:cNvSpPr/>
          <p:nvPr/>
        </p:nvSpPr>
        <p:spPr>
          <a:xfrm>
            <a:off x="6590849" y="2774490"/>
            <a:ext cx="460447" cy="369332"/>
          </a:xfrm>
          <a:prstGeom prst="rect">
            <a:avLst/>
          </a:prstGeom>
        </p:spPr>
        <p:txBody>
          <a:bodyPr wrap="none">
            <a:spAutoFit/>
          </a:bodyPr>
          <a:lstStyle/>
          <a:p>
            <a:r>
              <a:rPr lang="el-GR" spc="188" dirty="0">
                <a:latin typeface="Arial"/>
                <a:cs typeface="Arial"/>
              </a:rPr>
              <a:t>Σ</a:t>
            </a:r>
            <a:r>
              <a:rPr lang="el-GR" spc="281" baseline="-19841" dirty="0">
                <a:latin typeface="Arial"/>
                <a:cs typeface="Arial"/>
              </a:rPr>
              <a:t>2</a:t>
            </a:r>
            <a:endParaRPr lang="en-US" dirty="0"/>
          </a:p>
        </p:txBody>
      </p:sp>
      <p:pic>
        <p:nvPicPr>
          <p:cNvPr id="43" name="Picture 2" descr="Image result for rutgers university logo">
            <a:extLst>
              <a:ext uri="{FF2B5EF4-FFF2-40B4-BE49-F238E27FC236}">
                <a16:creationId xmlns:a16="http://schemas.microsoft.com/office/drawing/2014/main" id="{65224BC1-9EA5-40FD-AE55-C8CC04997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0324" y="407523"/>
            <a:ext cx="8589832"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40" dirty="0"/>
              <a:t>VARIABLE </a:t>
            </a:r>
            <a:r>
              <a:rPr lang="en-US" b="1" spc="-10" dirty="0"/>
              <a:t>SELECTION WITH</a:t>
            </a:r>
            <a:r>
              <a:rPr lang="en-US" b="1" spc="-79" dirty="0"/>
              <a:t> </a:t>
            </a:r>
            <a:r>
              <a:rPr lang="en-US" b="1" spc="-20" dirty="0"/>
              <a:t>LASSO</a:t>
            </a:r>
          </a:p>
        </p:txBody>
      </p:sp>
      <p:sp>
        <p:nvSpPr>
          <p:cNvPr id="43" name="object 43"/>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38</a:t>
            </a:fld>
            <a:endParaRPr dirty="0"/>
          </a:p>
        </p:txBody>
      </p:sp>
      <p:sp>
        <p:nvSpPr>
          <p:cNvPr id="3" name="object 3"/>
          <p:cNvSpPr txBox="1"/>
          <p:nvPr/>
        </p:nvSpPr>
        <p:spPr>
          <a:xfrm>
            <a:off x="2118001" y="1477997"/>
            <a:ext cx="3917239" cy="811713"/>
          </a:xfrm>
          <a:prstGeom prst="rect">
            <a:avLst/>
          </a:prstGeom>
        </p:spPr>
        <p:txBody>
          <a:bodyPr vert="horz" wrap="square" lIns="0" tIns="128350" rIns="0" bIns="0" rtlCol="0">
            <a:spAutoFit/>
          </a:bodyPr>
          <a:lstStyle/>
          <a:p>
            <a:pPr marL="25168">
              <a:spcBef>
                <a:spcPts val="1009"/>
              </a:spcBef>
            </a:pPr>
            <a:r>
              <a:rPr sz="1883" spc="30" dirty="0">
                <a:latin typeface="Arial"/>
                <a:cs typeface="Arial"/>
              </a:rPr>
              <a:t>Comparison </a:t>
            </a:r>
            <a:r>
              <a:rPr sz="1883" spc="20" dirty="0">
                <a:latin typeface="Arial"/>
                <a:cs typeface="Arial"/>
              </a:rPr>
              <a:t>of previous</a:t>
            </a:r>
            <a:r>
              <a:rPr sz="1883" spc="-59" dirty="0">
                <a:latin typeface="Arial"/>
                <a:cs typeface="Arial"/>
              </a:rPr>
              <a:t> </a:t>
            </a:r>
            <a:r>
              <a:rPr sz="1883" spc="20" dirty="0">
                <a:latin typeface="Arial"/>
                <a:cs typeface="Arial"/>
              </a:rPr>
              <a:t>constraints</a:t>
            </a:r>
            <a:endParaRPr sz="1883" dirty="0">
              <a:latin typeface="Arial"/>
              <a:cs typeface="Arial"/>
            </a:endParaRPr>
          </a:p>
          <a:p>
            <a:pPr marL="504610">
              <a:spcBef>
                <a:spcPts val="832"/>
              </a:spcBef>
            </a:pPr>
            <a:r>
              <a:rPr sz="1883" b="1" spc="30" dirty="0">
                <a:latin typeface="Arial"/>
                <a:cs typeface="Arial"/>
              </a:rPr>
              <a:t>Ridge</a:t>
            </a:r>
            <a:r>
              <a:rPr sz="1883" b="1" dirty="0">
                <a:latin typeface="Arial"/>
                <a:cs typeface="Arial"/>
              </a:rPr>
              <a:t> </a:t>
            </a:r>
            <a:r>
              <a:rPr sz="1883" b="1" spc="30" dirty="0">
                <a:latin typeface="Arial"/>
                <a:cs typeface="Arial"/>
              </a:rPr>
              <a:t>regression</a:t>
            </a:r>
            <a:endParaRPr sz="1883" dirty="0">
              <a:latin typeface="Arial"/>
              <a:cs typeface="Arial"/>
            </a:endParaRPr>
          </a:p>
        </p:txBody>
      </p:sp>
      <p:sp>
        <p:nvSpPr>
          <p:cNvPr id="4" name="object 4"/>
          <p:cNvSpPr txBox="1"/>
          <p:nvPr/>
        </p:nvSpPr>
        <p:spPr>
          <a:xfrm>
            <a:off x="3099558" y="2676074"/>
            <a:ext cx="151002" cy="242679"/>
          </a:xfrm>
          <a:prstGeom prst="rect">
            <a:avLst/>
          </a:prstGeom>
        </p:spPr>
        <p:txBody>
          <a:bodyPr vert="horz" wrap="square" lIns="0" tIns="28940" rIns="0" bIns="0" rtlCol="0">
            <a:spAutoFit/>
          </a:bodyPr>
          <a:lstStyle/>
          <a:p>
            <a:pPr marL="25168">
              <a:spcBef>
                <a:spcPts val="226"/>
              </a:spcBef>
            </a:pPr>
            <a:r>
              <a:rPr sz="1387" spc="10" dirty="0">
                <a:latin typeface="Arial"/>
                <a:cs typeface="Arial"/>
              </a:rPr>
              <a:t>1</a:t>
            </a:r>
            <a:endParaRPr sz="1387">
              <a:latin typeface="Arial"/>
              <a:cs typeface="Arial"/>
            </a:endParaRPr>
          </a:p>
        </p:txBody>
      </p:sp>
      <p:sp>
        <p:nvSpPr>
          <p:cNvPr id="5" name="object 5"/>
          <p:cNvSpPr txBox="1"/>
          <p:nvPr/>
        </p:nvSpPr>
        <p:spPr>
          <a:xfrm>
            <a:off x="3133332" y="2494872"/>
            <a:ext cx="738651" cy="242679"/>
          </a:xfrm>
          <a:prstGeom prst="rect">
            <a:avLst/>
          </a:prstGeom>
        </p:spPr>
        <p:txBody>
          <a:bodyPr vert="horz" wrap="square" lIns="0" tIns="28940" rIns="0" bIns="0" rtlCol="0">
            <a:spAutoFit/>
          </a:bodyPr>
          <a:lstStyle/>
          <a:p>
            <a:pPr marL="25168">
              <a:spcBef>
                <a:spcPts val="226"/>
              </a:spcBef>
              <a:tabLst>
                <a:tab pos="611572" algn="l"/>
              </a:tabLst>
            </a:pPr>
            <a:r>
              <a:rPr sz="1387" spc="10" dirty="0">
                <a:latin typeface="Arial"/>
                <a:cs typeface="Arial"/>
              </a:rPr>
              <a:t>2	2</a:t>
            </a:r>
            <a:endParaRPr sz="1387">
              <a:latin typeface="Arial"/>
              <a:cs typeface="Arial"/>
            </a:endParaRPr>
          </a:p>
        </p:txBody>
      </p:sp>
      <p:sp>
        <p:nvSpPr>
          <p:cNvPr id="6" name="object 6"/>
          <p:cNvSpPr txBox="1"/>
          <p:nvPr/>
        </p:nvSpPr>
        <p:spPr>
          <a:xfrm>
            <a:off x="3686779" y="2676074"/>
            <a:ext cx="151002" cy="242679"/>
          </a:xfrm>
          <a:prstGeom prst="rect">
            <a:avLst/>
          </a:prstGeom>
        </p:spPr>
        <p:txBody>
          <a:bodyPr vert="horz" wrap="square" lIns="0" tIns="28940" rIns="0" bIns="0" rtlCol="0">
            <a:spAutoFit/>
          </a:bodyPr>
          <a:lstStyle/>
          <a:p>
            <a:pPr marL="25168">
              <a:spcBef>
                <a:spcPts val="226"/>
              </a:spcBef>
            </a:pPr>
            <a:r>
              <a:rPr sz="1387" spc="10" dirty="0">
                <a:latin typeface="Arial"/>
                <a:cs typeface="Arial"/>
              </a:rPr>
              <a:t>2</a:t>
            </a:r>
            <a:endParaRPr sz="1387">
              <a:latin typeface="Arial"/>
              <a:cs typeface="Arial"/>
            </a:endParaRPr>
          </a:p>
        </p:txBody>
      </p:sp>
      <p:sp>
        <p:nvSpPr>
          <p:cNvPr id="7" name="object 7"/>
          <p:cNvSpPr txBox="1"/>
          <p:nvPr/>
        </p:nvSpPr>
        <p:spPr>
          <a:xfrm>
            <a:off x="2948834" y="2514225"/>
            <a:ext cx="1414384" cy="358348"/>
          </a:xfrm>
          <a:prstGeom prst="rect">
            <a:avLst/>
          </a:prstGeom>
        </p:spPr>
        <p:txBody>
          <a:bodyPr vert="horz" wrap="square" lIns="0" tIns="22650" rIns="0" bIns="0" rtlCol="0">
            <a:spAutoFit/>
          </a:bodyPr>
          <a:lstStyle/>
          <a:p>
            <a:pPr marL="25168">
              <a:spcBef>
                <a:spcPts val="178"/>
              </a:spcBef>
            </a:pPr>
            <a:r>
              <a:rPr sz="2180" i="1" spc="30" dirty="0">
                <a:latin typeface="Calibri"/>
                <a:cs typeface="Calibri"/>
              </a:rPr>
              <a:t>β </a:t>
            </a:r>
            <a:r>
              <a:rPr sz="2180" spc="-59" dirty="0">
                <a:latin typeface="Lucida Sans Unicode"/>
                <a:cs typeface="Lucida Sans Unicode"/>
              </a:rPr>
              <a:t>+ </a:t>
            </a:r>
            <a:r>
              <a:rPr sz="2180" i="1" spc="30" dirty="0">
                <a:latin typeface="Calibri"/>
                <a:cs typeface="Calibri"/>
              </a:rPr>
              <a:t>β </a:t>
            </a:r>
            <a:r>
              <a:rPr sz="2180" spc="-59" dirty="0">
                <a:latin typeface="Lucida Sans Unicode"/>
                <a:cs typeface="Lucida Sans Unicode"/>
              </a:rPr>
              <a:t>≤</a:t>
            </a:r>
            <a:r>
              <a:rPr sz="2180" spc="-248" dirty="0">
                <a:latin typeface="Lucida Sans Unicode"/>
                <a:cs typeface="Lucida Sans Unicode"/>
              </a:rPr>
              <a:t> </a:t>
            </a:r>
            <a:r>
              <a:rPr sz="2180" i="1" spc="-99" dirty="0">
                <a:latin typeface="Calibri"/>
                <a:cs typeface="Calibri"/>
              </a:rPr>
              <a:t>θ</a:t>
            </a:r>
            <a:endParaRPr sz="2180">
              <a:latin typeface="Calibri"/>
              <a:cs typeface="Calibri"/>
            </a:endParaRPr>
          </a:p>
        </p:txBody>
      </p:sp>
      <p:sp>
        <p:nvSpPr>
          <p:cNvPr id="8" name="object 8"/>
          <p:cNvSpPr/>
          <p:nvPr/>
        </p:nvSpPr>
        <p:spPr>
          <a:xfrm>
            <a:off x="3070601" y="4501437"/>
            <a:ext cx="841835" cy="875809"/>
          </a:xfrm>
          <a:custGeom>
            <a:avLst/>
            <a:gdLst/>
            <a:ahLst/>
            <a:cxnLst/>
            <a:rect l="l" t="t" r="r" b="b"/>
            <a:pathLst>
              <a:path w="424815" h="441960">
                <a:moveTo>
                  <a:pt x="212236" y="0"/>
                </a:moveTo>
                <a:lnTo>
                  <a:pt x="163572" y="5828"/>
                </a:lnTo>
                <a:lnTo>
                  <a:pt x="118899" y="22430"/>
                </a:lnTo>
                <a:lnTo>
                  <a:pt x="79492" y="48482"/>
                </a:lnTo>
                <a:lnTo>
                  <a:pt x="46625" y="82659"/>
                </a:lnTo>
                <a:lnTo>
                  <a:pt x="21571" y="123638"/>
                </a:lnTo>
                <a:lnTo>
                  <a:pt x="5605" y="170095"/>
                </a:lnTo>
                <a:lnTo>
                  <a:pt x="0" y="220704"/>
                </a:lnTo>
                <a:lnTo>
                  <a:pt x="5605" y="271318"/>
                </a:lnTo>
                <a:lnTo>
                  <a:pt x="21571" y="317780"/>
                </a:lnTo>
                <a:lnTo>
                  <a:pt x="46625" y="358764"/>
                </a:lnTo>
                <a:lnTo>
                  <a:pt x="79492" y="392947"/>
                </a:lnTo>
                <a:lnTo>
                  <a:pt x="118899" y="419004"/>
                </a:lnTo>
                <a:lnTo>
                  <a:pt x="163572" y="435609"/>
                </a:lnTo>
                <a:lnTo>
                  <a:pt x="212236" y="441439"/>
                </a:lnTo>
                <a:lnTo>
                  <a:pt x="260904" y="435609"/>
                </a:lnTo>
                <a:lnTo>
                  <a:pt x="305578" y="419004"/>
                </a:lnTo>
                <a:lnTo>
                  <a:pt x="344985" y="392947"/>
                </a:lnTo>
                <a:lnTo>
                  <a:pt x="377852" y="358764"/>
                </a:lnTo>
                <a:lnTo>
                  <a:pt x="402905" y="317780"/>
                </a:lnTo>
                <a:lnTo>
                  <a:pt x="418870" y="271318"/>
                </a:lnTo>
                <a:lnTo>
                  <a:pt x="424475" y="220704"/>
                </a:lnTo>
                <a:lnTo>
                  <a:pt x="418870" y="170095"/>
                </a:lnTo>
                <a:lnTo>
                  <a:pt x="402905" y="123638"/>
                </a:lnTo>
                <a:lnTo>
                  <a:pt x="377852" y="82659"/>
                </a:lnTo>
                <a:lnTo>
                  <a:pt x="344985" y="48482"/>
                </a:lnTo>
                <a:lnTo>
                  <a:pt x="305578" y="22430"/>
                </a:lnTo>
                <a:lnTo>
                  <a:pt x="260904" y="5828"/>
                </a:lnTo>
                <a:lnTo>
                  <a:pt x="212236" y="0"/>
                </a:lnTo>
                <a:close/>
              </a:path>
            </a:pathLst>
          </a:custGeom>
          <a:solidFill>
            <a:srgbClr val="1F588B">
              <a:alpha val="59999"/>
            </a:srgbClr>
          </a:solidFill>
        </p:spPr>
        <p:txBody>
          <a:bodyPr wrap="square" lIns="0" tIns="0" rIns="0" bIns="0" rtlCol="0"/>
          <a:lstStyle/>
          <a:p>
            <a:endParaRPr sz="3567"/>
          </a:p>
        </p:txBody>
      </p:sp>
      <p:sp>
        <p:nvSpPr>
          <p:cNvPr id="9" name="object 9"/>
          <p:cNvSpPr/>
          <p:nvPr/>
        </p:nvSpPr>
        <p:spPr>
          <a:xfrm>
            <a:off x="2830271" y="4929892"/>
            <a:ext cx="1770495" cy="0"/>
          </a:xfrm>
          <a:custGeom>
            <a:avLst/>
            <a:gdLst/>
            <a:ahLst/>
            <a:cxnLst/>
            <a:rect l="l" t="t" r="r" b="b"/>
            <a:pathLst>
              <a:path w="893444">
                <a:moveTo>
                  <a:pt x="0" y="0"/>
                </a:moveTo>
                <a:lnTo>
                  <a:pt x="892853" y="0"/>
                </a:lnTo>
              </a:path>
            </a:pathLst>
          </a:custGeom>
          <a:ln w="6876">
            <a:solidFill>
              <a:srgbClr val="000000"/>
            </a:solidFill>
          </a:ln>
        </p:spPr>
        <p:txBody>
          <a:bodyPr wrap="square" lIns="0" tIns="0" rIns="0" bIns="0" rtlCol="0"/>
          <a:lstStyle/>
          <a:p>
            <a:endParaRPr sz="3567"/>
          </a:p>
        </p:txBody>
      </p:sp>
      <p:sp>
        <p:nvSpPr>
          <p:cNvPr id="10" name="object 10"/>
          <p:cNvSpPr/>
          <p:nvPr/>
        </p:nvSpPr>
        <p:spPr>
          <a:xfrm>
            <a:off x="4583428" y="4896646"/>
            <a:ext cx="66692" cy="66692"/>
          </a:xfrm>
          <a:custGeom>
            <a:avLst/>
            <a:gdLst/>
            <a:ahLst/>
            <a:cxnLst/>
            <a:rect l="l" t="t" r="r" b="b"/>
            <a:pathLst>
              <a:path w="33655" h="33655">
                <a:moveTo>
                  <a:pt x="0" y="0"/>
                </a:moveTo>
                <a:lnTo>
                  <a:pt x="2973" y="8203"/>
                </a:lnTo>
                <a:lnTo>
                  <a:pt x="3963" y="16777"/>
                </a:lnTo>
                <a:lnTo>
                  <a:pt x="2973" y="25333"/>
                </a:lnTo>
                <a:lnTo>
                  <a:pt x="0" y="33554"/>
                </a:lnTo>
                <a:lnTo>
                  <a:pt x="33554" y="16777"/>
                </a:lnTo>
                <a:lnTo>
                  <a:pt x="0" y="0"/>
                </a:lnTo>
                <a:close/>
              </a:path>
            </a:pathLst>
          </a:custGeom>
          <a:solidFill>
            <a:srgbClr val="000000"/>
          </a:solidFill>
        </p:spPr>
        <p:txBody>
          <a:bodyPr wrap="square" lIns="0" tIns="0" rIns="0" bIns="0" rtlCol="0"/>
          <a:lstStyle/>
          <a:p>
            <a:endParaRPr sz="3567"/>
          </a:p>
        </p:txBody>
      </p:sp>
      <p:sp>
        <p:nvSpPr>
          <p:cNvPr id="11" name="object 11"/>
          <p:cNvSpPr/>
          <p:nvPr/>
        </p:nvSpPr>
        <p:spPr>
          <a:xfrm>
            <a:off x="4340886" y="3651000"/>
            <a:ext cx="51590" cy="51590"/>
          </a:xfrm>
          <a:custGeom>
            <a:avLst/>
            <a:gdLst/>
            <a:ahLst/>
            <a:cxnLst/>
            <a:rect l="l" t="t" r="r" b="b"/>
            <a:pathLst>
              <a:path w="26034" h="26034">
                <a:moveTo>
                  <a:pt x="20200" y="0"/>
                </a:moveTo>
                <a:lnTo>
                  <a:pt x="5836" y="0"/>
                </a:lnTo>
                <a:lnTo>
                  <a:pt x="0" y="5806"/>
                </a:lnTo>
                <a:lnTo>
                  <a:pt x="0" y="20169"/>
                </a:lnTo>
                <a:lnTo>
                  <a:pt x="5836" y="25976"/>
                </a:lnTo>
                <a:lnTo>
                  <a:pt x="20200" y="25976"/>
                </a:lnTo>
                <a:lnTo>
                  <a:pt x="26006" y="20169"/>
                </a:lnTo>
                <a:lnTo>
                  <a:pt x="26006" y="5806"/>
                </a:lnTo>
                <a:lnTo>
                  <a:pt x="20200" y="0"/>
                </a:lnTo>
                <a:close/>
              </a:path>
            </a:pathLst>
          </a:custGeom>
          <a:solidFill>
            <a:srgbClr val="000000"/>
          </a:solidFill>
        </p:spPr>
        <p:txBody>
          <a:bodyPr wrap="square" lIns="0" tIns="0" rIns="0" bIns="0" rtlCol="0"/>
          <a:lstStyle/>
          <a:p>
            <a:endParaRPr sz="3567"/>
          </a:p>
        </p:txBody>
      </p:sp>
      <p:sp>
        <p:nvSpPr>
          <p:cNvPr id="12" name="object 12"/>
          <p:cNvSpPr/>
          <p:nvPr/>
        </p:nvSpPr>
        <p:spPr>
          <a:xfrm>
            <a:off x="4340886" y="3651000"/>
            <a:ext cx="51590" cy="51590"/>
          </a:xfrm>
          <a:custGeom>
            <a:avLst/>
            <a:gdLst/>
            <a:ahLst/>
            <a:cxnLst/>
            <a:rect l="l" t="t" r="r" b="b"/>
            <a:pathLst>
              <a:path w="26034" h="26034">
                <a:moveTo>
                  <a:pt x="26006" y="12988"/>
                </a:moveTo>
                <a:lnTo>
                  <a:pt x="26006" y="5806"/>
                </a:lnTo>
                <a:lnTo>
                  <a:pt x="20200" y="0"/>
                </a:lnTo>
                <a:lnTo>
                  <a:pt x="13018" y="0"/>
                </a:lnTo>
                <a:lnTo>
                  <a:pt x="5836" y="0"/>
                </a:lnTo>
                <a:lnTo>
                  <a:pt x="0" y="5806"/>
                </a:lnTo>
                <a:lnTo>
                  <a:pt x="0" y="12988"/>
                </a:lnTo>
                <a:lnTo>
                  <a:pt x="0" y="20169"/>
                </a:lnTo>
                <a:lnTo>
                  <a:pt x="5836" y="25976"/>
                </a:lnTo>
                <a:lnTo>
                  <a:pt x="13018" y="25976"/>
                </a:lnTo>
                <a:lnTo>
                  <a:pt x="20200" y="25976"/>
                </a:lnTo>
                <a:lnTo>
                  <a:pt x="26006" y="20169"/>
                </a:lnTo>
                <a:lnTo>
                  <a:pt x="26006" y="12988"/>
                </a:lnTo>
                <a:close/>
              </a:path>
            </a:pathLst>
          </a:custGeom>
          <a:ln w="3175">
            <a:solidFill>
              <a:srgbClr val="000000"/>
            </a:solidFill>
          </a:ln>
        </p:spPr>
        <p:txBody>
          <a:bodyPr wrap="square" lIns="0" tIns="0" rIns="0" bIns="0" rtlCol="0"/>
          <a:lstStyle/>
          <a:p>
            <a:endParaRPr sz="3567"/>
          </a:p>
        </p:txBody>
      </p:sp>
      <p:sp>
        <p:nvSpPr>
          <p:cNvPr id="13" name="object 13"/>
          <p:cNvSpPr/>
          <p:nvPr/>
        </p:nvSpPr>
        <p:spPr>
          <a:xfrm>
            <a:off x="3501055" y="2824191"/>
            <a:ext cx="1692479" cy="1692479"/>
          </a:xfrm>
          <a:custGeom>
            <a:avLst/>
            <a:gdLst/>
            <a:ahLst/>
            <a:cxnLst/>
            <a:rect l="l" t="t" r="r" b="b"/>
            <a:pathLst>
              <a:path w="854075" h="854075">
                <a:moveTo>
                  <a:pt x="835294" y="18731"/>
                </a:moveTo>
                <a:lnTo>
                  <a:pt x="817841" y="6771"/>
                </a:lnTo>
                <a:lnTo>
                  <a:pt x="795595" y="597"/>
                </a:lnTo>
                <a:lnTo>
                  <a:pt x="768958" y="0"/>
                </a:lnTo>
                <a:lnTo>
                  <a:pt x="738332" y="4765"/>
                </a:lnTo>
                <a:lnTo>
                  <a:pt x="666716" y="29542"/>
                </a:lnTo>
                <a:lnTo>
                  <a:pt x="626527" y="49130"/>
                </a:lnTo>
                <a:lnTo>
                  <a:pt x="583954" y="73236"/>
                </a:lnTo>
                <a:lnTo>
                  <a:pt x="539397" y="101648"/>
                </a:lnTo>
                <a:lnTo>
                  <a:pt x="493257" y="134154"/>
                </a:lnTo>
                <a:lnTo>
                  <a:pt x="445935" y="170543"/>
                </a:lnTo>
                <a:lnTo>
                  <a:pt x="397833" y="210603"/>
                </a:lnTo>
                <a:lnTo>
                  <a:pt x="349351" y="254123"/>
                </a:lnTo>
                <a:lnTo>
                  <a:pt x="300891" y="300891"/>
                </a:lnTo>
                <a:lnTo>
                  <a:pt x="254123" y="349357"/>
                </a:lnTo>
                <a:lnTo>
                  <a:pt x="210603" y="397843"/>
                </a:lnTo>
                <a:lnTo>
                  <a:pt x="170543" y="445947"/>
                </a:lnTo>
                <a:lnTo>
                  <a:pt x="134154" y="493270"/>
                </a:lnTo>
                <a:lnTo>
                  <a:pt x="101648" y="539411"/>
                </a:lnTo>
                <a:lnTo>
                  <a:pt x="73236" y="583967"/>
                </a:lnTo>
                <a:lnTo>
                  <a:pt x="49130" y="626539"/>
                </a:lnTo>
                <a:lnTo>
                  <a:pt x="29542" y="666725"/>
                </a:lnTo>
                <a:lnTo>
                  <a:pt x="14684" y="704125"/>
                </a:lnTo>
                <a:lnTo>
                  <a:pt x="0" y="768962"/>
                </a:lnTo>
                <a:lnTo>
                  <a:pt x="597" y="795596"/>
                </a:lnTo>
                <a:lnTo>
                  <a:pt x="18731" y="835294"/>
                </a:lnTo>
                <a:lnTo>
                  <a:pt x="58440" y="853438"/>
                </a:lnTo>
                <a:lnTo>
                  <a:pt x="85079" y="854038"/>
                </a:lnTo>
                <a:lnTo>
                  <a:pt x="115706" y="849274"/>
                </a:lnTo>
                <a:lnTo>
                  <a:pt x="187322" y="824498"/>
                </a:lnTo>
                <a:lnTo>
                  <a:pt x="227509" y="804910"/>
                </a:lnTo>
                <a:lnTo>
                  <a:pt x="270081" y="780805"/>
                </a:lnTo>
                <a:lnTo>
                  <a:pt x="314636" y="752393"/>
                </a:lnTo>
                <a:lnTo>
                  <a:pt x="360774" y="719888"/>
                </a:lnTo>
                <a:lnTo>
                  <a:pt x="408093" y="683501"/>
                </a:lnTo>
                <a:lnTo>
                  <a:pt x="456194" y="643443"/>
                </a:lnTo>
                <a:lnTo>
                  <a:pt x="504674" y="599927"/>
                </a:lnTo>
                <a:lnTo>
                  <a:pt x="553134" y="553164"/>
                </a:lnTo>
                <a:lnTo>
                  <a:pt x="599903" y="504699"/>
                </a:lnTo>
                <a:lnTo>
                  <a:pt x="643424" y="456213"/>
                </a:lnTo>
                <a:lnTo>
                  <a:pt x="683486" y="408108"/>
                </a:lnTo>
                <a:lnTo>
                  <a:pt x="719877" y="360785"/>
                </a:lnTo>
                <a:lnTo>
                  <a:pt x="752385" y="314644"/>
                </a:lnTo>
                <a:lnTo>
                  <a:pt x="780799" y="270086"/>
                </a:lnTo>
                <a:lnTo>
                  <a:pt x="804906" y="227513"/>
                </a:lnTo>
                <a:lnTo>
                  <a:pt x="824496" y="187325"/>
                </a:lnTo>
                <a:lnTo>
                  <a:pt x="839355" y="149923"/>
                </a:lnTo>
                <a:lnTo>
                  <a:pt x="854038" y="85079"/>
                </a:lnTo>
                <a:lnTo>
                  <a:pt x="853437" y="58440"/>
                </a:lnTo>
                <a:lnTo>
                  <a:pt x="847260" y="36190"/>
                </a:lnTo>
                <a:lnTo>
                  <a:pt x="835294" y="18731"/>
                </a:lnTo>
                <a:close/>
              </a:path>
            </a:pathLst>
          </a:custGeom>
          <a:ln w="9168">
            <a:solidFill>
              <a:srgbClr val="D7170A"/>
            </a:solidFill>
          </a:ln>
        </p:spPr>
        <p:txBody>
          <a:bodyPr wrap="square" lIns="0" tIns="0" rIns="0" bIns="0" rtlCol="0"/>
          <a:lstStyle/>
          <a:p>
            <a:endParaRPr sz="3567"/>
          </a:p>
        </p:txBody>
      </p:sp>
      <p:sp>
        <p:nvSpPr>
          <p:cNvPr id="14" name="object 14"/>
          <p:cNvSpPr txBox="1"/>
          <p:nvPr/>
        </p:nvSpPr>
        <p:spPr>
          <a:xfrm>
            <a:off x="3202904" y="3614661"/>
            <a:ext cx="288162" cy="199504"/>
          </a:xfrm>
          <a:prstGeom prst="rect">
            <a:avLst/>
          </a:prstGeom>
        </p:spPr>
        <p:txBody>
          <a:bodyPr vert="horz" wrap="square" lIns="0" tIns="31459" rIns="0" bIns="0" rtlCol="0">
            <a:spAutoFit/>
          </a:bodyPr>
          <a:lstStyle/>
          <a:p>
            <a:pPr marL="75503">
              <a:spcBef>
                <a:spcPts val="248"/>
              </a:spcBef>
            </a:pPr>
            <a:r>
              <a:rPr sz="1635" i="1" spc="44" baseline="10101" dirty="0">
                <a:latin typeface="Arial"/>
                <a:cs typeface="Arial"/>
              </a:rPr>
              <a:t>β</a:t>
            </a:r>
            <a:r>
              <a:rPr sz="694" spc="30" dirty="0">
                <a:latin typeface="Arial"/>
                <a:cs typeface="Arial"/>
              </a:rPr>
              <a:t>2</a:t>
            </a:r>
            <a:endParaRPr sz="694">
              <a:latin typeface="Arial"/>
              <a:cs typeface="Arial"/>
            </a:endParaRPr>
          </a:p>
        </p:txBody>
      </p:sp>
      <p:sp>
        <p:nvSpPr>
          <p:cNvPr id="15" name="object 15"/>
          <p:cNvSpPr txBox="1"/>
          <p:nvPr/>
        </p:nvSpPr>
        <p:spPr>
          <a:xfrm>
            <a:off x="4449547" y="4964074"/>
            <a:ext cx="288162" cy="199504"/>
          </a:xfrm>
          <a:prstGeom prst="rect">
            <a:avLst/>
          </a:prstGeom>
        </p:spPr>
        <p:txBody>
          <a:bodyPr vert="horz" wrap="square" lIns="0" tIns="31459" rIns="0" bIns="0" rtlCol="0">
            <a:spAutoFit/>
          </a:bodyPr>
          <a:lstStyle/>
          <a:p>
            <a:pPr marL="75503">
              <a:spcBef>
                <a:spcPts val="248"/>
              </a:spcBef>
            </a:pPr>
            <a:r>
              <a:rPr sz="1635" i="1" spc="30" baseline="10101" dirty="0">
                <a:latin typeface="Arial"/>
                <a:cs typeface="Arial"/>
              </a:rPr>
              <a:t>β</a:t>
            </a:r>
            <a:r>
              <a:rPr sz="694" spc="20" dirty="0">
                <a:latin typeface="Arial"/>
                <a:cs typeface="Arial"/>
              </a:rPr>
              <a:t>1</a:t>
            </a:r>
            <a:endParaRPr sz="694">
              <a:latin typeface="Arial"/>
              <a:cs typeface="Arial"/>
            </a:endParaRPr>
          </a:p>
        </p:txBody>
      </p:sp>
      <p:sp>
        <p:nvSpPr>
          <p:cNvPr id="16" name="object 16"/>
          <p:cNvSpPr txBox="1"/>
          <p:nvPr/>
        </p:nvSpPr>
        <p:spPr>
          <a:xfrm>
            <a:off x="4076621" y="3649211"/>
            <a:ext cx="432872" cy="199504"/>
          </a:xfrm>
          <a:prstGeom prst="rect">
            <a:avLst/>
          </a:prstGeom>
        </p:spPr>
        <p:txBody>
          <a:bodyPr vert="horz" wrap="square" lIns="0" tIns="31459" rIns="0" bIns="0" rtlCol="0">
            <a:spAutoFit/>
          </a:bodyPr>
          <a:lstStyle/>
          <a:p>
            <a:pPr marL="75503">
              <a:spcBef>
                <a:spcPts val="248"/>
              </a:spcBef>
            </a:pPr>
            <a:r>
              <a:rPr sz="1635" b="1" i="1" spc="44" baseline="10101" dirty="0">
                <a:latin typeface="Arial"/>
                <a:cs typeface="Arial"/>
              </a:rPr>
              <a:t>β</a:t>
            </a:r>
            <a:r>
              <a:rPr sz="694" spc="30" dirty="0">
                <a:latin typeface="Arial"/>
                <a:cs typeface="Arial"/>
              </a:rPr>
              <a:t>OLS</a:t>
            </a:r>
            <a:endParaRPr sz="694">
              <a:latin typeface="Arial"/>
              <a:cs typeface="Arial"/>
            </a:endParaRPr>
          </a:p>
        </p:txBody>
      </p:sp>
      <p:sp>
        <p:nvSpPr>
          <p:cNvPr id="17" name="object 17"/>
          <p:cNvSpPr/>
          <p:nvPr/>
        </p:nvSpPr>
        <p:spPr>
          <a:xfrm>
            <a:off x="3482580" y="3811544"/>
            <a:ext cx="0" cy="1754138"/>
          </a:xfrm>
          <a:custGeom>
            <a:avLst/>
            <a:gdLst/>
            <a:ahLst/>
            <a:cxnLst/>
            <a:rect l="l" t="t" r="r" b="b"/>
            <a:pathLst>
              <a:path h="885189">
                <a:moveTo>
                  <a:pt x="0" y="884868"/>
                </a:moveTo>
                <a:lnTo>
                  <a:pt x="0" y="0"/>
                </a:lnTo>
              </a:path>
            </a:pathLst>
          </a:custGeom>
          <a:ln w="6876">
            <a:solidFill>
              <a:srgbClr val="000000"/>
            </a:solidFill>
          </a:ln>
        </p:spPr>
        <p:txBody>
          <a:bodyPr wrap="square" lIns="0" tIns="0" rIns="0" bIns="0" rtlCol="0"/>
          <a:lstStyle/>
          <a:p>
            <a:endParaRPr sz="3567"/>
          </a:p>
        </p:txBody>
      </p:sp>
      <p:sp>
        <p:nvSpPr>
          <p:cNvPr id="18" name="object 18"/>
          <p:cNvSpPr/>
          <p:nvPr/>
        </p:nvSpPr>
        <p:spPr>
          <a:xfrm>
            <a:off x="3449333" y="3761221"/>
            <a:ext cx="66692" cy="66692"/>
          </a:xfrm>
          <a:custGeom>
            <a:avLst/>
            <a:gdLst/>
            <a:ahLst/>
            <a:cxnLst/>
            <a:rect l="l" t="t" r="r" b="b"/>
            <a:pathLst>
              <a:path w="33655" h="33655">
                <a:moveTo>
                  <a:pt x="16777" y="0"/>
                </a:moveTo>
                <a:lnTo>
                  <a:pt x="0" y="33554"/>
                </a:lnTo>
                <a:lnTo>
                  <a:pt x="8221" y="30581"/>
                </a:lnTo>
                <a:lnTo>
                  <a:pt x="16788" y="29589"/>
                </a:lnTo>
                <a:lnTo>
                  <a:pt x="31572" y="29589"/>
                </a:lnTo>
                <a:lnTo>
                  <a:pt x="16777" y="0"/>
                </a:lnTo>
                <a:close/>
              </a:path>
              <a:path w="33655" h="33655">
                <a:moveTo>
                  <a:pt x="31572" y="29589"/>
                </a:moveTo>
                <a:lnTo>
                  <a:pt x="16788" y="29589"/>
                </a:lnTo>
                <a:lnTo>
                  <a:pt x="25350" y="30581"/>
                </a:lnTo>
                <a:lnTo>
                  <a:pt x="33554" y="33554"/>
                </a:lnTo>
                <a:lnTo>
                  <a:pt x="31572" y="29589"/>
                </a:lnTo>
                <a:close/>
              </a:path>
            </a:pathLst>
          </a:custGeom>
          <a:solidFill>
            <a:srgbClr val="000000"/>
          </a:solidFill>
        </p:spPr>
        <p:txBody>
          <a:bodyPr wrap="square" lIns="0" tIns="0" rIns="0" bIns="0" rtlCol="0"/>
          <a:lstStyle/>
          <a:p>
            <a:endParaRPr sz="3567"/>
          </a:p>
        </p:txBody>
      </p:sp>
      <p:sp>
        <p:nvSpPr>
          <p:cNvPr id="19" name="object 19"/>
          <p:cNvSpPr/>
          <p:nvPr/>
        </p:nvSpPr>
        <p:spPr>
          <a:xfrm>
            <a:off x="3812647" y="3114135"/>
            <a:ext cx="1124964" cy="1124964"/>
          </a:xfrm>
          <a:custGeom>
            <a:avLst/>
            <a:gdLst/>
            <a:ahLst/>
            <a:cxnLst/>
            <a:rect l="l" t="t" r="r" b="b"/>
            <a:pathLst>
              <a:path w="567689" h="567689">
                <a:moveTo>
                  <a:pt x="552117" y="15039"/>
                </a:moveTo>
                <a:lnTo>
                  <a:pt x="531388" y="2964"/>
                </a:lnTo>
                <a:lnTo>
                  <a:pt x="503474" y="0"/>
                </a:lnTo>
                <a:lnTo>
                  <a:pt x="469392" y="5646"/>
                </a:lnTo>
                <a:lnTo>
                  <a:pt x="430159" y="19402"/>
                </a:lnTo>
                <a:lnTo>
                  <a:pt x="386791" y="40768"/>
                </a:lnTo>
                <a:lnTo>
                  <a:pt x="340304" y="69244"/>
                </a:lnTo>
                <a:lnTo>
                  <a:pt x="291717" y="104327"/>
                </a:lnTo>
                <a:lnTo>
                  <a:pt x="242044" y="145519"/>
                </a:lnTo>
                <a:lnTo>
                  <a:pt x="192303" y="192318"/>
                </a:lnTo>
                <a:lnTo>
                  <a:pt x="145504" y="242058"/>
                </a:lnTo>
                <a:lnTo>
                  <a:pt x="104313" y="291731"/>
                </a:lnTo>
                <a:lnTo>
                  <a:pt x="69230" y="340319"/>
                </a:lnTo>
                <a:lnTo>
                  <a:pt x="40757" y="386805"/>
                </a:lnTo>
                <a:lnTo>
                  <a:pt x="19393" y="430173"/>
                </a:lnTo>
                <a:lnTo>
                  <a:pt x="5641" y="469406"/>
                </a:lnTo>
                <a:lnTo>
                  <a:pt x="0" y="503488"/>
                </a:lnTo>
                <a:lnTo>
                  <a:pt x="2971" y="531402"/>
                </a:lnTo>
                <a:lnTo>
                  <a:pt x="15055" y="552131"/>
                </a:lnTo>
                <a:lnTo>
                  <a:pt x="35784" y="564216"/>
                </a:lnTo>
                <a:lnTo>
                  <a:pt x="63698" y="567187"/>
                </a:lnTo>
                <a:lnTo>
                  <a:pt x="97780" y="561545"/>
                </a:lnTo>
                <a:lnTo>
                  <a:pt x="137013" y="547791"/>
                </a:lnTo>
                <a:lnTo>
                  <a:pt x="180382" y="526425"/>
                </a:lnTo>
                <a:lnTo>
                  <a:pt x="226868" y="497947"/>
                </a:lnTo>
                <a:lnTo>
                  <a:pt x="275456" y="462859"/>
                </a:lnTo>
                <a:lnTo>
                  <a:pt x="325128" y="421661"/>
                </a:lnTo>
                <a:lnTo>
                  <a:pt x="374869" y="374853"/>
                </a:lnTo>
                <a:lnTo>
                  <a:pt x="421668" y="325113"/>
                </a:lnTo>
                <a:lnTo>
                  <a:pt x="462859" y="275443"/>
                </a:lnTo>
                <a:lnTo>
                  <a:pt x="497942" y="226858"/>
                </a:lnTo>
                <a:lnTo>
                  <a:pt x="526416" y="180375"/>
                </a:lnTo>
                <a:lnTo>
                  <a:pt x="547779" y="137010"/>
                </a:lnTo>
                <a:lnTo>
                  <a:pt x="561532" y="97778"/>
                </a:lnTo>
                <a:lnTo>
                  <a:pt x="567173" y="63694"/>
                </a:lnTo>
                <a:lnTo>
                  <a:pt x="564201" y="35776"/>
                </a:lnTo>
                <a:lnTo>
                  <a:pt x="552117" y="15039"/>
                </a:lnTo>
                <a:close/>
              </a:path>
            </a:pathLst>
          </a:custGeom>
          <a:ln w="9168">
            <a:solidFill>
              <a:srgbClr val="D7170A"/>
            </a:solidFill>
          </a:ln>
        </p:spPr>
        <p:txBody>
          <a:bodyPr wrap="square" lIns="0" tIns="0" rIns="0" bIns="0" rtlCol="0"/>
          <a:lstStyle/>
          <a:p>
            <a:endParaRPr sz="3567"/>
          </a:p>
        </p:txBody>
      </p:sp>
      <p:sp>
        <p:nvSpPr>
          <p:cNvPr id="20" name="object 20"/>
          <p:cNvSpPr/>
          <p:nvPr/>
        </p:nvSpPr>
        <p:spPr>
          <a:xfrm>
            <a:off x="3963796" y="3283562"/>
            <a:ext cx="805343" cy="805343"/>
          </a:xfrm>
          <a:custGeom>
            <a:avLst/>
            <a:gdLst/>
            <a:ahLst/>
            <a:cxnLst/>
            <a:rect l="l" t="t" r="r" b="b"/>
            <a:pathLst>
              <a:path w="406400" h="406400">
                <a:moveTo>
                  <a:pt x="396234" y="9792"/>
                </a:moveTo>
                <a:lnTo>
                  <a:pt x="376235" y="0"/>
                </a:lnTo>
                <a:lnTo>
                  <a:pt x="348023" y="862"/>
                </a:lnTo>
                <a:lnTo>
                  <a:pt x="313149" y="11609"/>
                </a:lnTo>
                <a:lnTo>
                  <a:pt x="273162" y="31472"/>
                </a:lnTo>
                <a:lnTo>
                  <a:pt x="229614" y="59680"/>
                </a:lnTo>
                <a:lnTo>
                  <a:pt x="184054" y="95463"/>
                </a:lnTo>
                <a:lnTo>
                  <a:pt x="138033" y="138052"/>
                </a:lnTo>
                <a:lnTo>
                  <a:pt x="95444" y="184073"/>
                </a:lnTo>
                <a:lnTo>
                  <a:pt x="59661" y="229633"/>
                </a:lnTo>
                <a:lnTo>
                  <a:pt x="31455" y="273182"/>
                </a:lnTo>
                <a:lnTo>
                  <a:pt x="11596" y="313168"/>
                </a:lnTo>
                <a:lnTo>
                  <a:pt x="0" y="376254"/>
                </a:lnTo>
                <a:lnTo>
                  <a:pt x="9803" y="396254"/>
                </a:lnTo>
                <a:lnTo>
                  <a:pt x="29800" y="406046"/>
                </a:lnTo>
                <a:lnTo>
                  <a:pt x="58008" y="405183"/>
                </a:lnTo>
                <a:lnTo>
                  <a:pt x="132856" y="374573"/>
                </a:lnTo>
                <a:lnTo>
                  <a:pt x="176399" y="346365"/>
                </a:lnTo>
                <a:lnTo>
                  <a:pt x="221954" y="310582"/>
                </a:lnTo>
                <a:lnTo>
                  <a:pt x="267974" y="267993"/>
                </a:lnTo>
                <a:lnTo>
                  <a:pt x="310563" y="221972"/>
                </a:lnTo>
                <a:lnTo>
                  <a:pt x="346346" y="176412"/>
                </a:lnTo>
                <a:lnTo>
                  <a:pt x="374554" y="132863"/>
                </a:lnTo>
                <a:lnTo>
                  <a:pt x="394416" y="92877"/>
                </a:lnTo>
                <a:lnTo>
                  <a:pt x="406026" y="29791"/>
                </a:lnTo>
                <a:lnTo>
                  <a:pt x="396234" y="9792"/>
                </a:lnTo>
                <a:close/>
              </a:path>
            </a:pathLst>
          </a:custGeom>
          <a:ln w="9168">
            <a:solidFill>
              <a:srgbClr val="D7170A"/>
            </a:solidFill>
          </a:ln>
        </p:spPr>
        <p:txBody>
          <a:bodyPr wrap="square" lIns="0" tIns="0" rIns="0" bIns="0" rtlCol="0"/>
          <a:lstStyle/>
          <a:p>
            <a:endParaRPr sz="3567"/>
          </a:p>
        </p:txBody>
      </p:sp>
      <p:sp>
        <p:nvSpPr>
          <p:cNvPr id="21" name="object 21"/>
          <p:cNvSpPr txBox="1"/>
          <p:nvPr/>
        </p:nvSpPr>
        <p:spPr>
          <a:xfrm>
            <a:off x="3493739" y="4260405"/>
            <a:ext cx="454264" cy="199504"/>
          </a:xfrm>
          <a:prstGeom prst="rect">
            <a:avLst/>
          </a:prstGeom>
        </p:spPr>
        <p:txBody>
          <a:bodyPr vert="horz" wrap="square" lIns="0" tIns="31459" rIns="0" bIns="0" rtlCol="0">
            <a:spAutoFit/>
          </a:bodyPr>
          <a:lstStyle/>
          <a:p>
            <a:pPr marL="75503">
              <a:spcBef>
                <a:spcPts val="248"/>
              </a:spcBef>
            </a:pPr>
            <a:r>
              <a:rPr sz="1635" b="1" i="1" spc="30" baseline="10101" dirty="0">
                <a:latin typeface="Arial"/>
                <a:cs typeface="Arial"/>
              </a:rPr>
              <a:t>β</a:t>
            </a:r>
            <a:r>
              <a:rPr sz="694" spc="20" dirty="0">
                <a:latin typeface="Arial"/>
                <a:cs typeface="Arial"/>
              </a:rPr>
              <a:t>ridge</a:t>
            </a:r>
            <a:endParaRPr sz="694" dirty="0">
              <a:latin typeface="Arial"/>
              <a:cs typeface="Arial"/>
            </a:endParaRPr>
          </a:p>
        </p:txBody>
      </p:sp>
      <p:sp>
        <p:nvSpPr>
          <p:cNvPr id="22" name="object 22"/>
          <p:cNvSpPr/>
          <p:nvPr/>
        </p:nvSpPr>
        <p:spPr>
          <a:xfrm>
            <a:off x="3568453" y="4483571"/>
            <a:ext cx="51590" cy="51590"/>
          </a:xfrm>
          <a:custGeom>
            <a:avLst/>
            <a:gdLst/>
            <a:ahLst/>
            <a:cxnLst/>
            <a:rect l="l" t="t" r="r" b="b"/>
            <a:pathLst>
              <a:path w="26034" h="26035">
                <a:moveTo>
                  <a:pt x="20169" y="0"/>
                </a:moveTo>
                <a:lnTo>
                  <a:pt x="5806" y="0"/>
                </a:lnTo>
                <a:lnTo>
                  <a:pt x="0" y="5806"/>
                </a:lnTo>
                <a:lnTo>
                  <a:pt x="0" y="20169"/>
                </a:lnTo>
                <a:lnTo>
                  <a:pt x="5806" y="25976"/>
                </a:lnTo>
                <a:lnTo>
                  <a:pt x="20169" y="25976"/>
                </a:lnTo>
                <a:lnTo>
                  <a:pt x="25976" y="20169"/>
                </a:lnTo>
                <a:lnTo>
                  <a:pt x="25976" y="5806"/>
                </a:lnTo>
                <a:lnTo>
                  <a:pt x="20169" y="0"/>
                </a:lnTo>
                <a:close/>
              </a:path>
            </a:pathLst>
          </a:custGeom>
          <a:solidFill>
            <a:srgbClr val="000000"/>
          </a:solidFill>
        </p:spPr>
        <p:txBody>
          <a:bodyPr wrap="square" lIns="0" tIns="0" rIns="0" bIns="0" rtlCol="0"/>
          <a:lstStyle/>
          <a:p>
            <a:endParaRPr sz="3567"/>
          </a:p>
        </p:txBody>
      </p:sp>
      <p:sp>
        <p:nvSpPr>
          <p:cNvPr id="23" name="object 23"/>
          <p:cNvSpPr/>
          <p:nvPr/>
        </p:nvSpPr>
        <p:spPr>
          <a:xfrm>
            <a:off x="3568453" y="4483571"/>
            <a:ext cx="51590" cy="51590"/>
          </a:xfrm>
          <a:custGeom>
            <a:avLst/>
            <a:gdLst/>
            <a:ahLst/>
            <a:cxnLst/>
            <a:rect l="l" t="t" r="r" b="b"/>
            <a:pathLst>
              <a:path w="26034" h="26035">
                <a:moveTo>
                  <a:pt x="25976" y="12988"/>
                </a:moveTo>
                <a:lnTo>
                  <a:pt x="25976" y="5806"/>
                </a:lnTo>
                <a:lnTo>
                  <a:pt x="20169" y="0"/>
                </a:lnTo>
                <a:lnTo>
                  <a:pt x="12988" y="0"/>
                </a:lnTo>
                <a:lnTo>
                  <a:pt x="5806" y="0"/>
                </a:lnTo>
                <a:lnTo>
                  <a:pt x="0" y="5806"/>
                </a:lnTo>
                <a:lnTo>
                  <a:pt x="0" y="12988"/>
                </a:lnTo>
                <a:lnTo>
                  <a:pt x="0" y="20169"/>
                </a:lnTo>
                <a:lnTo>
                  <a:pt x="5806" y="25976"/>
                </a:lnTo>
                <a:lnTo>
                  <a:pt x="12988" y="25976"/>
                </a:lnTo>
                <a:lnTo>
                  <a:pt x="20169" y="25976"/>
                </a:lnTo>
                <a:lnTo>
                  <a:pt x="25976" y="20169"/>
                </a:lnTo>
                <a:lnTo>
                  <a:pt x="25976" y="12988"/>
                </a:lnTo>
                <a:close/>
              </a:path>
            </a:pathLst>
          </a:custGeom>
          <a:ln w="3175">
            <a:solidFill>
              <a:srgbClr val="000000"/>
            </a:solidFill>
          </a:ln>
        </p:spPr>
        <p:txBody>
          <a:bodyPr wrap="square" lIns="0" tIns="0" rIns="0" bIns="0" rtlCol="0"/>
          <a:lstStyle/>
          <a:p>
            <a:endParaRPr sz="3567"/>
          </a:p>
        </p:txBody>
      </p:sp>
      <p:sp>
        <p:nvSpPr>
          <p:cNvPr id="24" name="object 24"/>
          <p:cNvSpPr txBox="1"/>
          <p:nvPr/>
        </p:nvSpPr>
        <p:spPr>
          <a:xfrm>
            <a:off x="6496596" y="1924891"/>
            <a:ext cx="2300261" cy="963291"/>
          </a:xfrm>
          <a:prstGeom prst="rect">
            <a:avLst/>
          </a:prstGeom>
        </p:spPr>
        <p:txBody>
          <a:bodyPr vert="horz" wrap="square" lIns="0" tIns="32717" rIns="0" bIns="0" rtlCol="0">
            <a:spAutoFit/>
          </a:bodyPr>
          <a:lstStyle/>
          <a:p>
            <a:pPr marL="75503">
              <a:spcBef>
                <a:spcPts val="258"/>
              </a:spcBef>
            </a:pPr>
            <a:r>
              <a:rPr sz="1883" b="1" spc="40" dirty="0">
                <a:latin typeface="Arial"/>
                <a:cs typeface="Arial"/>
              </a:rPr>
              <a:t>LASSO</a:t>
            </a:r>
            <a:endParaRPr sz="1883">
              <a:latin typeface="Arial"/>
              <a:cs typeface="Arial"/>
            </a:endParaRPr>
          </a:p>
          <a:p>
            <a:pPr>
              <a:spcBef>
                <a:spcPts val="20"/>
              </a:spcBef>
            </a:pPr>
            <a:endParaRPr sz="1982">
              <a:latin typeface="Times New Roman"/>
              <a:cs typeface="Times New Roman"/>
            </a:endParaRPr>
          </a:p>
          <a:p>
            <a:pPr marL="624156"/>
            <a:r>
              <a:rPr sz="2180" spc="-79" dirty="0">
                <a:latin typeface="Lucida Sans Unicode"/>
                <a:cs typeface="Lucida Sans Unicode"/>
              </a:rPr>
              <a:t>|</a:t>
            </a:r>
            <a:r>
              <a:rPr sz="2180" i="1" spc="-79" dirty="0">
                <a:latin typeface="Calibri"/>
                <a:cs typeface="Calibri"/>
              </a:rPr>
              <a:t>β</a:t>
            </a:r>
            <a:r>
              <a:rPr sz="2081" spc="-119" baseline="-11904" dirty="0">
                <a:latin typeface="Arial"/>
                <a:cs typeface="Arial"/>
              </a:rPr>
              <a:t>1</a:t>
            </a:r>
            <a:r>
              <a:rPr sz="2180" spc="-79" dirty="0">
                <a:latin typeface="Lucida Sans Unicode"/>
                <a:cs typeface="Lucida Sans Unicode"/>
              </a:rPr>
              <a:t>|</a:t>
            </a:r>
            <a:r>
              <a:rPr sz="2180" spc="-416" dirty="0">
                <a:latin typeface="Lucida Sans Unicode"/>
                <a:cs typeface="Lucida Sans Unicode"/>
              </a:rPr>
              <a:t> </a:t>
            </a:r>
            <a:r>
              <a:rPr sz="2180" spc="-59" dirty="0">
                <a:latin typeface="Lucida Sans Unicode"/>
                <a:cs typeface="Lucida Sans Unicode"/>
              </a:rPr>
              <a:t>+</a:t>
            </a:r>
            <a:r>
              <a:rPr sz="2180" spc="-416" dirty="0">
                <a:latin typeface="Lucida Sans Unicode"/>
                <a:cs typeface="Lucida Sans Unicode"/>
              </a:rPr>
              <a:t> </a:t>
            </a:r>
            <a:r>
              <a:rPr sz="2180" spc="-79" dirty="0">
                <a:latin typeface="Lucida Sans Unicode"/>
                <a:cs typeface="Lucida Sans Unicode"/>
              </a:rPr>
              <a:t>|</a:t>
            </a:r>
            <a:r>
              <a:rPr sz="2180" i="1" spc="-79" dirty="0">
                <a:latin typeface="Calibri"/>
                <a:cs typeface="Calibri"/>
              </a:rPr>
              <a:t>β</a:t>
            </a:r>
            <a:r>
              <a:rPr sz="2081" spc="-119" baseline="-11904" dirty="0">
                <a:latin typeface="Arial"/>
                <a:cs typeface="Arial"/>
              </a:rPr>
              <a:t>2</a:t>
            </a:r>
            <a:r>
              <a:rPr sz="2180" spc="-79" dirty="0">
                <a:latin typeface="Lucida Sans Unicode"/>
                <a:cs typeface="Lucida Sans Unicode"/>
              </a:rPr>
              <a:t>|</a:t>
            </a:r>
            <a:r>
              <a:rPr sz="2180" spc="-238" dirty="0">
                <a:latin typeface="Lucida Sans Unicode"/>
                <a:cs typeface="Lucida Sans Unicode"/>
              </a:rPr>
              <a:t> </a:t>
            </a:r>
            <a:r>
              <a:rPr sz="2180" spc="-59" dirty="0">
                <a:latin typeface="Lucida Sans Unicode"/>
                <a:cs typeface="Lucida Sans Unicode"/>
              </a:rPr>
              <a:t>≤</a:t>
            </a:r>
            <a:r>
              <a:rPr sz="2180" spc="-248" dirty="0">
                <a:latin typeface="Lucida Sans Unicode"/>
                <a:cs typeface="Lucida Sans Unicode"/>
              </a:rPr>
              <a:t> </a:t>
            </a:r>
            <a:r>
              <a:rPr sz="2180" i="1" spc="-99" dirty="0">
                <a:latin typeface="Calibri"/>
                <a:cs typeface="Calibri"/>
              </a:rPr>
              <a:t>θ</a:t>
            </a:r>
            <a:endParaRPr sz="2180">
              <a:latin typeface="Calibri"/>
              <a:cs typeface="Calibri"/>
            </a:endParaRPr>
          </a:p>
        </p:txBody>
      </p:sp>
      <p:sp>
        <p:nvSpPr>
          <p:cNvPr id="25" name="object 25"/>
          <p:cNvSpPr/>
          <p:nvPr/>
        </p:nvSpPr>
        <p:spPr>
          <a:xfrm>
            <a:off x="7209049" y="4566691"/>
            <a:ext cx="923628" cy="923628"/>
          </a:xfrm>
          <a:custGeom>
            <a:avLst/>
            <a:gdLst/>
            <a:ahLst/>
            <a:cxnLst/>
            <a:rect l="l" t="t" r="r" b="b"/>
            <a:pathLst>
              <a:path w="466089" h="466089">
                <a:moveTo>
                  <a:pt x="232898" y="0"/>
                </a:moveTo>
                <a:lnTo>
                  <a:pt x="0" y="232878"/>
                </a:lnTo>
                <a:lnTo>
                  <a:pt x="232898" y="465796"/>
                </a:lnTo>
                <a:lnTo>
                  <a:pt x="465809" y="232878"/>
                </a:lnTo>
                <a:lnTo>
                  <a:pt x="232898" y="0"/>
                </a:lnTo>
                <a:close/>
              </a:path>
            </a:pathLst>
          </a:custGeom>
          <a:solidFill>
            <a:srgbClr val="1F588B">
              <a:alpha val="59999"/>
            </a:srgbClr>
          </a:solidFill>
        </p:spPr>
        <p:txBody>
          <a:bodyPr wrap="square" lIns="0" tIns="0" rIns="0" bIns="0" rtlCol="0"/>
          <a:lstStyle/>
          <a:p>
            <a:endParaRPr sz="3567"/>
          </a:p>
        </p:txBody>
      </p:sp>
      <p:sp>
        <p:nvSpPr>
          <p:cNvPr id="26" name="object 26"/>
          <p:cNvSpPr/>
          <p:nvPr/>
        </p:nvSpPr>
        <p:spPr>
          <a:xfrm>
            <a:off x="6981613" y="5028176"/>
            <a:ext cx="1869906" cy="0"/>
          </a:xfrm>
          <a:custGeom>
            <a:avLst/>
            <a:gdLst/>
            <a:ahLst/>
            <a:cxnLst/>
            <a:rect l="l" t="t" r="r" b="b"/>
            <a:pathLst>
              <a:path w="943610">
                <a:moveTo>
                  <a:pt x="0" y="0"/>
                </a:moveTo>
                <a:lnTo>
                  <a:pt x="943019" y="0"/>
                </a:lnTo>
              </a:path>
            </a:pathLst>
          </a:custGeom>
          <a:ln w="7262">
            <a:solidFill>
              <a:srgbClr val="000000"/>
            </a:solidFill>
          </a:ln>
        </p:spPr>
        <p:txBody>
          <a:bodyPr wrap="square" lIns="0" tIns="0" rIns="0" bIns="0" rtlCol="0"/>
          <a:lstStyle/>
          <a:p>
            <a:endParaRPr sz="3567"/>
          </a:p>
        </p:txBody>
      </p:sp>
      <p:sp>
        <p:nvSpPr>
          <p:cNvPr id="27" name="object 27"/>
          <p:cNvSpPr/>
          <p:nvPr/>
        </p:nvSpPr>
        <p:spPr>
          <a:xfrm>
            <a:off x="8833270" y="4993061"/>
            <a:ext cx="70468" cy="70468"/>
          </a:xfrm>
          <a:custGeom>
            <a:avLst/>
            <a:gdLst/>
            <a:ahLst/>
            <a:cxnLst/>
            <a:rect l="l" t="t" r="r" b="b"/>
            <a:pathLst>
              <a:path w="35560" h="35560">
                <a:moveTo>
                  <a:pt x="0" y="0"/>
                </a:moveTo>
                <a:lnTo>
                  <a:pt x="3140" y="8683"/>
                </a:lnTo>
                <a:lnTo>
                  <a:pt x="4187" y="17732"/>
                </a:lnTo>
                <a:lnTo>
                  <a:pt x="3140" y="26775"/>
                </a:lnTo>
                <a:lnTo>
                  <a:pt x="0" y="35440"/>
                </a:lnTo>
                <a:lnTo>
                  <a:pt x="35440" y="17720"/>
                </a:lnTo>
                <a:lnTo>
                  <a:pt x="0" y="0"/>
                </a:lnTo>
                <a:close/>
              </a:path>
            </a:pathLst>
          </a:custGeom>
          <a:solidFill>
            <a:srgbClr val="000000"/>
          </a:solidFill>
        </p:spPr>
        <p:txBody>
          <a:bodyPr wrap="square" lIns="0" tIns="0" rIns="0" bIns="0" rtlCol="0"/>
          <a:lstStyle/>
          <a:p>
            <a:endParaRPr sz="3567"/>
          </a:p>
        </p:txBody>
      </p:sp>
      <p:sp>
        <p:nvSpPr>
          <p:cNvPr id="28" name="object 28"/>
          <p:cNvSpPr/>
          <p:nvPr/>
        </p:nvSpPr>
        <p:spPr>
          <a:xfrm>
            <a:off x="8441185" y="3677430"/>
            <a:ext cx="55367" cy="55367"/>
          </a:xfrm>
          <a:custGeom>
            <a:avLst/>
            <a:gdLst/>
            <a:ahLst/>
            <a:cxnLst/>
            <a:rect l="l" t="t" r="r" b="b"/>
            <a:pathLst>
              <a:path w="27939" h="27940">
                <a:moveTo>
                  <a:pt x="21302" y="0"/>
                </a:moveTo>
                <a:lnTo>
                  <a:pt x="6132" y="0"/>
                </a:lnTo>
                <a:lnTo>
                  <a:pt x="0" y="6164"/>
                </a:lnTo>
                <a:lnTo>
                  <a:pt x="0" y="21302"/>
                </a:lnTo>
                <a:lnTo>
                  <a:pt x="6132" y="27467"/>
                </a:lnTo>
                <a:lnTo>
                  <a:pt x="21302" y="27467"/>
                </a:lnTo>
                <a:lnTo>
                  <a:pt x="27435" y="21302"/>
                </a:lnTo>
                <a:lnTo>
                  <a:pt x="27435" y="6164"/>
                </a:lnTo>
                <a:lnTo>
                  <a:pt x="21302" y="0"/>
                </a:lnTo>
                <a:close/>
              </a:path>
            </a:pathLst>
          </a:custGeom>
          <a:solidFill>
            <a:srgbClr val="000000"/>
          </a:solidFill>
        </p:spPr>
        <p:txBody>
          <a:bodyPr wrap="square" lIns="0" tIns="0" rIns="0" bIns="0" rtlCol="0"/>
          <a:lstStyle/>
          <a:p>
            <a:endParaRPr sz="3567"/>
          </a:p>
        </p:txBody>
      </p:sp>
      <p:sp>
        <p:nvSpPr>
          <p:cNvPr id="29" name="object 29"/>
          <p:cNvSpPr/>
          <p:nvPr/>
        </p:nvSpPr>
        <p:spPr>
          <a:xfrm>
            <a:off x="8441185" y="3677430"/>
            <a:ext cx="55367" cy="55367"/>
          </a:xfrm>
          <a:custGeom>
            <a:avLst/>
            <a:gdLst/>
            <a:ahLst/>
            <a:cxnLst/>
            <a:rect l="l" t="t" r="r" b="b"/>
            <a:pathLst>
              <a:path w="27939" h="27940">
                <a:moveTo>
                  <a:pt x="27435" y="13717"/>
                </a:moveTo>
                <a:lnTo>
                  <a:pt x="27435" y="6164"/>
                </a:lnTo>
                <a:lnTo>
                  <a:pt x="21302" y="0"/>
                </a:lnTo>
                <a:lnTo>
                  <a:pt x="13717" y="0"/>
                </a:lnTo>
                <a:lnTo>
                  <a:pt x="6132" y="0"/>
                </a:lnTo>
                <a:lnTo>
                  <a:pt x="0" y="6164"/>
                </a:lnTo>
                <a:lnTo>
                  <a:pt x="0" y="13717"/>
                </a:lnTo>
                <a:lnTo>
                  <a:pt x="0" y="21302"/>
                </a:lnTo>
                <a:lnTo>
                  <a:pt x="6132" y="27467"/>
                </a:lnTo>
                <a:lnTo>
                  <a:pt x="13717" y="27467"/>
                </a:lnTo>
                <a:lnTo>
                  <a:pt x="21302" y="27467"/>
                </a:lnTo>
                <a:lnTo>
                  <a:pt x="27435" y="21302"/>
                </a:lnTo>
                <a:lnTo>
                  <a:pt x="27435" y="13717"/>
                </a:lnTo>
                <a:close/>
              </a:path>
            </a:pathLst>
          </a:custGeom>
          <a:ln w="3175">
            <a:solidFill>
              <a:srgbClr val="000000"/>
            </a:solidFill>
          </a:ln>
        </p:spPr>
        <p:txBody>
          <a:bodyPr wrap="square" lIns="0" tIns="0" rIns="0" bIns="0" rtlCol="0"/>
          <a:lstStyle/>
          <a:p>
            <a:endParaRPr sz="3567"/>
          </a:p>
        </p:txBody>
      </p:sp>
      <p:sp>
        <p:nvSpPr>
          <p:cNvPr id="30" name="object 30"/>
          <p:cNvSpPr/>
          <p:nvPr/>
        </p:nvSpPr>
        <p:spPr>
          <a:xfrm>
            <a:off x="7571513" y="2835218"/>
            <a:ext cx="1757911" cy="1757911"/>
          </a:xfrm>
          <a:custGeom>
            <a:avLst/>
            <a:gdLst/>
            <a:ahLst/>
            <a:cxnLst/>
            <a:rect l="l" t="t" r="r" b="b"/>
            <a:pathLst>
              <a:path w="887095" h="887094">
                <a:moveTo>
                  <a:pt x="866565" y="20251"/>
                </a:moveTo>
                <a:lnTo>
                  <a:pt x="848184" y="7564"/>
                </a:lnTo>
                <a:lnTo>
                  <a:pt x="824848" y="887"/>
                </a:lnTo>
                <a:lnTo>
                  <a:pt x="796972" y="0"/>
                </a:lnTo>
                <a:lnTo>
                  <a:pt x="764975" y="4685"/>
                </a:lnTo>
                <a:lnTo>
                  <a:pt x="690288" y="29906"/>
                </a:lnTo>
                <a:lnTo>
                  <a:pt x="648432" y="50006"/>
                </a:lnTo>
                <a:lnTo>
                  <a:pt x="604126" y="74808"/>
                </a:lnTo>
                <a:lnTo>
                  <a:pt x="557787" y="104096"/>
                </a:lnTo>
                <a:lnTo>
                  <a:pt x="509831" y="137651"/>
                </a:lnTo>
                <a:lnTo>
                  <a:pt x="460678" y="175256"/>
                </a:lnTo>
                <a:lnTo>
                  <a:pt x="410744" y="216694"/>
                </a:lnTo>
                <a:lnTo>
                  <a:pt x="360447" y="261746"/>
                </a:lnTo>
                <a:lnTo>
                  <a:pt x="310205" y="310195"/>
                </a:lnTo>
                <a:lnTo>
                  <a:pt x="261749" y="360443"/>
                </a:lnTo>
                <a:lnTo>
                  <a:pt x="216692" y="410744"/>
                </a:lnTo>
                <a:lnTo>
                  <a:pt x="175251" y="460681"/>
                </a:lnTo>
                <a:lnTo>
                  <a:pt x="137644" y="509836"/>
                </a:lnTo>
                <a:lnTo>
                  <a:pt x="104088" y="557792"/>
                </a:lnTo>
                <a:lnTo>
                  <a:pt x="74800" y="604132"/>
                </a:lnTo>
                <a:lnTo>
                  <a:pt x="49998" y="648439"/>
                </a:lnTo>
                <a:lnTo>
                  <a:pt x="29899" y="690294"/>
                </a:lnTo>
                <a:lnTo>
                  <a:pt x="14722" y="729281"/>
                </a:lnTo>
                <a:lnTo>
                  <a:pt x="0" y="796981"/>
                </a:lnTo>
                <a:lnTo>
                  <a:pt x="890" y="824860"/>
                </a:lnTo>
                <a:lnTo>
                  <a:pt x="20260" y="866587"/>
                </a:lnTo>
                <a:lnTo>
                  <a:pt x="61988" y="885953"/>
                </a:lnTo>
                <a:lnTo>
                  <a:pt x="89866" y="886842"/>
                </a:lnTo>
                <a:lnTo>
                  <a:pt x="121865" y="882158"/>
                </a:lnTo>
                <a:lnTo>
                  <a:pt x="196554" y="856941"/>
                </a:lnTo>
                <a:lnTo>
                  <a:pt x="238409" y="836844"/>
                </a:lnTo>
                <a:lnTo>
                  <a:pt x="282715" y="812043"/>
                </a:lnTo>
                <a:lnTo>
                  <a:pt x="329055" y="782756"/>
                </a:lnTo>
                <a:lnTo>
                  <a:pt x="377011" y="749201"/>
                </a:lnTo>
                <a:lnTo>
                  <a:pt x="426166" y="711594"/>
                </a:lnTo>
                <a:lnTo>
                  <a:pt x="476103" y="670154"/>
                </a:lnTo>
                <a:lnTo>
                  <a:pt x="526404" y="625098"/>
                </a:lnTo>
                <a:lnTo>
                  <a:pt x="576652" y="576642"/>
                </a:lnTo>
                <a:lnTo>
                  <a:pt x="625102" y="526394"/>
                </a:lnTo>
                <a:lnTo>
                  <a:pt x="670154" y="476093"/>
                </a:lnTo>
                <a:lnTo>
                  <a:pt x="711591" y="426156"/>
                </a:lnTo>
                <a:lnTo>
                  <a:pt x="749196" y="377001"/>
                </a:lnTo>
                <a:lnTo>
                  <a:pt x="782750" y="329045"/>
                </a:lnTo>
                <a:lnTo>
                  <a:pt x="812037" y="282705"/>
                </a:lnTo>
                <a:lnTo>
                  <a:pt x="836838" y="238399"/>
                </a:lnTo>
                <a:lnTo>
                  <a:pt x="856935" y="196544"/>
                </a:lnTo>
                <a:lnTo>
                  <a:pt x="872112" y="157556"/>
                </a:lnTo>
                <a:lnTo>
                  <a:pt x="886832" y="89856"/>
                </a:lnTo>
                <a:lnTo>
                  <a:pt x="885941" y="61978"/>
                </a:lnTo>
                <a:lnTo>
                  <a:pt x="879257" y="38637"/>
                </a:lnTo>
                <a:lnTo>
                  <a:pt x="866565" y="20251"/>
                </a:lnTo>
                <a:close/>
              </a:path>
            </a:pathLst>
          </a:custGeom>
          <a:ln w="9683">
            <a:solidFill>
              <a:srgbClr val="D7170A"/>
            </a:solidFill>
          </a:ln>
        </p:spPr>
        <p:txBody>
          <a:bodyPr wrap="square" lIns="0" tIns="0" rIns="0" bIns="0" rtlCol="0"/>
          <a:lstStyle/>
          <a:p>
            <a:endParaRPr sz="3567"/>
          </a:p>
        </p:txBody>
      </p:sp>
      <p:sp>
        <p:nvSpPr>
          <p:cNvPr id="31" name="object 31"/>
          <p:cNvSpPr txBox="1"/>
          <p:nvPr/>
        </p:nvSpPr>
        <p:spPr>
          <a:xfrm>
            <a:off x="7334011" y="3667486"/>
            <a:ext cx="295712" cy="211018"/>
          </a:xfrm>
          <a:prstGeom prst="rect">
            <a:avLst/>
          </a:prstGeom>
        </p:spPr>
        <p:txBody>
          <a:bodyPr vert="horz" wrap="square" lIns="0" tIns="27684" rIns="0" bIns="0" rtlCol="0">
            <a:spAutoFit/>
          </a:bodyPr>
          <a:lstStyle/>
          <a:p>
            <a:pPr marL="75503">
              <a:spcBef>
                <a:spcPts val="218"/>
              </a:spcBef>
            </a:pPr>
            <a:r>
              <a:rPr sz="1784" i="1" baseline="9259" dirty="0">
                <a:latin typeface="Arial"/>
                <a:cs typeface="Arial"/>
              </a:rPr>
              <a:t>β</a:t>
            </a:r>
            <a:r>
              <a:rPr sz="793" dirty="0">
                <a:latin typeface="Arial"/>
                <a:cs typeface="Arial"/>
              </a:rPr>
              <a:t>2</a:t>
            </a:r>
            <a:endParaRPr sz="793">
              <a:latin typeface="Arial"/>
              <a:cs typeface="Arial"/>
            </a:endParaRPr>
          </a:p>
        </p:txBody>
      </p:sp>
      <p:sp>
        <p:nvSpPr>
          <p:cNvPr id="32" name="object 32"/>
          <p:cNvSpPr txBox="1"/>
          <p:nvPr/>
        </p:nvSpPr>
        <p:spPr>
          <a:xfrm>
            <a:off x="8696238" y="5074807"/>
            <a:ext cx="295712" cy="211018"/>
          </a:xfrm>
          <a:prstGeom prst="rect">
            <a:avLst/>
          </a:prstGeom>
        </p:spPr>
        <p:txBody>
          <a:bodyPr vert="horz" wrap="square" lIns="0" tIns="27684" rIns="0" bIns="0" rtlCol="0">
            <a:spAutoFit/>
          </a:bodyPr>
          <a:lstStyle/>
          <a:p>
            <a:pPr marL="75503">
              <a:spcBef>
                <a:spcPts val="218"/>
              </a:spcBef>
            </a:pPr>
            <a:r>
              <a:rPr sz="1784" i="1" baseline="9259" dirty="0">
                <a:latin typeface="Arial"/>
                <a:cs typeface="Arial"/>
              </a:rPr>
              <a:t>β</a:t>
            </a:r>
            <a:r>
              <a:rPr sz="793" dirty="0">
                <a:latin typeface="Arial"/>
                <a:cs typeface="Arial"/>
              </a:rPr>
              <a:t>1</a:t>
            </a:r>
            <a:endParaRPr sz="793">
              <a:latin typeface="Arial"/>
              <a:cs typeface="Arial"/>
            </a:endParaRPr>
          </a:p>
        </p:txBody>
      </p:sp>
      <p:sp>
        <p:nvSpPr>
          <p:cNvPr id="33" name="object 33"/>
          <p:cNvSpPr txBox="1"/>
          <p:nvPr/>
        </p:nvSpPr>
        <p:spPr>
          <a:xfrm>
            <a:off x="8175270" y="3678360"/>
            <a:ext cx="449230" cy="211018"/>
          </a:xfrm>
          <a:prstGeom prst="rect">
            <a:avLst/>
          </a:prstGeom>
        </p:spPr>
        <p:txBody>
          <a:bodyPr vert="horz" wrap="square" lIns="0" tIns="27684" rIns="0" bIns="0" rtlCol="0">
            <a:spAutoFit/>
          </a:bodyPr>
          <a:lstStyle/>
          <a:p>
            <a:pPr marL="75503">
              <a:spcBef>
                <a:spcPts val="218"/>
              </a:spcBef>
            </a:pPr>
            <a:r>
              <a:rPr sz="1784" b="1" i="1" baseline="9259" dirty="0">
                <a:latin typeface="Arial"/>
                <a:cs typeface="Arial"/>
              </a:rPr>
              <a:t>β</a:t>
            </a:r>
            <a:r>
              <a:rPr sz="793" dirty="0">
                <a:latin typeface="Arial"/>
                <a:cs typeface="Arial"/>
              </a:rPr>
              <a:t>OLS</a:t>
            </a:r>
            <a:endParaRPr sz="793">
              <a:latin typeface="Arial"/>
              <a:cs typeface="Arial"/>
            </a:endParaRPr>
          </a:p>
        </p:txBody>
      </p:sp>
      <p:sp>
        <p:nvSpPr>
          <p:cNvPr id="34" name="object 34"/>
          <p:cNvSpPr/>
          <p:nvPr/>
        </p:nvSpPr>
        <p:spPr>
          <a:xfrm>
            <a:off x="7670572" y="3828892"/>
            <a:ext cx="0" cy="1852287"/>
          </a:xfrm>
          <a:custGeom>
            <a:avLst/>
            <a:gdLst/>
            <a:ahLst/>
            <a:cxnLst/>
            <a:rect l="l" t="t" r="r" b="b"/>
            <a:pathLst>
              <a:path h="934719">
                <a:moveTo>
                  <a:pt x="0" y="934585"/>
                </a:moveTo>
                <a:lnTo>
                  <a:pt x="0" y="0"/>
                </a:lnTo>
              </a:path>
            </a:pathLst>
          </a:custGeom>
          <a:ln w="7262">
            <a:solidFill>
              <a:srgbClr val="000000"/>
            </a:solidFill>
          </a:ln>
        </p:spPr>
        <p:txBody>
          <a:bodyPr wrap="square" lIns="0" tIns="0" rIns="0" bIns="0" rtlCol="0"/>
          <a:lstStyle/>
          <a:p>
            <a:endParaRPr sz="3567"/>
          </a:p>
        </p:txBody>
      </p:sp>
      <p:sp>
        <p:nvSpPr>
          <p:cNvPr id="35" name="object 35"/>
          <p:cNvSpPr/>
          <p:nvPr/>
        </p:nvSpPr>
        <p:spPr>
          <a:xfrm>
            <a:off x="7635457" y="3775739"/>
            <a:ext cx="70468" cy="70468"/>
          </a:xfrm>
          <a:custGeom>
            <a:avLst/>
            <a:gdLst/>
            <a:ahLst/>
            <a:cxnLst/>
            <a:rect l="l" t="t" r="r" b="b"/>
            <a:pathLst>
              <a:path w="35560" h="35559">
                <a:moveTo>
                  <a:pt x="17720" y="0"/>
                </a:moveTo>
                <a:lnTo>
                  <a:pt x="0" y="35440"/>
                </a:lnTo>
                <a:lnTo>
                  <a:pt x="8683" y="32299"/>
                </a:lnTo>
                <a:lnTo>
                  <a:pt x="17732" y="31252"/>
                </a:lnTo>
                <a:lnTo>
                  <a:pt x="33346" y="31252"/>
                </a:lnTo>
                <a:lnTo>
                  <a:pt x="17720" y="0"/>
                </a:lnTo>
                <a:close/>
              </a:path>
              <a:path w="35560" h="35559">
                <a:moveTo>
                  <a:pt x="33346" y="31252"/>
                </a:moveTo>
                <a:lnTo>
                  <a:pt x="17732" y="31252"/>
                </a:lnTo>
                <a:lnTo>
                  <a:pt x="26775" y="32299"/>
                </a:lnTo>
                <a:lnTo>
                  <a:pt x="35440" y="35440"/>
                </a:lnTo>
                <a:lnTo>
                  <a:pt x="33346" y="31252"/>
                </a:lnTo>
                <a:close/>
              </a:path>
            </a:pathLst>
          </a:custGeom>
          <a:solidFill>
            <a:srgbClr val="000000"/>
          </a:solidFill>
        </p:spPr>
        <p:txBody>
          <a:bodyPr wrap="square" lIns="0" tIns="0" rIns="0" bIns="0" rtlCol="0"/>
          <a:lstStyle/>
          <a:p>
            <a:endParaRPr sz="3567"/>
          </a:p>
        </p:txBody>
      </p:sp>
      <p:sp>
        <p:nvSpPr>
          <p:cNvPr id="36" name="object 36"/>
          <p:cNvSpPr/>
          <p:nvPr/>
        </p:nvSpPr>
        <p:spPr>
          <a:xfrm>
            <a:off x="7878187" y="3114496"/>
            <a:ext cx="1180331" cy="1180331"/>
          </a:xfrm>
          <a:custGeom>
            <a:avLst/>
            <a:gdLst/>
            <a:ahLst/>
            <a:cxnLst/>
            <a:rect l="l" t="t" r="r" b="b"/>
            <a:pathLst>
              <a:path w="595629" h="595630">
                <a:moveTo>
                  <a:pt x="581441" y="14172"/>
                </a:moveTo>
                <a:lnTo>
                  <a:pt x="560429" y="2300"/>
                </a:lnTo>
                <a:lnTo>
                  <a:pt x="531777" y="0"/>
                </a:lnTo>
                <a:lnTo>
                  <a:pt x="496545" y="6728"/>
                </a:lnTo>
                <a:lnTo>
                  <a:pt x="455792" y="21942"/>
                </a:lnTo>
                <a:lnTo>
                  <a:pt x="410578" y="45099"/>
                </a:lnTo>
                <a:lnTo>
                  <a:pt x="361964" y="75658"/>
                </a:lnTo>
                <a:lnTo>
                  <a:pt x="311009" y="113076"/>
                </a:lnTo>
                <a:lnTo>
                  <a:pt x="258773" y="156809"/>
                </a:lnTo>
                <a:lnTo>
                  <a:pt x="206317" y="206317"/>
                </a:lnTo>
                <a:lnTo>
                  <a:pt x="156809" y="258772"/>
                </a:lnTo>
                <a:lnTo>
                  <a:pt x="113076" y="311005"/>
                </a:lnTo>
                <a:lnTo>
                  <a:pt x="75658" y="361957"/>
                </a:lnTo>
                <a:lnTo>
                  <a:pt x="45099" y="410568"/>
                </a:lnTo>
                <a:lnTo>
                  <a:pt x="21942" y="455779"/>
                </a:lnTo>
                <a:lnTo>
                  <a:pt x="6728" y="496531"/>
                </a:lnTo>
                <a:lnTo>
                  <a:pt x="0" y="531764"/>
                </a:lnTo>
                <a:lnTo>
                  <a:pt x="2300" y="560421"/>
                </a:lnTo>
                <a:lnTo>
                  <a:pt x="14172" y="581441"/>
                </a:lnTo>
                <a:lnTo>
                  <a:pt x="35191" y="593312"/>
                </a:lnTo>
                <a:lnTo>
                  <a:pt x="63848" y="595613"/>
                </a:lnTo>
                <a:lnTo>
                  <a:pt x="99082" y="588885"/>
                </a:lnTo>
                <a:lnTo>
                  <a:pt x="139834" y="573671"/>
                </a:lnTo>
                <a:lnTo>
                  <a:pt x="185045" y="550513"/>
                </a:lnTo>
                <a:lnTo>
                  <a:pt x="233656" y="519954"/>
                </a:lnTo>
                <a:lnTo>
                  <a:pt x="284607" y="482537"/>
                </a:lnTo>
                <a:lnTo>
                  <a:pt x="336840" y="438803"/>
                </a:lnTo>
                <a:lnTo>
                  <a:pt x="389295" y="389295"/>
                </a:lnTo>
                <a:lnTo>
                  <a:pt x="438804" y="336840"/>
                </a:lnTo>
                <a:lnTo>
                  <a:pt x="482540" y="284607"/>
                </a:lnTo>
                <a:lnTo>
                  <a:pt x="519961" y="233656"/>
                </a:lnTo>
                <a:lnTo>
                  <a:pt x="550524" y="185045"/>
                </a:lnTo>
                <a:lnTo>
                  <a:pt x="573684" y="139834"/>
                </a:lnTo>
                <a:lnTo>
                  <a:pt x="588899" y="99082"/>
                </a:lnTo>
                <a:lnTo>
                  <a:pt x="595626" y="63848"/>
                </a:lnTo>
                <a:lnTo>
                  <a:pt x="593321" y="35191"/>
                </a:lnTo>
                <a:lnTo>
                  <a:pt x="581441" y="14172"/>
                </a:lnTo>
                <a:close/>
              </a:path>
            </a:pathLst>
          </a:custGeom>
          <a:ln w="9683">
            <a:solidFill>
              <a:srgbClr val="D7170A"/>
            </a:solidFill>
          </a:ln>
        </p:spPr>
        <p:txBody>
          <a:bodyPr wrap="square" lIns="0" tIns="0" rIns="0" bIns="0" rtlCol="0"/>
          <a:lstStyle/>
          <a:p>
            <a:endParaRPr sz="3567"/>
          </a:p>
        </p:txBody>
      </p:sp>
      <p:sp>
        <p:nvSpPr>
          <p:cNvPr id="37" name="object 37"/>
          <p:cNvSpPr/>
          <p:nvPr/>
        </p:nvSpPr>
        <p:spPr>
          <a:xfrm>
            <a:off x="8037878" y="3285253"/>
            <a:ext cx="850642" cy="850642"/>
          </a:xfrm>
          <a:custGeom>
            <a:avLst/>
            <a:gdLst/>
            <a:ahLst/>
            <a:cxnLst/>
            <a:rect l="l" t="t" r="r" b="b"/>
            <a:pathLst>
              <a:path w="429260" h="429260">
                <a:moveTo>
                  <a:pt x="418517" y="10342"/>
                </a:moveTo>
                <a:lnTo>
                  <a:pt x="397395" y="0"/>
                </a:lnTo>
                <a:lnTo>
                  <a:pt x="367598" y="911"/>
                </a:lnTo>
                <a:lnTo>
                  <a:pt x="330764" y="12262"/>
                </a:lnTo>
                <a:lnTo>
                  <a:pt x="288531" y="33240"/>
                </a:lnTo>
                <a:lnTo>
                  <a:pt x="242535" y="63033"/>
                </a:lnTo>
                <a:lnTo>
                  <a:pt x="194416" y="100827"/>
                </a:lnTo>
                <a:lnTo>
                  <a:pt x="145809" y="145809"/>
                </a:lnTo>
                <a:lnTo>
                  <a:pt x="100827" y="194416"/>
                </a:lnTo>
                <a:lnTo>
                  <a:pt x="63033" y="242535"/>
                </a:lnTo>
                <a:lnTo>
                  <a:pt x="33240" y="288531"/>
                </a:lnTo>
                <a:lnTo>
                  <a:pt x="12262" y="330764"/>
                </a:lnTo>
                <a:lnTo>
                  <a:pt x="911" y="367598"/>
                </a:lnTo>
                <a:lnTo>
                  <a:pt x="0" y="397395"/>
                </a:lnTo>
                <a:lnTo>
                  <a:pt x="10342" y="418517"/>
                </a:lnTo>
                <a:lnTo>
                  <a:pt x="31465" y="428860"/>
                </a:lnTo>
                <a:lnTo>
                  <a:pt x="61262" y="427949"/>
                </a:lnTo>
                <a:lnTo>
                  <a:pt x="98095" y="416597"/>
                </a:lnTo>
                <a:lnTo>
                  <a:pt x="140329" y="395619"/>
                </a:lnTo>
                <a:lnTo>
                  <a:pt x="186324" y="365826"/>
                </a:lnTo>
                <a:lnTo>
                  <a:pt x="234444" y="328032"/>
                </a:lnTo>
                <a:lnTo>
                  <a:pt x="283051" y="283051"/>
                </a:lnTo>
                <a:lnTo>
                  <a:pt x="328032" y="234444"/>
                </a:lnTo>
                <a:lnTo>
                  <a:pt x="365826" y="186324"/>
                </a:lnTo>
                <a:lnTo>
                  <a:pt x="395619" y="140329"/>
                </a:lnTo>
                <a:lnTo>
                  <a:pt x="416597" y="98095"/>
                </a:lnTo>
                <a:lnTo>
                  <a:pt x="427949" y="61262"/>
                </a:lnTo>
                <a:lnTo>
                  <a:pt x="428860" y="31465"/>
                </a:lnTo>
                <a:lnTo>
                  <a:pt x="418517" y="10342"/>
                </a:lnTo>
                <a:close/>
              </a:path>
            </a:pathLst>
          </a:custGeom>
          <a:ln w="9683">
            <a:solidFill>
              <a:srgbClr val="D7170A"/>
            </a:solidFill>
          </a:ln>
        </p:spPr>
        <p:txBody>
          <a:bodyPr wrap="square" lIns="0" tIns="0" rIns="0" bIns="0" rtlCol="0"/>
          <a:lstStyle/>
          <a:p>
            <a:endParaRPr sz="3567"/>
          </a:p>
        </p:txBody>
      </p:sp>
      <p:sp>
        <p:nvSpPr>
          <p:cNvPr id="38" name="object 38"/>
          <p:cNvSpPr/>
          <p:nvPr/>
        </p:nvSpPr>
        <p:spPr>
          <a:xfrm>
            <a:off x="7643388" y="4556777"/>
            <a:ext cx="55367" cy="55367"/>
          </a:xfrm>
          <a:custGeom>
            <a:avLst/>
            <a:gdLst/>
            <a:ahLst/>
            <a:cxnLst/>
            <a:rect l="l" t="t" r="r" b="b"/>
            <a:pathLst>
              <a:path w="27939" h="27939">
                <a:moveTo>
                  <a:pt x="21302" y="0"/>
                </a:moveTo>
                <a:lnTo>
                  <a:pt x="6132" y="0"/>
                </a:lnTo>
                <a:lnTo>
                  <a:pt x="0" y="6164"/>
                </a:lnTo>
                <a:lnTo>
                  <a:pt x="0" y="21302"/>
                </a:lnTo>
                <a:lnTo>
                  <a:pt x="6132" y="27467"/>
                </a:lnTo>
                <a:lnTo>
                  <a:pt x="21302" y="27467"/>
                </a:lnTo>
                <a:lnTo>
                  <a:pt x="27435" y="21302"/>
                </a:lnTo>
                <a:lnTo>
                  <a:pt x="27435" y="6164"/>
                </a:lnTo>
                <a:lnTo>
                  <a:pt x="21302" y="0"/>
                </a:lnTo>
                <a:close/>
              </a:path>
            </a:pathLst>
          </a:custGeom>
          <a:solidFill>
            <a:srgbClr val="000000"/>
          </a:solidFill>
        </p:spPr>
        <p:txBody>
          <a:bodyPr wrap="square" lIns="0" tIns="0" rIns="0" bIns="0" rtlCol="0"/>
          <a:lstStyle/>
          <a:p>
            <a:endParaRPr sz="3567"/>
          </a:p>
        </p:txBody>
      </p:sp>
      <p:sp>
        <p:nvSpPr>
          <p:cNvPr id="39" name="object 39"/>
          <p:cNvSpPr/>
          <p:nvPr/>
        </p:nvSpPr>
        <p:spPr>
          <a:xfrm>
            <a:off x="7643388" y="4556777"/>
            <a:ext cx="55367" cy="55367"/>
          </a:xfrm>
          <a:custGeom>
            <a:avLst/>
            <a:gdLst/>
            <a:ahLst/>
            <a:cxnLst/>
            <a:rect l="l" t="t" r="r" b="b"/>
            <a:pathLst>
              <a:path w="27939" h="27939">
                <a:moveTo>
                  <a:pt x="27435" y="13750"/>
                </a:moveTo>
                <a:lnTo>
                  <a:pt x="27435" y="6164"/>
                </a:lnTo>
                <a:lnTo>
                  <a:pt x="21302" y="0"/>
                </a:lnTo>
                <a:lnTo>
                  <a:pt x="13717" y="0"/>
                </a:lnTo>
                <a:lnTo>
                  <a:pt x="6132" y="0"/>
                </a:lnTo>
                <a:lnTo>
                  <a:pt x="0" y="6164"/>
                </a:lnTo>
                <a:lnTo>
                  <a:pt x="0" y="13750"/>
                </a:lnTo>
                <a:lnTo>
                  <a:pt x="0" y="21302"/>
                </a:lnTo>
                <a:lnTo>
                  <a:pt x="6132" y="27467"/>
                </a:lnTo>
                <a:lnTo>
                  <a:pt x="13717" y="27467"/>
                </a:lnTo>
                <a:lnTo>
                  <a:pt x="21302" y="27467"/>
                </a:lnTo>
                <a:lnTo>
                  <a:pt x="27435" y="21302"/>
                </a:lnTo>
                <a:lnTo>
                  <a:pt x="27435" y="13750"/>
                </a:lnTo>
                <a:close/>
              </a:path>
            </a:pathLst>
          </a:custGeom>
          <a:ln w="3175">
            <a:solidFill>
              <a:srgbClr val="000000"/>
            </a:solidFill>
          </a:ln>
        </p:spPr>
        <p:txBody>
          <a:bodyPr wrap="square" lIns="0" tIns="0" rIns="0" bIns="0" rtlCol="0"/>
          <a:lstStyle/>
          <a:p>
            <a:endParaRPr sz="3567"/>
          </a:p>
        </p:txBody>
      </p:sp>
      <p:sp>
        <p:nvSpPr>
          <p:cNvPr id="40" name="object 40"/>
          <p:cNvSpPr txBox="1"/>
          <p:nvPr/>
        </p:nvSpPr>
        <p:spPr>
          <a:xfrm>
            <a:off x="7086158" y="4439856"/>
            <a:ext cx="580099" cy="211018"/>
          </a:xfrm>
          <a:prstGeom prst="rect">
            <a:avLst/>
          </a:prstGeom>
        </p:spPr>
        <p:txBody>
          <a:bodyPr vert="horz" wrap="square" lIns="0" tIns="27684" rIns="0" bIns="0" rtlCol="0">
            <a:spAutoFit/>
          </a:bodyPr>
          <a:lstStyle/>
          <a:p>
            <a:pPr marL="75503">
              <a:spcBef>
                <a:spcPts val="218"/>
              </a:spcBef>
            </a:pPr>
            <a:r>
              <a:rPr sz="1784" b="1" i="1" spc="-14" baseline="9259" dirty="0">
                <a:latin typeface="Arial"/>
                <a:cs typeface="Arial"/>
              </a:rPr>
              <a:t>β</a:t>
            </a:r>
            <a:r>
              <a:rPr sz="793" spc="-10" dirty="0">
                <a:latin typeface="Arial"/>
                <a:cs typeface="Arial"/>
              </a:rPr>
              <a:t>LASSO</a:t>
            </a:r>
            <a:endParaRPr sz="793">
              <a:latin typeface="Arial"/>
              <a:cs typeface="Arial"/>
            </a:endParaRPr>
          </a:p>
        </p:txBody>
      </p:sp>
      <p:sp>
        <p:nvSpPr>
          <p:cNvPr id="41" name="object 41"/>
          <p:cNvSpPr txBox="1"/>
          <p:nvPr/>
        </p:nvSpPr>
        <p:spPr>
          <a:xfrm>
            <a:off x="2003195" y="5490319"/>
            <a:ext cx="5023328" cy="1202752"/>
          </a:xfrm>
          <a:prstGeom prst="rect">
            <a:avLst/>
          </a:prstGeom>
        </p:spPr>
        <p:txBody>
          <a:bodyPr vert="horz" wrap="square" lIns="0" tIns="152260" rIns="0" bIns="0" rtlCol="0">
            <a:spAutoFit/>
          </a:bodyPr>
          <a:lstStyle/>
          <a:p>
            <a:pPr marL="361253" indent="-285750">
              <a:spcBef>
                <a:spcPts val="1199"/>
              </a:spcBef>
              <a:buFont typeface="Arial" panose="020B0604020202020204" pitchFamily="34" charset="0"/>
              <a:buChar char="•"/>
            </a:pPr>
            <a:r>
              <a:rPr spc="20" dirty="0">
                <a:cs typeface="Arial"/>
              </a:rPr>
              <a:t>Objective function </a:t>
            </a:r>
            <a:r>
              <a:rPr i="1" spc="40" dirty="0">
                <a:cs typeface="Arial"/>
              </a:rPr>
              <a:t>RSS </a:t>
            </a:r>
            <a:r>
              <a:rPr spc="30" dirty="0">
                <a:cs typeface="Arial"/>
              </a:rPr>
              <a:t>as contours </a:t>
            </a:r>
            <a:r>
              <a:rPr spc="20" dirty="0">
                <a:cs typeface="Arial"/>
              </a:rPr>
              <a:t>in</a:t>
            </a:r>
            <a:r>
              <a:rPr spc="327" dirty="0">
                <a:cs typeface="Arial"/>
              </a:rPr>
              <a:t> </a:t>
            </a:r>
            <a:r>
              <a:rPr spc="30" dirty="0">
                <a:solidFill>
                  <a:srgbClr val="D8170B"/>
                </a:solidFill>
                <a:cs typeface="Arial"/>
              </a:rPr>
              <a:t>red</a:t>
            </a:r>
            <a:endParaRPr dirty="0">
              <a:cs typeface="Arial"/>
            </a:endParaRPr>
          </a:p>
          <a:p>
            <a:pPr marL="361253" indent="-285750">
              <a:spcBef>
                <a:spcPts val="1021"/>
              </a:spcBef>
              <a:buFont typeface="Arial" panose="020B0604020202020204" pitchFamily="34" charset="0"/>
              <a:buChar char="•"/>
            </a:pPr>
            <a:r>
              <a:rPr spc="20" dirty="0">
                <a:cs typeface="Arial"/>
              </a:rPr>
              <a:t>Constraints (</a:t>
            </a:r>
            <a:r>
              <a:rPr spc="20" dirty="0">
                <a:solidFill>
                  <a:srgbClr val="1F598C"/>
                </a:solidFill>
                <a:cs typeface="Arial"/>
              </a:rPr>
              <a:t>blue</a:t>
            </a:r>
            <a:r>
              <a:rPr spc="20" dirty="0">
                <a:cs typeface="Arial"/>
              </a:rPr>
              <a:t>) in </a:t>
            </a:r>
            <a:r>
              <a:rPr spc="30" dirty="0">
                <a:cs typeface="Arial"/>
              </a:rPr>
              <a:t>2</a:t>
            </a:r>
            <a:r>
              <a:rPr spc="-367" dirty="0">
                <a:cs typeface="Arial"/>
              </a:rPr>
              <a:t> </a:t>
            </a:r>
            <a:r>
              <a:rPr spc="30" dirty="0">
                <a:cs typeface="Arial"/>
              </a:rPr>
              <a:t>dimensions</a:t>
            </a:r>
            <a:endParaRPr dirty="0">
              <a:cs typeface="Arial"/>
            </a:endParaRPr>
          </a:p>
          <a:p>
            <a:pPr marL="361253" indent="-285750">
              <a:spcBef>
                <a:spcPts val="723"/>
              </a:spcBef>
              <a:buFont typeface="Arial" panose="020B0604020202020204" pitchFamily="34" charset="0"/>
              <a:buChar char="•"/>
            </a:pPr>
            <a:r>
              <a:rPr spc="20" dirty="0">
                <a:cs typeface="Arial"/>
              </a:rPr>
              <a:t>Intersection </a:t>
            </a:r>
            <a:r>
              <a:rPr spc="30" dirty="0">
                <a:cs typeface="Arial"/>
              </a:rPr>
              <a:t>occurs </a:t>
            </a:r>
            <a:r>
              <a:rPr spc="20" dirty="0">
                <a:cs typeface="Arial"/>
              </a:rPr>
              <a:t>at </a:t>
            </a:r>
            <a:r>
              <a:rPr i="1" spc="20" dirty="0">
                <a:cs typeface="Calibri"/>
              </a:rPr>
              <a:t>β</a:t>
            </a:r>
            <a:r>
              <a:rPr spc="30" baseline="-11904" dirty="0">
                <a:cs typeface="Arial"/>
              </a:rPr>
              <a:t>1 </a:t>
            </a:r>
            <a:r>
              <a:rPr spc="-59" dirty="0">
                <a:cs typeface="Lucida Sans Unicode"/>
              </a:rPr>
              <a:t>= </a:t>
            </a:r>
            <a:r>
              <a:rPr spc="30" dirty="0">
                <a:cs typeface="Arial"/>
              </a:rPr>
              <a:t>0 </a:t>
            </a:r>
            <a:r>
              <a:rPr dirty="0">
                <a:cs typeface="Arial"/>
              </a:rPr>
              <a:t>for</a:t>
            </a:r>
            <a:r>
              <a:rPr spc="317" dirty="0">
                <a:cs typeface="Arial"/>
              </a:rPr>
              <a:t> </a:t>
            </a:r>
            <a:r>
              <a:rPr spc="40" dirty="0">
                <a:cs typeface="Arial"/>
              </a:rPr>
              <a:t>LASSO</a:t>
            </a:r>
            <a:endParaRPr dirty="0">
              <a:cs typeface="Arial"/>
            </a:endParaRPr>
          </a:p>
        </p:txBody>
      </p:sp>
      <p:pic>
        <p:nvPicPr>
          <p:cNvPr id="40962" name="Picture 2" descr="Image result for rutgers university logo">
            <a:extLst>
              <a:ext uri="{FF2B5EF4-FFF2-40B4-BE49-F238E27FC236}">
                <a16:creationId xmlns:a16="http://schemas.microsoft.com/office/drawing/2014/main" id="{3C852F15-6419-4F16-B082-BEDF57866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6675" y="229367"/>
            <a:ext cx="4703631"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20" dirty="0"/>
              <a:t>CASE</a:t>
            </a:r>
            <a:r>
              <a:rPr lang="en-US" b="1" spc="-139" dirty="0"/>
              <a:t> </a:t>
            </a:r>
            <a:r>
              <a:rPr lang="en-US" b="1" spc="-10" dirty="0"/>
              <a:t>STUDY</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spcBef>
                <a:spcPts val="70"/>
              </a:spcBef>
            </a:pPr>
            <a:fld id="{81D60167-4931-47E6-BA6A-407CBD079E47}" type="slidenum">
              <a:rPr lang="en-IN" smtClean="0"/>
              <a:pPr marL="25400">
                <a:spcBef>
                  <a:spcPts val="70"/>
                </a:spcBef>
              </a:pPr>
              <a:t>39</a:t>
            </a:fld>
            <a:endParaRPr dirty="0"/>
          </a:p>
        </p:txBody>
      </p:sp>
      <p:sp>
        <p:nvSpPr>
          <p:cNvPr id="3" name="object 3"/>
          <p:cNvSpPr/>
          <p:nvPr/>
        </p:nvSpPr>
        <p:spPr>
          <a:xfrm>
            <a:off x="2358780" y="1582952"/>
            <a:ext cx="7877262" cy="2125351"/>
          </a:xfrm>
          <a:custGeom>
            <a:avLst/>
            <a:gdLst/>
            <a:ahLst/>
            <a:cxnLst/>
            <a:rect l="l" t="t" r="r" b="b"/>
            <a:pathLst>
              <a:path w="3975100" h="1072514">
                <a:moveTo>
                  <a:pt x="0" y="1072248"/>
                </a:moveTo>
                <a:lnTo>
                  <a:pt x="3974820" y="1072248"/>
                </a:lnTo>
                <a:lnTo>
                  <a:pt x="3974820" y="0"/>
                </a:lnTo>
                <a:lnTo>
                  <a:pt x="0" y="0"/>
                </a:lnTo>
                <a:lnTo>
                  <a:pt x="0" y="1072248"/>
                </a:lnTo>
                <a:close/>
              </a:path>
            </a:pathLst>
          </a:custGeom>
          <a:solidFill>
            <a:srgbClr val="F7F7F7"/>
          </a:solidFill>
        </p:spPr>
        <p:txBody>
          <a:bodyPr wrap="square" lIns="0" tIns="0" rIns="0" bIns="0" rtlCol="0"/>
          <a:lstStyle/>
          <a:p>
            <a:endParaRPr sz="3567"/>
          </a:p>
        </p:txBody>
      </p:sp>
      <p:sp>
        <p:nvSpPr>
          <p:cNvPr id="4" name="object 4"/>
          <p:cNvSpPr txBox="1"/>
          <p:nvPr/>
        </p:nvSpPr>
        <p:spPr>
          <a:xfrm>
            <a:off x="1955958" y="975722"/>
            <a:ext cx="8865066" cy="4482723"/>
          </a:xfrm>
          <a:prstGeom prst="rect">
            <a:avLst/>
          </a:prstGeom>
        </p:spPr>
        <p:txBody>
          <a:bodyPr vert="horz" wrap="square" lIns="0" tIns="86826" rIns="0" bIns="0" rtlCol="0">
            <a:spAutoFit/>
          </a:bodyPr>
          <a:lstStyle/>
          <a:p>
            <a:pPr marL="201341">
              <a:spcBef>
                <a:spcPts val="684"/>
              </a:spcBef>
            </a:pPr>
            <a:r>
              <a:rPr sz="2800" b="1" spc="30" dirty="0">
                <a:cs typeface="Arial"/>
              </a:rPr>
              <a:t>Example</a:t>
            </a:r>
            <a:endParaRPr lang="en-US" sz="2800" b="1" dirty="0">
              <a:cs typeface="Arial"/>
            </a:endParaRPr>
          </a:p>
          <a:p>
            <a:pPr marL="544241" indent="-342900">
              <a:spcBef>
                <a:spcPts val="684"/>
              </a:spcBef>
              <a:buFont typeface="Arial" panose="020B0604020202020204" pitchFamily="34" charset="0"/>
              <a:buChar char="•"/>
            </a:pPr>
            <a:r>
              <a:rPr spc="30" dirty="0">
                <a:cs typeface="Arial"/>
              </a:rPr>
              <a:t>Comparison </a:t>
            </a:r>
            <a:r>
              <a:rPr spc="20" dirty="0">
                <a:cs typeface="Arial"/>
              </a:rPr>
              <a:t>to </a:t>
            </a:r>
            <a:r>
              <a:rPr spc="40" dirty="0">
                <a:cs typeface="Arial"/>
              </a:rPr>
              <a:t>OLS</a:t>
            </a:r>
            <a:r>
              <a:rPr spc="-347" dirty="0">
                <a:cs typeface="Arial"/>
              </a:rPr>
              <a:t> </a:t>
            </a:r>
            <a:r>
              <a:rPr spc="20" dirty="0">
                <a:cs typeface="Arial"/>
              </a:rPr>
              <a:t>estimator</a:t>
            </a:r>
            <a:endParaRPr dirty="0">
              <a:cs typeface="Arial"/>
            </a:endParaRPr>
          </a:p>
          <a:p>
            <a:pPr marL="749994">
              <a:spcBef>
                <a:spcPts val="1149"/>
              </a:spcBef>
            </a:pPr>
            <a:r>
              <a:rPr spc="-10" dirty="0">
                <a:solidFill>
                  <a:srgbClr val="575757"/>
                </a:solidFill>
                <a:cs typeface="Courier New"/>
              </a:rPr>
              <a:t>lm.ols </a:t>
            </a:r>
            <a:r>
              <a:rPr spc="-10" dirty="0">
                <a:solidFill>
                  <a:srgbClr val="AF5A64"/>
                </a:solidFill>
                <a:cs typeface="Courier New"/>
              </a:rPr>
              <a:t>&lt;- </a:t>
            </a:r>
            <a:r>
              <a:rPr b="1" spc="-10" dirty="0">
                <a:solidFill>
                  <a:srgbClr val="BB5A64"/>
                </a:solidFill>
                <a:cs typeface="Courier New"/>
              </a:rPr>
              <a:t>lm</a:t>
            </a:r>
            <a:r>
              <a:rPr spc="-10" dirty="0">
                <a:solidFill>
                  <a:srgbClr val="575757"/>
                </a:solidFill>
                <a:cs typeface="Courier New"/>
              </a:rPr>
              <a:t>(y.train </a:t>
            </a:r>
            <a:r>
              <a:rPr spc="-10" dirty="0">
                <a:cs typeface="Courier New"/>
              </a:rPr>
              <a:t>~</a:t>
            </a:r>
            <a:r>
              <a:rPr spc="-20" dirty="0">
                <a:cs typeface="Courier New"/>
              </a:rPr>
              <a:t> </a:t>
            </a:r>
            <a:r>
              <a:rPr spc="-10" dirty="0">
                <a:solidFill>
                  <a:srgbClr val="575757"/>
                </a:solidFill>
                <a:cs typeface="Courier New"/>
              </a:rPr>
              <a:t>x.train)</a:t>
            </a:r>
            <a:endParaRPr dirty="0">
              <a:cs typeface="Courier New"/>
            </a:endParaRPr>
          </a:p>
          <a:p>
            <a:pPr>
              <a:spcBef>
                <a:spcPts val="40"/>
              </a:spcBef>
            </a:pPr>
            <a:endParaRPr dirty="0">
              <a:cs typeface="Times New Roman"/>
            </a:endParaRPr>
          </a:p>
          <a:p>
            <a:pPr marL="749994"/>
            <a:r>
              <a:rPr i="1" spc="-10" dirty="0">
                <a:solidFill>
                  <a:srgbClr val="AC94AE"/>
                </a:solidFill>
                <a:cs typeface="Courier New"/>
              </a:rPr>
              <a:t># Workaround as predict.lm only accepts a</a:t>
            </a:r>
            <a:r>
              <a:rPr i="1" spc="10" dirty="0">
                <a:solidFill>
                  <a:srgbClr val="AC94AE"/>
                </a:solidFill>
                <a:cs typeface="Courier New"/>
              </a:rPr>
              <a:t> </a:t>
            </a:r>
            <a:r>
              <a:rPr i="1" spc="-10" dirty="0">
                <a:solidFill>
                  <a:srgbClr val="AC94AE"/>
                </a:solidFill>
                <a:cs typeface="Courier New"/>
              </a:rPr>
              <a:t>data.frame</a:t>
            </a:r>
            <a:endParaRPr dirty="0">
              <a:cs typeface="Courier New"/>
            </a:endParaRPr>
          </a:p>
          <a:p>
            <a:pPr marL="749994">
              <a:spcBef>
                <a:spcPts val="30"/>
              </a:spcBef>
              <a:tabLst>
                <a:tab pos="2510467" algn="l"/>
              </a:tabLst>
            </a:pPr>
            <a:r>
              <a:rPr spc="-10" dirty="0">
                <a:solidFill>
                  <a:srgbClr val="575757"/>
                </a:solidFill>
                <a:cs typeface="Courier New"/>
              </a:rPr>
              <a:t>pred.ols</a:t>
            </a:r>
            <a:r>
              <a:rPr spc="10" dirty="0">
                <a:solidFill>
                  <a:srgbClr val="575757"/>
                </a:solidFill>
                <a:cs typeface="Courier New"/>
              </a:rPr>
              <a:t> </a:t>
            </a:r>
            <a:r>
              <a:rPr spc="-10" dirty="0">
                <a:solidFill>
                  <a:srgbClr val="AF5A64"/>
                </a:solidFill>
                <a:cs typeface="Courier New"/>
              </a:rPr>
              <a:t>&lt;-	</a:t>
            </a:r>
            <a:r>
              <a:rPr b="1" spc="-10" dirty="0">
                <a:solidFill>
                  <a:srgbClr val="BB5A64"/>
                </a:solidFill>
                <a:cs typeface="Courier New"/>
              </a:rPr>
              <a:t>predict</a:t>
            </a:r>
            <a:r>
              <a:rPr spc="-10" dirty="0">
                <a:solidFill>
                  <a:srgbClr val="575757"/>
                </a:solidFill>
                <a:cs typeface="Courier New"/>
              </a:rPr>
              <a:t>(lm.ols,</a:t>
            </a:r>
            <a:r>
              <a:rPr spc="30" dirty="0">
                <a:solidFill>
                  <a:srgbClr val="575757"/>
                </a:solidFill>
                <a:cs typeface="Courier New"/>
              </a:rPr>
              <a:t> </a:t>
            </a:r>
            <a:r>
              <a:rPr b="1" spc="-10" dirty="0">
                <a:solidFill>
                  <a:srgbClr val="BB5A64"/>
                </a:solidFill>
                <a:cs typeface="Courier New"/>
              </a:rPr>
              <a:t>data.frame</a:t>
            </a:r>
            <a:r>
              <a:rPr spc="-10" dirty="0">
                <a:solidFill>
                  <a:srgbClr val="575757"/>
                </a:solidFill>
                <a:cs typeface="Courier New"/>
              </a:rPr>
              <a:t>(</a:t>
            </a:r>
            <a:r>
              <a:rPr spc="-10" dirty="0">
                <a:solidFill>
                  <a:srgbClr val="54AA54"/>
                </a:solidFill>
                <a:cs typeface="Courier New"/>
              </a:rPr>
              <a:t>x.train</a:t>
            </a:r>
            <a:r>
              <a:rPr spc="-10" dirty="0">
                <a:solidFill>
                  <a:srgbClr val="575757"/>
                </a:solidFill>
                <a:cs typeface="Courier New"/>
              </a:rPr>
              <a:t>=</a:t>
            </a:r>
            <a:r>
              <a:rPr b="1" spc="-10" dirty="0">
                <a:solidFill>
                  <a:srgbClr val="BB5A64"/>
                </a:solidFill>
                <a:cs typeface="Courier New"/>
              </a:rPr>
              <a:t>I</a:t>
            </a:r>
            <a:r>
              <a:rPr spc="-10" dirty="0">
                <a:solidFill>
                  <a:srgbClr val="575757"/>
                </a:solidFill>
                <a:cs typeface="Courier New"/>
              </a:rPr>
              <a:t>(x.test)))</a:t>
            </a:r>
            <a:endParaRPr dirty="0">
              <a:cs typeface="Courier New"/>
            </a:endParaRPr>
          </a:p>
          <a:p>
            <a:pPr marL="749994" marR="3089322">
              <a:lnSpc>
                <a:spcPct val="156800"/>
              </a:lnSpc>
              <a:spcBef>
                <a:spcPts val="991"/>
              </a:spcBef>
            </a:pPr>
            <a:r>
              <a:rPr b="1" spc="-10" dirty="0">
                <a:solidFill>
                  <a:srgbClr val="BB5A64"/>
                </a:solidFill>
                <a:cs typeface="Courier New"/>
              </a:rPr>
              <a:t>mean</a:t>
            </a:r>
            <a:r>
              <a:rPr spc="-10" dirty="0">
                <a:solidFill>
                  <a:srgbClr val="575757"/>
                </a:solidFill>
                <a:cs typeface="Courier New"/>
              </a:rPr>
              <a:t>(</a:t>
            </a:r>
            <a:r>
              <a:rPr b="1" spc="-10" dirty="0">
                <a:solidFill>
                  <a:srgbClr val="BB5A64"/>
                </a:solidFill>
                <a:cs typeface="Courier New"/>
              </a:rPr>
              <a:t>abs</a:t>
            </a:r>
            <a:r>
              <a:rPr spc="-10" dirty="0">
                <a:solidFill>
                  <a:srgbClr val="575757"/>
                </a:solidFill>
                <a:cs typeface="Courier New"/>
              </a:rPr>
              <a:t>((y.test </a:t>
            </a:r>
            <a:r>
              <a:rPr spc="-10" dirty="0">
                <a:cs typeface="Courier New"/>
              </a:rPr>
              <a:t>- </a:t>
            </a:r>
            <a:r>
              <a:rPr spc="-10" dirty="0">
                <a:solidFill>
                  <a:srgbClr val="575757"/>
                </a:solidFill>
                <a:cs typeface="Courier New"/>
              </a:rPr>
              <a:t>pred.ols)</a:t>
            </a:r>
            <a:r>
              <a:rPr spc="-10" dirty="0">
                <a:cs typeface="Courier New"/>
              </a:rPr>
              <a:t>/</a:t>
            </a:r>
            <a:r>
              <a:rPr spc="-10" dirty="0">
                <a:solidFill>
                  <a:srgbClr val="575757"/>
                </a:solidFill>
                <a:cs typeface="Courier New"/>
              </a:rPr>
              <a:t>y.test))  ## [1]</a:t>
            </a:r>
            <a:r>
              <a:rPr spc="-30" dirty="0">
                <a:solidFill>
                  <a:srgbClr val="575757"/>
                </a:solidFill>
                <a:cs typeface="Courier New"/>
              </a:rPr>
              <a:t> </a:t>
            </a:r>
            <a:r>
              <a:rPr spc="-10" dirty="0">
                <a:solidFill>
                  <a:srgbClr val="575757"/>
                </a:solidFill>
                <a:cs typeface="Courier New"/>
              </a:rPr>
              <a:t>0.6352089</a:t>
            </a:r>
            <a:endParaRPr dirty="0">
              <a:cs typeface="Courier New"/>
            </a:endParaRPr>
          </a:p>
          <a:p>
            <a:pPr marL="456790"/>
            <a:endParaRPr lang="en-US" dirty="0">
              <a:cs typeface="Times New Roman"/>
            </a:endParaRPr>
          </a:p>
          <a:p>
            <a:pPr marL="742540" indent="-285750">
              <a:buFont typeface="Arial" panose="020B0604020202020204" pitchFamily="34" charset="0"/>
              <a:buChar char="•"/>
            </a:pPr>
            <a:r>
              <a:rPr spc="30" dirty="0">
                <a:cs typeface="Arial"/>
              </a:rPr>
              <a:t>Comparison</a:t>
            </a:r>
            <a:endParaRPr dirty="0">
              <a:cs typeface="Arial"/>
            </a:endParaRPr>
          </a:p>
          <a:p>
            <a:pPr marL="3115748" marR="1954263" indent="-7550">
              <a:lnSpc>
                <a:spcPct val="118900"/>
              </a:lnSpc>
              <a:spcBef>
                <a:spcPts val="367"/>
              </a:spcBef>
              <a:tabLst>
                <a:tab pos="3904752" algn="l"/>
                <a:tab pos="4596860" algn="l"/>
                <a:tab pos="6070423" algn="l"/>
                <a:tab pos="6241562" algn="l"/>
              </a:tabLst>
            </a:pPr>
            <a:r>
              <a:rPr spc="40" dirty="0">
                <a:cs typeface="Arial"/>
              </a:rPr>
              <a:t>OLS	</a:t>
            </a:r>
            <a:r>
              <a:rPr spc="30" dirty="0">
                <a:cs typeface="Arial"/>
              </a:rPr>
              <a:t>Ridge</a:t>
            </a:r>
            <a:r>
              <a:rPr spc="10" dirty="0">
                <a:cs typeface="Arial"/>
              </a:rPr>
              <a:t> </a:t>
            </a:r>
            <a:r>
              <a:rPr spc="20" dirty="0">
                <a:cs typeface="Arial"/>
              </a:rPr>
              <a:t>re</a:t>
            </a:r>
            <a:r>
              <a:rPr spc="10" dirty="0">
                <a:cs typeface="Arial"/>
              </a:rPr>
              <a:t>g</a:t>
            </a:r>
            <a:r>
              <a:rPr spc="20" dirty="0">
                <a:cs typeface="Arial"/>
              </a:rPr>
              <a:t>ression</a:t>
            </a:r>
            <a:r>
              <a:rPr dirty="0">
                <a:cs typeface="Arial"/>
              </a:rPr>
              <a:t>	</a:t>
            </a:r>
            <a:r>
              <a:rPr spc="30" dirty="0">
                <a:cs typeface="Arial"/>
              </a:rPr>
              <a:t>LASSO  0.64		0.68		0.63</a:t>
            </a:r>
            <a:endParaRPr dirty="0">
              <a:cs typeface="Arial"/>
            </a:endParaRPr>
          </a:p>
          <a:p>
            <a:pPr marL="799690" indent="-342900">
              <a:spcBef>
                <a:spcPts val="1893"/>
              </a:spcBef>
              <a:buFont typeface="Arial" panose="020B0604020202020204" pitchFamily="34" charset="0"/>
              <a:buChar char="•"/>
            </a:pPr>
            <a:r>
              <a:rPr spc="30" dirty="0">
                <a:cs typeface="Arial"/>
              </a:rPr>
              <a:t>Here: </a:t>
            </a:r>
            <a:r>
              <a:rPr spc="40" dirty="0">
                <a:cs typeface="Arial"/>
              </a:rPr>
              <a:t>LASSO </a:t>
            </a:r>
            <a:r>
              <a:rPr spc="30" dirty="0">
                <a:cs typeface="Arial"/>
              </a:rPr>
              <a:t>can </a:t>
            </a:r>
            <a:r>
              <a:rPr spc="20" dirty="0">
                <a:cs typeface="Arial"/>
              </a:rPr>
              <a:t>outperform </a:t>
            </a:r>
            <a:r>
              <a:rPr spc="40" dirty="0">
                <a:cs typeface="Arial"/>
              </a:rPr>
              <a:t>OLS </a:t>
            </a:r>
            <a:r>
              <a:rPr spc="20" dirty="0">
                <a:cs typeface="Arial"/>
              </a:rPr>
              <a:t>with </a:t>
            </a:r>
            <a:r>
              <a:rPr dirty="0">
                <a:cs typeface="Arial"/>
              </a:rPr>
              <a:t>fewer</a:t>
            </a:r>
            <a:r>
              <a:rPr spc="-287" dirty="0">
                <a:cs typeface="Arial"/>
              </a:rPr>
              <a:t> </a:t>
            </a:r>
            <a:r>
              <a:rPr spc="20" dirty="0">
                <a:cs typeface="Arial"/>
              </a:rPr>
              <a:t>predictors</a:t>
            </a:r>
            <a:endParaRPr dirty="0">
              <a:cs typeface="Arial"/>
            </a:endParaRPr>
          </a:p>
        </p:txBody>
      </p:sp>
      <p:pic>
        <p:nvPicPr>
          <p:cNvPr id="9" name="Picture 2" descr="Image result for rutgers university logo">
            <a:extLst>
              <a:ext uri="{FF2B5EF4-FFF2-40B4-BE49-F238E27FC236}">
                <a16:creationId xmlns:a16="http://schemas.microsoft.com/office/drawing/2014/main" id="{8D8731E0-5BE3-4F24-A81D-711AF4457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954B21-B372-4CD6-9B4F-9987BCBC5C9A}"/>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kern="1200" dirty="0">
                <a:solidFill>
                  <a:schemeClr val="tx1"/>
                </a:solidFill>
                <a:latin typeface="+mj-lt"/>
                <a:ea typeface="+mj-ea"/>
                <a:cs typeface="+mj-cs"/>
              </a:rPr>
              <a:t>SIMPLE LINEAR REGRESSION</a:t>
            </a:r>
          </a:p>
        </p:txBody>
      </p:sp>
      <p:graphicFrame>
        <p:nvGraphicFramePr>
          <p:cNvPr id="18" name="TextBox 3">
            <a:extLst>
              <a:ext uri="{FF2B5EF4-FFF2-40B4-BE49-F238E27FC236}">
                <a16:creationId xmlns:a16="http://schemas.microsoft.com/office/drawing/2014/main" id="{C7E62BC6-05A5-4E8E-8ADF-280A0D8A3593}"/>
              </a:ext>
            </a:extLst>
          </p:cNvPr>
          <p:cNvGraphicFramePr/>
          <p:nvPr>
            <p:extLst>
              <p:ext uri="{D42A27DB-BD31-4B8C-83A1-F6EECF244321}">
                <p14:modId xmlns:p14="http://schemas.microsoft.com/office/powerpoint/2010/main" val="193918994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 name="Picture 2" descr="Image result for rutgers university logo">
            <a:extLst>
              <a:ext uri="{FF2B5EF4-FFF2-40B4-BE49-F238E27FC236}">
                <a16:creationId xmlns:a16="http://schemas.microsoft.com/office/drawing/2014/main" id="{122C25F6-86E7-4BBF-BA47-95E6584CBD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239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9686DB-D8BF-47D2-A2D3-A224DD474B05}"/>
              </a:ext>
            </a:extLst>
          </p:cNvPr>
          <p:cNvSpPr>
            <a:spLocks noGrp="1"/>
          </p:cNvSpPr>
          <p:nvPr>
            <p:ph type="title"/>
          </p:nvPr>
        </p:nvSpPr>
        <p:spPr>
          <a:xfrm>
            <a:off x="621792" y="1161288"/>
            <a:ext cx="3602736" cy="4526280"/>
          </a:xfrm>
        </p:spPr>
        <p:txBody>
          <a:bodyPr>
            <a:normAutofit/>
          </a:bodyPr>
          <a:lstStyle/>
          <a:p>
            <a:r>
              <a:rPr lang="en-US" b="1" dirty="0"/>
              <a:t>LASSO REGRESSION	</a:t>
            </a:r>
            <a:endParaRPr lang="en-IN" b="1" dirty="0"/>
          </a:p>
        </p:txBody>
      </p:sp>
      <p:sp>
        <p:nvSpPr>
          <p:cNvPr id="17" name="Rectangle 1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E63FF5-EBE3-486B-8ADB-D0D1583CBA0E}"/>
              </a:ext>
            </a:extLst>
          </p:cNvPr>
          <p:cNvSpPr>
            <a:spLocks noGrp="1"/>
          </p:cNvSpPr>
          <p:nvPr>
            <p:ph idx="1"/>
          </p:nvPr>
        </p:nvSpPr>
        <p:spPr>
          <a:xfrm>
            <a:off x="5434149" y="932688"/>
            <a:ext cx="5916603" cy="4992624"/>
          </a:xfrm>
        </p:spPr>
        <p:txBody>
          <a:bodyPr anchor="ctr">
            <a:normAutofit/>
          </a:bodyPr>
          <a:lstStyle/>
          <a:p>
            <a:r>
              <a:rPr lang="en-US" sz="1700" dirty="0"/>
              <a:t>Lasso is another extension built on regularized linear regression, but with a small twist. The loss function of Lasso is in the form:</a:t>
            </a:r>
          </a:p>
          <a:p>
            <a:pPr marL="1828800" lvl="4" indent="0">
              <a:buNone/>
            </a:pPr>
            <a:endParaRPr lang="en-US" altLang="en-US" sz="1700" dirty="0"/>
          </a:p>
          <a:p>
            <a:pPr marL="1828800" lvl="4" indent="0">
              <a:buNone/>
            </a:pPr>
            <a:endParaRPr lang="en-US" altLang="en-US" sz="2000" dirty="0"/>
          </a:p>
          <a:p>
            <a:pPr marL="1828800" lvl="4" indent="0">
              <a:buNone/>
            </a:pPr>
            <a:r>
              <a:rPr lang="en-US" altLang="en-US" sz="2000" b="1" dirty="0"/>
              <a:t>L = ∑( </a:t>
            </a:r>
            <a:r>
              <a:rPr lang="en-US" altLang="en-US" sz="2000" b="1" dirty="0" err="1"/>
              <a:t>Ŷ</a:t>
            </a:r>
            <a:r>
              <a:rPr kumimoji="0" lang="en-US" altLang="en-US" sz="2000" b="1" i="0" u="none" strike="noStrike" cap="none" normalizeH="0" baseline="-30000" dirty="0" err="1">
                <a:ln>
                  <a:noFill/>
                </a:ln>
                <a:effectLst/>
              </a:rPr>
              <a:t>i</a:t>
            </a:r>
            <a:r>
              <a:rPr lang="en-US" altLang="en-US" sz="2000" b="1" dirty="0"/>
              <a:t>– Y</a:t>
            </a:r>
            <a:r>
              <a:rPr kumimoji="0" lang="en-US" altLang="en-US" sz="2000" b="1" i="0" u="none" strike="noStrike" cap="none" normalizeH="0" baseline="-30000" dirty="0">
                <a:ln>
                  <a:noFill/>
                </a:ln>
                <a:effectLst/>
              </a:rPr>
              <a:t>i</a:t>
            </a:r>
            <a:r>
              <a:rPr lang="en-US" altLang="en-US" sz="2000" b="1" dirty="0"/>
              <a:t>)</a:t>
            </a:r>
            <a:r>
              <a:rPr kumimoji="0" lang="en-US" altLang="en-US" sz="2000" b="1" i="0" u="none" strike="noStrike" cap="none" normalizeH="0" baseline="30000" dirty="0">
                <a:ln>
                  <a:noFill/>
                </a:ln>
                <a:effectLst/>
              </a:rPr>
              <a:t>2</a:t>
            </a:r>
            <a:r>
              <a:rPr lang="en-US" altLang="en-US" sz="2000" b="1" dirty="0"/>
              <a:t> + λ∑ |β|</a:t>
            </a:r>
          </a:p>
          <a:p>
            <a:pPr marL="1828800" lvl="4" indent="0">
              <a:buNone/>
            </a:pPr>
            <a:endParaRPr lang="en-US" sz="1700" dirty="0"/>
          </a:p>
          <a:p>
            <a:pPr marL="1828800" lvl="4" indent="0">
              <a:buNone/>
            </a:pPr>
            <a:endParaRPr lang="en-US" sz="1700" dirty="0"/>
          </a:p>
          <a:p>
            <a:pPr marL="1828800" lvl="4" indent="0">
              <a:buNone/>
            </a:pPr>
            <a:r>
              <a:rPr lang="en-US" sz="1700" dirty="0"/>
              <a:t>The only difference from Ridge regression is that the regularization term is in absolute value. But this difference has a huge impact on the trade-off we’ve discussed before. Lasso method overcomes the disadvantage of Ridge regression by not only punishing high values of the coefficients β but actually setting them to zero if they are not relevant. Therefore, you might end up with fewer features included in the model than you started with, which is a huge advantage.</a:t>
            </a:r>
            <a:endParaRPr lang="en-IN" sz="1700" dirty="0"/>
          </a:p>
        </p:txBody>
      </p:sp>
      <p:sp>
        <p:nvSpPr>
          <p:cNvPr id="6" name="Rectangle 3">
            <a:extLst>
              <a:ext uri="{FF2B5EF4-FFF2-40B4-BE49-F238E27FC236}">
                <a16:creationId xmlns:a16="http://schemas.microsoft.com/office/drawing/2014/main" id="{49B799F7-3B23-4B22-97C4-5E5272A58C8B}"/>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pic>
        <p:nvPicPr>
          <p:cNvPr id="9" name="Picture 2" descr="Image result for rutgers university logo">
            <a:extLst>
              <a:ext uri="{FF2B5EF4-FFF2-40B4-BE49-F238E27FC236}">
                <a16:creationId xmlns:a16="http://schemas.microsoft.com/office/drawing/2014/main" id="{D75B3A49-C887-48BB-BC0A-7C5E4D4B5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0791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218" name="Picture 2" descr="https://codingstartups.com/wp-content/uploads/2017/08/lasso.png">
            <a:extLst>
              <a:ext uri="{FF2B5EF4-FFF2-40B4-BE49-F238E27FC236}">
                <a16:creationId xmlns:a16="http://schemas.microsoft.com/office/drawing/2014/main" id="{FC66AD9F-2C0A-495D-BCE0-C2652395D8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29722" y="1140423"/>
            <a:ext cx="6573530" cy="557106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FF619DC0-A157-49ED-B8DB-7BFEE81A48DC}"/>
              </a:ext>
            </a:extLst>
          </p:cNvPr>
          <p:cNvSpPr txBox="1">
            <a:spLocks noGrp="1"/>
          </p:cNvSpPr>
          <p:nvPr>
            <p:ph type="title"/>
          </p:nvPr>
        </p:nvSpPr>
        <p:spPr>
          <a:xfrm>
            <a:off x="2729722" y="440443"/>
            <a:ext cx="7050381"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20" dirty="0"/>
              <a:t>LASSO REGRESSION</a:t>
            </a:r>
            <a:endParaRPr lang="en-US" b="1" spc="-10" dirty="0"/>
          </a:p>
        </p:txBody>
      </p:sp>
      <p:pic>
        <p:nvPicPr>
          <p:cNvPr id="4" name="Picture 2" descr="Image result for rutgers university logo">
            <a:extLst>
              <a:ext uri="{FF2B5EF4-FFF2-40B4-BE49-F238E27FC236}">
                <a16:creationId xmlns:a16="http://schemas.microsoft.com/office/drawing/2014/main" id="{84FFA650-620A-4629-9442-F10C55DC5A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447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34585" y="2593960"/>
            <a:ext cx="9322825" cy="2963792"/>
          </a:xfrm>
          <a:prstGeom prst="rect">
            <a:avLst/>
          </a:prstGeom>
        </p:spPr>
        <p:txBody>
          <a:bodyPr vert="horz" wrap="square" lIns="0" tIns="9049" rIns="0" bIns="0" rtlCol="0">
            <a:spAutoFit/>
          </a:bodyPr>
          <a:lstStyle/>
          <a:p>
            <a:pPr marL="351949" marR="13335" indent="-342900">
              <a:spcBef>
                <a:spcPts val="71"/>
              </a:spcBef>
              <a:buFont typeface="Arial" panose="020B0604020202020204" pitchFamily="34" charset="0"/>
              <a:buChar char="•"/>
              <a:tabLst>
                <a:tab pos="395764" algn="l"/>
                <a:tab pos="396240" algn="l"/>
              </a:tabLst>
            </a:pPr>
            <a:r>
              <a:rPr sz="2400" spc="-124" dirty="0">
                <a:cs typeface="Arial"/>
              </a:rPr>
              <a:t>To </a:t>
            </a:r>
            <a:r>
              <a:rPr sz="2400" dirty="0">
                <a:cs typeface="Arial"/>
              </a:rPr>
              <a:t>Lasso there </a:t>
            </a:r>
            <a:r>
              <a:rPr sz="2400" spc="-4" dirty="0">
                <a:cs typeface="Arial"/>
              </a:rPr>
              <a:t>is </a:t>
            </a:r>
            <a:r>
              <a:rPr sz="2400" b="1" i="1" spc="-4" dirty="0">
                <a:cs typeface="Arial"/>
              </a:rPr>
              <a:t>no closed form </a:t>
            </a:r>
            <a:r>
              <a:rPr sz="2400" spc="-4" dirty="0">
                <a:cs typeface="Arial"/>
              </a:rPr>
              <a:t>expression  to compute β as in ridge</a:t>
            </a:r>
            <a:r>
              <a:rPr sz="2400" spc="34" dirty="0">
                <a:cs typeface="Arial"/>
              </a:rPr>
              <a:t> </a:t>
            </a:r>
            <a:r>
              <a:rPr sz="2400" dirty="0">
                <a:cs typeface="Arial"/>
              </a:rPr>
              <a:t>regression.</a:t>
            </a:r>
          </a:p>
          <a:p>
            <a:pPr>
              <a:spcBef>
                <a:spcPts val="23"/>
              </a:spcBef>
              <a:buFont typeface="Wingdings"/>
              <a:buChar char=""/>
            </a:pPr>
            <a:endParaRPr sz="2400" dirty="0">
              <a:cs typeface="Times New Roman"/>
            </a:endParaRPr>
          </a:p>
          <a:p>
            <a:pPr marL="351949" marR="415766" indent="-342900">
              <a:buFont typeface="Arial" panose="020B0604020202020204" pitchFamily="34" charset="0"/>
              <a:buChar char="•"/>
              <a:tabLst>
                <a:tab pos="395764" algn="l"/>
                <a:tab pos="396240" algn="l"/>
              </a:tabLst>
            </a:pPr>
            <a:r>
              <a:rPr lang="en-US" sz="2400" spc="-124" dirty="0">
                <a:cs typeface="Arial"/>
              </a:rPr>
              <a:t>T</a:t>
            </a:r>
            <a:r>
              <a:rPr sz="2400" spc="-124" dirty="0">
                <a:cs typeface="Arial"/>
              </a:rPr>
              <a:t>o </a:t>
            </a:r>
            <a:r>
              <a:rPr sz="2400" dirty="0">
                <a:cs typeface="Arial"/>
              </a:rPr>
              <a:t>compute the Lasso solution </a:t>
            </a:r>
            <a:r>
              <a:rPr sz="2400" spc="-4" dirty="0">
                <a:cs typeface="Arial"/>
              </a:rPr>
              <a:t>we </a:t>
            </a:r>
            <a:r>
              <a:rPr sz="2400" dirty="0">
                <a:cs typeface="Arial"/>
              </a:rPr>
              <a:t>have </a:t>
            </a:r>
            <a:r>
              <a:rPr sz="2400" spc="-4" dirty="0">
                <a:cs typeface="Arial"/>
              </a:rPr>
              <a:t>to  solve a </a:t>
            </a:r>
            <a:r>
              <a:rPr sz="2400" dirty="0">
                <a:cs typeface="Arial"/>
              </a:rPr>
              <a:t>quadratic </a:t>
            </a:r>
            <a:r>
              <a:rPr sz="2400" spc="-4" dirty="0">
                <a:cs typeface="Arial"/>
              </a:rPr>
              <a:t>programming</a:t>
            </a:r>
            <a:r>
              <a:rPr sz="2400" spc="26" dirty="0">
                <a:cs typeface="Arial"/>
              </a:rPr>
              <a:t> </a:t>
            </a:r>
            <a:r>
              <a:rPr sz="2400" spc="-4" dirty="0">
                <a:cs typeface="Arial"/>
              </a:rPr>
              <a:t>problem.</a:t>
            </a:r>
            <a:endParaRPr sz="2400" dirty="0">
              <a:cs typeface="Arial"/>
            </a:endParaRPr>
          </a:p>
          <a:p>
            <a:pPr>
              <a:spcBef>
                <a:spcPts val="19"/>
              </a:spcBef>
              <a:buFont typeface="Wingdings"/>
              <a:buChar char=""/>
            </a:pPr>
            <a:endParaRPr sz="2400" dirty="0">
              <a:cs typeface="Times New Roman"/>
            </a:endParaRPr>
          </a:p>
          <a:p>
            <a:pPr marL="351949" marR="3810" indent="-342900">
              <a:buFont typeface="Arial" panose="020B0604020202020204" pitchFamily="34" charset="0"/>
              <a:buChar char="•"/>
              <a:tabLst>
                <a:tab pos="395764" algn="l"/>
                <a:tab pos="396240" algn="l"/>
              </a:tabLst>
            </a:pPr>
            <a:r>
              <a:rPr sz="2400" spc="-15" dirty="0">
                <a:cs typeface="Arial"/>
              </a:rPr>
              <a:t>However, </a:t>
            </a:r>
            <a:r>
              <a:rPr sz="2400" spc="-4" dirty="0">
                <a:cs typeface="Arial"/>
              </a:rPr>
              <a:t>efficient </a:t>
            </a:r>
            <a:r>
              <a:rPr sz="2400" dirty="0">
                <a:cs typeface="Arial"/>
              </a:rPr>
              <a:t>algorithms </a:t>
            </a:r>
            <a:r>
              <a:rPr sz="2400" spc="-4" dirty="0">
                <a:cs typeface="Arial"/>
              </a:rPr>
              <a:t>are </a:t>
            </a:r>
            <a:r>
              <a:rPr sz="2400" dirty="0">
                <a:cs typeface="Arial"/>
              </a:rPr>
              <a:t>available for  </a:t>
            </a:r>
            <a:r>
              <a:rPr sz="2400" spc="-4" dirty="0">
                <a:cs typeface="Arial"/>
              </a:rPr>
              <a:t>computing the </a:t>
            </a:r>
            <a:r>
              <a:rPr sz="2400" b="1" i="1" spc="-4" dirty="0">
                <a:cs typeface="Arial"/>
              </a:rPr>
              <a:t>entire path of solutions as λ  </a:t>
            </a:r>
            <a:r>
              <a:rPr sz="2400" spc="-4" dirty="0">
                <a:cs typeface="Arial"/>
              </a:rPr>
              <a:t>is</a:t>
            </a:r>
            <a:r>
              <a:rPr sz="2400" spc="-19" dirty="0">
                <a:cs typeface="Arial"/>
              </a:rPr>
              <a:t> </a:t>
            </a:r>
            <a:r>
              <a:rPr sz="2400" dirty="0">
                <a:cs typeface="Arial"/>
              </a:rPr>
              <a:t>varied.</a:t>
            </a:r>
          </a:p>
        </p:txBody>
      </p:sp>
      <p:sp>
        <p:nvSpPr>
          <p:cNvPr id="7" name="object 2">
            <a:extLst>
              <a:ext uri="{FF2B5EF4-FFF2-40B4-BE49-F238E27FC236}">
                <a16:creationId xmlns:a16="http://schemas.microsoft.com/office/drawing/2014/main" id="{09DF26EE-F965-43F7-9ED2-FD223777E0AD}"/>
              </a:ext>
            </a:extLst>
          </p:cNvPr>
          <p:cNvSpPr txBox="1">
            <a:spLocks noGrp="1"/>
          </p:cNvSpPr>
          <p:nvPr>
            <p:ph type="title"/>
          </p:nvPr>
        </p:nvSpPr>
        <p:spPr>
          <a:xfrm>
            <a:off x="2570808" y="828069"/>
            <a:ext cx="7050381" cy="699980"/>
          </a:xfrm>
          <a:prstGeom prst="rect">
            <a:avLst/>
          </a:prstGeom>
          <a:ln w="28575">
            <a:solidFill>
              <a:schemeClr val="accent2"/>
            </a:solidFill>
          </a:ln>
        </p:spPr>
        <p:txBody>
          <a:bodyPr vert="horz" wrap="square" lIns="0" tIns="22650" rIns="0" bIns="0" rtlCol="0" anchor="ctr">
            <a:spAutoFit/>
          </a:bodyPr>
          <a:lstStyle/>
          <a:p>
            <a:pPr marL="25168" algn="ctr">
              <a:lnSpc>
                <a:spcPct val="100000"/>
              </a:lnSpc>
              <a:spcBef>
                <a:spcPts val="178"/>
              </a:spcBef>
            </a:pPr>
            <a:r>
              <a:rPr lang="en-US" b="1" spc="-20" dirty="0"/>
              <a:t>LASSO REGRESSION</a:t>
            </a:r>
            <a:endParaRPr lang="en-US" b="1" spc="-10" dirty="0"/>
          </a:p>
        </p:txBody>
      </p:sp>
      <p:pic>
        <p:nvPicPr>
          <p:cNvPr id="8" name="Picture 2" descr="Image result for rutgers university logo">
            <a:extLst>
              <a:ext uri="{FF2B5EF4-FFF2-40B4-BE49-F238E27FC236}">
                <a16:creationId xmlns:a16="http://schemas.microsoft.com/office/drawing/2014/main" id="{FDA2C26C-68EB-4226-B529-111B7F5F60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12">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Freeform: Shape 1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object 2"/>
          <p:cNvSpPr txBox="1">
            <a:spLocks noGrp="1"/>
          </p:cNvSpPr>
          <p:nvPr>
            <p:ph type="title"/>
          </p:nvPr>
        </p:nvSpPr>
        <p:spPr>
          <a:xfrm>
            <a:off x="475488" y="1124712"/>
            <a:ext cx="4023360" cy="3200400"/>
          </a:xfrm>
          <a:prstGeom prst="rect">
            <a:avLst/>
          </a:prstGeom>
        </p:spPr>
        <p:txBody>
          <a:bodyPr vert="horz" lIns="91440" tIns="45720" rIns="91440" bIns="45720" rtlCol="0" anchor="b">
            <a:normAutofit/>
          </a:bodyPr>
          <a:lstStyle/>
          <a:p>
            <a:pPr marL="9525"/>
            <a:r>
              <a:rPr lang="en-US" sz="4400" spc="-4" dirty="0">
                <a:latin typeface="+mj-lt"/>
                <a:cs typeface="+mj-cs"/>
              </a:rPr>
              <a:t>LASSO</a:t>
            </a:r>
            <a:r>
              <a:rPr lang="en-US" sz="4400" spc="-68" dirty="0">
                <a:latin typeface="+mj-lt"/>
                <a:cs typeface="+mj-cs"/>
              </a:rPr>
              <a:t> </a:t>
            </a:r>
            <a:r>
              <a:rPr lang="en-US" sz="4400" dirty="0">
                <a:latin typeface="+mj-lt"/>
                <a:cs typeface="+mj-cs"/>
              </a:rPr>
              <a:t>REGRESSION</a:t>
            </a:r>
          </a:p>
        </p:txBody>
      </p:sp>
      <p:sp>
        <p:nvSpPr>
          <p:cNvPr id="5" name="object 5"/>
          <p:cNvSpPr txBox="1"/>
          <p:nvPr/>
        </p:nvSpPr>
        <p:spPr>
          <a:xfrm>
            <a:off x="475488" y="4873752"/>
            <a:ext cx="3931920" cy="1207008"/>
          </a:xfrm>
          <a:prstGeom prst="rect">
            <a:avLst/>
          </a:prstGeom>
        </p:spPr>
        <p:txBody>
          <a:bodyPr vert="horz" lIns="91440" tIns="45720" rIns="91440" bIns="45720" rtlCol="0">
            <a:normAutofit/>
          </a:bodyPr>
          <a:lstStyle/>
          <a:p>
            <a:pPr>
              <a:lnSpc>
                <a:spcPct val="90000"/>
              </a:lnSpc>
              <a:spcBef>
                <a:spcPts val="1000"/>
              </a:spcBef>
            </a:pPr>
            <a:r>
              <a:rPr lang="en-US" sz="2400" i="1"/>
              <a:t>β </a:t>
            </a:r>
            <a:r>
              <a:rPr lang="en-US" sz="2400" i="1" spc="-4"/>
              <a:t>Lasso coefficient</a:t>
            </a:r>
            <a:r>
              <a:rPr lang="en-US" sz="2400" i="1" spc="-26"/>
              <a:t> </a:t>
            </a:r>
            <a:r>
              <a:rPr lang="en-US" sz="2400" i="1" spc="-4"/>
              <a:t>paths</a:t>
            </a:r>
            <a:endParaRPr lang="en-US" sz="2400"/>
          </a:p>
          <a:p>
            <a:pPr>
              <a:lnSpc>
                <a:spcPct val="90000"/>
              </a:lnSpc>
              <a:spcBef>
                <a:spcPts val="1000"/>
              </a:spcBef>
            </a:pPr>
            <a:r>
              <a:rPr lang="en-US" sz="2400" i="1" spc="-4"/>
              <a:t>in prostate cancer data</a:t>
            </a:r>
            <a:r>
              <a:rPr lang="en-US" sz="2400" i="1" spc="-15"/>
              <a:t> </a:t>
            </a:r>
            <a:r>
              <a:rPr lang="en-US" sz="2400" i="1" spc="-4"/>
              <a:t>example</a:t>
            </a:r>
            <a:r>
              <a:rPr lang="en-US" sz="2400" spc="-4"/>
              <a:t>:</a:t>
            </a:r>
            <a:endParaRPr lang="en-US" sz="2400"/>
          </a:p>
        </p:txBody>
      </p:sp>
      <p:sp>
        <p:nvSpPr>
          <p:cNvPr id="12" name="Rectangle 1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object 4"/>
          <p:cNvSpPr/>
          <p:nvPr/>
        </p:nvSpPr>
        <p:spPr>
          <a:xfrm>
            <a:off x="6141512" y="326867"/>
            <a:ext cx="4658018" cy="3827047"/>
          </a:xfrm>
          <a:prstGeom prst="rect">
            <a:avLst/>
          </a:prstGeom>
          <a:blipFill>
            <a:blip r:embed="rId2" cstate="print"/>
            <a:stretch>
              <a:fillRect/>
            </a:stretch>
          </a:blipFill>
        </p:spPr>
        <p:txBody>
          <a:bodyPr wrap="square" lIns="0" tIns="0" rIns="0" bIns="0" rtlCol="0"/>
          <a:lstStyle/>
          <a:p>
            <a:endParaRPr sz="1350"/>
          </a:p>
        </p:txBody>
      </p:sp>
      <p:sp>
        <p:nvSpPr>
          <p:cNvPr id="3" name="object 3"/>
          <p:cNvSpPr txBox="1"/>
          <p:nvPr/>
        </p:nvSpPr>
        <p:spPr>
          <a:xfrm>
            <a:off x="5932790" y="4482371"/>
            <a:ext cx="5950226" cy="1548981"/>
          </a:xfrm>
          <a:prstGeom prst="rect">
            <a:avLst/>
          </a:prstGeom>
        </p:spPr>
        <p:txBody>
          <a:bodyPr vert="horz" wrap="square" lIns="0" tIns="10001" rIns="0" bIns="0" rtlCol="0">
            <a:spAutoFit/>
          </a:bodyPr>
          <a:lstStyle/>
          <a:p>
            <a:pPr marL="351949" marR="3810" indent="-342900">
              <a:spcBef>
                <a:spcPts val="79"/>
              </a:spcBef>
              <a:buFont typeface="Arial" panose="020B0604020202020204" pitchFamily="34" charset="0"/>
              <a:buChar char="•"/>
              <a:tabLst>
                <a:tab pos="395764" algn="l"/>
                <a:tab pos="396240" algn="l"/>
              </a:tabLst>
            </a:pPr>
            <a:r>
              <a:rPr lang="en-US" sz="2000" dirty="0">
                <a:cs typeface="Arial"/>
              </a:rPr>
              <a:t>The Lasso substantially  </a:t>
            </a:r>
            <a:r>
              <a:rPr lang="en-US" sz="2000" spc="-4" dirty="0">
                <a:cs typeface="Arial"/>
              </a:rPr>
              <a:t>different from </a:t>
            </a:r>
            <a:r>
              <a:rPr lang="en-US" sz="2000" dirty="0">
                <a:cs typeface="Arial"/>
              </a:rPr>
              <a:t>ridge  regression: </a:t>
            </a:r>
            <a:r>
              <a:rPr lang="en-US" sz="2000" i="1" u="heavy" dirty="0">
                <a:uFill>
                  <a:solidFill>
                    <a:srgbClr val="000000"/>
                  </a:solidFill>
                </a:uFill>
                <a:cs typeface="Arial"/>
              </a:rPr>
              <a:t>it is able to  perform variable</a:t>
            </a:r>
            <a:r>
              <a:rPr lang="en-US" sz="2000" i="1" u="heavy" spc="-64" dirty="0">
                <a:uFill>
                  <a:solidFill>
                    <a:srgbClr val="000000"/>
                  </a:solidFill>
                </a:uFill>
                <a:cs typeface="Arial"/>
              </a:rPr>
              <a:t> </a:t>
            </a:r>
            <a:r>
              <a:rPr lang="en-US" sz="2000" i="1" u="heavy" dirty="0">
                <a:uFill>
                  <a:solidFill>
                    <a:srgbClr val="000000"/>
                  </a:solidFill>
                </a:uFill>
                <a:cs typeface="Arial"/>
              </a:rPr>
              <a:t>selection </a:t>
            </a:r>
            <a:r>
              <a:rPr lang="en-US" sz="2000" i="1" dirty="0">
                <a:cs typeface="Arial"/>
              </a:rPr>
              <a:t> </a:t>
            </a:r>
            <a:r>
              <a:rPr lang="en-US" sz="2000" dirty="0">
                <a:cs typeface="Arial"/>
              </a:rPr>
              <a:t>in the linear</a:t>
            </a:r>
            <a:r>
              <a:rPr lang="en-US" sz="2000" spc="-30" dirty="0">
                <a:cs typeface="Arial"/>
              </a:rPr>
              <a:t> </a:t>
            </a:r>
            <a:r>
              <a:rPr lang="en-US" sz="2000" dirty="0">
                <a:cs typeface="Arial"/>
              </a:rPr>
              <a:t>model.</a:t>
            </a:r>
          </a:p>
          <a:p>
            <a:pPr marL="351949" marR="237649" indent="-342900">
              <a:spcBef>
                <a:spcPts val="4"/>
              </a:spcBef>
              <a:buFont typeface="Arial" panose="020B0604020202020204" pitchFamily="34" charset="0"/>
              <a:buChar char="•"/>
              <a:tabLst>
                <a:tab pos="395764" algn="l"/>
                <a:tab pos="396240" algn="l"/>
                <a:tab pos="1015365" algn="l"/>
              </a:tabLst>
            </a:pPr>
            <a:r>
              <a:rPr lang="en-US" sz="2000" dirty="0">
                <a:cs typeface="Arial"/>
              </a:rPr>
              <a:t>As </a:t>
            </a:r>
            <a:r>
              <a:rPr lang="en-US" sz="2000" dirty="0" err="1">
                <a:cs typeface="Arial"/>
              </a:rPr>
              <a:t>λincreases</a:t>
            </a:r>
            <a:r>
              <a:rPr lang="en-US" sz="2000" dirty="0">
                <a:cs typeface="Arial"/>
              </a:rPr>
              <a:t>, more  </a:t>
            </a:r>
            <a:r>
              <a:rPr lang="en-US" sz="2000" spc="-4" dirty="0">
                <a:cs typeface="Arial"/>
              </a:rPr>
              <a:t>coefficients </a:t>
            </a:r>
            <a:r>
              <a:rPr lang="en-US" sz="2000" dirty="0">
                <a:cs typeface="Arial"/>
              </a:rPr>
              <a:t>are </a:t>
            </a:r>
            <a:r>
              <a:rPr lang="en-US" sz="2000" i="1" u="heavy" dirty="0">
                <a:uFill>
                  <a:solidFill>
                    <a:srgbClr val="000000"/>
                  </a:solidFill>
                </a:uFill>
                <a:cs typeface="Arial"/>
              </a:rPr>
              <a:t>set to  zero</a:t>
            </a:r>
            <a:r>
              <a:rPr lang="en-US" sz="2000" i="1" dirty="0">
                <a:cs typeface="Arial"/>
              </a:rPr>
              <a:t> </a:t>
            </a:r>
            <a:r>
              <a:rPr lang="en-US" sz="2000" dirty="0">
                <a:cs typeface="Arial"/>
              </a:rPr>
              <a:t>then less</a:t>
            </a:r>
            <a:r>
              <a:rPr lang="en-US" sz="2000" spc="-68" dirty="0">
                <a:cs typeface="Arial"/>
              </a:rPr>
              <a:t> </a:t>
            </a:r>
            <a:r>
              <a:rPr lang="en-US" sz="2000" dirty="0">
                <a:cs typeface="Arial"/>
              </a:rPr>
              <a:t>variables  are</a:t>
            </a:r>
            <a:r>
              <a:rPr lang="en-US" sz="2000" spc="-15" dirty="0">
                <a:cs typeface="Arial"/>
              </a:rPr>
              <a:t> </a:t>
            </a:r>
            <a:r>
              <a:rPr lang="en-US" sz="2000" dirty="0">
                <a:cs typeface="Arial"/>
              </a:rPr>
              <a:t>selected.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14700" y="529397"/>
            <a:ext cx="5562600" cy="857388"/>
          </a:xfrm>
          <a:ln w="28575">
            <a:solidFill>
              <a:schemeClr val="accent2"/>
            </a:solidFill>
          </a:ln>
        </p:spPr>
        <p:txBody>
          <a:bodyPr/>
          <a:lstStyle/>
          <a:p>
            <a:pPr algn="ctr"/>
            <a:r>
              <a:rPr lang="en-US" b="1" dirty="0"/>
              <a:t>The Lasso (cont.)</a:t>
            </a:r>
          </a:p>
        </p:txBody>
      </p:sp>
      <p:pic>
        <p:nvPicPr>
          <p:cNvPr id="4" name="Content Placeholder 3"/>
          <p:cNvPicPr>
            <a:picLocks noGrp="1" noChangeAspect="1"/>
          </p:cNvPicPr>
          <p:nvPr>
            <p:ph idx="1"/>
          </p:nvPr>
        </p:nvPicPr>
        <p:blipFill>
          <a:blip r:embed="rId2"/>
          <a:stretch>
            <a:fillRect/>
          </a:stretch>
        </p:blipFill>
        <p:spPr>
          <a:xfrm>
            <a:off x="2189110" y="1748597"/>
            <a:ext cx="7869290" cy="3505200"/>
          </a:xfrm>
          <a:prstGeom prst="rect">
            <a:avLst/>
          </a:prstGeom>
        </p:spPr>
      </p:pic>
      <p:sp>
        <p:nvSpPr>
          <p:cNvPr id="5" name="Content Placeholder 1"/>
          <p:cNvSpPr txBox="1">
            <a:spLocks/>
          </p:cNvSpPr>
          <p:nvPr/>
        </p:nvSpPr>
        <p:spPr bwMode="auto">
          <a:xfrm>
            <a:off x="1742255" y="5253797"/>
            <a:ext cx="87630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0000"/>
              <a:buFont typeface="Wingdings" pitchFamily="-107" charset="2"/>
              <a:buChar char="§"/>
              <a:defRPr sz="3200">
                <a:solidFill>
                  <a:schemeClr val="tx2"/>
                </a:solidFill>
                <a:latin typeface="+mn-lt"/>
                <a:ea typeface="ＭＳ Ｐゴシック" pitchFamily="-107" charset="-128"/>
                <a:cs typeface="+mn-cs"/>
              </a:defRPr>
            </a:lvl1pPr>
            <a:lvl2pPr marL="742950" indent="-285750" algn="l" rtl="0" eaLnBrk="0" fontAlgn="base" hangingPunct="0">
              <a:spcBef>
                <a:spcPct val="20000"/>
              </a:spcBef>
              <a:spcAft>
                <a:spcPct val="0"/>
              </a:spcAft>
              <a:buChar char="–"/>
              <a:defRPr sz="2800">
                <a:solidFill>
                  <a:schemeClr val="tx2"/>
                </a:solidFill>
                <a:latin typeface="+mn-lt"/>
                <a:ea typeface="ＭＳ Ｐゴシック" pitchFamily="-107" charset="-128"/>
              </a:defRPr>
            </a:lvl2pPr>
            <a:lvl3pPr marL="1143000" indent="-228600" algn="l" rtl="0" eaLnBrk="0" fontAlgn="base" hangingPunct="0">
              <a:spcBef>
                <a:spcPct val="20000"/>
              </a:spcBef>
              <a:spcAft>
                <a:spcPct val="0"/>
              </a:spcAft>
              <a:buSzPct val="80000"/>
              <a:buChar char="•"/>
              <a:defRPr sz="2400">
                <a:solidFill>
                  <a:schemeClr val="tx2"/>
                </a:solidFill>
                <a:latin typeface="+mn-lt"/>
                <a:ea typeface="ＭＳ Ｐゴシック" pitchFamily="-107" charset="-128"/>
              </a:defRPr>
            </a:lvl3pPr>
            <a:lvl4pPr marL="1600200" indent="-228600" algn="l" rtl="0" eaLnBrk="0" fontAlgn="base" hangingPunct="0">
              <a:spcBef>
                <a:spcPct val="20000"/>
              </a:spcBef>
              <a:spcAft>
                <a:spcPct val="0"/>
              </a:spcAft>
              <a:buChar char="–"/>
              <a:defRPr sz="2000">
                <a:solidFill>
                  <a:schemeClr val="tx2"/>
                </a:solidFill>
                <a:latin typeface="+mn-lt"/>
                <a:ea typeface="ＭＳ Ｐゴシック" pitchFamily="-107" charset="-128"/>
              </a:defRPr>
            </a:lvl4pPr>
            <a:lvl5pPr marL="2057400" indent="-228600" algn="l" rtl="0" eaLnBrk="0" fontAlgn="base" hangingPunct="0">
              <a:spcBef>
                <a:spcPct val="20000"/>
              </a:spcBef>
              <a:spcAft>
                <a:spcPct val="0"/>
              </a:spcAft>
              <a:buChar char="»"/>
              <a:defRPr sz="2000">
                <a:solidFill>
                  <a:schemeClr val="tx2"/>
                </a:solidFill>
                <a:latin typeface="+mn-lt"/>
                <a:ea typeface="ＭＳ Ｐゴシック" pitchFamily="-107" charset="-128"/>
              </a:defRPr>
            </a:lvl5pPr>
            <a:lvl6pPr marL="2514600" indent="-228600" algn="l" rtl="0" fontAlgn="base">
              <a:spcBef>
                <a:spcPct val="20000"/>
              </a:spcBef>
              <a:spcAft>
                <a:spcPct val="0"/>
              </a:spcAft>
              <a:buChar char="»"/>
              <a:defRPr sz="2000">
                <a:solidFill>
                  <a:schemeClr val="accent2"/>
                </a:solidFill>
                <a:latin typeface="+mn-lt"/>
                <a:ea typeface="ＭＳ Ｐゴシック" pitchFamily="-107" charset="-128"/>
              </a:defRPr>
            </a:lvl6pPr>
            <a:lvl7pPr marL="2971800" indent="-228600" algn="l" rtl="0" fontAlgn="base">
              <a:spcBef>
                <a:spcPct val="20000"/>
              </a:spcBef>
              <a:spcAft>
                <a:spcPct val="0"/>
              </a:spcAft>
              <a:buChar char="»"/>
              <a:defRPr sz="2000">
                <a:solidFill>
                  <a:schemeClr val="accent2"/>
                </a:solidFill>
                <a:latin typeface="+mn-lt"/>
                <a:ea typeface="ＭＳ Ｐゴシック" pitchFamily="-107" charset="-128"/>
              </a:defRPr>
            </a:lvl7pPr>
            <a:lvl8pPr marL="3429000" indent="-228600" algn="l" rtl="0" fontAlgn="base">
              <a:spcBef>
                <a:spcPct val="20000"/>
              </a:spcBef>
              <a:spcAft>
                <a:spcPct val="0"/>
              </a:spcAft>
              <a:buChar char="»"/>
              <a:defRPr sz="2000">
                <a:solidFill>
                  <a:schemeClr val="accent2"/>
                </a:solidFill>
                <a:latin typeface="+mn-lt"/>
                <a:ea typeface="ＭＳ Ｐゴシック" pitchFamily="-107" charset="-128"/>
              </a:defRPr>
            </a:lvl8pPr>
            <a:lvl9pPr marL="3886200" indent="-228600" algn="l" rtl="0" fontAlgn="base">
              <a:spcBef>
                <a:spcPct val="20000"/>
              </a:spcBef>
              <a:spcAft>
                <a:spcPct val="0"/>
              </a:spcAft>
              <a:buChar char="»"/>
              <a:defRPr sz="2000">
                <a:solidFill>
                  <a:schemeClr val="accent2"/>
                </a:solidFill>
                <a:latin typeface="+mn-lt"/>
                <a:ea typeface="ＭＳ Ｐゴシック" pitchFamily="-107" charset="-128"/>
              </a:defRPr>
            </a:lvl9pPr>
          </a:lstStyle>
          <a:p>
            <a:pPr>
              <a:buFont typeface="Arial" panose="020B0604020202020204" pitchFamily="34" charset="0"/>
              <a:buChar char="•"/>
            </a:pPr>
            <a:r>
              <a:rPr lang="en-US" sz="2400" kern="0" dirty="0"/>
              <a:t>When </a:t>
            </a:r>
            <a:r>
              <a:rPr lang="el-GR" sz="2400" kern="0" dirty="0"/>
              <a:t>λ</a:t>
            </a:r>
            <a:r>
              <a:rPr lang="en-US" sz="2400" kern="0" dirty="0"/>
              <a:t> = 0, then the lasso simply gives the OLS fit.</a:t>
            </a:r>
          </a:p>
          <a:p>
            <a:pPr>
              <a:buFont typeface="Arial" panose="020B0604020202020204" pitchFamily="34" charset="0"/>
              <a:buChar char="•"/>
            </a:pPr>
            <a:r>
              <a:rPr lang="en-US" sz="2400" kern="0" dirty="0"/>
              <a:t>When </a:t>
            </a:r>
            <a:r>
              <a:rPr lang="el-GR" sz="2400" kern="0" dirty="0"/>
              <a:t>λ</a:t>
            </a:r>
            <a:r>
              <a:rPr lang="en-US" sz="2400" kern="0" dirty="0"/>
              <a:t> becomes sufficiently large, the lasso gives the null model in which all coefficient estimates equal zero.</a:t>
            </a:r>
          </a:p>
        </p:txBody>
      </p:sp>
      <p:pic>
        <p:nvPicPr>
          <p:cNvPr id="6" name="Picture 2" descr="Image result for rutgers university logo">
            <a:extLst>
              <a:ext uri="{FF2B5EF4-FFF2-40B4-BE49-F238E27FC236}">
                <a16:creationId xmlns:a16="http://schemas.microsoft.com/office/drawing/2014/main" id="{593202C8-48B8-4693-9655-DB7504DEC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281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0826" y="397432"/>
            <a:ext cx="8148852" cy="1363354"/>
          </a:xfrm>
          <a:prstGeom prst="rect">
            <a:avLst/>
          </a:prstGeom>
          <a:ln w="28575">
            <a:solidFill>
              <a:schemeClr val="accent2"/>
            </a:solidFill>
          </a:ln>
        </p:spPr>
        <p:txBody>
          <a:bodyPr vert="horz" wrap="square" lIns="0" tIns="9049" rIns="0" bIns="0" rtlCol="0" anchor="ctr">
            <a:spAutoFit/>
          </a:bodyPr>
          <a:lstStyle/>
          <a:p>
            <a:pPr marL="9525" algn="ctr">
              <a:lnSpc>
                <a:spcPct val="100000"/>
              </a:lnSpc>
              <a:spcBef>
                <a:spcPts val="71"/>
              </a:spcBef>
            </a:pPr>
            <a:r>
              <a:rPr lang="en-US" b="1" spc="-4" dirty="0"/>
              <a:t>WHY DOES THE LASSO GIVE </a:t>
            </a:r>
            <a:r>
              <a:rPr lang="en-US" b="1" dirty="0"/>
              <a:t>ZERO</a:t>
            </a:r>
            <a:r>
              <a:rPr lang="en-US" b="1" spc="49" dirty="0"/>
              <a:t> </a:t>
            </a:r>
            <a:r>
              <a:rPr lang="en-US" b="1" spc="-4" dirty="0"/>
              <a:t>COEFFICIENTS?</a:t>
            </a:r>
            <a:endParaRPr lang="en-US" b="1" dirty="0"/>
          </a:p>
        </p:txBody>
      </p:sp>
      <p:sp>
        <p:nvSpPr>
          <p:cNvPr id="3" name="object 3"/>
          <p:cNvSpPr/>
          <p:nvPr/>
        </p:nvSpPr>
        <p:spPr>
          <a:xfrm>
            <a:off x="3118733" y="2327711"/>
            <a:ext cx="5954534" cy="3884246"/>
          </a:xfrm>
          <a:prstGeom prst="rect">
            <a:avLst/>
          </a:prstGeom>
          <a:blipFill>
            <a:blip r:embed="rId2" cstate="print"/>
            <a:stretch>
              <a:fillRect/>
            </a:stretch>
          </a:blipFill>
        </p:spPr>
        <p:txBody>
          <a:bodyPr wrap="square" lIns="0" tIns="0" rIns="0" bIns="0" rtlCol="0"/>
          <a:lstStyle/>
          <a:p>
            <a:endParaRPr sz="1350" dirty="0"/>
          </a:p>
        </p:txBody>
      </p:sp>
      <p:sp>
        <p:nvSpPr>
          <p:cNvPr id="4" name="object 4"/>
          <p:cNvSpPr txBox="1"/>
          <p:nvPr/>
        </p:nvSpPr>
        <p:spPr>
          <a:xfrm>
            <a:off x="3248177" y="2484501"/>
            <a:ext cx="514350" cy="217367"/>
          </a:xfrm>
          <a:prstGeom prst="rect">
            <a:avLst/>
          </a:prstGeom>
        </p:spPr>
        <p:txBody>
          <a:bodyPr vert="horz" wrap="square" lIns="0" tIns="9525" rIns="0" bIns="0" rtlCol="0">
            <a:spAutoFit/>
          </a:bodyPr>
          <a:lstStyle/>
          <a:p>
            <a:pPr marL="9525">
              <a:spcBef>
                <a:spcPts val="75"/>
              </a:spcBef>
            </a:pPr>
            <a:r>
              <a:rPr sz="1350" b="1" spc="-4" dirty="0">
                <a:latin typeface="Arial"/>
                <a:cs typeface="Arial"/>
              </a:rPr>
              <a:t>La</a:t>
            </a:r>
            <a:r>
              <a:rPr sz="1350" b="1" spc="-11" dirty="0">
                <a:latin typeface="Arial"/>
                <a:cs typeface="Arial"/>
              </a:rPr>
              <a:t>s</a:t>
            </a:r>
            <a:r>
              <a:rPr sz="1350" b="1" spc="-4" dirty="0">
                <a:latin typeface="Arial"/>
                <a:cs typeface="Arial"/>
              </a:rPr>
              <a:t>so</a:t>
            </a:r>
            <a:endParaRPr sz="1350">
              <a:latin typeface="Arial"/>
              <a:cs typeface="Arial"/>
            </a:endParaRPr>
          </a:p>
        </p:txBody>
      </p:sp>
      <p:sp>
        <p:nvSpPr>
          <p:cNvPr id="5" name="object 5"/>
          <p:cNvSpPr txBox="1"/>
          <p:nvPr/>
        </p:nvSpPr>
        <p:spPr>
          <a:xfrm>
            <a:off x="6317552" y="2538698"/>
            <a:ext cx="496729" cy="217367"/>
          </a:xfrm>
          <a:prstGeom prst="rect">
            <a:avLst/>
          </a:prstGeom>
        </p:spPr>
        <p:txBody>
          <a:bodyPr vert="horz" wrap="square" lIns="0" tIns="9525" rIns="0" bIns="0" rtlCol="0">
            <a:spAutoFit/>
          </a:bodyPr>
          <a:lstStyle/>
          <a:p>
            <a:pPr marL="9525">
              <a:spcBef>
                <a:spcPts val="75"/>
              </a:spcBef>
            </a:pPr>
            <a:r>
              <a:rPr sz="1350" b="1" spc="-4" dirty="0">
                <a:latin typeface="Arial"/>
                <a:cs typeface="Arial"/>
              </a:rPr>
              <a:t>Ri</a:t>
            </a:r>
            <a:r>
              <a:rPr sz="1350" b="1" dirty="0">
                <a:latin typeface="Arial"/>
                <a:cs typeface="Arial"/>
              </a:rPr>
              <a:t>d</a:t>
            </a:r>
            <a:r>
              <a:rPr sz="1350" b="1" spc="4" dirty="0">
                <a:latin typeface="Arial"/>
                <a:cs typeface="Arial"/>
              </a:rPr>
              <a:t>g</a:t>
            </a:r>
            <a:r>
              <a:rPr sz="1350" b="1" spc="-4" dirty="0">
                <a:latin typeface="Arial"/>
                <a:cs typeface="Arial"/>
              </a:rPr>
              <a:t>e</a:t>
            </a:r>
            <a:endParaRPr sz="1350">
              <a:latin typeface="Arial"/>
              <a:cs typeface="Arial"/>
            </a:endParaRPr>
          </a:p>
        </p:txBody>
      </p:sp>
      <p:sp>
        <p:nvSpPr>
          <p:cNvPr id="7" name="Rectangle 6">
            <a:extLst>
              <a:ext uri="{FF2B5EF4-FFF2-40B4-BE49-F238E27FC236}">
                <a16:creationId xmlns:a16="http://schemas.microsoft.com/office/drawing/2014/main" id="{B830D7E6-1FA1-425E-9040-EE79E4D2AE75}"/>
              </a:ext>
            </a:extLst>
          </p:cNvPr>
          <p:cNvSpPr/>
          <p:nvPr/>
        </p:nvSpPr>
        <p:spPr>
          <a:xfrm>
            <a:off x="2355574" y="5675243"/>
            <a:ext cx="4174435" cy="5367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Image result for rutgers university logo">
            <a:extLst>
              <a:ext uri="{FF2B5EF4-FFF2-40B4-BE49-F238E27FC236}">
                <a16:creationId xmlns:a16="http://schemas.microsoft.com/office/drawing/2014/main" id="{2AEA2B43-3438-4D87-A621-179624C1E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65443" y="474968"/>
            <a:ext cx="8861114" cy="686726"/>
          </a:xfrm>
          <a:prstGeom prst="rect">
            <a:avLst/>
          </a:prstGeom>
          <a:ln w="28575">
            <a:solidFill>
              <a:schemeClr val="accent2"/>
            </a:solidFill>
          </a:ln>
        </p:spPr>
        <p:txBody>
          <a:bodyPr vert="horz" wrap="square" lIns="0" tIns="9525" rIns="0" bIns="0" rtlCol="0" anchor="ctr">
            <a:spAutoFit/>
          </a:bodyPr>
          <a:lstStyle/>
          <a:p>
            <a:pPr marL="9525">
              <a:lnSpc>
                <a:spcPct val="100000"/>
              </a:lnSpc>
              <a:spcBef>
                <a:spcPts val="75"/>
              </a:spcBef>
            </a:pPr>
            <a:r>
              <a:rPr lang="en-US" b="1" spc="-4" dirty="0"/>
              <a:t>LASSO ADVANTAGE </a:t>
            </a:r>
            <a:r>
              <a:rPr lang="en-US" b="1" dirty="0"/>
              <a:t>IN</a:t>
            </a:r>
            <a:r>
              <a:rPr lang="en-US" b="1" spc="8" dirty="0"/>
              <a:t> </a:t>
            </a:r>
            <a:r>
              <a:rPr lang="en-US" b="1" spc="-4" dirty="0"/>
              <a:t>INTERPRETATION</a:t>
            </a:r>
          </a:p>
        </p:txBody>
      </p:sp>
      <p:sp>
        <p:nvSpPr>
          <p:cNvPr id="3" name="object 3"/>
          <p:cNvSpPr/>
          <p:nvPr/>
        </p:nvSpPr>
        <p:spPr>
          <a:xfrm>
            <a:off x="2586676" y="3429000"/>
            <a:ext cx="7018648" cy="3210339"/>
          </a:xfrm>
          <a:prstGeom prst="rect">
            <a:avLst/>
          </a:prstGeom>
          <a:blipFill>
            <a:blip r:embed="rId2" cstate="print"/>
            <a:stretch>
              <a:fillRect/>
            </a:stretch>
          </a:blipFill>
        </p:spPr>
        <p:txBody>
          <a:bodyPr wrap="square" lIns="0" tIns="0" rIns="0" bIns="0" rtlCol="0"/>
          <a:lstStyle/>
          <a:p>
            <a:endParaRPr sz="1350"/>
          </a:p>
        </p:txBody>
      </p:sp>
      <p:sp>
        <p:nvSpPr>
          <p:cNvPr id="4" name="object 4"/>
          <p:cNvSpPr txBox="1"/>
          <p:nvPr/>
        </p:nvSpPr>
        <p:spPr>
          <a:xfrm>
            <a:off x="1809940" y="1657593"/>
            <a:ext cx="8716617" cy="1117614"/>
          </a:xfrm>
          <a:prstGeom prst="rect">
            <a:avLst/>
          </a:prstGeom>
        </p:spPr>
        <p:txBody>
          <a:bodyPr vert="horz" wrap="square" lIns="0" tIns="9525" rIns="0" bIns="0" rtlCol="0">
            <a:spAutoFit/>
          </a:bodyPr>
          <a:lstStyle/>
          <a:p>
            <a:pPr marL="294799" marR="112871" indent="-285750">
              <a:spcBef>
                <a:spcPts val="75"/>
              </a:spcBef>
              <a:buFont typeface="Arial" panose="020B0604020202020204" pitchFamily="34" charset="0"/>
              <a:buChar char="•"/>
              <a:tabLst>
                <a:tab pos="395764" algn="l"/>
                <a:tab pos="396240" algn="l"/>
              </a:tabLst>
            </a:pPr>
            <a:r>
              <a:rPr spc="-4" dirty="0">
                <a:cs typeface="Arial"/>
              </a:rPr>
              <a:t>Lasso </a:t>
            </a:r>
            <a:r>
              <a:rPr spc="-8" dirty="0">
                <a:cs typeface="Arial"/>
              </a:rPr>
              <a:t>is </a:t>
            </a:r>
            <a:r>
              <a:rPr spc="-4" dirty="0">
                <a:cs typeface="Arial"/>
              </a:rPr>
              <a:t>competitive with Ridge regression in </a:t>
            </a:r>
            <a:r>
              <a:rPr dirty="0">
                <a:cs typeface="Arial"/>
              </a:rPr>
              <a:t>terms of </a:t>
            </a:r>
            <a:r>
              <a:rPr spc="-4" dirty="0">
                <a:cs typeface="Arial"/>
              </a:rPr>
              <a:t>this  prediction</a:t>
            </a:r>
            <a:r>
              <a:rPr dirty="0">
                <a:cs typeface="Arial"/>
              </a:rPr>
              <a:t> </a:t>
            </a:r>
            <a:r>
              <a:rPr spc="-19" dirty="0">
                <a:cs typeface="Arial"/>
              </a:rPr>
              <a:t>error.</a:t>
            </a:r>
            <a:endParaRPr dirty="0">
              <a:cs typeface="Arial"/>
            </a:endParaRPr>
          </a:p>
          <a:p>
            <a:pPr marL="294799" marR="3810" indent="-285750">
              <a:buFont typeface="Arial" panose="020B0604020202020204" pitchFamily="34" charset="0"/>
              <a:buChar char="•"/>
              <a:tabLst>
                <a:tab pos="395764" algn="l"/>
                <a:tab pos="396240" algn="l"/>
              </a:tabLst>
            </a:pPr>
            <a:r>
              <a:rPr spc="-4" dirty="0">
                <a:cs typeface="Arial"/>
              </a:rPr>
              <a:t>Lasso has a big advantage with respect </a:t>
            </a:r>
            <a:r>
              <a:rPr dirty="0">
                <a:cs typeface="Arial"/>
              </a:rPr>
              <a:t>to </a:t>
            </a:r>
            <a:r>
              <a:rPr spc="-4" dirty="0">
                <a:cs typeface="Arial"/>
              </a:rPr>
              <a:t>interpretation.</a:t>
            </a:r>
            <a:endParaRPr lang="en-US" spc="-4" dirty="0">
              <a:cs typeface="Arial"/>
            </a:endParaRPr>
          </a:p>
          <a:p>
            <a:pPr marL="294799" marR="3810" indent="-285750">
              <a:buFont typeface="Arial" panose="020B0604020202020204" pitchFamily="34" charset="0"/>
              <a:buChar char="•"/>
              <a:tabLst>
                <a:tab pos="395764" algn="l"/>
                <a:tab pos="396240" algn="l"/>
              </a:tabLst>
            </a:pPr>
            <a:r>
              <a:rPr spc="-4" dirty="0">
                <a:cs typeface="Arial"/>
              </a:rPr>
              <a:t>This is because Lasso </a:t>
            </a:r>
            <a:r>
              <a:rPr dirty="0">
                <a:cs typeface="Arial"/>
              </a:rPr>
              <a:t>sets </a:t>
            </a:r>
            <a:r>
              <a:rPr spc="-8" dirty="0">
                <a:cs typeface="Arial"/>
              </a:rPr>
              <a:t>coefficients </a:t>
            </a:r>
            <a:r>
              <a:rPr spc="-4" dirty="0">
                <a:cs typeface="Arial"/>
              </a:rPr>
              <a:t>exactly </a:t>
            </a:r>
            <a:r>
              <a:rPr dirty="0">
                <a:cs typeface="Arial"/>
              </a:rPr>
              <a:t>to </a:t>
            </a:r>
            <a:r>
              <a:rPr spc="-4" dirty="0">
                <a:cs typeface="Arial"/>
              </a:rPr>
              <a:t>zero, </a:t>
            </a:r>
            <a:r>
              <a:rPr dirty="0">
                <a:cs typeface="Arial"/>
              </a:rPr>
              <a:t>i.e.,  </a:t>
            </a:r>
            <a:r>
              <a:rPr spc="-4" dirty="0">
                <a:cs typeface="Arial"/>
              </a:rPr>
              <a:t>Lasso </a:t>
            </a:r>
            <a:r>
              <a:rPr dirty="0">
                <a:cs typeface="Arial"/>
              </a:rPr>
              <a:t>performs </a:t>
            </a:r>
            <a:r>
              <a:rPr i="1" u="heavy" spc="-4" dirty="0">
                <a:uFill>
                  <a:solidFill>
                    <a:srgbClr val="000000"/>
                  </a:solidFill>
                </a:uFill>
                <a:cs typeface="Arial"/>
              </a:rPr>
              <a:t>variable selection</a:t>
            </a:r>
            <a:r>
              <a:rPr i="1" spc="-4" dirty="0">
                <a:cs typeface="Arial"/>
              </a:rPr>
              <a:t> </a:t>
            </a:r>
            <a:r>
              <a:rPr spc="-4" dirty="0">
                <a:cs typeface="Arial"/>
              </a:rPr>
              <a:t>in </a:t>
            </a:r>
            <a:r>
              <a:rPr dirty="0">
                <a:cs typeface="Arial"/>
              </a:rPr>
              <a:t>the </a:t>
            </a:r>
            <a:r>
              <a:rPr spc="-4" dirty="0">
                <a:cs typeface="Arial"/>
              </a:rPr>
              <a:t>linear model  generating </a:t>
            </a:r>
            <a:r>
              <a:rPr i="1" u="heavy" spc="-4" dirty="0">
                <a:uFill>
                  <a:solidFill>
                    <a:srgbClr val="000000"/>
                  </a:solidFill>
                </a:uFill>
                <a:cs typeface="Arial"/>
              </a:rPr>
              <a:t>sparse</a:t>
            </a:r>
            <a:r>
              <a:rPr i="1" u="heavy" spc="15" dirty="0">
                <a:uFill>
                  <a:solidFill>
                    <a:srgbClr val="000000"/>
                  </a:solidFill>
                </a:uFill>
                <a:cs typeface="Arial"/>
              </a:rPr>
              <a:t> </a:t>
            </a:r>
            <a:r>
              <a:rPr i="1" u="heavy" spc="-8" dirty="0">
                <a:uFill>
                  <a:solidFill>
                    <a:srgbClr val="000000"/>
                  </a:solidFill>
                </a:uFill>
                <a:cs typeface="Arial"/>
              </a:rPr>
              <a:t>models</a:t>
            </a:r>
            <a:r>
              <a:rPr spc="-8" dirty="0">
                <a:cs typeface="Arial"/>
              </a:rPr>
              <a:t>.</a:t>
            </a:r>
            <a:endParaRPr dirty="0">
              <a:cs typeface="Arial"/>
            </a:endParaRPr>
          </a:p>
        </p:txBody>
      </p:sp>
      <p:sp>
        <p:nvSpPr>
          <p:cNvPr id="6" name="TextBox 5">
            <a:extLst>
              <a:ext uri="{FF2B5EF4-FFF2-40B4-BE49-F238E27FC236}">
                <a16:creationId xmlns:a16="http://schemas.microsoft.com/office/drawing/2014/main" id="{E4273C04-CAAF-4C32-B173-7B3BAE5F4CC8}"/>
              </a:ext>
            </a:extLst>
          </p:cNvPr>
          <p:cNvSpPr txBox="1"/>
          <p:nvPr/>
        </p:nvSpPr>
        <p:spPr>
          <a:xfrm>
            <a:off x="4114799" y="3059668"/>
            <a:ext cx="780983" cy="369332"/>
          </a:xfrm>
          <a:prstGeom prst="rect">
            <a:avLst/>
          </a:prstGeom>
          <a:noFill/>
        </p:spPr>
        <p:txBody>
          <a:bodyPr wrap="none" rtlCol="0">
            <a:spAutoFit/>
          </a:bodyPr>
          <a:lstStyle/>
          <a:p>
            <a:r>
              <a:rPr lang="en-US" b="1" dirty="0"/>
              <a:t>RIDGE</a:t>
            </a:r>
          </a:p>
        </p:txBody>
      </p:sp>
      <p:sp>
        <p:nvSpPr>
          <p:cNvPr id="7" name="TextBox 6">
            <a:extLst>
              <a:ext uri="{FF2B5EF4-FFF2-40B4-BE49-F238E27FC236}">
                <a16:creationId xmlns:a16="http://schemas.microsoft.com/office/drawing/2014/main" id="{6905949D-F617-42AB-A08F-8EDA11B416F5}"/>
              </a:ext>
            </a:extLst>
          </p:cNvPr>
          <p:cNvSpPr txBox="1"/>
          <p:nvPr/>
        </p:nvSpPr>
        <p:spPr>
          <a:xfrm>
            <a:off x="7722705" y="3013746"/>
            <a:ext cx="795411" cy="369332"/>
          </a:xfrm>
          <a:prstGeom prst="rect">
            <a:avLst/>
          </a:prstGeom>
          <a:noFill/>
        </p:spPr>
        <p:txBody>
          <a:bodyPr wrap="none" rtlCol="0">
            <a:spAutoFit/>
          </a:bodyPr>
          <a:lstStyle/>
          <a:p>
            <a:r>
              <a:rPr lang="en-US" b="1" dirty="0"/>
              <a:t>LASSO</a:t>
            </a:r>
          </a:p>
        </p:txBody>
      </p:sp>
      <p:pic>
        <p:nvPicPr>
          <p:cNvPr id="8" name="Picture 2" descr="Image result for rutgers university logo">
            <a:extLst>
              <a:ext uri="{FF2B5EF4-FFF2-40B4-BE49-F238E27FC236}">
                <a16:creationId xmlns:a16="http://schemas.microsoft.com/office/drawing/2014/main" id="{D831B459-83B7-434D-880D-5FCCC789C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6B5CB-1731-4A60-9F29-AC18B1961FBC}"/>
              </a:ext>
            </a:extLst>
          </p:cNvPr>
          <p:cNvSpPr>
            <a:spLocks noGrp="1"/>
          </p:cNvSpPr>
          <p:nvPr>
            <p:ph idx="1"/>
          </p:nvPr>
        </p:nvSpPr>
        <p:spPr>
          <a:xfrm>
            <a:off x="838200" y="1905138"/>
            <a:ext cx="10515600" cy="3869497"/>
          </a:xfrm>
        </p:spPr>
        <p:txBody>
          <a:bodyPr>
            <a:normAutofit fontScale="77500" lnSpcReduction="20000"/>
          </a:bodyPr>
          <a:lstStyle/>
          <a:p>
            <a:r>
              <a:rPr lang="en-US" dirty="0"/>
              <a:t>Here the turning factor λ controls the strength of penalty, that is</a:t>
            </a:r>
          </a:p>
          <a:p>
            <a:r>
              <a:rPr lang="en-US" dirty="0"/>
              <a:t>When  λ = 0: We get same coefficients as simple linear regression</a:t>
            </a:r>
          </a:p>
          <a:p>
            <a:r>
              <a:rPr lang="en-US" dirty="0"/>
              <a:t>When λ = ∞: All coefficients are zero</a:t>
            </a:r>
          </a:p>
          <a:p>
            <a:r>
              <a:rPr lang="en-US" dirty="0"/>
              <a:t>When 0 &lt; λ &lt; ∞: We get coefficients between 0 and that of simple linear regression</a:t>
            </a:r>
          </a:p>
          <a:p>
            <a:r>
              <a:rPr lang="en-US" dirty="0"/>
              <a:t>So when λ is in between the two extremes, we are balancing the below two ideas.</a:t>
            </a:r>
          </a:p>
          <a:p>
            <a:r>
              <a:rPr lang="en-US" dirty="0"/>
              <a:t>1. Fitting a linear model of y on X</a:t>
            </a:r>
          </a:p>
          <a:p>
            <a:r>
              <a:rPr lang="en-US" dirty="0"/>
              <a:t>2. Shrinking the coefficients</a:t>
            </a:r>
          </a:p>
          <a:p>
            <a:r>
              <a:rPr lang="en-US" dirty="0"/>
              <a:t>But the nature of L1 regularization penalty causes some coefficients to be shrunken to zero. Hence, unlike ridge regression, lasso regression is able to perform variable selection in the liner model. So as the value of λ increases, more coefficients will be set to value zero (provided fewer variables are selected) and so among the nonzero coefficients, more shrinkage will be employed. The below working example will explain it </a:t>
            </a:r>
            <a:r>
              <a:rPr lang="en-US" dirty="0" err="1"/>
              <a:t>wel</a:t>
            </a:r>
            <a:r>
              <a:rPr lang="en-IN" dirty="0"/>
              <a:t>l.</a:t>
            </a:r>
            <a:endParaRPr lang="en-US" dirty="0"/>
          </a:p>
        </p:txBody>
      </p:sp>
      <p:sp>
        <p:nvSpPr>
          <p:cNvPr id="4" name="object 2">
            <a:extLst>
              <a:ext uri="{FF2B5EF4-FFF2-40B4-BE49-F238E27FC236}">
                <a16:creationId xmlns:a16="http://schemas.microsoft.com/office/drawing/2014/main" id="{7C6D40C4-B9B9-4F35-88D4-1E0DED5674D2}"/>
              </a:ext>
            </a:extLst>
          </p:cNvPr>
          <p:cNvSpPr txBox="1">
            <a:spLocks noGrp="1"/>
          </p:cNvSpPr>
          <p:nvPr>
            <p:ph type="title"/>
          </p:nvPr>
        </p:nvSpPr>
        <p:spPr>
          <a:xfrm>
            <a:off x="1665443" y="663811"/>
            <a:ext cx="8861114" cy="686726"/>
          </a:xfrm>
          <a:prstGeom prst="rect">
            <a:avLst/>
          </a:prstGeom>
          <a:ln w="28575">
            <a:solidFill>
              <a:schemeClr val="accent2"/>
            </a:solidFill>
          </a:ln>
        </p:spPr>
        <p:txBody>
          <a:bodyPr vert="horz" wrap="square" lIns="0" tIns="9525" rIns="0" bIns="0" rtlCol="0" anchor="ctr">
            <a:spAutoFit/>
          </a:bodyPr>
          <a:lstStyle/>
          <a:p>
            <a:pPr marL="9525">
              <a:lnSpc>
                <a:spcPct val="100000"/>
              </a:lnSpc>
              <a:spcBef>
                <a:spcPts val="75"/>
              </a:spcBef>
            </a:pPr>
            <a:r>
              <a:rPr lang="en-US" b="1" spc="-4" dirty="0"/>
              <a:t>LASSO ADVANTAGE </a:t>
            </a:r>
            <a:r>
              <a:rPr lang="en-US" b="1" dirty="0"/>
              <a:t>IN</a:t>
            </a:r>
            <a:r>
              <a:rPr lang="en-US" b="1" spc="8" dirty="0"/>
              <a:t> </a:t>
            </a:r>
            <a:r>
              <a:rPr lang="en-US" b="1" spc="-4" dirty="0"/>
              <a:t>INTERPRETATION</a:t>
            </a:r>
          </a:p>
        </p:txBody>
      </p:sp>
      <p:pic>
        <p:nvPicPr>
          <p:cNvPr id="5" name="Picture 2" descr="Image result for rutgers university logo">
            <a:extLst>
              <a:ext uri="{FF2B5EF4-FFF2-40B4-BE49-F238E27FC236}">
                <a16:creationId xmlns:a16="http://schemas.microsoft.com/office/drawing/2014/main" id="{B37F7AA6-BE86-4226-B906-D12F717C3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45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C31041-5228-49A9-8BB1-E3D77F8CA9E5}"/>
              </a:ext>
            </a:extLst>
          </p:cNvPr>
          <p:cNvSpPr>
            <a:spLocks noGrp="1"/>
          </p:cNvSpPr>
          <p:nvPr>
            <p:ph idx="1"/>
          </p:nvPr>
        </p:nvSpPr>
        <p:spPr>
          <a:xfrm>
            <a:off x="838200" y="2153616"/>
            <a:ext cx="10515600" cy="3949010"/>
          </a:xfrm>
        </p:spPr>
        <p:txBody>
          <a:bodyPr/>
          <a:lstStyle/>
          <a:p>
            <a:r>
              <a:rPr lang="en-US" dirty="0"/>
              <a:t>For analyzing the prostate-specific antigen and the clinical measures among the patients who were about to have their prostates removed, ridge regression can give good results provided there are a good number of true coefficients. But if there are only a few coefficients to predict the results lasso regression is the better option to have accurate results since lasso can perform better than ridge when the coefficients are few.  </a:t>
            </a:r>
          </a:p>
          <a:p>
            <a:endParaRPr lang="en-IN" dirty="0"/>
          </a:p>
        </p:txBody>
      </p:sp>
      <p:sp>
        <p:nvSpPr>
          <p:cNvPr id="4" name="object 2">
            <a:extLst>
              <a:ext uri="{FF2B5EF4-FFF2-40B4-BE49-F238E27FC236}">
                <a16:creationId xmlns:a16="http://schemas.microsoft.com/office/drawing/2014/main" id="{98441FBB-2FC4-4109-867A-597683D9DA5C}"/>
              </a:ext>
            </a:extLst>
          </p:cNvPr>
          <p:cNvSpPr txBox="1">
            <a:spLocks noGrp="1"/>
          </p:cNvSpPr>
          <p:nvPr>
            <p:ph type="title"/>
          </p:nvPr>
        </p:nvSpPr>
        <p:spPr>
          <a:xfrm>
            <a:off x="2784104" y="882472"/>
            <a:ext cx="6623792" cy="686726"/>
          </a:xfrm>
          <a:prstGeom prst="rect">
            <a:avLst/>
          </a:prstGeom>
          <a:ln w="28575">
            <a:solidFill>
              <a:schemeClr val="accent2"/>
            </a:solidFill>
          </a:ln>
        </p:spPr>
        <p:txBody>
          <a:bodyPr vert="horz" wrap="square" lIns="0" tIns="9525" rIns="0" bIns="0" rtlCol="0" anchor="ctr">
            <a:spAutoFit/>
          </a:bodyPr>
          <a:lstStyle/>
          <a:p>
            <a:pPr marL="9525" algn="ctr">
              <a:lnSpc>
                <a:spcPct val="100000"/>
              </a:lnSpc>
              <a:spcBef>
                <a:spcPts val="75"/>
              </a:spcBef>
            </a:pPr>
            <a:r>
              <a:rPr lang="en-US" b="1" spc="-4" dirty="0"/>
              <a:t>WORKING EXAMPLE</a:t>
            </a:r>
          </a:p>
        </p:txBody>
      </p:sp>
      <p:pic>
        <p:nvPicPr>
          <p:cNvPr id="5" name="Picture 2" descr="Image result for rutgers university logo">
            <a:extLst>
              <a:ext uri="{FF2B5EF4-FFF2-40B4-BE49-F238E27FC236}">
                <a16:creationId xmlns:a16="http://schemas.microsoft.com/office/drawing/2014/main" id="{EBA10E2B-A192-4B5D-8AEF-7AA7312D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31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35D3C1D-A6AE-4FCA-BB76-A4748CE5D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0B231E0-A5F0-41C4-89F1-8790E31E1B18}"/>
              </a:ext>
            </a:extLst>
          </p:cNvPr>
          <p:cNvSpPr txBox="1"/>
          <p:nvPr/>
        </p:nvSpPr>
        <p:spPr>
          <a:xfrm>
            <a:off x="558210" y="1365472"/>
            <a:ext cx="10978470" cy="35646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8800" b="1" kern="1200" dirty="0">
                <a:solidFill>
                  <a:schemeClr val="tx1"/>
                </a:solidFill>
                <a:latin typeface="+mj-lt"/>
                <a:ea typeface="+mj-ea"/>
                <a:cs typeface="+mj-cs"/>
              </a:rPr>
              <a:t>THANK YOU</a:t>
            </a:r>
          </a:p>
        </p:txBody>
      </p:sp>
      <p:sp>
        <p:nvSpPr>
          <p:cNvPr id="9" name="Rectangle 8">
            <a:extLst>
              <a:ext uri="{FF2B5EF4-FFF2-40B4-BE49-F238E27FC236}">
                <a16:creationId xmlns:a16="http://schemas.microsoft.com/office/drawing/2014/main" id="{6D5BF818-2283-4CC9-A120-9225CEDFA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3350"/>
            <a:ext cx="128016" cy="2468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63A42EF-20CC-4BCC-9D0B-222CF3AAE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945" y="5831269"/>
            <a:ext cx="109270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2" descr="Image result for rutgers university logo">
            <a:extLst>
              <a:ext uri="{FF2B5EF4-FFF2-40B4-BE49-F238E27FC236}">
                <a16:creationId xmlns:a16="http://schemas.microsoft.com/office/drawing/2014/main" id="{A1954AA0-3877-4CA7-BEC0-861661012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52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6" name="Rectangle 6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6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5F795BC1-8A37-4D1E-9B5C-8B08E833E8BE}"/>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SIMPLE LINEAR REGRESSION MODEL</a:t>
            </a:r>
          </a:p>
        </p:txBody>
      </p:sp>
      <p:sp>
        <p:nvSpPr>
          <p:cNvPr id="70" name="Rectangle 6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BBF442AE-5A46-48F0-B7E1-1C8D1518B202}"/>
              </a:ext>
            </a:extLst>
          </p:cNvPr>
          <p:cNvSpPr txBox="1"/>
          <p:nvPr/>
        </p:nvSpPr>
        <p:spPr>
          <a:xfrm>
            <a:off x="1115568" y="2690648"/>
            <a:ext cx="902691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equation that describes how </a:t>
            </a:r>
            <a:r>
              <a:rPr lang="en-US" sz="2400" i="1" dirty="0"/>
              <a:t>y</a:t>
            </a:r>
            <a:r>
              <a:rPr lang="en-US" sz="2400" dirty="0"/>
              <a:t> is related to </a:t>
            </a:r>
            <a:r>
              <a:rPr lang="en-US" sz="2400" i="1" dirty="0"/>
              <a:t>x</a:t>
            </a:r>
            <a:r>
              <a:rPr lang="en-US" sz="2400" dirty="0"/>
              <a:t> and an error term is called the regression model.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simple linear regression model is:</a:t>
            </a:r>
          </a:p>
          <a:p>
            <a:r>
              <a:rPr lang="en-US" sz="2400" i="1" dirty="0"/>
              <a:t>				</a:t>
            </a:r>
            <a:endParaRPr lang="en-US" sz="2400" dirty="0"/>
          </a:p>
          <a:p>
            <a:r>
              <a:rPr lang="en-US" sz="2400" i="1" dirty="0"/>
              <a:t>				</a:t>
            </a:r>
            <a:r>
              <a:rPr lang="en-US" sz="2400" b="1" i="1" dirty="0">
                <a:effectLst>
                  <a:outerShdw blurRad="38100" dist="38100" dir="2700000" algn="tl">
                    <a:srgbClr val="000000">
                      <a:alpha val="43137"/>
                    </a:srgbClr>
                  </a:outerShdw>
                </a:effectLst>
              </a:rPr>
              <a:t>y</a:t>
            </a:r>
            <a:r>
              <a:rPr lang="en-US" sz="2400" b="1" dirty="0">
                <a:effectLst>
                  <a:outerShdw blurRad="38100" dist="38100" dir="2700000" algn="tl">
                    <a:srgbClr val="000000">
                      <a:alpha val="43137"/>
                    </a:srgbClr>
                  </a:outerShdw>
                </a:effectLst>
              </a:rPr>
              <a:t> = </a:t>
            </a:r>
            <a:r>
              <a:rPr lang="en-US" sz="2400" b="1" i="1" dirty="0">
                <a:effectLst>
                  <a:outerShdw blurRad="38100" dist="38100" dir="2700000" algn="tl">
                    <a:srgbClr val="000000">
                      <a:alpha val="43137"/>
                    </a:srgbClr>
                  </a:outerShdw>
                </a:effectLst>
              </a:rPr>
              <a:t>b</a:t>
            </a:r>
            <a:r>
              <a:rPr lang="en-US" sz="2400" b="1" baseline="-25000" dirty="0">
                <a:effectLst>
                  <a:outerShdw blurRad="38100" dist="38100" dir="2700000" algn="tl">
                    <a:srgbClr val="000000">
                      <a:alpha val="43137"/>
                    </a:srgbClr>
                  </a:outerShdw>
                </a:effectLst>
              </a:rPr>
              <a:t>0</a:t>
            </a:r>
            <a:r>
              <a:rPr lang="en-US" sz="2400" b="1" dirty="0">
                <a:effectLst>
                  <a:outerShdw blurRad="38100" dist="38100" dir="2700000" algn="tl">
                    <a:srgbClr val="000000">
                      <a:alpha val="43137"/>
                    </a:srgbClr>
                  </a:outerShdw>
                </a:effectLst>
              </a:rPr>
              <a:t> + </a:t>
            </a:r>
            <a:r>
              <a:rPr lang="en-US" sz="2400" b="1" i="1" dirty="0">
                <a:effectLst>
                  <a:outerShdw blurRad="38100" dist="38100" dir="2700000" algn="tl">
                    <a:srgbClr val="000000">
                      <a:alpha val="43137"/>
                    </a:srgbClr>
                  </a:outerShdw>
                </a:effectLst>
              </a:rPr>
              <a:t>b</a:t>
            </a:r>
            <a:r>
              <a:rPr lang="en-US" sz="2400" b="1" baseline="-25000" dirty="0">
                <a:effectLst>
                  <a:outerShdw blurRad="38100" dist="38100" dir="2700000" algn="tl">
                    <a:srgbClr val="000000">
                      <a:alpha val="43137"/>
                    </a:srgbClr>
                  </a:outerShdw>
                </a:effectLst>
              </a:rPr>
              <a:t>1</a:t>
            </a:r>
            <a:r>
              <a:rPr lang="en-US" sz="2400" b="1" i="1" dirty="0">
                <a:effectLst>
                  <a:outerShdw blurRad="38100" dist="38100" dir="2700000" algn="tl">
                    <a:srgbClr val="000000">
                      <a:alpha val="43137"/>
                    </a:srgbClr>
                  </a:outerShdw>
                </a:effectLst>
              </a:rPr>
              <a:t>x</a:t>
            </a:r>
            <a:r>
              <a:rPr lang="en-US" sz="2400" b="1" dirty="0">
                <a:effectLst>
                  <a:outerShdw blurRad="38100" dist="38100" dir="2700000" algn="tl">
                    <a:srgbClr val="000000">
                      <a:alpha val="43137"/>
                    </a:srgbClr>
                  </a:outerShdw>
                </a:effectLst>
              </a:rPr>
              <a:t> +</a:t>
            </a:r>
            <a:r>
              <a:rPr lang="en-US" sz="2400" b="1" i="1" dirty="0">
                <a:effectLst>
                  <a:outerShdw blurRad="38100" dist="38100" dir="2700000" algn="tl">
                    <a:srgbClr val="000000">
                      <a:alpha val="43137"/>
                    </a:srgbClr>
                  </a:outerShdw>
                </a:effectLst>
              </a:rPr>
              <a:t>e</a:t>
            </a:r>
            <a:endParaRPr lang="en-US" sz="2400" b="1" dirty="0">
              <a:effectLst>
                <a:outerShdw blurRad="38100" dist="38100" dir="2700000" algn="tl">
                  <a:srgbClr val="000000">
                    <a:alpha val="43137"/>
                  </a:srgbClr>
                </a:outerShdw>
              </a:effectLst>
            </a:endParaRPr>
          </a:p>
          <a:p>
            <a:r>
              <a:rPr lang="en-US" sz="2400" dirty="0"/>
              <a:t>	where:</a:t>
            </a:r>
          </a:p>
          <a:p>
            <a:r>
              <a:rPr lang="en-US" sz="2400" i="1" dirty="0"/>
              <a:t>    	b</a:t>
            </a:r>
            <a:r>
              <a:rPr lang="en-US" sz="2400" baseline="-25000" dirty="0"/>
              <a:t>0</a:t>
            </a:r>
            <a:r>
              <a:rPr lang="en-US" sz="2400" dirty="0"/>
              <a:t> and </a:t>
            </a:r>
            <a:r>
              <a:rPr lang="en-US" sz="2400" i="1" dirty="0"/>
              <a:t>b</a:t>
            </a:r>
            <a:r>
              <a:rPr lang="en-US" sz="2400" baseline="-25000" dirty="0"/>
              <a:t>1</a:t>
            </a:r>
            <a:r>
              <a:rPr lang="en-US" sz="2400" dirty="0"/>
              <a:t> are called parameters of the model,</a:t>
            </a:r>
          </a:p>
          <a:p>
            <a:r>
              <a:rPr lang="en-US" sz="2400" dirty="0"/>
              <a:t>    	</a:t>
            </a:r>
            <a:r>
              <a:rPr lang="en-US" sz="2400" i="1" dirty="0"/>
              <a:t>e</a:t>
            </a:r>
            <a:r>
              <a:rPr lang="en-US" sz="2400" dirty="0"/>
              <a:t>  is a random variable called the error term.</a:t>
            </a:r>
          </a:p>
          <a:p>
            <a:endParaRPr lang="en-US" sz="2400" dirty="0"/>
          </a:p>
        </p:txBody>
      </p:sp>
      <p:pic>
        <p:nvPicPr>
          <p:cNvPr id="56" name="Picture 2" descr="Image result for rutgers university logo">
            <a:extLst>
              <a:ext uri="{FF2B5EF4-FFF2-40B4-BE49-F238E27FC236}">
                <a16:creationId xmlns:a16="http://schemas.microsoft.com/office/drawing/2014/main" id="{C3430A47-4925-4704-A272-67E71DA5B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03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918097F-A1A8-4B66-8C60-6219C7298155}"/>
              </a:ext>
            </a:extLst>
          </p:cNvPr>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SIMPLE LINEAR REGRESSION EQUATION</a:t>
            </a:r>
          </a:p>
        </p:txBody>
      </p:sp>
      <p:sp>
        <p:nvSpPr>
          <p:cNvPr id="42"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BB0F757-D268-43F4-9133-6741AFD8F1C1}"/>
              </a:ext>
            </a:extLst>
          </p:cNvPr>
          <p:cNvSpPr txBox="1"/>
          <p:nvPr/>
        </p:nvSpPr>
        <p:spPr>
          <a:xfrm>
            <a:off x="1115568" y="2481943"/>
            <a:ext cx="10168128" cy="3695020"/>
          </a:xfrm>
          <a:prstGeom prst="rect">
            <a:avLst/>
          </a:prstGeom>
        </p:spPr>
        <p:txBody>
          <a:bodyPr vert="horz" lIns="91440" tIns="45720" rIns="91440" bIns="45720" rtlCol="0">
            <a:normAutofit/>
          </a:bodyPr>
          <a:lstStyle/>
          <a:p>
            <a:pPr marL="400050" indent="-342900">
              <a:lnSpc>
                <a:spcPct val="90000"/>
              </a:lnSpc>
              <a:spcAft>
                <a:spcPts val="600"/>
              </a:spcAft>
              <a:buFont typeface="Arial" panose="020B0604020202020204" pitchFamily="34" charset="0"/>
              <a:buChar char="•"/>
            </a:pPr>
            <a:r>
              <a:rPr lang="en-US" sz="2400" dirty="0"/>
              <a:t>The simple linear regression equation is:</a:t>
            </a:r>
          </a:p>
          <a:p>
            <a:pPr algn="ctr"/>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0</a:t>
            </a:r>
            <a:r>
              <a:rPr lang="en-US" sz="2400" dirty="0">
                <a:effectLst>
                  <a:outerShdw blurRad="38100" dist="38100" dir="2700000" algn="tl">
                    <a:srgbClr val="000000"/>
                  </a:outerShdw>
                </a:effectLst>
                <a:latin typeface="Book Antiqua" pitchFamily="18" charset="0"/>
              </a:rPr>
              <a:t> + </a:t>
            </a:r>
            <a:r>
              <a:rPr lang="en-US" sz="2400" i="1" dirty="0">
                <a:effectLst>
                  <a:outerShdw blurRad="38100" dist="38100" dir="2700000" algn="tl">
                    <a:srgbClr val="000000"/>
                  </a:outerShdw>
                </a:effectLst>
                <a:latin typeface="Symbol" pitchFamily="18" charset="2"/>
              </a:rPr>
              <a:t></a:t>
            </a:r>
            <a:r>
              <a:rPr lang="en-US" sz="2400" baseline="-25000" dirty="0">
                <a:effectLst>
                  <a:outerShdw blurRad="38100" dist="38100" dir="2700000" algn="tl">
                    <a:srgbClr val="000000"/>
                  </a:outerShdw>
                </a:effectLst>
                <a:latin typeface="Book Antiqua" pitchFamily="18" charset="0"/>
              </a:rPr>
              <a:t>1</a:t>
            </a:r>
            <a:r>
              <a:rPr lang="en-US" sz="2400" i="1" dirty="0">
                <a:effectLst>
                  <a:outerShdw blurRad="38100" dist="38100" dir="2700000" algn="tl">
                    <a:srgbClr val="000000"/>
                  </a:outerShdw>
                </a:effectLst>
                <a:latin typeface="Book Antiqua" pitchFamily="18" charset="0"/>
              </a:rPr>
              <a:t>x</a:t>
            </a:r>
          </a:p>
          <a:p>
            <a:pPr>
              <a:lnSpc>
                <a:spcPct val="90000"/>
              </a:lnSpc>
              <a:spcAft>
                <a:spcPts val="600"/>
              </a:spcAft>
            </a:pPr>
            <a:endParaRPr lang="en-US" sz="2400" i="1" dirty="0"/>
          </a:p>
          <a:p>
            <a:pPr>
              <a:lnSpc>
                <a:spcPct val="90000"/>
              </a:lnSpc>
              <a:spcAft>
                <a:spcPts val="600"/>
              </a:spcAft>
            </a:pPr>
            <a:endParaRPr lang="en-US" sz="2400" i="1" dirty="0"/>
          </a:p>
          <a:p>
            <a:pPr marL="285750" indent="-228600">
              <a:lnSpc>
                <a:spcPct val="90000"/>
              </a:lnSpc>
              <a:spcAft>
                <a:spcPts val="600"/>
              </a:spcAft>
              <a:buFont typeface="Arial" panose="020B0604020202020204" pitchFamily="34" charset="0"/>
              <a:buChar char="•"/>
            </a:pPr>
            <a:r>
              <a:rPr lang="en-US" sz="2400" dirty="0"/>
              <a:t>Graph of the regression equation is a straight line.</a:t>
            </a:r>
          </a:p>
          <a:p>
            <a:pPr marL="285750" indent="-228600">
              <a:lnSpc>
                <a:spcPct val="90000"/>
              </a:lnSpc>
              <a:spcAft>
                <a:spcPts val="600"/>
              </a:spcAft>
              <a:buFont typeface="Arial" panose="020B0604020202020204" pitchFamily="34" charset="0"/>
              <a:buChar char="•"/>
            </a:pPr>
            <a:r>
              <a:rPr lang="en-US" sz="2400" dirty="0"/>
              <a:t> </a:t>
            </a:r>
            <a:r>
              <a:rPr lang="en-US" sz="2400" i="1" dirty="0"/>
              <a:t>b</a:t>
            </a:r>
            <a:r>
              <a:rPr lang="en-US" sz="2400" baseline="-25000" dirty="0"/>
              <a:t>0</a:t>
            </a:r>
            <a:r>
              <a:rPr lang="en-US" sz="2400" dirty="0"/>
              <a:t> is the </a:t>
            </a:r>
            <a:r>
              <a:rPr lang="en-US" sz="2400" i="1" dirty="0"/>
              <a:t>y</a:t>
            </a:r>
            <a:r>
              <a:rPr lang="en-US" sz="2400" dirty="0"/>
              <a:t> intercept of the regression line.</a:t>
            </a:r>
          </a:p>
          <a:p>
            <a:pPr marL="285750" indent="-228600">
              <a:lnSpc>
                <a:spcPct val="90000"/>
              </a:lnSpc>
              <a:spcAft>
                <a:spcPts val="600"/>
              </a:spcAft>
              <a:buFont typeface="Arial" panose="020B0604020202020204" pitchFamily="34" charset="0"/>
              <a:buChar char="•"/>
            </a:pPr>
            <a:r>
              <a:rPr lang="en-US" sz="2400" dirty="0"/>
              <a:t> </a:t>
            </a:r>
            <a:r>
              <a:rPr lang="en-US" sz="2400" i="1" dirty="0"/>
              <a:t>b</a:t>
            </a:r>
            <a:r>
              <a:rPr lang="en-US" sz="2400" baseline="-25000" dirty="0"/>
              <a:t>1</a:t>
            </a:r>
            <a:r>
              <a:rPr lang="en-US" sz="2400" dirty="0"/>
              <a:t> is the slope of the regression line.</a:t>
            </a:r>
          </a:p>
          <a:p>
            <a:pPr marL="285750" indent="-228600">
              <a:lnSpc>
                <a:spcPct val="90000"/>
              </a:lnSpc>
              <a:spcAft>
                <a:spcPts val="600"/>
              </a:spcAft>
              <a:buFont typeface="Arial" panose="020B0604020202020204" pitchFamily="34" charset="0"/>
              <a:buChar char="•"/>
            </a:pPr>
            <a:r>
              <a:rPr lang="en-US" sz="2400" i="1" dirty="0"/>
              <a:t> E</a:t>
            </a:r>
            <a:r>
              <a:rPr lang="en-US" sz="2400" dirty="0"/>
              <a:t>(</a:t>
            </a:r>
            <a:r>
              <a:rPr lang="en-US" sz="2400" i="1" dirty="0"/>
              <a:t>y</a:t>
            </a:r>
            <a:r>
              <a:rPr lang="en-US" sz="2400" dirty="0"/>
              <a:t>) is the expected value of </a:t>
            </a:r>
            <a:r>
              <a:rPr lang="en-US" sz="2400" i="1" dirty="0"/>
              <a:t>y</a:t>
            </a:r>
            <a:r>
              <a:rPr lang="en-US" sz="2400" dirty="0"/>
              <a:t> for a given </a:t>
            </a:r>
            <a:r>
              <a:rPr lang="en-US" sz="2400" i="1" dirty="0"/>
              <a:t>x</a:t>
            </a:r>
            <a:r>
              <a:rPr lang="en-US" sz="2400" dirty="0"/>
              <a:t> value.</a:t>
            </a:r>
          </a:p>
          <a:p>
            <a:pPr marL="285750" indent="-228600">
              <a:lnSpc>
                <a:spcPct val="90000"/>
              </a:lnSpc>
              <a:spcAft>
                <a:spcPts val="600"/>
              </a:spcAft>
              <a:buFont typeface="Arial" panose="020B0604020202020204" pitchFamily="34" charset="0"/>
              <a:buChar char="•"/>
            </a:pPr>
            <a:endParaRPr lang="en-US" sz="2400" dirty="0">
              <a:effectLst>
                <a:outerShdw blurRad="38100" dist="38100" dir="2700000" algn="tl">
                  <a:srgbClr val="000000"/>
                </a:outerShdw>
              </a:effectLst>
            </a:endParaRPr>
          </a:p>
          <a:p>
            <a:pPr marL="285750" indent="-228600">
              <a:lnSpc>
                <a:spcPct val="90000"/>
              </a:lnSpc>
              <a:spcAft>
                <a:spcPts val="600"/>
              </a:spcAft>
              <a:buFont typeface="Arial" panose="020B0604020202020204" pitchFamily="34" charset="0"/>
              <a:buChar char="•"/>
            </a:pPr>
            <a:endParaRPr lang="en-US" sz="2400" dirty="0">
              <a:effectLst>
                <a:outerShdw blurRad="38100" dist="38100" dir="2700000" algn="tl">
                  <a:srgbClr val="000000"/>
                </a:outerShdw>
              </a:effectLst>
            </a:endParaRPr>
          </a:p>
          <a:p>
            <a:pPr marL="285750" indent="-228600">
              <a:lnSpc>
                <a:spcPct val="90000"/>
              </a:lnSpc>
              <a:spcAft>
                <a:spcPts val="600"/>
              </a:spcAft>
              <a:buFont typeface="Arial" panose="020B0604020202020204" pitchFamily="34" charset="0"/>
              <a:buChar char="•"/>
            </a:pPr>
            <a:endParaRPr lang="en-US" sz="2000" dirty="0"/>
          </a:p>
        </p:txBody>
      </p:sp>
      <p:pic>
        <p:nvPicPr>
          <p:cNvPr id="26" name="Picture 2" descr="Image result for rutgers university logo">
            <a:extLst>
              <a:ext uri="{FF2B5EF4-FFF2-40B4-BE49-F238E27FC236}">
                <a16:creationId xmlns:a16="http://schemas.microsoft.com/office/drawing/2014/main" id="{F4F5D290-9523-4537-89FC-C5E87D5FD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9886" y="140008"/>
            <a:ext cx="1180331" cy="413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09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291185" y="276225"/>
            <a:ext cx="9606455" cy="814387"/>
          </a:xfrm>
          <a:ln w="28575">
            <a:solidFill>
              <a:schemeClr val="accent2"/>
            </a:solidFill>
          </a:ln>
        </p:spPr>
        <p:txBody>
          <a:bodyPr>
            <a:noAutofit/>
          </a:bodyPr>
          <a:lstStyle/>
          <a:p>
            <a:pPr algn="ctr"/>
            <a:r>
              <a:rPr lang="en-US" b="1" dirty="0"/>
              <a:t>SIMPLE LINEAR REGRESSION EQUATION</a:t>
            </a:r>
          </a:p>
        </p:txBody>
      </p:sp>
      <p:sp>
        <p:nvSpPr>
          <p:cNvPr id="178188" name="Rectangle 12"/>
          <p:cNvSpPr>
            <a:spLocks noChangeArrowheads="1"/>
          </p:cNvSpPr>
          <p:nvPr/>
        </p:nvSpPr>
        <p:spPr bwMode="auto">
          <a:xfrm>
            <a:off x="2407145" y="1848014"/>
            <a:ext cx="7690288" cy="4741479"/>
          </a:xfrm>
          <a:prstGeom prst="rect">
            <a:avLst/>
          </a:prstGeom>
          <a:ln w="19050">
            <a:solidFill>
              <a:schemeClr val="accent2"/>
            </a:solidFill>
            <a:headEnd/>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grpSp>
        <p:nvGrpSpPr>
          <p:cNvPr id="2" name="Group 1"/>
          <p:cNvGrpSpPr/>
          <p:nvPr/>
        </p:nvGrpSpPr>
        <p:grpSpPr>
          <a:xfrm>
            <a:off x="3702546" y="2033753"/>
            <a:ext cx="5492463" cy="4346356"/>
            <a:chOff x="2990850" y="1824038"/>
            <a:chExt cx="4149725" cy="3771900"/>
          </a:xfrm>
        </p:grpSpPr>
        <p:sp>
          <p:nvSpPr>
            <p:cNvPr id="178180" name="Line 4"/>
            <p:cNvSpPr>
              <a:spLocks noChangeShapeType="1"/>
            </p:cNvSpPr>
            <p:nvPr/>
          </p:nvSpPr>
          <p:spPr bwMode="auto">
            <a:xfrm>
              <a:off x="3333750" y="2343150"/>
              <a:ext cx="0" cy="3086100"/>
            </a:xfrm>
            <a:prstGeom prst="line">
              <a:avLst/>
            </a:prstGeom>
            <a:noFill/>
            <a:ln w="6350">
              <a:solidFill>
                <a:schemeClr val="tx1"/>
              </a:solidFill>
              <a:round/>
              <a:headEnd/>
              <a:tailEnd/>
            </a:ln>
            <a:effectLst/>
          </p:spPr>
          <p:txBody>
            <a:bodyPr/>
            <a:lstStyle/>
            <a:p>
              <a:endParaRPr lang="en-US"/>
            </a:p>
          </p:txBody>
        </p:sp>
        <p:sp>
          <p:nvSpPr>
            <p:cNvPr id="178181" name="Text Box 5"/>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a:t>
              </a:r>
            </a:p>
          </p:txBody>
        </p:sp>
        <p:sp>
          <p:nvSpPr>
            <p:cNvPr id="178182" name="Line 6"/>
            <p:cNvSpPr>
              <a:spLocks noChangeShapeType="1"/>
            </p:cNvSpPr>
            <p:nvPr/>
          </p:nvSpPr>
          <p:spPr bwMode="auto">
            <a:xfrm rot="5400000">
              <a:off x="5010150" y="3733800"/>
              <a:ext cx="0" cy="3352800"/>
            </a:xfrm>
            <a:prstGeom prst="line">
              <a:avLst/>
            </a:prstGeom>
            <a:noFill/>
            <a:ln w="6350">
              <a:solidFill>
                <a:schemeClr val="tx1"/>
              </a:solidFill>
              <a:round/>
              <a:headEnd/>
              <a:tailEnd/>
            </a:ln>
            <a:effectLst/>
          </p:spPr>
          <p:txBody>
            <a:bodyPr/>
            <a:lstStyle/>
            <a:p>
              <a:endParaRPr lang="en-US"/>
            </a:p>
          </p:txBody>
        </p:sp>
        <p:sp>
          <p:nvSpPr>
            <p:cNvPr id="178183" name="Text Box 7"/>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r>
                <a:rPr lang="en-US" sz="2400" i="1">
                  <a:effectLst>
                    <a:outerShdw blurRad="38100" dist="38100" dir="2700000" algn="tl">
                      <a:srgbClr val="000000"/>
                    </a:outerShdw>
                  </a:effectLst>
                  <a:latin typeface="Book Antiqua" pitchFamily="18" charset="0"/>
                </a:rPr>
                <a:t>x</a:t>
              </a:r>
              <a:endParaRPr lang="en-US" sz="2400">
                <a:effectLst>
                  <a:outerShdw blurRad="38100" dist="38100" dir="2700000" algn="tl">
                    <a:srgbClr val="000000"/>
                  </a:outerShdw>
                </a:effectLst>
                <a:latin typeface="Book Antiqua" pitchFamily="18" charset="0"/>
              </a:endParaRPr>
            </a:p>
          </p:txBody>
        </p:sp>
      </p:grpSp>
      <p:sp>
        <p:nvSpPr>
          <p:cNvPr id="178184" name="Line 8"/>
          <p:cNvSpPr>
            <a:spLocks noChangeShapeType="1"/>
          </p:cNvSpPr>
          <p:nvPr/>
        </p:nvSpPr>
        <p:spPr bwMode="auto">
          <a:xfrm flipV="1">
            <a:off x="4045445" y="3010065"/>
            <a:ext cx="4362032" cy="1536590"/>
          </a:xfrm>
          <a:prstGeom prst="line">
            <a:avLst/>
          </a:prstGeom>
          <a:noFill/>
          <a:ln w="38100">
            <a:solidFill>
              <a:srgbClr val="D20078"/>
            </a:solidFill>
            <a:round/>
            <a:headEnd/>
            <a:tailEnd/>
          </a:ln>
          <a:effectLst>
            <a:outerShdw dist="17961" dir="2700000" algn="ctr" rotWithShape="0">
              <a:schemeClr val="bg2"/>
            </a:outerShdw>
          </a:effectLst>
        </p:spPr>
        <p:txBody>
          <a:bodyPr/>
          <a:lstStyle/>
          <a:p>
            <a:endParaRPr lang="en-US"/>
          </a:p>
        </p:txBody>
      </p:sp>
      <p:sp>
        <p:nvSpPr>
          <p:cNvPr id="178185" name="Text Box 9"/>
          <p:cNvSpPr txBox="1">
            <a:spLocks noChangeArrowheads="1"/>
          </p:cNvSpPr>
          <p:nvPr/>
        </p:nvSpPr>
        <p:spPr bwMode="auto">
          <a:xfrm>
            <a:off x="5920282" y="3840329"/>
            <a:ext cx="2071195" cy="830997"/>
          </a:xfrm>
          <a:prstGeom prst="rect">
            <a:avLst/>
          </a:prstGeom>
          <a:noFill/>
          <a:ln w="12700">
            <a:noFill/>
            <a:miter lim="800000"/>
            <a:headEnd/>
            <a:tailEnd/>
          </a:ln>
          <a:effectLst/>
        </p:spPr>
        <p:txBody>
          <a:bodyPr wrap="square">
            <a:spAutoFit/>
          </a:bodyPr>
          <a:lstStyle/>
          <a:p>
            <a:r>
              <a:rPr lang="en-US" sz="2400">
                <a:effectLst>
                  <a:outerShdw blurRad="38100" dist="38100" dir="2700000" algn="tl">
                    <a:srgbClr val="000000"/>
                  </a:outerShdw>
                </a:effectLst>
                <a:latin typeface="Book Antiqua" pitchFamily="18" charset="0"/>
              </a:rPr>
              <a:t>Slope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p>
          <a:p>
            <a:r>
              <a:rPr lang="en-US" sz="2400">
                <a:effectLst>
                  <a:outerShdw blurRad="38100" dist="38100" dir="2700000" algn="tl">
                    <a:srgbClr val="000000"/>
                  </a:outerShdw>
                </a:effectLst>
                <a:latin typeface="Book Antiqua" pitchFamily="18" charset="0"/>
              </a:rPr>
              <a:t>is positive</a:t>
            </a:r>
          </a:p>
        </p:txBody>
      </p:sp>
      <p:sp>
        <p:nvSpPr>
          <p:cNvPr id="178186" name="Text Box 10"/>
          <p:cNvSpPr txBox="1">
            <a:spLocks noChangeArrowheads="1"/>
          </p:cNvSpPr>
          <p:nvPr/>
        </p:nvSpPr>
        <p:spPr bwMode="auto">
          <a:xfrm>
            <a:off x="4254994" y="2876714"/>
            <a:ext cx="3101329" cy="461665"/>
          </a:xfrm>
          <a:prstGeom prst="rect">
            <a:avLst/>
          </a:prstGeom>
          <a:noFill/>
          <a:ln w="12700">
            <a:noFill/>
            <a:miter lim="800000"/>
            <a:headEnd/>
            <a:tailEnd/>
          </a:ln>
          <a:effectLst/>
        </p:spPr>
        <p:txBody>
          <a:bodyPr wrap="square">
            <a:spAutoFit/>
          </a:bodyPr>
          <a:lstStyle/>
          <a:p>
            <a:r>
              <a:rPr lang="en-US" sz="2400" b="1" dirty="0">
                <a:effectLst>
                  <a:outerShdw blurRad="38100" dist="38100" dir="2700000" algn="tl">
                    <a:srgbClr val="000000"/>
                  </a:outerShdw>
                </a:effectLst>
                <a:latin typeface="Book Antiqua" pitchFamily="18" charset="0"/>
              </a:rPr>
              <a:t>Regression line</a:t>
            </a:r>
          </a:p>
        </p:txBody>
      </p:sp>
      <p:sp>
        <p:nvSpPr>
          <p:cNvPr id="178187" name="Text Box 11"/>
          <p:cNvSpPr txBox="1">
            <a:spLocks noChangeArrowheads="1"/>
          </p:cNvSpPr>
          <p:nvPr/>
        </p:nvSpPr>
        <p:spPr bwMode="auto">
          <a:xfrm>
            <a:off x="2567482" y="3710154"/>
            <a:ext cx="1953581" cy="830997"/>
          </a:xfrm>
          <a:prstGeom prst="rect">
            <a:avLst/>
          </a:prstGeom>
          <a:noFill/>
          <a:ln w="12700">
            <a:noFill/>
            <a:miter lim="800000"/>
            <a:headEnd/>
            <a:tailEnd/>
          </a:ln>
          <a:effectLst/>
        </p:spPr>
        <p:txBody>
          <a:bodyPr wrap="square">
            <a:spAutoFit/>
          </a:bodyPr>
          <a:lstStyle/>
          <a:p>
            <a:r>
              <a:rPr lang="en-US" sz="2400" dirty="0">
                <a:effectLst>
                  <a:outerShdw blurRad="38100" dist="38100" dir="2700000" algn="tl">
                    <a:srgbClr val="000000"/>
                  </a:outerShdw>
                </a:effectLst>
                <a:latin typeface="Book Antiqua" pitchFamily="18" charset="0"/>
              </a:rPr>
              <a:t>Intercept</a:t>
            </a:r>
          </a:p>
          <a:p>
            <a:r>
              <a:rPr lang="en-US" sz="2400" i="1" dirty="0">
                <a:effectLst>
                  <a:outerShdw blurRad="38100" dist="38100" dir="2700000" algn="tl">
                    <a:srgbClr val="000000"/>
                  </a:outerShdw>
                </a:effectLst>
                <a:latin typeface="Symbol" pitchFamily="18" charset="2"/>
              </a:rPr>
              <a:t>             b</a:t>
            </a:r>
            <a:r>
              <a:rPr lang="en-US" sz="2400" baseline="-25000" dirty="0">
                <a:effectLst>
                  <a:outerShdw blurRad="38100" dist="38100" dir="2700000" algn="tl">
                    <a:srgbClr val="000000"/>
                  </a:outerShdw>
                </a:effectLst>
                <a:latin typeface="Book Antiqua" pitchFamily="18" charset="0"/>
              </a:rPr>
              <a:t>0</a:t>
            </a:r>
            <a:endParaRPr lang="en-US" sz="2400" dirty="0">
              <a:effectLst>
                <a:outerShdw blurRad="38100" dist="38100" dir="2700000" algn="tl">
                  <a:srgbClr val="000000"/>
                </a:outerShdw>
              </a:effectLst>
              <a:latin typeface="Book Antiqua" pitchFamily="18" charset="0"/>
            </a:endParaRPr>
          </a:p>
        </p:txBody>
      </p:sp>
      <p:sp>
        <p:nvSpPr>
          <p:cNvPr id="3" name="TextBox 2">
            <a:extLst>
              <a:ext uri="{FF2B5EF4-FFF2-40B4-BE49-F238E27FC236}">
                <a16:creationId xmlns:a16="http://schemas.microsoft.com/office/drawing/2014/main" id="{BD288DCA-8230-489E-853A-0441D9C3AC36}"/>
              </a:ext>
            </a:extLst>
          </p:cNvPr>
          <p:cNvSpPr txBox="1"/>
          <p:nvPr/>
        </p:nvSpPr>
        <p:spPr>
          <a:xfrm>
            <a:off x="1723972" y="1207703"/>
            <a:ext cx="8712800" cy="523220"/>
          </a:xfrm>
          <a:prstGeom prst="rect">
            <a:avLst/>
          </a:prstGeom>
          <a:noFill/>
        </p:spPr>
        <p:txBody>
          <a:bodyPr wrap="square" rtlCol="0">
            <a:spAutoFit/>
          </a:bodyPr>
          <a:lstStyle/>
          <a:p>
            <a:pPr algn="ctr"/>
            <a:r>
              <a:rPr lang="en-US" sz="2800" b="1" u="sng" dirty="0">
                <a:latin typeface="+mj-lt"/>
              </a:rPr>
              <a:t>POSITIVE LINEAR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8188"/>
                                        </p:tgtEl>
                                        <p:attrNameLst>
                                          <p:attrName>style.visibility</p:attrName>
                                        </p:attrNameLst>
                                      </p:cBhvr>
                                      <p:to>
                                        <p:strVal val="visible"/>
                                      </p:to>
                                    </p:set>
                                    <p:animEffect transition="in" filter="barn(inVertical)">
                                      <p:cBhvr>
                                        <p:cTn id="7" dur="500"/>
                                        <p:tgtEl>
                                          <p:spTgt spid="178188"/>
                                        </p:tgtEl>
                                      </p:cBhvr>
                                    </p:animEffect>
                                  </p:childTnLst>
                                </p:cTn>
                              </p:par>
                            </p:childTnLst>
                          </p:cTn>
                        </p:par>
                        <p:par>
                          <p:cTn id="8" fill="hold">
                            <p:stCondLst>
                              <p:cond delay="500"/>
                            </p:stCondLst>
                            <p:childTnLst>
                              <p:par>
                                <p:cTn id="9" presetID="53" presetClass="entr" presetSubtype="16"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par>
                          <p:cTn id="14" fill="hold">
                            <p:stCondLst>
                              <p:cond delay="1500"/>
                            </p:stCondLst>
                            <p:childTnLst>
                              <p:par>
                                <p:cTn id="15" presetID="17" presetClass="entr" presetSubtype="4" fill="hold" grpId="0" nodeType="afterEffect">
                                  <p:stCondLst>
                                    <p:cond delay="2000"/>
                                  </p:stCondLst>
                                  <p:childTnLst>
                                    <p:set>
                                      <p:cBhvr>
                                        <p:cTn id="16" dur="1" fill="hold">
                                          <p:stCondLst>
                                            <p:cond delay="0"/>
                                          </p:stCondLst>
                                        </p:cTn>
                                        <p:tgtEl>
                                          <p:spTgt spid="178184"/>
                                        </p:tgtEl>
                                        <p:attrNameLst>
                                          <p:attrName>style.visibility</p:attrName>
                                        </p:attrNameLst>
                                      </p:cBhvr>
                                      <p:to>
                                        <p:strVal val="visible"/>
                                      </p:to>
                                    </p:set>
                                    <p:anim calcmode="lin" valueType="num">
                                      <p:cBhvr>
                                        <p:cTn id="17" dur="500" fill="hold"/>
                                        <p:tgtEl>
                                          <p:spTgt spid="178184"/>
                                        </p:tgtEl>
                                        <p:attrNameLst>
                                          <p:attrName>ppt_x</p:attrName>
                                        </p:attrNameLst>
                                      </p:cBhvr>
                                      <p:tavLst>
                                        <p:tav tm="0">
                                          <p:val>
                                            <p:strVal val="#ppt_x"/>
                                          </p:val>
                                        </p:tav>
                                        <p:tav tm="100000">
                                          <p:val>
                                            <p:strVal val="#ppt_x"/>
                                          </p:val>
                                        </p:tav>
                                      </p:tavLst>
                                    </p:anim>
                                    <p:anim calcmode="lin" valueType="num">
                                      <p:cBhvr>
                                        <p:cTn id="18" dur="500" fill="hold"/>
                                        <p:tgtEl>
                                          <p:spTgt spid="178184"/>
                                        </p:tgtEl>
                                        <p:attrNameLst>
                                          <p:attrName>ppt_y</p:attrName>
                                        </p:attrNameLst>
                                      </p:cBhvr>
                                      <p:tavLst>
                                        <p:tav tm="0">
                                          <p:val>
                                            <p:strVal val="#ppt_y+#ppt_h/2"/>
                                          </p:val>
                                        </p:tav>
                                        <p:tav tm="100000">
                                          <p:val>
                                            <p:strVal val="#ppt_y"/>
                                          </p:val>
                                        </p:tav>
                                      </p:tavLst>
                                    </p:anim>
                                    <p:anim calcmode="lin" valueType="num">
                                      <p:cBhvr>
                                        <p:cTn id="19" dur="500" fill="hold"/>
                                        <p:tgtEl>
                                          <p:spTgt spid="178184"/>
                                        </p:tgtEl>
                                        <p:attrNameLst>
                                          <p:attrName>ppt_w</p:attrName>
                                        </p:attrNameLst>
                                      </p:cBhvr>
                                      <p:tavLst>
                                        <p:tav tm="0">
                                          <p:val>
                                            <p:strVal val="#ppt_w"/>
                                          </p:val>
                                        </p:tav>
                                        <p:tav tm="100000">
                                          <p:val>
                                            <p:strVal val="#ppt_w"/>
                                          </p:val>
                                        </p:tav>
                                      </p:tavLst>
                                    </p:anim>
                                    <p:anim calcmode="lin" valueType="num">
                                      <p:cBhvr>
                                        <p:cTn id="20" dur="500" fill="hold"/>
                                        <p:tgtEl>
                                          <p:spTgt spid="178184"/>
                                        </p:tgtEl>
                                        <p:attrNameLst>
                                          <p:attrName>ppt_h</p:attrName>
                                        </p:attrNameLst>
                                      </p:cBhvr>
                                      <p:tavLst>
                                        <p:tav tm="0">
                                          <p:val>
                                            <p:fltVal val="0"/>
                                          </p:val>
                                        </p:tav>
                                        <p:tav tm="100000">
                                          <p:val>
                                            <p:strVal val="#ppt_h"/>
                                          </p:val>
                                        </p:tav>
                                      </p:tavLst>
                                    </p:anim>
                                  </p:childTnLst>
                                </p:cTn>
                              </p:par>
                            </p:childTnLst>
                          </p:cTn>
                        </p:par>
                        <p:par>
                          <p:cTn id="21" fill="hold">
                            <p:stCondLst>
                              <p:cond delay="4000"/>
                            </p:stCondLst>
                            <p:childTnLst>
                              <p:par>
                                <p:cTn id="22" presetID="12" presetClass="entr" presetSubtype="1" fill="hold" grpId="0" nodeType="afterEffect">
                                  <p:stCondLst>
                                    <p:cond delay="1000"/>
                                  </p:stCondLst>
                                  <p:childTnLst>
                                    <p:set>
                                      <p:cBhvr>
                                        <p:cTn id="23" dur="1" fill="hold">
                                          <p:stCondLst>
                                            <p:cond delay="0"/>
                                          </p:stCondLst>
                                        </p:cTn>
                                        <p:tgtEl>
                                          <p:spTgt spid="178186"/>
                                        </p:tgtEl>
                                        <p:attrNameLst>
                                          <p:attrName>style.visibility</p:attrName>
                                        </p:attrNameLst>
                                      </p:cBhvr>
                                      <p:to>
                                        <p:strVal val="visible"/>
                                      </p:to>
                                    </p:set>
                                    <p:animEffect transition="in" filter="slide(fromTop)">
                                      <p:cBhvr>
                                        <p:cTn id="24" dur="500"/>
                                        <p:tgtEl>
                                          <p:spTgt spid="178186"/>
                                        </p:tgtEl>
                                      </p:cBhvr>
                                    </p:animEffect>
                                  </p:childTnLst>
                                </p:cTn>
                              </p:par>
                            </p:childTnLst>
                          </p:cTn>
                        </p:par>
                        <p:par>
                          <p:cTn id="25" fill="hold">
                            <p:stCondLst>
                              <p:cond delay="5500"/>
                            </p:stCondLst>
                            <p:childTnLst>
                              <p:par>
                                <p:cTn id="26" presetID="3" presetClass="entr" presetSubtype="10" fill="hold" grpId="0" nodeType="afterEffect">
                                  <p:stCondLst>
                                    <p:cond delay="1000"/>
                                  </p:stCondLst>
                                  <p:childTnLst>
                                    <p:set>
                                      <p:cBhvr>
                                        <p:cTn id="27" dur="1" fill="hold">
                                          <p:stCondLst>
                                            <p:cond delay="0"/>
                                          </p:stCondLst>
                                        </p:cTn>
                                        <p:tgtEl>
                                          <p:spTgt spid="178187"/>
                                        </p:tgtEl>
                                        <p:attrNameLst>
                                          <p:attrName>style.visibility</p:attrName>
                                        </p:attrNameLst>
                                      </p:cBhvr>
                                      <p:to>
                                        <p:strVal val="visible"/>
                                      </p:to>
                                    </p:set>
                                    <p:animEffect transition="in" filter="blinds(horizontal)">
                                      <p:cBhvr>
                                        <p:cTn id="28" dur="500"/>
                                        <p:tgtEl>
                                          <p:spTgt spid="178187"/>
                                        </p:tgtEl>
                                      </p:cBhvr>
                                    </p:animEffect>
                                  </p:childTnLst>
                                </p:cTn>
                              </p:par>
                            </p:childTnLst>
                          </p:cTn>
                        </p:par>
                        <p:par>
                          <p:cTn id="29" fill="hold">
                            <p:stCondLst>
                              <p:cond delay="7000"/>
                            </p:stCondLst>
                            <p:childTnLst>
                              <p:par>
                                <p:cTn id="30" presetID="3" presetClass="entr" presetSubtype="10" fill="hold" grpId="0" nodeType="afterEffect">
                                  <p:stCondLst>
                                    <p:cond delay="1000"/>
                                  </p:stCondLst>
                                  <p:childTnLst>
                                    <p:set>
                                      <p:cBhvr>
                                        <p:cTn id="31" dur="1" fill="hold">
                                          <p:stCondLst>
                                            <p:cond delay="0"/>
                                          </p:stCondLst>
                                        </p:cTn>
                                        <p:tgtEl>
                                          <p:spTgt spid="178185"/>
                                        </p:tgtEl>
                                        <p:attrNameLst>
                                          <p:attrName>style.visibility</p:attrName>
                                        </p:attrNameLst>
                                      </p:cBhvr>
                                      <p:to>
                                        <p:strVal val="visible"/>
                                      </p:to>
                                    </p:set>
                                    <p:animEffect transition="in" filter="blinds(horizontal)">
                                      <p:cBhvr>
                                        <p:cTn id="32" dur="500"/>
                                        <p:tgtEl>
                                          <p:spTgt spid="178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8" grpId="0" animBg="1"/>
      <p:bldP spid="178184" grpId="0" animBg="1"/>
      <p:bldP spid="178185" grpId="0" autoUpdateAnimBg="0"/>
      <p:bldP spid="178186" grpId="0" autoUpdateAnimBg="0"/>
      <p:bldP spid="17818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2478444" y="2074480"/>
            <a:ext cx="7203856" cy="4783520"/>
          </a:xfrm>
          <a:prstGeom prst="rect">
            <a:avLst/>
          </a:prstGeom>
          <a:solidFill>
            <a:schemeClr val="bg1"/>
          </a:solidFill>
          <a:ln w="28575">
            <a:solidFill>
              <a:schemeClr val="accent2"/>
            </a:solidFill>
            <a:miter lim="800000"/>
            <a:headEnd/>
            <a:tailEnd/>
          </a:ln>
          <a:effectLst>
            <a:outerShdw blurRad="44450" dist="27940" dir="5400000" algn="ctr">
              <a:srgbClr val="000000">
                <a:alpha val="32000"/>
              </a:srgbClr>
            </a:outerShdw>
          </a:effectLst>
        </p:spPr>
        <p:txBody>
          <a:bodyPr wrap="none" anchor="ctr"/>
          <a:lstStyle/>
          <a:p>
            <a:endParaRPr lang="en-US"/>
          </a:p>
        </p:txBody>
      </p:sp>
      <p:grpSp>
        <p:nvGrpSpPr>
          <p:cNvPr id="2" name="Group 1"/>
          <p:cNvGrpSpPr/>
          <p:nvPr/>
        </p:nvGrpSpPr>
        <p:grpSpPr>
          <a:xfrm>
            <a:off x="4023821" y="2149858"/>
            <a:ext cx="5145049" cy="4384893"/>
            <a:chOff x="2990850" y="1824038"/>
            <a:chExt cx="4149725" cy="3771900"/>
          </a:xfrm>
          <a:solidFill>
            <a:schemeClr val="bg1"/>
          </a:solidFill>
        </p:grpSpPr>
        <p:sp>
          <p:nvSpPr>
            <p:cNvPr id="182277" name="Line 5"/>
            <p:cNvSpPr>
              <a:spLocks noChangeShapeType="1"/>
            </p:cNvSpPr>
            <p:nvPr/>
          </p:nvSpPr>
          <p:spPr bwMode="auto">
            <a:xfrm>
              <a:off x="3333750" y="2343150"/>
              <a:ext cx="0" cy="3086100"/>
            </a:xfrm>
            <a:prstGeom prst="line">
              <a:avLst/>
            </a:prstGeom>
            <a:grpFill/>
            <a:ln w="6350">
              <a:solidFill>
                <a:schemeClr val="tx1"/>
              </a:solidFill>
              <a:round/>
              <a:headEnd/>
              <a:tailEnd/>
            </a:ln>
            <a:effectLst>
              <a:outerShdw dist="17961" dir="2700000" algn="ctr" rotWithShape="0">
                <a:srgbClr val="000000"/>
              </a:outerShdw>
            </a:effectLst>
          </p:spPr>
          <p:txBody>
            <a:bodyPr/>
            <a:lstStyle/>
            <a:p>
              <a:endParaRPr lang="en-US"/>
            </a:p>
          </p:txBody>
        </p:sp>
        <p:sp>
          <p:nvSpPr>
            <p:cNvPr id="182278" name="Text Box 6"/>
            <p:cNvSpPr txBox="1">
              <a:spLocks noChangeArrowheads="1"/>
            </p:cNvSpPr>
            <p:nvPr/>
          </p:nvSpPr>
          <p:spPr bwMode="auto">
            <a:xfrm>
              <a:off x="2990850" y="1824038"/>
              <a:ext cx="725488" cy="457200"/>
            </a:xfrm>
            <a:prstGeom prst="rect">
              <a:avLst/>
            </a:prstGeom>
            <a:grpFill/>
            <a:ln w="6350">
              <a:noFill/>
              <a:miter lim="800000"/>
              <a:headEnd/>
              <a:tailEnd/>
            </a:ln>
            <a:effectLst/>
          </p:spPr>
          <p:txBody>
            <a:bodyPr wrap="none">
              <a:spAutoFit/>
            </a:bodyPr>
            <a:lstStyle/>
            <a:p>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a:t>
              </a:r>
            </a:p>
          </p:txBody>
        </p:sp>
        <p:sp>
          <p:nvSpPr>
            <p:cNvPr id="182279" name="Line 7"/>
            <p:cNvSpPr>
              <a:spLocks noChangeShapeType="1"/>
            </p:cNvSpPr>
            <p:nvPr/>
          </p:nvSpPr>
          <p:spPr bwMode="auto">
            <a:xfrm rot="5400000">
              <a:off x="5010150" y="3733800"/>
              <a:ext cx="0" cy="3352800"/>
            </a:xfrm>
            <a:prstGeom prst="line">
              <a:avLst/>
            </a:prstGeom>
            <a:grpFill/>
            <a:ln w="6350">
              <a:solidFill>
                <a:schemeClr val="tx1"/>
              </a:solidFill>
              <a:round/>
              <a:headEnd/>
              <a:tailEnd/>
            </a:ln>
            <a:effectLst>
              <a:outerShdw dist="17961" dir="2700000" algn="ctr" rotWithShape="0">
                <a:srgbClr val="000000"/>
              </a:outerShdw>
            </a:effectLst>
          </p:spPr>
          <p:txBody>
            <a:bodyPr/>
            <a:lstStyle/>
            <a:p>
              <a:endParaRPr lang="en-US"/>
            </a:p>
          </p:txBody>
        </p:sp>
        <p:sp>
          <p:nvSpPr>
            <p:cNvPr id="182280" name="Text Box 8"/>
            <p:cNvSpPr txBox="1">
              <a:spLocks noChangeArrowheads="1"/>
            </p:cNvSpPr>
            <p:nvPr/>
          </p:nvSpPr>
          <p:spPr bwMode="auto">
            <a:xfrm>
              <a:off x="6804025" y="5138738"/>
              <a:ext cx="336550" cy="457200"/>
            </a:xfrm>
            <a:prstGeom prst="rect">
              <a:avLst/>
            </a:prstGeom>
            <a:grpFill/>
            <a:ln w="6350">
              <a:noFill/>
              <a:miter lim="800000"/>
              <a:headEnd/>
              <a:tailEnd/>
            </a:ln>
            <a:effectLst/>
          </p:spPr>
          <p:txBody>
            <a:bodyPr wrap="none">
              <a:spAutoFit/>
            </a:bodyPr>
            <a:lstStyle/>
            <a:p>
              <a:r>
                <a:rPr lang="en-US" sz="2400" i="1">
                  <a:effectLst>
                    <a:outerShdw blurRad="38100" dist="38100" dir="2700000" algn="tl">
                      <a:srgbClr val="000000"/>
                    </a:outerShdw>
                  </a:effectLst>
                  <a:latin typeface="Book Antiqua" pitchFamily="18" charset="0"/>
                </a:rPr>
                <a:t>x</a:t>
              </a:r>
              <a:endParaRPr lang="en-US" sz="2400">
                <a:effectLst>
                  <a:outerShdw blurRad="38100" dist="38100" dir="2700000" algn="tl">
                    <a:srgbClr val="000000"/>
                  </a:outerShdw>
                </a:effectLst>
                <a:latin typeface="Book Antiqua" pitchFamily="18" charset="0"/>
              </a:endParaRPr>
            </a:p>
          </p:txBody>
        </p:sp>
      </p:grpSp>
      <p:sp>
        <p:nvSpPr>
          <p:cNvPr id="182281" name="Line 9"/>
          <p:cNvSpPr>
            <a:spLocks noChangeShapeType="1"/>
          </p:cNvSpPr>
          <p:nvPr/>
        </p:nvSpPr>
        <p:spPr bwMode="auto">
          <a:xfrm>
            <a:off x="4366720" y="3545270"/>
            <a:ext cx="4062502" cy="1018713"/>
          </a:xfrm>
          <a:prstGeom prst="line">
            <a:avLst/>
          </a:prstGeom>
          <a:noFill/>
          <a:ln w="38100">
            <a:solidFill>
              <a:srgbClr val="D20078"/>
            </a:solidFill>
            <a:round/>
            <a:headEnd/>
            <a:tailEnd/>
          </a:ln>
          <a:effectLst>
            <a:outerShdw dist="17961" dir="2700000" algn="ctr" rotWithShape="0">
              <a:schemeClr val="bg2"/>
            </a:outerShdw>
          </a:effectLst>
        </p:spPr>
        <p:txBody>
          <a:bodyPr/>
          <a:lstStyle/>
          <a:p>
            <a:endParaRPr lang="en-US"/>
          </a:p>
        </p:txBody>
      </p:sp>
      <p:sp>
        <p:nvSpPr>
          <p:cNvPr id="182282" name="Text Box 10"/>
          <p:cNvSpPr txBox="1">
            <a:spLocks noChangeArrowheads="1"/>
          </p:cNvSpPr>
          <p:nvPr/>
        </p:nvSpPr>
        <p:spPr bwMode="auto">
          <a:xfrm>
            <a:off x="4847732" y="4280285"/>
            <a:ext cx="2039561" cy="830997"/>
          </a:xfrm>
          <a:prstGeom prst="rect">
            <a:avLst/>
          </a:prstGeom>
          <a:solidFill>
            <a:schemeClr val="bg1"/>
          </a:solidFill>
          <a:ln w="12700">
            <a:noFill/>
            <a:miter lim="800000"/>
            <a:headEnd/>
            <a:tailEnd/>
          </a:ln>
          <a:effectLst/>
        </p:spPr>
        <p:txBody>
          <a:bodyPr wrap="square">
            <a:spAutoFit/>
          </a:bodyPr>
          <a:lstStyle/>
          <a:p>
            <a:r>
              <a:rPr lang="en-US" sz="2400">
                <a:effectLst>
                  <a:outerShdw blurRad="38100" dist="38100" dir="2700000" algn="tl">
                    <a:srgbClr val="000000"/>
                  </a:outerShdw>
                </a:effectLst>
                <a:latin typeface="Book Antiqua" pitchFamily="18" charset="0"/>
              </a:rPr>
              <a:t>Slope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p>
          <a:p>
            <a:r>
              <a:rPr lang="en-US" sz="2400">
                <a:effectLst>
                  <a:outerShdw blurRad="38100" dist="38100" dir="2700000" algn="tl">
                    <a:srgbClr val="000000"/>
                  </a:outerShdw>
                </a:effectLst>
                <a:latin typeface="Book Antiqua" pitchFamily="18" charset="0"/>
              </a:rPr>
              <a:t>is negative</a:t>
            </a:r>
          </a:p>
        </p:txBody>
      </p:sp>
      <p:sp>
        <p:nvSpPr>
          <p:cNvPr id="182283" name="Text Box 11"/>
          <p:cNvSpPr txBox="1">
            <a:spLocks noChangeArrowheads="1"/>
          </p:cNvSpPr>
          <p:nvPr/>
        </p:nvSpPr>
        <p:spPr bwMode="auto">
          <a:xfrm>
            <a:off x="5087143" y="3243272"/>
            <a:ext cx="2905162" cy="461665"/>
          </a:xfrm>
          <a:prstGeom prst="rect">
            <a:avLst/>
          </a:prstGeom>
          <a:solidFill>
            <a:schemeClr val="bg1"/>
          </a:solidFill>
          <a:ln w="12700">
            <a:noFill/>
            <a:miter lim="800000"/>
            <a:headEnd/>
            <a:tailEnd/>
          </a:ln>
          <a:effectLst/>
        </p:spPr>
        <p:txBody>
          <a:bodyPr wrap="square">
            <a:spAutoFit/>
          </a:bodyPr>
          <a:lstStyle/>
          <a:p>
            <a:r>
              <a:rPr lang="en-US" sz="2400" b="1" dirty="0">
                <a:effectLst>
                  <a:outerShdw blurRad="38100" dist="38100" dir="2700000" algn="tl">
                    <a:srgbClr val="000000"/>
                  </a:outerShdw>
                </a:effectLst>
                <a:latin typeface="Book Antiqua" pitchFamily="18" charset="0"/>
              </a:rPr>
              <a:t>Regression line</a:t>
            </a:r>
          </a:p>
        </p:txBody>
      </p:sp>
      <p:sp>
        <p:nvSpPr>
          <p:cNvPr id="182284" name="Text Box 12"/>
          <p:cNvSpPr txBox="1">
            <a:spLocks noChangeArrowheads="1"/>
          </p:cNvSpPr>
          <p:nvPr/>
        </p:nvSpPr>
        <p:spPr bwMode="auto">
          <a:xfrm>
            <a:off x="2888758" y="2911860"/>
            <a:ext cx="1560199" cy="830997"/>
          </a:xfrm>
          <a:prstGeom prst="rect">
            <a:avLst/>
          </a:prstGeom>
          <a:solidFill>
            <a:schemeClr val="bg1"/>
          </a:solidFill>
          <a:ln w="12700">
            <a:noFill/>
            <a:miter lim="800000"/>
            <a:headEnd/>
            <a:tailEnd/>
          </a:ln>
          <a:effectLst/>
        </p:spPr>
        <p:txBody>
          <a:bodyPr wrap="square">
            <a:spAutoFit/>
          </a:bodyPr>
          <a:lstStyle/>
          <a:p>
            <a:r>
              <a:rPr lang="en-US" sz="2400" dirty="0">
                <a:effectLst>
                  <a:outerShdw blurRad="38100" dist="38100" dir="2700000" algn="tl">
                    <a:srgbClr val="000000"/>
                  </a:outerShdw>
                </a:effectLst>
                <a:latin typeface="Book Antiqua" pitchFamily="18" charset="0"/>
              </a:rPr>
              <a:t>Intercept</a:t>
            </a:r>
          </a:p>
          <a:p>
            <a:r>
              <a:rPr lang="en-US" sz="2400" i="1" dirty="0">
                <a:effectLst>
                  <a:outerShdw blurRad="38100" dist="38100" dir="2700000" algn="tl">
                    <a:srgbClr val="000000"/>
                  </a:outerShdw>
                </a:effectLst>
                <a:latin typeface="Symbol" pitchFamily="18" charset="2"/>
              </a:rPr>
              <a:t>             b</a:t>
            </a:r>
            <a:r>
              <a:rPr lang="en-US" sz="2400" baseline="-25000" dirty="0">
                <a:effectLst>
                  <a:outerShdw blurRad="38100" dist="38100" dir="2700000" algn="tl">
                    <a:srgbClr val="000000"/>
                  </a:outerShdw>
                </a:effectLst>
                <a:latin typeface="Book Antiqua" pitchFamily="18" charset="0"/>
              </a:rPr>
              <a:t>0</a:t>
            </a:r>
            <a:endParaRPr lang="en-US" sz="2400" dirty="0">
              <a:effectLst>
                <a:outerShdw blurRad="38100" dist="38100" dir="2700000" algn="tl">
                  <a:srgbClr val="000000"/>
                </a:outerShdw>
              </a:effectLst>
              <a:latin typeface="Book Antiqua" pitchFamily="18" charset="0"/>
            </a:endParaRPr>
          </a:p>
        </p:txBody>
      </p:sp>
      <p:sp>
        <p:nvSpPr>
          <p:cNvPr id="15" name="Rectangle 2">
            <a:extLst>
              <a:ext uri="{FF2B5EF4-FFF2-40B4-BE49-F238E27FC236}">
                <a16:creationId xmlns:a16="http://schemas.microsoft.com/office/drawing/2014/main" id="{47665484-78FE-4FD3-B563-3DDE4995638F}"/>
              </a:ext>
            </a:extLst>
          </p:cNvPr>
          <p:cNvSpPr txBox="1">
            <a:spLocks noChangeArrowheads="1"/>
          </p:cNvSpPr>
          <p:nvPr/>
        </p:nvSpPr>
        <p:spPr>
          <a:xfrm>
            <a:off x="1292772" y="204676"/>
            <a:ext cx="9606455" cy="814387"/>
          </a:xfrm>
          <a:prstGeom prst="rect">
            <a:avLst/>
          </a:prstGeom>
          <a:ln w="28575">
            <a:solidFill>
              <a:schemeClr val="accent2"/>
            </a:solidFill>
          </a:ln>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t>SIMPLE LINEAR REGRESSION EQUATION</a:t>
            </a:r>
            <a:endParaRPr lang="en-US" b="1" dirty="0"/>
          </a:p>
        </p:txBody>
      </p:sp>
      <p:sp>
        <p:nvSpPr>
          <p:cNvPr id="16" name="TextBox 15">
            <a:extLst>
              <a:ext uri="{FF2B5EF4-FFF2-40B4-BE49-F238E27FC236}">
                <a16:creationId xmlns:a16="http://schemas.microsoft.com/office/drawing/2014/main" id="{1C9F17C7-129E-4765-94A2-83D4C0AB96D0}"/>
              </a:ext>
            </a:extLst>
          </p:cNvPr>
          <p:cNvSpPr txBox="1"/>
          <p:nvPr/>
        </p:nvSpPr>
        <p:spPr>
          <a:xfrm>
            <a:off x="1723972" y="1207703"/>
            <a:ext cx="8712800" cy="523220"/>
          </a:xfrm>
          <a:prstGeom prst="rect">
            <a:avLst/>
          </a:prstGeom>
          <a:noFill/>
        </p:spPr>
        <p:txBody>
          <a:bodyPr wrap="square" rtlCol="0">
            <a:spAutoFit/>
          </a:bodyPr>
          <a:lstStyle/>
          <a:p>
            <a:pPr algn="ctr"/>
            <a:r>
              <a:rPr lang="en-US" sz="2800" b="1" u="sng" dirty="0">
                <a:latin typeface="+mj-lt"/>
              </a:rPr>
              <a:t>NEGATIVE LINEAR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2274"/>
                                        </p:tgtEl>
                                        <p:attrNameLst>
                                          <p:attrName>style.visibility</p:attrName>
                                        </p:attrNameLst>
                                      </p:cBhvr>
                                      <p:to>
                                        <p:strVal val="visible"/>
                                      </p:to>
                                    </p:set>
                                    <p:animEffect transition="in" filter="barn(inVertical)">
                                      <p:cBhvr>
                                        <p:cTn id="7" dur="500"/>
                                        <p:tgtEl>
                                          <p:spTgt spid="182274"/>
                                        </p:tgtEl>
                                      </p:cBhvr>
                                    </p:animEffect>
                                  </p:childTnLst>
                                </p:cTn>
                              </p:par>
                            </p:childTnLst>
                          </p:cTn>
                        </p:par>
                        <p:par>
                          <p:cTn id="8" fill="hold">
                            <p:stCondLst>
                              <p:cond delay="500"/>
                            </p:stCondLst>
                            <p:childTnLst>
                              <p:par>
                                <p:cTn id="9" presetID="16" presetClass="entr" presetSubtype="21"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500"/>
                            </p:stCondLst>
                            <p:childTnLst>
                              <p:par>
                                <p:cTn id="13" presetID="17" presetClass="entr" presetSubtype="1" fill="hold" grpId="0" nodeType="afterEffect">
                                  <p:stCondLst>
                                    <p:cond delay="2000"/>
                                  </p:stCondLst>
                                  <p:childTnLst>
                                    <p:set>
                                      <p:cBhvr>
                                        <p:cTn id="14" dur="1" fill="hold">
                                          <p:stCondLst>
                                            <p:cond delay="0"/>
                                          </p:stCondLst>
                                        </p:cTn>
                                        <p:tgtEl>
                                          <p:spTgt spid="182281"/>
                                        </p:tgtEl>
                                        <p:attrNameLst>
                                          <p:attrName>style.visibility</p:attrName>
                                        </p:attrNameLst>
                                      </p:cBhvr>
                                      <p:to>
                                        <p:strVal val="visible"/>
                                      </p:to>
                                    </p:set>
                                    <p:anim calcmode="lin" valueType="num">
                                      <p:cBhvr>
                                        <p:cTn id="15" dur="500" fill="hold"/>
                                        <p:tgtEl>
                                          <p:spTgt spid="182281"/>
                                        </p:tgtEl>
                                        <p:attrNameLst>
                                          <p:attrName>ppt_x</p:attrName>
                                        </p:attrNameLst>
                                      </p:cBhvr>
                                      <p:tavLst>
                                        <p:tav tm="0">
                                          <p:val>
                                            <p:strVal val="#ppt_x"/>
                                          </p:val>
                                        </p:tav>
                                        <p:tav tm="100000">
                                          <p:val>
                                            <p:strVal val="#ppt_x"/>
                                          </p:val>
                                        </p:tav>
                                      </p:tavLst>
                                    </p:anim>
                                    <p:anim calcmode="lin" valueType="num">
                                      <p:cBhvr>
                                        <p:cTn id="16" dur="500" fill="hold"/>
                                        <p:tgtEl>
                                          <p:spTgt spid="182281"/>
                                        </p:tgtEl>
                                        <p:attrNameLst>
                                          <p:attrName>ppt_y</p:attrName>
                                        </p:attrNameLst>
                                      </p:cBhvr>
                                      <p:tavLst>
                                        <p:tav tm="0">
                                          <p:val>
                                            <p:strVal val="#ppt_y-#ppt_h/2"/>
                                          </p:val>
                                        </p:tav>
                                        <p:tav tm="100000">
                                          <p:val>
                                            <p:strVal val="#ppt_y"/>
                                          </p:val>
                                        </p:tav>
                                      </p:tavLst>
                                    </p:anim>
                                    <p:anim calcmode="lin" valueType="num">
                                      <p:cBhvr>
                                        <p:cTn id="17" dur="500" fill="hold"/>
                                        <p:tgtEl>
                                          <p:spTgt spid="182281"/>
                                        </p:tgtEl>
                                        <p:attrNameLst>
                                          <p:attrName>ppt_w</p:attrName>
                                        </p:attrNameLst>
                                      </p:cBhvr>
                                      <p:tavLst>
                                        <p:tav tm="0">
                                          <p:val>
                                            <p:strVal val="#ppt_w"/>
                                          </p:val>
                                        </p:tav>
                                        <p:tav tm="100000">
                                          <p:val>
                                            <p:strVal val="#ppt_w"/>
                                          </p:val>
                                        </p:tav>
                                      </p:tavLst>
                                    </p:anim>
                                    <p:anim calcmode="lin" valueType="num">
                                      <p:cBhvr>
                                        <p:cTn id="18" dur="500" fill="hold"/>
                                        <p:tgtEl>
                                          <p:spTgt spid="182281"/>
                                        </p:tgtEl>
                                        <p:attrNameLst>
                                          <p:attrName>ppt_h</p:attrName>
                                        </p:attrNameLst>
                                      </p:cBhvr>
                                      <p:tavLst>
                                        <p:tav tm="0">
                                          <p:val>
                                            <p:fltVal val="0"/>
                                          </p:val>
                                        </p:tav>
                                        <p:tav tm="100000">
                                          <p:val>
                                            <p:strVal val="#ppt_h"/>
                                          </p:val>
                                        </p:tav>
                                      </p:tavLst>
                                    </p:anim>
                                  </p:childTnLst>
                                </p:cTn>
                              </p:par>
                            </p:childTnLst>
                          </p:cTn>
                        </p:par>
                        <p:par>
                          <p:cTn id="19" fill="hold">
                            <p:stCondLst>
                              <p:cond delay="4000"/>
                            </p:stCondLst>
                            <p:childTnLst>
                              <p:par>
                                <p:cTn id="20" presetID="12" presetClass="entr" presetSubtype="1" fill="hold" grpId="0" nodeType="afterEffect">
                                  <p:stCondLst>
                                    <p:cond delay="1000"/>
                                  </p:stCondLst>
                                  <p:childTnLst>
                                    <p:set>
                                      <p:cBhvr>
                                        <p:cTn id="21" dur="1" fill="hold">
                                          <p:stCondLst>
                                            <p:cond delay="0"/>
                                          </p:stCondLst>
                                        </p:cTn>
                                        <p:tgtEl>
                                          <p:spTgt spid="182283"/>
                                        </p:tgtEl>
                                        <p:attrNameLst>
                                          <p:attrName>style.visibility</p:attrName>
                                        </p:attrNameLst>
                                      </p:cBhvr>
                                      <p:to>
                                        <p:strVal val="visible"/>
                                      </p:to>
                                    </p:set>
                                    <p:animEffect transition="in" filter="slide(fromTop)">
                                      <p:cBhvr>
                                        <p:cTn id="22" dur="500"/>
                                        <p:tgtEl>
                                          <p:spTgt spid="182283"/>
                                        </p:tgtEl>
                                      </p:cBhvr>
                                    </p:animEffect>
                                  </p:childTnLst>
                                </p:cTn>
                              </p:par>
                            </p:childTnLst>
                          </p:cTn>
                        </p:par>
                        <p:par>
                          <p:cTn id="23" fill="hold">
                            <p:stCondLst>
                              <p:cond delay="5500"/>
                            </p:stCondLst>
                            <p:childTnLst>
                              <p:par>
                                <p:cTn id="24" presetID="3" presetClass="entr" presetSubtype="10" fill="hold" grpId="0" nodeType="afterEffect">
                                  <p:stCondLst>
                                    <p:cond delay="1000"/>
                                  </p:stCondLst>
                                  <p:childTnLst>
                                    <p:set>
                                      <p:cBhvr>
                                        <p:cTn id="25" dur="1" fill="hold">
                                          <p:stCondLst>
                                            <p:cond delay="0"/>
                                          </p:stCondLst>
                                        </p:cTn>
                                        <p:tgtEl>
                                          <p:spTgt spid="182284"/>
                                        </p:tgtEl>
                                        <p:attrNameLst>
                                          <p:attrName>style.visibility</p:attrName>
                                        </p:attrNameLst>
                                      </p:cBhvr>
                                      <p:to>
                                        <p:strVal val="visible"/>
                                      </p:to>
                                    </p:set>
                                    <p:animEffect transition="in" filter="blinds(horizontal)">
                                      <p:cBhvr>
                                        <p:cTn id="26" dur="500"/>
                                        <p:tgtEl>
                                          <p:spTgt spid="182284"/>
                                        </p:tgtEl>
                                      </p:cBhvr>
                                    </p:animEffect>
                                  </p:childTnLst>
                                </p:cTn>
                              </p:par>
                            </p:childTnLst>
                          </p:cTn>
                        </p:par>
                        <p:par>
                          <p:cTn id="27" fill="hold">
                            <p:stCondLst>
                              <p:cond delay="7000"/>
                            </p:stCondLst>
                            <p:childTnLst>
                              <p:par>
                                <p:cTn id="28" presetID="3" presetClass="entr" presetSubtype="10" fill="hold" grpId="0" nodeType="afterEffect">
                                  <p:stCondLst>
                                    <p:cond delay="1000"/>
                                  </p:stCondLst>
                                  <p:childTnLst>
                                    <p:set>
                                      <p:cBhvr>
                                        <p:cTn id="29" dur="1" fill="hold">
                                          <p:stCondLst>
                                            <p:cond delay="0"/>
                                          </p:stCondLst>
                                        </p:cTn>
                                        <p:tgtEl>
                                          <p:spTgt spid="182282"/>
                                        </p:tgtEl>
                                        <p:attrNameLst>
                                          <p:attrName>style.visibility</p:attrName>
                                        </p:attrNameLst>
                                      </p:cBhvr>
                                      <p:to>
                                        <p:strVal val="visible"/>
                                      </p:to>
                                    </p:set>
                                    <p:animEffect transition="in" filter="blinds(horizontal)">
                                      <p:cBhvr>
                                        <p:cTn id="30" dur="500"/>
                                        <p:tgtEl>
                                          <p:spTgt spid="182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animBg="1"/>
      <p:bldP spid="182281" grpId="0" animBg="1"/>
      <p:bldP spid="182282" grpId="0" animBg="1" autoUpdateAnimBg="0"/>
      <p:bldP spid="182283" grpId="0" animBg="1" autoUpdateAnimBg="0"/>
      <p:bldP spid="182284"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ChangeArrowheads="1"/>
          </p:cNvSpPr>
          <p:nvPr/>
        </p:nvSpPr>
        <p:spPr bwMode="auto">
          <a:xfrm>
            <a:off x="2086340" y="1890002"/>
            <a:ext cx="8019319" cy="4763322"/>
          </a:xfrm>
          <a:prstGeom prst="rect">
            <a:avLst/>
          </a:prstGeom>
          <a:noFill/>
          <a:ln w="19050">
            <a:solidFill>
              <a:schemeClr val="accent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endParaRPr lang="en-US"/>
          </a:p>
        </p:txBody>
      </p:sp>
      <p:grpSp>
        <p:nvGrpSpPr>
          <p:cNvPr id="2" name="Group 1"/>
          <p:cNvGrpSpPr/>
          <p:nvPr/>
        </p:nvGrpSpPr>
        <p:grpSpPr>
          <a:xfrm>
            <a:off x="3416481" y="2075740"/>
            <a:ext cx="5837765" cy="4577584"/>
            <a:chOff x="2990850" y="1824038"/>
            <a:chExt cx="4149725" cy="3771900"/>
          </a:xfrm>
        </p:grpSpPr>
        <p:sp>
          <p:nvSpPr>
            <p:cNvPr id="183301" name="Line 5"/>
            <p:cNvSpPr>
              <a:spLocks noChangeShapeType="1"/>
            </p:cNvSpPr>
            <p:nvPr/>
          </p:nvSpPr>
          <p:spPr bwMode="auto">
            <a:xfrm>
              <a:off x="3333750" y="2343150"/>
              <a:ext cx="0" cy="3086100"/>
            </a:xfrm>
            <a:prstGeom prst="line">
              <a:avLst/>
            </a:prstGeom>
            <a:noFill/>
            <a:ln w="6350">
              <a:solidFill>
                <a:schemeClr val="tx1"/>
              </a:solidFill>
              <a:round/>
              <a:headEnd/>
              <a:tailEnd/>
            </a:ln>
            <a:effectLst/>
          </p:spPr>
          <p:txBody>
            <a:bodyPr/>
            <a:lstStyle/>
            <a:p>
              <a:endParaRPr lang="en-US"/>
            </a:p>
          </p:txBody>
        </p:sp>
        <p:sp>
          <p:nvSpPr>
            <p:cNvPr id="183302" name="Text Box 6"/>
            <p:cNvSpPr txBox="1">
              <a:spLocks noChangeArrowheads="1"/>
            </p:cNvSpPr>
            <p:nvPr/>
          </p:nvSpPr>
          <p:spPr bwMode="auto">
            <a:xfrm>
              <a:off x="2990850" y="1824038"/>
              <a:ext cx="725488" cy="457200"/>
            </a:xfrm>
            <a:prstGeom prst="rect">
              <a:avLst/>
            </a:prstGeom>
            <a:noFill/>
            <a:ln w="6350">
              <a:noFill/>
              <a:miter lim="800000"/>
              <a:headEnd/>
              <a:tailEnd/>
            </a:ln>
            <a:effectLst/>
          </p:spPr>
          <p:txBody>
            <a:bodyPr wrap="none">
              <a:spAutoFit/>
            </a:bodyPr>
            <a:lstStyle/>
            <a:p>
              <a:r>
                <a:rPr lang="en-US" sz="2400" i="1" dirty="0">
                  <a:effectLst>
                    <a:outerShdw blurRad="38100" dist="38100" dir="2700000" algn="tl">
                      <a:srgbClr val="000000"/>
                    </a:outerShdw>
                  </a:effectLst>
                  <a:latin typeface="Book Antiqua" pitchFamily="18" charset="0"/>
                </a:rPr>
                <a:t>E</a:t>
              </a:r>
              <a:r>
                <a:rPr lang="en-US" sz="2400" dirty="0">
                  <a:effectLst>
                    <a:outerShdw blurRad="38100" dist="38100" dir="2700000" algn="tl">
                      <a:srgbClr val="000000"/>
                    </a:outerShdw>
                  </a:effectLst>
                  <a:latin typeface="Book Antiqua" pitchFamily="18" charset="0"/>
                </a:rPr>
                <a:t>(</a:t>
              </a:r>
              <a:r>
                <a:rPr lang="en-US" sz="2400" i="1" dirty="0">
                  <a:effectLst>
                    <a:outerShdw blurRad="38100" dist="38100" dir="2700000" algn="tl">
                      <a:srgbClr val="000000"/>
                    </a:outerShdw>
                  </a:effectLst>
                  <a:latin typeface="Book Antiqua" pitchFamily="18" charset="0"/>
                </a:rPr>
                <a:t>y</a:t>
              </a:r>
              <a:r>
                <a:rPr lang="en-US" sz="2400" dirty="0">
                  <a:effectLst>
                    <a:outerShdw blurRad="38100" dist="38100" dir="2700000" algn="tl">
                      <a:srgbClr val="000000"/>
                    </a:outerShdw>
                  </a:effectLst>
                  <a:latin typeface="Book Antiqua" pitchFamily="18" charset="0"/>
                </a:rPr>
                <a:t>)</a:t>
              </a:r>
            </a:p>
          </p:txBody>
        </p:sp>
        <p:sp>
          <p:nvSpPr>
            <p:cNvPr id="183303" name="Line 7"/>
            <p:cNvSpPr>
              <a:spLocks noChangeShapeType="1"/>
            </p:cNvSpPr>
            <p:nvPr/>
          </p:nvSpPr>
          <p:spPr bwMode="auto">
            <a:xfrm rot="5400000">
              <a:off x="5010150" y="3733800"/>
              <a:ext cx="0" cy="3352800"/>
            </a:xfrm>
            <a:prstGeom prst="line">
              <a:avLst/>
            </a:prstGeom>
            <a:noFill/>
            <a:ln w="6350">
              <a:solidFill>
                <a:schemeClr val="tx1"/>
              </a:solidFill>
              <a:round/>
              <a:headEnd/>
              <a:tailEnd/>
            </a:ln>
            <a:effectLst/>
          </p:spPr>
          <p:txBody>
            <a:bodyPr/>
            <a:lstStyle/>
            <a:p>
              <a:endParaRPr lang="en-US"/>
            </a:p>
          </p:txBody>
        </p:sp>
        <p:sp>
          <p:nvSpPr>
            <p:cNvPr id="183304" name="Text Box 8"/>
            <p:cNvSpPr txBox="1">
              <a:spLocks noChangeArrowheads="1"/>
            </p:cNvSpPr>
            <p:nvPr/>
          </p:nvSpPr>
          <p:spPr bwMode="auto">
            <a:xfrm>
              <a:off x="6804025" y="5138738"/>
              <a:ext cx="336550" cy="457200"/>
            </a:xfrm>
            <a:prstGeom prst="rect">
              <a:avLst/>
            </a:prstGeom>
            <a:noFill/>
            <a:ln w="6350">
              <a:noFill/>
              <a:miter lim="800000"/>
              <a:headEnd/>
              <a:tailEnd/>
            </a:ln>
            <a:effectLst/>
          </p:spPr>
          <p:txBody>
            <a:bodyPr wrap="none">
              <a:spAutoFit/>
            </a:bodyPr>
            <a:lstStyle/>
            <a:p>
              <a:r>
                <a:rPr lang="en-US" sz="2400" i="1">
                  <a:effectLst>
                    <a:outerShdw blurRad="38100" dist="38100" dir="2700000" algn="tl">
                      <a:srgbClr val="000000"/>
                    </a:outerShdw>
                  </a:effectLst>
                  <a:latin typeface="Book Antiqua" pitchFamily="18" charset="0"/>
                </a:rPr>
                <a:t>x</a:t>
              </a:r>
              <a:endParaRPr lang="en-US" sz="2400">
                <a:effectLst>
                  <a:outerShdw blurRad="38100" dist="38100" dir="2700000" algn="tl">
                    <a:srgbClr val="000000"/>
                  </a:outerShdw>
                </a:effectLst>
                <a:latin typeface="Book Antiqua" pitchFamily="18" charset="0"/>
              </a:endParaRPr>
            </a:p>
          </p:txBody>
        </p:sp>
      </p:grpSp>
      <p:sp>
        <p:nvSpPr>
          <p:cNvPr id="183305" name="Line 9"/>
          <p:cNvSpPr>
            <a:spLocks noChangeShapeType="1"/>
          </p:cNvSpPr>
          <p:nvPr/>
        </p:nvSpPr>
        <p:spPr bwMode="auto">
          <a:xfrm flipV="1">
            <a:off x="3898867" y="3864280"/>
            <a:ext cx="4609467" cy="0"/>
          </a:xfrm>
          <a:prstGeom prst="line">
            <a:avLst/>
          </a:prstGeom>
          <a:noFill/>
          <a:ln w="38100">
            <a:solidFill>
              <a:srgbClr val="D20078"/>
            </a:solidFill>
            <a:round/>
            <a:headEnd/>
            <a:tailEnd/>
          </a:ln>
          <a:effectLst>
            <a:outerShdw dist="17961" dir="2700000" algn="ctr" rotWithShape="0">
              <a:schemeClr val="bg2"/>
            </a:outerShdw>
          </a:effectLst>
        </p:spPr>
        <p:txBody>
          <a:bodyPr/>
          <a:lstStyle/>
          <a:p>
            <a:endParaRPr lang="en-US"/>
          </a:p>
        </p:txBody>
      </p:sp>
      <p:sp>
        <p:nvSpPr>
          <p:cNvPr id="183306" name="Text Box 10"/>
          <p:cNvSpPr txBox="1">
            <a:spLocks noChangeArrowheads="1"/>
          </p:cNvSpPr>
          <p:nvPr/>
        </p:nvSpPr>
        <p:spPr bwMode="auto">
          <a:xfrm>
            <a:off x="4838879" y="3977566"/>
            <a:ext cx="1806769" cy="830997"/>
          </a:xfrm>
          <a:prstGeom prst="rect">
            <a:avLst/>
          </a:prstGeom>
          <a:noFill/>
          <a:ln w="12700">
            <a:noFill/>
            <a:miter lim="800000"/>
            <a:headEnd/>
            <a:tailEnd/>
          </a:ln>
          <a:effectLst/>
        </p:spPr>
        <p:txBody>
          <a:bodyPr wrap="square">
            <a:spAutoFit/>
          </a:bodyPr>
          <a:lstStyle/>
          <a:p>
            <a:r>
              <a:rPr lang="en-US" sz="2400">
                <a:effectLst>
                  <a:outerShdw blurRad="38100" dist="38100" dir="2700000" algn="tl">
                    <a:srgbClr val="000000"/>
                  </a:outerShdw>
                </a:effectLst>
                <a:latin typeface="Book Antiqua" pitchFamily="18" charset="0"/>
              </a:rPr>
              <a:t>Slope </a:t>
            </a:r>
            <a:r>
              <a:rPr lang="en-US" sz="2400" i="1">
                <a:effectLst>
                  <a:outerShdw blurRad="38100" dist="38100" dir="2700000" algn="tl">
                    <a:srgbClr val="000000"/>
                  </a:outerShdw>
                </a:effectLst>
                <a:latin typeface="Symbol" pitchFamily="18" charset="2"/>
              </a:rPr>
              <a:t>b</a:t>
            </a:r>
            <a:r>
              <a:rPr lang="en-US" sz="2400" baseline="-25000">
                <a:effectLst>
                  <a:outerShdw blurRad="38100" dist="38100" dir="2700000" algn="tl">
                    <a:srgbClr val="000000"/>
                  </a:outerShdw>
                </a:effectLst>
                <a:latin typeface="Book Antiqua" pitchFamily="18" charset="0"/>
              </a:rPr>
              <a:t>1</a:t>
            </a:r>
          </a:p>
          <a:p>
            <a:r>
              <a:rPr lang="en-US" sz="2400">
                <a:effectLst>
                  <a:outerShdw blurRad="38100" dist="38100" dir="2700000" algn="tl">
                    <a:srgbClr val="000000"/>
                  </a:outerShdw>
                </a:effectLst>
                <a:latin typeface="Book Antiqua" pitchFamily="18" charset="0"/>
              </a:rPr>
              <a:t>is 0</a:t>
            </a:r>
          </a:p>
        </p:txBody>
      </p:sp>
      <p:sp>
        <p:nvSpPr>
          <p:cNvPr id="183307" name="Text Box 11"/>
          <p:cNvSpPr txBox="1">
            <a:spLocks noChangeArrowheads="1"/>
          </p:cNvSpPr>
          <p:nvPr/>
        </p:nvSpPr>
        <p:spPr bwMode="auto">
          <a:xfrm>
            <a:off x="4286429" y="3287001"/>
            <a:ext cx="3296305" cy="461665"/>
          </a:xfrm>
          <a:prstGeom prst="rect">
            <a:avLst/>
          </a:prstGeom>
          <a:noFill/>
          <a:ln w="12700">
            <a:noFill/>
            <a:miter lim="800000"/>
            <a:headEnd/>
            <a:tailEnd/>
          </a:ln>
          <a:effectLst/>
        </p:spPr>
        <p:txBody>
          <a:bodyPr wrap="square">
            <a:spAutoFit/>
          </a:bodyPr>
          <a:lstStyle/>
          <a:p>
            <a:r>
              <a:rPr lang="en-US" sz="2400" b="1">
                <a:effectLst>
                  <a:outerShdw blurRad="38100" dist="38100" dir="2700000" algn="tl">
                    <a:srgbClr val="000000"/>
                  </a:outerShdw>
                </a:effectLst>
                <a:latin typeface="Book Antiqua" pitchFamily="18" charset="0"/>
              </a:rPr>
              <a:t>Regression line</a:t>
            </a:r>
          </a:p>
        </p:txBody>
      </p:sp>
      <p:sp>
        <p:nvSpPr>
          <p:cNvPr id="183308" name="Text Box 12"/>
          <p:cNvSpPr txBox="1">
            <a:spLocks noChangeArrowheads="1"/>
          </p:cNvSpPr>
          <p:nvPr/>
        </p:nvSpPr>
        <p:spPr bwMode="auto">
          <a:xfrm>
            <a:off x="2281417" y="3180641"/>
            <a:ext cx="2048063" cy="830997"/>
          </a:xfrm>
          <a:prstGeom prst="rect">
            <a:avLst/>
          </a:prstGeom>
          <a:noFill/>
          <a:ln w="12700">
            <a:noFill/>
            <a:miter lim="800000"/>
            <a:headEnd/>
            <a:tailEnd/>
          </a:ln>
          <a:effectLst/>
        </p:spPr>
        <p:txBody>
          <a:bodyPr wrap="square">
            <a:spAutoFit/>
          </a:bodyPr>
          <a:lstStyle/>
          <a:p>
            <a:r>
              <a:rPr lang="en-US" sz="2400">
                <a:effectLst>
                  <a:outerShdw blurRad="38100" dist="38100" dir="2700000" algn="tl">
                    <a:srgbClr val="000000"/>
                  </a:outerShdw>
                </a:effectLst>
                <a:latin typeface="Book Antiqua" pitchFamily="18" charset="0"/>
              </a:rPr>
              <a:t>Intercept</a:t>
            </a:r>
          </a:p>
          <a:p>
            <a:r>
              <a:rPr lang="en-US" sz="2400" i="1">
                <a:effectLst>
                  <a:outerShdw blurRad="38100" dist="38100" dir="2700000" algn="tl">
                    <a:srgbClr val="000000"/>
                  </a:outerShdw>
                </a:effectLst>
                <a:latin typeface="Symbol" pitchFamily="18" charset="2"/>
              </a:rPr>
              <a:t>             b</a:t>
            </a:r>
            <a:r>
              <a:rPr lang="en-US" sz="2400" baseline="-25000">
                <a:effectLst>
                  <a:outerShdw blurRad="38100" dist="38100" dir="2700000" algn="tl">
                    <a:srgbClr val="000000"/>
                  </a:outerShdw>
                </a:effectLst>
                <a:latin typeface="Book Antiqua" pitchFamily="18" charset="0"/>
              </a:rPr>
              <a:t>0</a:t>
            </a:r>
            <a:endParaRPr lang="en-US" sz="2400">
              <a:effectLst>
                <a:outerShdw blurRad="38100" dist="38100" dir="2700000" algn="tl">
                  <a:srgbClr val="000000"/>
                </a:outerShdw>
              </a:effectLst>
              <a:latin typeface="Book Antiqua" pitchFamily="18" charset="0"/>
            </a:endParaRPr>
          </a:p>
        </p:txBody>
      </p:sp>
      <p:sp>
        <p:nvSpPr>
          <p:cNvPr id="15" name="Rectangle 2">
            <a:extLst>
              <a:ext uri="{FF2B5EF4-FFF2-40B4-BE49-F238E27FC236}">
                <a16:creationId xmlns:a16="http://schemas.microsoft.com/office/drawing/2014/main" id="{509F72A9-DADD-45DB-9B69-2DE325F35A1A}"/>
              </a:ext>
            </a:extLst>
          </p:cNvPr>
          <p:cNvSpPr txBox="1">
            <a:spLocks noChangeArrowheads="1"/>
          </p:cNvSpPr>
          <p:nvPr/>
        </p:nvSpPr>
        <p:spPr>
          <a:xfrm>
            <a:off x="1292772" y="204676"/>
            <a:ext cx="9606455" cy="814387"/>
          </a:xfrm>
          <a:prstGeom prst="rect">
            <a:avLst/>
          </a:prstGeom>
          <a:ln w="28575">
            <a:solidFill>
              <a:schemeClr val="accent2"/>
            </a:solidFill>
          </a:ln>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t>SIMPLE LINEAR REGRESSION EQUATION</a:t>
            </a:r>
            <a:endParaRPr lang="en-US" b="1" dirty="0"/>
          </a:p>
        </p:txBody>
      </p:sp>
      <p:sp>
        <p:nvSpPr>
          <p:cNvPr id="16" name="TextBox 15">
            <a:extLst>
              <a:ext uri="{FF2B5EF4-FFF2-40B4-BE49-F238E27FC236}">
                <a16:creationId xmlns:a16="http://schemas.microsoft.com/office/drawing/2014/main" id="{349CE994-2EDE-44A4-88FB-3CC59499065E}"/>
              </a:ext>
            </a:extLst>
          </p:cNvPr>
          <p:cNvSpPr txBox="1"/>
          <p:nvPr/>
        </p:nvSpPr>
        <p:spPr>
          <a:xfrm>
            <a:off x="1453662" y="1225438"/>
            <a:ext cx="9263026" cy="523220"/>
          </a:xfrm>
          <a:prstGeom prst="rect">
            <a:avLst/>
          </a:prstGeom>
          <a:noFill/>
        </p:spPr>
        <p:txBody>
          <a:bodyPr wrap="square" rtlCol="0">
            <a:spAutoFit/>
          </a:bodyPr>
          <a:lstStyle/>
          <a:p>
            <a:pPr algn="ctr"/>
            <a:r>
              <a:rPr lang="en-US" sz="2800" b="1" u="sng" dirty="0">
                <a:latin typeface="+mj-lt"/>
              </a:rPr>
              <a:t>NO RELATIONSHIP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183298"/>
                                        </p:tgtEl>
                                        <p:attrNameLst>
                                          <p:attrName>style.visibility</p:attrName>
                                        </p:attrNameLst>
                                      </p:cBhvr>
                                      <p:to>
                                        <p:strVal val="visible"/>
                                      </p:to>
                                    </p:set>
                                    <p:animEffect transition="in" filter="barn(inVertical)">
                                      <p:cBhvr>
                                        <p:cTn id="7" dur="500"/>
                                        <p:tgtEl>
                                          <p:spTgt spid="183298"/>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1000"/>
                            </p:stCondLst>
                            <p:childTnLst>
                              <p:par>
                                <p:cTn id="13" presetID="17" presetClass="entr" presetSubtype="8" fill="hold" grpId="0" nodeType="afterEffect">
                                  <p:stCondLst>
                                    <p:cond delay="2000"/>
                                  </p:stCondLst>
                                  <p:childTnLst>
                                    <p:set>
                                      <p:cBhvr>
                                        <p:cTn id="14" dur="1" fill="hold">
                                          <p:stCondLst>
                                            <p:cond delay="0"/>
                                          </p:stCondLst>
                                        </p:cTn>
                                        <p:tgtEl>
                                          <p:spTgt spid="183305"/>
                                        </p:tgtEl>
                                        <p:attrNameLst>
                                          <p:attrName>style.visibility</p:attrName>
                                        </p:attrNameLst>
                                      </p:cBhvr>
                                      <p:to>
                                        <p:strVal val="visible"/>
                                      </p:to>
                                    </p:set>
                                    <p:anim calcmode="lin" valueType="num">
                                      <p:cBhvr>
                                        <p:cTn id="15" dur="500" fill="hold"/>
                                        <p:tgtEl>
                                          <p:spTgt spid="183305"/>
                                        </p:tgtEl>
                                        <p:attrNameLst>
                                          <p:attrName>ppt_x</p:attrName>
                                        </p:attrNameLst>
                                      </p:cBhvr>
                                      <p:tavLst>
                                        <p:tav tm="0">
                                          <p:val>
                                            <p:strVal val="#ppt_x-#ppt_w/2"/>
                                          </p:val>
                                        </p:tav>
                                        <p:tav tm="100000">
                                          <p:val>
                                            <p:strVal val="#ppt_x"/>
                                          </p:val>
                                        </p:tav>
                                      </p:tavLst>
                                    </p:anim>
                                    <p:anim calcmode="lin" valueType="num">
                                      <p:cBhvr>
                                        <p:cTn id="16" dur="500" fill="hold"/>
                                        <p:tgtEl>
                                          <p:spTgt spid="183305"/>
                                        </p:tgtEl>
                                        <p:attrNameLst>
                                          <p:attrName>ppt_y</p:attrName>
                                        </p:attrNameLst>
                                      </p:cBhvr>
                                      <p:tavLst>
                                        <p:tav tm="0">
                                          <p:val>
                                            <p:strVal val="#ppt_y"/>
                                          </p:val>
                                        </p:tav>
                                        <p:tav tm="100000">
                                          <p:val>
                                            <p:strVal val="#ppt_y"/>
                                          </p:val>
                                        </p:tav>
                                      </p:tavLst>
                                    </p:anim>
                                    <p:anim calcmode="lin" valueType="num">
                                      <p:cBhvr>
                                        <p:cTn id="17" dur="500" fill="hold"/>
                                        <p:tgtEl>
                                          <p:spTgt spid="183305"/>
                                        </p:tgtEl>
                                        <p:attrNameLst>
                                          <p:attrName>ppt_w</p:attrName>
                                        </p:attrNameLst>
                                      </p:cBhvr>
                                      <p:tavLst>
                                        <p:tav tm="0">
                                          <p:val>
                                            <p:fltVal val="0"/>
                                          </p:val>
                                        </p:tav>
                                        <p:tav tm="100000">
                                          <p:val>
                                            <p:strVal val="#ppt_w"/>
                                          </p:val>
                                        </p:tav>
                                      </p:tavLst>
                                    </p:anim>
                                    <p:anim calcmode="lin" valueType="num">
                                      <p:cBhvr>
                                        <p:cTn id="18" dur="500" fill="hold"/>
                                        <p:tgtEl>
                                          <p:spTgt spid="183305"/>
                                        </p:tgtEl>
                                        <p:attrNameLst>
                                          <p:attrName>ppt_h</p:attrName>
                                        </p:attrNameLst>
                                      </p:cBhvr>
                                      <p:tavLst>
                                        <p:tav tm="0">
                                          <p:val>
                                            <p:strVal val="#ppt_h"/>
                                          </p:val>
                                        </p:tav>
                                        <p:tav tm="100000">
                                          <p:val>
                                            <p:strVal val="#ppt_h"/>
                                          </p:val>
                                        </p:tav>
                                      </p:tavLst>
                                    </p:anim>
                                  </p:childTnLst>
                                </p:cTn>
                              </p:par>
                            </p:childTnLst>
                          </p:cTn>
                        </p:par>
                        <p:par>
                          <p:cTn id="19" fill="hold">
                            <p:stCondLst>
                              <p:cond delay="3500"/>
                            </p:stCondLst>
                            <p:childTnLst>
                              <p:par>
                                <p:cTn id="20" presetID="12" presetClass="entr" presetSubtype="1" fill="hold" grpId="0" nodeType="afterEffect">
                                  <p:stCondLst>
                                    <p:cond delay="1000"/>
                                  </p:stCondLst>
                                  <p:childTnLst>
                                    <p:set>
                                      <p:cBhvr>
                                        <p:cTn id="21" dur="1" fill="hold">
                                          <p:stCondLst>
                                            <p:cond delay="0"/>
                                          </p:stCondLst>
                                        </p:cTn>
                                        <p:tgtEl>
                                          <p:spTgt spid="183307"/>
                                        </p:tgtEl>
                                        <p:attrNameLst>
                                          <p:attrName>style.visibility</p:attrName>
                                        </p:attrNameLst>
                                      </p:cBhvr>
                                      <p:to>
                                        <p:strVal val="visible"/>
                                      </p:to>
                                    </p:set>
                                    <p:animEffect transition="in" filter="slide(fromTop)">
                                      <p:cBhvr>
                                        <p:cTn id="22" dur="500"/>
                                        <p:tgtEl>
                                          <p:spTgt spid="183307"/>
                                        </p:tgtEl>
                                      </p:cBhvr>
                                    </p:animEffect>
                                  </p:childTnLst>
                                </p:cTn>
                              </p:par>
                            </p:childTnLst>
                          </p:cTn>
                        </p:par>
                        <p:par>
                          <p:cTn id="23" fill="hold">
                            <p:stCondLst>
                              <p:cond delay="5000"/>
                            </p:stCondLst>
                            <p:childTnLst>
                              <p:par>
                                <p:cTn id="24" presetID="3" presetClass="entr" presetSubtype="10" fill="hold" grpId="0" nodeType="afterEffect">
                                  <p:stCondLst>
                                    <p:cond delay="1000"/>
                                  </p:stCondLst>
                                  <p:childTnLst>
                                    <p:set>
                                      <p:cBhvr>
                                        <p:cTn id="25" dur="1" fill="hold">
                                          <p:stCondLst>
                                            <p:cond delay="0"/>
                                          </p:stCondLst>
                                        </p:cTn>
                                        <p:tgtEl>
                                          <p:spTgt spid="183308"/>
                                        </p:tgtEl>
                                        <p:attrNameLst>
                                          <p:attrName>style.visibility</p:attrName>
                                        </p:attrNameLst>
                                      </p:cBhvr>
                                      <p:to>
                                        <p:strVal val="visible"/>
                                      </p:to>
                                    </p:set>
                                    <p:animEffect transition="in" filter="blinds(horizontal)">
                                      <p:cBhvr>
                                        <p:cTn id="26" dur="500"/>
                                        <p:tgtEl>
                                          <p:spTgt spid="183308"/>
                                        </p:tgtEl>
                                      </p:cBhvr>
                                    </p:animEffect>
                                  </p:childTnLst>
                                </p:cTn>
                              </p:par>
                            </p:childTnLst>
                          </p:cTn>
                        </p:par>
                        <p:par>
                          <p:cTn id="27" fill="hold">
                            <p:stCondLst>
                              <p:cond delay="6500"/>
                            </p:stCondLst>
                            <p:childTnLst>
                              <p:par>
                                <p:cTn id="28" presetID="3" presetClass="entr" presetSubtype="10" fill="hold" grpId="0" nodeType="afterEffect">
                                  <p:stCondLst>
                                    <p:cond delay="1000"/>
                                  </p:stCondLst>
                                  <p:childTnLst>
                                    <p:set>
                                      <p:cBhvr>
                                        <p:cTn id="29" dur="1" fill="hold">
                                          <p:stCondLst>
                                            <p:cond delay="0"/>
                                          </p:stCondLst>
                                        </p:cTn>
                                        <p:tgtEl>
                                          <p:spTgt spid="183306"/>
                                        </p:tgtEl>
                                        <p:attrNameLst>
                                          <p:attrName>style.visibility</p:attrName>
                                        </p:attrNameLst>
                                      </p:cBhvr>
                                      <p:to>
                                        <p:strVal val="visible"/>
                                      </p:to>
                                    </p:set>
                                    <p:animEffect transition="in" filter="blinds(horizontal)">
                                      <p:cBhvr>
                                        <p:cTn id="30" dur="500"/>
                                        <p:tgtEl>
                                          <p:spTgt spid="18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animBg="1"/>
      <p:bldP spid="183305" grpId="0" animBg="1"/>
      <p:bldP spid="183306" grpId="0" autoUpdateAnimBg="0"/>
      <p:bldP spid="183307" grpId="0" autoUpdateAnimBg="0"/>
      <p:bldP spid="183308" grpId="0" autoUpdateAnimBg="0"/>
    </p:bldLst>
  </p:timing>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3312</Words>
  <Application>Microsoft Office PowerPoint</Application>
  <PresentationFormat>Widescreen</PresentationFormat>
  <Paragraphs>538</Paragraphs>
  <Slides>49</Slides>
  <Notes>5</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8" baseType="lpstr">
      <vt:lpstr>MS UI Gothic</vt:lpstr>
      <vt:lpstr>Arial</vt:lpstr>
      <vt:lpstr>Avenir Next LT Pro</vt:lpstr>
      <vt:lpstr>Book Antiqua</vt:lpstr>
      <vt:lpstr>Calibri</vt:lpstr>
      <vt:lpstr>Calibri Light</vt:lpstr>
      <vt:lpstr>Century Gothic</vt:lpstr>
      <vt:lpstr>Courier New</vt:lpstr>
      <vt:lpstr>Goudy Stout</vt:lpstr>
      <vt:lpstr>Lucida Sans Unicode</vt:lpstr>
      <vt:lpstr>Monotype Sorts</vt:lpstr>
      <vt:lpstr>Symbol</vt:lpstr>
      <vt:lpstr>Tahoma</vt:lpstr>
      <vt:lpstr>Times New Roman</vt:lpstr>
      <vt:lpstr>Verdana</vt:lpstr>
      <vt:lpstr>Wingdings</vt:lpstr>
      <vt:lpstr>Office Theme</vt:lpstr>
      <vt:lpstr>Unknown</vt:lpstr>
      <vt:lpstr>Equation</vt:lpstr>
      <vt:lpstr>RIDGE &amp; LASSO REGRESSION</vt:lpstr>
      <vt:lpstr>PowerPoint Presentation</vt:lpstr>
      <vt:lpstr>PowerPoint Presentation</vt:lpstr>
      <vt:lpstr>PowerPoint Presentation</vt:lpstr>
      <vt:lpstr>PowerPoint Presentation</vt:lpstr>
      <vt:lpstr>PowerPoint Presentation</vt:lpstr>
      <vt:lpstr>SIMPLE LINEAR REGRESSION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OVERCOMING OVERFIT USING REGULARIZATION</vt:lpstr>
      <vt:lpstr>RIDGE REGRESSION</vt:lpstr>
      <vt:lpstr>PowerPoint Presentation</vt:lpstr>
      <vt:lpstr>PowerPoint Presentation</vt:lpstr>
      <vt:lpstr>PowerPoint Presentation</vt:lpstr>
      <vt:lpstr>Ridge Regression</vt:lpstr>
      <vt:lpstr>What is Ridge regression used for?</vt:lpstr>
      <vt:lpstr>EXAMPLE</vt:lpstr>
      <vt:lpstr>EXAMPLE</vt:lpstr>
      <vt:lpstr>EXAMPLE</vt:lpstr>
      <vt:lpstr>EXAMPLE</vt:lpstr>
      <vt:lpstr>Parameter Tuning</vt:lpstr>
      <vt:lpstr>Ridge Regression in R</vt:lpstr>
      <vt:lpstr>SCALING OF ESTIMATES</vt:lpstr>
      <vt:lpstr>BIAS-VARIANCE TRADE-OFF</vt:lpstr>
      <vt:lpstr>PROS AND CONS OF RIDGE REGRESSION</vt:lpstr>
      <vt:lpstr>LASSO REGRESSION</vt:lpstr>
      <vt:lpstr>LASSO Regression in R</vt:lpstr>
      <vt:lpstr>Parameter Tuning</vt:lpstr>
      <vt:lpstr>Parameter Tuning</vt:lpstr>
      <vt:lpstr>Parameter Tuning</vt:lpstr>
      <vt:lpstr>LASSO REGRESSION IN R</vt:lpstr>
      <vt:lpstr>PROBLEM FORMULATION</vt:lpstr>
      <vt:lpstr>VARIABLE SELECTION WITH LASSO</vt:lpstr>
      <vt:lpstr>CASE STUDY</vt:lpstr>
      <vt:lpstr>LASSO REGRESSION </vt:lpstr>
      <vt:lpstr>LASSO REGRESSION</vt:lpstr>
      <vt:lpstr>LASSO REGRESSION</vt:lpstr>
      <vt:lpstr>LASSO REGRESSION</vt:lpstr>
      <vt:lpstr>The Lasso (cont.)</vt:lpstr>
      <vt:lpstr>WHY DOES THE LASSO GIVE ZERO COEFFICIENTS?</vt:lpstr>
      <vt:lpstr>LASSO ADVANTAGE IN INTERPRETATION</vt:lpstr>
      <vt:lpstr>LASSO ADVANTAGE IN INTERPRETATION</vt:lpstr>
      <vt:lpstr>WORKING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RIDGE AND LASSO REGRESSION</dc:title>
  <dc:creator>Akash Nivrutti Yede</dc:creator>
  <cp:lastModifiedBy>Aditya Sandeep Diwane</cp:lastModifiedBy>
  <cp:revision>8</cp:revision>
  <dcterms:created xsi:type="dcterms:W3CDTF">2019-11-18T02:02:10Z</dcterms:created>
  <dcterms:modified xsi:type="dcterms:W3CDTF">2020-03-09T19:24:02Z</dcterms:modified>
</cp:coreProperties>
</file>